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56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85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pi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 smtClean="0"/>
              <a:t>13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 smtClean="0"/>
              <a:t>외부 확장 모듈</a:t>
            </a:r>
            <a:r>
              <a:rPr lang="en-US" altLang="ko-KR" sz="4400" dirty="0" smtClean="0"/>
              <a:t>, </a:t>
            </a:r>
            <a:r>
              <a:rPr lang="ko-KR" altLang="en-US" sz="4400" dirty="0" smtClean="0"/>
              <a:t>자료 검색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939772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폰트 설정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55416" y="1440749"/>
            <a:ext cx="962520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[</a:t>
            </a:r>
            <a:r>
              <a:rPr lang="ko-KR" altLang="en-US" dirty="0" smtClean="0"/>
              <a:t>제어판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[</a:t>
            </a:r>
            <a:r>
              <a:rPr lang="ko-KR" altLang="en-US" dirty="0" smtClean="0"/>
              <a:t>글꼴</a:t>
            </a:r>
            <a:r>
              <a:rPr lang="en-US" altLang="ko-KR" dirty="0" smtClean="0"/>
              <a:t>]</a:t>
            </a:r>
            <a:r>
              <a:rPr lang="ko-KR" altLang="en-US" dirty="0" smtClean="0"/>
              <a:t>를 연다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표시된 목록에서 원하는 폰트를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]</a:t>
            </a:r>
            <a:r>
              <a:rPr lang="ko-KR" altLang="en-US" dirty="0" smtClean="0"/>
              <a:t>을 선택하여 글꼴 속성을 살펴본다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폰트 </a:t>
            </a:r>
            <a:r>
              <a:rPr lang="en-US" altLang="ko-KR" dirty="0" smtClean="0"/>
              <a:t>[</a:t>
            </a:r>
            <a:r>
              <a:rPr lang="ko-KR" altLang="en-US" dirty="0" smtClean="0"/>
              <a:t>종류</a:t>
            </a:r>
            <a:r>
              <a:rPr lang="en-US" altLang="ko-KR" dirty="0" smtClean="0"/>
              <a:t>],[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],[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]</a:t>
            </a:r>
            <a:r>
              <a:rPr lang="ko-KR" altLang="en-US" dirty="0" smtClean="0"/>
              <a:t>를 확인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ReportLab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모듈을 사용할 경우 </a:t>
            </a:r>
            <a:r>
              <a:rPr lang="en-US" altLang="ko-KR" dirty="0" smtClean="0"/>
              <a:t>TrueType </a:t>
            </a:r>
            <a:r>
              <a:rPr lang="ko-KR" altLang="en-US" dirty="0" smtClean="0"/>
              <a:t>컬렉션 폰트 파일</a:t>
            </a:r>
            <a:r>
              <a:rPr lang="en-US" altLang="ko-KR" dirty="0" smtClean="0"/>
              <a:t>[.TTC] </a:t>
            </a:r>
            <a:r>
              <a:rPr lang="ko-KR" altLang="en-US" dirty="0" smtClean="0"/>
              <a:t>만 사용가능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t</a:t>
            </a:r>
            <a:r>
              <a:rPr lang="en-US" altLang="ko-KR" dirty="0" err="1" smtClean="0"/>
              <a:t>tfonts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ko-KR" altLang="en-US" dirty="0" err="1" smtClean="0"/>
              <a:t>임포트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폰트의 등록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폰트의 지정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565" y="2327613"/>
            <a:ext cx="2645930" cy="13372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450" y="2327613"/>
            <a:ext cx="1754861" cy="193681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200596" y="5022414"/>
            <a:ext cx="4334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from reportlab.pdfbase import ttfonts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75461" y="5521803"/>
            <a:ext cx="9016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pdfmetrics.registerFont</a:t>
            </a:r>
            <a:r>
              <a:rPr lang="ko-KR" altLang="en-US" dirty="0"/>
              <a:t>(</a:t>
            </a:r>
            <a:r>
              <a:rPr lang="ko-KR" altLang="en-US" dirty="0" err="1"/>
              <a:t>ttfonts.TTFont</a:t>
            </a:r>
            <a:r>
              <a:rPr lang="ko-KR" altLang="en-US" dirty="0"/>
              <a:t>("</a:t>
            </a:r>
            <a:r>
              <a:rPr lang="ko-KR" altLang="en-US" dirty="0" err="1"/>
              <a:t>gulim</a:t>
            </a:r>
            <a:r>
              <a:rPr lang="ko-KR" altLang="en-US" dirty="0" smtClean="0"/>
              <a:t>","</a:t>
            </a:r>
            <a:r>
              <a:rPr lang="ko-KR" altLang="en-US" dirty="0"/>
              <a:t>C:\\Windows\\Fonts\\gulim.ttc"))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56649" y="6099562"/>
            <a:ext cx="4065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pdf.setFont</a:t>
            </a:r>
            <a:r>
              <a:rPr lang="ko-KR" altLang="en-US" dirty="0"/>
              <a:t>("</a:t>
            </a:r>
            <a:r>
              <a:rPr lang="ko-KR" altLang="en-US" dirty="0" err="1"/>
              <a:t>gulim</a:t>
            </a:r>
            <a:r>
              <a:rPr lang="ko-KR" altLang="en-US" dirty="0"/>
              <a:t>", 210 * </a:t>
            </a:r>
            <a:r>
              <a:rPr lang="ko-KR" altLang="en-US" dirty="0" err="1"/>
              <a:t>unit.mm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1459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26029" y="1020445"/>
            <a:ext cx="906364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# 클래스 </a:t>
            </a:r>
            <a:r>
              <a:rPr lang="ko-KR" altLang="en-US" sz="1400" dirty="0" err="1"/>
              <a:t>임포트</a:t>
            </a:r>
            <a:endParaRPr lang="ko-KR" altLang="en-US" sz="1400" dirty="0"/>
          </a:p>
          <a:p>
            <a:r>
              <a:rPr lang="ko-KR" altLang="en-US" sz="1400" dirty="0" err="1"/>
              <a:t>from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reportlab.pdfgen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canvas</a:t>
            </a:r>
            <a:endParaRPr lang="ko-KR" altLang="en-US" sz="1400" dirty="0"/>
          </a:p>
          <a:p>
            <a:r>
              <a:rPr lang="ko-KR" altLang="en-US" sz="1400" dirty="0" err="1"/>
              <a:t>from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reportlab.pdfbase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pdfmetrics</a:t>
            </a:r>
            <a:endParaRPr lang="ko-KR" altLang="en-US" sz="1400" dirty="0"/>
          </a:p>
          <a:p>
            <a:r>
              <a:rPr lang="ko-KR" altLang="en-US" sz="1400" dirty="0" err="1"/>
              <a:t>from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reportlab.pdfbase.cidfonts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UnicodeCIDFont</a:t>
            </a:r>
            <a:endParaRPr lang="ko-KR" altLang="en-US" sz="1400" dirty="0"/>
          </a:p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reportlab.lib.units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unit</a:t>
            </a:r>
            <a:endParaRPr lang="ko-KR" altLang="en-US" sz="1400" dirty="0"/>
          </a:p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reportlab.lib.pagesizes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pagesizes</a:t>
            </a:r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TrueType</a:t>
            </a:r>
            <a:endParaRPr lang="ko-KR" altLang="en-US" sz="1400" dirty="0"/>
          </a:p>
          <a:p>
            <a:r>
              <a:rPr lang="ko-KR" altLang="en-US" sz="1400" dirty="0" err="1"/>
              <a:t>from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reportlab.pdfbase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ttfonts</a:t>
            </a:r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TrueType</a:t>
            </a:r>
            <a:r>
              <a:rPr lang="ko-KR" altLang="en-US" sz="1400" dirty="0"/>
              <a:t> 폰트 등록</a:t>
            </a:r>
          </a:p>
          <a:p>
            <a:r>
              <a:rPr lang="ko-KR" altLang="en-US" sz="1400" dirty="0" err="1"/>
              <a:t>pdfmetrics.registerFont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ttfonts.TTFont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gulim</a:t>
            </a:r>
            <a:r>
              <a:rPr lang="ko-KR" altLang="en-US" sz="1400" dirty="0"/>
              <a:t>", "C:\\Windows\\Fonts\\gulim.ttc"))</a:t>
            </a:r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PDF를</a:t>
            </a:r>
            <a:r>
              <a:rPr lang="ko-KR" altLang="en-US" sz="1400" dirty="0"/>
              <a:t> 만든다</a:t>
            </a:r>
          </a:p>
          <a:p>
            <a:r>
              <a:rPr lang="ko-KR" altLang="en-US" sz="1400" dirty="0" err="1"/>
              <a:t>pdf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canvas.Canvas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example.pdf</a:t>
            </a:r>
            <a:r>
              <a:rPr lang="ko-KR" altLang="en-US" sz="1400" dirty="0"/>
              <a:t>", </a:t>
            </a:r>
            <a:r>
              <a:rPr lang="ko-KR" altLang="en-US" sz="1400" dirty="0" err="1"/>
              <a:t>pagesize</a:t>
            </a:r>
            <a:r>
              <a:rPr lang="ko-KR" altLang="en-US" sz="1400" dirty="0"/>
              <a:t>=pagesizes.A4)</a:t>
            </a:r>
          </a:p>
          <a:p>
            <a:r>
              <a:rPr lang="ko-KR" altLang="en-US" sz="1400" dirty="0" err="1"/>
              <a:t>title</a:t>
            </a:r>
            <a:r>
              <a:rPr lang="ko-KR" altLang="en-US" sz="1400" dirty="0"/>
              <a:t> = "</a:t>
            </a:r>
            <a:r>
              <a:rPr lang="ko-KR" altLang="en-US" sz="1400" dirty="0" err="1"/>
              <a:t>출시세일</a:t>
            </a:r>
            <a:r>
              <a:rPr lang="ko-KR" altLang="en-US" sz="1400" dirty="0"/>
              <a:t>"</a:t>
            </a:r>
          </a:p>
          <a:p>
            <a:r>
              <a:rPr lang="ko-KR" altLang="en-US" sz="1400" dirty="0" err="1"/>
              <a:t>for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letter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title</a:t>
            </a:r>
            <a:r>
              <a:rPr lang="ko-KR" altLang="en-US" sz="1400" dirty="0"/>
              <a:t>:</a:t>
            </a:r>
          </a:p>
          <a:p>
            <a:r>
              <a:rPr lang="ko-KR" altLang="en-US" sz="1400" dirty="0"/>
              <a:t>    # 폰트 크기는 용지 너비와 같은 210mm으로 한다</a:t>
            </a:r>
          </a:p>
          <a:p>
            <a:r>
              <a:rPr lang="ko-KR" altLang="en-US" sz="1400" dirty="0"/>
              <a:t>    # 폰트 종류는 </a:t>
            </a:r>
            <a:r>
              <a:rPr lang="ko-KR" altLang="en-US" sz="1400" dirty="0" err="1"/>
              <a:t>TTFFont의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첫번에</a:t>
            </a:r>
            <a:r>
              <a:rPr lang="ko-KR" altLang="en-US" sz="1400" dirty="0"/>
              <a:t> 인수에 지정한 것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pdf.setFont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gulim</a:t>
            </a:r>
            <a:r>
              <a:rPr lang="ko-KR" altLang="en-US" sz="1400" dirty="0"/>
              <a:t>", 210 * </a:t>
            </a:r>
            <a:r>
              <a:rPr lang="ko-KR" altLang="en-US" sz="1400" dirty="0" err="1"/>
              <a:t>unit.mm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    # 높이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h</a:t>
            </a:r>
            <a:r>
              <a:rPr lang="ko-KR" altLang="en-US" sz="1400" dirty="0"/>
              <a:t> = (297 - 210) / 2 * unit.mm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pdf.drawString</a:t>
            </a:r>
            <a:r>
              <a:rPr lang="ko-KR" altLang="en-US" sz="1400" dirty="0"/>
              <a:t>(0 * </a:t>
            </a:r>
            <a:r>
              <a:rPr lang="ko-KR" altLang="en-US" sz="1400" dirty="0" err="1"/>
              <a:t>unit.mm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h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letter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pdf.showPage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# 저장</a:t>
            </a:r>
          </a:p>
          <a:p>
            <a:r>
              <a:rPr lang="ko-KR" altLang="en-US" sz="1400" dirty="0" err="1"/>
              <a:t>pdf.save</a:t>
            </a:r>
            <a:r>
              <a:rPr lang="ko-KR" altLang="en-US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52328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엑셀 파일 읽고 쓰기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55416" y="1440749"/>
            <a:ext cx="962520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통해 엑셀파일을 불러오고 데이터를 입력하는 방법을 살펴보자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</a:t>
            </a:r>
            <a:r>
              <a:rPr lang="en-US" altLang="ko-KR" dirty="0"/>
              <a:t>pip install </a:t>
            </a:r>
            <a:r>
              <a:rPr lang="en-US" altLang="ko-KR" dirty="0" err="1" smtClean="0"/>
              <a:t>openpyxl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용어정리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Workbook – </a:t>
            </a:r>
            <a:r>
              <a:rPr lang="ko-KR" altLang="en-US" dirty="0" smtClean="0"/>
              <a:t>엑셀 파일 전체를 말함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여러 개의 워크 시트를 </a:t>
            </a:r>
            <a:r>
              <a:rPr lang="ko-KR" altLang="en-US" dirty="0" err="1" smtClean="0"/>
              <a:t>가질수</a:t>
            </a:r>
            <a:r>
              <a:rPr lang="ko-KR" altLang="en-US" dirty="0" smtClean="0"/>
              <a:t> 있음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Worksheet – </a:t>
            </a:r>
            <a:r>
              <a:rPr lang="ko-KR" altLang="en-US" dirty="0" smtClean="0"/>
              <a:t>엑셀의 시트 하나하나를 말함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여러 개의 셀을 가지고 있음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Cell – </a:t>
            </a:r>
            <a:r>
              <a:rPr lang="ko-KR" altLang="en-US" dirty="0" smtClean="0"/>
              <a:t>엑셀 시트의 칸 하나하나를 말함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값을 </a:t>
            </a:r>
            <a:r>
              <a:rPr lang="ko-KR" altLang="en-US" dirty="0" err="1" smtClean="0"/>
              <a:t>입력할수</a:t>
            </a:r>
            <a:r>
              <a:rPr lang="ko-KR" altLang="en-US" dirty="0" smtClean="0"/>
              <a:t>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5463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엑셀 파일 읽고 쓰기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55416" y="1440749"/>
            <a:ext cx="9625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워크북 생성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842655" y="18659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openpyxl</a:t>
            </a:r>
            <a:endParaRPr lang="en-US" altLang="ko-KR" dirty="0"/>
          </a:p>
          <a:p>
            <a:r>
              <a:rPr lang="en-US" altLang="ko-KR" dirty="0" err="1"/>
              <a:t>wb</a:t>
            </a:r>
            <a:r>
              <a:rPr lang="en-US" altLang="ko-KR" dirty="0"/>
              <a:t> = </a:t>
            </a:r>
            <a:r>
              <a:rPr lang="en-US" altLang="ko-KR" dirty="0" err="1"/>
              <a:t>openpyxl.Workbook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wb.save</a:t>
            </a:r>
            <a:r>
              <a:rPr lang="en-US" altLang="ko-KR" dirty="0"/>
              <a:t>('test.xlsx')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42655" y="3779742"/>
            <a:ext cx="10102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err="1" smtClean="0"/>
              <a:t>openpyxl.Workbook</a:t>
            </a:r>
            <a:r>
              <a:rPr lang="en-US" altLang="ko-KR" dirty="0"/>
              <a:t>() </a:t>
            </a:r>
            <a:r>
              <a:rPr lang="ko-KR" altLang="en-US" dirty="0"/>
              <a:t>함수는 임시로 엑셀 파일</a:t>
            </a:r>
            <a:r>
              <a:rPr lang="en-US" altLang="ko-KR" dirty="0"/>
              <a:t>(</a:t>
            </a:r>
            <a:r>
              <a:rPr lang="ko-KR" altLang="en-US" dirty="0"/>
              <a:t>워크북 타입 값</a:t>
            </a:r>
            <a:r>
              <a:rPr lang="en-US" altLang="ko-KR" dirty="0"/>
              <a:t>)</a:t>
            </a:r>
            <a:r>
              <a:rPr lang="ko-KR" altLang="en-US" dirty="0"/>
              <a:t>을 하나 만들어 </a:t>
            </a:r>
            <a:r>
              <a:rPr lang="ko-KR" altLang="en-US" dirty="0" smtClean="0"/>
              <a:t>되돌려준다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  이를 </a:t>
            </a:r>
            <a:r>
              <a:rPr lang="ko-KR" altLang="en-US" dirty="0"/>
              <a:t>받은 변수 </a:t>
            </a:r>
            <a:r>
              <a:rPr lang="en-US" altLang="ko-KR" dirty="0" err="1"/>
              <a:t>wb</a:t>
            </a:r>
            <a:r>
              <a:rPr lang="ko-KR" altLang="en-US" dirty="0"/>
              <a:t>를 이용해 이 엑셀 파일을 다룰 수 </a:t>
            </a:r>
            <a:r>
              <a:rPr lang="ko-KR" altLang="en-US" dirty="0" smtClean="0"/>
              <a:t>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  하지만 </a:t>
            </a:r>
            <a:r>
              <a:rPr lang="ko-KR" altLang="en-US" dirty="0"/>
              <a:t>임시 파일이기 </a:t>
            </a:r>
            <a:r>
              <a:rPr lang="ko-KR" altLang="en-US" dirty="0" err="1"/>
              <a:t>떄문에</a:t>
            </a:r>
            <a:r>
              <a:rPr lang="ko-KR" altLang="en-US" dirty="0"/>
              <a:t> </a:t>
            </a:r>
            <a:r>
              <a:rPr lang="en-US" altLang="ko-KR" dirty="0"/>
              <a:t>.save() </a:t>
            </a:r>
            <a:r>
              <a:rPr lang="ko-KR" altLang="en-US" dirty="0"/>
              <a:t>함수를 호출하여 저장해주어야만 실제 파일을 만들 </a:t>
            </a:r>
            <a:r>
              <a:rPr lang="ko-KR" altLang="en-US" dirty="0" smtClean="0"/>
              <a:t>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602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엑셀 파일 읽고 쓰기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55416" y="1440749"/>
            <a:ext cx="9625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활성화된 시트 불러오기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842655" y="18659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openpyxl</a:t>
            </a:r>
            <a:endParaRPr lang="en-US" altLang="ko-KR" dirty="0"/>
          </a:p>
          <a:p>
            <a:r>
              <a:rPr lang="en-US" altLang="ko-KR" dirty="0" err="1"/>
              <a:t>wb</a:t>
            </a:r>
            <a:r>
              <a:rPr lang="en-US" altLang="ko-KR" dirty="0"/>
              <a:t> = </a:t>
            </a:r>
            <a:r>
              <a:rPr lang="en-US" altLang="ko-KR" dirty="0" err="1"/>
              <a:t>openpyxl.Workbook</a:t>
            </a:r>
            <a:r>
              <a:rPr lang="en-US" altLang="ko-KR" dirty="0"/>
              <a:t>()</a:t>
            </a:r>
          </a:p>
          <a:p>
            <a:r>
              <a:rPr lang="en-US" altLang="ko-KR" dirty="0" smtClean="0"/>
              <a:t>Sheet = </a:t>
            </a:r>
            <a:r>
              <a:rPr lang="en-US" altLang="ko-KR" dirty="0" err="1" smtClean="0"/>
              <a:t>wb.active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555416" y="2845145"/>
            <a:ext cx="9625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새 시트 만들기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842655" y="3214477"/>
            <a:ext cx="4564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sheet2 = </a:t>
            </a:r>
            <a:r>
              <a:rPr lang="en-US" altLang="ko-KR" dirty="0" err="1"/>
              <a:t>wb.create_sheet</a:t>
            </a:r>
            <a:r>
              <a:rPr lang="en-US" altLang="ko-KR" dirty="0"/>
              <a:t>('</a:t>
            </a:r>
            <a:r>
              <a:rPr lang="ko-KR" altLang="en-US" dirty="0"/>
              <a:t>두번째 시트</a:t>
            </a:r>
            <a:r>
              <a:rPr lang="en-US" altLang="ko-KR" dirty="0"/>
              <a:t>')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594124" y="3824342"/>
            <a:ext cx="9625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시트 불러오기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1842655" y="4193674"/>
            <a:ext cx="316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sheet2 </a:t>
            </a:r>
            <a:r>
              <a:rPr lang="en-US" altLang="ko-KR" dirty="0"/>
              <a:t>= </a:t>
            </a:r>
            <a:r>
              <a:rPr lang="en-US" altLang="ko-KR" dirty="0" err="1"/>
              <a:t>wb</a:t>
            </a:r>
            <a:r>
              <a:rPr lang="en-US" altLang="ko-KR" dirty="0"/>
              <a:t>['</a:t>
            </a:r>
            <a:r>
              <a:rPr lang="ko-KR" altLang="en-US" dirty="0"/>
              <a:t>두 번째 시트</a:t>
            </a:r>
            <a:r>
              <a:rPr lang="en-US" altLang="ko-KR" dirty="0"/>
              <a:t>']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55416" y="4747672"/>
            <a:ext cx="9625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시트 이름 바꾸기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1803947" y="5117004"/>
            <a:ext cx="296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sheet2.title = '</a:t>
            </a:r>
            <a:r>
              <a:rPr lang="ko-KR" altLang="en-US" dirty="0"/>
              <a:t>수집 데이터</a:t>
            </a:r>
            <a:r>
              <a:rPr lang="en-US" altLang="ko-KR" dirty="0"/>
              <a:t>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2584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엑셀 파일 쓰기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5417" y="133268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openpyxl</a:t>
            </a:r>
            <a:endParaRPr lang="en-US" altLang="ko-KR" dirty="0"/>
          </a:p>
          <a:p>
            <a:r>
              <a:rPr lang="en-US" altLang="ko-KR" dirty="0" err="1"/>
              <a:t>wb</a:t>
            </a:r>
            <a:r>
              <a:rPr lang="en-US" altLang="ko-KR" dirty="0"/>
              <a:t> = </a:t>
            </a:r>
            <a:r>
              <a:rPr lang="en-US" altLang="ko-KR" dirty="0" err="1"/>
              <a:t>openpyxl.Workbook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sheet = </a:t>
            </a:r>
            <a:r>
              <a:rPr lang="en-US" altLang="ko-KR" dirty="0" err="1"/>
              <a:t>wb.active</a:t>
            </a:r>
            <a:endParaRPr lang="en-US" altLang="ko-KR" dirty="0"/>
          </a:p>
          <a:p>
            <a:r>
              <a:rPr lang="en-US" altLang="ko-KR" dirty="0"/>
              <a:t>sheet['B2'] = 'b2'</a:t>
            </a:r>
          </a:p>
          <a:p>
            <a:r>
              <a:rPr lang="en-US" altLang="ko-KR" dirty="0" err="1"/>
              <a:t>sheet.cell</a:t>
            </a:r>
            <a:r>
              <a:rPr lang="en-US" altLang="ko-KR" dirty="0"/>
              <a:t>(row=3, column=3).value = '3, 3'</a:t>
            </a:r>
          </a:p>
          <a:p>
            <a:r>
              <a:rPr lang="en-US" altLang="ko-KR" dirty="0" err="1"/>
              <a:t>sheet.append</a:t>
            </a:r>
            <a:r>
              <a:rPr lang="en-US" altLang="ko-KR" dirty="0"/>
              <a:t>([1, 2, 3, 4, 5])</a:t>
            </a:r>
          </a:p>
          <a:p>
            <a:r>
              <a:rPr lang="en-US" altLang="ko-KR" dirty="0" err="1"/>
              <a:t>wb.save</a:t>
            </a:r>
            <a:r>
              <a:rPr lang="en-US" altLang="ko-KR" dirty="0"/>
              <a:t>('test2.xlsx')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742" y="2474853"/>
            <a:ext cx="5763345" cy="430001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289410" y="4034180"/>
            <a:ext cx="49285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-5</a:t>
            </a:r>
            <a:r>
              <a:rPr lang="ko-KR" altLang="en-US" dirty="0" smtClean="0"/>
              <a:t>행에서는 </a:t>
            </a:r>
            <a:r>
              <a:rPr lang="ko-KR" altLang="en-US" dirty="0"/>
              <a:t>시트 변수에서 </a:t>
            </a:r>
            <a:r>
              <a:rPr lang="en-US" altLang="ko-KR" dirty="0"/>
              <a:t>.cell() </a:t>
            </a:r>
            <a:r>
              <a:rPr lang="ko-KR" altLang="en-US" dirty="0"/>
              <a:t>이라는 함수를 호출하여 셀에 </a:t>
            </a:r>
            <a:r>
              <a:rPr lang="ko-KR" altLang="en-US" dirty="0" smtClean="0"/>
              <a:t>접근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옵션으로 </a:t>
            </a:r>
            <a:r>
              <a:rPr lang="ko-KR" altLang="en-US" dirty="0"/>
              <a:t>넘겨준 </a:t>
            </a:r>
            <a:r>
              <a:rPr lang="en-US" altLang="ko-KR" dirty="0"/>
              <a:t>row=3</a:t>
            </a:r>
            <a:r>
              <a:rPr lang="ko-KR" altLang="en-US" dirty="0"/>
              <a:t>은 엑셀의 </a:t>
            </a:r>
            <a:r>
              <a:rPr lang="en-US" altLang="ko-KR" dirty="0"/>
              <a:t>3</a:t>
            </a:r>
            <a:r>
              <a:rPr lang="ko-KR" altLang="en-US" dirty="0"/>
              <a:t>행에</a:t>
            </a:r>
            <a:r>
              <a:rPr lang="en-US" altLang="ko-KR" dirty="0"/>
              <a:t>, column=3</a:t>
            </a:r>
            <a:r>
              <a:rPr lang="ko-KR" altLang="en-US" dirty="0"/>
              <a:t>은 엑셀의 </a:t>
            </a:r>
            <a:r>
              <a:rPr lang="en-US" altLang="ko-KR" dirty="0"/>
              <a:t>C</a:t>
            </a:r>
            <a:r>
              <a:rPr lang="ko-KR" altLang="en-US" dirty="0"/>
              <a:t>열에 대응되어 </a:t>
            </a:r>
            <a:r>
              <a:rPr lang="en-US" altLang="ko-KR" dirty="0"/>
              <a:t>C3 </a:t>
            </a:r>
            <a:r>
              <a:rPr lang="ko-KR" altLang="en-US" dirty="0"/>
              <a:t>셀에 입력한 값이 </a:t>
            </a:r>
            <a:r>
              <a:rPr lang="ko-KR" altLang="en-US" dirty="0" smtClean="0"/>
              <a:t>들어감</a:t>
            </a:r>
            <a:endParaRPr lang="en-US" altLang="ko-KR" dirty="0" smtClean="0"/>
          </a:p>
          <a:p>
            <a:r>
              <a:rPr lang="en-US" altLang="ko-KR" dirty="0" smtClean="0"/>
              <a:t>-6</a:t>
            </a:r>
            <a:r>
              <a:rPr lang="ko-KR" altLang="en-US" dirty="0" smtClean="0"/>
              <a:t>행에서 사용한 </a:t>
            </a:r>
            <a:r>
              <a:rPr lang="en-US" altLang="ko-KR" dirty="0" smtClean="0"/>
              <a:t>.append</a:t>
            </a:r>
            <a:r>
              <a:rPr lang="en-US" altLang="ko-KR" dirty="0"/>
              <a:t>( ) </a:t>
            </a:r>
            <a:r>
              <a:rPr lang="ko-KR" altLang="en-US" dirty="0"/>
              <a:t>함수는 시트에 데이터가 존재하는 마지막 행 다음에 새 행을 추가해주는 함수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8492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엑셀 파일 쓰기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5417" y="120021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openpyxl</a:t>
            </a:r>
            <a:endParaRPr lang="en-US" altLang="ko-KR" dirty="0"/>
          </a:p>
          <a:p>
            <a:r>
              <a:rPr lang="en-US" altLang="ko-KR" dirty="0" err="1"/>
              <a:t>wb</a:t>
            </a:r>
            <a:r>
              <a:rPr lang="en-US" altLang="ko-KR" dirty="0"/>
              <a:t> = </a:t>
            </a:r>
            <a:r>
              <a:rPr lang="en-US" altLang="ko-KR" dirty="0" err="1"/>
              <a:t>openpyxl.Workbook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sheet1 = </a:t>
            </a:r>
            <a:r>
              <a:rPr lang="en-US" altLang="ko-KR" dirty="0" err="1"/>
              <a:t>wb</a:t>
            </a:r>
            <a:r>
              <a:rPr lang="en-US" altLang="ko-KR" dirty="0"/>
              <a:t>['Sheet']</a:t>
            </a:r>
          </a:p>
          <a:p>
            <a:r>
              <a:rPr lang="en-US" altLang="ko-KR" dirty="0"/>
              <a:t>sheet1.title = '</a:t>
            </a:r>
            <a:r>
              <a:rPr lang="ko-KR" altLang="en-US" dirty="0"/>
              <a:t>수집 데이터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sheet1['A1'] = '</a:t>
            </a:r>
            <a:r>
              <a:rPr lang="ko-KR" altLang="en-US" dirty="0"/>
              <a:t>첫번째 시트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sheet2 = </a:t>
            </a:r>
            <a:r>
              <a:rPr lang="en-US" altLang="ko-KR" dirty="0" err="1"/>
              <a:t>wb.create_sheet</a:t>
            </a:r>
            <a:r>
              <a:rPr lang="en-US" altLang="ko-KR" dirty="0"/>
              <a:t>('</a:t>
            </a:r>
            <a:r>
              <a:rPr lang="ko-KR" altLang="en-US" dirty="0"/>
              <a:t>정리 결과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sheet2.cell(row=1, column=1).value = '</a:t>
            </a:r>
            <a:r>
              <a:rPr lang="ko-KR" altLang="en-US" dirty="0"/>
              <a:t>두번째 시트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sheet1.append(['</a:t>
            </a:r>
            <a:r>
              <a:rPr lang="ko-KR" altLang="en-US" dirty="0"/>
              <a:t>다시</a:t>
            </a:r>
            <a:r>
              <a:rPr lang="en-US" altLang="ko-KR" dirty="0"/>
              <a:t>', '</a:t>
            </a:r>
            <a:r>
              <a:rPr lang="ko-KR" altLang="en-US" dirty="0"/>
              <a:t>첫번째 시트</a:t>
            </a:r>
            <a:r>
              <a:rPr lang="en-US" altLang="ko-KR" dirty="0"/>
              <a:t>'])</a:t>
            </a:r>
          </a:p>
          <a:p>
            <a:r>
              <a:rPr lang="en-US" altLang="ko-KR" dirty="0" err="1"/>
              <a:t>wb.save</a:t>
            </a:r>
            <a:r>
              <a:rPr lang="en-US" altLang="ko-KR" dirty="0"/>
              <a:t>('test3.xlsx')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436" y="598517"/>
            <a:ext cx="3631646" cy="27265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436" y="3537671"/>
            <a:ext cx="3664354" cy="273874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555417" y="389609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3</a:t>
            </a:r>
            <a:r>
              <a:rPr lang="ko-KR" altLang="en-US" sz="1600" dirty="0" smtClean="0"/>
              <a:t>행에서는 </a:t>
            </a:r>
            <a:r>
              <a:rPr lang="ko-KR" altLang="en-US" sz="1600" dirty="0"/>
              <a:t>이전과 같이 </a:t>
            </a:r>
            <a:r>
              <a:rPr lang="en-US" altLang="ko-KR" sz="1600" dirty="0"/>
              <a:t>.active</a:t>
            </a:r>
            <a:r>
              <a:rPr lang="ko-KR" altLang="en-US" sz="1600" dirty="0"/>
              <a:t>로 시트를 불러오는 것이 아니라</a:t>
            </a:r>
            <a:r>
              <a:rPr lang="en-US" altLang="ko-KR" sz="1600" dirty="0"/>
              <a:t>, </a:t>
            </a:r>
            <a:r>
              <a:rPr lang="ko-KR" altLang="en-US" sz="1600" dirty="0"/>
              <a:t>엑셀 파일 변수에서 </a:t>
            </a:r>
            <a:r>
              <a:rPr lang="en-US" altLang="ko-KR" sz="1600" dirty="0"/>
              <a:t>[ '</a:t>
            </a:r>
            <a:r>
              <a:rPr lang="ko-KR" altLang="en-US" sz="1600" dirty="0"/>
              <a:t>시트 이름</a:t>
            </a:r>
            <a:r>
              <a:rPr lang="en-US" altLang="ko-KR" sz="1600" dirty="0"/>
              <a:t>' ] </a:t>
            </a:r>
            <a:r>
              <a:rPr lang="ko-KR" altLang="en-US" sz="1600" dirty="0"/>
              <a:t>을 사용하여 </a:t>
            </a:r>
            <a:r>
              <a:rPr lang="ko-KR" altLang="en-US" sz="1600" dirty="0" smtClean="0"/>
              <a:t>불러옴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openpyxl</a:t>
            </a:r>
            <a:r>
              <a:rPr lang="ko-KR" altLang="en-US" sz="1600" dirty="0"/>
              <a:t>을 통해 기본 생성되는 시트의 이름이 </a:t>
            </a:r>
            <a:r>
              <a:rPr lang="en-US" altLang="ko-KR" sz="1600" dirty="0"/>
              <a:t>Sheet 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4</a:t>
            </a:r>
            <a:r>
              <a:rPr lang="ko-KR" altLang="en-US" sz="1600" dirty="0" smtClean="0"/>
              <a:t>행에서는 </a:t>
            </a:r>
            <a:r>
              <a:rPr lang="en-US" altLang="ko-KR" sz="1600" dirty="0"/>
              <a:t>.title </a:t>
            </a:r>
            <a:r>
              <a:rPr lang="ko-KR" altLang="en-US" sz="1600" dirty="0"/>
              <a:t>값을 바꾸어 선택한 시트의 이름을 </a:t>
            </a:r>
            <a:r>
              <a:rPr lang="ko-KR" altLang="en-US" sz="1600" dirty="0" smtClean="0"/>
              <a:t>변경</a:t>
            </a:r>
            <a:r>
              <a:rPr lang="en-US" altLang="ko-KR" sz="1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6</a:t>
            </a:r>
            <a:r>
              <a:rPr lang="ko-KR" altLang="en-US" sz="1600" dirty="0" smtClean="0"/>
              <a:t>행에서는 </a:t>
            </a:r>
            <a:r>
              <a:rPr lang="ko-KR" altLang="en-US" sz="1600" dirty="0"/>
              <a:t>워크북 변수의 </a:t>
            </a:r>
            <a:r>
              <a:rPr lang="en-US" altLang="ko-KR" sz="1600" dirty="0" err="1"/>
              <a:t>create_sheet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</a:t>
            </a:r>
            <a:r>
              <a:rPr lang="ko-KR" altLang="en-US" sz="1600" dirty="0" smtClean="0"/>
              <a:t>이용 </a:t>
            </a:r>
            <a:r>
              <a:rPr lang="ko-KR" altLang="en-US" sz="1600" dirty="0" err="1" smtClean="0"/>
              <a:t>새시트를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만듬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매개 </a:t>
            </a:r>
            <a:r>
              <a:rPr lang="ko-KR" altLang="en-US" sz="1600" dirty="0"/>
              <a:t>변수로 전달한 문자열이 그대로 시트 이름이 </a:t>
            </a:r>
            <a:r>
              <a:rPr lang="ko-KR" altLang="en-US" sz="1600" dirty="0" smtClean="0"/>
              <a:t>됨</a:t>
            </a:r>
            <a:r>
              <a:rPr lang="en-US" altLang="ko-KR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새로 </a:t>
            </a:r>
            <a:r>
              <a:rPr lang="ko-KR" altLang="en-US" sz="1600" dirty="0"/>
              <a:t>생긴 시트는 </a:t>
            </a:r>
            <a:r>
              <a:rPr lang="en-US" altLang="ko-KR" sz="1600" dirty="0"/>
              <a:t>sheet2 </a:t>
            </a:r>
            <a:r>
              <a:rPr lang="ko-KR" altLang="en-US" sz="1600" dirty="0"/>
              <a:t>변수에 저장되며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8</a:t>
            </a:r>
            <a:r>
              <a:rPr lang="ko-KR" altLang="en-US" sz="1600" dirty="0" smtClean="0"/>
              <a:t>행에서는 </a:t>
            </a:r>
            <a:r>
              <a:rPr lang="ko-KR" altLang="en-US" sz="1600" dirty="0"/>
              <a:t>다시 </a:t>
            </a:r>
            <a:r>
              <a:rPr lang="en-US" altLang="ko-KR" sz="1600" dirty="0"/>
              <a:t>sheet1 </a:t>
            </a:r>
            <a:r>
              <a:rPr lang="ko-KR" altLang="en-US" sz="1600" dirty="0"/>
              <a:t>변수를 이용해 첫 번째 시트에 값을 </a:t>
            </a:r>
            <a:r>
              <a:rPr lang="ko-KR" altLang="en-US" sz="1600" dirty="0" smtClean="0"/>
              <a:t>넣음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53257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엑셀 파일 불러오기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97228" y="3502165"/>
            <a:ext cx="4928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load_workbook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함수에 이름을 </a:t>
            </a:r>
            <a:r>
              <a:rPr lang="ko-KR" altLang="en-US" sz="1400" dirty="0" smtClean="0"/>
              <a:t>넘겨 파일을 불러옴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활성화된 시트를 불러와 이름을 변경하고 </a:t>
            </a:r>
            <a:r>
              <a:rPr lang="en-US" altLang="ko-KR" sz="1400" dirty="0"/>
              <a:t>.append()</a:t>
            </a:r>
            <a:r>
              <a:rPr lang="ko-KR" altLang="en-US" sz="1400" dirty="0"/>
              <a:t>를 이용해 행을 </a:t>
            </a:r>
            <a:r>
              <a:rPr lang="ko-KR" altLang="en-US" sz="1400" dirty="0" smtClean="0"/>
              <a:t>추가</a:t>
            </a:r>
            <a:endParaRPr lang="en-US" altLang="ko-KR" sz="14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555417" y="136311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openpyxl</a:t>
            </a:r>
            <a:endParaRPr lang="en-US" altLang="ko-KR" dirty="0"/>
          </a:p>
          <a:p>
            <a:r>
              <a:rPr lang="en-US" altLang="ko-KR" dirty="0" err="1"/>
              <a:t>wb</a:t>
            </a:r>
            <a:r>
              <a:rPr lang="en-US" altLang="ko-KR" dirty="0"/>
              <a:t> = </a:t>
            </a:r>
            <a:r>
              <a:rPr lang="en-US" altLang="ko-KR" dirty="0" err="1"/>
              <a:t>openpyxl.load_workbook</a:t>
            </a:r>
            <a:r>
              <a:rPr lang="en-US" altLang="ko-KR" dirty="0"/>
              <a:t>('test2.xlsx')</a:t>
            </a:r>
          </a:p>
          <a:p>
            <a:r>
              <a:rPr lang="en-US" altLang="ko-KR" dirty="0"/>
              <a:t>sheet1 = </a:t>
            </a:r>
            <a:r>
              <a:rPr lang="en-US" altLang="ko-KR" dirty="0" err="1"/>
              <a:t>wb.active</a:t>
            </a:r>
            <a:endParaRPr lang="en-US" altLang="ko-KR" dirty="0"/>
          </a:p>
          <a:p>
            <a:r>
              <a:rPr lang="en-US" altLang="ko-KR" dirty="0"/>
              <a:t>sheet1.title = "</a:t>
            </a:r>
            <a:r>
              <a:rPr lang="ko-KR" altLang="en-US" dirty="0"/>
              <a:t>이름 변경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sheet1.append(range(10))</a:t>
            </a:r>
          </a:p>
          <a:p>
            <a:r>
              <a:rPr lang="en-US" altLang="ko-KR" dirty="0" err="1"/>
              <a:t>wb.save</a:t>
            </a:r>
            <a:r>
              <a:rPr lang="en-US" altLang="ko-KR" dirty="0"/>
              <a:t>('test2.xlsx')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992" y="2677911"/>
            <a:ext cx="5228706" cy="390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90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검색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" name="Google Shape;59;p9"/>
          <p:cNvSpPr txBox="1">
            <a:spLocks/>
          </p:cNvSpPr>
          <p:nvPr/>
        </p:nvSpPr>
        <p:spPr>
          <a:xfrm>
            <a:off x="1562100" y="1656697"/>
            <a:ext cx="8877055" cy="47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53734"/>
              </a:buClr>
              <a:buSzPts val="2600"/>
              <a:buFont typeface="Noto Sans Symbols"/>
              <a:buChar char="▪"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95373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rgbClr val="953734"/>
              </a:buClr>
              <a:buSzPts val="1200"/>
              <a:buFont typeface="Malgun Gothic"/>
              <a:buChar char="-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210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953734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355600" marR="0" lvl="0" indent="-261938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600"/>
              <a:buFont typeface="Noto Sans Symbols"/>
              <a:buChar char="▪"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검색</a:t>
            </a:r>
          </a:p>
          <a:p>
            <a:pPr marL="534988" marR="0" lvl="1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Char char="▪"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'</a:t>
            </a:r>
            <a:r>
              <a:rPr kumimoji="0" lang="ko-KR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검색’은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 정렬된 상태에서 빠르게 원하는 것을 찾을 수 있음 </a:t>
            </a:r>
          </a:p>
          <a:p>
            <a:pPr marL="534988" marR="0" lvl="1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86" y="2793367"/>
            <a:ext cx="3724549" cy="24860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30" y="2793367"/>
            <a:ext cx="3962400" cy="24860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43586" y="5432961"/>
            <a:ext cx="316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뒤죽박죽 섞여 있는 단어 퍼즐에서는 단어 찾는 데 </a:t>
            </a:r>
            <a:endParaRPr lang="en-US" altLang="ko-KR" sz="1000" kern="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오랜 시간이 걸림</a:t>
            </a:r>
            <a:endParaRPr lang="ko-KR" altLang="en-US" sz="1000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Arial"/>
              <a:sym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24356" y="5432961"/>
            <a:ext cx="316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알파벳 순서로 되어 있는 퍼즐에서는 빠르고 쉽게</a:t>
            </a:r>
            <a:endParaRPr lang="en-US" altLang="ko-KR" sz="1000" kern="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단어를 찾을 수 있음</a:t>
            </a:r>
            <a:endParaRPr lang="ko-KR" altLang="en-US" sz="1000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2626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검색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Google Shape;74;p11"/>
          <p:cNvSpPr txBox="1">
            <a:spLocks/>
          </p:cNvSpPr>
          <p:nvPr/>
        </p:nvSpPr>
        <p:spPr>
          <a:xfrm>
            <a:off x="1555417" y="1264156"/>
            <a:ext cx="8963994" cy="512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53734"/>
              </a:buClr>
              <a:buSzPts val="2600"/>
              <a:buFont typeface="Noto Sans Symbols"/>
              <a:buChar char="▪"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95373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rgbClr val="953734"/>
              </a:buClr>
              <a:buSzPts val="1200"/>
              <a:buFont typeface="Malgun Gothic"/>
              <a:buChar char="-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210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953734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355600" marR="0" lvl="0" indent="-261938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600"/>
              <a:buFont typeface="Noto Sans Symbols"/>
              <a:buChar char="▪"/>
              <a:tabLst/>
              <a:defRPr/>
            </a:pPr>
            <a:r>
              <a:rPr kumimoji="0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검색의 개념</a:t>
            </a:r>
          </a:p>
          <a:p>
            <a:pPr marL="534988" marR="0" lvl="1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Char char="▪"/>
              <a:tabLst/>
              <a:defRPr/>
            </a:pPr>
            <a:r>
              <a:rPr kumimoji="0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어떤 집합에서 원하는 것을 찾는 것으로</a:t>
            </a:r>
            <a:r>
              <a:rPr kumimoji="0" lang="en-US" altLang="ko-K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, </a:t>
            </a:r>
            <a:r>
              <a:rPr kumimoji="0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탐색이라고도 함</a:t>
            </a:r>
          </a:p>
          <a:p>
            <a:pPr marL="534988" marR="0" lvl="1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Char char="▪"/>
              <a:tabLst/>
              <a:defRPr/>
            </a:pPr>
            <a:endParaRPr kumimoji="0" lang="ko-KR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534988" marR="0" lvl="1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Char char="▪"/>
              <a:tabLst/>
              <a:defRPr/>
            </a:pPr>
            <a:endParaRPr kumimoji="0" lang="ko-KR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534988" marR="0" lvl="1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Char char="▪"/>
              <a:tabLst/>
              <a:defRPr/>
            </a:pPr>
            <a:endParaRPr kumimoji="0" lang="ko-KR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534988" marR="0" lvl="1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Char char="▪"/>
              <a:tabLst/>
              <a:defRPr/>
            </a:pPr>
            <a:endParaRPr kumimoji="0" lang="ko-KR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534988" marR="0" lvl="1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Char char="▪"/>
              <a:tabLst/>
              <a:defRPr/>
            </a:pPr>
            <a:endParaRPr kumimoji="0" lang="ko-KR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534988" marR="0" lvl="1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Char char="▪"/>
              <a:tabLst/>
              <a:defRPr/>
            </a:pPr>
            <a:endParaRPr kumimoji="0" lang="ko-KR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534988" marR="0" lvl="1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Char char="▪"/>
              <a:tabLst/>
              <a:defRPr/>
            </a:pPr>
            <a:endParaRPr kumimoji="0" lang="ko-KR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534988" marR="0" lvl="1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Char char="▪"/>
              <a:tabLst/>
              <a:defRPr/>
            </a:pPr>
            <a:endParaRPr kumimoji="0" lang="ko-KR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534988" marR="0" lvl="1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Char char="▪"/>
              <a:tabLst/>
              <a:defRPr/>
            </a:pPr>
            <a:r>
              <a:rPr kumimoji="0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검색에는 순차 검색</a:t>
            </a:r>
            <a:r>
              <a:rPr kumimoji="0" lang="en-US" altLang="ko-K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, </a:t>
            </a:r>
            <a:r>
              <a:rPr kumimoji="0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이진 검색</a:t>
            </a:r>
            <a:r>
              <a:rPr kumimoji="0" lang="en-US" altLang="ko-K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, </a:t>
            </a:r>
            <a:r>
              <a:rPr kumimoji="0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트리 검색 등이 있음</a:t>
            </a:r>
          </a:p>
          <a:p>
            <a:pPr marL="534988" marR="0" lvl="1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Char char="▪"/>
              <a:tabLst/>
              <a:defRPr/>
            </a:pPr>
            <a:r>
              <a:rPr kumimoji="0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검색에 실패하면 </a:t>
            </a:r>
            <a:r>
              <a:rPr kumimoji="0" lang="en-US" altLang="ko-K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-1</a:t>
            </a:r>
            <a:r>
              <a:rPr kumimoji="0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을 반환하는 것이 일반적임</a:t>
            </a: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357188" marR="0" lvl="1" indent="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62" y="2128069"/>
            <a:ext cx="6704918" cy="18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5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패키지를 설치하기 위한 </a:t>
            </a:r>
            <a:r>
              <a:rPr lang="en-US" altLang="ko-KR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pip </a:t>
            </a: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명령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1555417" y="1433286"/>
            <a:ext cx="9535916" cy="2188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  <a:hlinkClick r:id="rId2"/>
              </a:rPr>
              <a:t>https://</a:t>
            </a:r>
            <a:r>
              <a:rPr lang="en-US" altLang="ko-KR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  <a:hlinkClick r:id="rId2"/>
              </a:rPr>
              <a:t>www.pypi.org/</a:t>
            </a:r>
            <a:endParaRPr lang="en-US" altLang="ko-KR" dirty="0" smtClean="0">
              <a:solidFill>
                <a:srgbClr val="C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lang="en-US" altLang="ko-KR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    -Python</a:t>
            </a:r>
            <a:r>
              <a:rPr lang="ko-KR" altLang="en-US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에서 제공하는 전 세계 개발자가 만든 모듈이 정리되어 있는 홈페이지</a:t>
            </a: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*</a:t>
            </a:r>
            <a:r>
              <a:rPr lang="ko-KR" altLang="en-US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사용법 </a:t>
            </a:r>
            <a:r>
              <a:rPr lang="en-US" altLang="ko-KR" dirty="0" err="1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cmd</a:t>
            </a:r>
            <a:r>
              <a:rPr lang="ko-KR" altLang="en-US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창에서</a:t>
            </a:r>
            <a:endParaRPr lang="en-US" altLang="ko-KR" dirty="0" smtClean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p</a:t>
            </a:r>
            <a:r>
              <a:rPr lang="en-US" altLang="ko-KR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ip install </a:t>
            </a:r>
            <a:r>
              <a:rPr lang="ko-KR" altLang="en-US" dirty="0" err="1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패키지명</a:t>
            </a: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430" y="3854811"/>
            <a:ext cx="4644477" cy="290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96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검색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2" name="Google Shape;74;p11"/>
          <p:cNvSpPr txBox="1">
            <a:spLocks/>
          </p:cNvSpPr>
          <p:nvPr/>
        </p:nvSpPr>
        <p:spPr>
          <a:xfrm>
            <a:off x="1410163" y="1596665"/>
            <a:ext cx="8963994" cy="4496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53734"/>
              </a:buClr>
              <a:buSzPts val="2600"/>
              <a:buFont typeface="Noto Sans Symbols"/>
              <a:buChar char="▪"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95373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rgbClr val="953734"/>
              </a:buClr>
              <a:buSzPts val="1200"/>
              <a:buFont typeface="Malgun Gothic"/>
              <a:buChar char="-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210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953734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355600" marR="0" lvl="0" indent="-261938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600"/>
              <a:buFont typeface="Noto Sans Symbols"/>
              <a:buChar char="▪"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검색 알고리즘의 종류</a:t>
            </a:r>
          </a:p>
          <a:p>
            <a:pPr marL="534988" marR="0" lvl="1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Char char="▪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순차 검색</a:t>
            </a: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검색할 집합이 정렬되어 있지 않은 상태일 때</a:t>
            </a: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처음부터 차례대로 찾아보는 것으로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,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쉽지만 </a:t>
            </a:r>
            <a:r>
              <a: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비효율적임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집합의 데이터가 정렬되어 있지 않다면 이 검색 외에 특별한 방법 없음</a:t>
            </a: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534988" marR="0" lvl="1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Char char="▪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이진 검색</a:t>
            </a: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데이터가 정렬되어 있다면 이진 검색도 사용 가능</a:t>
            </a: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순차 검색에 비해 월등히 효율적이라 데이터가 몇 천만 개 이상이어도 빠르게 찾아낼 수 있음</a:t>
            </a: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357188" marR="0" lvl="1" indent="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54455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순차 검색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Google Shape;74;p11"/>
          <p:cNvSpPr txBox="1">
            <a:spLocks/>
          </p:cNvSpPr>
          <p:nvPr/>
        </p:nvSpPr>
        <p:spPr>
          <a:xfrm>
            <a:off x="1268845" y="1200216"/>
            <a:ext cx="9105437" cy="316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53734"/>
              </a:buClr>
              <a:buSzPts val="2600"/>
              <a:buFont typeface="Noto Sans Symbols"/>
              <a:buChar char="▪"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95373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rgbClr val="953734"/>
              </a:buClr>
              <a:buSzPts val="1200"/>
              <a:buFont typeface="Malgun Gothic"/>
              <a:buChar char="-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210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953734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534988" marR="0" lvl="1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Char char="▪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정렬되지 않은 집합의 순차 검색 원리와 구현</a:t>
            </a: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검색에 성공하는 경우</a:t>
            </a: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357188" marR="0" lvl="1" indent="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884" y="1997459"/>
            <a:ext cx="3669847" cy="144397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145" y="3775876"/>
            <a:ext cx="4176712" cy="298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3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순차 검색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Google Shape;74;p11"/>
          <p:cNvSpPr txBox="1">
            <a:spLocks/>
          </p:cNvSpPr>
          <p:nvPr/>
        </p:nvSpPr>
        <p:spPr>
          <a:xfrm>
            <a:off x="844897" y="1056337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53734"/>
              </a:buClr>
              <a:buSzPts val="2600"/>
              <a:buFont typeface="Noto Sans Symbols"/>
              <a:buChar char="▪"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95373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rgbClr val="953734"/>
              </a:buClr>
              <a:buSzPts val="1200"/>
              <a:buFont typeface="Malgun Gothic"/>
              <a:buChar char="-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210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953734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r>
              <a: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검색에 실패하는 경우</a:t>
            </a: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357188" marR="0" lvl="1" indent="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17" y="1419511"/>
            <a:ext cx="4604170" cy="21206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68" y="3614477"/>
            <a:ext cx="6558643" cy="318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55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순차검색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555416" y="1200216"/>
            <a:ext cx="7131383" cy="5508155"/>
            <a:chOff x="880373" y="748395"/>
            <a:chExt cx="7071632" cy="564893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48"/>
            <a:stretch/>
          </p:blipFill>
          <p:spPr>
            <a:xfrm>
              <a:off x="880373" y="748395"/>
              <a:ext cx="7071632" cy="1709056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9"/>
            <a:stretch/>
          </p:blipFill>
          <p:spPr>
            <a:xfrm>
              <a:off x="880373" y="2457454"/>
              <a:ext cx="7071632" cy="3939878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5796262" y="398576"/>
            <a:ext cx="6282130" cy="3269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defTabSz="914400" latin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2-12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행 매개 변수로 받은 </a:t>
            </a:r>
            <a:r>
              <a:rPr lang="en-US" altLang="ko-KR" sz="1100" dirty="0" err="1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ary</a:t>
            </a: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배열에서 </a:t>
            </a:r>
            <a:r>
              <a:rPr lang="en-US" altLang="ko-KR" sz="1100" dirty="0" err="1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fData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를 찾는 함수</a:t>
            </a: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찾은 위치를 반환</a:t>
            </a:r>
            <a:endParaRPr lang="en-US" altLang="ko-KR" sz="1100" dirty="0" smtClean="0">
              <a:solidFill>
                <a:srgbClr val="C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228600" lvl="0" indent="-228600" defTabSz="914400" latin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3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행 찾은 위치</a:t>
            </a: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sz="1100" dirty="0" err="1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pos</a:t>
            </a: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를 일단 </a:t>
            </a: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-1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로 설정</a:t>
            </a: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이 값이 변경되지 않으면 </a:t>
            </a:r>
            <a:r>
              <a:rPr lang="en-US" altLang="ko-KR" sz="1100" dirty="0" err="1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fData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를 찾지 </a:t>
            </a:r>
            <a:r>
              <a:rPr lang="ko-KR" altLang="en-US" sz="1100" dirty="0" err="1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못한것임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100" dirty="0" err="1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fData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를 찾지 못하면 </a:t>
            </a: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12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행에서 </a:t>
            </a: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-1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위치를 반환</a:t>
            </a:r>
            <a:endParaRPr lang="en-US" altLang="ko-KR" sz="1100" dirty="0" smtClean="0">
              <a:solidFill>
                <a:srgbClr val="C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228600" lvl="0" indent="-228600" defTabSz="914400" latin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4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행 배열 크기를 계산</a:t>
            </a:r>
            <a:endParaRPr lang="en-US" altLang="ko-KR" sz="1100" dirty="0" smtClean="0">
              <a:solidFill>
                <a:srgbClr val="C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228600" lvl="0" indent="-228600" defTabSz="914400" latin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5,7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행 찾는 과정을 확인하는 요도</a:t>
            </a: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비교한 데이터를 출력</a:t>
            </a:r>
            <a:endParaRPr lang="en-US" altLang="ko-KR" sz="1100" dirty="0" smtClean="0">
              <a:solidFill>
                <a:srgbClr val="C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228600" lvl="0" indent="-228600" defTabSz="914400" latin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6-10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행 배열의 처음부터 끝까지 찾는 값</a:t>
            </a: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sz="1100" dirty="0" err="1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fData</a:t>
            </a: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과 비교</a:t>
            </a:r>
            <a:endParaRPr lang="en-US" altLang="ko-KR" sz="1100" dirty="0" smtClean="0">
              <a:solidFill>
                <a:srgbClr val="C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228600" lvl="0" indent="-228600" defTabSz="914400" latin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8-10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행 데이터를 찾으면 찾은 위치</a:t>
            </a: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sz="1100" dirty="0" err="1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pos</a:t>
            </a: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를 저장하고 </a:t>
            </a:r>
            <a:r>
              <a:rPr lang="ko-KR" altLang="en-US" sz="1100" dirty="0" err="1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반복문을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 종료</a:t>
            </a: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, 12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행에서 찾은 위치를 반환</a:t>
            </a:r>
            <a:endParaRPr lang="en-US" altLang="ko-KR" sz="1100" dirty="0" smtClean="0">
              <a:solidFill>
                <a:srgbClr val="C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228600" lvl="0" indent="-228600" defTabSz="914400" latin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15-16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행 배열을 준비하고</a:t>
            </a: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찾고자 하는 데이터 변수</a:t>
            </a: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sz="1100" dirty="0" err="1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fData</a:t>
            </a: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를 준비</a:t>
            </a:r>
            <a:endParaRPr lang="en-US" altLang="ko-KR" sz="1100" dirty="0" smtClean="0">
              <a:solidFill>
                <a:srgbClr val="C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228600" lvl="0" indent="-228600" defTabSz="914400" latin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ko-KR" sz="1200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580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이진검색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Google Shape;74;p11"/>
          <p:cNvSpPr txBox="1">
            <a:spLocks/>
          </p:cNvSpPr>
          <p:nvPr/>
        </p:nvSpPr>
        <p:spPr>
          <a:xfrm>
            <a:off x="1119217" y="1200216"/>
            <a:ext cx="8999093" cy="433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53734"/>
              </a:buClr>
              <a:buSzPts val="2600"/>
              <a:buFont typeface="Noto Sans Symbols"/>
              <a:buChar char="▪"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95373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rgbClr val="953734"/>
              </a:buClr>
              <a:buSzPts val="1200"/>
              <a:buFont typeface="Malgun Gothic"/>
              <a:buChar char="-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210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953734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534988" marR="0" lvl="1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Char char="▪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이진 검색의 원리와 시간 복잡도</a:t>
            </a: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이진 검색은 전체를 반씩 잘라 내서 한쪽을 버리는 방식을 사용</a:t>
            </a: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357188" marR="0" lvl="1" indent="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459" y="1906176"/>
            <a:ext cx="4921422" cy="428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86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이진검색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Google Shape;74;p11"/>
          <p:cNvSpPr txBox="1">
            <a:spLocks/>
          </p:cNvSpPr>
          <p:nvPr/>
        </p:nvSpPr>
        <p:spPr>
          <a:xfrm>
            <a:off x="1085967" y="1188042"/>
            <a:ext cx="10277531" cy="464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53734"/>
              </a:buClr>
              <a:buSzPts val="2600"/>
              <a:buFont typeface="Noto Sans Symbols"/>
              <a:buChar char="▪"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95373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rgbClr val="953734"/>
              </a:buClr>
              <a:buSzPts val="1200"/>
              <a:buFont typeface="Malgun Gothic"/>
              <a:buChar char="-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210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953734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534988" marR="0" lvl="1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Char char="▪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이진 검색 구현</a:t>
            </a: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정렬된 가족 데이터에서 ‘</a:t>
            </a:r>
            <a:r>
              <a: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할머니’와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 키가 같은 사람을 찾는 과정을 이진 탐색으로 구현하는 예</a:t>
            </a: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전체의 첫 데이터를 ‘</a:t>
            </a:r>
            <a:r>
              <a: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시작’으로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 지정하고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,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마지막 데이터를 ‘</a:t>
            </a:r>
            <a:r>
              <a: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끝’으로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 지정한 후 시작과 끝의 중앙인 누나를 할머니와 비교한다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.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357188" marR="0" lvl="1" indent="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139" y="2035068"/>
            <a:ext cx="3635439" cy="13744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139" y="4244357"/>
            <a:ext cx="3773522" cy="229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28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이진검색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Google Shape;74;p11"/>
          <p:cNvSpPr txBox="1">
            <a:spLocks/>
          </p:cNvSpPr>
          <p:nvPr/>
        </p:nvSpPr>
        <p:spPr>
          <a:xfrm>
            <a:off x="1555417" y="1325090"/>
            <a:ext cx="7949968" cy="5045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53734"/>
              </a:buClr>
              <a:buSzPts val="2600"/>
              <a:buFont typeface="Noto Sans Symbols"/>
              <a:buChar char="▪"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95373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rgbClr val="953734"/>
              </a:buClr>
              <a:buSzPts val="1200"/>
              <a:buFont typeface="Malgun Gothic"/>
              <a:buChar char="-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210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953734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끝은 그대로 두고 시작을 중앙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(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누나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)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의 바로 오른쪽 이모로 옮긴다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.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중앙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(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누나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)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의 오른쪽 그룹에서 다시 시작과 끝의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½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위치인 새 중앙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(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엄마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)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을 할머니와 비교한다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.</a:t>
            </a: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시작은 그대로 두고 끝을 중앙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(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엄마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)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의 바로 왼쪽인 할머니로 옮긴다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.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중앙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(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엄마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)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의 왼쪽 그룹에서 다시 시작과 끝의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½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위치인 새 중앙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(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이모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)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을 할머니와 비교한다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.</a:t>
            </a: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357188" marR="0" lvl="1" indent="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566" y="1956857"/>
            <a:ext cx="3367872" cy="19845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95" y="4573175"/>
            <a:ext cx="3353343" cy="212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8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이진검색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Google Shape;74;p11"/>
          <p:cNvSpPr txBox="1">
            <a:spLocks/>
          </p:cNvSpPr>
          <p:nvPr/>
        </p:nvSpPr>
        <p:spPr>
          <a:xfrm>
            <a:off x="778395" y="1202563"/>
            <a:ext cx="8972433" cy="502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53734"/>
              </a:buClr>
              <a:buSzPts val="2600"/>
              <a:buFont typeface="Noto Sans Symbols"/>
              <a:buChar char="▪"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95373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rgbClr val="953734"/>
              </a:buClr>
              <a:buSzPts val="1200"/>
              <a:buFont typeface="Malgun Gothic"/>
              <a:buChar char="-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210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953734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끝은 그대로 두고 시작을 중앙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(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이모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)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의 바로 오른쪽으로 옮긴다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.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중앙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(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이모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)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의 오른쪽 그룹에서 다시 시작과 끝의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½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위치인 새 중앙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(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할머니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)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을 할머니와 비교한다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. </a:t>
            </a: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814388" marR="0" lvl="2" indent="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이진 탐색에서 검색 실패</a:t>
            </a: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Char char="▪"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357188" marR="0" lvl="1" indent="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33" y="1876122"/>
            <a:ext cx="3139701" cy="20157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33" y="4480561"/>
            <a:ext cx="3553041" cy="210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47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이진검색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Google Shape;74;p11"/>
          <p:cNvSpPr txBox="1">
            <a:spLocks/>
          </p:cNvSpPr>
          <p:nvPr/>
        </p:nvSpPr>
        <p:spPr>
          <a:xfrm>
            <a:off x="1085967" y="1200216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53734"/>
              </a:buClr>
              <a:buSzPts val="2600"/>
              <a:buFont typeface="Noto Sans Symbols"/>
              <a:buChar char="▪"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95373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rgbClr val="953734"/>
              </a:buClr>
              <a:buSzPts val="1200"/>
              <a:buFont typeface="Malgun Gothic"/>
              <a:buChar char="-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210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953734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534988" marR="0" lvl="1" indent="-1778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Char char="▪"/>
              <a:tabLst/>
              <a:defRPr/>
            </a:pPr>
            <a:r>
              <a:rPr kumimoji="0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이진 검색처럼 검색할 범위를 </a:t>
            </a:r>
            <a:r>
              <a:rPr kumimoji="0" lang="en-US" altLang="ko-K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½</a:t>
            </a:r>
            <a:r>
              <a:rPr kumimoji="0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씩 반복해서 분할하는 기법을 분할 정복이라고 함</a:t>
            </a: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992188" marR="0" lvl="2" indent="-7620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Arial"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357188" marR="0" lvl="1" indent="0" algn="l" defTabSz="914400" rtl="0" eaLnBrk="1" fontAlgn="auto" latinLnBrk="0" hangingPunct="1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39" y="1651156"/>
            <a:ext cx="6334270" cy="28000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39" y="4768550"/>
            <a:ext cx="6897606" cy="17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16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이진검색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555417" y="1338349"/>
            <a:ext cx="6181102" cy="5354595"/>
            <a:chOff x="718462" y="593818"/>
            <a:chExt cx="6947808" cy="619887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76"/>
            <a:stretch/>
          </p:blipFill>
          <p:spPr>
            <a:xfrm>
              <a:off x="718462" y="593818"/>
              <a:ext cx="6947808" cy="4745626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78"/>
            <a:stretch/>
          </p:blipFill>
          <p:spPr>
            <a:xfrm>
              <a:off x="718462" y="5323125"/>
              <a:ext cx="6947808" cy="1469572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5356527" y="725554"/>
            <a:ext cx="6563924" cy="3021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defTabSz="914400" latin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2-16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행 매개변수로 받은 </a:t>
            </a:r>
            <a:r>
              <a:rPr lang="en-US" altLang="ko-KR" sz="1100" dirty="0" err="1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ary</a:t>
            </a: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배열에서 </a:t>
            </a:r>
            <a:r>
              <a:rPr lang="en-US" altLang="ko-KR" sz="1100" dirty="0" err="1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fData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를 찾는 이진 </a:t>
            </a:r>
            <a:r>
              <a:rPr lang="ko-KR" altLang="en-US" sz="1100" dirty="0" err="1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검색함수로</a:t>
            </a: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찾은 위치를 반환</a:t>
            </a:r>
            <a:endParaRPr lang="en-US" altLang="ko-KR" sz="1100" dirty="0" smtClean="0">
              <a:solidFill>
                <a:srgbClr val="C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lvl="0" defTabSz="914400" latinLnBrk="1">
              <a:lnSpc>
                <a:spcPct val="150000"/>
              </a:lnSpc>
              <a:spcBef>
                <a:spcPts val="1000"/>
              </a:spcBef>
              <a:defRPr/>
            </a:pPr>
            <a:r>
              <a:rPr lang="en-US" altLang="ko-KR" sz="1100" dirty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   -3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행에서 찾은 위치</a:t>
            </a: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sz="1100" dirty="0" err="1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pos</a:t>
            </a: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를 일단 </a:t>
            </a: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-1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로 설정</a:t>
            </a:r>
            <a:endParaRPr lang="en-US" altLang="ko-KR" sz="1100" dirty="0" smtClean="0">
              <a:solidFill>
                <a:srgbClr val="C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lvl="0" defTabSz="914400" latinLnBrk="1">
              <a:lnSpc>
                <a:spcPct val="150000"/>
              </a:lnSpc>
              <a:spcBef>
                <a:spcPts val="1000"/>
              </a:spcBef>
              <a:defRPr/>
            </a:pPr>
            <a:r>
              <a:rPr lang="en-US" altLang="ko-KR" sz="1100" dirty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   -10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행을 실행해서 중앙값을 반환하지 못하면</a:t>
            </a: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, </a:t>
            </a:r>
            <a:r>
              <a:rPr lang="en-US" altLang="ko-KR" sz="1100" dirty="0" err="1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fData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를 찾지 못한 경우 </a:t>
            </a: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16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행에서 </a:t>
            </a:r>
            <a:r>
              <a:rPr lang="en-US" altLang="ko-KR" sz="1100" dirty="0" err="1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pos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값인 </a:t>
            </a:r>
            <a:r>
              <a:rPr lang="en-US" altLang="ko-KR" sz="1100" dirty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-</a:t>
            </a: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을 반환</a:t>
            </a:r>
            <a:endParaRPr lang="en-US" altLang="ko-KR" sz="1100" dirty="0" smtClean="0">
              <a:solidFill>
                <a:srgbClr val="C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lvl="0" defTabSz="914400" latinLnBrk="1">
              <a:lnSpc>
                <a:spcPct val="150000"/>
              </a:lnSpc>
              <a:spcBef>
                <a:spcPts val="1000"/>
              </a:spcBef>
              <a:defRPr/>
            </a:pPr>
            <a:r>
              <a:rPr lang="en-US" altLang="ko-KR" sz="1100" dirty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   -4-5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행에서 시작과 끝 위치를 선정</a:t>
            </a: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처음에는 배열 전체를 포함</a:t>
            </a:r>
            <a:endParaRPr lang="en-US" altLang="ko-KR" sz="1100" dirty="0" smtClean="0">
              <a:solidFill>
                <a:srgbClr val="C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lvl="0" defTabSz="914400" latinLnBrk="1">
              <a:lnSpc>
                <a:spcPct val="150000"/>
              </a:lnSpc>
              <a:spcBef>
                <a:spcPts val="1000"/>
              </a:spcBef>
              <a:defRPr/>
            </a:pPr>
            <a:r>
              <a:rPr lang="en-US" altLang="ko-KR" sz="1100" dirty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   -7-14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행 시작이 끝보다 커질 때까지 계속 반복</a:t>
            </a:r>
            <a:endParaRPr lang="en-US" altLang="ko-KR" sz="1100" dirty="0" smtClean="0">
              <a:solidFill>
                <a:srgbClr val="C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lvl="0" defTabSz="914400" latinLnBrk="1">
              <a:lnSpc>
                <a:spcPct val="150000"/>
              </a:lnSpc>
              <a:spcBef>
                <a:spcPts val="1000"/>
              </a:spcBef>
              <a:defRPr/>
            </a:pPr>
            <a:r>
              <a:rPr lang="en-US" altLang="ko-KR" sz="1100" dirty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   -8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행에서 배열의 중앙 위치를 계산</a:t>
            </a:r>
            <a:endParaRPr lang="en-US" altLang="ko-KR" sz="1100" dirty="0" smtClean="0">
              <a:solidFill>
                <a:srgbClr val="C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lvl="0" defTabSz="914400" latinLnBrk="1">
              <a:lnSpc>
                <a:spcPct val="150000"/>
              </a:lnSpc>
              <a:spcBef>
                <a:spcPts val="1000"/>
              </a:spcBef>
              <a:defRPr/>
            </a:pPr>
            <a:r>
              <a:rPr lang="en-US" altLang="ko-KR" sz="1100" dirty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   -11-12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행 찾는 값이 중앙 위치보다 크다면</a:t>
            </a: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찾는 값이 배열 오른쪽에 존재</a:t>
            </a: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시작점을 중앙 위치</a:t>
            </a: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+1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로 변경</a:t>
            </a:r>
            <a:endParaRPr lang="en-US" altLang="ko-KR" sz="1100" dirty="0" smtClean="0">
              <a:solidFill>
                <a:srgbClr val="C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914400" latinLnBrk="1">
              <a:lnSpc>
                <a:spcPct val="150000"/>
              </a:lnSpc>
              <a:spcBef>
                <a:spcPts val="1000"/>
              </a:spcBef>
              <a:defRPr/>
            </a:pPr>
            <a:r>
              <a:rPr lang="en-US" altLang="ko-KR" sz="1100" dirty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   -13-14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행 </a:t>
            </a:r>
            <a:r>
              <a:rPr lang="ko-KR" altLang="en-US" sz="1100" dirty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찾는 값이 중앙 위치보다 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작다면</a:t>
            </a: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찾는 값이 배열 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왼쪽에 존재</a:t>
            </a: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끝점을 중앙 위치</a:t>
            </a:r>
            <a:r>
              <a:rPr lang="en-US" altLang="ko-KR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-1</a:t>
            </a:r>
            <a:r>
              <a:rPr lang="ko-KR" altLang="en-US" sz="1100" dirty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로 </a:t>
            </a:r>
            <a:r>
              <a:rPr lang="ko-KR" altLang="en-US" sz="1100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변경</a:t>
            </a:r>
            <a:endParaRPr lang="en-US" altLang="ko-KR" sz="1100" dirty="0">
              <a:solidFill>
                <a:srgbClr val="C00000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273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간단한 </a:t>
            </a:r>
            <a:r>
              <a:rPr lang="en-US" altLang="ko-KR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PDF</a:t>
            </a: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를 만들어 보자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1555417" y="1433286"/>
            <a:ext cx="9535916" cy="2188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[</a:t>
            </a:r>
            <a:r>
              <a:rPr lang="en-US" altLang="ko-KR" dirty="0" err="1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ReportLAB</a:t>
            </a:r>
            <a:r>
              <a:rPr lang="en-US" altLang="ko-KR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] – </a:t>
            </a:r>
            <a:r>
              <a:rPr lang="ko-KR" altLang="en-US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한국어도 사용할 수 있는 </a:t>
            </a:r>
            <a:r>
              <a:rPr lang="en-US" altLang="ko-KR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pdf </a:t>
            </a:r>
            <a:r>
              <a:rPr lang="ko-KR" altLang="en-US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개발 패키지</a:t>
            </a:r>
            <a:endParaRPr lang="en-US" altLang="ko-KR" dirty="0" smtClean="0">
              <a:solidFill>
                <a:srgbClr val="C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lang="en-US" altLang="ko-KR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설치</a:t>
            </a:r>
            <a:endParaRPr lang="en-US" altLang="ko-KR" dirty="0" smtClean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lang="en-US" altLang="ko-KR" dirty="0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    -pip install </a:t>
            </a:r>
            <a:r>
              <a:rPr lang="en-US" altLang="ko-KR" dirty="0" err="1" smtClean="0">
                <a:solidFill>
                  <a:sysClr val="windowText" lastClr="000000"/>
                </a:solidFill>
                <a:latin typeface="Calibri" panose="020F0502020204030204"/>
                <a:ea typeface="맑은 고딕" panose="020B0503020000020004" pitchFamily="50" charset="-127"/>
              </a:rPr>
              <a:t>reportlab</a:t>
            </a: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ko-KR" dirty="0">
              <a:solidFill>
                <a:sysClr val="windowText" lastClr="000000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912" y="3434368"/>
            <a:ext cx="4340110" cy="275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4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간단한 </a:t>
            </a:r>
            <a:r>
              <a:rPr lang="en-US" altLang="ko-KR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PDF</a:t>
            </a: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를 만들어 보자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55416" y="1440749"/>
            <a:ext cx="84780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# 클래스 </a:t>
            </a:r>
            <a:r>
              <a:rPr lang="ko-KR" altLang="en-US" dirty="0" err="1"/>
              <a:t>임포트</a:t>
            </a:r>
            <a:endParaRPr lang="ko-KR" altLang="en-US" dirty="0"/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reportlab.pdfgen</a:t>
            </a:r>
            <a:r>
              <a:rPr lang="ko-KR" altLang="en-US" dirty="0"/>
              <a:t>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canvas</a:t>
            </a:r>
            <a:endParaRPr lang="ko-KR" altLang="en-US" dirty="0"/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reportlab.pdfbase</a:t>
            </a:r>
            <a:r>
              <a:rPr lang="ko-KR" altLang="en-US" dirty="0"/>
              <a:t>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pdfmetrics</a:t>
            </a:r>
            <a:endParaRPr lang="ko-KR" altLang="en-US" dirty="0"/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reportlab.pdfbase.cidfonts</a:t>
            </a:r>
            <a:r>
              <a:rPr lang="ko-KR" altLang="en-US" dirty="0"/>
              <a:t>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UnicodeCIDFont</a:t>
            </a:r>
            <a:endParaRPr lang="ko-KR" altLang="en-US" dirty="0"/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reportlab.lib.units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unit</a:t>
            </a:r>
            <a:endParaRPr lang="ko-KR" altLang="en-US" dirty="0"/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reportlab.lib.pagesizes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pagesizes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55416" y="3712894"/>
            <a:ext cx="84780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</a:t>
            </a:r>
            <a:r>
              <a:rPr lang="ko-KR" altLang="en-US" dirty="0" err="1" smtClean="0"/>
              <a:t>anvas</a:t>
            </a:r>
            <a:r>
              <a:rPr lang="ko-KR" altLang="en-US" dirty="0" smtClean="0"/>
              <a:t>  </a:t>
            </a:r>
            <a:r>
              <a:rPr lang="en-US" altLang="ko-KR" dirty="0" smtClean="0"/>
              <a:t>-  PDF</a:t>
            </a:r>
            <a:r>
              <a:rPr lang="ko-KR" altLang="en-US" dirty="0" smtClean="0"/>
              <a:t>의 그리기 영역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페이지면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표현</a:t>
            </a:r>
            <a:endParaRPr lang="ko-KR" altLang="en-US" dirty="0"/>
          </a:p>
          <a:p>
            <a:r>
              <a:rPr lang="en-US" altLang="ko-KR" dirty="0"/>
              <a:t>p</a:t>
            </a:r>
            <a:r>
              <a:rPr lang="ko-KR" altLang="en-US" dirty="0" err="1" smtClean="0"/>
              <a:t>dfmetrics</a:t>
            </a:r>
            <a:r>
              <a:rPr lang="ko-KR" altLang="en-US" dirty="0" smtClean="0"/>
              <a:t>  </a:t>
            </a:r>
            <a:r>
              <a:rPr lang="en-US" altLang="ko-KR" dirty="0" smtClean="0"/>
              <a:t>-  PDF</a:t>
            </a:r>
            <a:r>
              <a:rPr lang="ko-KR" altLang="en-US" dirty="0" smtClean="0"/>
              <a:t>의 구조를 표현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폰트 등록 등은 이 클래스를 사용해 조작</a:t>
            </a:r>
            <a:endParaRPr lang="ko-KR" altLang="en-US" dirty="0"/>
          </a:p>
          <a:p>
            <a:r>
              <a:rPr lang="en-US" altLang="ko-KR" dirty="0" err="1" smtClean="0"/>
              <a:t>U</a:t>
            </a:r>
            <a:r>
              <a:rPr lang="ko-KR" altLang="en-US" dirty="0" err="1" smtClean="0"/>
              <a:t>nicodeCIDFont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폰트를 표현</a:t>
            </a:r>
            <a:endParaRPr lang="ko-KR" altLang="en-US" dirty="0"/>
          </a:p>
          <a:p>
            <a:r>
              <a:rPr lang="en-US" altLang="ko-KR" dirty="0"/>
              <a:t>u</a:t>
            </a:r>
            <a:r>
              <a:rPr lang="ko-KR" altLang="en-US" dirty="0" err="1" smtClean="0"/>
              <a:t>nits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단위를 표현 </a:t>
            </a:r>
            <a:r>
              <a:rPr lang="en-US" altLang="ko-KR" dirty="0" smtClean="0"/>
              <a:t>[mm(</a:t>
            </a:r>
            <a:r>
              <a:rPr lang="ko-KR" altLang="en-US" dirty="0" smtClean="0"/>
              <a:t>밀리미터</a:t>
            </a:r>
            <a:r>
              <a:rPr lang="en-US" altLang="ko-KR" dirty="0" smtClean="0"/>
              <a:t>)],[cm(</a:t>
            </a:r>
            <a:r>
              <a:rPr lang="ko-KR" altLang="en-US" dirty="0" smtClean="0"/>
              <a:t>센티미터</a:t>
            </a:r>
            <a:r>
              <a:rPr lang="en-US" altLang="ko-KR" dirty="0" smtClean="0"/>
              <a:t>)] </a:t>
            </a:r>
            <a:r>
              <a:rPr lang="ko-KR" altLang="en-US" dirty="0" smtClean="0"/>
              <a:t>등이 정의</a:t>
            </a:r>
            <a:endParaRPr lang="en-US" altLang="ko-KR" dirty="0" smtClean="0"/>
          </a:p>
          <a:p>
            <a:r>
              <a:rPr lang="ko-KR" altLang="en-US" dirty="0" err="1" smtClean="0"/>
              <a:t>pagesizes</a:t>
            </a:r>
            <a:r>
              <a:rPr lang="ko-KR" altLang="en-US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용지 크기를 표현 </a:t>
            </a:r>
            <a:r>
              <a:rPr lang="en-US" altLang="ko-KR" dirty="0" smtClean="0"/>
              <a:t>[A4],[A3] </a:t>
            </a:r>
            <a:r>
              <a:rPr lang="ko-KR" altLang="en-US" dirty="0" smtClean="0"/>
              <a:t>등이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40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간단한 </a:t>
            </a:r>
            <a:r>
              <a:rPr lang="en-US" altLang="ko-KR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PDF</a:t>
            </a: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를 만들어 보자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55416" y="1440749"/>
            <a:ext cx="84780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1. PDF</a:t>
            </a:r>
            <a:r>
              <a:rPr lang="ko-KR" altLang="en-US" dirty="0" smtClean="0"/>
              <a:t>로 문자를 표시하기 위해선 폰트를 미리 등록해야 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pdfmetrics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registerFont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메서드를 사용 폰트를 등록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괄호 안에 지정하는 것은 지정할 문자의 서체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폰트명이다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555415" y="2709640"/>
            <a:ext cx="96750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# 폰트 등록</a:t>
            </a:r>
          </a:p>
          <a:p>
            <a:r>
              <a:rPr lang="ko-KR" altLang="en-US" dirty="0" err="1"/>
              <a:t>pdfmetrics.registerFont</a:t>
            </a:r>
            <a:r>
              <a:rPr lang="ko-KR" altLang="en-US" dirty="0"/>
              <a:t>(</a:t>
            </a:r>
            <a:r>
              <a:rPr lang="ko-KR" altLang="en-US" dirty="0" err="1"/>
              <a:t>UnicodeCIDFont</a:t>
            </a:r>
            <a:r>
              <a:rPr lang="ko-KR" altLang="en-US" dirty="0"/>
              <a:t>("</a:t>
            </a:r>
            <a:r>
              <a:rPr lang="ko-KR" altLang="en-US" dirty="0" err="1"/>
              <a:t>HYSMyeongJo-Medium</a:t>
            </a:r>
            <a:r>
              <a:rPr lang="ko-KR" altLang="en-US" dirty="0"/>
              <a:t>"))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55415" y="3967541"/>
            <a:ext cx="5242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UnicodeCIDFont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Acrobat</a:t>
            </a:r>
            <a:r>
              <a:rPr lang="ko-KR" altLang="en-US" dirty="0" smtClean="0"/>
              <a:t>에 포함된 표준 폰트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30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간단한 </a:t>
            </a:r>
            <a:r>
              <a:rPr lang="en-US" altLang="ko-KR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PDF</a:t>
            </a: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를 만들어 보자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55416" y="1440749"/>
            <a:ext cx="8478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폰트가 준비되면 </a:t>
            </a:r>
            <a:r>
              <a:rPr lang="en-US" altLang="ko-KR" dirty="0" smtClean="0"/>
              <a:t>[</a:t>
            </a:r>
            <a:r>
              <a:rPr lang="ko-KR" altLang="en-US" dirty="0" smtClean="0"/>
              <a:t>캔버스</a:t>
            </a:r>
            <a:r>
              <a:rPr lang="en-US" altLang="ko-KR" dirty="0" smtClean="0"/>
              <a:t>]</a:t>
            </a:r>
            <a:r>
              <a:rPr lang="ko-KR" altLang="en-US" dirty="0" smtClean="0"/>
              <a:t>를 만들자</a:t>
            </a:r>
            <a:endParaRPr lang="en-US" altLang="ko-KR" dirty="0" smtClean="0"/>
          </a:p>
          <a:p>
            <a:r>
              <a:rPr lang="ko-KR" altLang="en-US" dirty="0" smtClean="0"/>
              <a:t>    캔버스는 그릴 수 있는 곳이며 전체 페이지에 해당한다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41600" y="2694801"/>
            <a:ext cx="90845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 startAt="3"/>
            </a:pPr>
            <a:r>
              <a:rPr lang="ko-KR" altLang="en-US" dirty="0" smtClean="0"/>
              <a:t>문자를 출력하자</a:t>
            </a:r>
            <a:endParaRPr lang="en-US" altLang="ko-KR" dirty="0" smtClean="0"/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setFont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이용할 폰트 선택</a:t>
            </a:r>
            <a:endParaRPr lang="en-US" altLang="ko-KR" dirty="0" smtClean="0"/>
          </a:p>
          <a:p>
            <a:r>
              <a:rPr lang="en-US" altLang="ko-KR" dirty="0" smtClean="0"/>
              <a:t>                       1</a:t>
            </a:r>
            <a:r>
              <a:rPr lang="ko-KR" altLang="en-US" dirty="0" smtClean="0"/>
              <a:t>번째 인수 </a:t>
            </a:r>
            <a:r>
              <a:rPr lang="en-US" altLang="ko-KR" dirty="0" smtClean="0"/>
              <a:t>– [</a:t>
            </a:r>
            <a:r>
              <a:rPr lang="ko-KR" altLang="en-US" dirty="0" smtClean="0"/>
              <a:t>미리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registerFont</a:t>
            </a:r>
            <a:r>
              <a:rPr lang="ko-KR" altLang="en-US" dirty="0" smtClean="0"/>
              <a:t>에 등록해 놓은 </a:t>
            </a:r>
            <a:r>
              <a:rPr lang="ko-KR" altLang="en-US" dirty="0" err="1" smtClean="0"/>
              <a:t>폰트명</a:t>
            </a:r>
            <a:r>
              <a:rPr lang="ko-KR" altLang="en-US" dirty="0" smtClean="0"/>
              <a:t> 중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 smtClean="0"/>
              <a:t>                       2</a:t>
            </a:r>
            <a:r>
              <a:rPr lang="ko-KR" altLang="en-US" dirty="0" smtClean="0"/>
              <a:t>번째 인수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그 폰트의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] (</a:t>
            </a:r>
            <a:r>
              <a:rPr lang="ko-KR" altLang="en-US" dirty="0" smtClean="0"/>
              <a:t>단위는 포인트이며 </a:t>
            </a:r>
            <a:r>
              <a:rPr lang="en-US" altLang="ko-KR" dirty="0" smtClean="0"/>
              <a:t>1</a:t>
            </a:r>
            <a:r>
              <a:rPr lang="ko-KR" altLang="en-US" dirty="0" smtClean="0"/>
              <a:t>포인트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0.35mm)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55415" y="2048470"/>
            <a:ext cx="8760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# </a:t>
            </a:r>
            <a:r>
              <a:rPr lang="ko-KR" altLang="en-US" dirty="0" err="1"/>
              <a:t>PDF를</a:t>
            </a:r>
            <a:r>
              <a:rPr lang="ko-KR" altLang="en-US" dirty="0"/>
              <a:t> 만든다</a:t>
            </a:r>
          </a:p>
          <a:p>
            <a:r>
              <a:rPr lang="ko-KR" altLang="en-US" dirty="0" err="1"/>
              <a:t>pdf</a:t>
            </a:r>
            <a:r>
              <a:rPr lang="ko-KR" altLang="en-US" dirty="0"/>
              <a:t> = </a:t>
            </a:r>
            <a:r>
              <a:rPr lang="ko-KR" altLang="en-US" dirty="0" err="1"/>
              <a:t>canvas.Canvas</a:t>
            </a:r>
            <a:r>
              <a:rPr lang="ko-KR" altLang="en-US" dirty="0"/>
              <a:t>("</a:t>
            </a:r>
            <a:r>
              <a:rPr lang="ko-KR" altLang="en-US" dirty="0" err="1"/>
              <a:t>example.pdf</a:t>
            </a:r>
            <a:r>
              <a:rPr lang="ko-KR" altLang="en-US" dirty="0"/>
              <a:t>", </a:t>
            </a:r>
            <a:r>
              <a:rPr lang="ko-KR" altLang="en-US" dirty="0" err="1"/>
              <a:t>pagesize</a:t>
            </a:r>
            <a:r>
              <a:rPr lang="ko-KR" altLang="en-US" dirty="0"/>
              <a:t>=pagesizes.A4)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29488" y="3820054"/>
            <a:ext cx="4742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pdf.setFont</a:t>
            </a:r>
            <a:r>
              <a:rPr lang="ko-KR" altLang="en-US" dirty="0"/>
              <a:t>("</a:t>
            </a:r>
            <a:r>
              <a:rPr lang="ko-KR" altLang="en-US" dirty="0" err="1"/>
              <a:t>HYSMyeongJo-Medium</a:t>
            </a:r>
            <a:r>
              <a:rPr lang="ko-KR" altLang="en-US" dirty="0"/>
              <a:t>", 30)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55415" y="4189386"/>
            <a:ext cx="98780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      </a:t>
            </a:r>
            <a:r>
              <a:rPr lang="en-US" altLang="ko-KR" smtClean="0"/>
              <a:t>drawstring – </a:t>
            </a:r>
            <a:r>
              <a:rPr lang="ko-KR" altLang="en-US" smtClean="0"/>
              <a:t>문자를 출력</a:t>
            </a:r>
            <a:endParaRPr lang="en-US" altLang="ko-KR" smtClean="0"/>
          </a:p>
          <a:p>
            <a:r>
              <a:rPr lang="en-US" altLang="ko-KR" smtClean="0"/>
              <a:t>                       1</a:t>
            </a:r>
            <a:r>
              <a:rPr lang="ko-KR" altLang="en-US" smtClean="0"/>
              <a:t>번째 인수 </a:t>
            </a:r>
            <a:r>
              <a:rPr lang="en-US" altLang="ko-KR" smtClean="0"/>
              <a:t>– X</a:t>
            </a:r>
            <a:r>
              <a:rPr lang="ko-KR" altLang="en-US" smtClean="0"/>
              <a:t>좌표</a:t>
            </a:r>
            <a:r>
              <a:rPr lang="en-US" altLang="ko-KR" smtClean="0"/>
              <a:t>(</a:t>
            </a:r>
            <a:r>
              <a:rPr lang="ko-KR" altLang="en-US" smtClean="0"/>
              <a:t>단위는 포인트</a:t>
            </a:r>
            <a:r>
              <a:rPr lang="en-US" altLang="ko-KR" smtClean="0"/>
              <a:t>, </a:t>
            </a:r>
            <a:r>
              <a:rPr lang="ko-KR" altLang="en-US" smtClean="0"/>
              <a:t>만약 </a:t>
            </a:r>
            <a:r>
              <a:rPr lang="en-US" altLang="ko-KR" smtClean="0"/>
              <a:t>mm</a:t>
            </a:r>
            <a:r>
              <a:rPr lang="ko-KR" altLang="en-US" smtClean="0"/>
              <a:t>로 지정할려면 </a:t>
            </a:r>
            <a:r>
              <a:rPr lang="en-US" altLang="ko-KR" smtClean="0"/>
              <a:t>unit.mm</a:t>
            </a:r>
            <a:r>
              <a:rPr lang="ko-KR" altLang="en-US" smtClean="0"/>
              <a:t>를 곱해준다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                       2</a:t>
            </a:r>
            <a:r>
              <a:rPr lang="ko-KR" altLang="en-US" smtClean="0"/>
              <a:t>번째 인수 </a:t>
            </a:r>
            <a:r>
              <a:rPr lang="en-US" altLang="ko-KR" smtClean="0"/>
              <a:t>– Y</a:t>
            </a:r>
            <a:r>
              <a:rPr lang="ko-KR" altLang="en-US" smtClean="0"/>
              <a:t>좌표</a:t>
            </a:r>
            <a:endParaRPr lang="en-US" altLang="ko-KR" smtClean="0"/>
          </a:p>
          <a:p>
            <a:r>
              <a:rPr lang="en-US" altLang="ko-KR" smtClean="0"/>
              <a:t>                       3</a:t>
            </a:r>
            <a:r>
              <a:rPr lang="ko-KR" altLang="en-US" smtClean="0"/>
              <a:t>번째 인수 </a:t>
            </a:r>
            <a:r>
              <a:rPr lang="en-US" altLang="ko-KR" smtClean="0"/>
              <a:t>– </a:t>
            </a:r>
            <a:r>
              <a:rPr lang="ko-KR" altLang="en-US" smtClean="0"/>
              <a:t>출력할 문자열</a:t>
            </a:r>
            <a:r>
              <a:rPr lang="en-US" altLang="ko-KR" smtClean="0"/>
              <a:t> 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979831" y="5360084"/>
            <a:ext cx="6237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pdf.drawString</a:t>
            </a:r>
            <a:r>
              <a:rPr lang="ko-KR" altLang="en-US" dirty="0"/>
              <a:t>(10 * </a:t>
            </a:r>
            <a:r>
              <a:rPr lang="ko-KR" altLang="en-US" dirty="0" err="1"/>
              <a:t>unit.mm</a:t>
            </a:r>
            <a:r>
              <a:rPr lang="ko-KR" altLang="en-US" dirty="0"/>
              <a:t>, 270 * </a:t>
            </a:r>
            <a:r>
              <a:rPr lang="ko-KR" altLang="en-US" dirty="0" err="1"/>
              <a:t>unit.mm</a:t>
            </a:r>
            <a:r>
              <a:rPr lang="ko-KR" altLang="en-US" dirty="0"/>
              <a:t>, "한글 PDF")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55415" y="5729416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5.  </a:t>
            </a:r>
            <a:r>
              <a:rPr lang="ko-KR" altLang="en-US" dirty="0" smtClean="0"/>
              <a:t>저장한다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1979831" y="6039599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pdf.save</a:t>
            </a:r>
            <a:r>
              <a:rPr lang="ko-KR" alt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17850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745" y="4418475"/>
            <a:ext cx="2331605" cy="224833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42655" y="898157"/>
            <a:ext cx="832381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# 클래스 </a:t>
            </a:r>
            <a:r>
              <a:rPr lang="ko-KR" altLang="en-US" dirty="0" err="1"/>
              <a:t>임포트</a:t>
            </a:r>
            <a:endParaRPr lang="ko-KR" altLang="en-US" dirty="0"/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reportlab.pdfgen</a:t>
            </a:r>
            <a:r>
              <a:rPr lang="ko-KR" altLang="en-US" dirty="0"/>
              <a:t>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canvas</a:t>
            </a:r>
            <a:endParaRPr lang="ko-KR" altLang="en-US" dirty="0"/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reportlab.pdfbase</a:t>
            </a:r>
            <a:r>
              <a:rPr lang="ko-KR" altLang="en-US" dirty="0"/>
              <a:t>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pdfmetrics</a:t>
            </a:r>
            <a:endParaRPr lang="ko-KR" altLang="en-US" dirty="0"/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reportlab.pdfbase.cidfonts</a:t>
            </a:r>
            <a:r>
              <a:rPr lang="ko-KR" altLang="en-US" dirty="0"/>
              <a:t>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UnicodeCIDFont</a:t>
            </a:r>
            <a:endParaRPr lang="ko-KR" altLang="en-US" dirty="0"/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reportlab.lib.units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unit</a:t>
            </a:r>
            <a:endParaRPr lang="ko-KR" altLang="en-US" dirty="0"/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reportlab.lib.pagesizes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pagesizes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폰트 등록</a:t>
            </a:r>
          </a:p>
          <a:p>
            <a:r>
              <a:rPr lang="ko-KR" altLang="en-US" dirty="0" err="1"/>
              <a:t>pdfmetrics.registerFont</a:t>
            </a:r>
            <a:r>
              <a:rPr lang="ko-KR" altLang="en-US" dirty="0"/>
              <a:t>(</a:t>
            </a:r>
            <a:r>
              <a:rPr lang="ko-KR" altLang="en-US" dirty="0" err="1"/>
              <a:t>UnicodeCIDFont</a:t>
            </a:r>
            <a:r>
              <a:rPr lang="ko-KR" altLang="en-US" dirty="0"/>
              <a:t>("</a:t>
            </a:r>
            <a:r>
              <a:rPr lang="ko-KR" altLang="en-US" dirty="0" err="1"/>
              <a:t>HYSMyeongJo-Medium</a:t>
            </a:r>
            <a:r>
              <a:rPr lang="ko-KR" altLang="en-US" dirty="0"/>
              <a:t>"))</a:t>
            </a:r>
          </a:p>
          <a:p>
            <a:endParaRPr lang="ko-KR" altLang="en-US" dirty="0"/>
          </a:p>
          <a:p>
            <a:r>
              <a:rPr lang="ko-KR" altLang="en-US" dirty="0"/>
              <a:t># </a:t>
            </a:r>
            <a:r>
              <a:rPr lang="ko-KR" altLang="en-US" dirty="0" err="1"/>
              <a:t>PDF를</a:t>
            </a:r>
            <a:r>
              <a:rPr lang="ko-KR" altLang="en-US" dirty="0"/>
              <a:t> 만든다</a:t>
            </a:r>
          </a:p>
          <a:p>
            <a:r>
              <a:rPr lang="ko-KR" altLang="en-US" dirty="0" err="1"/>
              <a:t>pdf</a:t>
            </a:r>
            <a:r>
              <a:rPr lang="ko-KR" altLang="en-US" dirty="0"/>
              <a:t> = </a:t>
            </a:r>
            <a:r>
              <a:rPr lang="ko-KR" altLang="en-US" dirty="0" err="1"/>
              <a:t>canvas.Canvas</a:t>
            </a:r>
            <a:r>
              <a:rPr lang="ko-KR" altLang="en-US" dirty="0"/>
              <a:t>("</a:t>
            </a:r>
            <a:r>
              <a:rPr lang="ko-KR" altLang="en-US" dirty="0" err="1"/>
              <a:t>example.pdf</a:t>
            </a:r>
            <a:r>
              <a:rPr lang="ko-KR" altLang="en-US" dirty="0"/>
              <a:t>", </a:t>
            </a:r>
            <a:r>
              <a:rPr lang="ko-KR" altLang="en-US" dirty="0" err="1"/>
              <a:t>pagesize</a:t>
            </a:r>
            <a:r>
              <a:rPr lang="ko-KR" altLang="en-US" dirty="0"/>
              <a:t>=pagesizes.A4)</a:t>
            </a:r>
          </a:p>
          <a:p>
            <a:r>
              <a:rPr lang="ko-KR" altLang="en-US" dirty="0" err="1"/>
              <a:t>pdf.setFont</a:t>
            </a:r>
            <a:r>
              <a:rPr lang="ko-KR" altLang="en-US" dirty="0"/>
              <a:t>("</a:t>
            </a:r>
            <a:r>
              <a:rPr lang="ko-KR" altLang="en-US" dirty="0" err="1"/>
              <a:t>HYSMyeongJo-Medium</a:t>
            </a:r>
            <a:r>
              <a:rPr lang="ko-KR" altLang="en-US" dirty="0"/>
              <a:t>", 30)</a:t>
            </a:r>
          </a:p>
          <a:p>
            <a:r>
              <a:rPr lang="ko-KR" altLang="en-US" dirty="0" err="1"/>
              <a:t>pdf.drawString</a:t>
            </a:r>
            <a:r>
              <a:rPr lang="ko-KR" altLang="en-US" dirty="0"/>
              <a:t>(10 * </a:t>
            </a:r>
            <a:r>
              <a:rPr lang="ko-KR" altLang="en-US" dirty="0" err="1"/>
              <a:t>unit.mm</a:t>
            </a:r>
            <a:r>
              <a:rPr lang="ko-KR" altLang="en-US" dirty="0"/>
              <a:t>, 270 * </a:t>
            </a:r>
            <a:r>
              <a:rPr lang="ko-KR" altLang="en-US" dirty="0" err="1"/>
              <a:t>unit.mm</a:t>
            </a:r>
            <a:r>
              <a:rPr lang="ko-KR" altLang="en-US" dirty="0"/>
              <a:t>, "한글 PDF")</a:t>
            </a:r>
          </a:p>
          <a:p>
            <a:r>
              <a:rPr lang="ko-KR" altLang="en-US" dirty="0" err="1"/>
              <a:t>pdf.save</a:t>
            </a:r>
            <a:r>
              <a:rPr lang="ko-KR" alt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2085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플랜카드를 만들자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55416" y="1440749"/>
            <a:ext cx="84780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문자 하나만 용지에 꽉 차게 표시한다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[A4] – </a:t>
            </a:r>
            <a:r>
              <a:rPr lang="ko-KR" altLang="en-US" dirty="0" smtClean="0"/>
              <a:t>너비 </a:t>
            </a:r>
            <a:r>
              <a:rPr lang="en-US" altLang="ko-KR" dirty="0" smtClean="0"/>
              <a:t>210mm, </a:t>
            </a:r>
            <a:r>
              <a:rPr lang="ko-KR" altLang="en-US" dirty="0" smtClean="0"/>
              <a:t>높이 </a:t>
            </a:r>
            <a:r>
              <a:rPr lang="en-US" altLang="ko-KR" dirty="0" smtClean="0"/>
              <a:t>297mm </a:t>
            </a:r>
            <a:r>
              <a:rPr lang="ko-KR" altLang="en-US" dirty="0" smtClean="0"/>
              <a:t>규격</a:t>
            </a:r>
            <a:endParaRPr lang="en-US" altLang="ko-KR" dirty="0" smtClean="0"/>
          </a:p>
          <a:p>
            <a:r>
              <a:rPr lang="en-US" altLang="ko-KR" dirty="0" smtClean="0"/>
              <a:t>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- </a:t>
            </a:r>
            <a:r>
              <a:rPr lang="ko-KR" altLang="en-US" dirty="0" smtClean="0"/>
              <a:t>폰트 크기를 너비와 같이 </a:t>
            </a:r>
            <a:r>
              <a:rPr lang="en-US" altLang="ko-KR" dirty="0" smtClean="0"/>
              <a:t>210mm</a:t>
            </a:r>
            <a:r>
              <a:rPr lang="ko-KR" altLang="en-US" dirty="0" smtClean="0"/>
              <a:t>로 지정하고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- </a:t>
            </a:r>
            <a:r>
              <a:rPr lang="ko-KR" altLang="en-US" dirty="0" smtClean="0"/>
              <a:t>용지의 중심</a:t>
            </a:r>
            <a:r>
              <a:rPr lang="en-US" altLang="ko-KR" dirty="0"/>
              <a:t> [(</a:t>
            </a:r>
            <a:r>
              <a:rPr lang="ko-KR" altLang="en-US" dirty="0"/>
              <a:t>높이</a:t>
            </a:r>
            <a:r>
              <a:rPr lang="en-US" altLang="ko-KR" dirty="0"/>
              <a:t>-</a:t>
            </a:r>
            <a:r>
              <a:rPr lang="ko-KR" altLang="en-US" dirty="0" err="1"/>
              <a:t>폰트크기</a:t>
            </a:r>
            <a:r>
              <a:rPr lang="en-US" altLang="ko-KR" dirty="0"/>
              <a:t>)/2] 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Y</a:t>
            </a:r>
            <a:r>
              <a:rPr lang="ko-KR" altLang="en-US" dirty="0" smtClean="0"/>
              <a:t>좌표 지정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*</a:t>
            </a:r>
            <a:r>
              <a:rPr lang="ko-KR" altLang="en-US" dirty="0" smtClean="0"/>
              <a:t>약간 중심에서 어긋나는 것은 폰트의 폴과 높이에 약간 차이가 있기 때문임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555416" y="3435608"/>
            <a:ext cx="8689571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# 클래스 </a:t>
            </a:r>
            <a:r>
              <a:rPr lang="ko-KR" altLang="en-US" sz="1000" dirty="0" err="1"/>
              <a:t>임포트</a:t>
            </a:r>
            <a:endParaRPr lang="ko-KR" altLang="en-US" sz="1000" dirty="0"/>
          </a:p>
          <a:p>
            <a:r>
              <a:rPr lang="ko-KR" altLang="en-US" sz="1000" dirty="0" err="1"/>
              <a:t>from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reportlab.pdfgen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import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canvas</a:t>
            </a:r>
            <a:endParaRPr lang="ko-KR" altLang="en-US" sz="1000" dirty="0"/>
          </a:p>
          <a:p>
            <a:r>
              <a:rPr lang="ko-KR" altLang="en-US" sz="1000" dirty="0" err="1"/>
              <a:t>from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reportlab.pdfbase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import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pdfmetrics</a:t>
            </a:r>
            <a:endParaRPr lang="ko-KR" altLang="en-US" sz="1000" dirty="0"/>
          </a:p>
          <a:p>
            <a:r>
              <a:rPr lang="ko-KR" altLang="en-US" sz="1000" dirty="0" err="1"/>
              <a:t>from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reportlab.pdfbase.cidfonts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import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UnicodeCIDFont</a:t>
            </a:r>
            <a:endParaRPr lang="ko-KR" altLang="en-US" sz="1000" dirty="0"/>
          </a:p>
          <a:p>
            <a:r>
              <a:rPr lang="ko-KR" altLang="en-US" sz="1000" dirty="0" err="1"/>
              <a:t>import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reportlab.lib.units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unit</a:t>
            </a:r>
            <a:endParaRPr lang="ko-KR" altLang="en-US" sz="1000" dirty="0"/>
          </a:p>
          <a:p>
            <a:r>
              <a:rPr lang="ko-KR" altLang="en-US" sz="1000" dirty="0" err="1"/>
              <a:t>import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reportlab.lib.pagesizes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pagesizes</a:t>
            </a:r>
            <a:endParaRPr lang="ko-KR" altLang="en-US" sz="1000" dirty="0"/>
          </a:p>
          <a:p>
            <a:r>
              <a:rPr lang="ko-KR" altLang="en-US" sz="1000" dirty="0"/>
              <a:t># 폰트 등록</a:t>
            </a:r>
          </a:p>
          <a:p>
            <a:r>
              <a:rPr lang="ko-KR" altLang="en-US" sz="1000" dirty="0" err="1"/>
              <a:t>pdfmetrics.registerFont</a:t>
            </a:r>
            <a:r>
              <a:rPr lang="ko-KR" altLang="en-US" sz="1000" dirty="0"/>
              <a:t>(</a:t>
            </a:r>
            <a:r>
              <a:rPr lang="ko-KR" altLang="en-US" sz="1000" dirty="0" err="1"/>
              <a:t>UnicodeCIDFont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HYSMyeongJo-Medium</a:t>
            </a:r>
            <a:r>
              <a:rPr lang="ko-KR" altLang="en-US" sz="1000" dirty="0"/>
              <a:t>"))</a:t>
            </a:r>
          </a:p>
          <a:p>
            <a:r>
              <a:rPr lang="ko-KR" altLang="en-US" sz="1000" dirty="0"/>
              <a:t># </a:t>
            </a:r>
            <a:r>
              <a:rPr lang="ko-KR" altLang="en-US" sz="1000" dirty="0" err="1"/>
              <a:t>PDF를</a:t>
            </a:r>
            <a:r>
              <a:rPr lang="ko-KR" altLang="en-US" sz="1000" dirty="0"/>
              <a:t> 만든다</a:t>
            </a:r>
          </a:p>
          <a:p>
            <a:r>
              <a:rPr lang="ko-KR" altLang="en-US" sz="1000" dirty="0" err="1"/>
              <a:t>pdf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canvas.Canvas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example.pdf</a:t>
            </a:r>
            <a:r>
              <a:rPr lang="ko-KR" altLang="en-US" sz="1000" dirty="0"/>
              <a:t>", </a:t>
            </a:r>
            <a:r>
              <a:rPr lang="ko-KR" altLang="en-US" sz="1000" dirty="0" err="1"/>
              <a:t>pagesize</a:t>
            </a:r>
            <a:r>
              <a:rPr lang="ko-KR" altLang="en-US" sz="1000" dirty="0"/>
              <a:t>=pagesizes.A4)</a:t>
            </a:r>
          </a:p>
          <a:p>
            <a:r>
              <a:rPr lang="ko-KR" altLang="en-US" sz="1000" dirty="0" err="1"/>
              <a:t>letter</a:t>
            </a:r>
            <a:r>
              <a:rPr lang="ko-KR" altLang="en-US" sz="1000" dirty="0"/>
              <a:t> = "가"</a:t>
            </a:r>
          </a:p>
          <a:p>
            <a:r>
              <a:rPr lang="ko-KR" altLang="en-US" sz="1000" dirty="0"/>
              <a:t># 폰트 크기는 용지 너비와 같은 210mm으로 한다</a:t>
            </a:r>
          </a:p>
          <a:p>
            <a:r>
              <a:rPr lang="ko-KR" altLang="en-US" sz="1000" dirty="0" err="1"/>
              <a:t>pdf.setFont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HYSMyeongJo-Medium</a:t>
            </a:r>
            <a:r>
              <a:rPr lang="ko-KR" altLang="en-US" sz="1000" dirty="0"/>
              <a:t>", 210 * </a:t>
            </a:r>
            <a:r>
              <a:rPr lang="ko-KR" altLang="en-US" sz="1000" dirty="0" err="1"/>
              <a:t>unit.mm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/>
              <a:t># 높이</a:t>
            </a:r>
          </a:p>
          <a:p>
            <a:r>
              <a:rPr lang="ko-KR" altLang="en-US" sz="1000" dirty="0" err="1"/>
              <a:t>h</a:t>
            </a:r>
            <a:r>
              <a:rPr lang="ko-KR" altLang="en-US" sz="1000" dirty="0"/>
              <a:t> = (297 - 210) / 2 * unit.mm</a:t>
            </a:r>
          </a:p>
          <a:p>
            <a:r>
              <a:rPr lang="ko-KR" altLang="en-US" sz="1000" dirty="0" err="1"/>
              <a:t>pdf.drawString</a:t>
            </a:r>
            <a:r>
              <a:rPr lang="ko-KR" altLang="en-US" sz="1000" dirty="0"/>
              <a:t>(0 * </a:t>
            </a:r>
            <a:r>
              <a:rPr lang="ko-KR" altLang="en-US" sz="1000" dirty="0" err="1"/>
              <a:t>unit.mm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h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letter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 err="1"/>
              <a:t>pdf.save</a:t>
            </a:r>
            <a:r>
              <a:rPr lang="ko-KR" altLang="en-US" sz="1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5232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플랜카드를 만들자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55416" y="1440749"/>
            <a:ext cx="84780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 startAt="2"/>
            </a:pPr>
            <a:r>
              <a:rPr lang="ko-KR" altLang="en-US" dirty="0" smtClean="0"/>
              <a:t>문자열을 문자 </a:t>
            </a:r>
            <a:r>
              <a:rPr lang="ko-KR" altLang="en-US" dirty="0" err="1" smtClean="0"/>
              <a:t>하나씩으로</a:t>
            </a:r>
            <a:r>
              <a:rPr lang="ko-KR" altLang="en-US" dirty="0" smtClean="0"/>
              <a:t> 나눠 각각의 페이지에 표시하자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showPage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페이지 나누기</a:t>
            </a:r>
            <a:r>
              <a:rPr lang="en-US" altLang="ko-KR" dirty="0" smtClean="0"/>
              <a:t>    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55416" y="2522231"/>
            <a:ext cx="87228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# 클래스 </a:t>
            </a:r>
            <a:r>
              <a:rPr lang="ko-KR" altLang="en-US" sz="1200" dirty="0" err="1"/>
              <a:t>임포트</a:t>
            </a:r>
            <a:endParaRPr lang="ko-KR" altLang="en-US" sz="1200" dirty="0"/>
          </a:p>
          <a:p>
            <a:r>
              <a:rPr lang="ko-KR" altLang="en-US" sz="1200" dirty="0" err="1"/>
              <a:t>from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reportlab.pdfgen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canvas</a:t>
            </a:r>
            <a:endParaRPr lang="ko-KR" altLang="en-US" sz="1200" dirty="0"/>
          </a:p>
          <a:p>
            <a:r>
              <a:rPr lang="ko-KR" altLang="en-US" sz="1200" dirty="0" err="1"/>
              <a:t>from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reportlab.pdfbase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pdfmetrics</a:t>
            </a:r>
            <a:endParaRPr lang="ko-KR" altLang="en-US" sz="1200" dirty="0"/>
          </a:p>
          <a:p>
            <a:r>
              <a:rPr lang="ko-KR" altLang="en-US" sz="1200" dirty="0" err="1"/>
              <a:t>from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reportlab.pdfbase.cidfonts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UnicodeCIDFont</a:t>
            </a:r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reportlab.lib.units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unit</a:t>
            </a:r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reportlab.lib.pagesizes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pagesizes</a:t>
            </a:r>
            <a:endParaRPr lang="ko-KR" altLang="en-US" sz="1200" dirty="0"/>
          </a:p>
          <a:p>
            <a:r>
              <a:rPr lang="ko-KR" altLang="en-US" sz="1200" dirty="0"/>
              <a:t># 폰트 등록</a:t>
            </a:r>
          </a:p>
          <a:p>
            <a:r>
              <a:rPr lang="ko-KR" altLang="en-US" sz="1200" dirty="0" err="1"/>
              <a:t>pdfmetrics.registerFont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UnicodeCIDFont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HYSMyeongJo-Medium</a:t>
            </a:r>
            <a:r>
              <a:rPr lang="ko-KR" altLang="en-US" sz="1200" dirty="0"/>
              <a:t>"))</a:t>
            </a:r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PDF를</a:t>
            </a:r>
            <a:r>
              <a:rPr lang="ko-KR" altLang="en-US" sz="1200" dirty="0"/>
              <a:t> 만든다</a:t>
            </a:r>
          </a:p>
          <a:p>
            <a:r>
              <a:rPr lang="ko-KR" altLang="en-US" sz="1200" dirty="0" err="1"/>
              <a:t>pdf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canvas.Canvas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example.pdf</a:t>
            </a:r>
            <a:r>
              <a:rPr lang="ko-KR" altLang="en-US" sz="1200" dirty="0"/>
              <a:t>", </a:t>
            </a:r>
            <a:r>
              <a:rPr lang="ko-KR" altLang="en-US" sz="1200" dirty="0" err="1"/>
              <a:t>pagesize</a:t>
            </a:r>
            <a:r>
              <a:rPr lang="ko-KR" altLang="en-US" sz="1200" dirty="0"/>
              <a:t>=pagesizes.A4)</a:t>
            </a:r>
          </a:p>
          <a:p>
            <a:r>
              <a:rPr lang="ko-KR" altLang="en-US" sz="1200" dirty="0" err="1"/>
              <a:t>title</a:t>
            </a:r>
            <a:r>
              <a:rPr lang="ko-KR" altLang="en-US" sz="1200" dirty="0"/>
              <a:t> = "</a:t>
            </a:r>
            <a:r>
              <a:rPr lang="ko-KR" altLang="en-US" sz="1200" dirty="0" err="1"/>
              <a:t>출시세일</a:t>
            </a:r>
            <a:r>
              <a:rPr lang="ko-KR" altLang="en-US" sz="1200" dirty="0"/>
              <a:t>！"</a:t>
            </a:r>
          </a:p>
          <a:p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letter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title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    # 폰트 크기는 용지 너비와 같은 210mm으로 한다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pdf.setFont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HYSMyeongJo-Medium</a:t>
            </a:r>
            <a:r>
              <a:rPr lang="ko-KR" altLang="en-US" sz="1200" dirty="0"/>
              <a:t>", 210 * </a:t>
            </a:r>
            <a:r>
              <a:rPr lang="ko-KR" altLang="en-US" sz="1200" dirty="0" err="1"/>
              <a:t>unit.mm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    # 높이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h</a:t>
            </a:r>
            <a:r>
              <a:rPr lang="ko-KR" altLang="en-US" sz="1200" dirty="0"/>
              <a:t> = (297 - 210) / 2 * unit.mm</a:t>
            </a:r>
          </a:p>
          <a:p>
            <a:r>
              <a:rPr lang="ko-KR" altLang="en-US" sz="1200" dirty="0"/>
              <a:t>    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pdf.drawString</a:t>
            </a:r>
            <a:r>
              <a:rPr lang="ko-KR" altLang="en-US" sz="1200" dirty="0"/>
              <a:t>(0 * </a:t>
            </a:r>
            <a:r>
              <a:rPr lang="ko-KR" altLang="en-US" sz="1200" dirty="0" err="1"/>
              <a:t>unit.mm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h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letter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pdf.showPage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# 저장</a:t>
            </a:r>
          </a:p>
          <a:p>
            <a:r>
              <a:rPr lang="ko-KR" altLang="en-US" sz="1200" dirty="0" err="1"/>
              <a:t>pdf.save</a:t>
            </a:r>
            <a:r>
              <a:rPr lang="ko-KR" alt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50792989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247</TotalTime>
  <Words>1877</Words>
  <Application>Microsoft Office PowerPoint</Application>
  <PresentationFormat>와이드스크린</PresentationFormat>
  <Paragraphs>413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HY중고딕</vt:lpstr>
      <vt:lpstr>Noto Sans Symbols</vt:lpstr>
      <vt:lpstr>맑은 고딕</vt:lpstr>
      <vt:lpstr>맑은 고딕</vt:lpstr>
      <vt:lpstr>Arial</vt:lpstr>
      <vt:lpstr>Calibri</vt:lpstr>
      <vt:lpstr>Century Gothic</vt:lpstr>
      <vt:lpstr>Wingdings 3</vt:lpstr>
      <vt:lpstr>줄기</vt:lpstr>
      <vt:lpstr>파이썬 13일차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13일차</dc:title>
  <dc:creator>1</dc:creator>
  <cp:lastModifiedBy>1</cp:lastModifiedBy>
  <cp:revision>19</cp:revision>
  <dcterms:created xsi:type="dcterms:W3CDTF">2021-07-25T06:25:28Z</dcterms:created>
  <dcterms:modified xsi:type="dcterms:W3CDTF">2021-07-25T10:32:30Z</dcterms:modified>
</cp:coreProperties>
</file>