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1" r:id="rId4"/>
  </p:sldMasterIdLst>
  <p:notesMasterIdLst>
    <p:notesMasterId r:id="rId14"/>
  </p:notesMasterIdLst>
  <p:handoutMasterIdLst>
    <p:handoutMasterId r:id="rId15"/>
  </p:handoutMasterIdLst>
  <p:sldIdLst>
    <p:sldId id="2147375551" r:id="rId5"/>
    <p:sldId id="2147481139" r:id="rId6"/>
    <p:sldId id="2147481140" r:id="rId7"/>
    <p:sldId id="2147481142" r:id="rId8"/>
    <p:sldId id="2147481141" r:id="rId9"/>
    <p:sldId id="2147481143" r:id="rId10"/>
    <p:sldId id="2147481144" r:id="rId11"/>
    <p:sldId id="2147481146" r:id="rId12"/>
    <p:sldId id="2147481145" r:id="rId13"/>
  </p:sldIdLst>
  <p:sldSz cx="12192000" cy="6858000"/>
  <p:notesSz cx="6858000" cy="9144000"/>
  <p:embeddedFontLst>
    <p:embeddedFont>
      <p:font typeface="Boehringer Forward Text" panose="020B0604020202020204" charset="0"/>
      <p:regular r:id="rId16"/>
      <p:bold r:id="rId17"/>
      <p:italic r:id="rId18"/>
      <p:boldItalic r:id="rId19"/>
    </p:embeddedFont>
  </p:embeddedFontLst>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43DB40-42E3-CB6D-44D6-3B1870E75946}" name="Sean Moran" initials="SM" userId="S::smoran_broadinstitute.org#ext#@boehringer.onmicrosoft.com::15abe1b6-212b-4159-8a4a-484db8e4333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 " initials="CV" lastIdx="3" clrIdx="0">
    <p:extLst>
      <p:ext uri="{19B8F6BF-5375-455C-9EA6-DF929625EA0E}">
        <p15:presenceInfo xmlns:p15="http://schemas.microsoft.com/office/powerpoint/2012/main" userId=" "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65E3"/>
    <a:srgbClr val="156082"/>
    <a:srgbClr val="008000"/>
    <a:srgbClr val="81E6FF"/>
    <a:srgbClr val="FF9FFF"/>
    <a:srgbClr val="FF0000"/>
    <a:srgbClr val="FF4545"/>
    <a:srgbClr val="63E61D"/>
    <a:srgbClr val="0831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132" y="26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208414-63E5-4F02-90C1-1083AB123697}"/>
              </a:ext>
            </a:extLst>
          </p:cNvPr>
          <p:cNvSpPr>
            <a:spLocks noGrp="1"/>
          </p:cNvSpPr>
          <p:nvPr>
            <p:ph type="ftr" sz="quarter" idx="2"/>
          </p:nvPr>
        </p:nvSpPr>
        <p:spPr>
          <a:xfrm>
            <a:off x="483022" y="8640452"/>
            <a:ext cx="5148000" cy="216000"/>
          </a:xfrm>
          <a:prstGeom prst="rect">
            <a:avLst/>
          </a:prstGeom>
        </p:spPr>
        <p:txBody>
          <a:bodyPr vert="horz" lIns="0" tIns="0" rIns="0" bIns="0" rtlCol="0" anchor="b">
            <a:noAutofit/>
          </a:bodyPr>
          <a:lstStyle>
            <a:lvl1pPr algn="l">
              <a:defRPr sz="1200"/>
            </a:lvl1pPr>
          </a:lstStyle>
          <a:p>
            <a:r>
              <a:rPr lang="en-US" sz="800">
                <a:solidFill>
                  <a:schemeClr val="bg2"/>
                </a:solidFill>
                <a:latin typeface="Boehringer Forward Text" panose="02000500000000020000" pitchFamily="2" charset="0"/>
              </a:rPr>
              <a:t>Presentation title    |    ONLY FOR INTERNAL USE</a:t>
            </a:r>
          </a:p>
        </p:txBody>
      </p:sp>
      <p:sp>
        <p:nvSpPr>
          <p:cNvPr id="5" name="Slide Number Placeholder 4">
            <a:extLst>
              <a:ext uri="{FF2B5EF4-FFF2-40B4-BE49-F238E27FC236}">
                <a16:creationId xmlns:a16="http://schemas.microsoft.com/office/drawing/2014/main" id="{63298000-5EC0-49A7-A832-DD2DED39A0D1}"/>
              </a:ext>
            </a:extLst>
          </p:cNvPr>
          <p:cNvSpPr>
            <a:spLocks noGrp="1"/>
          </p:cNvSpPr>
          <p:nvPr>
            <p:ph type="sldNum" sz="quarter" idx="3"/>
          </p:nvPr>
        </p:nvSpPr>
        <p:spPr>
          <a:xfrm>
            <a:off x="6026812" y="8640452"/>
            <a:ext cx="360040" cy="216000"/>
          </a:xfrm>
          <a:prstGeom prst="rect">
            <a:avLst/>
          </a:prstGeom>
        </p:spPr>
        <p:txBody>
          <a:bodyPr vert="horz" lIns="0" tIns="0" rIns="0" bIns="0" rtlCol="0" anchor="b">
            <a:noAutofit/>
          </a:bodyPr>
          <a:lstStyle>
            <a:lvl1pPr algn="r">
              <a:defRPr sz="1200"/>
            </a:lvl1pPr>
          </a:lstStyle>
          <a:p>
            <a:fld id="{D388EF01-4040-4B6C-80FD-9D313BD6F632}" type="slidenum">
              <a:rPr lang="en-US" sz="800" smtClean="0">
                <a:solidFill>
                  <a:schemeClr val="bg2"/>
                </a:solidFill>
                <a:latin typeface="Boehringer Forward Text" panose="02000500000000020000" pitchFamily="2" charset="0"/>
              </a:rPr>
              <a:pPr/>
              <a:t>‹#›</a:t>
            </a:fld>
            <a:endParaRPr lang="en-US" sz="800">
              <a:solidFill>
                <a:schemeClr val="bg2"/>
              </a:solidFill>
              <a:latin typeface="Boehringer Forward Text" panose="02000500000000020000" pitchFamily="2" charset="0"/>
            </a:endParaRPr>
          </a:p>
        </p:txBody>
      </p:sp>
    </p:spTree>
    <p:extLst>
      <p:ext uri="{BB962C8B-B14F-4D97-AF65-F5344CB8AC3E}">
        <p14:creationId xmlns:p14="http://schemas.microsoft.com/office/powerpoint/2010/main" val="4013944680"/>
      </p:ext>
    </p:extLst>
  </p:cSld>
  <p:clrMap bg1="lt1" tx1="dk1" bg2="lt2" tx2="dk2" accent1="accent1" accent2="accent2" accent3="accent3" accent4="accent4" accent5="accent5" accent6="accent6" hlink="hlink" folHlink="folHlink"/>
  <p:hf hdr="0" dt="0"/>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75566" y="611560"/>
            <a:ext cx="5904000" cy="3321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79425" y="4103948"/>
            <a:ext cx="5903913" cy="3897052"/>
          </a:xfrm>
          <a:prstGeom prst="rect">
            <a:avLst/>
          </a:prstGeom>
        </p:spPr>
        <p:txBody>
          <a:bodyPr vert="horz" lIns="0" tIns="0" rIns="0" bIns="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Nineth level</a:t>
            </a:r>
          </a:p>
        </p:txBody>
      </p:sp>
      <p:sp>
        <p:nvSpPr>
          <p:cNvPr id="8" name="Footer Placeholder 3">
            <a:extLst>
              <a:ext uri="{FF2B5EF4-FFF2-40B4-BE49-F238E27FC236}">
                <a16:creationId xmlns:a16="http://schemas.microsoft.com/office/drawing/2014/main" id="{5B82265E-FCCE-3032-9319-779A0A3FC97F}"/>
              </a:ext>
            </a:extLst>
          </p:cNvPr>
          <p:cNvSpPr>
            <a:spLocks noGrp="1"/>
          </p:cNvSpPr>
          <p:nvPr>
            <p:ph type="ftr" sz="quarter" idx="4"/>
          </p:nvPr>
        </p:nvSpPr>
        <p:spPr>
          <a:xfrm>
            <a:off x="483022" y="8640452"/>
            <a:ext cx="5148000" cy="216000"/>
          </a:xfrm>
          <a:prstGeom prst="rect">
            <a:avLst/>
          </a:prstGeom>
        </p:spPr>
        <p:txBody>
          <a:bodyPr vert="horz" lIns="0" tIns="0" rIns="0" bIns="0" rtlCol="0" anchor="b">
            <a:noAutofit/>
          </a:bodyPr>
          <a:lstStyle>
            <a:lvl1pPr algn="l">
              <a:defRPr sz="1200">
                <a:latin typeface="Boehringer Forward Text" panose="02000500000000020000" pitchFamily="2" charset="0"/>
              </a:defRPr>
            </a:lvl1pPr>
          </a:lstStyle>
          <a:p>
            <a:r>
              <a:rPr lang="en-US" sz="800">
                <a:solidFill>
                  <a:schemeClr val="bg2"/>
                </a:solidFill>
              </a:rPr>
              <a:t>Presentation title    |    ONLY FOR INTERNAL USE</a:t>
            </a:r>
          </a:p>
        </p:txBody>
      </p:sp>
      <p:sp>
        <p:nvSpPr>
          <p:cNvPr id="9" name="Slide Number Placeholder 4">
            <a:extLst>
              <a:ext uri="{FF2B5EF4-FFF2-40B4-BE49-F238E27FC236}">
                <a16:creationId xmlns:a16="http://schemas.microsoft.com/office/drawing/2014/main" id="{73E0AC08-0105-C885-9273-72FE8FC54C80}"/>
              </a:ext>
            </a:extLst>
          </p:cNvPr>
          <p:cNvSpPr>
            <a:spLocks noGrp="1"/>
          </p:cNvSpPr>
          <p:nvPr>
            <p:ph type="sldNum" sz="quarter" idx="5"/>
          </p:nvPr>
        </p:nvSpPr>
        <p:spPr>
          <a:xfrm>
            <a:off x="6026812" y="8640452"/>
            <a:ext cx="360040" cy="216000"/>
          </a:xfrm>
          <a:prstGeom prst="rect">
            <a:avLst/>
          </a:prstGeom>
        </p:spPr>
        <p:txBody>
          <a:bodyPr vert="horz" lIns="0" tIns="0" rIns="0" bIns="0" rtlCol="0" anchor="b">
            <a:noAutofit/>
          </a:bodyPr>
          <a:lstStyle>
            <a:lvl1pPr algn="r">
              <a:defRPr sz="1200">
                <a:latin typeface="Boehringer Forward Text" panose="02000500000000020000" pitchFamily="2" charset="0"/>
              </a:defRPr>
            </a:lvl1pPr>
          </a:lstStyle>
          <a:p>
            <a:fld id="{D388EF01-4040-4B6C-80FD-9D313BD6F632}" type="slidenum">
              <a:rPr lang="en-US" sz="800" smtClean="0">
                <a:solidFill>
                  <a:schemeClr val="bg2"/>
                </a:solidFill>
              </a:rPr>
              <a:pPr/>
              <a:t>‹#›</a:t>
            </a:fld>
            <a:endParaRPr lang="en-US" sz="800">
              <a:solidFill>
                <a:schemeClr val="bg2"/>
              </a:solidFill>
            </a:endParaRPr>
          </a:p>
        </p:txBody>
      </p:sp>
    </p:spTree>
    <p:extLst>
      <p:ext uri="{BB962C8B-B14F-4D97-AF65-F5344CB8AC3E}">
        <p14:creationId xmlns:p14="http://schemas.microsoft.com/office/powerpoint/2010/main" val="122120379"/>
      </p:ext>
    </p:extLst>
  </p:cSld>
  <p:clrMap bg1="lt1" tx1="dk1" bg2="lt2" tx2="dk2" accent1="accent1" accent2="accent2" accent3="accent3" accent4="accent4" accent5="accent5" accent6="accent6" hlink="hlink" folHlink="folHlink"/>
  <p:hf hdr="0" dt="0"/>
  <p:notesStyle>
    <a:lvl1pPr marL="144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1pPr>
    <a:lvl2pPr marL="288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2pPr>
    <a:lvl3pPr marL="432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3pPr>
    <a:lvl4pPr marL="576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4pPr>
    <a:lvl5pPr marL="720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5pPr>
    <a:lvl6pPr marL="720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6pPr>
    <a:lvl7pPr marL="720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7pPr>
    <a:lvl8pPr marL="720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8pPr>
    <a:lvl9pPr marL="720000" indent="-144000" algn="l" defTabSz="914400" rtl="0" eaLnBrk="1" latinLnBrk="0" hangingPunct="1">
      <a:lnSpc>
        <a:spcPct val="110000"/>
      </a:lnSpc>
      <a:buFont typeface="Arial" panose="020B0604020202020204" pitchFamily="34" charset="0"/>
      <a:buChar char="•"/>
      <a:defRPr sz="1200" kern="1200">
        <a:solidFill>
          <a:schemeClr val="tx1"/>
        </a:solidFill>
        <a:latin typeface="Boehringer Forward Text" panose="02000500000000020000" pitchFamily="2" charset="0"/>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302" userDrawn="1">
          <p15:clr>
            <a:srgbClr val="F26B43"/>
          </p15:clr>
        </p15:guide>
        <p15:guide id="3" pos="4021" userDrawn="1">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bright)">
    <p:bg bwMode="gray">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bg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2"/>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2"/>
                </a:solidFill>
              </a:defRPr>
            </a:lvl2pPr>
            <a:lvl3pPr marL="0" indent="0" algn="l">
              <a:lnSpc>
                <a:spcPct val="100000"/>
              </a:lnSpc>
              <a:spcBef>
                <a:spcPts val="0"/>
              </a:spcBef>
              <a:spcAft>
                <a:spcPts val="0"/>
              </a:spcAft>
              <a:buFont typeface="Arial" panose="020B0604020202020204" pitchFamily="34" charset="0"/>
              <a:buNone/>
              <a:defRPr sz="1600" b="0">
                <a:solidFill>
                  <a:schemeClr val="bg2"/>
                </a:solidFill>
              </a:defRPr>
            </a:lvl3pPr>
            <a:lvl4pPr marL="0" indent="0" algn="l">
              <a:lnSpc>
                <a:spcPct val="100000"/>
              </a:lnSpc>
              <a:spcBef>
                <a:spcPts val="0"/>
              </a:spcBef>
              <a:spcAft>
                <a:spcPts val="0"/>
              </a:spcAft>
              <a:buFont typeface="Arial" panose="020B0604020202020204" pitchFamily="34" charset="0"/>
              <a:buNone/>
              <a:defRPr sz="1600" b="0">
                <a:solidFill>
                  <a:schemeClr val="bg2"/>
                </a:solidFill>
              </a:defRPr>
            </a:lvl4pPr>
            <a:lvl5pPr marL="0" indent="0" algn="l">
              <a:lnSpc>
                <a:spcPct val="100000"/>
              </a:lnSpc>
              <a:spcBef>
                <a:spcPts val="0"/>
              </a:spcBef>
              <a:spcAft>
                <a:spcPts val="0"/>
              </a:spcAft>
              <a:buFont typeface="Arial" panose="020B0604020202020204" pitchFamily="34" charset="0"/>
              <a:buNone/>
              <a:defRPr sz="1600" b="0">
                <a:solidFill>
                  <a:schemeClr val="bg2"/>
                </a:solidFill>
              </a:defRPr>
            </a:lvl5pPr>
            <a:lvl6pPr marL="0" indent="0" algn="l">
              <a:lnSpc>
                <a:spcPct val="100000"/>
              </a:lnSpc>
              <a:spcBef>
                <a:spcPts val="0"/>
              </a:spcBef>
              <a:spcAft>
                <a:spcPts val="0"/>
              </a:spcAft>
              <a:buFont typeface="Arial" panose="020B0604020202020204" pitchFamily="34" charset="0"/>
              <a:buNone/>
              <a:defRPr sz="1600" b="0">
                <a:solidFill>
                  <a:schemeClr val="bg2"/>
                </a:solidFill>
              </a:defRPr>
            </a:lvl6pPr>
            <a:lvl7pPr marL="0" indent="0" algn="l">
              <a:lnSpc>
                <a:spcPct val="100000"/>
              </a:lnSpc>
              <a:spcBef>
                <a:spcPts val="0"/>
              </a:spcBef>
              <a:spcAft>
                <a:spcPts val="0"/>
              </a:spcAft>
              <a:buFont typeface="Arial" panose="020B0604020202020204" pitchFamily="34" charset="0"/>
              <a:buNone/>
              <a:defRPr sz="1600" b="0">
                <a:solidFill>
                  <a:schemeClr val="bg2"/>
                </a:solidFill>
              </a:defRPr>
            </a:lvl7pPr>
            <a:lvl8pPr marL="0" indent="0" algn="l">
              <a:lnSpc>
                <a:spcPct val="100000"/>
              </a:lnSpc>
              <a:spcBef>
                <a:spcPts val="0"/>
              </a:spcBef>
              <a:spcAft>
                <a:spcPts val="0"/>
              </a:spcAft>
              <a:buFont typeface="Arial" panose="020B0604020202020204" pitchFamily="34" charset="0"/>
              <a:buNone/>
              <a:defRPr sz="1600" b="0">
                <a:solidFill>
                  <a:schemeClr val="bg2"/>
                </a:solidFill>
              </a:defRPr>
            </a:lvl8pPr>
            <a:lvl9pPr marL="0" indent="0" algn="l">
              <a:lnSpc>
                <a:spcPct val="100000"/>
              </a:lnSpc>
              <a:spcBef>
                <a:spcPts val="0"/>
              </a:spcBef>
              <a:spcAft>
                <a:spcPts val="0"/>
              </a:spcAft>
              <a:buFont typeface="Arial" panose="020B0604020202020204" pitchFamily="34" charset="0"/>
              <a:buNone/>
              <a:defRPr sz="1600" b="0">
                <a:solidFill>
                  <a:schemeClr val="bg2"/>
                </a:solidFill>
              </a:defRPr>
            </a:lvl9pPr>
          </a:lstStyle>
          <a:p>
            <a:r>
              <a:rPr lang="en-US"/>
              <a:t>Subtitle of the presentation</a:t>
            </a:r>
          </a:p>
          <a:p>
            <a:pPr lvl="1"/>
            <a:r>
              <a:rPr lang="en-US"/>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userDrawn="1"/>
        </p:nvSpPr>
        <p:spPr bwMode="gray">
          <a:xfrm>
            <a:off x="0" y="5706000"/>
            <a:ext cx="9360000" cy="1152000"/>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lvl1pPr>
          </a:lstStyle>
          <a:p>
            <a:r>
              <a:rPr lang="en-US"/>
              <a:t>BROAD - BOEHRINGER COLLABORATION / CONFIDENTIAL </a:t>
            </a:r>
          </a:p>
        </p:txBody>
      </p:sp>
      <p:pic>
        <p:nvPicPr>
          <p:cNvPr id="7" name="Picture 6">
            <a:extLst>
              <a:ext uri="{FF2B5EF4-FFF2-40B4-BE49-F238E27FC236}">
                <a16:creationId xmlns:a16="http://schemas.microsoft.com/office/drawing/2014/main" id="{C3AEFE36-429E-CC6E-D276-E777E954CE37}"/>
              </a:ext>
            </a:extLst>
          </p:cNvPr>
          <p:cNvPicPr>
            <a:picLocks noChangeAspect="1"/>
          </p:cNvPicPr>
          <p:nvPr userDrawn="1"/>
        </p:nvPicPr>
        <p:blipFill>
          <a:blip r:embed="rId6"/>
          <a:stretch>
            <a:fillRect/>
          </a:stretch>
        </p:blipFill>
        <p:spPr>
          <a:xfrm>
            <a:off x="2423592" y="460141"/>
            <a:ext cx="1771088" cy="510763"/>
          </a:xfrm>
          <a:prstGeom prst="rect">
            <a:avLst/>
          </a:prstGeom>
        </p:spPr>
      </p:pic>
    </p:spTree>
    <p:extLst>
      <p:ext uri="{BB962C8B-B14F-4D97-AF65-F5344CB8AC3E}">
        <p14:creationId xmlns:p14="http://schemas.microsoft.com/office/powerpoint/2010/main" val="99922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7" name="Fußzeilenplatzhalter 6">
            <a:extLst>
              <a:ext uri="{FF2B5EF4-FFF2-40B4-BE49-F238E27FC236}">
                <a16:creationId xmlns:a16="http://schemas.microsoft.com/office/drawing/2014/main" id="{65A0CC2C-1A22-ACCD-F954-31305506A0DB}"/>
              </a:ext>
            </a:extLst>
          </p:cNvPr>
          <p:cNvSpPr>
            <a:spLocks noGrp="1"/>
          </p:cNvSpPr>
          <p:nvPr>
            <p:ph type="ftr" sz="quarter" idx="10"/>
          </p:nvPr>
        </p:nvSpPr>
        <p:spPr bwMode="gray"/>
        <p:txBody>
          <a:bodyPr/>
          <a:lstStyle/>
          <a:p>
            <a:r>
              <a:rPr lang="en-US"/>
              <a:t>BROAD - BOEHRINGER COLLABORATION / CONFIDENTIAL </a:t>
            </a:r>
          </a:p>
        </p:txBody>
      </p:sp>
      <p:sp>
        <p:nvSpPr>
          <p:cNvPr id="8" name="Foliennummernplatzhalter 7">
            <a:extLst>
              <a:ext uri="{FF2B5EF4-FFF2-40B4-BE49-F238E27FC236}">
                <a16:creationId xmlns:a16="http://schemas.microsoft.com/office/drawing/2014/main" id="{E7CA049A-FBC2-2652-22F7-C91C418B0F2E}"/>
              </a:ext>
            </a:extLst>
          </p:cNvPr>
          <p:cNvSpPr>
            <a:spLocks noGrp="1"/>
          </p:cNvSpPr>
          <p:nvPr>
            <p:ph type="sldNum" sz="quarter" idx="11"/>
          </p:nvPr>
        </p:nvSpPr>
        <p:spPr bwMode="gray"/>
        <p:txBody>
          <a:bodyPr/>
          <a:lstStyle/>
          <a:p>
            <a:fld id="{8FF9B0DE-3FEB-4AA0-B465-B80EF7C1333D}" type="slidenum">
              <a:rPr lang="en-US" smtClean="0"/>
              <a:pPr/>
              <a:t>‹#›</a:t>
            </a:fld>
            <a:endParaRPr lang="en-US"/>
          </a:p>
        </p:txBody>
      </p:sp>
      <p:sp>
        <p:nvSpPr>
          <p:cNvPr id="2" name="Rechteck 1">
            <a:extLst>
              <a:ext uri="{FF2B5EF4-FFF2-40B4-BE49-F238E27FC236}">
                <a16:creationId xmlns:a16="http://schemas.microsoft.com/office/drawing/2014/main" id="{3341D3C2-8E8C-C888-7E53-E3465CB0DDEB}"/>
              </a:ext>
            </a:extLst>
          </p:cNvPr>
          <p:cNvSpPr/>
          <p:nvPr userDrawn="1"/>
        </p:nvSpPr>
        <p:spPr bwMode="gray">
          <a:xfrm>
            <a:off x="479425" y="476250"/>
            <a:ext cx="11233150" cy="72000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r>
              <a:rPr lang="en-US" sz="2500" b="1">
                <a:solidFill>
                  <a:schemeClr val="bg2"/>
                </a:solidFill>
                <a:latin typeface="+mj-lt"/>
              </a:rPr>
              <a:t>Disclaimer</a:t>
            </a:r>
          </a:p>
        </p:txBody>
      </p:sp>
      <p:sp>
        <p:nvSpPr>
          <p:cNvPr id="6" name="Inhaltsplatzhalter 18">
            <a:extLst>
              <a:ext uri="{FF2B5EF4-FFF2-40B4-BE49-F238E27FC236}">
                <a16:creationId xmlns:a16="http://schemas.microsoft.com/office/drawing/2014/main" id="{DDE0E452-5F2C-BB59-8DE7-874CECE76ABE}"/>
              </a:ext>
            </a:extLst>
          </p:cNvPr>
          <p:cNvSpPr txBox="1">
            <a:spLocks/>
          </p:cNvSpPr>
          <p:nvPr userDrawn="1"/>
        </p:nvSpPr>
        <p:spPr bwMode="gray">
          <a:xfrm>
            <a:off x="479425" y="1916832"/>
            <a:ext cx="6120631" cy="3456384"/>
          </a:xfrm>
          <a:prstGeom prst="rect">
            <a:avLst/>
          </a:prstGeom>
        </p:spPr>
        <p:txBody>
          <a:bodyPr vert="horz" lIns="0" tIns="0" rIns="0" bIns="0" numCol="1" spcCol="28800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spcAft>
                <a:spcPts val="1200"/>
              </a:spcAft>
              <a:buFont typeface="Arial" panose="020B0604020202020204" pitchFamily="34" charset="0"/>
              <a:buNone/>
            </a:pPr>
            <a:r>
              <a:rPr lang="en-US" sz="1400"/>
              <a:t>This presentation and its contents are property of Boehringer Ingelheim and are, inter alia, protected by copyright law. Complete or partial passing on to third parties as well as copying, reproduction, publication or any other use by third parties is not permitted.</a:t>
            </a:r>
          </a:p>
        </p:txBody>
      </p:sp>
      <p:sp>
        <p:nvSpPr>
          <p:cNvPr id="10" name="Inhaltsplatzhalter 18">
            <a:extLst>
              <a:ext uri="{FF2B5EF4-FFF2-40B4-BE49-F238E27FC236}">
                <a16:creationId xmlns:a16="http://schemas.microsoft.com/office/drawing/2014/main" id="{7FF0A3E9-BBDF-2079-1E3B-71A2C0AF8B14}"/>
              </a:ext>
            </a:extLst>
          </p:cNvPr>
          <p:cNvSpPr txBox="1">
            <a:spLocks/>
          </p:cNvSpPr>
          <p:nvPr userDrawn="1"/>
        </p:nvSpPr>
        <p:spPr bwMode="gray">
          <a:xfrm>
            <a:off x="475503" y="5697252"/>
            <a:ext cx="8892000" cy="252698"/>
          </a:xfrm>
          <a:prstGeom prst="rect">
            <a:avLst/>
          </a:prstGeom>
        </p:spPr>
        <p:txBody>
          <a:bodyPr vert="horz" lIns="0" tIns="0" rIns="0" bIns="0" rtlCol="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sz="1400"/>
              <a:t> </a:t>
            </a:r>
          </a:p>
        </p:txBody>
      </p:sp>
      <p:sp>
        <p:nvSpPr>
          <p:cNvPr id="11" name="Inhaltsplatzhalter 18">
            <a:extLst>
              <a:ext uri="{FF2B5EF4-FFF2-40B4-BE49-F238E27FC236}">
                <a16:creationId xmlns:a16="http://schemas.microsoft.com/office/drawing/2014/main" id="{74AA0B8D-5EC8-118E-FABE-831281106603}"/>
              </a:ext>
            </a:extLst>
          </p:cNvPr>
          <p:cNvSpPr txBox="1">
            <a:spLocks/>
          </p:cNvSpPr>
          <p:nvPr userDrawn="1"/>
        </p:nvSpPr>
        <p:spPr bwMode="gray">
          <a:xfrm>
            <a:off x="475503" y="1412875"/>
            <a:ext cx="5436555" cy="180020"/>
          </a:xfrm>
          <a:prstGeom prst="rect">
            <a:avLst/>
          </a:prstGeom>
        </p:spPr>
        <p:txBody>
          <a:bodyPr vert="horz" lIns="0" tIns="0" rIns="0" bIns="0" rtlCol="0" anchor="b" anchorCtr="0">
            <a:noAutofit/>
          </a:bodyPr>
          <a:lstStyle>
            <a:lvl1pPr marL="216000" indent="-216000" algn="l" defTabSz="914400" rtl="0" eaLnBrk="1" latinLnBrk="0" hangingPunct="1">
              <a:lnSpc>
                <a:spcPct val="11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a:lstStyle>
          <a:p>
            <a:pPr marL="0" indent="0" algn="l">
              <a:buFont typeface="Arial" panose="020B0604020202020204" pitchFamily="34" charset="0"/>
              <a:buNone/>
            </a:pPr>
            <a:r>
              <a:rPr lang="en-US" sz="900"/>
              <a:t>© </a:t>
            </a:r>
            <a:fld id="{2F99CDBD-C73A-474F-91D2-EC8081FF32A1}" type="datetimeyyyy">
              <a:rPr lang="en-US" sz="900" smtClean="0"/>
              <a:t>2025</a:t>
            </a:fld>
            <a:r>
              <a:rPr lang="en-US" sz="900"/>
              <a:t> Boehringer Ingelheim International GmbH. All rights reserved.</a:t>
            </a:r>
          </a:p>
        </p:txBody>
      </p:sp>
    </p:spTree>
    <p:extLst>
      <p:ext uri="{BB962C8B-B14F-4D97-AF65-F5344CB8AC3E}">
        <p14:creationId xmlns:p14="http://schemas.microsoft.com/office/powerpoint/2010/main" val="313102090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34535-3C29-4CBF-8F30-669B92C2D2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09CBC8-D4E8-4E9E-8FA4-BF0692B8B5D6}"/>
              </a:ext>
            </a:extLst>
          </p:cNvPr>
          <p:cNvSpPr>
            <a:spLocks noGrp="1"/>
          </p:cNvSpPr>
          <p:nvPr>
            <p:ph type="dt" sz="half" idx="10"/>
          </p:nvPr>
        </p:nvSpPr>
        <p:spPr/>
        <p:txBody>
          <a:bodyPr/>
          <a:lstStyle/>
          <a:p>
            <a:fld id="{7B358AE1-2466-4E1F-9F6E-E495EC0F0EA7}" type="datetimeFigureOut">
              <a:rPr lang="en-US" smtClean="0"/>
              <a:t>2/14/2025</a:t>
            </a:fld>
            <a:endParaRPr lang="en-US"/>
          </a:p>
        </p:txBody>
      </p:sp>
      <p:sp>
        <p:nvSpPr>
          <p:cNvPr id="4" name="Footer Placeholder 3">
            <a:extLst>
              <a:ext uri="{FF2B5EF4-FFF2-40B4-BE49-F238E27FC236}">
                <a16:creationId xmlns:a16="http://schemas.microsoft.com/office/drawing/2014/main" id="{0B47D0B6-04B7-44AD-87A6-6820C54C86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BEB27B-4A69-4F8C-81CA-5096B5DEDF26}"/>
              </a:ext>
            </a:extLst>
          </p:cNvPr>
          <p:cNvSpPr>
            <a:spLocks noGrp="1"/>
          </p:cNvSpPr>
          <p:nvPr>
            <p:ph type="sldNum" sz="quarter" idx="12"/>
          </p:nvPr>
        </p:nvSpPr>
        <p:spPr/>
        <p:txBody>
          <a:bodyPr/>
          <a:lstStyle/>
          <a:p>
            <a:fld id="{5E5D9785-E9CF-4654-A475-9056C42D490B}" type="slidenum">
              <a:rPr lang="en-US" smtClean="0"/>
              <a:t>‹#›</a:t>
            </a:fld>
            <a:endParaRPr lang="en-US"/>
          </a:p>
        </p:txBody>
      </p:sp>
    </p:spTree>
    <p:extLst>
      <p:ext uri="{BB962C8B-B14F-4D97-AF65-F5344CB8AC3E}">
        <p14:creationId xmlns:p14="http://schemas.microsoft.com/office/powerpoint/2010/main" val="190309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6FF0-B03D-48CF-8962-068E1EABF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A7CB23-CD9D-498B-AAB2-2645EB5445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EA663-6F35-4EAE-A7E8-8DAA60D9020F}"/>
              </a:ext>
            </a:extLst>
          </p:cNvPr>
          <p:cNvSpPr>
            <a:spLocks noGrp="1"/>
          </p:cNvSpPr>
          <p:nvPr>
            <p:ph type="dt" sz="half" idx="10"/>
          </p:nvPr>
        </p:nvSpPr>
        <p:spPr/>
        <p:txBody>
          <a:bodyPr/>
          <a:lstStyle/>
          <a:p>
            <a:fld id="{7B358AE1-2466-4E1F-9F6E-E495EC0F0EA7}" type="datetimeFigureOut">
              <a:rPr lang="en-US" smtClean="0"/>
              <a:t>2/14/2025</a:t>
            </a:fld>
            <a:endParaRPr lang="en-US"/>
          </a:p>
        </p:txBody>
      </p:sp>
      <p:sp>
        <p:nvSpPr>
          <p:cNvPr id="5" name="Footer Placeholder 4">
            <a:extLst>
              <a:ext uri="{FF2B5EF4-FFF2-40B4-BE49-F238E27FC236}">
                <a16:creationId xmlns:a16="http://schemas.microsoft.com/office/drawing/2014/main" id="{F1B60599-0E71-45E8-8C06-205937EB2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9970D-E9E3-42A5-B804-6ED3AA30BB9C}"/>
              </a:ext>
            </a:extLst>
          </p:cNvPr>
          <p:cNvSpPr>
            <a:spLocks noGrp="1"/>
          </p:cNvSpPr>
          <p:nvPr>
            <p:ph type="sldNum" sz="quarter" idx="12"/>
          </p:nvPr>
        </p:nvSpPr>
        <p:spPr/>
        <p:txBody>
          <a:bodyPr/>
          <a:lstStyle/>
          <a:p>
            <a:fld id="{5E5D9785-E9CF-4654-A475-9056C42D490B}" type="slidenum">
              <a:rPr lang="en-US" smtClean="0"/>
              <a:t>‹#›</a:t>
            </a:fld>
            <a:endParaRPr lang="en-US"/>
          </a:p>
        </p:txBody>
      </p:sp>
    </p:spTree>
    <p:extLst>
      <p:ext uri="{BB962C8B-B14F-4D97-AF65-F5344CB8AC3E}">
        <p14:creationId xmlns:p14="http://schemas.microsoft.com/office/powerpoint/2010/main" val="909559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dark)">
    <p:bg bwMode="gray">
      <p:bgPr>
        <a:solidFill>
          <a:schemeClr val="bg2"/>
        </a:solid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gray">
          <a:xfrm>
            <a:off x="479425" y="2637000"/>
            <a:ext cx="8280755" cy="1584000"/>
          </a:xfrm>
        </p:spPr>
        <p:txBody>
          <a:bodyPr anchor="b"/>
          <a:lstStyle>
            <a:lvl1pPr algn="l">
              <a:defRPr sz="4800" b="1" i="0">
                <a:solidFill>
                  <a:schemeClr val="tx2"/>
                </a:solidFill>
                <a:latin typeface="+mj-lt"/>
              </a:defRPr>
            </a:lvl1pPr>
          </a:lstStyle>
          <a:p>
            <a:r>
              <a:rPr lang="en-US"/>
              <a:t>Presentation title</a:t>
            </a:r>
          </a:p>
        </p:txBody>
      </p:sp>
      <p:sp>
        <p:nvSpPr>
          <p:cNvPr id="3" name="Untertitel 2"/>
          <p:cNvSpPr>
            <a:spLocks noGrp="1"/>
          </p:cNvSpPr>
          <p:nvPr>
            <p:ph type="subTitle" idx="1" hasCustomPrompt="1"/>
          </p:nvPr>
        </p:nvSpPr>
        <p:spPr bwMode="gray">
          <a:xfrm>
            <a:off x="479425" y="4437120"/>
            <a:ext cx="8281375" cy="936000"/>
          </a:xfrm>
        </p:spPr>
        <p:txBody>
          <a:bodyPr/>
          <a:lstStyle>
            <a:lvl1pPr marL="0" indent="0" algn="l">
              <a:lnSpc>
                <a:spcPct val="100000"/>
              </a:lnSpc>
              <a:spcBef>
                <a:spcPts val="0"/>
              </a:spcBef>
              <a:spcAft>
                <a:spcPts val="2400"/>
              </a:spcAft>
              <a:buFont typeface="Arial" panose="020B0604020202020204" pitchFamily="34" charset="0"/>
              <a:buNone/>
              <a:defRPr sz="2400" b="0">
                <a:solidFill>
                  <a:schemeClr val="bg1"/>
                </a:solidFill>
                <a:latin typeface="+mj-lt"/>
              </a:defRPr>
            </a:lvl1pPr>
            <a:lvl2pPr marL="0" indent="0" algn="l">
              <a:lnSpc>
                <a:spcPct val="100000"/>
              </a:lnSpc>
              <a:spcBef>
                <a:spcPts val="0"/>
              </a:spcBef>
              <a:spcAft>
                <a:spcPts val="0"/>
              </a:spcAft>
              <a:buFont typeface="Arial" panose="020B0604020202020204" pitchFamily="34" charset="0"/>
              <a:buNone/>
              <a:defRPr sz="1600" b="0">
                <a:solidFill>
                  <a:schemeClr val="bg1"/>
                </a:solidFill>
              </a:defRPr>
            </a:lvl2pPr>
            <a:lvl3pPr marL="0" indent="0" algn="l">
              <a:lnSpc>
                <a:spcPct val="100000"/>
              </a:lnSpc>
              <a:spcBef>
                <a:spcPts val="0"/>
              </a:spcBef>
              <a:spcAft>
                <a:spcPts val="0"/>
              </a:spcAft>
              <a:buFont typeface="Arial" panose="020B0604020202020204" pitchFamily="34" charset="0"/>
              <a:buNone/>
              <a:defRPr sz="1600" b="0">
                <a:solidFill>
                  <a:schemeClr val="bg1"/>
                </a:solidFill>
              </a:defRPr>
            </a:lvl3pPr>
            <a:lvl4pPr marL="0" indent="0" algn="l">
              <a:lnSpc>
                <a:spcPct val="100000"/>
              </a:lnSpc>
              <a:spcBef>
                <a:spcPts val="0"/>
              </a:spcBef>
              <a:spcAft>
                <a:spcPts val="0"/>
              </a:spcAft>
              <a:buFont typeface="Arial" panose="020B0604020202020204" pitchFamily="34" charset="0"/>
              <a:buNone/>
              <a:defRPr sz="1600" b="0">
                <a:solidFill>
                  <a:schemeClr val="bg1"/>
                </a:solidFill>
              </a:defRPr>
            </a:lvl4pPr>
            <a:lvl5pPr marL="0" indent="0" algn="l">
              <a:lnSpc>
                <a:spcPct val="100000"/>
              </a:lnSpc>
              <a:spcBef>
                <a:spcPts val="0"/>
              </a:spcBef>
              <a:spcAft>
                <a:spcPts val="0"/>
              </a:spcAft>
              <a:buFont typeface="Arial" panose="020B0604020202020204" pitchFamily="34" charset="0"/>
              <a:buNone/>
              <a:defRPr sz="1600" b="0">
                <a:solidFill>
                  <a:schemeClr val="bg1"/>
                </a:solidFill>
              </a:defRPr>
            </a:lvl5pPr>
            <a:lvl6pPr marL="0" indent="0" algn="l">
              <a:lnSpc>
                <a:spcPct val="100000"/>
              </a:lnSpc>
              <a:spcBef>
                <a:spcPts val="0"/>
              </a:spcBef>
              <a:spcAft>
                <a:spcPts val="0"/>
              </a:spcAft>
              <a:buFont typeface="Arial" panose="020B0604020202020204" pitchFamily="34" charset="0"/>
              <a:buNone/>
              <a:defRPr sz="1600" b="0">
                <a:solidFill>
                  <a:schemeClr val="bg1"/>
                </a:solidFill>
              </a:defRPr>
            </a:lvl6pPr>
            <a:lvl7pPr marL="0" indent="0" algn="l">
              <a:lnSpc>
                <a:spcPct val="100000"/>
              </a:lnSpc>
              <a:spcBef>
                <a:spcPts val="0"/>
              </a:spcBef>
              <a:spcAft>
                <a:spcPts val="0"/>
              </a:spcAft>
              <a:buFont typeface="Arial" panose="020B0604020202020204" pitchFamily="34" charset="0"/>
              <a:buNone/>
              <a:defRPr sz="1600" b="0">
                <a:solidFill>
                  <a:schemeClr val="bg1"/>
                </a:solidFill>
              </a:defRPr>
            </a:lvl7pPr>
            <a:lvl8pPr marL="0" indent="0" algn="l">
              <a:lnSpc>
                <a:spcPct val="100000"/>
              </a:lnSpc>
              <a:spcBef>
                <a:spcPts val="0"/>
              </a:spcBef>
              <a:spcAft>
                <a:spcPts val="0"/>
              </a:spcAft>
              <a:buFont typeface="Arial" panose="020B0604020202020204" pitchFamily="34" charset="0"/>
              <a:buNone/>
              <a:defRPr sz="1600" b="0">
                <a:solidFill>
                  <a:schemeClr val="bg1"/>
                </a:solidFill>
              </a:defRPr>
            </a:lvl8pPr>
            <a:lvl9pPr marL="0" indent="0" algn="l">
              <a:lnSpc>
                <a:spcPct val="100000"/>
              </a:lnSpc>
              <a:spcBef>
                <a:spcPts val="0"/>
              </a:spcBef>
              <a:spcAft>
                <a:spcPts val="0"/>
              </a:spcAft>
              <a:buFont typeface="Arial" panose="020B0604020202020204" pitchFamily="34" charset="0"/>
              <a:buNone/>
              <a:defRPr sz="1600" b="0">
                <a:solidFill>
                  <a:schemeClr val="bg1"/>
                </a:solidFill>
              </a:defRPr>
            </a:lvl9pPr>
          </a:lstStyle>
          <a:p>
            <a:r>
              <a:rPr lang="en-US"/>
              <a:t>Subtitle of the presentation</a:t>
            </a:r>
          </a:p>
          <a:p>
            <a:pPr lvl="1"/>
            <a:r>
              <a:rPr lang="en-US"/>
              <a:t>Author | Date | Place</a:t>
            </a:r>
          </a:p>
        </p:txBody>
      </p:sp>
      <p:sp>
        <p:nvSpPr>
          <p:cNvPr id="10" name="Rechteck 9">
            <a:extLst>
              <a:ext uri="{FF2B5EF4-FFF2-40B4-BE49-F238E27FC236}">
                <a16:creationId xmlns:a16="http://schemas.microsoft.com/office/drawing/2014/main" id="{9B0B3083-709D-1FC7-BFBA-C4F2D3257FEE}"/>
              </a:ext>
              <a:ext uri="{C183D7F6-B498-43B3-948B-1728B52AA6E4}">
                <adec:decorative xmlns:adec="http://schemas.microsoft.com/office/drawing/2017/decorative" val="1"/>
              </a:ext>
            </a:extLst>
          </p:cNvPr>
          <p:cNvSpPr/>
          <p:nvPr userDrawn="1"/>
        </p:nvSpPr>
        <p:spPr bwMode="gray">
          <a:xfrm>
            <a:off x="0" y="5706000"/>
            <a:ext cx="9360000" cy="1152000"/>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pic>
        <p:nvPicPr>
          <p:cNvPr id="8" name="Grafik 7">
            <a:extLst>
              <a:ext uri="{FF2B5EF4-FFF2-40B4-BE49-F238E27FC236}">
                <a16:creationId xmlns:a16="http://schemas.microsoft.com/office/drawing/2014/main" id="{6DB32D28-99E6-CEDB-1308-E8AA86413B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8800" y="476672"/>
            <a:ext cx="1645200" cy="496608"/>
          </a:xfrm>
          <a:prstGeom prst="rect">
            <a:avLst/>
          </a:prstGeom>
        </p:spPr>
      </p:pic>
      <p:pic>
        <p:nvPicPr>
          <p:cNvPr id="9" name="Grafik 8">
            <a:extLst>
              <a:ext uri="{FF2B5EF4-FFF2-40B4-BE49-F238E27FC236}">
                <a16:creationId xmlns:a16="http://schemas.microsoft.com/office/drawing/2014/main" id="{B239B802-036F-AAEA-0DFE-B625A130C1D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bwMode="gray">
          <a:xfrm>
            <a:off x="10094400" y="6166372"/>
            <a:ext cx="1620000" cy="214956"/>
          </a:xfrm>
          <a:prstGeom prst="rect">
            <a:avLst/>
          </a:prstGeom>
        </p:spPr>
      </p:pic>
      <p:sp>
        <p:nvSpPr>
          <p:cNvPr id="4" name="Fußzeilenplatzhalter 3">
            <a:extLst>
              <a:ext uri="{FF2B5EF4-FFF2-40B4-BE49-F238E27FC236}">
                <a16:creationId xmlns:a16="http://schemas.microsoft.com/office/drawing/2014/main" id="{584603D0-3740-CB40-9C94-D226811D1CE4}"/>
              </a:ext>
            </a:extLst>
          </p:cNvPr>
          <p:cNvSpPr>
            <a:spLocks noGrp="1"/>
          </p:cNvSpPr>
          <p:nvPr>
            <p:ph type="ftr" sz="quarter" idx="19"/>
          </p:nvPr>
        </p:nvSpPr>
        <p:spPr bwMode="gray">
          <a:xfrm>
            <a:off x="479936" y="6165328"/>
            <a:ext cx="5040000" cy="216000"/>
          </a:xfrm>
        </p:spPr>
        <p:txBody>
          <a:bodyPr/>
          <a:lstStyle>
            <a:lvl1pPr algn="l">
              <a:defRPr>
                <a:solidFill>
                  <a:schemeClr val="bg1"/>
                </a:solidFill>
              </a:defRPr>
            </a:lvl1pPr>
          </a:lstStyle>
          <a:p>
            <a:r>
              <a:rPr lang="en-US"/>
              <a:t>BROAD - BOEHRINGER COLLABORATION / CONFIDENTIAL </a:t>
            </a:r>
          </a:p>
        </p:txBody>
      </p:sp>
      <p:pic>
        <p:nvPicPr>
          <p:cNvPr id="5" name="Picture 4">
            <a:extLst>
              <a:ext uri="{FF2B5EF4-FFF2-40B4-BE49-F238E27FC236}">
                <a16:creationId xmlns:a16="http://schemas.microsoft.com/office/drawing/2014/main" id="{22A1172D-0561-6F96-D312-88081EAE46CF}"/>
              </a:ext>
            </a:extLst>
          </p:cNvPr>
          <p:cNvPicPr>
            <a:picLocks noChangeAspect="1"/>
          </p:cNvPicPr>
          <p:nvPr userDrawn="1"/>
        </p:nvPicPr>
        <p:blipFill>
          <a:blip r:embed="rId6"/>
          <a:stretch>
            <a:fillRect/>
          </a:stretch>
        </p:blipFill>
        <p:spPr>
          <a:xfrm>
            <a:off x="2423592" y="476672"/>
            <a:ext cx="1771088" cy="510763"/>
          </a:xfrm>
          <a:prstGeom prst="rect">
            <a:avLst/>
          </a:prstGeom>
        </p:spPr>
      </p:pic>
    </p:spTree>
    <p:extLst>
      <p:ext uri="{BB962C8B-B14F-4D97-AF65-F5344CB8AC3E}">
        <p14:creationId xmlns:p14="http://schemas.microsoft.com/office/powerpoint/2010/main" val="315096492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bwMode="gray"/>
        <p:txBody>
          <a:bodyPr/>
          <a:lstStyle>
            <a:lvl1pPr>
              <a:defRPr/>
            </a:lvl1pPr>
          </a:lstStyle>
          <a:p>
            <a:r>
              <a:rPr lang="en-US"/>
              <a:t>Add agenda title</a:t>
            </a:r>
          </a:p>
        </p:txBody>
      </p:sp>
      <p:sp>
        <p:nvSpPr>
          <p:cNvPr id="10" name="Textplatzhalter 9"/>
          <p:cNvSpPr>
            <a:spLocks noGrp="1"/>
          </p:cNvSpPr>
          <p:nvPr>
            <p:ph type="body" sz="quarter" idx="15" hasCustomPrompt="1"/>
          </p:nvPr>
        </p:nvSpPr>
        <p:spPr bwMode="gray">
          <a:xfrm>
            <a:off x="479424" y="1412876"/>
            <a:ext cx="11233151" cy="4537074"/>
          </a:xfrm>
        </p:spPr>
        <p:txBody>
          <a:bodyPr/>
          <a:lstStyle>
            <a:lvl1pPr marL="360000" indent="-360000">
              <a:spcBef>
                <a:spcPts val="1800"/>
              </a:spcBef>
              <a:buFont typeface="+mj-lt"/>
              <a:buAutoNum type="arabicPeriod"/>
              <a:defRPr sz="2000"/>
            </a:lvl1pPr>
            <a:lvl2pPr marL="540000" indent="-180000">
              <a:spcBef>
                <a:spcPts val="200"/>
              </a:spcBef>
              <a:spcAft>
                <a:spcPts val="200"/>
              </a:spcAft>
              <a:buFont typeface="Arial" panose="020B0604020202020204" pitchFamily="34" charset="0"/>
              <a:buChar char="•"/>
              <a:defRPr/>
            </a:lvl2pPr>
            <a:lvl3pPr marL="540000" indent="-180000">
              <a:spcBef>
                <a:spcPts val="200"/>
              </a:spcBef>
              <a:spcAft>
                <a:spcPts val="200"/>
              </a:spcAft>
              <a:buFont typeface="Arial" panose="020B0604020202020204" pitchFamily="34" charset="0"/>
              <a:buChar char="•"/>
              <a:defRPr/>
            </a:lvl3pPr>
            <a:lvl4pPr marL="540000" indent="-180000">
              <a:spcBef>
                <a:spcPts val="200"/>
              </a:spcBef>
              <a:spcAft>
                <a:spcPts val="200"/>
              </a:spcAft>
              <a:buFont typeface="Arial" panose="020B0604020202020204" pitchFamily="34" charset="0"/>
              <a:buChar char="•"/>
              <a:defRPr/>
            </a:lvl4pPr>
            <a:lvl5pPr marL="540000" indent="-180000">
              <a:spcBef>
                <a:spcPts val="200"/>
              </a:spcBef>
              <a:spcAft>
                <a:spcPts val="200"/>
              </a:spcAft>
              <a:buFont typeface="Arial" panose="020B0604020202020204" pitchFamily="34" charset="0"/>
              <a:buChar char="•"/>
              <a:defRPr sz="1600"/>
            </a:lvl5pPr>
            <a:lvl6pPr marL="540000" indent="-180000">
              <a:spcBef>
                <a:spcPts val="200"/>
              </a:spcBef>
              <a:spcAft>
                <a:spcPts val="200"/>
              </a:spcAft>
              <a:buFont typeface="Arial" panose="020B0604020202020204" pitchFamily="34" charset="0"/>
              <a:buChar char="•"/>
              <a:defRPr sz="1600"/>
            </a:lvl6pPr>
            <a:lvl7pPr marL="540000" indent="-180000">
              <a:spcBef>
                <a:spcPts val="200"/>
              </a:spcBef>
              <a:spcAft>
                <a:spcPts val="200"/>
              </a:spcAft>
              <a:buFont typeface="Arial" panose="020B0604020202020204" pitchFamily="34" charset="0"/>
              <a:buChar char="•"/>
              <a:defRPr sz="1600"/>
            </a:lvl7pPr>
            <a:lvl8pPr marL="540000" indent="-180000">
              <a:spcBef>
                <a:spcPts val="200"/>
              </a:spcBef>
              <a:spcAft>
                <a:spcPts val="200"/>
              </a:spcAft>
              <a:buFont typeface="Arial" panose="020B0604020202020204" pitchFamily="34" charset="0"/>
              <a:buChar char="•"/>
              <a:defRPr sz="1600"/>
            </a:lvl8pPr>
            <a:lvl9pPr marL="540000" indent="-180000">
              <a:spcBef>
                <a:spcPts val="200"/>
              </a:spcBef>
              <a:spcAft>
                <a:spcPts val="200"/>
              </a:spcAft>
              <a:buFont typeface="Arial" panose="020B0604020202020204" pitchFamily="34" charset="0"/>
              <a:buChar char="•"/>
              <a:defRPr sz="1600"/>
            </a:lvl9pPr>
          </a:lstStyle>
          <a:p>
            <a:pPr lvl="0"/>
            <a:r>
              <a:rPr lang="en-US"/>
              <a:t>Edit text by clicking. Use the "Increase/decrease list level" buttons on the Start tab to switch between the set up text levels.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ußzeilenplatzhalter 5">
            <a:extLst>
              <a:ext uri="{FF2B5EF4-FFF2-40B4-BE49-F238E27FC236}">
                <a16:creationId xmlns:a16="http://schemas.microsoft.com/office/drawing/2014/main" id="{BA817014-5BFC-469F-98F9-387F1D269363}"/>
              </a:ext>
            </a:extLst>
          </p:cNvPr>
          <p:cNvSpPr>
            <a:spLocks noGrp="1"/>
          </p:cNvSpPr>
          <p:nvPr>
            <p:ph type="ftr" sz="quarter" idx="16"/>
          </p:nvPr>
        </p:nvSpPr>
        <p:spPr bwMode="gray"/>
        <p:txBody>
          <a:bodyPr/>
          <a:lstStyle/>
          <a:p>
            <a:r>
              <a:rPr lang="en-US"/>
              <a:t>BROAD - BOEHRINGER COLLABORATION / CONFIDENTIAL </a:t>
            </a:r>
          </a:p>
        </p:txBody>
      </p:sp>
      <p:sp>
        <p:nvSpPr>
          <p:cNvPr id="7" name="Foliennummernplatzhalter 6">
            <a:extLst>
              <a:ext uri="{FF2B5EF4-FFF2-40B4-BE49-F238E27FC236}">
                <a16:creationId xmlns:a16="http://schemas.microsoft.com/office/drawing/2014/main" id="{BF4CBD4C-0F49-F57C-9B27-DEC864627EEC}"/>
              </a:ext>
            </a:extLst>
          </p:cNvPr>
          <p:cNvSpPr>
            <a:spLocks noGrp="1"/>
          </p:cNvSpPr>
          <p:nvPr>
            <p:ph type="sldNum" sz="quarter" idx="17"/>
          </p:nvPr>
        </p:nvSpPr>
        <p:spPr bwMode="gray"/>
        <p:txBody>
          <a:bodyPr/>
          <a:lstStyle/>
          <a:p>
            <a:fld id="{8FF9B0DE-3FEB-4AA0-B465-B80EF7C1333D}" type="slidenum">
              <a:rPr lang="en-US" smtClean="0"/>
              <a:pPr/>
              <a:t>‹#›</a:t>
            </a:fld>
            <a:endParaRPr lang="en-US"/>
          </a:p>
        </p:txBody>
      </p:sp>
    </p:spTree>
    <p:extLst>
      <p:ext uri="{BB962C8B-B14F-4D97-AF65-F5344CB8AC3E}">
        <p14:creationId xmlns:p14="http://schemas.microsoft.com/office/powerpoint/2010/main" val="3835363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lvl1pPr>
          </a:lstStyle>
          <a:p>
            <a:r>
              <a:rPr lang="en-US"/>
              <a:t>Add  title of the slide</a:t>
            </a:r>
          </a:p>
        </p:txBody>
      </p:sp>
      <p:sp>
        <p:nvSpPr>
          <p:cNvPr id="3" name="Inhaltsplatzhalter 2"/>
          <p:cNvSpPr>
            <a:spLocks noGrp="1"/>
          </p:cNvSpPr>
          <p:nvPr>
            <p:ph idx="1" hasCustomPrompt="1"/>
          </p:nvPr>
        </p:nvSpPr>
        <p:spPr bwMode="gray">
          <a:xfrm>
            <a:off x="479424" y="1412876"/>
            <a:ext cx="11233151"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64"/>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Fußzeilenplatzhalter 3">
            <a:extLst>
              <a:ext uri="{FF2B5EF4-FFF2-40B4-BE49-F238E27FC236}">
                <a16:creationId xmlns:a16="http://schemas.microsoft.com/office/drawing/2014/main" id="{D2A15767-C935-9245-AEC6-4E3D0D96A295}"/>
              </a:ext>
            </a:extLst>
          </p:cNvPr>
          <p:cNvSpPr>
            <a:spLocks noGrp="1"/>
          </p:cNvSpPr>
          <p:nvPr>
            <p:ph type="ftr" sz="quarter" idx="19"/>
          </p:nvPr>
        </p:nvSpPr>
        <p:spPr bwMode="gray"/>
        <p:txBody>
          <a:bodyPr/>
          <a:lstStyle/>
          <a:p>
            <a:r>
              <a:rPr lang="en-US"/>
              <a:t>BROAD - BOEHRINGER COLLABORATION / CONFIDENTIAL </a:t>
            </a:r>
          </a:p>
        </p:txBody>
      </p:sp>
      <p:sp>
        <p:nvSpPr>
          <p:cNvPr id="5" name="Foliennummernplatzhalter 4">
            <a:extLst>
              <a:ext uri="{FF2B5EF4-FFF2-40B4-BE49-F238E27FC236}">
                <a16:creationId xmlns:a16="http://schemas.microsoft.com/office/drawing/2014/main" id="{5CC89D3B-393F-9E87-6D42-19413F2259DA}"/>
              </a:ext>
            </a:extLst>
          </p:cNvPr>
          <p:cNvSpPr>
            <a:spLocks noGrp="1"/>
          </p:cNvSpPr>
          <p:nvPr>
            <p:ph type="sldNum" sz="quarter" idx="20"/>
          </p:nvPr>
        </p:nvSpPr>
        <p:spPr bwMode="gray"/>
        <p:txBody>
          <a:bodyPr/>
          <a:lstStyle/>
          <a:p>
            <a:fld id="{DF4E8F9F-5B1F-4F5B-BE49-3245D8C18D9F}" type="slidenum">
              <a:rPr lang="en-US" smtClean="0"/>
              <a:pPr/>
              <a:t>‹#›</a:t>
            </a:fld>
            <a:endParaRPr lang="en-US"/>
          </a:p>
        </p:txBody>
      </p:sp>
    </p:spTree>
    <p:extLst>
      <p:ext uri="{BB962C8B-B14F-4D97-AF65-F5344CB8AC3E}">
        <p14:creationId xmlns:p14="http://schemas.microsoft.com/office/powerpoint/2010/main" val="2167055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ntent dark">
    <p:bg>
      <p:bgPr>
        <a:solidFill>
          <a:schemeClr val="bg2"/>
        </a:solidFill>
        <a:effectLst/>
      </p:bgPr>
    </p:bg>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p:txBody>
          <a:bodyPr/>
          <a:lstStyle>
            <a:lvl1pPr>
              <a:defRPr>
                <a:solidFill>
                  <a:schemeClr val="tx2"/>
                </a:solidFill>
              </a:defRPr>
            </a:lvl1pPr>
          </a:lstStyle>
          <a:p>
            <a:r>
              <a:rPr lang="en-US" err="1"/>
              <a:t>Folientitel</a:t>
            </a:r>
            <a:endParaRPr lang="en-US"/>
          </a:p>
        </p:txBody>
      </p:sp>
      <p:sp>
        <p:nvSpPr>
          <p:cNvPr id="3" name="Inhaltsplatzhalter 2"/>
          <p:cNvSpPr>
            <a:spLocks noGrp="1"/>
          </p:cNvSpPr>
          <p:nvPr>
            <p:ph idx="1" hasCustomPrompt="1"/>
          </p:nvPr>
        </p:nvSpPr>
        <p:spPr bwMode="gray">
          <a:xfrm>
            <a:off x="479424" y="1412876"/>
            <a:ext cx="11233151" cy="4392000"/>
          </a:xfrm>
        </p:spPr>
        <p:txBody>
          <a:bodyPr/>
          <a:lstStyle>
            <a:lvl1pPr>
              <a:buClr>
                <a:schemeClr val="tx2"/>
              </a:buClr>
              <a:defRPr>
                <a:solidFill>
                  <a:schemeClr val="bg1"/>
                </a:solidFill>
              </a:defRPr>
            </a:lvl1pPr>
            <a:lvl2pPr>
              <a:buClr>
                <a:schemeClr val="tx2"/>
              </a:buClr>
              <a:defRPr>
                <a:solidFill>
                  <a:schemeClr val="bg1"/>
                </a:solidFill>
              </a:defRPr>
            </a:lvl2pPr>
            <a:lvl3pPr>
              <a:buClr>
                <a:schemeClr val="tx2"/>
              </a:buClr>
              <a:defRPr>
                <a:solidFill>
                  <a:schemeClr val="bg1"/>
                </a:solidFill>
              </a:defRPr>
            </a:lvl3pPr>
            <a:lvl4pPr>
              <a:buClr>
                <a:schemeClr val="tx2"/>
              </a:buClr>
              <a:defRPr>
                <a:solidFill>
                  <a:schemeClr val="bg1"/>
                </a:solidFill>
              </a:defRPr>
            </a:lvl4pPr>
            <a:lvl5pPr>
              <a:buClr>
                <a:schemeClr val="tx2"/>
              </a:buClr>
              <a:defRPr>
                <a:solidFill>
                  <a:schemeClr val="bg1"/>
                </a:solidFill>
              </a:defRPr>
            </a:lvl5pPr>
            <a:lvl6pPr>
              <a:buClr>
                <a:schemeClr val="tx2"/>
              </a:buClr>
              <a:defRPr>
                <a:solidFill>
                  <a:schemeClr val="bg1"/>
                </a:solidFill>
              </a:defRPr>
            </a:lvl6pPr>
            <a:lvl7pPr>
              <a:buClr>
                <a:schemeClr val="tx2"/>
              </a:buClr>
              <a:defRPr>
                <a:solidFill>
                  <a:schemeClr val="bg1"/>
                </a:solidFill>
              </a:defRPr>
            </a:lvl7pPr>
            <a:lvl8pPr>
              <a:buClr>
                <a:schemeClr val="tx2"/>
              </a:buClr>
              <a:defRPr>
                <a:solidFill>
                  <a:schemeClr val="bg1"/>
                </a:solidFill>
              </a:defRPr>
            </a:lvl8pPr>
            <a:lvl9pPr>
              <a:buClr>
                <a:schemeClr val="tx2"/>
              </a:buClr>
              <a:defRPr>
                <a:solidFill>
                  <a:schemeClr val="bg1"/>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Textplatzhalter 7"/>
          <p:cNvSpPr>
            <a:spLocks noGrp="1"/>
          </p:cNvSpPr>
          <p:nvPr>
            <p:ph type="body" sz="quarter" idx="13" hasCustomPrompt="1"/>
          </p:nvPr>
        </p:nvSpPr>
        <p:spPr bwMode="gray">
          <a:xfrm>
            <a:off x="480000" y="5805280"/>
            <a:ext cx="11232000" cy="144000"/>
          </a:xfrm>
        </p:spPr>
        <p:txBody>
          <a:bodyPr anchor="b"/>
          <a:lstStyle>
            <a:lvl1pPr marL="0" indent="0">
              <a:lnSpc>
                <a:spcPct val="100000"/>
              </a:lnSpc>
              <a:spcBef>
                <a:spcPts val="0"/>
              </a:spcBef>
              <a:spcAft>
                <a:spcPts val="0"/>
              </a:spcAft>
              <a:buFont typeface="Arial" panose="020B0604020202020204" pitchFamily="34" charset="0"/>
              <a:buNone/>
              <a:defRPr sz="800" b="0">
                <a:solidFill>
                  <a:schemeClr val="bg1"/>
                </a:solidFill>
              </a:defRPr>
            </a:lvl1pPr>
            <a:lvl2pPr marL="0" indent="0">
              <a:lnSpc>
                <a:spcPct val="100000"/>
              </a:lnSpc>
              <a:spcBef>
                <a:spcPts val="0"/>
              </a:spcBef>
              <a:spcAft>
                <a:spcPts val="0"/>
              </a:spcAft>
              <a:buFont typeface="Arial" panose="020B0604020202020204" pitchFamily="34" charset="0"/>
              <a:buNone/>
              <a:defRPr sz="800" b="0">
                <a:solidFill>
                  <a:schemeClr val="bg1"/>
                </a:solidFill>
              </a:defRPr>
            </a:lvl2pPr>
            <a:lvl3pPr marL="0" indent="0">
              <a:lnSpc>
                <a:spcPct val="100000"/>
              </a:lnSpc>
              <a:spcBef>
                <a:spcPts val="0"/>
              </a:spcBef>
              <a:spcAft>
                <a:spcPts val="0"/>
              </a:spcAft>
              <a:buNone/>
              <a:defRPr sz="800" b="0">
                <a:solidFill>
                  <a:schemeClr val="bg1"/>
                </a:solidFill>
              </a:defRPr>
            </a:lvl3pPr>
            <a:lvl4pPr marL="0" indent="0">
              <a:lnSpc>
                <a:spcPct val="100000"/>
              </a:lnSpc>
              <a:spcBef>
                <a:spcPts val="0"/>
              </a:spcBef>
              <a:spcAft>
                <a:spcPts val="0"/>
              </a:spcAft>
              <a:buNone/>
              <a:defRPr sz="800" b="0">
                <a:solidFill>
                  <a:schemeClr val="bg1"/>
                </a:solidFill>
              </a:defRPr>
            </a:lvl4pPr>
            <a:lvl5pPr marL="0" indent="0">
              <a:lnSpc>
                <a:spcPct val="100000"/>
              </a:lnSpc>
              <a:spcBef>
                <a:spcPts val="0"/>
              </a:spcBef>
              <a:spcAft>
                <a:spcPts val="0"/>
              </a:spcAft>
              <a:buNone/>
              <a:defRPr sz="800" b="0">
                <a:solidFill>
                  <a:schemeClr val="bg1"/>
                </a:solidFill>
              </a:defRPr>
            </a:lvl5pPr>
            <a:lvl6pPr marL="0" indent="0">
              <a:lnSpc>
                <a:spcPct val="100000"/>
              </a:lnSpc>
              <a:spcBef>
                <a:spcPts val="0"/>
              </a:spcBef>
              <a:spcAft>
                <a:spcPts val="0"/>
              </a:spcAft>
              <a:buNone/>
              <a:defRPr sz="800" b="0">
                <a:solidFill>
                  <a:schemeClr val="bg1"/>
                </a:solidFill>
              </a:defRPr>
            </a:lvl6pPr>
            <a:lvl7pPr marL="0" indent="0">
              <a:lnSpc>
                <a:spcPct val="100000"/>
              </a:lnSpc>
              <a:spcBef>
                <a:spcPts val="0"/>
              </a:spcBef>
              <a:spcAft>
                <a:spcPts val="0"/>
              </a:spcAft>
              <a:buNone/>
              <a:defRPr sz="800" b="0">
                <a:solidFill>
                  <a:schemeClr val="bg1"/>
                </a:solidFill>
              </a:defRPr>
            </a:lvl7pPr>
            <a:lvl8pPr marL="0" indent="0">
              <a:lnSpc>
                <a:spcPct val="100000"/>
              </a:lnSpc>
              <a:spcBef>
                <a:spcPts val="0"/>
              </a:spcBef>
              <a:spcAft>
                <a:spcPts val="0"/>
              </a:spcAft>
              <a:buNone/>
              <a:defRPr sz="800" b="0">
                <a:solidFill>
                  <a:schemeClr val="bg1"/>
                </a:solidFill>
              </a:defRPr>
            </a:lvl8pPr>
            <a:lvl9pPr marL="0" indent="0">
              <a:lnSpc>
                <a:spcPct val="100000"/>
              </a:lnSpc>
              <a:spcBef>
                <a:spcPts val="0"/>
              </a:spcBef>
              <a:spcAft>
                <a:spcPts val="0"/>
              </a:spcAft>
              <a:buNone/>
              <a:defRPr sz="800" b="0">
                <a:solidFill>
                  <a:schemeClr val="bg1"/>
                </a:solidFill>
              </a:defRPr>
            </a:lvl9pPr>
          </a:lstStyle>
          <a:p>
            <a:pPr lvl="0"/>
            <a:r>
              <a:rPr lang="en-US"/>
              <a:t>Footnote/Source</a:t>
            </a:r>
          </a:p>
        </p:txBody>
      </p:sp>
      <p:sp>
        <p:nvSpPr>
          <p:cNvPr id="9" name="Fußzeilenplatzhalter 8">
            <a:extLst>
              <a:ext uri="{FF2B5EF4-FFF2-40B4-BE49-F238E27FC236}">
                <a16:creationId xmlns:a16="http://schemas.microsoft.com/office/drawing/2014/main" id="{DD2A017B-395B-34E7-2458-B410A50C8516}"/>
              </a:ext>
            </a:extLst>
          </p:cNvPr>
          <p:cNvSpPr>
            <a:spLocks noGrp="1"/>
          </p:cNvSpPr>
          <p:nvPr>
            <p:ph type="ftr" sz="quarter" idx="14"/>
          </p:nvPr>
        </p:nvSpPr>
        <p:spPr bwMode="gray"/>
        <p:txBody>
          <a:bodyPr/>
          <a:lstStyle>
            <a:lvl1pPr>
              <a:defRPr>
                <a:solidFill>
                  <a:schemeClr val="bg1"/>
                </a:solidFill>
              </a:defRPr>
            </a:lvl1pPr>
          </a:lstStyle>
          <a:p>
            <a:r>
              <a:rPr lang="en-US"/>
              <a:t>BROAD - BOEHRINGER COLLABORATION / CONFIDENTIAL </a:t>
            </a:r>
          </a:p>
        </p:txBody>
      </p:sp>
      <p:sp>
        <p:nvSpPr>
          <p:cNvPr id="10" name="Foliennummernplatzhalter 9">
            <a:extLst>
              <a:ext uri="{FF2B5EF4-FFF2-40B4-BE49-F238E27FC236}">
                <a16:creationId xmlns:a16="http://schemas.microsoft.com/office/drawing/2014/main" id="{94D61AF6-E14A-F199-9F75-3E049334E961}"/>
              </a:ext>
            </a:extLst>
          </p:cNvPr>
          <p:cNvSpPr>
            <a:spLocks noGrp="1"/>
          </p:cNvSpPr>
          <p:nvPr>
            <p:ph type="sldNum" sz="quarter" idx="15"/>
          </p:nvPr>
        </p:nvSpPr>
        <p:spPr bwMode="gray"/>
        <p:txBody>
          <a:bodyPr/>
          <a:lstStyle>
            <a:lvl1pPr>
              <a:defRPr>
                <a:solidFill>
                  <a:schemeClr val="bg1"/>
                </a:solidFill>
              </a:defRPr>
            </a:lvl1pPr>
          </a:lstStyle>
          <a:p>
            <a:fld id="{8FF9B0DE-3FEB-4AA0-B465-B80EF7C1333D}" type="slidenum">
              <a:rPr lang="en-US" smtClean="0"/>
              <a:pPr/>
              <a:t>‹#›</a:t>
            </a:fld>
            <a:endParaRPr lang="en-US"/>
          </a:p>
        </p:txBody>
      </p:sp>
      <p:pic>
        <p:nvPicPr>
          <p:cNvPr id="6" name="Grafik 5">
            <a:extLst>
              <a:ext uri="{FF2B5EF4-FFF2-40B4-BE49-F238E27FC236}">
                <a16:creationId xmlns:a16="http://schemas.microsoft.com/office/drawing/2014/main" id="{655943AA-9582-D43E-426E-499CC57E51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408926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margin">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userDrawn="1"/>
        </p:nvSpPr>
        <p:spPr bwMode="gray">
          <a:xfrm>
            <a:off x="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gray">
          <a:xfrm>
            <a:off x="479376"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Fußzeilenplatzhalter 6">
            <a:extLst>
              <a:ext uri="{FF2B5EF4-FFF2-40B4-BE49-F238E27FC236}">
                <a16:creationId xmlns:a16="http://schemas.microsoft.com/office/drawing/2014/main" id="{03767B11-95F5-EF30-786E-85FF75E46DF7}"/>
              </a:ext>
            </a:extLst>
          </p:cNvPr>
          <p:cNvSpPr>
            <a:spLocks noGrp="1"/>
          </p:cNvSpPr>
          <p:nvPr>
            <p:ph type="ftr" sz="quarter" idx="21"/>
          </p:nvPr>
        </p:nvSpPr>
        <p:spPr bwMode="gray"/>
        <p:txBody>
          <a:bodyPr/>
          <a:lstStyle/>
          <a:p>
            <a:r>
              <a:rPr lang="en-US"/>
              <a:t>BROAD - BOEHRINGER COLLABORATION / CONFIDENTIAL </a:t>
            </a:r>
          </a:p>
        </p:txBody>
      </p:sp>
      <p:sp>
        <p:nvSpPr>
          <p:cNvPr id="8" name="Foliennummernplatzhalter 7">
            <a:extLst>
              <a:ext uri="{FF2B5EF4-FFF2-40B4-BE49-F238E27FC236}">
                <a16:creationId xmlns:a16="http://schemas.microsoft.com/office/drawing/2014/main" id="{BBC5784B-3341-229A-166C-A3CFE21498D3}"/>
              </a:ext>
            </a:extLst>
          </p:cNvPr>
          <p:cNvSpPr>
            <a:spLocks noGrp="1"/>
          </p:cNvSpPr>
          <p:nvPr>
            <p:ph type="sldNum" sz="quarter" idx="22"/>
          </p:nvPr>
        </p:nvSpPr>
        <p:spPr bwMode="gray"/>
        <p:txBody>
          <a:bodyPr/>
          <a:lstStyle/>
          <a:p>
            <a:fld id="{DF4E8F9F-5B1F-4F5B-BE49-3245D8C18D9F}" type="slidenum">
              <a:rPr lang="en-US" smtClean="0"/>
              <a:pPr/>
              <a:t>‹#›</a:t>
            </a:fld>
            <a:endParaRPr lang="en-US"/>
          </a:p>
        </p:txBody>
      </p:sp>
      <p:pic>
        <p:nvPicPr>
          <p:cNvPr id="9" name="Grafik 8">
            <a:extLst>
              <a:ext uri="{FF2B5EF4-FFF2-40B4-BE49-F238E27FC236}">
                <a16:creationId xmlns:a16="http://schemas.microsoft.com/office/drawing/2014/main" id="{93239E29-02AE-A81D-3D5A-88835FF77C4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107130089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margin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userDrawn="1"/>
        </p:nvSpPr>
        <p:spPr bwMode="gray">
          <a:xfrm>
            <a:off x="8617200" y="0"/>
            <a:ext cx="3574800" cy="6858000"/>
          </a:xfrm>
          <a:prstGeom prst="rect">
            <a:avLst/>
          </a:prstGeom>
          <a:solidFill>
            <a:srgbClr val="E5E3DE"/>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gray">
          <a:xfrm>
            <a:off x="8904624" y="476670"/>
            <a:ext cx="2808000" cy="5472000"/>
          </a:xfrm>
          <a:noFill/>
        </p:spPr>
        <p:txBody>
          <a:bodyPr lIns="0" tIns="0" rIns="0"/>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marL="792000" indent="-216000">
              <a:defRPr sz="1200">
                <a:solidFill>
                  <a:schemeClr val="bg2"/>
                </a:solidFill>
              </a:defRPr>
            </a:lvl5pPr>
            <a:lvl6pPr marL="792000" indent="-216000">
              <a:defRPr sz="1200">
                <a:solidFill>
                  <a:schemeClr val="bg2"/>
                </a:solidFill>
              </a:defRPr>
            </a:lvl6pPr>
            <a:lvl7pPr marL="792000" indent="-216000">
              <a:defRPr sz="1200">
                <a:solidFill>
                  <a:schemeClr val="bg2"/>
                </a:solidFill>
              </a:defRPr>
            </a:lvl7pPr>
            <a:lvl8pPr marL="792000" indent="-216000">
              <a:defRPr sz="1200">
                <a:solidFill>
                  <a:schemeClr val="bg2"/>
                </a:solidFill>
              </a:defRPr>
            </a:lvl8pPr>
            <a:lvl9pPr marL="792000" indent="-216000">
              <a:defRPr sz="1200">
                <a:solidFill>
                  <a:schemeClr val="bg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p>
            <a:fld id="{8FF9B0DE-3FEB-4AA0-B465-B80EF7C1333D}" type="slidenum">
              <a:rPr lang="en-US" smtClean="0"/>
              <a:pPr/>
              <a:t>‹#›</a:t>
            </a:fld>
            <a:endParaRPr lang="en-US"/>
          </a:p>
        </p:txBody>
      </p:sp>
      <p:sp>
        <p:nvSpPr>
          <p:cNvPr id="7" name="Fußzeilenplatzhalter 6">
            <a:extLst>
              <a:ext uri="{FF2B5EF4-FFF2-40B4-BE49-F238E27FC236}">
                <a16:creationId xmlns:a16="http://schemas.microsoft.com/office/drawing/2014/main" id="{44FD59F4-1C7D-3239-B386-71AF16CE89A6}"/>
              </a:ext>
            </a:extLst>
          </p:cNvPr>
          <p:cNvSpPr>
            <a:spLocks noGrp="1"/>
          </p:cNvSpPr>
          <p:nvPr>
            <p:ph type="ftr" sz="quarter" idx="19"/>
          </p:nvPr>
        </p:nvSpPr>
        <p:spPr bwMode="gray">
          <a:xfrm>
            <a:off x="8904624" y="6246836"/>
            <a:ext cx="2447960" cy="288000"/>
          </a:xfrm>
        </p:spPr>
        <p:txBody>
          <a:bodyPr/>
          <a:lstStyle/>
          <a:p>
            <a:r>
              <a:rPr lang="en-US"/>
              <a:t>BROAD - BOEHRINGER COLLABORATION / CONFIDENTIAL </a:t>
            </a:r>
          </a:p>
        </p:txBody>
      </p:sp>
      <p:sp>
        <p:nvSpPr>
          <p:cNvPr id="6" name="Arrow: Pentagon 5">
            <a:extLst>
              <a:ext uri="{FF2B5EF4-FFF2-40B4-BE49-F238E27FC236}">
                <a16:creationId xmlns:a16="http://schemas.microsoft.com/office/drawing/2014/main" id="{D538B7FC-6B3A-8F3A-BBDC-1EEFED308F78}"/>
              </a:ext>
            </a:extLst>
          </p:cNvPr>
          <p:cNvSpPr/>
          <p:nvPr userDrawn="1"/>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title first line, classification second line</a:t>
            </a:r>
            <a:endParaRPr lang="en-US" sz="800" b="1">
              <a:solidFill>
                <a:srgbClr val="076D7E"/>
              </a:solidFill>
              <a:latin typeface="+mj-lt"/>
            </a:endParaRPr>
          </a:p>
        </p:txBody>
      </p:sp>
      <p:sp>
        <p:nvSpPr>
          <p:cNvPr id="8" name="TextBox 7">
            <a:extLst>
              <a:ext uri="{FF2B5EF4-FFF2-40B4-BE49-F238E27FC236}">
                <a16:creationId xmlns:a16="http://schemas.microsoft.com/office/drawing/2014/main" id="{EC315E10-BD57-CF54-2D4E-36FA191F9DC3}"/>
              </a:ext>
            </a:extLst>
          </p:cNvPr>
          <p:cNvSpPr txBox="1"/>
          <p:nvPr userDrawn="1"/>
        </p:nvSpPr>
        <p:spPr bwMode="gray">
          <a:xfrm>
            <a:off x="10471445" y="6573644"/>
            <a:ext cx="881139" cy="236924"/>
          </a:xfrm>
          <a:prstGeom prst="rect">
            <a:avLst/>
          </a:prstGeom>
          <a:noFill/>
        </p:spPr>
        <p:txBody>
          <a:bodyPr wrap="none" lIns="0" tIns="0" rIns="0" bIns="0" rtlCol="0">
            <a:spAutoFit/>
          </a:bodyPr>
          <a:lstStyle/>
          <a:p>
            <a:pPr marL="0" indent="0" algn="l">
              <a:lnSpc>
                <a:spcPct val="140000"/>
              </a:lnSpc>
              <a:buFont typeface="Arial" panose="020B0604020202020204" pitchFamily="34" charset="0"/>
              <a:buNone/>
            </a:pPr>
            <a:r>
              <a:rPr lang="en-US" sz="1200">
                <a:solidFill>
                  <a:schemeClr val="tx2"/>
                </a:solidFill>
              </a:rPr>
              <a:t>Confidential</a:t>
            </a:r>
          </a:p>
        </p:txBody>
      </p:sp>
    </p:spTree>
    <p:extLst>
      <p:ext uri="{BB962C8B-B14F-4D97-AF65-F5344CB8AC3E}">
        <p14:creationId xmlns:p14="http://schemas.microsoft.com/office/powerpoint/2010/main" val="2987639518"/>
      </p:ext>
    </p:extLst>
  </p:cSld>
  <p:clrMapOvr>
    <a:masterClrMapping/>
  </p:clrMapOvr>
  <p:extLst>
    <p:ext uri="{DCECCB84-F9BA-43D5-87BE-67443E8EF086}">
      <p15:sldGuideLst xmlns:p15="http://schemas.microsoft.com/office/powerpoint/2012/main">
        <p15:guide id="1" pos="5133" userDrawn="1">
          <p15:clr>
            <a:srgbClr val="FBAE40"/>
          </p15:clr>
        </p15:guide>
        <p15:guide id="2" pos="4951"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margin dark">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008437" y="475421"/>
            <a:ext cx="7704576"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008437" y="1412874"/>
            <a:ext cx="770413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platzhalter 7">
            <a:extLst>
              <a:ext uri="{FF2B5EF4-FFF2-40B4-BE49-F238E27FC236}">
                <a16:creationId xmlns:a16="http://schemas.microsoft.com/office/drawing/2014/main" id="{2A95F447-219A-69FD-4A7C-F3F31D1125FD}"/>
              </a:ext>
            </a:extLst>
          </p:cNvPr>
          <p:cNvSpPr>
            <a:spLocks noGrp="1"/>
          </p:cNvSpPr>
          <p:nvPr>
            <p:ph type="body" sz="quarter" idx="13" hasCustomPrompt="1"/>
          </p:nvPr>
        </p:nvSpPr>
        <p:spPr bwMode="gray">
          <a:xfrm>
            <a:off x="4008437" y="5805280"/>
            <a:ext cx="7704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2" name="Rechteck 1">
            <a:extLst>
              <a:ext uri="{FF2B5EF4-FFF2-40B4-BE49-F238E27FC236}">
                <a16:creationId xmlns:a16="http://schemas.microsoft.com/office/drawing/2014/main" id="{964E6C92-F738-050B-D124-0B9B2D1A3A22}"/>
              </a:ext>
              <a:ext uri="{C183D7F6-B498-43B3-948B-1728B52AA6E4}">
                <adec:decorative xmlns:adec="http://schemas.microsoft.com/office/drawing/2017/decorative" val="1"/>
              </a:ext>
            </a:extLst>
          </p:cNvPr>
          <p:cNvSpPr/>
          <p:nvPr userDrawn="1"/>
        </p:nvSpPr>
        <p:spPr bwMode="ltGray">
          <a:xfrm>
            <a:off x="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3" name="Inhaltsplatzhalter 2">
            <a:extLst>
              <a:ext uri="{FF2B5EF4-FFF2-40B4-BE49-F238E27FC236}">
                <a16:creationId xmlns:a16="http://schemas.microsoft.com/office/drawing/2014/main" id="{57AF223A-9133-4CD7-A24F-37E750D20428}"/>
              </a:ext>
            </a:extLst>
          </p:cNvPr>
          <p:cNvSpPr>
            <a:spLocks noGrp="1"/>
          </p:cNvSpPr>
          <p:nvPr>
            <p:ph idx="16" hasCustomPrompt="1"/>
          </p:nvPr>
        </p:nvSpPr>
        <p:spPr bwMode="white">
          <a:xfrm>
            <a:off x="479376"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Fußzeilenplatzhalter 7">
            <a:extLst>
              <a:ext uri="{FF2B5EF4-FFF2-40B4-BE49-F238E27FC236}">
                <a16:creationId xmlns:a16="http://schemas.microsoft.com/office/drawing/2014/main" id="{968BB1DE-E9BE-775B-4288-1AF4F0D5B1B1}"/>
              </a:ext>
            </a:extLst>
          </p:cNvPr>
          <p:cNvSpPr>
            <a:spLocks noGrp="1"/>
          </p:cNvSpPr>
          <p:nvPr>
            <p:ph type="ftr" sz="quarter" idx="21"/>
          </p:nvPr>
        </p:nvSpPr>
        <p:spPr bwMode="gray"/>
        <p:txBody>
          <a:bodyPr/>
          <a:lstStyle/>
          <a:p>
            <a:r>
              <a:rPr lang="en-US"/>
              <a:t>BROAD - BOEHRINGER COLLABORATION / CONFIDENTIAL </a:t>
            </a:r>
          </a:p>
        </p:txBody>
      </p:sp>
      <p:sp>
        <p:nvSpPr>
          <p:cNvPr id="9" name="Foliennummernplatzhalter 8">
            <a:extLst>
              <a:ext uri="{FF2B5EF4-FFF2-40B4-BE49-F238E27FC236}">
                <a16:creationId xmlns:a16="http://schemas.microsoft.com/office/drawing/2014/main" id="{3E2B5224-32EA-94A3-115E-0FDE596416E4}"/>
              </a:ext>
            </a:extLst>
          </p:cNvPr>
          <p:cNvSpPr>
            <a:spLocks noGrp="1"/>
          </p:cNvSpPr>
          <p:nvPr>
            <p:ph type="sldNum" sz="quarter" idx="22"/>
          </p:nvPr>
        </p:nvSpPr>
        <p:spPr bwMode="gray"/>
        <p:txBody>
          <a:bodyPr/>
          <a:lstStyle/>
          <a:p>
            <a:fld id="{DF4E8F9F-5B1F-4F5B-BE49-3245D8C18D9F}" type="slidenum">
              <a:rPr lang="en-US" smtClean="0"/>
              <a:pPr/>
              <a:t>‹#›</a:t>
            </a:fld>
            <a:endParaRPr lang="en-US"/>
          </a:p>
        </p:txBody>
      </p:sp>
      <p:pic>
        <p:nvPicPr>
          <p:cNvPr id="11" name="Grafik 10">
            <a:extLst>
              <a:ext uri="{FF2B5EF4-FFF2-40B4-BE49-F238E27FC236}">
                <a16:creationId xmlns:a16="http://schemas.microsoft.com/office/drawing/2014/main" id="{0815D78F-DFF9-F83D-6050-F8F2DCF549A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gray">
          <a:xfrm>
            <a:off x="479424" y="6165000"/>
            <a:ext cx="1234800" cy="372727"/>
          </a:xfrm>
          <a:prstGeom prst="rect">
            <a:avLst/>
          </a:prstGeom>
        </p:spPr>
      </p:pic>
    </p:spTree>
    <p:extLst>
      <p:ext uri="{BB962C8B-B14F-4D97-AF65-F5344CB8AC3E}">
        <p14:creationId xmlns:p14="http://schemas.microsoft.com/office/powerpoint/2010/main" val="288162539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margin dark (2)">
    <p:spTree>
      <p:nvGrpSpPr>
        <p:cNvPr id="1" name=""/>
        <p:cNvGrpSpPr/>
        <p:nvPr/>
      </p:nvGrpSpPr>
      <p:grpSpPr>
        <a:xfrm>
          <a:off x="0" y="0"/>
          <a:ext cx="0" cy="0"/>
          <a:chOff x="0" y="0"/>
          <a:chExt cx="0" cy="0"/>
        </a:xfrm>
      </p:grpSpPr>
      <p:sp>
        <p:nvSpPr>
          <p:cNvPr id="12" name="Titel 11"/>
          <p:cNvSpPr>
            <a:spLocks noGrp="1"/>
          </p:cNvSpPr>
          <p:nvPr>
            <p:ph type="title" hasCustomPrompt="1"/>
          </p:nvPr>
        </p:nvSpPr>
        <p:spPr bwMode="gray">
          <a:xfrm>
            <a:off x="479425" y="475421"/>
            <a:ext cx="7380288" cy="720000"/>
          </a:xfrm>
        </p:spPr>
        <p:txBody>
          <a:bodyPr/>
          <a:lstStyle>
            <a:lvl1pPr>
              <a:defRPr/>
            </a:lvl1pPr>
          </a:lstStyle>
          <a:p>
            <a:r>
              <a:rPr lang="en-US" err="1"/>
              <a:t>Folientitel</a:t>
            </a:r>
            <a:endParaRPr lang="en-US"/>
          </a:p>
        </p:txBody>
      </p:sp>
      <p:sp>
        <p:nvSpPr>
          <p:cNvPr id="3" name="Inhaltsplatzhalter 2"/>
          <p:cNvSpPr>
            <a:spLocks noGrp="1"/>
          </p:cNvSpPr>
          <p:nvPr>
            <p:ph idx="1" hasCustomPrompt="1"/>
          </p:nvPr>
        </p:nvSpPr>
        <p:spPr bwMode="gray">
          <a:xfrm>
            <a:off x="479425" y="1412874"/>
            <a:ext cx="7380288" cy="4392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Textplatzhalter 7">
            <a:extLst>
              <a:ext uri="{FF2B5EF4-FFF2-40B4-BE49-F238E27FC236}">
                <a16:creationId xmlns:a16="http://schemas.microsoft.com/office/drawing/2014/main" id="{08582CA4-7CD5-7812-627E-FD2D9C55D890}"/>
              </a:ext>
            </a:extLst>
          </p:cNvPr>
          <p:cNvSpPr>
            <a:spLocks noGrp="1"/>
          </p:cNvSpPr>
          <p:nvPr>
            <p:ph type="body" sz="quarter" idx="13" hasCustomPrompt="1"/>
          </p:nvPr>
        </p:nvSpPr>
        <p:spPr bwMode="gray">
          <a:xfrm>
            <a:off x="480000" y="5805280"/>
            <a:ext cx="7380000" cy="144000"/>
          </a:xfrm>
        </p:spPr>
        <p:txBody>
          <a:bodyPr anchor="b"/>
          <a:lstStyle>
            <a:lvl1pPr marL="0" indent="0">
              <a:lnSpc>
                <a:spcPct val="100000"/>
              </a:lnSpc>
              <a:spcBef>
                <a:spcPts val="0"/>
              </a:spcBef>
              <a:spcAft>
                <a:spcPts val="0"/>
              </a:spcAft>
              <a:buFont typeface="Arial" panose="020B0604020202020204" pitchFamily="34" charset="0"/>
              <a:buNone/>
              <a:defRPr sz="800" b="0"/>
            </a:lvl1pPr>
            <a:lvl2pPr marL="0" indent="0">
              <a:lnSpc>
                <a:spcPct val="100000"/>
              </a:lnSpc>
              <a:spcBef>
                <a:spcPts val="0"/>
              </a:spcBef>
              <a:spcAft>
                <a:spcPts val="0"/>
              </a:spcAft>
              <a:buFont typeface="Arial" panose="020B0604020202020204" pitchFamily="34" charset="0"/>
              <a:buNone/>
              <a:defRPr sz="800" b="0"/>
            </a:lvl2pPr>
            <a:lvl3pPr marL="0" indent="0">
              <a:lnSpc>
                <a:spcPct val="100000"/>
              </a:lnSpc>
              <a:spcBef>
                <a:spcPts val="0"/>
              </a:spcBef>
              <a:spcAft>
                <a:spcPts val="0"/>
              </a:spcAft>
              <a:buNone/>
              <a:defRPr sz="800" b="0"/>
            </a:lvl3pPr>
            <a:lvl4pPr marL="0" indent="0">
              <a:lnSpc>
                <a:spcPct val="100000"/>
              </a:lnSpc>
              <a:spcBef>
                <a:spcPts val="0"/>
              </a:spcBef>
              <a:spcAft>
                <a:spcPts val="0"/>
              </a:spcAft>
              <a:buNone/>
              <a:defRPr sz="800" b="0"/>
            </a:lvl4pPr>
            <a:lvl5pPr marL="0" indent="0">
              <a:lnSpc>
                <a:spcPct val="100000"/>
              </a:lnSpc>
              <a:spcBef>
                <a:spcPts val="0"/>
              </a:spcBef>
              <a:spcAft>
                <a:spcPts val="0"/>
              </a:spcAft>
              <a:buNone/>
              <a:defRPr sz="800" b="0"/>
            </a:lvl5pPr>
            <a:lvl6pPr marL="0" indent="0">
              <a:lnSpc>
                <a:spcPct val="100000"/>
              </a:lnSpc>
              <a:spcBef>
                <a:spcPts val="0"/>
              </a:spcBef>
              <a:spcAft>
                <a:spcPts val="0"/>
              </a:spcAft>
              <a:buNone/>
              <a:defRPr sz="800" b="0"/>
            </a:lvl6pPr>
            <a:lvl7pPr marL="0" indent="0">
              <a:lnSpc>
                <a:spcPct val="100000"/>
              </a:lnSpc>
              <a:spcBef>
                <a:spcPts val="0"/>
              </a:spcBef>
              <a:spcAft>
                <a:spcPts val="0"/>
              </a:spcAft>
              <a:buNone/>
              <a:defRPr sz="800" b="0"/>
            </a:lvl7pPr>
            <a:lvl8pPr marL="0" indent="0">
              <a:lnSpc>
                <a:spcPct val="100000"/>
              </a:lnSpc>
              <a:spcBef>
                <a:spcPts val="0"/>
              </a:spcBef>
              <a:spcAft>
                <a:spcPts val="0"/>
              </a:spcAft>
              <a:buNone/>
              <a:defRPr sz="800" b="0"/>
            </a:lvl8pPr>
            <a:lvl9pPr marL="0" indent="0">
              <a:lnSpc>
                <a:spcPct val="100000"/>
              </a:lnSpc>
              <a:spcBef>
                <a:spcPts val="0"/>
              </a:spcBef>
              <a:spcAft>
                <a:spcPts val="0"/>
              </a:spcAft>
              <a:buNone/>
              <a:defRPr sz="800" b="0"/>
            </a:lvl9pPr>
          </a:lstStyle>
          <a:p>
            <a:pPr lvl="0"/>
            <a:r>
              <a:rPr lang="en-US"/>
              <a:t>Footnote/Source</a:t>
            </a:r>
          </a:p>
        </p:txBody>
      </p:sp>
      <p:sp>
        <p:nvSpPr>
          <p:cNvPr id="4" name="Rechteck 3">
            <a:extLst>
              <a:ext uri="{FF2B5EF4-FFF2-40B4-BE49-F238E27FC236}">
                <a16:creationId xmlns:a16="http://schemas.microsoft.com/office/drawing/2014/main" id="{24688781-42AD-2AB8-7E4B-B07DF616297A}"/>
              </a:ext>
              <a:ext uri="{C183D7F6-B498-43B3-948B-1728B52AA6E4}">
                <adec:decorative xmlns:adec="http://schemas.microsoft.com/office/drawing/2017/decorative" val="1"/>
              </a:ext>
            </a:extLst>
          </p:cNvPr>
          <p:cNvSpPr/>
          <p:nvPr userDrawn="1"/>
        </p:nvSpPr>
        <p:spPr bwMode="ltGray">
          <a:xfrm>
            <a:off x="8617200" y="0"/>
            <a:ext cx="3574800" cy="685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5" name="Inhaltsplatzhalter 2">
            <a:extLst>
              <a:ext uri="{FF2B5EF4-FFF2-40B4-BE49-F238E27FC236}">
                <a16:creationId xmlns:a16="http://schemas.microsoft.com/office/drawing/2014/main" id="{86302274-F93B-1846-038E-F2D91EC79A58}"/>
              </a:ext>
            </a:extLst>
          </p:cNvPr>
          <p:cNvSpPr>
            <a:spLocks noGrp="1"/>
          </p:cNvSpPr>
          <p:nvPr>
            <p:ph idx="16" hasCustomPrompt="1"/>
          </p:nvPr>
        </p:nvSpPr>
        <p:spPr bwMode="white">
          <a:xfrm>
            <a:off x="8904624" y="476670"/>
            <a:ext cx="2808000" cy="5472000"/>
          </a:xfrm>
          <a:noFill/>
        </p:spPr>
        <p:txBody>
          <a:bodyPr lIns="0" tIns="0" rIns="0"/>
          <a:lstStyle>
            <a:lvl1pPr>
              <a:defRPr sz="1200">
                <a:solidFill>
                  <a:schemeClr val="tx2"/>
                </a:solidFill>
              </a:defRPr>
            </a:lvl1pPr>
            <a:lvl2pPr>
              <a:defRPr sz="1200">
                <a:solidFill>
                  <a:schemeClr val="tx2"/>
                </a:solidFill>
              </a:defRPr>
            </a:lvl2pPr>
            <a:lvl3pPr>
              <a:defRPr sz="1200">
                <a:solidFill>
                  <a:schemeClr val="tx2"/>
                </a:solidFill>
              </a:defRPr>
            </a:lvl3pPr>
            <a:lvl4pPr>
              <a:defRPr sz="1200">
                <a:solidFill>
                  <a:schemeClr val="tx2"/>
                </a:solidFill>
              </a:defRPr>
            </a:lvl4pPr>
            <a:lvl5pPr marL="792000" indent="-216000">
              <a:defRPr sz="1200">
                <a:solidFill>
                  <a:schemeClr val="tx2"/>
                </a:solidFill>
              </a:defRPr>
            </a:lvl5pPr>
            <a:lvl6pPr marL="792000" indent="-216000">
              <a:defRPr sz="1200">
                <a:solidFill>
                  <a:schemeClr val="tx2"/>
                </a:solidFill>
              </a:defRPr>
            </a:lvl6pPr>
            <a:lvl7pPr marL="792000" indent="-216000">
              <a:defRPr sz="1200">
                <a:solidFill>
                  <a:schemeClr val="tx2"/>
                </a:solidFill>
              </a:defRPr>
            </a:lvl7pPr>
            <a:lvl8pPr marL="792000" indent="-216000">
              <a:defRPr sz="1200">
                <a:solidFill>
                  <a:schemeClr val="tx2"/>
                </a:solidFill>
              </a:defRPr>
            </a:lvl8pPr>
            <a:lvl9pPr marL="792000" indent="-216000">
              <a:defRPr sz="1200">
                <a:solidFill>
                  <a:schemeClr val="tx2"/>
                </a:solidFill>
              </a:defRPr>
            </a:lvl9p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oliennummernplatzhalter 9">
            <a:extLst>
              <a:ext uri="{FF2B5EF4-FFF2-40B4-BE49-F238E27FC236}">
                <a16:creationId xmlns:a16="http://schemas.microsoft.com/office/drawing/2014/main" id="{72FCF5F4-CA3B-1BFB-C58A-7D430F5E452D}"/>
              </a:ext>
            </a:extLst>
          </p:cNvPr>
          <p:cNvSpPr>
            <a:spLocks noGrp="1"/>
          </p:cNvSpPr>
          <p:nvPr>
            <p:ph type="sldNum" sz="quarter" idx="18"/>
          </p:nvPr>
        </p:nvSpPr>
        <p:spPr bwMode="gray">
          <a:xfrm>
            <a:off x="11424592" y="6246836"/>
            <a:ext cx="288000" cy="288000"/>
          </a:xfrm>
        </p:spPr>
        <p:txBody>
          <a:bodyPr/>
          <a:lstStyle>
            <a:lvl1pPr>
              <a:defRPr>
                <a:solidFill>
                  <a:schemeClr val="bg1"/>
                </a:solidFill>
              </a:defRPr>
            </a:lvl1pPr>
          </a:lstStyle>
          <a:p>
            <a:fld id="{8FF9B0DE-3FEB-4AA0-B465-B80EF7C1333D}" type="slidenum">
              <a:rPr lang="en-US" smtClean="0"/>
              <a:pPr/>
              <a:t>‹#›</a:t>
            </a:fld>
            <a:endParaRPr lang="en-US"/>
          </a:p>
        </p:txBody>
      </p:sp>
      <p:sp>
        <p:nvSpPr>
          <p:cNvPr id="6" name="Fußzeilenplatzhalter 5">
            <a:extLst>
              <a:ext uri="{FF2B5EF4-FFF2-40B4-BE49-F238E27FC236}">
                <a16:creationId xmlns:a16="http://schemas.microsoft.com/office/drawing/2014/main" id="{3C34E6B4-9185-474A-FF6F-DCBB3809D0C0}"/>
              </a:ext>
            </a:extLst>
          </p:cNvPr>
          <p:cNvSpPr>
            <a:spLocks noGrp="1"/>
          </p:cNvSpPr>
          <p:nvPr>
            <p:ph type="ftr" sz="quarter" idx="19"/>
          </p:nvPr>
        </p:nvSpPr>
        <p:spPr bwMode="gray">
          <a:xfrm>
            <a:off x="8904624" y="6246836"/>
            <a:ext cx="2447960" cy="288000"/>
          </a:xfrm>
        </p:spPr>
        <p:txBody>
          <a:bodyPr/>
          <a:lstStyle>
            <a:lvl1pPr>
              <a:defRPr>
                <a:solidFill>
                  <a:schemeClr val="bg1"/>
                </a:solidFill>
              </a:defRPr>
            </a:lvl1pPr>
          </a:lstStyle>
          <a:p>
            <a:r>
              <a:rPr lang="en-US"/>
              <a:t>BROAD - BOEHRINGER COLLABORATION / CONFIDENTIAL </a:t>
            </a:r>
          </a:p>
        </p:txBody>
      </p:sp>
      <p:sp>
        <p:nvSpPr>
          <p:cNvPr id="7" name="Arrow: Pentagon 6">
            <a:extLst>
              <a:ext uri="{FF2B5EF4-FFF2-40B4-BE49-F238E27FC236}">
                <a16:creationId xmlns:a16="http://schemas.microsoft.com/office/drawing/2014/main" id="{1C2F19D9-5B8F-D889-26A0-5956F75299B0}"/>
              </a:ext>
            </a:extLst>
          </p:cNvPr>
          <p:cNvSpPr/>
          <p:nvPr userDrawn="1"/>
        </p:nvSpPr>
        <p:spPr bwMode="gray">
          <a:xfrm flipH="1">
            <a:off x="12216880" y="6165344"/>
            <a:ext cx="1656000" cy="432000"/>
          </a:xfrm>
          <a:prstGeom prst="homePlat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180000" rtlCol="0" anchor="ctr"/>
          <a:lstStyle/>
          <a:p>
            <a:pPr algn="l">
              <a:lnSpc>
                <a:spcPct val="140000"/>
              </a:lnSpc>
            </a:pPr>
            <a:r>
              <a:rPr lang="en-GB" sz="800" b="1">
                <a:solidFill>
                  <a:srgbClr val="076D7E"/>
                </a:solidFill>
                <a:latin typeface="+mj-lt"/>
              </a:rPr>
              <a:t>This layout: title first line, classification second line</a:t>
            </a:r>
            <a:endParaRPr lang="en-US" sz="800" b="1">
              <a:solidFill>
                <a:srgbClr val="076D7E"/>
              </a:solidFill>
              <a:latin typeface="+mj-lt"/>
            </a:endParaRPr>
          </a:p>
        </p:txBody>
      </p:sp>
      <p:sp>
        <p:nvSpPr>
          <p:cNvPr id="8" name="TextBox 7">
            <a:extLst>
              <a:ext uri="{FF2B5EF4-FFF2-40B4-BE49-F238E27FC236}">
                <a16:creationId xmlns:a16="http://schemas.microsoft.com/office/drawing/2014/main" id="{D748FB76-20A3-AEAD-ED70-31CB15054DF1}"/>
              </a:ext>
            </a:extLst>
          </p:cNvPr>
          <p:cNvSpPr txBox="1"/>
          <p:nvPr userDrawn="1"/>
        </p:nvSpPr>
        <p:spPr bwMode="gray">
          <a:xfrm>
            <a:off x="10471445" y="6573644"/>
            <a:ext cx="881139" cy="236924"/>
          </a:xfrm>
          <a:prstGeom prst="rect">
            <a:avLst/>
          </a:prstGeom>
          <a:noFill/>
        </p:spPr>
        <p:txBody>
          <a:bodyPr wrap="none" lIns="0" tIns="0" rIns="0" bIns="0" rtlCol="0">
            <a:spAutoFit/>
          </a:bodyPr>
          <a:lstStyle/>
          <a:p>
            <a:pPr marL="0" indent="0" algn="l">
              <a:lnSpc>
                <a:spcPct val="140000"/>
              </a:lnSpc>
              <a:buFont typeface="Arial" panose="020B0604020202020204" pitchFamily="34" charset="0"/>
              <a:buNone/>
            </a:pPr>
            <a:r>
              <a:rPr lang="en-US" sz="1200">
                <a:solidFill>
                  <a:schemeClr val="tx2"/>
                </a:solidFill>
              </a:rPr>
              <a:t>Confidential</a:t>
            </a:r>
          </a:p>
        </p:txBody>
      </p:sp>
    </p:spTree>
    <p:extLst>
      <p:ext uri="{BB962C8B-B14F-4D97-AF65-F5344CB8AC3E}">
        <p14:creationId xmlns:p14="http://schemas.microsoft.com/office/powerpoint/2010/main" val="3954476981"/>
      </p:ext>
    </p:extLst>
  </p:cSld>
  <p:clrMapOvr>
    <a:masterClrMapping/>
  </p:clrMapOvr>
  <p:extLst>
    <p:ext uri="{DCECCB84-F9BA-43D5-87BE-67443E8EF086}">
      <p15:sldGuideLst xmlns:p15="http://schemas.microsoft.com/office/powerpoint/2012/main">
        <p15:guide id="2" pos="4951"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bwMode="gray">
          <a:xfrm>
            <a:off x="479424" y="477000"/>
            <a:ext cx="11233151" cy="720000"/>
          </a:xfrm>
          <a:prstGeom prst="rect">
            <a:avLst/>
          </a:prstGeom>
        </p:spPr>
        <p:txBody>
          <a:bodyPr vert="horz" lIns="0" tIns="0" rIns="0" bIns="0" rtlCol="0" anchor="t">
            <a:noAutofit/>
          </a:bodyPr>
          <a:lstStyle/>
          <a:p>
            <a:r>
              <a:rPr lang="en-US"/>
              <a:t>Add Title</a:t>
            </a:r>
          </a:p>
        </p:txBody>
      </p:sp>
      <p:sp>
        <p:nvSpPr>
          <p:cNvPr id="3" name="Textplatzhalter 2"/>
          <p:cNvSpPr>
            <a:spLocks noGrp="1"/>
          </p:cNvSpPr>
          <p:nvPr>
            <p:ph type="body" idx="1"/>
          </p:nvPr>
        </p:nvSpPr>
        <p:spPr bwMode="gray">
          <a:xfrm>
            <a:off x="479473" y="1413280"/>
            <a:ext cx="11233151" cy="4536000"/>
          </a:xfrm>
          <a:prstGeom prst="rect">
            <a:avLst/>
          </a:prstGeom>
        </p:spPr>
        <p:txBody>
          <a:bodyPr vert="horz" lIns="0" tIns="0" rIns="0" bIns="0" rtlCol="0">
            <a:noAutofit/>
          </a:bodyPr>
          <a:lstStyle/>
          <a:p>
            <a:pPr lvl="0"/>
            <a:r>
              <a:rPr lang="en-US"/>
              <a:t>Edit text by clicking. Use the "Increase/decrease list level" buttons on the Start tab to switch between the set up text levels. For an optional subheading, set the text in bold.</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ußzeilenplatzhalter 4"/>
          <p:cNvSpPr>
            <a:spLocks noGrp="1"/>
          </p:cNvSpPr>
          <p:nvPr>
            <p:ph type="ftr" sz="quarter" idx="3"/>
          </p:nvPr>
        </p:nvSpPr>
        <p:spPr bwMode="gray">
          <a:xfrm>
            <a:off x="6312024" y="6246836"/>
            <a:ext cx="5040560" cy="288000"/>
          </a:xfrm>
          <a:prstGeom prst="rect">
            <a:avLst/>
          </a:prstGeom>
        </p:spPr>
        <p:txBody>
          <a:bodyPr vert="horz" lIns="0" tIns="0" rIns="0" bIns="0" rtlCol="0" anchor="b">
            <a:noAutofit/>
          </a:bodyPr>
          <a:lstStyle>
            <a:lvl1pPr marL="0" indent="0" algn="r">
              <a:spcAft>
                <a:spcPts val="300"/>
              </a:spcAft>
              <a:defRPr sz="800">
                <a:solidFill>
                  <a:schemeClr val="bg2"/>
                </a:solidFill>
              </a:defRPr>
            </a:lvl1pPr>
            <a:lvl2pPr marL="0" indent="0" algn="l">
              <a:defRPr sz="800"/>
            </a:lvl2pPr>
            <a:lvl3pPr marL="0" indent="0" algn="l">
              <a:defRPr sz="800"/>
            </a:lvl3pPr>
            <a:lvl4pPr marL="0" indent="0" algn="l">
              <a:defRPr sz="800"/>
            </a:lvl4pPr>
            <a:lvl5pPr marL="0" indent="0" algn="l">
              <a:defRPr sz="800"/>
            </a:lvl5pPr>
            <a:lvl6pPr marL="0" indent="0" algn="l">
              <a:defRPr sz="800"/>
            </a:lvl6pPr>
            <a:lvl7pPr marL="0" indent="0" algn="l">
              <a:defRPr sz="800"/>
            </a:lvl7pPr>
            <a:lvl8pPr marL="0" indent="0" algn="l">
              <a:defRPr sz="800"/>
            </a:lvl8pPr>
            <a:lvl9pPr marL="0" indent="0" algn="l">
              <a:defRPr sz="800"/>
            </a:lvl9pPr>
          </a:lstStyle>
          <a:p>
            <a:r>
              <a:rPr lang="en-US"/>
              <a:t>BROAD - BOEHRINGER COLLABORATION / CONFIDENTIAL </a:t>
            </a:r>
          </a:p>
        </p:txBody>
      </p:sp>
      <p:sp>
        <p:nvSpPr>
          <p:cNvPr id="6" name="Foliennummernplatzhalter 5"/>
          <p:cNvSpPr>
            <a:spLocks noGrp="1"/>
          </p:cNvSpPr>
          <p:nvPr>
            <p:ph type="sldNum" sz="quarter" idx="4"/>
          </p:nvPr>
        </p:nvSpPr>
        <p:spPr bwMode="gray">
          <a:xfrm>
            <a:off x="11424592" y="6246836"/>
            <a:ext cx="288000" cy="288000"/>
          </a:xfrm>
          <a:prstGeom prst="rect">
            <a:avLst/>
          </a:prstGeom>
        </p:spPr>
        <p:txBody>
          <a:bodyPr vert="horz" lIns="0" tIns="0" rIns="0" bIns="0" rtlCol="0" anchor="b">
            <a:noAutofit/>
          </a:bodyPr>
          <a:lstStyle>
            <a:lvl1pPr algn="r">
              <a:defRPr sz="800">
                <a:solidFill>
                  <a:schemeClr val="bg2"/>
                </a:solidFill>
              </a:defRPr>
            </a:lvl1pPr>
          </a:lstStyle>
          <a:p>
            <a:fld id="{DF4E8F9F-5B1F-4F5B-BE49-3245D8C18D9F}" type="slidenum">
              <a:rPr lang="en-US" smtClean="0"/>
              <a:pPr/>
              <a:t>‹#›</a:t>
            </a:fld>
            <a:endParaRPr lang="en-US"/>
          </a:p>
        </p:txBody>
      </p:sp>
      <p:grpSp>
        <p:nvGrpSpPr>
          <p:cNvPr id="2082" name="Gruppieren 2081">
            <a:extLst>
              <a:ext uri="{FF2B5EF4-FFF2-40B4-BE49-F238E27FC236}">
                <a16:creationId xmlns:a16="http://schemas.microsoft.com/office/drawing/2014/main" id="{541D1760-5727-61F0-8478-5E672791C3A5}"/>
              </a:ext>
            </a:extLst>
          </p:cNvPr>
          <p:cNvGrpSpPr/>
          <p:nvPr userDrawn="1"/>
        </p:nvGrpSpPr>
        <p:grpSpPr bwMode="gray">
          <a:xfrm>
            <a:off x="480000" y="-171400"/>
            <a:ext cx="11232624" cy="72000"/>
            <a:chOff x="480000" y="-171400"/>
            <a:chExt cx="11232624" cy="72000"/>
          </a:xfrm>
        </p:grpSpPr>
        <p:cxnSp>
          <p:nvCxnSpPr>
            <p:cNvPr id="13" name="Gerader Verbinder 12"/>
            <p:cNvCxnSpPr/>
            <p:nvPr userDrawn="1"/>
          </p:nvCxnSpPr>
          <p:spPr bwMode="gray">
            <a:xfrm>
              <a:off x="48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p:cNvCxnSpPr>
              <a:cxnSpLocks/>
            </p:cNvCxnSpPr>
            <p:nvPr userDrawn="1"/>
          </p:nvCxnSpPr>
          <p:spPr bwMode="gray">
            <a:xfrm>
              <a:off x="4043376"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p:cNvCxnSpPr>
              <a:cxnSpLocks/>
            </p:cNvCxnSpPr>
            <p:nvPr userDrawn="1"/>
          </p:nvCxnSpPr>
          <p:spPr bwMode="gray">
            <a:xfrm>
              <a:off x="4331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p:cNvCxnSpPr/>
            <p:nvPr userDrawn="1"/>
          </p:nvCxnSpPr>
          <p:spPr bwMode="gray">
            <a:xfrm>
              <a:off x="5952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userDrawn="1"/>
          </p:nvCxnSpPr>
          <p:spPr bwMode="gray">
            <a:xfrm>
              <a:off x="6240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p:cNvCxnSpPr>
              <a:cxnSpLocks/>
            </p:cNvCxnSpPr>
            <p:nvPr userDrawn="1"/>
          </p:nvCxnSpPr>
          <p:spPr bwMode="gray">
            <a:xfrm>
              <a:off x="7859688"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p:cNvCxnSpPr>
              <a:cxnSpLocks/>
            </p:cNvCxnSpPr>
            <p:nvPr userDrawn="1"/>
          </p:nvCxnSpPr>
          <p:spPr bwMode="gray">
            <a:xfrm>
              <a:off x="8148000"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userDrawn="1"/>
          </p:nvCxnSpPr>
          <p:spPr bwMode="gray">
            <a:xfrm>
              <a:off x="11712624" y="-171400"/>
              <a:ext cx="0" cy="7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uppieren 24"/>
          <p:cNvGrpSpPr/>
          <p:nvPr userDrawn="1"/>
        </p:nvGrpSpPr>
        <p:grpSpPr bwMode="gray">
          <a:xfrm>
            <a:off x="-168688" y="1413000"/>
            <a:ext cx="72000" cy="4536000"/>
            <a:chOff x="-456728" y="1628800"/>
            <a:chExt cx="216000" cy="4536504"/>
          </a:xfrm>
        </p:grpSpPr>
        <p:cxnSp>
          <p:nvCxnSpPr>
            <p:cNvPr id="23" name="Gerader Verbinder 22"/>
            <p:cNvCxnSpPr/>
            <p:nvPr userDrawn="1"/>
          </p:nvCxnSpPr>
          <p:spPr bwMode="gray">
            <a:xfrm>
              <a:off x="-456728" y="1628800"/>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userDrawn="1"/>
          </p:nvCxnSpPr>
          <p:spPr bwMode="gray">
            <a:xfrm>
              <a:off x="-456728" y="6165304"/>
              <a:ext cx="21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069" name="Grafik 2068">
            <a:extLst>
              <a:ext uri="{FF2B5EF4-FFF2-40B4-BE49-F238E27FC236}">
                <a16:creationId xmlns:a16="http://schemas.microsoft.com/office/drawing/2014/main" id="{F9F7D00D-6B99-C8F0-6093-D3BE62E56953}"/>
              </a:ext>
              <a:ext uri="{C183D7F6-B498-43B3-948B-1728B52AA6E4}">
                <adec:decorative xmlns:adec="http://schemas.microsoft.com/office/drawing/2017/decorative" val="1"/>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bwMode="gray">
          <a:xfrm>
            <a:off x="479424" y="6165000"/>
            <a:ext cx="1234800" cy="372727"/>
          </a:xfrm>
          <a:prstGeom prst="rect">
            <a:avLst/>
          </a:prstGeom>
        </p:spPr>
      </p:pic>
      <p:pic>
        <p:nvPicPr>
          <p:cNvPr id="9" name="Picture 8">
            <a:extLst>
              <a:ext uri="{FF2B5EF4-FFF2-40B4-BE49-F238E27FC236}">
                <a16:creationId xmlns:a16="http://schemas.microsoft.com/office/drawing/2014/main" id="{CD82D89C-9213-AF0C-96DD-B750689A57B8}"/>
              </a:ext>
            </a:extLst>
          </p:cNvPr>
          <p:cNvPicPr>
            <a:picLocks noChangeAspect="1"/>
          </p:cNvPicPr>
          <p:nvPr userDrawn="1"/>
        </p:nvPicPr>
        <p:blipFill>
          <a:blip r:embed="rId16"/>
          <a:stretch>
            <a:fillRect/>
          </a:stretch>
        </p:blipFill>
        <p:spPr>
          <a:xfrm>
            <a:off x="1991544" y="6165000"/>
            <a:ext cx="1268284" cy="365760"/>
          </a:xfrm>
          <a:prstGeom prst="rect">
            <a:avLst/>
          </a:prstGeom>
        </p:spPr>
      </p:pic>
    </p:spTree>
    <p:extLst>
      <p:ext uri="{BB962C8B-B14F-4D97-AF65-F5344CB8AC3E}">
        <p14:creationId xmlns:p14="http://schemas.microsoft.com/office/powerpoint/2010/main" val="2536109598"/>
      </p:ext>
    </p:extLst>
  </p:cSld>
  <p:clrMap bg1="lt1" tx1="dk1" bg2="lt2" tx2="dk2" accent1="accent1" accent2="accent2" accent3="accent3" accent4="accent4" accent5="accent5" accent6="accent6" hlink="hlink" folHlink="folHlink"/>
  <p:sldLayoutIdLst>
    <p:sldLayoutId id="2147483772" r:id="rId1"/>
    <p:sldLayoutId id="2147483812" r:id="rId2"/>
    <p:sldLayoutId id="2147483773" r:id="rId3"/>
    <p:sldLayoutId id="2147483775" r:id="rId4"/>
    <p:sldLayoutId id="2147483807" r:id="rId5"/>
    <p:sldLayoutId id="2147483776" r:id="rId6"/>
    <p:sldLayoutId id="2147483810" r:id="rId7"/>
    <p:sldLayoutId id="2147483809" r:id="rId8"/>
    <p:sldLayoutId id="2147483788" r:id="rId9"/>
    <p:sldLayoutId id="2147483811" r:id="rId10"/>
    <p:sldLayoutId id="2147483813" r:id="rId11"/>
    <p:sldLayoutId id="2147483814" r:id="rId12"/>
  </p:sldLayoutIdLst>
  <p:hf sldNum="0" hdr="0" dt="0"/>
  <p:txStyles>
    <p:titleStyle>
      <a:lvl1pPr algn="l" defTabSz="914400" rtl="0" eaLnBrk="1" latinLnBrk="0" hangingPunct="1">
        <a:lnSpc>
          <a:spcPct val="100000"/>
        </a:lnSpc>
        <a:spcBef>
          <a:spcPct val="0"/>
        </a:spcBef>
        <a:buNone/>
        <a:defRPr sz="2500" b="1" kern="1200">
          <a:solidFill>
            <a:schemeClr val="bg2"/>
          </a:solidFill>
          <a:latin typeface="+mj-lt"/>
          <a:ea typeface="+mj-ea"/>
          <a:cs typeface="+mj-cs"/>
        </a:defRPr>
      </a:lvl1pPr>
    </p:titleStyle>
    <p:bodyStyle>
      <a:lvl1pPr marL="216000" indent="-216000" algn="l" defTabSz="914400" rtl="0" eaLnBrk="1" latinLnBrk="0" hangingPunct="1">
        <a:lnSpc>
          <a:spcPct val="140000"/>
        </a:lnSpc>
        <a:spcBef>
          <a:spcPts val="0"/>
        </a:spcBef>
        <a:spcAft>
          <a:spcPts val="600"/>
        </a:spcAft>
        <a:buFont typeface="Arial" panose="020B0604020202020204" pitchFamily="34" charset="0"/>
        <a:buChar char="•"/>
        <a:defRPr sz="1600" b="0" kern="1200">
          <a:solidFill>
            <a:schemeClr val="tx1"/>
          </a:solidFill>
          <a:latin typeface="+mn-lt"/>
          <a:ea typeface="+mn-ea"/>
          <a:cs typeface="+mn-cs"/>
        </a:defRPr>
      </a:lvl1pPr>
      <a:lvl2pPr marL="43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576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792000" indent="-216000" algn="l" defTabSz="914400" rtl="0" eaLnBrk="1" latinLnBrk="0" hangingPunct="1">
        <a:lnSpc>
          <a:spcPct val="14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144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5pPr>
      <a:lvl6pPr marL="288000" indent="-142875"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6pPr>
      <a:lvl7pPr marL="432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7pPr>
      <a:lvl8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8pPr>
      <a:lvl9pPr marL="576000" indent="-144000" algn="l" defTabSz="914400" rtl="0" eaLnBrk="1" latinLnBrk="0" hangingPunct="1">
        <a:lnSpc>
          <a:spcPct val="14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890" userDrawn="1">
          <p15:clr>
            <a:srgbClr val="F26B43"/>
          </p15:clr>
        </p15:guide>
        <p15:guide id="5" orient="horz" pos="300" userDrawn="1">
          <p15:clr>
            <a:srgbClr val="F26B43"/>
          </p15:clr>
        </p15:guide>
        <p15:guide id="6" orient="horz" pos="37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985CAF-F879-6206-D5C4-A48F4FA0EA26}"/>
              </a:ext>
            </a:extLst>
          </p:cNvPr>
          <p:cNvSpPr>
            <a:spLocks noGrp="1"/>
          </p:cNvSpPr>
          <p:nvPr>
            <p:ph type="ctrTitle"/>
          </p:nvPr>
        </p:nvSpPr>
        <p:spPr/>
        <p:txBody>
          <a:bodyPr/>
          <a:lstStyle/>
          <a:p>
            <a:r>
              <a:rPr lang="en-US" dirty="0"/>
              <a:t>Analysis pipeline development</a:t>
            </a:r>
          </a:p>
        </p:txBody>
      </p:sp>
      <p:sp>
        <p:nvSpPr>
          <p:cNvPr id="3" name="Untertitel 2">
            <a:extLst>
              <a:ext uri="{FF2B5EF4-FFF2-40B4-BE49-F238E27FC236}">
                <a16:creationId xmlns:a16="http://schemas.microsoft.com/office/drawing/2014/main" id="{0828AD67-13AF-0B9A-F5A8-C816B025604D}"/>
              </a:ext>
            </a:extLst>
          </p:cNvPr>
          <p:cNvSpPr>
            <a:spLocks noGrp="1"/>
          </p:cNvSpPr>
          <p:nvPr>
            <p:ph type="subTitle" idx="1"/>
          </p:nvPr>
        </p:nvSpPr>
        <p:spPr/>
        <p:txBody>
          <a:bodyPr/>
          <a:lstStyle/>
          <a:p>
            <a:r>
              <a:rPr lang="en-US" dirty="0"/>
              <a:t>Feb 14</a:t>
            </a:r>
            <a:r>
              <a:rPr lang="en-US" baseline="30000" dirty="0"/>
              <a:t>th</a:t>
            </a:r>
            <a:r>
              <a:rPr lang="en-US" dirty="0"/>
              <a:t>, 2025</a:t>
            </a:r>
          </a:p>
        </p:txBody>
      </p:sp>
      <p:sp>
        <p:nvSpPr>
          <p:cNvPr id="4" name="Fußzeilenplatzhalter 3">
            <a:extLst>
              <a:ext uri="{FF2B5EF4-FFF2-40B4-BE49-F238E27FC236}">
                <a16:creationId xmlns:a16="http://schemas.microsoft.com/office/drawing/2014/main" id="{9BA11B62-7C71-7FD5-E320-DFA1964E2846}"/>
              </a:ext>
            </a:extLst>
          </p:cNvPr>
          <p:cNvSpPr>
            <a:spLocks noGrp="1"/>
          </p:cNvSpPr>
          <p:nvPr>
            <p:ph type="ftr" sz="quarter" idx="19"/>
          </p:nvPr>
        </p:nvSpPr>
        <p:spPr/>
        <p:txBody>
          <a:bodyPr/>
          <a:lstStyle/>
          <a:p>
            <a:r>
              <a:rPr lang="en-US"/>
              <a:t>BROAD - BOEHRINGER COLLABORATION / CONFIDENTIAL </a:t>
            </a:r>
          </a:p>
        </p:txBody>
      </p:sp>
    </p:spTree>
    <p:extLst>
      <p:ext uri="{BB962C8B-B14F-4D97-AF65-F5344CB8AC3E}">
        <p14:creationId xmlns:p14="http://schemas.microsoft.com/office/powerpoint/2010/main" val="117092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F4D7-7464-BC1C-E902-9882E91068D9}"/>
              </a:ext>
            </a:extLst>
          </p:cNvPr>
          <p:cNvSpPr>
            <a:spLocks noGrp="1"/>
          </p:cNvSpPr>
          <p:nvPr>
            <p:ph type="title"/>
          </p:nvPr>
        </p:nvSpPr>
        <p:spPr>
          <a:xfrm>
            <a:off x="119433" y="142578"/>
            <a:ext cx="11233151" cy="720000"/>
          </a:xfrm>
        </p:spPr>
        <p:txBody>
          <a:bodyPr/>
          <a:lstStyle/>
          <a:p>
            <a:r>
              <a:rPr lang="en-US" sz="2800" dirty="0"/>
              <a:t>Analysis pipeline development</a:t>
            </a:r>
          </a:p>
        </p:txBody>
      </p:sp>
      <p:sp>
        <p:nvSpPr>
          <p:cNvPr id="4" name="Footer Placeholder 3">
            <a:extLst>
              <a:ext uri="{FF2B5EF4-FFF2-40B4-BE49-F238E27FC236}">
                <a16:creationId xmlns:a16="http://schemas.microsoft.com/office/drawing/2014/main" id="{48D8C10F-1C79-C915-106E-BCEBBDCD018F}"/>
              </a:ext>
            </a:extLst>
          </p:cNvPr>
          <p:cNvSpPr>
            <a:spLocks noGrp="1"/>
          </p:cNvSpPr>
          <p:nvPr>
            <p:ph type="ftr" sz="quarter" idx="16"/>
          </p:nvPr>
        </p:nvSpPr>
        <p:spPr/>
        <p:txBody>
          <a:bodyPr/>
          <a:lstStyle/>
          <a:p>
            <a:r>
              <a:rPr lang="en-US"/>
              <a:t>BROAD - BOEHRINGER COLLABORATION / CONFIDENTIAL </a:t>
            </a:r>
          </a:p>
        </p:txBody>
      </p:sp>
      <p:pic>
        <p:nvPicPr>
          <p:cNvPr id="5" name="Picture 4">
            <a:extLst>
              <a:ext uri="{FF2B5EF4-FFF2-40B4-BE49-F238E27FC236}">
                <a16:creationId xmlns:a16="http://schemas.microsoft.com/office/drawing/2014/main" id="{7CDC6D79-6344-B6CE-3374-18260A8CE69F}"/>
              </a:ext>
            </a:extLst>
          </p:cNvPr>
          <p:cNvPicPr>
            <a:picLocks noChangeAspect="1"/>
          </p:cNvPicPr>
          <p:nvPr/>
        </p:nvPicPr>
        <p:blipFill>
          <a:blip r:embed="rId2"/>
          <a:stretch>
            <a:fillRect/>
          </a:stretch>
        </p:blipFill>
        <p:spPr>
          <a:xfrm>
            <a:off x="1307253" y="1245582"/>
            <a:ext cx="9011497" cy="4815097"/>
          </a:xfrm>
          <a:prstGeom prst="rect">
            <a:avLst/>
          </a:prstGeom>
        </p:spPr>
      </p:pic>
      <p:sp>
        <p:nvSpPr>
          <p:cNvPr id="7" name="TextBox 6">
            <a:extLst>
              <a:ext uri="{FF2B5EF4-FFF2-40B4-BE49-F238E27FC236}">
                <a16:creationId xmlns:a16="http://schemas.microsoft.com/office/drawing/2014/main" id="{8488E5FB-4316-78AF-4070-2A06B96030E7}"/>
              </a:ext>
            </a:extLst>
          </p:cNvPr>
          <p:cNvSpPr txBox="1"/>
          <p:nvPr/>
        </p:nvSpPr>
        <p:spPr bwMode="gray">
          <a:xfrm>
            <a:off x="131358" y="862578"/>
            <a:ext cx="6180666" cy="338554"/>
          </a:xfrm>
          <a:prstGeom prst="rect">
            <a:avLst/>
          </a:prstGeom>
          <a:noFill/>
        </p:spPr>
        <p:txBody>
          <a:bodyPr wrap="square">
            <a:spAutoFit/>
          </a:bodyPr>
          <a:lstStyle/>
          <a:p>
            <a:r>
              <a:rPr lang="en-US" sz="1600" u="sng" dirty="0"/>
              <a:t>The current analysis pipeline</a:t>
            </a:r>
          </a:p>
        </p:txBody>
      </p:sp>
    </p:spTree>
    <p:extLst>
      <p:ext uri="{BB962C8B-B14F-4D97-AF65-F5344CB8AC3E}">
        <p14:creationId xmlns:p14="http://schemas.microsoft.com/office/powerpoint/2010/main" val="77049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65CB-5BD6-1DA5-4183-F844C2E6C943}"/>
              </a:ext>
            </a:extLst>
          </p:cNvPr>
          <p:cNvSpPr>
            <a:spLocks noGrp="1"/>
          </p:cNvSpPr>
          <p:nvPr>
            <p:ph type="title"/>
          </p:nvPr>
        </p:nvSpPr>
        <p:spPr>
          <a:xfrm>
            <a:off x="119433" y="143704"/>
            <a:ext cx="11233151" cy="720000"/>
          </a:xfrm>
        </p:spPr>
        <p:txBody>
          <a:bodyPr/>
          <a:lstStyle/>
          <a:p>
            <a:r>
              <a:rPr lang="en-US" sz="2800" dirty="0"/>
              <a:t>Suggested changes</a:t>
            </a:r>
          </a:p>
        </p:txBody>
      </p:sp>
      <p:sp>
        <p:nvSpPr>
          <p:cNvPr id="4" name="Footer Placeholder 3">
            <a:extLst>
              <a:ext uri="{FF2B5EF4-FFF2-40B4-BE49-F238E27FC236}">
                <a16:creationId xmlns:a16="http://schemas.microsoft.com/office/drawing/2014/main" id="{5CD8A8A8-F1D1-E600-5DFE-D2EEBD31158D}"/>
              </a:ext>
            </a:extLst>
          </p:cNvPr>
          <p:cNvSpPr>
            <a:spLocks noGrp="1"/>
          </p:cNvSpPr>
          <p:nvPr>
            <p:ph type="ftr" sz="quarter" idx="16"/>
          </p:nvPr>
        </p:nvSpPr>
        <p:spPr/>
        <p:txBody>
          <a:bodyPr/>
          <a:lstStyle/>
          <a:p>
            <a:r>
              <a:rPr lang="en-US"/>
              <a:t>BROAD - BOEHRINGER COLLABORATION / CONFIDENTIAL </a:t>
            </a:r>
          </a:p>
        </p:txBody>
      </p:sp>
      <p:pic>
        <p:nvPicPr>
          <p:cNvPr id="5" name="Picture 4">
            <a:extLst>
              <a:ext uri="{FF2B5EF4-FFF2-40B4-BE49-F238E27FC236}">
                <a16:creationId xmlns:a16="http://schemas.microsoft.com/office/drawing/2014/main" id="{D45C0233-2811-84D5-A85B-E2D1E51A781D}"/>
              </a:ext>
            </a:extLst>
          </p:cNvPr>
          <p:cNvPicPr>
            <a:picLocks noChangeAspect="1"/>
          </p:cNvPicPr>
          <p:nvPr/>
        </p:nvPicPr>
        <p:blipFill>
          <a:blip r:embed="rId2"/>
          <a:stretch>
            <a:fillRect/>
          </a:stretch>
        </p:blipFill>
        <p:spPr>
          <a:xfrm>
            <a:off x="656976" y="614594"/>
            <a:ext cx="10695608" cy="4625512"/>
          </a:xfrm>
          <a:prstGeom prst="rect">
            <a:avLst/>
          </a:prstGeom>
        </p:spPr>
      </p:pic>
      <p:sp>
        <p:nvSpPr>
          <p:cNvPr id="6" name="TextBox 5">
            <a:extLst>
              <a:ext uri="{FF2B5EF4-FFF2-40B4-BE49-F238E27FC236}">
                <a16:creationId xmlns:a16="http://schemas.microsoft.com/office/drawing/2014/main" id="{98B001C2-A5D1-8D7E-5237-D7C5F11445C9}"/>
              </a:ext>
            </a:extLst>
          </p:cNvPr>
          <p:cNvSpPr txBox="1"/>
          <p:nvPr/>
        </p:nvSpPr>
        <p:spPr>
          <a:xfrm>
            <a:off x="656976" y="5389528"/>
            <a:ext cx="9004852" cy="707886"/>
          </a:xfrm>
          <a:prstGeom prst="rect">
            <a:avLst/>
          </a:prstGeom>
          <a:noFill/>
        </p:spPr>
        <p:txBody>
          <a:bodyPr wrap="square" rtlCol="0">
            <a:spAutoFit/>
          </a:bodyPr>
          <a:lstStyle/>
          <a:p>
            <a:r>
              <a:rPr lang="en-US" sz="800" dirty="0"/>
              <a:t>(*) Run a small script where the .csv files at the end of the day can be synced from a folder into a cloud for analysis (google code lab (?))</a:t>
            </a:r>
          </a:p>
          <a:p>
            <a:r>
              <a:rPr lang="en-US" sz="800" dirty="0"/>
              <a:t>(**) Pre-established convention of cursor naming and parameters exported in the OA file for all the voltage protocols (e.g. “leak prep” and “leak steady” cursors)</a:t>
            </a:r>
          </a:p>
          <a:p>
            <a:r>
              <a:rPr lang="en-US" sz="800" dirty="0"/>
              <a:t>(***) The QC system in use for the “Cav3 IV holding” voltage protocol </a:t>
            </a:r>
            <a:r>
              <a:rPr lang="en-US" sz="800" b="1" dirty="0"/>
              <a:t>won’t change</a:t>
            </a:r>
            <a:r>
              <a:rPr lang="en-US" sz="800" dirty="0"/>
              <a:t>. This only applied to other voltage protocols (tau, recovery, and potential new voltage protocols).</a:t>
            </a:r>
          </a:p>
          <a:p>
            <a:r>
              <a:rPr lang="en-US" sz="800" dirty="0"/>
              <a:t>(+) Example: </a:t>
            </a:r>
            <a:r>
              <a:rPr lang="en-US" sz="800" dirty="0" err="1"/>
              <a:t>Vh</a:t>
            </a:r>
            <a:r>
              <a:rPr lang="en-US" sz="800" dirty="0"/>
              <a:t>-ACT between -90 and 0 mV, recovery from inactivation ratio “n” &lt; ration “n+1”, etc.</a:t>
            </a:r>
          </a:p>
          <a:p>
            <a:r>
              <a:rPr lang="en-US" sz="800" dirty="0"/>
              <a:t>.  </a:t>
            </a:r>
          </a:p>
        </p:txBody>
      </p:sp>
    </p:spTree>
    <p:extLst>
      <p:ext uri="{BB962C8B-B14F-4D97-AF65-F5344CB8AC3E}">
        <p14:creationId xmlns:p14="http://schemas.microsoft.com/office/powerpoint/2010/main" val="329123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51D6-C27A-4F0B-5996-0F61CAC1B8E0}"/>
              </a:ext>
            </a:extLst>
          </p:cNvPr>
          <p:cNvSpPr>
            <a:spLocks noGrp="1"/>
          </p:cNvSpPr>
          <p:nvPr>
            <p:ph type="title"/>
          </p:nvPr>
        </p:nvSpPr>
        <p:spPr>
          <a:xfrm>
            <a:off x="183670" y="210118"/>
            <a:ext cx="11233151" cy="720000"/>
          </a:xfrm>
        </p:spPr>
        <p:txBody>
          <a:bodyPr/>
          <a:lstStyle/>
          <a:p>
            <a:r>
              <a:rPr lang="en-US" dirty="0"/>
              <a:t>Quality Control Process and QC validation strategy</a:t>
            </a:r>
          </a:p>
        </p:txBody>
      </p:sp>
      <p:sp>
        <p:nvSpPr>
          <p:cNvPr id="4" name="Footer Placeholder 3">
            <a:extLst>
              <a:ext uri="{FF2B5EF4-FFF2-40B4-BE49-F238E27FC236}">
                <a16:creationId xmlns:a16="http://schemas.microsoft.com/office/drawing/2014/main" id="{E269E86E-306A-FB15-5E20-6DA93D281F8A}"/>
              </a:ext>
            </a:extLst>
          </p:cNvPr>
          <p:cNvSpPr>
            <a:spLocks noGrp="1"/>
          </p:cNvSpPr>
          <p:nvPr>
            <p:ph type="ftr" sz="quarter" idx="16"/>
          </p:nvPr>
        </p:nvSpPr>
        <p:spPr/>
        <p:txBody>
          <a:bodyPr/>
          <a:lstStyle/>
          <a:p>
            <a:r>
              <a:rPr lang="en-US"/>
              <a:t>BROAD - BOEHRINGER COLLABORATION / CONFIDENTIAL </a:t>
            </a:r>
          </a:p>
        </p:txBody>
      </p:sp>
      <p:pic>
        <p:nvPicPr>
          <p:cNvPr id="6" name="Picture 5" descr="A screenshot of a computer&#10;&#10;Description automatically generated">
            <a:extLst>
              <a:ext uri="{FF2B5EF4-FFF2-40B4-BE49-F238E27FC236}">
                <a16:creationId xmlns:a16="http://schemas.microsoft.com/office/drawing/2014/main" id="{5AECA790-1F94-D222-403D-F49F4B1360D6}"/>
              </a:ext>
            </a:extLst>
          </p:cNvPr>
          <p:cNvPicPr>
            <a:picLocks noChangeAspect="1"/>
          </p:cNvPicPr>
          <p:nvPr/>
        </p:nvPicPr>
        <p:blipFill>
          <a:blip r:embed="rId2"/>
          <a:stretch>
            <a:fillRect/>
          </a:stretch>
        </p:blipFill>
        <p:spPr>
          <a:xfrm>
            <a:off x="2979640" y="786606"/>
            <a:ext cx="8321703" cy="4533240"/>
          </a:xfrm>
          <a:prstGeom prst="rect">
            <a:avLst/>
          </a:prstGeom>
        </p:spPr>
      </p:pic>
      <p:sp>
        <p:nvSpPr>
          <p:cNvPr id="7" name="Arrow: Down 6">
            <a:extLst>
              <a:ext uri="{FF2B5EF4-FFF2-40B4-BE49-F238E27FC236}">
                <a16:creationId xmlns:a16="http://schemas.microsoft.com/office/drawing/2014/main" id="{7DAA75B6-B017-D160-587B-06F2AF4D473E}"/>
              </a:ext>
            </a:extLst>
          </p:cNvPr>
          <p:cNvSpPr/>
          <p:nvPr/>
        </p:nvSpPr>
        <p:spPr bwMode="gray">
          <a:xfrm rot="18603281">
            <a:off x="4912064" y="2456037"/>
            <a:ext cx="311573" cy="990425"/>
          </a:xfrm>
          <a:prstGeom prst="downArrow">
            <a:avLst/>
          </a:prstGeom>
          <a:solidFill>
            <a:srgbClr val="15608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8" name="TextBox 7">
            <a:extLst>
              <a:ext uri="{FF2B5EF4-FFF2-40B4-BE49-F238E27FC236}">
                <a16:creationId xmlns:a16="http://schemas.microsoft.com/office/drawing/2014/main" id="{D7D298F3-C0BA-6C36-AE88-AFA61B1D63DA}"/>
              </a:ext>
            </a:extLst>
          </p:cNvPr>
          <p:cNvSpPr txBox="1"/>
          <p:nvPr/>
        </p:nvSpPr>
        <p:spPr bwMode="gray">
          <a:xfrm>
            <a:off x="5006936" y="2816302"/>
            <a:ext cx="121828" cy="236924"/>
          </a:xfrm>
          <a:prstGeom prst="rect">
            <a:avLst/>
          </a:prstGeom>
          <a:noFill/>
        </p:spPr>
        <p:txBody>
          <a:bodyPr wrap="none" lIns="0" tIns="0" rIns="0" bIns="0" rtlCol="0">
            <a:spAutoFit/>
          </a:bodyPr>
          <a:lstStyle/>
          <a:p>
            <a:pPr algn="l">
              <a:lnSpc>
                <a:spcPct val="140000"/>
              </a:lnSpc>
            </a:pPr>
            <a:r>
              <a:rPr lang="en-US" sz="1200" dirty="0">
                <a:solidFill>
                  <a:schemeClr val="bg1"/>
                </a:solidFill>
              </a:rPr>
              <a:t>N</a:t>
            </a:r>
          </a:p>
        </p:txBody>
      </p:sp>
      <p:sp>
        <p:nvSpPr>
          <p:cNvPr id="9" name="TextBox 8">
            <a:extLst>
              <a:ext uri="{FF2B5EF4-FFF2-40B4-BE49-F238E27FC236}">
                <a16:creationId xmlns:a16="http://schemas.microsoft.com/office/drawing/2014/main" id="{A81801F1-DF4E-975A-0B0F-25E36D5587C9}"/>
              </a:ext>
            </a:extLst>
          </p:cNvPr>
          <p:cNvSpPr txBox="1"/>
          <p:nvPr/>
        </p:nvSpPr>
        <p:spPr bwMode="gray">
          <a:xfrm>
            <a:off x="288924" y="3722607"/>
            <a:ext cx="2862205" cy="1112164"/>
          </a:xfrm>
          <a:prstGeom prst="rect">
            <a:avLst/>
          </a:prstGeom>
          <a:noFill/>
        </p:spPr>
        <p:txBody>
          <a:bodyPr wrap="square" lIns="0" tIns="0" rIns="0" bIns="0" rtlCol="0">
            <a:spAutoFit/>
          </a:bodyPr>
          <a:lstStyle/>
          <a:p>
            <a:pPr algn="l">
              <a:lnSpc>
                <a:spcPct val="140000"/>
              </a:lnSpc>
            </a:pPr>
            <a:r>
              <a:rPr lang="en-US" sz="1050" dirty="0"/>
              <a:t>“Legacy IV QC”  was developed and validated previously by Sean and </a:t>
            </a:r>
            <a:r>
              <a:rPr lang="en-US" sz="1050" dirty="0" err="1"/>
              <a:t>Yining</a:t>
            </a:r>
            <a:r>
              <a:rPr lang="en-US" sz="1050" dirty="0"/>
              <a:t>. We will leverage this as a building block for other voltage protocols’ auto-QC process</a:t>
            </a:r>
          </a:p>
          <a:p>
            <a:pPr algn="l">
              <a:lnSpc>
                <a:spcPct val="140000"/>
              </a:lnSpc>
            </a:pPr>
            <a:endParaRPr lang="en-US" sz="1050" dirty="0"/>
          </a:p>
        </p:txBody>
      </p:sp>
      <p:sp>
        <p:nvSpPr>
          <p:cNvPr id="10" name="TextBox 9">
            <a:extLst>
              <a:ext uri="{FF2B5EF4-FFF2-40B4-BE49-F238E27FC236}">
                <a16:creationId xmlns:a16="http://schemas.microsoft.com/office/drawing/2014/main" id="{E1657415-80DD-7518-CC47-948F2EDBC370}"/>
              </a:ext>
            </a:extLst>
          </p:cNvPr>
          <p:cNvSpPr txBox="1"/>
          <p:nvPr/>
        </p:nvSpPr>
        <p:spPr bwMode="gray">
          <a:xfrm>
            <a:off x="372513" y="5493564"/>
            <a:ext cx="11736424" cy="659732"/>
          </a:xfrm>
          <a:prstGeom prst="rect">
            <a:avLst/>
          </a:prstGeom>
          <a:noFill/>
        </p:spPr>
        <p:txBody>
          <a:bodyPr wrap="square" lIns="0" tIns="0" rIns="0" bIns="0" rtlCol="0">
            <a:spAutoFit/>
          </a:bodyPr>
          <a:lstStyle/>
          <a:p>
            <a:pPr algn="l">
              <a:lnSpc>
                <a:spcPct val="140000"/>
              </a:lnSpc>
            </a:pPr>
            <a:r>
              <a:rPr lang="en-US" sz="1050" dirty="0"/>
              <a:t>“RAW” files are .csv OA exported files (one for each one of the voltage protocols run in the example experiment) where all wells have been assigned a “T” in the “valid QC” column.</a:t>
            </a:r>
          </a:p>
          <a:p>
            <a:pPr algn="l">
              <a:lnSpc>
                <a:spcPct val="140000"/>
              </a:lnSpc>
            </a:pPr>
            <a:r>
              <a:rPr lang="en-US" sz="1050" dirty="0"/>
              <a:t>Using different metrics, the automatic QC script should be able to correctly assign “T” and “F” with respect to the manually </a:t>
            </a:r>
            <a:r>
              <a:rPr lang="en-US" sz="1050" dirty="0" err="1"/>
              <a:t>QCed</a:t>
            </a:r>
            <a:r>
              <a:rPr lang="en-US" sz="1050" dirty="0"/>
              <a:t> training data.</a:t>
            </a:r>
          </a:p>
          <a:p>
            <a:pPr algn="l">
              <a:lnSpc>
                <a:spcPct val="140000"/>
              </a:lnSpc>
            </a:pPr>
            <a:endParaRPr lang="en-US" sz="1050" dirty="0"/>
          </a:p>
        </p:txBody>
      </p:sp>
      <p:sp>
        <p:nvSpPr>
          <p:cNvPr id="11" name="TextBox 10">
            <a:extLst>
              <a:ext uri="{FF2B5EF4-FFF2-40B4-BE49-F238E27FC236}">
                <a16:creationId xmlns:a16="http://schemas.microsoft.com/office/drawing/2014/main" id="{29A796D9-D315-D4D7-A8E9-81B2959CE347}"/>
              </a:ext>
            </a:extLst>
          </p:cNvPr>
          <p:cNvSpPr txBox="1"/>
          <p:nvPr/>
        </p:nvSpPr>
        <p:spPr bwMode="gray">
          <a:xfrm>
            <a:off x="5591009" y="2179423"/>
            <a:ext cx="2265647" cy="502702"/>
          </a:xfrm>
          <a:prstGeom prst="rect">
            <a:avLst/>
          </a:prstGeom>
          <a:noFill/>
        </p:spPr>
        <p:txBody>
          <a:bodyPr wrap="square" lIns="0" tIns="0" rIns="0" bIns="0" rtlCol="0">
            <a:spAutoFit/>
          </a:bodyPr>
          <a:lstStyle/>
          <a:p>
            <a:pPr algn="l">
              <a:lnSpc>
                <a:spcPct val="140000"/>
              </a:lnSpc>
            </a:pPr>
            <a:r>
              <a:rPr lang="en-US" sz="800" dirty="0"/>
              <a:t>If a particular experiment does not have an “IV” file, we could still use the pipeline to QC and calculate parameters.</a:t>
            </a:r>
          </a:p>
        </p:txBody>
      </p:sp>
      <p:cxnSp>
        <p:nvCxnSpPr>
          <p:cNvPr id="13" name="Straight Arrow Connector 12">
            <a:extLst>
              <a:ext uri="{FF2B5EF4-FFF2-40B4-BE49-F238E27FC236}">
                <a16:creationId xmlns:a16="http://schemas.microsoft.com/office/drawing/2014/main" id="{79C590FB-446D-3F80-D5C6-7D788E62DF67}"/>
              </a:ext>
            </a:extLst>
          </p:cNvPr>
          <p:cNvCxnSpPr/>
          <p:nvPr/>
        </p:nvCxnSpPr>
        <p:spPr bwMode="gray">
          <a:xfrm flipH="1">
            <a:off x="5249577" y="2513327"/>
            <a:ext cx="297576" cy="229873"/>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039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4A728532-0BD5-05C8-5F97-43AA34B321A9}"/>
              </a:ext>
            </a:extLst>
          </p:cNvPr>
          <p:cNvSpPr/>
          <p:nvPr/>
        </p:nvSpPr>
        <p:spPr bwMode="gray">
          <a:xfrm>
            <a:off x="5394302" y="595980"/>
            <a:ext cx="6705548" cy="1108042"/>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2" name="Title 1">
            <a:extLst>
              <a:ext uri="{FF2B5EF4-FFF2-40B4-BE49-F238E27FC236}">
                <a16:creationId xmlns:a16="http://schemas.microsoft.com/office/drawing/2014/main" id="{E00FF1AD-1EAE-5BBC-9663-50CC8F9E0E73}"/>
              </a:ext>
            </a:extLst>
          </p:cNvPr>
          <p:cNvSpPr>
            <a:spLocks noGrp="1"/>
          </p:cNvSpPr>
          <p:nvPr>
            <p:ph type="title"/>
          </p:nvPr>
        </p:nvSpPr>
        <p:spPr>
          <a:xfrm>
            <a:off x="206374" y="96000"/>
            <a:ext cx="11233151" cy="720000"/>
          </a:xfrm>
        </p:spPr>
        <p:txBody>
          <a:bodyPr/>
          <a:lstStyle/>
          <a:p>
            <a:r>
              <a:rPr lang="en-US" sz="3200" dirty="0"/>
              <a:t>Automatic QC validation</a:t>
            </a:r>
          </a:p>
        </p:txBody>
      </p:sp>
      <p:sp>
        <p:nvSpPr>
          <p:cNvPr id="4" name="Footer Placeholder 3">
            <a:extLst>
              <a:ext uri="{FF2B5EF4-FFF2-40B4-BE49-F238E27FC236}">
                <a16:creationId xmlns:a16="http://schemas.microsoft.com/office/drawing/2014/main" id="{94D04B69-9A02-3F8A-C070-4B9063DE571D}"/>
              </a:ext>
            </a:extLst>
          </p:cNvPr>
          <p:cNvSpPr>
            <a:spLocks noGrp="1"/>
          </p:cNvSpPr>
          <p:nvPr>
            <p:ph type="ftr" sz="quarter" idx="16"/>
          </p:nvPr>
        </p:nvSpPr>
        <p:spPr/>
        <p:txBody>
          <a:bodyPr/>
          <a:lstStyle/>
          <a:p>
            <a:r>
              <a:rPr lang="en-US" dirty="0"/>
              <a:t>BROAD - BOEHRINGER COLLABORATION / CONFIDENTIAL </a:t>
            </a:r>
          </a:p>
        </p:txBody>
      </p:sp>
      <p:sp>
        <p:nvSpPr>
          <p:cNvPr id="6" name="TextBox 5">
            <a:extLst>
              <a:ext uri="{FF2B5EF4-FFF2-40B4-BE49-F238E27FC236}">
                <a16:creationId xmlns:a16="http://schemas.microsoft.com/office/drawing/2014/main" id="{BB32798C-0639-8ECD-84C5-B55E0A32206F}"/>
              </a:ext>
            </a:extLst>
          </p:cNvPr>
          <p:cNvSpPr txBox="1"/>
          <p:nvPr/>
        </p:nvSpPr>
        <p:spPr bwMode="gray">
          <a:xfrm>
            <a:off x="6010276" y="841875"/>
            <a:ext cx="6181724" cy="738664"/>
          </a:xfrm>
          <a:prstGeom prst="rect">
            <a:avLst/>
          </a:prstGeom>
          <a:noFill/>
        </p:spPr>
        <p:txBody>
          <a:bodyPr wrap="square">
            <a:spAutoFit/>
          </a:bodyPr>
          <a:lstStyle/>
          <a:p>
            <a:pPr marL="171450" indent="-171450">
              <a:buFontTx/>
              <a:buChar char="-"/>
            </a:pPr>
            <a:r>
              <a:rPr lang="en-US" sz="1050" dirty="0"/>
              <a:t>Finish QC validation and design of voltage protocols, including the cursors used to assess the quality of the cells for all voltage protocols (**)</a:t>
            </a:r>
          </a:p>
          <a:p>
            <a:pPr marL="171450" indent="-171450">
              <a:buFontTx/>
              <a:buChar char="-"/>
            </a:pPr>
            <a:endParaRPr lang="en-US" sz="1050" dirty="0"/>
          </a:p>
          <a:p>
            <a:pPr marL="171450" indent="-171450">
              <a:buFontTx/>
              <a:buChar char="-"/>
            </a:pPr>
            <a:r>
              <a:rPr lang="en-US" sz="1050" dirty="0"/>
              <a:t>Desegregate “cell-quality” and voltage protocol-specific QCs (***)</a:t>
            </a:r>
          </a:p>
        </p:txBody>
      </p:sp>
      <p:pic>
        <p:nvPicPr>
          <p:cNvPr id="8" name="Picture 7">
            <a:extLst>
              <a:ext uri="{FF2B5EF4-FFF2-40B4-BE49-F238E27FC236}">
                <a16:creationId xmlns:a16="http://schemas.microsoft.com/office/drawing/2014/main" id="{7656E08A-4FF3-9CA3-9E4F-F4AF149141B7}"/>
              </a:ext>
            </a:extLst>
          </p:cNvPr>
          <p:cNvPicPr>
            <a:picLocks noChangeAspect="1"/>
          </p:cNvPicPr>
          <p:nvPr/>
        </p:nvPicPr>
        <p:blipFill>
          <a:blip r:embed="rId2"/>
          <a:stretch>
            <a:fillRect/>
          </a:stretch>
        </p:blipFill>
        <p:spPr>
          <a:xfrm>
            <a:off x="5468309" y="926793"/>
            <a:ext cx="541967" cy="646193"/>
          </a:xfrm>
          <a:prstGeom prst="rect">
            <a:avLst/>
          </a:prstGeom>
        </p:spPr>
      </p:pic>
      <p:pic>
        <p:nvPicPr>
          <p:cNvPr id="10" name="Picture 9" descr="A graph of a graph&#10;&#10;Description automatically generated with medium confidence">
            <a:extLst>
              <a:ext uri="{FF2B5EF4-FFF2-40B4-BE49-F238E27FC236}">
                <a16:creationId xmlns:a16="http://schemas.microsoft.com/office/drawing/2014/main" id="{18B1B016-E5F8-C7D9-5CD0-BACC401E8372}"/>
              </a:ext>
            </a:extLst>
          </p:cNvPr>
          <p:cNvPicPr>
            <a:picLocks noChangeAspect="1"/>
          </p:cNvPicPr>
          <p:nvPr/>
        </p:nvPicPr>
        <p:blipFill>
          <a:blip r:embed="rId3"/>
          <a:srcRect t="8240"/>
          <a:stretch/>
        </p:blipFill>
        <p:spPr>
          <a:xfrm>
            <a:off x="0" y="2363765"/>
            <a:ext cx="3829055" cy="2342363"/>
          </a:xfrm>
          <a:prstGeom prst="rect">
            <a:avLst/>
          </a:prstGeom>
        </p:spPr>
      </p:pic>
      <p:sp>
        <p:nvSpPr>
          <p:cNvPr id="12" name="TextBox 11">
            <a:extLst>
              <a:ext uri="{FF2B5EF4-FFF2-40B4-BE49-F238E27FC236}">
                <a16:creationId xmlns:a16="http://schemas.microsoft.com/office/drawing/2014/main" id="{0EB4ADDF-24A9-8C7D-A2D5-98611E44F17B}"/>
              </a:ext>
            </a:extLst>
          </p:cNvPr>
          <p:cNvSpPr txBox="1"/>
          <p:nvPr/>
        </p:nvSpPr>
        <p:spPr bwMode="gray">
          <a:xfrm>
            <a:off x="4595927" y="4907638"/>
            <a:ext cx="6662080" cy="315920"/>
          </a:xfrm>
          <a:prstGeom prst="rect">
            <a:avLst/>
          </a:prstGeom>
          <a:noFill/>
        </p:spPr>
        <p:txBody>
          <a:bodyPr wrap="none" lIns="0" tIns="0" rIns="0" bIns="0" rtlCol="0">
            <a:spAutoFit/>
          </a:bodyPr>
          <a:lstStyle/>
          <a:p>
            <a:pPr algn="l">
              <a:lnSpc>
                <a:spcPct val="140000"/>
              </a:lnSpc>
            </a:pPr>
            <a:r>
              <a:rPr lang="en-US" sz="1600" u="sng" dirty="0"/>
              <a:t>Auto QC performance for “IV” files with respect to manually </a:t>
            </a:r>
            <a:r>
              <a:rPr lang="en-US" sz="1600" u="sng" dirty="0" err="1"/>
              <a:t>QCed</a:t>
            </a:r>
            <a:r>
              <a:rPr lang="en-US" sz="1600" u="sng" dirty="0"/>
              <a:t> data</a:t>
            </a:r>
          </a:p>
        </p:txBody>
      </p:sp>
      <p:sp>
        <p:nvSpPr>
          <p:cNvPr id="13" name="TextBox 12">
            <a:extLst>
              <a:ext uri="{FF2B5EF4-FFF2-40B4-BE49-F238E27FC236}">
                <a16:creationId xmlns:a16="http://schemas.microsoft.com/office/drawing/2014/main" id="{1BA412CB-3AB0-D8E4-3194-19CD0C3000CC}"/>
              </a:ext>
            </a:extLst>
          </p:cNvPr>
          <p:cNvSpPr txBox="1"/>
          <p:nvPr/>
        </p:nvSpPr>
        <p:spPr bwMode="gray">
          <a:xfrm>
            <a:off x="823875" y="1949917"/>
            <a:ext cx="2181303" cy="315920"/>
          </a:xfrm>
          <a:prstGeom prst="rect">
            <a:avLst/>
          </a:prstGeom>
          <a:noFill/>
        </p:spPr>
        <p:txBody>
          <a:bodyPr wrap="none" lIns="0" tIns="0" rIns="0" bIns="0" rtlCol="0">
            <a:spAutoFit/>
          </a:bodyPr>
          <a:lstStyle/>
          <a:p>
            <a:pPr algn="l">
              <a:lnSpc>
                <a:spcPct val="140000"/>
              </a:lnSpc>
            </a:pPr>
            <a:r>
              <a:rPr lang="en-US" sz="1600" dirty="0"/>
              <a:t>“IV” protocol at -75 mV</a:t>
            </a:r>
          </a:p>
        </p:txBody>
      </p:sp>
      <p:pic>
        <p:nvPicPr>
          <p:cNvPr id="15" name="Picture 14" descr="A green rectangular box with red and blue squares&#10;&#10;Description automatically generated">
            <a:extLst>
              <a:ext uri="{FF2B5EF4-FFF2-40B4-BE49-F238E27FC236}">
                <a16:creationId xmlns:a16="http://schemas.microsoft.com/office/drawing/2014/main" id="{E842CA76-5189-425A-835D-0FA5C023B913}"/>
              </a:ext>
            </a:extLst>
          </p:cNvPr>
          <p:cNvPicPr>
            <a:picLocks noChangeAspect="1"/>
          </p:cNvPicPr>
          <p:nvPr/>
        </p:nvPicPr>
        <p:blipFill>
          <a:blip r:embed="rId4"/>
          <a:srcRect t="8442"/>
          <a:stretch/>
        </p:blipFill>
        <p:spPr>
          <a:xfrm>
            <a:off x="3829055" y="2381306"/>
            <a:ext cx="3829055" cy="2337202"/>
          </a:xfrm>
          <a:prstGeom prst="rect">
            <a:avLst/>
          </a:prstGeom>
        </p:spPr>
      </p:pic>
      <p:sp>
        <p:nvSpPr>
          <p:cNvPr id="16" name="TextBox 15">
            <a:extLst>
              <a:ext uri="{FF2B5EF4-FFF2-40B4-BE49-F238E27FC236}">
                <a16:creationId xmlns:a16="http://schemas.microsoft.com/office/drawing/2014/main" id="{DA6A4F99-9D28-B855-D31D-F74094CE47F4}"/>
              </a:ext>
            </a:extLst>
          </p:cNvPr>
          <p:cNvSpPr txBox="1"/>
          <p:nvPr/>
        </p:nvSpPr>
        <p:spPr bwMode="gray">
          <a:xfrm>
            <a:off x="4783501" y="1949917"/>
            <a:ext cx="2311146" cy="315920"/>
          </a:xfrm>
          <a:prstGeom prst="rect">
            <a:avLst/>
          </a:prstGeom>
          <a:noFill/>
        </p:spPr>
        <p:txBody>
          <a:bodyPr wrap="none" lIns="0" tIns="0" rIns="0" bIns="0" rtlCol="0">
            <a:spAutoFit/>
          </a:bodyPr>
          <a:lstStyle/>
          <a:p>
            <a:pPr algn="l">
              <a:lnSpc>
                <a:spcPct val="140000"/>
              </a:lnSpc>
            </a:pPr>
            <a:r>
              <a:rPr lang="en-US" sz="1600" dirty="0"/>
              <a:t>“IV” protocol at -100 mV</a:t>
            </a:r>
          </a:p>
        </p:txBody>
      </p:sp>
      <p:sp>
        <p:nvSpPr>
          <p:cNvPr id="17" name="Rectangle 16">
            <a:extLst>
              <a:ext uri="{FF2B5EF4-FFF2-40B4-BE49-F238E27FC236}">
                <a16:creationId xmlns:a16="http://schemas.microsoft.com/office/drawing/2014/main" id="{545F2F3E-1A58-0F59-FA45-E6F839ADA2F9}"/>
              </a:ext>
            </a:extLst>
          </p:cNvPr>
          <p:cNvSpPr/>
          <p:nvPr/>
        </p:nvSpPr>
        <p:spPr bwMode="gray">
          <a:xfrm>
            <a:off x="7745992" y="2401130"/>
            <a:ext cx="361950" cy="288000"/>
          </a:xfrm>
          <a:prstGeom prst="rect">
            <a:avLst/>
          </a:prstGeom>
          <a:solidFill>
            <a:srgbClr val="008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8" name="TextBox 17">
            <a:extLst>
              <a:ext uri="{FF2B5EF4-FFF2-40B4-BE49-F238E27FC236}">
                <a16:creationId xmlns:a16="http://schemas.microsoft.com/office/drawing/2014/main" id="{B44EFBBB-1034-FBFA-062F-13533ED6537F}"/>
              </a:ext>
            </a:extLst>
          </p:cNvPr>
          <p:cNvSpPr txBox="1"/>
          <p:nvPr/>
        </p:nvSpPr>
        <p:spPr bwMode="gray">
          <a:xfrm>
            <a:off x="8195957" y="2363765"/>
            <a:ext cx="3903893" cy="371577"/>
          </a:xfrm>
          <a:prstGeom prst="rect">
            <a:avLst/>
          </a:prstGeom>
          <a:noFill/>
        </p:spPr>
        <p:txBody>
          <a:bodyPr wrap="square" lIns="0" tIns="0" rIns="0" bIns="0" rtlCol="0">
            <a:spAutoFit/>
          </a:bodyPr>
          <a:lstStyle/>
          <a:p>
            <a:pPr>
              <a:lnSpc>
                <a:spcPct val="140000"/>
              </a:lnSpc>
            </a:pPr>
            <a:r>
              <a:rPr lang="en-US" sz="900" dirty="0"/>
              <a:t>Percentage of wells </a:t>
            </a:r>
            <a:r>
              <a:rPr lang="en-US" sz="900" b="1" u="sng" dirty="0"/>
              <a:t>correctly assigned</a:t>
            </a:r>
            <a:r>
              <a:rPr lang="en-US" sz="900" dirty="0"/>
              <a:t> by the auto QC script compared with the manual QC process (either valid or invalid).</a:t>
            </a:r>
          </a:p>
        </p:txBody>
      </p:sp>
      <p:sp>
        <p:nvSpPr>
          <p:cNvPr id="19" name="Rectangle 18">
            <a:extLst>
              <a:ext uri="{FF2B5EF4-FFF2-40B4-BE49-F238E27FC236}">
                <a16:creationId xmlns:a16="http://schemas.microsoft.com/office/drawing/2014/main" id="{C3745366-7ACD-09F0-9167-E9D05B4A7A3E}"/>
              </a:ext>
            </a:extLst>
          </p:cNvPr>
          <p:cNvSpPr/>
          <p:nvPr/>
        </p:nvSpPr>
        <p:spPr bwMode="gray">
          <a:xfrm>
            <a:off x="7745993" y="2804599"/>
            <a:ext cx="361950" cy="288000"/>
          </a:xfrm>
          <a:prstGeom prst="rect">
            <a:avLst/>
          </a:prstGeom>
          <a:solidFill>
            <a:srgbClr val="F62B2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20" name="TextBox 19">
            <a:extLst>
              <a:ext uri="{FF2B5EF4-FFF2-40B4-BE49-F238E27FC236}">
                <a16:creationId xmlns:a16="http://schemas.microsoft.com/office/drawing/2014/main" id="{9DFB49E0-3635-DFA5-3479-E55F36D6F572}"/>
              </a:ext>
            </a:extLst>
          </p:cNvPr>
          <p:cNvSpPr txBox="1"/>
          <p:nvPr/>
        </p:nvSpPr>
        <p:spPr bwMode="gray">
          <a:xfrm>
            <a:off x="8195958" y="2804599"/>
            <a:ext cx="3903892" cy="1776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valid</a:t>
            </a:r>
            <a:r>
              <a:rPr lang="en-US" sz="900" dirty="0"/>
              <a:t> by the auto QC process</a:t>
            </a:r>
          </a:p>
        </p:txBody>
      </p:sp>
      <p:sp>
        <p:nvSpPr>
          <p:cNvPr id="21" name="Rectangle 20">
            <a:extLst>
              <a:ext uri="{FF2B5EF4-FFF2-40B4-BE49-F238E27FC236}">
                <a16:creationId xmlns:a16="http://schemas.microsoft.com/office/drawing/2014/main" id="{F6E169A0-48A6-8F81-1FB4-7957030E83B3}"/>
              </a:ext>
            </a:extLst>
          </p:cNvPr>
          <p:cNvSpPr/>
          <p:nvPr/>
        </p:nvSpPr>
        <p:spPr bwMode="gray">
          <a:xfrm>
            <a:off x="7745992" y="3206056"/>
            <a:ext cx="361950" cy="288000"/>
          </a:xfrm>
          <a:prstGeom prst="rect">
            <a:avLst/>
          </a:prstGeom>
          <a:solidFill>
            <a:srgbClr val="4365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22" name="TextBox 21">
            <a:extLst>
              <a:ext uri="{FF2B5EF4-FFF2-40B4-BE49-F238E27FC236}">
                <a16:creationId xmlns:a16="http://schemas.microsoft.com/office/drawing/2014/main" id="{F237DF1C-5B4C-6CEA-945E-002B20F30D6B}"/>
              </a:ext>
            </a:extLst>
          </p:cNvPr>
          <p:cNvSpPr txBox="1"/>
          <p:nvPr/>
        </p:nvSpPr>
        <p:spPr bwMode="gray">
          <a:xfrm>
            <a:off x="8195958" y="3206028"/>
            <a:ext cx="3903892" cy="3715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not valid</a:t>
            </a:r>
            <a:r>
              <a:rPr lang="en-US" sz="900" dirty="0"/>
              <a:t> by the auto QC process</a:t>
            </a:r>
          </a:p>
        </p:txBody>
      </p:sp>
    </p:spTree>
    <p:extLst>
      <p:ext uri="{BB962C8B-B14F-4D97-AF65-F5344CB8AC3E}">
        <p14:creationId xmlns:p14="http://schemas.microsoft.com/office/powerpoint/2010/main" val="874176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9CC658-037E-6BA3-00F7-BA10B5DCB7AF}"/>
              </a:ext>
            </a:extLst>
          </p:cNvPr>
          <p:cNvSpPr>
            <a:spLocks noGrp="1"/>
          </p:cNvSpPr>
          <p:nvPr>
            <p:ph type="ftr" sz="quarter" idx="16"/>
          </p:nvPr>
        </p:nvSpPr>
        <p:spPr/>
        <p:txBody>
          <a:bodyPr/>
          <a:lstStyle/>
          <a:p>
            <a:r>
              <a:rPr lang="en-US"/>
              <a:t>BROAD - BOEHRINGER COLLABORATION / CONFIDENTIAL </a:t>
            </a:r>
          </a:p>
        </p:txBody>
      </p:sp>
      <p:sp>
        <p:nvSpPr>
          <p:cNvPr id="5" name="Title 1">
            <a:extLst>
              <a:ext uri="{FF2B5EF4-FFF2-40B4-BE49-F238E27FC236}">
                <a16:creationId xmlns:a16="http://schemas.microsoft.com/office/drawing/2014/main" id="{0AB37EA9-B546-0389-E21D-175165E7158C}"/>
              </a:ext>
            </a:extLst>
          </p:cNvPr>
          <p:cNvSpPr>
            <a:spLocks noGrp="1"/>
          </p:cNvSpPr>
          <p:nvPr>
            <p:ph type="title"/>
          </p:nvPr>
        </p:nvSpPr>
        <p:spPr>
          <a:xfrm>
            <a:off x="206374" y="96000"/>
            <a:ext cx="11233151" cy="720000"/>
          </a:xfrm>
        </p:spPr>
        <p:txBody>
          <a:bodyPr/>
          <a:lstStyle/>
          <a:p>
            <a:r>
              <a:rPr lang="en-US" sz="3200" dirty="0"/>
              <a:t>Automatic QC validation</a:t>
            </a:r>
          </a:p>
        </p:txBody>
      </p:sp>
      <p:sp>
        <p:nvSpPr>
          <p:cNvPr id="6" name="Rectangle: Rounded Corners 5">
            <a:extLst>
              <a:ext uri="{FF2B5EF4-FFF2-40B4-BE49-F238E27FC236}">
                <a16:creationId xmlns:a16="http://schemas.microsoft.com/office/drawing/2014/main" id="{77C85FBE-6EC4-B317-3B71-2CF1C0106ADE}"/>
              </a:ext>
            </a:extLst>
          </p:cNvPr>
          <p:cNvSpPr/>
          <p:nvPr/>
        </p:nvSpPr>
        <p:spPr bwMode="gray">
          <a:xfrm>
            <a:off x="5394302" y="595980"/>
            <a:ext cx="6705548" cy="1108042"/>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7" name="TextBox 6">
            <a:extLst>
              <a:ext uri="{FF2B5EF4-FFF2-40B4-BE49-F238E27FC236}">
                <a16:creationId xmlns:a16="http://schemas.microsoft.com/office/drawing/2014/main" id="{9BF7D4CB-2690-0CAD-440A-243826C933E8}"/>
              </a:ext>
            </a:extLst>
          </p:cNvPr>
          <p:cNvSpPr txBox="1"/>
          <p:nvPr/>
        </p:nvSpPr>
        <p:spPr bwMode="gray">
          <a:xfrm>
            <a:off x="6010276" y="841875"/>
            <a:ext cx="6181724" cy="738664"/>
          </a:xfrm>
          <a:prstGeom prst="rect">
            <a:avLst/>
          </a:prstGeom>
          <a:noFill/>
        </p:spPr>
        <p:txBody>
          <a:bodyPr wrap="square">
            <a:spAutoFit/>
          </a:bodyPr>
          <a:lstStyle/>
          <a:p>
            <a:pPr marL="171450" indent="-171450">
              <a:buFontTx/>
              <a:buChar char="-"/>
            </a:pPr>
            <a:r>
              <a:rPr lang="en-US" sz="1050" dirty="0"/>
              <a:t>Finish QC validation and design of voltage protocols, including the cursors used to assess the quality of the cells for all voltage protocols (**)</a:t>
            </a:r>
          </a:p>
          <a:p>
            <a:pPr marL="171450" indent="-171450">
              <a:buFontTx/>
              <a:buChar char="-"/>
            </a:pPr>
            <a:endParaRPr lang="en-US" sz="1050" dirty="0"/>
          </a:p>
          <a:p>
            <a:pPr marL="171450" indent="-171450">
              <a:buFontTx/>
              <a:buChar char="-"/>
            </a:pPr>
            <a:r>
              <a:rPr lang="en-US" sz="1050" dirty="0"/>
              <a:t>Desegregate “cell-quality” and voltage protocol-specific QCs (***)</a:t>
            </a:r>
          </a:p>
        </p:txBody>
      </p:sp>
      <p:pic>
        <p:nvPicPr>
          <p:cNvPr id="8" name="Picture 7">
            <a:extLst>
              <a:ext uri="{FF2B5EF4-FFF2-40B4-BE49-F238E27FC236}">
                <a16:creationId xmlns:a16="http://schemas.microsoft.com/office/drawing/2014/main" id="{E88984ED-4491-636E-FAAB-0B127078B596}"/>
              </a:ext>
            </a:extLst>
          </p:cNvPr>
          <p:cNvPicPr>
            <a:picLocks noChangeAspect="1"/>
          </p:cNvPicPr>
          <p:nvPr/>
        </p:nvPicPr>
        <p:blipFill>
          <a:blip r:embed="rId2"/>
          <a:stretch>
            <a:fillRect/>
          </a:stretch>
        </p:blipFill>
        <p:spPr>
          <a:xfrm>
            <a:off x="5468309" y="926793"/>
            <a:ext cx="541967" cy="646193"/>
          </a:xfrm>
          <a:prstGeom prst="rect">
            <a:avLst/>
          </a:prstGeom>
        </p:spPr>
      </p:pic>
      <p:pic>
        <p:nvPicPr>
          <p:cNvPr id="10" name="Picture 9" descr="A green rectangular object with red and blue text&#10;&#10;Description automatically generated">
            <a:extLst>
              <a:ext uri="{FF2B5EF4-FFF2-40B4-BE49-F238E27FC236}">
                <a16:creationId xmlns:a16="http://schemas.microsoft.com/office/drawing/2014/main" id="{F2427A02-4184-85B5-49CA-8B123AA70115}"/>
              </a:ext>
            </a:extLst>
          </p:cNvPr>
          <p:cNvPicPr>
            <a:picLocks noChangeAspect="1"/>
          </p:cNvPicPr>
          <p:nvPr/>
        </p:nvPicPr>
        <p:blipFill>
          <a:blip r:embed="rId3"/>
          <a:srcRect t="8163"/>
          <a:stretch/>
        </p:blipFill>
        <p:spPr>
          <a:xfrm>
            <a:off x="26819" y="2388405"/>
            <a:ext cx="3661458" cy="2241721"/>
          </a:xfrm>
          <a:prstGeom prst="rect">
            <a:avLst/>
          </a:prstGeom>
        </p:spPr>
      </p:pic>
      <p:pic>
        <p:nvPicPr>
          <p:cNvPr id="12" name="Picture 11" descr="A green rectangular object with red and blue squares&#10;&#10;Description automatically generated">
            <a:extLst>
              <a:ext uri="{FF2B5EF4-FFF2-40B4-BE49-F238E27FC236}">
                <a16:creationId xmlns:a16="http://schemas.microsoft.com/office/drawing/2014/main" id="{580113A5-5273-0253-7C81-4E0020F3E776}"/>
              </a:ext>
            </a:extLst>
          </p:cNvPr>
          <p:cNvPicPr>
            <a:picLocks noChangeAspect="1"/>
          </p:cNvPicPr>
          <p:nvPr/>
        </p:nvPicPr>
        <p:blipFill>
          <a:blip r:embed="rId4"/>
          <a:srcRect t="8163"/>
          <a:stretch/>
        </p:blipFill>
        <p:spPr>
          <a:xfrm>
            <a:off x="3776293" y="2388405"/>
            <a:ext cx="3687343" cy="2257570"/>
          </a:xfrm>
          <a:prstGeom prst="rect">
            <a:avLst/>
          </a:prstGeom>
        </p:spPr>
      </p:pic>
      <p:sp>
        <p:nvSpPr>
          <p:cNvPr id="13" name="TextBox 12">
            <a:extLst>
              <a:ext uri="{FF2B5EF4-FFF2-40B4-BE49-F238E27FC236}">
                <a16:creationId xmlns:a16="http://schemas.microsoft.com/office/drawing/2014/main" id="{C0BDA368-4781-5EA3-7CAD-38EB37B1C49F}"/>
              </a:ext>
            </a:extLst>
          </p:cNvPr>
          <p:cNvSpPr txBox="1"/>
          <p:nvPr/>
        </p:nvSpPr>
        <p:spPr bwMode="gray">
          <a:xfrm>
            <a:off x="800454" y="1855913"/>
            <a:ext cx="2311915" cy="315920"/>
          </a:xfrm>
          <a:prstGeom prst="rect">
            <a:avLst/>
          </a:prstGeom>
          <a:noFill/>
        </p:spPr>
        <p:txBody>
          <a:bodyPr wrap="none" lIns="0" tIns="0" rIns="0" bIns="0" rtlCol="0">
            <a:spAutoFit/>
          </a:bodyPr>
          <a:lstStyle/>
          <a:p>
            <a:pPr algn="l">
              <a:lnSpc>
                <a:spcPct val="140000"/>
              </a:lnSpc>
            </a:pPr>
            <a:r>
              <a:rPr lang="en-US" sz="1600" dirty="0"/>
              <a:t>“Tail” protocol at -75 mV</a:t>
            </a:r>
          </a:p>
        </p:txBody>
      </p:sp>
      <p:sp>
        <p:nvSpPr>
          <p:cNvPr id="14" name="TextBox 13">
            <a:extLst>
              <a:ext uri="{FF2B5EF4-FFF2-40B4-BE49-F238E27FC236}">
                <a16:creationId xmlns:a16="http://schemas.microsoft.com/office/drawing/2014/main" id="{FB5EA1E1-60D7-CD5D-F482-87982142B4B6}"/>
              </a:ext>
            </a:extLst>
          </p:cNvPr>
          <p:cNvSpPr txBox="1"/>
          <p:nvPr/>
        </p:nvSpPr>
        <p:spPr bwMode="gray">
          <a:xfrm>
            <a:off x="4484098" y="1861344"/>
            <a:ext cx="2441759" cy="315920"/>
          </a:xfrm>
          <a:prstGeom prst="rect">
            <a:avLst/>
          </a:prstGeom>
          <a:noFill/>
        </p:spPr>
        <p:txBody>
          <a:bodyPr wrap="none" lIns="0" tIns="0" rIns="0" bIns="0" rtlCol="0">
            <a:spAutoFit/>
          </a:bodyPr>
          <a:lstStyle/>
          <a:p>
            <a:pPr algn="l">
              <a:lnSpc>
                <a:spcPct val="140000"/>
              </a:lnSpc>
            </a:pPr>
            <a:r>
              <a:rPr lang="en-US" sz="1600" dirty="0"/>
              <a:t>“Tail” protocol at -100 mV</a:t>
            </a:r>
          </a:p>
        </p:txBody>
      </p:sp>
      <p:sp>
        <p:nvSpPr>
          <p:cNvPr id="15" name="Rectangle 14">
            <a:extLst>
              <a:ext uri="{FF2B5EF4-FFF2-40B4-BE49-F238E27FC236}">
                <a16:creationId xmlns:a16="http://schemas.microsoft.com/office/drawing/2014/main" id="{FC9C09B7-62AF-E7CC-8E1C-C0D0B5D58CE9}"/>
              </a:ext>
            </a:extLst>
          </p:cNvPr>
          <p:cNvSpPr/>
          <p:nvPr/>
        </p:nvSpPr>
        <p:spPr bwMode="gray">
          <a:xfrm>
            <a:off x="7745992" y="2401130"/>
            <a:ext cx="361950" cy="288000"/>
          </a:xfrm>
          <a:prstGeom prst="rect">
            <a:avLst/>
          </a:prstGeom>
          <a:solidFill>
            <a:srgbClr val="008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6" name="TextBox 15">
            <a:extLst>
              <a:ext uri="{FF2B5EF4-FFF2-40B4-BE49-F238E27FC236}">
                <a16:creationId xmlns:a16="http://schemas.microsoft.com/office/drawing/2014/main" id="{29A60775-80AB-D028-801F-14E59EE20821}"/>
              </a:ext>
            </a:extLst>
          </p:cNvPr>
          <p:cNvSpPr txBox="1"/>
          <p:nvPr/>
        </p:nvSpPr>
        <p:spPr bwMode="gray">
          <a:xfrm>
            <a:off x="8195957" y="2363765"/>
            <a:ext cx="3903893" cy="371577"/>
          </a:xfrm>
          <a:prstGeom prst="rect">
            <a:avLst/>
          </a:prstGeom>
          <a:noFill/>
        </p:spPr>
        <p:txBody>
          <a:bodyPr wrap="square" lIns="0" tIns="0" rIns="0" bIns="0" rtlCol="0">
            <a:spAutoFit/>
          </a:bodyPr>
          <a:lstStyle/>
          <a:p>
            <a:pPr>
              <a:lnSpc>
                <a:spcPct val="140000"/>
              </a:lnSpc>
            </a:pPr>
            <a:r>
              <a:rPr lang="en-US" sz="900" dirty="0"/>
              <a:t>Percentage of wells </a:t>
            </a:r>
            <a:r>
              <a:rPr lang="en-US" sz="900" b="1" u="sng" dirty="0"/>
              <a:t>correctly assigned</a:t>
            </a:r>
            <a:r>
              <a:rPr lang="en-US" sz="900" dirty="0"/>
              <a:t> by the auto QC script compared with the manual QC process (either valid or invalid).</a:t>
            </a:r>
          </a:p>
        </p:txBody>
      </p:sp>
      <p:sp>
        <p:nvSpPr>
          <p:cNvPr id="17" name="Rectangle 16">
            <a:extLst>
              <a:ext uri="{FF2B5EF4-FFF2-40B4-BE49-F238E27FC236}">
                <a16:creationId xmlns:a16="http://schemas.microsoft.com/office/drawing/2014/main" id="{BEF9DED8-B11C-1B05-EF7A-CCCEDFC8CF82}"/>
              </a:ext>
            </a:extLst>
          </p:cNvPr>
          <p:cNvSpPr/>
          <p:nvPr/>
        </p:nvSpPr>
        <p:spPr bwMode="gray">
          <a:xfrm>
            <a:off x="7745993" y="2804599"/>
            <a:ext cx="361950" cy="288000"/>
          </a:xfrm>
          <a:prstGeom prst="rect">
            <a:avLst/>
          </a:prstGeom>
          <a:solidFill>
            <a:srgbClr val="F62B2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8" name="TextBox 17">
            <a:extLst>
              <a:ext uri="{FF2B5EF4-FFF2-40B4-BE49-F238E27FC236}">
                <a16:creationId xmlns:a16="http://schemas.microsoft.com/office/drawing/2014/main" id="{4C33B1E5-44FF-4B0D-66E0-CD40E524D043}"/>
              </a:ext>
            </a:extLst>
          </p:cNvPr>
          <p:cNvSpPr txBox="1"/>
          <p:nvPr/>
        </p:nvSpPr>
        <p:spPr bwMode="gray">
          <a:xfrm>
            <a:off x="8195958" y="2804599"/>
            <a:ext cx="3903892" cy="1776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valid</a:t>
            </a:r>
            <a:r>
              <a:rPr lang="en-US" sz="900" dirty="0"/>
              <a:t> by the auto QC process</a:t>
            </a:r>
          </a:p>
        </p:txBody>
      </p:sp>
      <p:sp>
        <p:nvSpPr>
          <p:cNvPr id="19" name="Rectangle 18">
            <a:extLst>
              <a:ext uri="{FF2B5EF4-FFF2-40B4-BE49-F238E27FC236}">
                <a16:creationId xmlns:a16="http://schemas.microsoft.com/office/drawing/2014/main" id="{F35E505E-B8AC-45F5-7C44-D318B2505C73}"/>
              </a:ext>
            </a:extLst>
          </p:cNvPr>
          <p:cNvSpPr/>
          <p:nvPr/>
        </p:nvSpPr>
        <p:spPr bwMode="gray">
          <a:xfrm>
            <a:off x="7745992" y="3206056"/>
            <a:ext cx="361950" cy="288000"/>
          </a:xfrm>
          <a:prstGeom prst="rect">
            <a:avLst/>
          </a:prstGeom>
          <a:solidFill>
            <a:srgbClr val="4365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20" name="TextBox 19">
            <a:extLst>
              <a:ext uri="{FF2B5EF4-FFF2-40B4-BE49-F238E27FC236}">
                <a16:creationId xmlns:a16="http://schemas.microsoft.com/office/drawing/2014/main" id="{ADD18CC6-FF4A-2F25-23E7-57525FC9A7C6}"/>
              </a:ext>
            </a:extLst>
          </p:cNvPr>
          <p:cNvSpPr txBox="1"/>
          <p:nvPr/>
        </p:nvSpPr>
        <p:spPr bwMode="gray">
          <a:xfrm>
            <a:off x="8195958" y="3206028"/>
            <a:ext cx="3903892" cy="3715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not valid</a:t>
            </a:r>
            <a:r>
              <a:rPr lang="en-US" sz="900" dirty="0"/>
              <a:t> by the auto QC process</a:t>
            </a:r>
          </a:p>
        </p:txBody>
      </p:sp>
      <p:sp>
        <p:nvSpPr>
          <p:cNvPr id="21" name="TextBox 20">
            <a:extLst>
              <a:ext uri="{FF2B5EF4-FFF2-40B4-BE49-F238E27FC236}">
                <a16:creationId xmlns:a16="http://schemas.microsoft.com/office/drawing/2014/main" id="{10ED3E2A-C7FE-7D80-1191-8547912B5579}"/>
              </a:ext>
            </a:extLst>
          </p:cNvPr>
          <p:cNvSpPr txBox="1"/>
          <p:nvPr/>
        </p:nvSpPr>
        <p:spPr bwMode="gray">
          <a:xfrm>
            <a:off x="894289" y="5330259"/>
            <a:ext cx="10670567" cy="315920"/>
          </a:xfrm>
          <a:prstGeom prst="rect">
            <a:avLst/>
          </a:prstGeom>
          <a:noFill/>
        </p:spPr>
        <p:txBody>
          <a:bodyPr wrap="square" lIns="0" tIns="0" rIns="0" bIns="0" rtlCol="0">
            <a:spAutoFit/>
          </a:bodyPr>
          <a:lstStyle/>
          <a:p>
            <a:pPr algn="l">
              <a:lnSpc>
                <a:spcPct val="140000"/>
              </a:lnSpc>
            </a:pPr>
            <a:r>
              <a:rPr lang="en-US" sz="1600" u="sng" dirty="0"/>
              <a:t>Auto QC (based on cell quality properties) performance for “tail” files with respect to manually </a:t>
            </a:r>
            <a:r>
              <a:rPr lang="en-US" sz="1600" u="sng" dirty="0" err="1"/>
              <a:t>QCed</a:t>
            </a:r>
            <a:r>
              <a:rPr lang="en-US" sz="1600" u="sng" dirty="0"/>
              <a:t> data</a:t>
            </a:r>
          </a:p>
        </p:txBody>
      </p:sp>
    </p:spTree>
    <p:extLst>
      <p:ext uri="{BB962C8B-B14F-4D97-AF65-F5344CB8AC3E}">
        <p14:creationId xmlns:p14="http://schemas.microsoft.com/office/powerpoint/2010/main" val="374984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53BF735-B45A-B819-436B-926E184B27F1}"/>
              </a:ext>
            </a:extLst>
          </p:cNvPr>
          <p:cNvSpPr>
            <a:spLocks noGrp="1"/>
          </p:cNvSpPr>
          <p:nvPr>
            <p:ph type="ftr" sz="quarter" idx="16"/>
          </p:nvPr>
        </p:nvSpPr>
        <p:spPr/>
        <p:txBody>
          <a:bodyPr/>
          <a:lstStyle/>
          <a:p>
            <a:r>
              <a:rPr lang="en-US" dirty="0"/>
              <a:t>BROAD - BOEHRINGER COLLABORATION / CONFIDENTIAL </a:t>
            </a:r>
          </a:p>
        </p:txBody>
      </p:sp>
      <p:sp>
        <p:nvSpPr>
          <p:cNvPr id="5" name="Title 1">
            <a:extLst>
              <a:ext uri="{FF2B5EF4-FFF2-40B4-BE49-F238E27FC236}">
                <a16:creationId xmlns:a16="http://schemas.microsoft.com/office/drawing/2014/main" id="{C7D74166-15DB-7415-199A-9702E44AE8C7}"/>
              </a:ext>
            </a:extLst>
          </p:cNvPr>
          <p:cNvSpPr>
            <a:spLocks noGrp="1"/>
          </p:cNvSpPr>
          <p:nvPr>
            <p:ph type="title"/>
          </p:nvPr>
        </p:nvSpPr>
        <p:spPr>
          <a:xfrm>
            <a:off x="206374" y="96000"/>
            <a:ext cx="11233151" cy="720000"/>
          </a:xfrm>
        </p:spPr>
        <p:txBody>
          <a:bodyPr/>
          <a:lstStyle/>
          <a:p>
            <a:r>
              <a:rPr lang="en-US" sz="3200" dirty="0"/>
              <a:t>Automatic QC validation</a:t>
            </a:r>
          </a:p>
        </p:txBody>
      </p:sp>
      <p:sp>
        <p:nvSpPr>
          <p:cNvPr id="6" name="Rectangle: Rounded Corners 5">
            <a:extLst>
              <a:ext uri="{FF2B5EF4-FFF2-40B4-BE49-F238E27FC236}">
                <a16:creationId xmlns:a16="http://schemas.microsoft.com/office/drawing/2014/main" id="{B503F572-3178-3411-DC27-864BBE4817D6}"/>
              </a:ext>
            </a:extLst>
          </p:cNvPr>
          <p:cNvSpPr/>
          <p:nvPr/>
        </p:nvSpPr>
        <p:spPr bwMode="gray">
          <a:xfrm>
            <a:off x="5394302" y="595980"/>
            <a:ext cx="6705548" cy="1108042"/>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7" name="TextBox 6">
            <a:extLst>
              <a:ext uri="{FF2B5EF4-FFF2-40B4-BE49-F238E27FC236}">
                <a16:creationId xmlns:a16="http://schemas.microsoft.com/office/drawing/2014/main" id="{6F4CD17D-F9F5-C54C-360E-9DFA106E8730}"/>
              </a:ext>
            </a:extLst>
          </p:cNvPr>
          <p:cNvSpPr txBox="1"/>
          <p:nvPr/>
        </p:nvSpPr>
        <p:spPr bwMode="gray">
          <a:xfrm>
            <a:off x="6010276" y="841875"/>
            <a:ext cx="6181724" cy="738664"/>
          </a:xfrm>
          <a:prstGeom prst="rect">
            <a:avLst/>
          </a:prstGeom>
          <a:noFill/>
        </p:spPr>
        <p:txBody>
          <a:bodyPr wrap="square">
            <a:spAutoFit/>
          </a:bodyPr>
          <a:lstStyle/>
          <a:p>
            <a:pPr marL="171450" indent="-171450">
              <a:buFontTx/>
              <a:buChar char="-"/>
            </a:pPr>
            <a:r>
              <a:rPr lang="en-US" sz="1050" dirty="0"/>
              <a:t>Finish QC validation and design of voltage protocols, including the cursors used to assess the quality of the cells for all voltage protocols (**)</a:t>
            </a:r>
          </a:p>
          <a:p>
            <a:pPr marL="171450" indent="-171450">
              <a:buFontTx/>
              <a:buChar char="-"/>
            </a:pPr>
            <a:endParaRPr lang="en-US" sz="1050" dirty="0"/>
          </a:p>
          <a:p>
            <a:pPr marL="171450" indent="-171450">
              <a:buFontTx/>
              <a:buChar char="-"/>
            </a:pPr>
            <a:r>
              <a:rPr lang="en-US" sz="1050" dirty="0"/>
              <a:t>Desegregate “cell-quality” and voltage protocol-specific QCs (***)</a:t>
            </a:r>
          </a:p>
        </p:txBody>
      </p:sp>
      <p:pic>
        <p:nvPicPr>
          <p:cNvPr id="8" name="Picture 7">
            <a:extLst>
              <a:ext uri="{FF2B5EF4-FFF2-40B4-BE49-F238E27FC236}">
                <a16:creationId xmlns:a16="http://schemas.microsoft.com/office/drawing/2014/main" id="{A0BC752A-AACB-D47A-4237-A5DBF753227E}"/>
              </a:ext>
            </a:extLst>
          </p:cNvPr>
          <p:cNvPicPr>
            <a:picLocks noChangeAspect="1"/>
          </p:cNvPicPr>
          <p:nvPr/>
        </p:nvPicPr>
        <p:blipFill>
          <a:blip r:embed="rId2"/>
          <a:stretch>
            <a:fillRect/>
          </a:stretch>
        </p:blipFill>
        <p:spPr>
          <a:xfrm>
            <a:off x="5468309" y="926793"/>
            <a:ext cx="541967" cy="646193"/>
          </a:xfrm>
          <a:prstGeom prst="rect">
            <a:avLst/>
          </a:prstGeom>
        </p:spPr>
      </p:pic>
      <p:pic>
        <p:nvPicPr>
          <p:cNvPr id="10" name="Picture 9" descr="A graph of a bar chart&#10;&#10;Description automatically generated with medium confidence">
            <a:extLst>
              <a:ext uri="{FF2B5EF4-FFF2-40B4-BE49-F238E27FC236}">
                <a16:creationId xmlns:a16="http://schemas.microsoft.com/office/drawing/2014/main" id="{CA2AA95A-5FA5-541F-5315-109C8998C892}"/>
              </a:ext>
            </a:extLst>
          </p:cNvPr>
          <p:cNvPicPr>
            <a:picLocks noChangeAspect="1"/>
          </p:cNvPicPr>
          <p:nvPr/>
        </p:nvPicPr>
        <p:blipFill>
          <a:blip r:embed="rId3"/>
          <a:srcRect t="8769"/>
          <a:stretch/>
        </p:blipFill>
        <p:spPr>
          <a:xfrm>
            <a:off x="1222112" y="2262475"/>
            <a:ext cx="4517180" cy="2747401"/>
          </a:xfrm>
          <a:prstGeom prst="rect">
            <a:avLst/>
          </a:prstGeom>
        </p:spPr>
      </p:pic>
      <p:sp>
        <p:nvSpPr>
          <p:cNvPr id="11" name="TextBox 10">
            <a:extLst>
              <a:ext uri="{FF2B5EF4-FFF2-40B4-BE49-F238E27FC236}">
                <a16:creationId xmlns:a16="http://schemas.microsoft.com/office/drawing/2014/main" id="{2F6B58C5-A7B8-DC4A-BA01-95CA4F48A5C0}"/>
              </a:ext>
            </a:extLst>
          </p:cNvPr>
          <p:cNvSpPr txBox="1"/>
          <p:nvPr/>
        </p:nvSpPr>
        <p:spPr bwMode="gray">
          <a:xfrm>
            <a:off x="2397115" y="1946555"/>
            <a:ext cx="1911357" cy="315920"/>
          </a:xfrm>
          <a:prstGeom prst="rect">
            <a:avLst/>
          </a:prstGeom>
          <a:noFill/>
        </p:spPr>
        <p:txBody>
          <a:bodyPr wrap="none" lIns="0" tIns="0" rIns="0" bIns="0" rtlCol="0">
            <a:spAutoFit/>
          </a:bodyPr>
          <a:lstStyle/>
          <a:p>
            <a:pPr algn="l">
              <a:lnSpc>
                <a:spcPct val="140000"/>
              </a:lnSpc>
            </a:pPr>
            <a:r>
              <a:rPr lang="en-US" sz="1600" dirty="0"/>
              <a:t>“Recovery” protocol</a:t>
            </a:r>
          </a:p>
        </p:txBody>
      </p:sp>
      <p:sp>
        <p:nvSpPr>
          <p:cNvPr id="12" name="Rectangle 11">
            <a:extLst>
              <a:ext uri="{FF2B5EF4-FFF2-40B4-BE49-F238E27FC236}">
                <a16:creationId xmlns:a16="http://schemas.microsoft.com/office/drawing/2014/main" id="{0EDCE554-3D4E-D548-223D-B668CF0F78D5}"/>
              </a:ext>
            </a:extLst>
          </p:cNvPr>
          <p:cNvSpPr/>
          <p:nvPr/>
        </p:nvSpPr>
        <p:spPr bwMode="gray">
          <a:xfrm>
            <a:off x="6998726" y="2612604"/>
            <a:ext cx="361950" cy="288000"/>
          </a:xfrm>
          <a:prstGeom prst="rect">
            <a:avLst/>
          </a:prstGeom>
          <a:solidFill>
            <a:srgbClr val="008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3" name="TextBox 12">
            <a:extLst>
              <a:ext uri="{FF2B5EF4-FFF2-40B4-BE49-F238E27FC236}">
                <a16:creationId xmlns:a16="http://schemas.microsoft.com/office/drawing/2014/main" id="{5CE49AFC-93F7-DF24-792A-6FCE396C44EC}"/>
              </a:ext>
            </a:extLst>
          </p:cNvPr>
          <p:cNvSpPr txBox="1"/>
          <p:nvPr/>
        </p:nvSpPr>
        <p:spPr bwMode="gray">
          <a:xfrm>
            <a:off x="7448691" y="2575239"/>
            <a:ext cx="3903893" cy="371577"/>
          </a:xfrm>
          <a:prstGeom prst="rect">
            <a:avLst/>
          </a:prstGeom>
          <a:noFill/>
        </p:spPr>
        <p:txBody>
          <a:bodyPr wrap="square" lIns="0" tIns="0" rIns="0" bIns="0" rtlCol="0">
            <a:spAutoFit/>
          </a:bodyPr>
          <a:lstStyle/>
          <a:p>
            <a:pPr>
              <a:lnSpc>
                <a:spcPct val="140000"/>
              </a:lnSpc>
            </a:pPr>
            <a:r>
              <a:rPr lang="en-US" sz="900" dirty="0"/>
              <a:t>Percentage of wells </a:t>
            </a:r>
            <a:r>
              <a:rPr lang="en-US" sz="900" b="1" u="sng" dirty="0"/>
              <a:t>correctly assigned</a:t>
            </a:r>
            <a:r>
              <a:rPr lang="en-US" sz="900" dirty="0"/>
              <a:t> by the auto QC script compared with the manual QC process (either valid or invalid).</a:t>
            </a:r>
          </a:p>
        </p:txBody>
      </p:sp>
      <p:sp>
        <p:nvSpPr>
          <p:cNvPr id="14" name="Rectangle 13">
            <a:extLst>
              <a:ext uri="{FF2B5EF4-FFF2-40B4-BE49-F238E27FC236}">
                <a16:creationId xmlns:a16="http://schemas.microsoft.com/office/drawing/2014/main" id="{875D9FA6-6EA3-27E7-A53B-9C767ED0D879}"/>
              </a:ext>
            </a:extLst>
          </p:cNvPr>
          <p:cNvSpPr/>
          <p:nvPr/>
        </p:nvSpPr>
        <p:spPr bwMode="gray">
          <a:xfrm>
            <a:off x="6998727" y="3016073"/>
            <a:ext cx="361950" cy="288000"/>
          </a:xfrm>
          <a:prstGeom prst="rect">
            <a:avLst/>
          </a:prstGeom>
          <a:solidFill>
            <a:srgbClr val="F62B2B"/>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5" name="TextBox 14">
            <a:extLst>
              <a:ext uri="{FF2B5EF4-FFF2-40B4-BE49-F238E27FC236}">
                <a16:creationId xmlns:a16="http://schemas.microsoft.com/office/drawing/2014/main" id="{270DA3B2-65C7-1D92-A85C-11AAD6C7602B}"/>
              </a:ext>
            </a:extLst>
          </p:cNvPr>
          <p:cNvSpPr txBox="1"/>
          <p:nvPr/>
        </p:nvSpPr>
        <p:spPr bwMode="gray">
          <a:xfrm>
            <a:off x="7448692" y="3016073"/>
            <a:ext cx="3903892" cy="1776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valid</a:t>
            </a:r>
            <a:r>
              <a:rPr lang="en-US" sz="900" dirty="0"/>
              <a:t> by the auto QC process</a:t>
            </a:r>
          </a:p>
        </p:txBody>
      </p:sp>
      <p:sp>
        <p:nvSpPr>
          <p:cNvPr id="16" name="Rectangle 15">
            <a:extLst>
              <a:ext uri="{FF2B5EF4-FFF2-40B4-BE49-F238E27FC236}">
                <a16:creationId xmlns:a16="http://schemas.microsoft.com/office/drawing/2014/main" id="{D2129088-9C9B-4B31-2780-52F74F846C36}"/>
              </a:ext>
            </a:extLst>
          </p:cNvPr>
          <p:cNvSpPr/>
          <p:nvPr/>
        </p:nvSpPr>
        <p:spPr bwMode="gray">
          <a:xfrm>
            <a:off x="6998726" y="3417530"/>
            <a:ext cx="361950" cy="288000"/>
          </a:xfrm>
          <a:prstGeom prst="rect">
            <a:avLst/>
          </a:prstGeom>
          <a:solidFill>
            <a:srgbClr val="4365E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40000"/>
              </a:lnSpc>
            </a:pPr>
            <a:endParaRPr lang="en-US" sz="1600" dirty="0">
              <a:solidFill>
                <a:schemeClr val="tx1"/>
              </a:solidFill>
            </a:endParaRPr>
          </a:p>
        </p:txBody>
      </p:sp>
      <p:sp>
        <p:nvSpPr>
          <p:cNvPr id="17" name="TextBox 16">
            <a:extLst>
              <a:ext uri="{FF2B5EF4-FFF2-40B4-BE49-F238E27FC236}">
                <a16:creationId xmlns:a16="http://schemas.microsoft.com/office/drawing/2014/main" id="{2ABA6525-3D97-23FA-8438-243845E637DD}"/>
              </a:ext>
            </a:extLst>
          </p:cNvPr>
          <p:cNvSpPr txBox="1"/>
          <p:nvPr/>
        </p:nvSpPr>
        <p:spPr bwMode="gray">
          <a:xfrm>
            <a:off x="7448692" y="3417502"/>
            <a:ext cx="3903892" cy="371577"/>
          </a:xfrm>
          <a:prstGeom prst="rect">
            <a:avLst/>
          </a:prstGeom>
          <a:noFill/>
        </p:spPr>
        <p:txBody>
          <a:bodyPr wrap="square" lIns="0" tIns="0" rIns="0" bIns="0" rtlCol="0">
            <a:spAutoFit/>
          </a:bodyPr>
          <a:lstStyle/>
          <a:p>
            <a:pPr algn="l">
              <a:lnSpc>
                <a:spcPct val="140000"/>
              </a:lnSpc>
            </a:pPr>
            <a:r>
              <a:rPr lang="en-US" sz="900" dirty="0"/>
              <a:t>Percentage of wells </a:t>
            </a:r>
            <a:r>
              <a:rPr lang="en-US" sz="900" b="1" u="sng" dirty="0"/>
              <a:t>incorrectly assign as not valid</a:t>
            </a:r>
            <a:r>
              <a:rPr lang="en-US" sz="900" dirty="0"/>
              <a:t> by the auto QC process</a:t>
            </a:r>
          </a:p>
        </p:txBody>
      </p:sp>
      <p:sp>
        <p:nvSpPr>
          <p:cNvPr id="19" name="TextBox 18">
            <a:extLst>
              <a:ext uri="{FF2B5EF4-FFF2-40B4-BE49-F238E27FC236}">
                <a16:creationId xmlns:a16="http://schemas.microsoft.com/office/drawing/2014/main" id="{2E88CEA8-0FCB-497F-E28C-AE8BD9B59D5E}"/>
              </a:ext>
            </a:extLst>
          </p:cNvPr>
          <p:cNvSpPr txBox="1"/>
          <p:nvPr/>
        </p:nvSpPr>
        <p:spPr bwMode="gray">
          <a:xfrm>
            <a:off x="874555" y="5246575"/>
            <a:ext cx="10670567" cy="315920"/>
          </a:xfrm>
          <a:prstGeom prst="rect">
            <a:avLst/>
          </a:prstGeom>
          <a:noFill/>
        </p:spPr>
        <p:txBody>
          <a:bodyPr wrap="square" lIns="0" tIns="0" rIns="0" bIns="0" rtlCol="0">
            <a:spAutoFit/>
          </a:bodyPr>
          <a:lstStyle/>
          <a:p>
            <a:pPr algn="l">
              <a:lnSpc>
                <a:spcPct val="140000"/>
              </a:lnSpc>
            </a:pPr>
            <a:r>
              <a:rPr lang="en-US" sz="1600" u="sng" dirty="0"/>
              <a:t>Auto QC (based on cell quality properties) performance for “recovery” file with respect to manually </a:t>
            </a:r>
            <a:r>
              <a:rPr lang="en-US" sz="1600" u="sng" dirty="0" err="1"/>
              <a:t>QCed</a:t>
            </a:r>
            <a:r>
              <a:rPr lang="en-US" sz="1600" u="sng" dirty="0"/>
              <a:t> data</a:t>
            </a:r>
          </a:p>
        </p:txBody>
      </p:sp>
    </p:spTree>
    <p:extLst>
      <p:ext uri="{BB962C8B-B14F-4D97-AF65-F5344CB8AC3E}">
        <p14:creationId xmlns:p14="http://schemas.microsoft.com/office/powerpoint/2010/main" val="158572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511A590-D193-6E95-AAC6-8CA23FCEF07A}"/>
              </a:ext>
            </a:extLst>
          </p:cNvPr>
          <p:cNvSpPr/>
          <p:nvPr/>
        </p:nvSpPr>
        <p:spPr bwMode="gray">
          <a:xfrm>
            <a:off x="8181864" y="1091549"/>
            <a:ext cx="3170720" cy="4584270"/>
          </a:xfrm>
          <a:prstGeom prst="roundRect">
            <a:avLst>
              <a:gd name="adj" fmla="val 5878"/>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40000"/>
              </a:lnSpc>
            </a:pPr>
            <a:endParaRPr lang="en-US" sz="1600" dirty="0">
              <a:solidFill>
                <a:schemeClr val="tx1"/>
              </a:solidFill>
            </a:endParaRPr>
          </a:p>
        </p:txBody>
      </p:sp>
      <p:sp>
        <p:nvSpPr>
          <p:cNvPr id="2" name="Title 1">
            <a:extLst>
              <a:ext uri="{FF2B5EF4-FFF2-40B4-BE49-F238E27FC236}">
                <a16:creationId xmlns:a16="http://schemas.microsoft.com/office/drawing/2014/main" id="{09CDF812-A996-826C-30EF-CBFD0DD04D49}"/>
              </a:ext>
            </a:extLst>
          </p:cNvPr>
          <p:cNvSpPr>
            <a:spLocks noGrp="1"/>
          </p:cNvSpPr>
          <p:nvPr>
            <p:ph type="title"/>
          </p:nvPr>
        </p:nvSpPr>
        <p:spPr>
          <a:xfrm>
            <a:off x="196552" y="147025"/>
            <a:ext cx="11233151" cy="720000"/>
          </a:xfrm>
        </p:spPr>
        <p:txBody>
          <a:bodyPr/>
          <a:lstStyle/>
          <a:p>
            <a:r>
              <a:rPr lang="en-US" dirty="0"/>
              <a:t>Understanding the mismatch between manual and </a:t>
            </a:r>
            <a:r>
              <a:rPr lang="en-US" dirty="0" err="1"/>
              <a:t>autoQC</a:t>
            </a:r>
            <a:r>
              <a:rPr lang="en-US" dirty="0"/>
              <a:t> for the “recovery” and its impact on the calculated parameter (recovery from inactivation time)</a:t>
            </a:r>
          </a:p>
        </p:txBody>
      </p:sp>
      <p:sp>
        <p:nvSpPr>
          <p:cNvPr id="4" name="Footer Placeholder 3">
            <a:extLst>
              <a:ext uri="{FF2B5EF4-FFF2-40B4-BE49-F238E27FC236}">
                <a16:creationId xmlns:a16="http://schemas.microsoft.com/office/drawing/2014/main" id="{A10AE4D0-82E3-F1AC-C3CC-EEDBB81FEE19}"/>
              </a:ext>
            </a:extLst>
          </p:cNvPr>
          <p:cNvSpPr>
            <a:spLocks noGrp="1"/>
          </p:cNvSpPr>
          <p:nvPr>
            <p:ph type="ftr" sz="quarter" idx="16"/>
          </p:nvPr>
        </p:nvSpPr>
        <p:spPr/>
        <p:txBody>
          <a:bodyPr/>
          <a:lstStyle/>
          <a:p>
            <a:r>
              <a:rPr lang="en-US"/>
              <a:t>BROAD - BOEHRINGER COLLABORATION / CONFIDENTIAL </a:t>
            </a:r>
          </a:p>
        </p:txBody>
      </p:sp>
      <p:pic>
        <p:nvPicPr>
          <p:cNvPr id="5" name="Picture 4">
            <a:extLst>
              <a:ext uri="{FF2B5EF4-FFF2-40B4-BE49-F238E27FC236}">
                <a16:creationId xmlns:a16="http://schemas.microsoft.com/office/drawing/2014/main" id="{28C45D12-C8FE-8CD2-D838-5843C36FCD14}"/>
              </a:ext>
            </a:extLst>
          </p:cNvPr>
          <p:cNvPicPr>
            <a:picLocks noChangeAspect="1"/>
          </p:cNvPicPr>
          <p:nvPr/>
        </p:nvPicPr>
        <p:blipFill>
          <a:blip r:embed="rId2"/>
          <a:stretch>
            <a:fillRect/>
          </a:stretch>
        </p:blipFill>
        <p:spPr>
          <a:xfrm>
            <a:off x="4992137" y="2618997"/>
            <a:ext cx="2510740" cy="1509116"/>
          </a:xfrm>
          <a:prstGeom prst="rect">
            <a:avLst/>
          </a:prstGeom>
        </p:spPr>
      </p:pic>
      <p:pic>
        <p:nvPicPr>
          <p:cNvPr id="6" name="Picture 5">
            <a:extLst>
              <a:ext uri="{FF2B5EF4-FFF2-40B4-BE49-F238E27FC236}">
                <a16:creationId xmlns:a16="http://schemas.microsoft.com/office/drawing/2014/main" id="{300CEB60-0523-3D0A-8384-F50C3D1A1E9D}"/>
              </a:ext>
            </a:extLst>
          </p:cNvPr>
          <p:cNvPicPr>
            <a:picLocks noChangeAspect="1"/>
          </p:cNvPicPr>
          <p:nvPr/>
        </p:nvPicPr>
        <p:blipFill>
          <a:blip r:embed="rId3"/>
          <a:stretch>
            <a:fillRect/>
          </a:stretch>
        </p:blipFill>
        <p:spPr>
          <a:xfrm>
            <a:off x="8345442" y="3640553"/>
            <a:ext cx="2843564" cy="1973282"/>
          </a:xfrm>
          <a:prstGeom prst="rect">
            <a:avLst/>
          </a:prstGeom>
        </p:spPr>
      </p:pic>
      <p:pic>
        <p:nvPicPr>
          <p:cNvPr id="7" name="Picture 6">
            <a:extLst>
              <a:ext uri="{FF2B5EF4-FFF2-40B4-BE49-F238E27FC236}">
                <a16:creationId xmlns:a16="http://schemas.microsoft.com/office/drawing/2014/main" id="{36A3A0AE-12E2-EB0D-4594-2AD86E5E0F4A}"/>
              </a:ext>
            </a:extLst>
          </p:cNvPr>
          <p:cNvPicPr>
            <a:picLocks noChangeAspect="1"/>
          </p:cNvPicPr>
          <p:nvPr/>
        </p:nvPicPr>
        <p:blipFill>
          <a:blip r:embed="rId4"/>
          <a:stretch>
            <a:fillRect/>
          </a:stretch>
        </p:blipFill>
        <p:spPr>
          <a:xfrm>
            <a:off x="4992136" y="4146445"/>
            <a:ext cx="2508319" cy="1494318"/>
          </a:xfrm>
          <a:prstGeom prst="rect">
            <a:avLst/>
          </a:prstGeom>
        </p:spPr>
      </p:pic>
      <p:pic>
        <p:nvPicPr>
          <p:cNvPr id="8" name="Picture 7">
            <a:extLst>
              <a:ext uri="{FF2B5EF4-FFF2-40B4-BE49-F238E27FC236}">
                <a16:creationId xmlns:a16="http://schemas.microsoft.com/office/drawing/2014/main" id="{20F2C00C-47AE-829F-4517-2829B9915724}"/>
              </a:ext>
            </a:extLst>
          </p:cNvPr>
          <p:cNvPicPr>
            <a:picLocks noChangeAspect="1"/>
          </p:cNvPicPr>
          <p:nvPr/>
        </p:nvPicPr>
        <p:blipFill>
          <a:blip r:embed="rId5"/>
          <a:stretch>
            <a:fillRect/>
          </a:stretch>
        </p:blipFill>
        <p:spPr>
          <a:xfrm>
            <a:off x="4992136" y="1091549"/>
            <a:ext cx="2510741" cy="1509116"/>
          </a:xfrm>
          <a:prstGeom prst="rect">
            <a:avLst/>
          </a:prstGeom>
        </p:spPr>
      </p:pic>
      <p:pic>
        <p:nvPicPr>
          <p:cNvPr id="9" name="Picture 8">
            <a:extLst>
              <a:ext uri="{FF2B5EF4-FFF2-40B4-BE49-F238E27FC236}">
                <a16:creationId xmlns:a16="http://schemas.microsoft.com/office/drawing/2014/main" id="{C43246B8-84BE-8C53-DB5C-440B3E55DFBA}"/>
              </a:ext>
            </a:extLst>
          </p:cNvPr>
          <p:cNvPicPr>
            <a:picLocks noChangeAspect="1"/>
          </p:cNvPicPr>
          <p:nvPr/>
        </p:nvPicPr>
        <p:blipFill>
          <a:blip r:embed="rId6"/>
          <a:stretch>
            <a:fillRect/>
          </a:stretch>
        </p:blipFill>
        <p:spPr>
          <a:xfrm>
            <a:off x="8358616" y="1182181"/>
            <a:ext cx="2843564" cy="2170486"/>
          </a:xfrm>
          <a:prstGeom prst="rect">
            <a:avLst/>
          </a:prstGeom>
        </p:spPr>
      </p:pic>
      <p:pic>
        <p:nvPicPr>
          <p:cNvPr id="10" name="Picture 9">
            <a:extLst>
              <a:ext uri="{FF2B5EF4-FFF2-40B4-BE49-F238E27FC236}">
                <a16:creationId xmlns:a16="http://schemas.microsoft.com/office/drawing/2014/main" id="{5967A67A-C920-8C68-C355-86A0277D75C7}"/>
              </a:ext>
            </a:extLst>
          </p:cNvPr>
          <p:cNvPicPr>
            <a:picLocks noChangeAspect="1"/>
          </p:cNvPicPr>
          <p:nvPr/>
        </p:nvPicPr>
        <p:blipFill>
          <a:blip r:embed="rId7"/>
          <a:stretch>
            <a:fillRect/>
          </a:stretch>
        </p:blipFill>
        <p:spPr>
          <a:xfrm>
            <a:off x="360130" y="2940831"/>
            <a:ext cx="3813585" cy="2545771"/>
          </a:xfrm>
          <a:prstGeom prst="rect">
            <a:avLst/>
          </a:prstGeom>
        </p:spPr>
      </p:pic>
      <p:sp>
        <p:nvSpPr>
          <p:cNvPr id="11" name="TextBox 10">
            <a:extLst>
              <a:ext uri="{FF2B5EF4-FFF2-40B4-BE49-F238E27FC236}">
                <a16:creationId xmlns:a16="http://schemas.microsoft.com/office/drawing/2014/main" id="{C12D0667-2E3A-2B2F-2C1B-8432F601E2AA}"/>
              </a:ext>
            </a:extLst>
          </p:cNvPr>
          <p:cNvSpPr txBox="1"/>
          <p:nvPr/>
        </p:nvSpPr>
        <p:spPr bwMode="gray">
          <a:xfrm>
            <a:off x="102540" y="1211960"/>
            <a:ext cx="4726018" cy="1728871"/>
          </a:xfrm>
          <a:prstGeom prst="rect">
            <a:avLst/>
          </a:prstGeom>
          <a:noFill/>
        </p:spPr>
        <p:txBody>
          <a:bodyPr wrap="square" lIns="0" tIns="0" rIns="0" bIns="0" rtlCol="0">
            <a:spAutoFit/>
          </a:bodyPr>
          <a:lstStyle/>
          <a:p>
            <a:pPr algn="l">
              <a:lnSpc>
                <a:spcPct val="140000"/>
              </a:lnSpc>
            </a:pPr>
            <a:r>
              <a:rPr lang="en-US" sz="900" dirty="0"/>
              <a:t>After further inspection of mismatched wells, there are different reasons for manual exclusion:</a:t>
            </a:r>
          </a:p>
          <a:p>
            <a:pPr algn="l">
              <a:lnSpc>
                <a:spcPct val="140000"/>
              </a:lnSpc>
            </a:pPr>
            <a:endParaRPr lang="en-US" sz="900" dirty="0"/>
          </a:p>
          <a:p>
            <a:pPr marL="171450" indent="-171450" algn="l">
              <a:lnSpc>
                <a:spcPct val="140000"/>
              </a:lnSpc>
              <a:buFont typeface="Arial" panose="020B0604020202020204" pitchFamily="34" charset="0"/>
              <a:buChar char="•"/>
            </a:pPr>
            <a:r>
              <a:rPr lang="en-US" sz="900" dirty="0"/>
              <a:t>Changes in the first ratio baseline</a:t>
            </a:r>
          </a:p>
          <a:p>
            <a:pPr marL="171450" indent="-171450" algn="l">
              <a:lnSpc>
                <a:spcPct val="140000"/>
              </a:lnSpc>
              <a:buFont typeface="Arial" panose="020B0604020202020204" pitchFamily="34" charset="0"/>
              <a:buChar char="•"/>
            </a:pPr>
            <a:r>
              <a:rPr lang="en-US" sz="900" dirty="0"/>
              <a:t>Leak changes in the middle of the sweep</a:t>
            </a:r>
          </a:p>
          <a:p>
            <a:pPr marL="171450" indent="-171450" algn="l">
              <a:lnSpc>
                <a:spcPct val="140000"/>
              </a:lnSpc>
              <a:buFont typeface="Arial" panose="020B0604020202020204" pitchFamily="34" charset="0"/>
              <a:buChar char="•"/>
            </a:pPr>
            <a:r>
              <a:rPr lang="en-US" sz="900" dirty="0"/>
              <a:t>Rundown &gt;20%  in the first pulse amplitude</a:t>
            </a:r>
          </a:p>
          <a:p>
            <a:pPr marL="171450" indent="-171450" algn="l">
              <a:lnSpc>
                <a:spcPct val="140000"/>
              </a:lnSpc>
              <a:buFont typeface="Arial" panose="020B0604020202020204" pitchFamily="34" charset="0"/>
              <a:buChar char="•"/>
            </a:pPr>
            <a:r>
              <a:rPr lang="en-US" sz="900" dirty="0"/>
              <a:t>Small current/no current amplitude</a:t>
            </a:r>
          </a:p>
          <a:p>
            <a:pPr marL="171450" indent="-171450" algn="l">
              <a:lnSpc>
                <a:spcPct val="140000"/>
              </a:lnSpc>
              <a:buFont typeface="Arial" panose="020B0604020202020204" pitchFamily="34" charset="0"/>
              <a:buChar char="•"/>
            </a:pPr>
            <a:r>
              <a:rPr lang="en-US" sz="900" dirty="0"/>
              <a:t>Nothing obvious (not sure why it was discarded)</a:t>
            </a:r>
          </a:p>
          <a:p>
            <a:pPr marL="171450" indent="-171450" algn="l">
              <a:lnSpc>
                <a:spcPct val="140000"/>
              </a:lnSpc>
              <a:buFontTx/>
              <a:buChar char="-"/>
            </a:pPr>
            <a:endParaRPr lang="en-US" sz="900" dirty="0"/>
          </a:p>
        </p:txBody>
      </p:sp>
      <p:sp>
        <p:nvSpPr>
          <p:cNvPr id="13" name="TextBox 12">
            <a:extLst>
              <a:ext uri="{FF2B5EF4-FFF2-40B4-BE49-F238E27FC236}">
                <a16:creationId xmlns:a16="http://schemas.microsoft.com/office/drawing/2014/main" id="{4BA8FE68-B8C5-EB9B-FC03-050691A9766E}"/>
              </a:ext>
            </a:extLst>
          </p:cNvPr>
          <p:cNvSpPr txBox="1"/>
          <p:nvPr/>
        </p:nvSpPr>
        <p:spPr bwMode="gray">
          <a:xfrm>
            <a:off x="2045888" y="5741699"/>
            <a:ext cx="10801761" cy="315920"/>
          </a:xfrm>
          <a:prstGeom prst="rect">
            <a:avLst/>
          </a:prstGeom>
          <a:noFill/>
        </p:spPr>
        <p:txBody>
          <a:bodyPr wrap="square" lIns="0" tIns="0" rIns="0" bIns="0" rtlCol="0">
            <a:spAutoFit/>
          </a:bodyPr>
          <a:lstStyle/>
          <a:p>
            <a:pPr algn="l">
              <a:lnSpc>
                <a:spcPct val="140000"/>
              </a:lnSpc>
            </a:pPr>
            <a:r>
              <a:rPr lang="en-US" sz="1600" u="sng" dirty="0"/>
              <a:t>“Small/no current” and “rundown” seem to impact the calculation of the recovery time, both are easy to fix.</a:t>
            </a:r>
          </a:p>
        </p:txBody>
      </p:sp>
    </p:spTree>
    <p:extLst>
      <p:ext uri="{BB962C8B-B14F-4D97-AF65-F5344CB8AC3E}">
        <p14:creationId xmlns:p14="http://schemas.microsoft.com/office/powerpoint/2010/main" val="338839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6F1C-E738-3C70-4172-7AC15AFD75A9}"/>
              </a:ext>
            </a:extLst>
          </p:cNvPr>
          <p:cNvSpPr>
            <a:spLocks noGrp="1"/>
          </p:cNvSpPr>
          <p:nvPr>
            <p:ph type="title"/>
          </p:nvPr>
        </p:nvSpPr>
        <p:spPr>
          <a:xfrm>
            <a:off x="119433" y="0"/>
            <a:ext cx="11233151" cy="720000"/>
          </a:xfrm>
        </p:spPr>
        <p:txBody>
          <a:bodyPr/>
          <a:lstStyle/>
          <a:p>
            <a:r>
              <a:rPr lang="en-US" dirty="0"/>
              <a:t>Summary and next steps</a:t>
            </a:r>
          </a:p>
        </p:txBody>
      </p:sp>
      <p:sp>
        <p:nvSpPr>
          <p:cNvPr id="3" name="Text Placeholder 2">
            <a:extLst>
              <a:ext uri="{FF2B5EF4-FFF2-40B4-BE49-F238E27FC236}">
                <a16:creationId xmlns:a16="http://schemas.microsoft.com/office/drawing/2014/main" id="{3CFBC28B-F796-C502-021A-157656B3F4A0}"/>
              </a:ext>
            </a:extLst>
          </p:cNvPr>
          <p:cNvSpPr>
            <a:spLocks noGrp="1"/>
          </p:cNvSpPr>
          <p:nvPr>
            <p:ph type="body" sz="quarter" idx="15"/>
          </p:nvPr>
        </p:nvSpPr>
        <p:spPr>
          <a:xfrm>
            <a:off x="426027" y="720000"/>
            <a:ext cx="11233151" cy="4594411"/>
          </a:xfrm>
        </p:spPr>
        <p:txBody>
          <a:bodyPr/>
          <a:lstStyle/>
          <a:p>
            <a:pPr>
              <a:lnSpc>
                <a:spcPct val="100000"/>
              </a:lnSpc>
            </a:pPr>
            <a:r>
              <a:rPr lang="en-US" sz="1100" dirty="0"/>
              <a:t>During this time, we have standardized the exporting format, incorporating valuable metadata associated with the exported wells. This metadata will be utilized later in the plotting and aggregation of experiments, including criteria such as compound name, concentration, and holding voltage.</a:t>
            </a:r>
          </a:p>
          <a:p>
            <a:pPr>
              <a:lnSpc>
                <a:spcPct val="100000"/>
              </a:lnSpc>
            </a:pPr>
            <a:r>
              <a:rPr lang="en-US" sz="1100" dirty="0"/>
              <a:t>Manual QC for the IV input files appears to be more stringent than the automatic QC process, particularly at -75 mV. This may be specific to this dataset, as previous validation of the process achieved over </a:t>
            </a:r>
            <a:r>
              <a:rPr lang="en-US" sz="1100" b="1" dirty="0"/>
              <a:t>&gt;85%</a:t>
            </a:r>
            <a:r>
              <a:rPr lang="en-US" sz="1100" dirty="0"/>
              <a:t> of correctly assigned labels compared to manually curated data. Given that a second QC layer will be applied after calculating the biophysical parameters (point 3, slide 2), a ~20% mismatch at this stage is considered acceptable.</a:t>
            </a:r>
          </a:p>
          <a:p>
            <a:pPr>
              <a:lnSpc>
                <a:spcPct val="100000"/>
              </a:lnSpc>
            </a:pPr>
            <a:r>
              <a:rPr lang="en-US" sz="1100" dirty="0"/>
              <a:t>We will evaluate the impact of the mismatch in the parameters obtained from the IV files, depending on that we could propose changes or keep the QC as it is.</a:t>
            </a:r>
          </a:p>
          <a:p>
            <a:pPr>
              <a:lnSpc>
                <a:spcPct val="100000"/>
              </a:lnSpc>
            </a:pPr>
            <a:r>
              <a:rPr lang="en-US" sz="1100" dirty="0"/>
              <a:t>The strategy to leverage the QC process developed for the IV files and apply the same criteria to other file types was successful for tail protocols (at both holding voltages). However, the </a:t>
            </a:r>
            <a:r>
              <a:rPr lang="en-US" sz="1100" b="1" dirty="0"/>
              <a:t>recovery</a:t>
            </a:r>
            <a:r>
              <a:rPr lang="en-US" sz="1100" dirty="0"/>
              <a:t> file requires further improvement.</a:t>
            </a:r>
          </a:p>
          <a:p>
            <a:pPr>
              <a:lnSpc>
                <a:spcPct val="100000"/>
              </a:lnSpc>
            </a:pPr>
            <a:r>
              <a:rPr lang="en-US" sz="1100" dirty="0"/>
              <a:t>A detailed analysis of mismatch cases in recovery from inactivation shows that, for most manual exclusion criteria (slide 8), the impact on recovery time is marginal—except in cases of small/no current and rundown &gt;20%.</a:t>
            </a:r>
          </a:p>
          <a:p>
            <a:pPr marL="0" indent="0">
              <a:lnSpc>
                <a:spcPct val="100000"/>
              </a:lnSpc>
              <a:buNone/>
            </a:pPr>
            <a:r>
              <a:rPr lang="en-US" sz="1100" b="1" dirty="0"/>
              <a:t>Recommendations for Improving the Auto QC Process for the Recovery File:</a:t>
            </a:r>
          </a:p>
          <a:p>
            <a:pPr>
              <a:lnSpc>
                <a:spcPct val="100000"/>
              </a:lnSpc>
              <a:buFont typeface="+mj-lt"/>
              <a:buAutoNum type="arabicPeriod"/>
            </a:pPr>
            <a:r>
              <a:rPr lang="en-US" sz="1100" dirty="0"/>
              <a:t>Use the cursor </a:t>
            </a:r>
            <a:r>
              <a:rPr lang="en-US" sz="1100" b="1" dirty="0"/>
              <a:t>C1</a:t>
            </a:r>
            <a:r>
              <a:rPr lang="en-US" sz="1100" dirty="0"/>
              <a:t> value to exclude cells with currents smaller than </a:t>
            </a:r>
            <a:r>
              <a:rPr lang="en-US" sz="1100" b="1" dirty="0"/>
              <a:t>-300 </a:t>
            </a:r>
            <a:r>
              <a:rPr lang="en-US" sz="1100" b="1" dirty="0" err="1"/>
              <a:t>pA</a:t>
            </a:r>
            <a:r>
              <a:rPr lang="en-US" sz="1100" dirty="0" err="1"/>
              <a:t>.</a:t>
            </a:r>
            <a:r>
              <a:rPr lang="en-US" sz="1100" dirty="0"/>
              <a:t> This criterion is more stringent than the one used for the IV protocol (-200 </a:t>
            </a:r>
            <a:r>
              <a:rPr lang="en-US" sz="1100" dirty="0" err="1"/>
              <a:t>pA</a:t>
            </a:r>
            <a:r>
              <a:rPr lang="en-US" sz="1100" dirty="0"/>
              <a:t>) due to the greater susceptibility of this protocol to rundown.</a:t>
            </a:r>
          </a:p>
          <a:p>
            <a:pPr>
              <a:lnSpc>
                <a:spcPct val="100000"/>
              </a:lnSpc>
              <a:buFont typeface="+mj-lt"/>
              <a:buAutoNum type="arabicPeriod"/>
            </a:pPr>
            <a:r>
              <a:rPr lang="en-US" sz="1100" dirty="0"/>
              <a:t>Introduce a new </a:t>
            </a:r>
            <a:r>
              <a:rPr lang="en-US" sz="1100" b="1" dirty="0"/>
              <a:t>cursor ratio</a:t>
            </a:r>
            <a:r>
              <a:rPr lang="en-US" sz="1100" dirty="0"/>
              <a:t>, </a:t>
            </a:r>
            <a:r>
              <a:rPr lang="en-US" sz="1100" b="1" dirty="0"/>
              <a:t>C1 / C16</a:t>
            </a:r>
            <a:r>
              <a:rPr lang="en-US" sz="1100" dirty="0"/>
              <a:t>, referred to as </a:t>
            </a:r>
            <a:r>
              <a:rPr lang="en-US" sz="1100" b="1" dirty="0"/>
              <a:t>"Rundown."</a:t>
            </a:r>
            <a:r>
              <a:rPr lang="en-US" sz="1100" dirty="0"/>
              <a:t> If </a:t>
            </a:r>
            <a:r>
              <a:rPr lang="en-US" sz="1100" b="1" dirty="0"/>
              <a:t>Rundown &gt; 1.2</a:t>
            </a:r>
            <a:r>
              <a:rPr lang="en-US" sz="1100" dirty="0"/>
              <a:t> or </a:t>
            </a:r>
            <a:r>
              <a:rPr lang="en-US" sz="1100" b="1" dirty="0"/>
              <a:t>Rundown &lt; 0.8</a:t>
            </a:r>
            <a:r>
              <a:rPr lang="en-US" sz="1100" dirty="0"/>
              <a:t>, the well should be excluded (</a:t>
            </a:r>
            <a:r>
              <a:rPr lang="en-US" sz="1100" b="1" dirty="0"/>
              <a:t>"F"</a:t>
            </a:r>
            <a:r>
              <a:rPr lang="en-US" sz="1100" dirty="0"/>
              <a:t>).</a:t>
            </a:r>
          </a:p>
          <a:p>
            <a:pPr>
              <a:lnSpc>
                <a:spcPct val="100000"/>
              </a:lnSpc>
              <a:buFont typeface="Arial" panose="020B0604020202020204" pitchFamily="34" charset="0"/>
              <a:buChar char="•"/>
            </a:pPr>
            <a:endParaRPr lang="en-US" sz="1200" dirty="0"/>
          </a:p>
        </p:txBody>
      </p:sp>
      <p:sp>
        <p:nvSpPr>
          <p:cNvPr id="4" name="Footer Placeholder 3">
            <a:extLst>
              <a:ext uri="{FF2B5EF4-FFF2-40B4-BE49-F238E27FC236}">
                <a16:creationId xmlns:a16="http://schemas.microsoft.com/office/drawing/2014/main" id="{0CD12E48-4EA7-81ED-1CB0-4B2497CA73E8}"/>
              </a:ext>
            </a:extLst>
          </p:cNvPr>
          <p:cNvSpPr>
            <a:spLocks noGrp="1"/>
          </p:cNvSpPr>
          <p:nvPr>
            <p:ph type="ftr" sz="quarter" idx="16"/>
          </p:nvPr>
        </p:nvSpPr>
        <p:spPr/>
        <p:txBody>
          <a:bodyPr/>
          <a:lstStyle/>
          <a:p>
            <a:r>
              <a:rPr lang="en-US"/>
              <a:t>BROAD - BOEHRINGER COLLABORATION / CONFIDENTIAL </a:t>
            </a:r>
          </a:p>
        </p:txBody>
      </p:sp>
    </p:spTree>
    <p:extLst>
      <p:ext uri="{BB962C8B-B14F-4D97-AF65-F5344CB8AC3E}">
        <p14:creationId xmlns:p14="http://schemas.microsoft.com/office/powerpoint/2010/main" val="3328007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SHOW_CA" val="False"/>
  <p:tag name="THINKCELLUNDODONOTDELETE" val="0"/>
</p:tagLst>
</file>

<file path=ppt/theme/theme1.xml><?xml version="1.0" encoding="utf-8"?>
<a:theme xmlns:a="http://schemas.openxmlformats.org/drawingml/2006/main" name="Boehringer Ingelheim 16:9">
  <a:themeElements>
    <a:clrScheme name="BI_FINAL">
      <a:dk1>
        <a:sysClr val="windowText" lastClr="000000"/>
      </a:dk1>
      <a:lt1>
        <a:sysClr val="window" lastClr="FFFFFF"/>
      </a:lt1>
      <a:dk2>
        <a:srgbClr val="00E47C"/>
      </a:dk2>
      <a:lt2>
        <a:srgbClr val="08312A"/>
      </a:lt2>
      <a:accent1>
        <a:srgbClr val="08312A"/>
      </a:accent1>
      <a:accent2>
        <a:srgbClr val="00E47C"/>
      </a:accent2>
      <a:accent3>
        <a:srgbClr val="C5C3EE"/>
      </a:accent3>
      <a:accent4>
        <a:srgbClr val="FFE667"/>
      </a:accent4>
      <a:accent5>
        <a:srgbClr val="F58A68"/>
      </a:accent5>
      <a:accent6>
        <a:srgbClr val="A3E5EE"/>
      </a:accent6>
      <a:hlink>
        <a:srgbClr val="898885"/>
      </a:hlink>
      <a:folHlink>
        <a:srgbClr val="B7B6B2"/>
      </a:folHlink>
    </a:clrScheme>
    <a:fontScheme name="Boehringer">
      <a:majorFont>
        <a:latin typeface="Boehringer Forward Head"/>
        <a:ea typeface=""/>
        <a:cs typeface=""/>
      </a:majorFont>
      <a:minorFont>
        <a:latin typeface="Boehringer Forward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6350">
          <a:solidFill>
            <a:schemeClr val="tx1"/>
          </a:solidFill>
        </a:ln>
      </a:spPr>
      <a:bodyPr rtlCol="0" anchor="ctr"/>
      <a:lstStyle>
        <a:defPPr algn="ctr">
          <a:lnSpc>
            <a:spcPct val="140000"/>
          </a:lnSpc>
          <a:defRPr sz="16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spAutoFit/>
      </a:bodyPr>
      <a:lstStyle>
        <a:defPPr marL="180000" indent="-180000" algn="l">
          <a:lnSpc>
            <a:spcPct val="140000"/>
          </a:lnSpc>
          <a:buFont typeface="Arial" panose="020B0604020202020204" pitchFamily="34" charset="0"/>
          <a:buChar char="•"/>
          <a:defRPr sz="1600" dirty="0"/>
        </a:defPPr>
      </a:lstStyle>
    </a:txDef>
  </a:objectDefaults>
  <a:extraClrSchemeLst/>
  <a:custClrLst>
    <a:custClr name="Light Red">
      <a:srgbClr val="F5CDB9"/>
    </a:custClr>
    <a:custClr name="Red">
      <a:srgbClr val="F58A68"/>
    </a:custClr>
    <a:custClr name="Medium Red">
      <a:srgbClr val="EE6541"/>
    </a:custClr>
    <a:custClr name="Dark Red">
      <a:srgbClr val="86251B"/>
    </a:custClr>
    <a:custClr>
      <a:srgbClr val="FFFFFF"/>
    </a:custClr>
    <a:custClr>
      <a:srgbClr val="FFFFFF"/>
    </a:custClr>
    <a:custClr name="Gray 1">
      <a:srgbClr val="FAF9F8"/>
    </a:custClr>
    <a:custClr name="Light Gray">
      <a:srgbClr val="F6F5F3"/>
    </a:custClr>
    <a:custClr name="Gray 3">
      <a:srgbClr val="EFEEEB"/>
    </a:custClr>
    <a:custClr name="Warm Gray">
      <a:srgbClr val="E5E3DE"/>
    </a:custClr>
    <a:custClr name="Light Blue">
      <a:srgbClr val="D2F2F7"/>
    </a:custClr>
    <a:custClr name="Blue">
      <a:srgbClr val="A3E5EE"/>
    </a:custClr>
    <a:custClr name="Medium Blue">
      <a:srgbClr val="6AD2E2"/>
    </a:custClr>
    <a:custClr name="Dark Blue">
      <a:srgbClr val="076D7E"/>
    </a:custClr>
    <a:custClr>
      <a:srgbClr val="FFFFFF"/>
    </a:custClr>
    <a:custClr>
      <a:srgbClr val="FFFFFF"/>
    </a:custClr>
    <a:custClr name="Gray 5">
      <a:srgbClr val="B7B6B2"/>
    </a:custClr>
    <a:custClr name="Gray 6">
      <a:srgbClr val="898885"/>
    </a:custClr>
    <a:custClr name="Gray 7">
      <a:srgbClr val="5C5B59"/>
    </a:custClr>
    <a:custClr name="Gray 8">
      <a:srgbClr val="2E2D2C"/>
    </a:custClr>
    <a:custClr name="Light Yellow">
      <a:srgbClr val="FBF9AA"/>
    </a:custClr>
    <a:custClr name="Yellow">
      <a:srgbClr val="FFE667"/>
    </a:custClr>
    <a:custClr name="Medium Yellow">
      <a:srgbClr val="FFD03D"/>
    </a:custClr>
    <a:custClr name="Dark Yellow">
      <a:srgbClr val="E18600"/>
    </a:custClr>
    <a:custClr>
      <a:srgbClr val="FFFFFF"/>
    </a:custClr>
    <a:custClr>
      <a:srgbClr val="FFFFFF"/>
    </a:custClr>
    <a:custClr>
      <a:srgbClr val="FFFFFF"/>
    </a:custClr>
    <a:custClr>
      <a:srgbClr val="FFFFFF"/>
    </a:custClr>
    <a:custClr>
      <a:srgbClr val="FFFFFF"/>
    </a:custClr>
    <a:custClr>
      <a:srgbClr val="FFFFFF"/>
    </a:custClr>
    <a:custClr name="Light Violet">
      <a:srgbClr val="E0E1F6"/>
    </a:custClr>
    <a:custClr name="Violet">
      <a:srgbClr val="C5C3EE"/>
    </a:custClr>
    <a:custClr name="Medium Violet">
      <a:srgbClr val="928BDE"/>
    </a:custClr>
    <a:custClr name="Dark Violet">
      <a:srgbClr val="5D4495"/>
    </a:custClr>
    <a:custClr>
      <a:srgbClr val="FFFFFF"/>
    </a:custClr>
    <a:custClr>
      <a:srgbClr val="FFFFFF"/>
    </a:custClr>
    <a:custClr>
      <a:srgbClr val="FFFFFF"/>
    </a:custClr>
    <a:custClr name="Signal Red">
      <a:srgbClr val="F62B2B"/>
    </a:custClr>
    <a:custClr name="Signal Yellow">
      <a:srgbClr val="FF8413"/>
    </a:custClr>
    <a:custClr name="Signal Green">
      <a:srgbClr val="1EAD1B"/>
    </a:custClr>
  </a:custClrLst>
  <a:extLst>
    <a:ext uri="{05A4C25C-085E-4340-85A3-A5531E510DB2}">
      <thm15:themeFamily xmlns:thm15="http://schemas.microsoft.com/office/thememl/2012/main" name="K16_Boehringer-Ingelheim_Master_2023-10-27.potx" id="{2C6D375D-DD9D-4CF0-B688-7F4CCBA49DFF}" vid="{6088006B-833E-4326-9B9C-8EE8922CBC59}"/>
    </a:ext>
  </a:extLst>
</a:theme>
</file>

<file path=ppt/theme/theme2.xml><?xml version="1.0" encoding="utf-8"?>
<a:theme xmlns:a="http://schemas.openxmlformats.org/drawingml/2006/main" name="Office Theme">
  <a:themeElements>
    <a:clrScheme name="BI_FINAL">
      <a:dk1>
        <a:sysClr val="windowText" lastClr="000000"/>
      </a:dk1>
      <a:lt1>
        <a:sysClr val="window" lastClr="FFFFFF"/>
      </a:lt1>
      <a:dk2>
        <a:srgbClr val="00E47C"/>
      </a:dk2>
      <a:lt2>
        <a:srgbClr val="08312A"/>
      </a:lt2>
      <a:accent1>
        <a:srgbClr val="08312A"/>
      </a:accent1>
      <a:accent2>
        <a:srgbClr val="00E47C"/>
      </a:accent2>
      <a:accent3>
        <a:srgbClr val="C5C3EE"/>
      </a:accent3>
      <a:accent4>
        <a:srgbClr val="FFE667"/>
      </a:accent4>
      <a:accent5>
        <a:srgbClr val="F58A68"/>
      </a:accent5>
      <a:accent6>
        <a:srgbClr val="A3E5EE"/>
      </a:accent6>
      <a:hlink>
        <a:srgbClr val="898885"/>
      </a:hlink>
      <a:folHlink>
        <a:srgbClr val="B7B6B2"/>
      </a:folHlink>
    </a:clrScheme>
    <a:fontScheme name="BI_neu">
      <a:majorFont>
        <a:latin typeface="Boehringer Headline"/>
        <a:ea typeface=""/>
        <a:cs typeface=""/>
      </a:majorFont>
      <a:minorFont>
        <a:latin typeface="Boehringer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I_FINAL">
      <a:dk1>
        <a:sysClr val="windowText" lastClr="000000"/>
      </a:dk1>
      <a:lt1>
        <a:sysClr val="window" lastClr="FFFFFF"/>
      </a:lt1>
      <a:dk2>
        <a:srgbClr val="00E47C"/>
      </a:dk2>
      <a:lt2>
        <a:srgbClr val="08312A"/>
      </a:lt2>
      <a:accent1>
        <a:srgbClr val="08312A"/>
      </a:accent1>
      <a:accent2>
        <a:srgbClr val="00E47C"/>
      </a:accent2>
      <a:accent3>
        <a:srgbClr val="C5C3EE"/>
      </a:accent3>
      <a:accent4>
        <a:srgbClr val="FFE667"/>
      </a:accent4>
      <a:accent5>
        <a:srgbClr val="F58A68"/>
      </a:accent5>
      <a:accent6>
        <a:srgbClr val="A3E5EE"/>
      </a:accent6>
      <a:hlink>
        <a:srgbClr val="898885"/>
      </a:hlink>
      <a:folHlink>
        <a:srgbClr val="B7B6B2"/>
      </a:folHlink>
    </a:clrScheme>
    <a:fontScheme name="BI_neu">
      <a:majorFont>
        <a:latin typeface="Boehringer Headline"/>
        <a:ea typeface=""/>
        <a:cs typeface=""/>
      </a:majorFont>
      <a:minorFont>
        <a:latin typeface="Boehringer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9DEF5675DBE54EB96ADC056495E9B2" ma:contentTypeVersion="5" ma:contentTypeDescription="Create a new document." ma:contentTypeScope="" ma:versionID="3b72b476d828922781318d3b68d5cd9e">
  <xsd:schema xmlns:xsd="http://www.w3.org/2001/XMLSchema" xmlns:xs="http://www.w3.org/2001/XMLSchema" xmlns:p="http://schemas.microsoft.com/office/2006/metadata/properties" xmlns:ns2="cfeb78e4-d847-46bf-9c18-126d6c0062fc" targetNamespace="http://schemas.microsoft.com/office/2006/metadata/properties" ma:root="true" ma:fieldsID="5b3b4864edeee4e1434823050d87f903" ns2:_="">
    <xsd:import namespace="cfeb78e4-d847-46bf-9c18-126d6c0062fc"/>
    <xsd:element name="properties">
      <xsd:complexType>
        <xsd:sequence>
          <xsd:element name="documentManagement">
            <xsd:complexType>
              <xsd:all>
                <xsd:element ref="ns2:RR_checke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eb78e4-d847-46bf-9c18-126d6c0062fc" elementFormDefault="qualified">
    <xsd:import namespace="http://schemas.microsoft.com/office/2006/documentManagement/types"/>
    <xsd:import namespace="http://schemas.microsoft.com/office/infopath/2007/PartnerControls"/>
    <xsd:element name="RR_checked" ma:index="8" nillable="true" ma:displayName="RR_checked" ma:internalName="RR_checke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R_checked xmlns="cfeb78e4-d847-46bf-9c18-126d6c0062f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85E8D06-55CE-40FA-B343-C9E540F2F5D8}">
  <ds:schemaRefs>
    <ds:schemaRef ds:uri="cfeb78e4-d847-46bf-9c18-126d6c0062f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0AD926-1C5C-4F7A-82C7-04A492D29124}">
  <ds:schemaRefs>
    <ds:schemaRef ds:uri="cfeb78e4-d847-46bf-9c18-126d6c0062f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2C3F0F1-6A6B-4BEE-BD61-B5DC962FA8C2}">
  <ds:schemaRefs>
    <ds:schemaRef ds:uri="http://schemas.microsoft.com/sharepoint/v3/contenttype/forms"/>
  </ds:schemaRefs>
</ds:datastoreItem>
</file>

<file path=docMetadata/LabelInfo.xml><?xml version="1.0" encoding="utf-8"?>
<clbl:labelList xmlns:clbl="http://schemas.microsoft.com/office/2020/mipLabelMetadata">
  <clbl:label id="{bfd0b529-4a04-4616-88d2-531082d94bb8}" enabled="1" method="Standard" siteId="{e1f8af86-ee95-4718-bd0d-375b37366c83}" removed="0"/>
</clbl:labelList>
</file>

<file path=docProps/app.xml><?xml version="1.0" encoding="utf-8"?>
<Properties xmlns="http://schemas.openxmlformats.org/officeDocument/2006/extended-properties" xmlns:vt="http://schemas.openxmlformats.org/officeDocument/2006/docPropsVTypes">
  <Template>Boehringer_Ingelheim_Master_1.0</Template>
  <TotalTime>227</TotalTime>
  <Words>1127</Words>
  <Application>Microsoft Office PowerPoint</Application>
  <PresentationFormat>Widescreen</PresentationFormat>
  <Paragraphs>72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Boehringer Forward Text</vt:lpstr>
      <vt:lpstr>Boehringer Forward Head</vt:lpstr>
      <vt:lpstr>Boehringer Ingelheim 16:9</vt:lpstr>
      <vt:lpstr>Analysis pipeline development</vt:lpstr>
      <vt:lpstr>Analysis pipeline development</vt:lpstr>
      <vt:lpstr>Suggested changes</vt:lpstr>
      <vt:lpstr>Quality Control Process and QC validation strategy</vt:lpstr>
      <vt:lpstr>Automatic QC validation</vt:lpstr>
      <vt:lpstr>Automatic QC validation</vt:lpstr>
      <vt:lpstr>Automatic QC validation</vt:lpstr>
      <vt:lpstr>Understanding the mismatch between manual and autoQC for the “recovery” and its impact on the calculated parameter (recovery from inactivation time)</vt:lpstr>
      <vt:lpstr>Summary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template</dc:title>
  <dc:creator>amal.dakka@boehringer-ingelheim.com</dc:creator>
  <dc:description>Optimized for Office 365</dc:description>
  <cp:lastModifiedBy>David Baez</cp:lastModifiedBy>
  <cp:revision>30</cp:revision>
  <dcterms:created xsi:type="dcterms:W3CDTF">2023-11-15T15:18:52Z</dcterms:created>
  <dcterms:modified xsi:type="dcterms:W3CDTF">2025-02-14T19:14:29Z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0x010100079DEF5675DBE54EB96ADC056495E9B2</vt:lpwstr>
  </property>
  <property fmtid="{D5CDD505-2E9C-101B-9397-08002B2CF9AE}" pid="3" name="MediaServiceImageTags">
    <vt:lpwstr/>
  </property>
</Properties>
</file>