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9" r:id="rId6"/>
    <p:sldId id="258" r:id="rId7"/>
    <p:sldId id="266" r:id="rId8"/>
    <p:sldId id="263" r:id="rId9"/>
    <p:sldId id="268" r:id="rId10"/>
    <p:sldId id="270" r:id="rId11"/>
    <p:sldId id="261" r:id="rId12"/>
    <p:sldId id="262" r:id="rId13"/>
    <p:sldId id="265" r:id="rId1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16796-0F2C-6B46-80BE-C0129120A0F9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383DE-8099-C942-9BD2-961495FDB3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528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FC7E-B7D7-5742-8813-0EBF3E4A6996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CF01-1100-2549-B321-A599D41B8E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616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VLSI</a:t>
            </a:r>
            <a:r>
              <a:rPr kumimoji="1" lang="zh-TW" altLang="en-US" sz="5400" b="1" dirty="0" smtClean="0"/>
              <a:t> </a:t>
            </a:r>
            <a:r>
              <a:rPr kumimoji="1" lang="en-US" altLang="zh-TW" sz="5400" b="1" dirty="0" smtClean="0"/>
              <a:t>System</a:t>
            </a:r>
            <a:r>
              <a:rPr kumimoji="1" lang="zh-TW" altLang="en-US" sz="5400" b="1" dirty="0" smtClean="0"/>
              <a:t> </a:t>
            </a:r>
            <a:r>
              <a:rPr kumimoji="1" lang="en-US" altLang="zh-TW" sz="5400" b="1" dirty="0" smtClean="0"/>
              <a:t>Design</a:t>
            </a:r>
            <a:br>
              <a:rPr kumimoji="1" lang="en-US" altLang="zh-TW" sz="5400" b="1" dirty="0" smtClean="0"/>
            </a:br>
            <a:r>
              <a:rPr kumimoji="1" lang="en-US" altLang="zh-TW" sz="5400" b="1" dirty="0" smtClean="0"/>
              <a:t>Final</a:t>
            </a:r>
            <a:r>
              <a:rPr kumimoji="1" lang="zh-TW" altLang="en-US" sz="5400" b="1" dirty="0" smtClean="0"/>
              <a:t> </a:t>
            </a:r>
            <a:r>
              <a:rPr kumimoji="1" lang="en-US" altLang="zh-TW" sz="5400" b="1" dirty="0" smtClean="0"/>
              <a:t>Project</a:t>
            </a:r>
            <a:r>
              <a:rPr kumimoji="1" lang="zh-TW" altLang="en-US" sz="5400" b="1" dirty="0" smtClean="0"/>
              <a:t> </a:t>
            </a:r>
            <a:r>
              <a:rPr kumimoji="1" lang="en-US" altLang="zh-TW" sz="5400" b="1" dirty="0" smtClean="0"/>
              <a:t>Demo</a:t>
            </a:r>
            <a:endParaRPr kumimoji="1" lang="zh-TW" altLang="en-US" sz="5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26108"/>
            <a:ext cx="6858000" cy="1655762"/>
          </a:xfrm>
        </p:spPr>
        <p:txBody>
          <a:bodyPr>
            <a:normAutofit/>
          </a:bodyPr>
          <a:lstStyle/>
          <a:p>
            <a:r>
              <a:rPr kumimoji="1" lang="en-US" altLang="zh-TW" sz="2000" b="1" dirty="0" smtClean="0">
                <a:solidFill>
                  <a:schemeClr val="accent1"/>
                </a:solidFill>
              </a:rPr>
              <a:t>107065507</a:t>
            </a:r>
            <a:r>
              <a:rPr kumimoji="1" lang="zh-TW" altLang="en-US" sz="2000" b="1" dirty="0" smtClean="0">
                <a:solidFill>
                  <a:schemeClr val="accent1"/>
                </a:solidFill>
              </a:rPr>
              <a:t> 盧允凡</a:t>
            </a:r>
            <a:endParaRPr kumimoji="1" lang="zh-TW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7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b="1" dirty="0" smtClean="0"/>
              <a:t>SRAM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area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estimation</a:t>
            </a:r>
            <a:endParaRPr kumimoji="1"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The area of a single-port </a:t>
            </a:r>
            <a:r>
              <a:rPr kumimoji="1" lang="en-US" altLang="zh-TW" sz="2400" dirty="0" smtClean="0"/>
              <a:t>32*256 </a:t>
            </a:r>
            <a:r>
              <a:rPr kumimoji="1" lang="en-US" altLang="zh-TW" sz="2400" dirty="0"/>
              <a:t>SRAM is </a:t>
            </a:r>
            <a:r>
              <a:rPr kumimoji="1" lang="en-US" altLang="zh-TW" sz="2400" dirty="0" smtClean="0"/>
              <a:t>43400 </a:t>
            </a:r>
            <a:r>
              <a:rPr kumimoji="1" lang="en-US" altLang="zh-TW" sz="2400" dirty="0"/>
              <a:t>um2.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170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b="1" dirty="0" smtClean="0"/>
              <a:t>Simulations</a:t>
            </a:r>
            <a:endParaRPr kumimoji="1" lang="zh-TW" altLang="en-US" sz="44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9123"/>
            <a:ext cx="7937500" cy="292434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8650" y="1469123"/>
            <a:ext cx="2899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Example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</a:p>
          <a:p>
            <a:r>
              <a:rPr kumimoji="1" lang="en-US" altLang="zh-TW" dirty="0" smtClean="0"/>
              <a:t>Public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key: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(7,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143)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r>
              <a:rPr kumimoji="1" lang="en-US" altLang="zh-TW" dirty="0" smtClean="0"/>
              <a:t>Message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08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30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b="1" dirty="0" smtClean="0"/>
              <a:t>Simulations</a:t>
            </a:r>
            <a:endParaRPr kumimoji="1" lang="zh-TW" altLang="en-US" sz="4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1469123"/>
            <a:ext cx="3031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Example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</a:p>
          <a:p>
            <a:r>
              <a:rPr kumimoji="1" lang="en-US" altLang="zh-TW" dirty="0" smtClean="0"/>
              <a:t>Private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key: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(D,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(103,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143)</a:t>
            </a:r>
          </a:p>
          <a:p>
            <a:r>
              <a:rPr kumimoji="1" lang="en-US" altLang="zh-TW" dirty="0" smtClean="0"/>
              <a:t>Message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42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57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06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494053"/>
            <a:ext cx="8674100" cy="29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b="1" dirty="0" smtClean="0"/>
              <a:t>Simulations</a:t>
            </a:r>
            <a:endParaRPr kumimoji="1" lang="zh-TW" altLang="en-US" sz="4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1469123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Example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2</a:t>
            </a:r>
            <a:endParaRPr kumimoji="1" lang="en-US" altLang="zh-TW" dirty="0" smtClean="0"/>
          </a:p>
          <a:p>
            <a:r>
              <a:rPr kumimoji="1" lang="en-US" altLang="zh-TW" dirty="0" smtClean="0"/>
              <a:t>(E,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(157,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2773)</a:t>
            </a:r>
          </a:p>
          <a:p>
            <a:r>
              <a:rPr kumimoji="1" lang="en-US" altLang="zh-TW" dirty="0" smtClean="0"/>
              <a:t>Message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948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588400"/>
            <a:ext cx="8648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 smtClean="0"/>
              <a:t>Outline</a:t>
            </a:r>
            <a:endParaRPr kumimoji="1"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/>
              <a:t>RSA</a:t>
            </a:r>
          </a:p>
          <a:p>
            <a:r>
              <a:rPr kumimoji="1" lang="en-US" altLang="zh-TW" sz="2800" dirty="0" smtClean="0"/>
              <a:t>First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approach</a:t>
            </a:r>
          </a:p>
          <a:p>
            <a:r>
              <a:rPr kumimoji="1" lang="en-US" altLang="zh-TW" sz="2800" dirty="0" smtClean="0"/>
              <a:t>Second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approach</a:t>
            </a:r>
          </a:p>
          <a:p>
            <a:pPr lvl="1"/>
            <a:r>
              <a:rPr kumimoji="1" lang="en-US" altLang="zh-TW" sz="2400" dirty="0" smtClean="0"/>
              <a:t>FSM</a:t>
            </a:r>
          </a:p>
          <a:p>
            <a:pPr lvl="1"/>
            <a:r>
              <a:rPr kumimoji="1" lang="en-US" altLang="zh-TW" sz="2400" dirty="0" smtClean="0"/>
              <a:t>Block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Diagram</a:t>
            </a:r>
          </a:p>
          <a:p>
            <a:pPr lvl="1"/>
            <a:r>
              <a:rPr kumimoji="1" lang="en-US" altLang="zh-TW" sz="2400" dirty="0" smtClean="0"/>
              <a:t>Cycles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Analysis</a:t>
            </a:r>
          </a:p>
          <a:p>
            <a:pPr lvl="1"/>
            <a:r>
              <a:rPr kumimoji="1" lang="en-US" altLang="zh-TW" sz="2400" dirty="0" smtClean="0"/>
              <a:t>Simulations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1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 smtClean="0"/>
              <a:t>RSA</a:t>
            </a:r>
            <a:r>
              <a:rPr kumimoji="1" lang="zh-TW" altLang="en-US" sz="4000" b="1" dirty="0" smtClean="0"/>
              <a:t> </a:t>
            </a:r>
            <a:r>
              <a:rPr kumimoji="1" lang="en-US" altLang="zh-TW" sz="4000" b="1" dirty="0" smtClean="0"/>
              <a:t>Engine</a:t>
            </a:r>
            <a:r>
              <a:rPr kumimoji="1" lang="zh-TW" altLang="en-US" sz="4000" b="1" dirty="0" smtClean="0"/>
              <a:t> </a:t>
            </a:r>
            <a:endParaRPr kumimoji="1"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84325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zh-TW" sz="2400" dirty="0" smtClean="0"/>
              <a:t>KEY: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E</a:t>
            </a:r>
            <a:r>
              <a:rPr kumimoji="1" lang="en-US" altLang="zh-TW" sz="2400" dirty="0" smtClean="0"/>
              <a:t>,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D</a:t>
            </a:r>
            <a:r>
              <a:rPr kumimoji="1" lang="en-US" altLang="zh-TW" sz="2400" dirty="0" smtClean="0"/>
              <a:t>,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and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N</a:t>
            </a:r>
          </a:p>
          <a:p>
            <a:r>
              <a:rPr kumimoji="1" lang="en-US" altLang="zh-TW" sz="2400" dirty="0" smtClean="0"/>
              <a:t>Input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data: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A</a:t>
            </a:r>
          </a:p>
          <a:p>
            <a:r>
              <a:rPr kumimoji="1" lang="en-US" altLang="zh-TW" sz="2400" dirty="0" smtClean="0"/>
              <a:t>All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2048-bit</a:t>
            </a:r>
          </a:p>
          <a:p>
            <a:r>
              <a:rPr kumimoji="1" lang="en-US" altLang="zh-TW" sz="2400" dirty="0" smtClean="0"/>
              <a:t>Using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LR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algorithm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to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compute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A</a:t>
            </a:r>
            <a:r>
              <a:rPr kumimoji="1" lang="zh-TW" altLang="en-US" sz="2400" dirty="0" smtClean="0">
                <a:solidFill>
                  <a:srgbClr val="FF0000"/>
                </a:solidFill>
              </a:rPr>
              <a:t>**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E</a:t>
            </a:r>
            <a:r>
              <a:rPr kumimoji="1" lang="zh-TW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(mod</a:t>
            </a:r>
            <a:r>
              <a:rPr kumimoji="1" lang="zh-TW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N)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673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b="1" dirty="0" smtClean="0"/>
              <a:t>First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Approach</a:t>
            </a:r>
            <a:endParaRPr kumimoji="1"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585911"/>
          </a:xfrm>
        </p:spPr>
        <p:txBody>
          <a:bodyPr/>
          <a:lstStyle/>
          <a:p>
            <a:r>
              <a:rPr kumimoji="1" lang="en-US" altLang="zh-TW" dirty="0" smtClean="0"/>
              <a:t>RTL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simulation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passed,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synthesis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failed.</a:t>
            </a:r>
          </a:p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multiplier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big!!!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r>
              <a:rPr kumimoji="1" lang="en-US" altLang="zh-TW" dirty="0" smtClean="0"/>
              <a:t>2048-bit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2048-bit</a:t>
            </a:r>
            <a:endParaRPr kumimoji="1"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28650" y="28733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400" b="1" smtClean="0"/>
              <a:t>Second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Approach</a:t>
            </a:r>
            <a:endParaRPr kumimoji="1" lang="zh-TW" altLang="en-US" sz="4400" b="1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30250" y="4090989"/>
            <a:ext cx="7886700" cy="158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Using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word-based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design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multiplication.</a:t>
            </a:r>
          </a:p>
          <a:p>
            <a:r>
              <a:rPr kumimoji="1" lang="en-US" altLang="zh-TW" dirty="0"/>
              <a:t>m</a:t>
            </a:r>
            <a:r>
              <a:rPr kumimoji="1" lang="en-US" altLang="zh-TW" dirty="0" smtClean="0"/>
              <a:t>ultiplication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fixed,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modulo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still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unsolved.</a:t>
            </a:r>
          </a:p>
          <a:p>
            <a:r>
              <a:rPr kumimoji="1" lang="en-US" altLang="zh-TW" dirty="0"/>
              <a:t>RTL</a:t>
            </a:r>
            <a:r>
              <a:rPr kumimoji="1" lang="zh-TW" altLang="en-US" dirty="0"/>
              <a:t> </a:t>
            </a:r>
            <a:r>
              <a:rPr kumimoji="1" lang="en-US" altLang="zh-TW" dirty="0"/>
              <a:t>simulation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passed,</a:t>
            </a:r>
            <a:r>
              <a:rPr kumimoji="1" lang="zh-TW" altLang="en-US" dirty="0"/>
              <a:t> </a:t>
            </a:r>
            <a:r>
              <a:rPr kumimoji="1" lang="en-US" altLang="zh-TW" dirty="0"/>
              <a:t>but</a:t>
            </a:r>
            <a:r>
              <a:rPr kumimoji="1" lang="zh-TW" altLang="en-US" dirty="0"/>
              <a:t> </a:t>
            </a:r>
            <a:r>
              <a:rPr kumimoji="1" lang="en-US" altLang="zh-TW" dirty="0"/>
              <a:t>synthesis</a:t>
            </a:r>
            <a:r>
              <a:rPr kumimoji="1" lang="zh-TW" altLang="en-US" dirty="0"/>
              <a:t> </a:t>
            </a:r>
            <a:r>
              <a:rPr kumimoji="1" lang="en-US" altLang="zh-TW" dirty="0"/>
              <a:t>failed.</a:t>
            </a:r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35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b="1" dirty="0" smtClean="0"/>
              <a:t>LR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algorithm</a:t>
            </a:r>
            <a:endParaRPr kumimoji="1" lang="zh-TW" altLang="en-US" sz="4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894821"/>
            <a:ext cx="8267700" cy="40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36178" y="3069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IDLE</a:t>
            </a:r>
            <a:endParaRPr kumimoji="1" lang="zh-TW" altLang="en-US" sz="2400" b="1" dirty="0"/>
          </a:p>
        </p:txBody>
      </p:sp>
      <p:sp>
        <p:nvSpPr>
          <p:cNvPr id="7" name="橢圓 6"/>
          <p:cNvSpPr/>
          <p:nvPr/>
        </p:nvSpPr>
        <p:spPr>
          <a:xfrm>
            <a:off x="5345398" y="110962"/>
            <a:ext cx="912850" cy="8481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/>
          <p:cNvCxnSpPr>
            <a:stCxn id="7" idx="3"/>
            <a:endCxn id="10" idx="7"/>
          </p:cNvCxnSpPr>
          <p:nvPr/>
        </p:nvCxnSpPr>
        <p:spPr>
          <a:xfrm flipH="1">
            <a:off x="4381015" y="834894"/>
            <a:ext cx="1098067" cy="579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601849" y="768626"/>
            <a:ext cx="912850" cy="8481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694134" y="546735"/>
            <a:ext cx="7360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b="1" dirty="0" smtClean="0"/>
              <a:t>KEY_E</a:t>
            </a:r>
          </a:p>
          <a:p>
            <a:pPr algn="ctr"/>
            <a:r>
              <a:rPr kumimoji="1" lang="en-US" altLang="zh-TW" sz="1600" dirty="0" smtClean="0"/>
              <a:t>&amp;</a:t>
            </a:r>
          </a:p>
          <a:p>
            <a:pPr algn="ctr"/>
            <a:r>
              <a:rPr kumimoji="1" lang="en-US" altLang="zh-TW" sz="1600" b="1" dirty="0" smtClean="0"/>
              <a:t>KEY_D</a:t>
            </a:r>
          </a:p>
          <a:p>
            <a:pPr algn="ctr"/>
            <a:r>
              <a:rPr kumimoji="1" lang="en-US" altLang="zh-TW" sz="1600" dirty="0" smtClean="0"/>
              <a:t>&amp;</a:t>
            </a:r>
          </a:p>
          <a:p>
            <a:pPr algn="ctr"/>
            <a:r>
              <a:rPr kumimoji="1" lang="en-US" altLang="zh-TW" sz="1600" b="1" dirty="0" smtClean="0"/>
              <a:t>KEY_N</a:t>
            </a:r>
            <a:endParaRPr kumimoji="1" lang="zh-TW" altLang="en-US" sz="1600" b="1" dirty="0"/>
          </a:p>
        </p:txBody>
      </p:sp>
      <p:cxnSp>
        <p:nvCxnSpPr>
          <p:cNvPr id="19" name="直線箭頭接點 18"/>
          <p:cNvCxnSpPr>
            <a:stCxn id="10" idx="3"/>
            <a:endCxn id="31" idx="7"/>
          </p:cNvCxnSpPr>
          <p:nvPr/>
        </p:nvCxnSpPr>
        <p:spPr>
          <a:xfrm flipH="1">
            <a:off x="2663792" y="1492558"/>
            <a:ext cx="1071741" cy="2484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1884626" y="1616765"/>
            <a:ext cx="912850" cy="8481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831135" y="1886945"/>
            <a:ext cx="108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/>
              <a:t>DATA_FEED</a:t>
            </a:r>
            <a:endParaRPr kumimoji="1" lang="zh-TW" altLang="en-US" sz="1400" b="1" dirty="0"/>
          </a:p>
        </p:txBody>
      </p:sp>
      <p:sp>
        <p:nvSpPr>
          <p:cNvPr id="37" name="橢圓 36"/>
          <p:cNvSpPr/>
          <p:nvPr/>
        </p:nvSpPr>
        <p:spPr>
          <a:xfrm>
            <a:off x="864341" y="2886746"/>
            <a:ext cx="912850" cy="8481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917349" y="3090666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LR_1</a:t>
            </a:r>
            <a:endParaRPr kumimoji="1" lang="zh-TW" altLang="en-US" sz="2400" b="1" dirty="0"/>
          </a:p>
        </p:txBody>
      </p:sp>
      <p:cxnSp>
        <p:nvCxnSpPr>
          <p:cNvPr id="39" name="直線箭頭接點 38"/>
          <p:cNvCxnSpPr>
            <a:stCxn id="31" idx="4"/>
            <a:endCxn id="37" idx="1"/>
          </p:cNvCxnSpPr>
          <p:nvPr/>
        </p:nvCxnSpPr>
        <p:spPr>
          <a:xfrm flipH="1">
            <a:off x="998025" y="2464904"/>
            <a:ext cx="1343026" cy="5460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646357" y="4112607"/>
            <a:ext cx="912850" cy="8481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637397" y="438278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 smtClean="0"/>
              <a:t>LR_2_MUL</a:t>
            </a:r>
            <a:endParaRPr kumimoji="1" lang="zh-TW" altLang="en-US" sz="1400" b="1" dirty="0"/>
          </a:p>
        </p:txBody>
      </p:sp>
      <p:cxnSp>
        <p:nvCxnSpPr>
          <p:cNvPr id="48" name="直線箭頭接點 47"/>
          <p:cNvCxnSpPr>
            <a:stCxn id="37" idx="4"/>
            <a:endCxn id="46" idx="1"/>
          </p:cNvCxnSpPr>
          <p:nvPr/>
        </p:nvCxnSpPr>
        <p:spPr>
          <a:xfrm>
            <a:off x="1320766" y="3734885"/>
            <a:ext cx="459275" cy="5019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2811562" y="5203309"/>
            <a:ext cx="912850" cy="8481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838298" y="5447420"/>
            <a:ext cx="98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 smtClean="0"/>
              <a:t>RELOAD</a:t>
            </a:r>
            <a:endParaRPr kumimoji="1" lang="zh-TW" altLang="en-US" sz="1600" b="1" dirty="0"/>
          </a:p>
        </p:txBody>
      </p:sp>
      <p:cxnSp>
        <p:nvCxnSpPr>
          <p:cNvPr id="79" name="直線箭頭接點 78"/>
          <p:cNvCxnSpPr>
            <a:stCxn id="46" idx="4"/>
            <a:endCxn id="77" idx="3"/>
          </p:cNvCxnSpPr>
          <p:nvPr/>
        </p:nvCxnSpPr>
        <p:spPr>
          <a:xfrm>
            <a:off x="2102782" y="4960746"/>
            <a:ext cx="842464" cy="9664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3913596" y="4295161"/>
            <a:ext cx="912850" cy="8481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3966604" y="4499081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LR_3</a:t>
            </a:r>
            <a:endParaRPr kumimoji="1" lang="zh-TW" altLang="en-US" sz="2400" b="1" dirty="0"/>
          </a:p>
        </p:txBody>
      </p:sp>
      <p:cxnSp>
        <p:nvCxnSpPr>
          <p:cNvPr id="85" name="直線箭頭接點 84"/>
          <p:cNvCxnSpPr>
            <a:stCxn id="77" idx="0"/>
            <a:endCxn id="83" idx="3"/>
          </p:cNvCxnSpPr>
          <p:nvPr/>
        </p:nvCxnSpPr>
        <p:spPr>
          <a:xfrm flipV="1">
            <a:off x="3267987" y="5019093"/>
            <a:ext cx="779293" cy="184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/>
          <p:cNvSpPr/>
          <p:nvPr/>
        </p:nvSpPr>
        <p:spPr>
          <a:xfrm>
            <a:off x="5395351" y="5272428"/>
            <a:ext cx="912850" cy="8481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5386391" y="554260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 smtClean="0"/>
              <a:t>LR_</a:t>
            </a:r>
            <a:r>
              <a:rPr kumimoji="1" lang="en-US" altLang="zh-TW" sz="1400" b="1" dirty="0"/>
              <a:t>4</a:t>
            </a:r>
            <a:r>
              <a:rPr kumimoji="1" lang="en-US" altLang="zh-TW" sz="1400" b="1" dirty="0" smtClean="0"/>
              <a:t>_MUL</a:t>
            </a:r>
            <a:endParaRPr kumimoji="1" lang="zh-TW" altLang="en-US" sz="1400" b="1" dirty="0"/>
          </a:p>
        </p:txBody>
      </p:sp>
      <p:cxnSp>
        <p:nvCxnSpPr>
          <p:cNvPr id="102" name="直線箭頭接點 101"/>
          <p:cNvCxnSpPr>
            <a:stCxn id="83" idx="7"/>
            <a:endCxn id="101" idx="1"/>
          </p:cNvCxnSpPr>
          <p:nvPr/>
        </p:nvCxnSpPr>
        <p:spPr>
          <a:xfrm>
            <a:off x="4692762" y="4419368"/>
            <a:ext cx="693629" cy="1277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橢圓 125"/>
          <p:cNvSpPr/>
          <p:nvPr/>
        </p:nvSpPr>
        <p:spPr>
          <a:xfrm>
            <a:off x="6435532" y="4236814"/>
            <a:ext cx="912850" cy="8481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7" name="文字方塊 126"/>
          <p:cNvSpPr txBox="1"/>
          <p:nvPr/>
        </p:nvSpPr>
        <p:spPr>
          <a:xfrm>
            <a:off x="6488540" y="4491607"/>
            <a:ext cx="1076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 smtClean="0"/>
              <a:t>RELOAD</a:t>
            </a:r>
            <a:endParaRPr kumimoji="1" lang="zh-TW" altLang="en-US" sz="1600" b="1" dirty="0"/>
          </a:p>
        </p:txBody>
      </p:sp>
      <p:cxnSp>
        <p:nvCxnSpPr>
          <p:cNvPr id="128" name="直線箭頭接點 127"/>
          <p:cNvCxnSpPr>
            <a:stCxn id="100" idx="7"/>
            <a:endCxn id="126" idx="5"/>
          </p:cNvCxnSpPr>
          <p:nvPr/>
        </p:nvCxnSpPr>
        <p:spPr>
          <a:xfrm flipV="1">
            <a:off x="6174517" y="4960746"/>
            <a:ext cx="1040181" cy="4358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橢圓 130"/>
          <p:cNvSpPr/>
          <p:nvPr/>
        </p:nvSpPr>
        <p:spPr>
          <a:xfrm>
            <a:off x="7807042" y="5192627"/>
            <a:ext cx="912850" cy="8481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2" name="文字方塊 131"/>
          <p:cNvSpPr txBox="1"/>
          <p:nvPr/>
        </p:nvSpPr>
        <p:spPr>
          <a:xfrm>
            <a:off x="7860050" y="53965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LR_4</a:t>
            </a:r>
            <a:endParaRPr kumimoji="1" lang="zh-TW" altLang="en-US" sz="2400" b="1" dirty="0"/>
          </a:p>
        </p:txBody>
      </p:sp>
      <p:cxnSp>
        <p:nvCxnSpPr>
          <p:cNvPr id="143" name="直線箭頭接點 142"/>
          <p:cNvCxnSpPr>
            <a:stCxn id="126" idx="7"/>
            <a:endCxn id="131" idx="2"/>
          </p:cNvCxnSpPr>
          <p:nvPr/>
        </p:nvCxnSpPr>
        <p:spPr>
          <a:xfrm>
            <a:off x="7214698" y="4361021"/>
            <a:ext cx="592344" cy="1255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橢圓 145"/>
          <p:cNvSpPr/>
          <p:nvPr/>
        </p:nvSpPr>
        <p:spPr>
          <a:xfrm>
            <a:off x="7161651" y="2464904"/>
            <a:ext cx="912850" cy="8481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7173883" y="271969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 smtClean="0"/>
              <a:t>OUTPUT</a:t>
            </a:r>
            <a:endParaRPr kumimoji="1" lang="zh-TW" altLang="en-US" sz="1600" b="1" dirty="0"/>
          </a:p>
        </p:txBody>
      </p:sp>
      <p:cxnSp>
        <p:nvCxnSpPr>
          <p:cNvPr id="148" name="直線箭頭接點 147"/>
          <p:cNvCxnSpPr>
            <a:stCxn id="131" idx="6"/>
            <a:endCxn id="146" idx="4"/>
          </p:cNvCxnSpPr>
          <p:nvPr/>
        </p:nvCxnSpPr>
        <p:spPr>
          <a:xfrm flipH="1" flipV="1">
            <a:off x="7618076" y="3313043"/>
            <a:ext cx="1101816" cy="2303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箭頭接點 151"/>
          <p:cNvCxnSpPr>
            <a:stCxn id="146" idx="2"/>
          </p:cNvCxnSpPr>
          <p:nvPr/>
        </p:nvCxnSpPr>
        <p:spPr>
          <a:xfrm flipH="1" flipV="1">
            <a:off x="2797476" y="2070100"/>
            <a:ext cx="4364175" cy="818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306875" y="7349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DONE</a:t>
            </a:r>
            <a:endParaRPr kumimoji="1" lang="zh-TW" altLang="en-US" sz="2400" b="1" dirty="0"/>
          </a:p>
        </p:txBody>
      </p:sp>
      <p:sp>
        <p:nvSpPr>
          <p:cNvPr id="156" name="橢圓 155"/>
          <p:cNvSpPr/>
          <p:nvPr/>
        </p:nvSpPr>
        <p:spPr>
          <a:xfrm>
            <a:off x="7320882" y="541706"/>
            <a:ext cx="912850" cy="8481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7" name="直線箭頭接點 156"/>
          <p:cNvCxnSpPr>
            <a:stCxn id="146" idx="0"/>
            <a:endCxn id="156" idx="4"/>
          </p:cNvCxnSpPr>
          <p:nvPr/>
        </p:nvCxnSpPr>
        <p:spPr>
          <a:xfrm flipV="1">
            <a:off x="7618076" y="1389845"/>
            <a:ext cx="159231" cy="1075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曲線接點 160"/>
          <p:cNvCxnSpPr>
            <a:stCxn id="14" idx="0"/>
            <a:endCxn id="10" idx="2"/>
          </p:cNvCxnSpPr>
          <p:nvPr/>
        </p:nvCxnSpPr>
        <p:spPr>
          <a:xfrm rot="16200000" flipH="1" flipV="1">
            <a:off x="3509036" y="639547"/>
            <a:ext cx="645961" cy="460335"/>
          </a:xfrm>
          <a:prstGeom prst="curvedConnector4">
            <a:avLst>
              <a:gd name="adj1" fmla="val -35389"/>
              <a:gd name="adj2" fmla="val 1496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/>
          <p:cNvSpPr txBox="1"/>
          <p:nvPr/>
        </p:nvSpPr>
        <p:spPr>
          <a:xfrm>
            <a:off x="2723625" y="1648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3</a:t>
            </a:r>
            <a:endParaRPr kumimoji="1" lang="zh-TW" altLang="en-US" dirty="0"/>
          </a:p>
        </p:txBody>
      </p:sp>
      <p:cxnSp>
        <p:nvCxnSpPr>
          <p:cNvPr id="167" name="曲線接點 166"/>
          <p:cNvCxnSpPr/>
          <p:nvPr/>
        </p:nvCxnSpPr>
        <p:spPr>
          <a:xfrm rot="16200000" flipH="1" flipV="1">
            <a:off x="1734694" y="1713645"/>
            <a:ext cx="299862" cy="187175"/>
          </a:xfrm>
          <a:prstGeom prst="curvedConnector4">
            <a:avLst>
              <a:gd name="adj1" fmla="val -117656"/>
              <a:gd name="adj2" fmla="val 22213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1189859" y="112322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x64</a:t>
            </a:r>
            <a:endParaRPr kumimoji="1" lang="zh-TW" altLang="en-US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1760958" y="29613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msb</a:t>
            </a:r>
            <a:endParaRPr kumimoji="1" lang="zh-TW" altLang="en-US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203032" y="4960744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Word-based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multi</a:t>
            </a:r>
            <a:endParaRPr kumimoji="1" lang="zh-TW" altLang="en-US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042551" y="6138673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Word-based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multi</a:t>
            </a:r>
            <a:endParaRPr kumimoji="1" lang="zh-TW" altLang="en-US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3431316" y="3919372"/>
            <a:ext cx="18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statement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LR</a:t>
            </a:r>
            <a:endParaRPr kumimoji="1" lang="zh-TW" altLang="en-US" dirty="0"/>
          </a:p>
        </p:txBody>
      </p:sp>
      <p:cxnSp>
        <p:nvCxnSpPr>
          <p:cNvPr id="177" name="曲線接點 176"/>
          <p:cNvCxnSpPr/>
          <p:nvPr/>
        </p:nvCxnSpPr>
        <p:spPr>
          <a:xfrm rot="16200000" flipH="1" flipV="1">
            <a:off x="661597" y="3087191"/>
            <a:ext cx="299862" cy="187175"/>
          </a:xfrm>
          <a:prstGeom prst="curvedConnector4">
            <a:avLst>
              <a:gd name="adj1" fmla="val -117656"/>
              <a:gd name="adj2" fmla="val 22213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曲線接點 177"/>
          <p:cNvCxnSpPr/>
          <p:nvPr/>
        </p:nvCxnSpPr>
        <p:spPr>
          <a:xfrm rot="16200000" flipH="1">
            <a:off x="2233278" y="4019886"/>
            <a:ext cx="424069" cy="507958"/>
          </a:xfrm>
          <a:prstGeom prst="curvedConnector4">
            <a:avLst>
              <a:gd name="adj1" fmla="val -53906"/>
              <a:gd name="adj2" fmla="val 14500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曲線接點 181"/>
          <p:cNvCxnSpPr/>
          <p:nvPr/>
        </p:nvCxnSpPr>
        <p:spPr>
          <a:xfrm rot="5400000" flipH="1" flipV="1">
            <a:off x="5974059" y="5776967"/>
            <a:ext cx="442176" cy="380708"/>
          </a:xfrm>
          <a:prstGeom prst="curvedConnector4">
            <a:avLst>
              <a:gd name="adj1" fmla="val -96648"/>
              <a:gd name="adj2" fmla="val 16004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字方塊 192"/>
          <p:cNvSpPr txBox="1"/>
          <p:nvPr/>
        </p:nvSpPr>
        <p:spPr>
          <a:xfrm>
            <a:off x="364676" y="122295"/>
            <a:ext cx="101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/>
              <a:t>FSM</a:t>
            </a:r>
            <a:endParaRPr kumimoji="1" lang="zh-TW" altLang="en-US" sz="3600" b="1" dirty="0"/>
          </a:p>
        </p:txBody>
      </p:sp>
      <p:cxnSp>
        <p:nvCxnSpPr>
          <p:cNvPr id="50" name="曲線接點 49"/>
          <p:cNvCxnSpPr/>
          <p:nvPr/>
        </p:nvCxnSpPr>
        <p:spPr>
          <a:xfrm rot="16200000" flipH="1">
            <a:off x="7920333" y="2420733"/>
            <a:ext cx="424069" cy="507958"/>
          </a:xfrm>
          <a:prstGeom prst="curvedConnector4">
            <a:avLst>
              <a:gd name="adj1" fmla="val -89844"/>
              <a:gd name="adj2" fmla="val 1625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574451" y="1937048"/>
            <a:ext cx="11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x64</a:t>
            </a:r>
            <a:endParaRPr kumimoji="1"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593802" y="3500210"/>
            <a:ext cx="11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64x64</a:t>
            </a:r>
            <a:endParaRPr kumimoji="1"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506781" y="6358990"/>
            <a:ext cx="11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64x64</a:t>
            </a:r>
            <a:endParaRPr kumimoji="1"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32888" y="233486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O(2048)</a:t>
            </a:r>
            <a:endParaRPr kumimoji="1" lang="zh-TW" altLang="en-US" dirty="0"/>
          </a:p>
        </p:txBody>
      </p:sp>
      <p:cxnSp>
        <p:nvCxnSpPr>
          <p:cNvPr id="60" name="曲線接點 59"/>
          <p:cNvCxnSpPr/>
          <p:nvPr/>
        </p:nvCxnSpPr>
        <p:spPr>
          <a:xfrm flipH="1">
            <a:off x="3641661" y="5656266"/>
            <a:ext cx="234743" cy="310544"/>
          </a:xfrm>
          <a:prstGeom prst="curvedConnector4">
            <a:avLst>
              <a:gd name="adj1" fmla="val -97383"/>
              <a:gd name="adj2" fmla="val 213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4024032" y="600374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x64</a:t>
            </a:r>
            <a:endParaRPr kumimoji="1" lang="zh-TW" altLang="en-US" dirty="0"/>
          </a:p>
        </p:txBody>
      </p:sp>
      <p:cxnSp>
        <p:nvCxnSpPr>
          <p:cNvPr id="81" name="曲線接點 80"/>
          <p:cNvCxnSpPr/>
          <p:nvPr/>
        </p:nvCxnSpPr>
        <p:spPr>
          <a:xfrm rot="16200000" flipH="1" flipV="1">
            <a:off x="6544676" y="4086338"/>
            <a:ext cx="299862" cy="187175"/>
          </a:xfrm>
          <a:prstGeom prst="curvedConnector4">
            <a:avLst>
              <a:gd name="adj1" fmla="val -117656"/>
              <a:gd name="adj2" fmla="val 22213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936101" y="35080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x64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6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8300" y="2019300"/>
            <a:ext cx="2133600" cy="4267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/>
          <p:cNvCxnSpPr/>
          <p:nvPr/>
        </p:nvCxnSpPr>
        <p:spPr>
          <a:xfrm>
            <a:off x="3289300" y="2349500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/>
          <p:cNvCxnSpPr/>
          <p:nvPr/>
        </p:nvCxnSpPr>
        <p:spPr>
          <a:xfrm>
            <a:off x="3289300" y="2844800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/>
          <p:cNvCxnSpPr/>
          <p:nvPr/>
        </p:nvCxnSpPr>
        <p:spPr>
          <a:xfrm>
            <a:off x="3289300" y="3352800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/>
          <p:nvPr/>
        </p:nvCxnSpPr>
        <p:spPr>
          <a:xfrm>
            <a:off x="3276600" y="3898900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3276600" y="4470400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3289300" y="4951969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3303764" y="5619234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9756" y="19842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clk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65655" y="2461053"/>
            <a:ext cx="6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r</a:t>
            </a:r>
            <a:r>
              <a:rPr kumimoji="1" lang="en-US" altLang="zh-TW" smtClean="0"/>
              <a:t>st_n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44105" y="3026888"/>
            <a:ext cx="5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exe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30420" y="406983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addr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76948" y="4630138"/>
            <a:ext cx="58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wen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728441" y="527380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data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48038" y="353437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mode</a:t>
            </a:r>
            <a:endParaRPr kumimoji="1"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3733800" y="4314613"/>
            <a:ext cx="165100" cy="3155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25934" y="51541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cxnSp>
        <p:nvCxnSpPr>
          <p:cNvPr id="21" name="直線箭頭接點 20"/>
          <p:cNvCxnSpPr/>
          <p:nvPr/>
        </p:nvCxnSpPr>
        <p:spPr>
          <a:xfrm>
            <a:off x="6335593" y="3251716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489550" y="3093953"/>
            <a:ext cx="165100" cy="3155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52964" y="272290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cxnSp>
        <p:nvCxnSpPr>
          <p:cNvPr id="24" name="直線箭頭接點 23"/>
          <p:cNvCxnSpPr/>
          <p:nvPr/>
        </p:nvCxnSpPr>
        <p:spPr>
          <a:xfrm>
            <a:off x="6352964" y="3858222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6335593" y="4589460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062248" y="282781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140700" y="34612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oe_n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64430" y="3729838"/>
            <a:ext cx="978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/>
              <a:t>filter</a:t>
            </a:r>
            <a:endParaRPr kumimoji="1" lang="zh-TW" altLang="en-US" sz="3200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3780689" y="5461471"/>
            <a:ext cx="165100" cy="3155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72313" y="4083712"/>
            <a:ext cx="215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8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128092" y="4160855"/>
            <a:ext cx="7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status</a:t>
            </a:r>
            <a:endParaRPr kumimoji="1"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424038" y="4826000"/>
            <a:ext cx="1684662" cy="12100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751316" y="5089135"/>
            <a:ext cx="1019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200" dirty="0" smtClean="0"/>
              <a:t>SRAM</a:t>
            </a:r>
          </a:p>
          <a:p>
            <a:pPr algn="ctr"/>
            <a:r>
              <a:rPr kumimoji="1" lang="en-US" altLang="zh-TW" sz="2200" dirty="0" smtClean="0"/>
              <a:t>32x256</a:t>
            </a:r>
            <a:endParaRPr kumimoji="1" lang="zh-TW" altLang="en-US" sz="2200" dirty="0"/>
          </a:p>
        </p:txBody>
      </p:sp>
      <p:sp>
        <p:nvSpPr>
          <p:cNvPr id="37" name="矩形 36"/>
          <p:cNvSpPr/>
          <p:nvPr/>
        </p:nvSpPr>
        <p:spPr>
          <a:xfrm>
            <a:off x="994698" y="2152812"/>
            <a:ext cx="1439520" cy="37364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94681" y="2692128"/>
            <a:ext cx="122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err="1" smtClean="0"/>
              <a:t>testbench</a:t>
            </a:r>
            <a:endParaRPr kumimoji="1" lang="zh-TW" altLang="en-US" sz="20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234950" y="133523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zh-TW" sz="4000" b="1" dirty="0" smtClean="0"/>
              <a:t>Block</a:t>
            </a:r>
            <a:r>
              <a:rPr kumimoji="1" lang="zh-TW" altLang="en-US" sz="4000" b="1" dirty="0" smtClean="0"/>
              <a:t> </a:t>
            </a:r>
            <a:r>
              <a:rPr kumimoji="1" lang="en-US" altLang="zh-TW" sz="4000" b="1" dirty="0" smtClean="0"/>
              <a:t>Diagram</a:t>
            </a:r>
            <a:endParaRPr kumimoji="1" lang="zh-TW" altLang="en-US" sz="4000" b="1" dirty="0"/>
          </a:p>
        </p:txBody>
      </p:sp>
      <p:cxnSp>
        <p:nvCxnSpPr>
          <p:cNvPr id="40" name="直線箭頭接點 39"/>
          <p:cNvCxnSpPr/>
          <p:nvPr/>
        </p:nvCxnSpPr>
        <p:spPr>
          <a:xfrm>
            <a:off x="6311900" y="5245094"/>
            <a:ext cx="88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140700" y="49044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done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16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 smtClean="0"/>
              <a:t>Word-based</a:t>
            </a:r>
            <a:r>
              <a:rPr kumimoji="1" lang="zh-TW" altLang="en-US" sz="4000" b="1" dirty="0" smtClean="0"/>
              <a:t> </a:t>
            </a:r>
            <a:r>
              <a:rPr kumimoji="1" lang="en-US" altLang="zh-TW" sz="4000" b="1" dirty="0" smtClean="0"/>
              <a:t>multiplication</a:t>
            </a:r>
            <a:endParaRPr kumimoji="1"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Split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2048-bit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32-bit.</a:t>
            </a:r>
          </a:p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equire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64</a:t>
            </a:r>
            <a:r>
              <a:rPr kumimoji="1" lang="zh-TW" altLang="en-US" dirty="0" smtClean="0">
                <a:solidFill>
                  <a:srgbClr val="FF0000"/>
                </a:solidFill>
              </a:rPr>
              <a:t>*</a:t>
            </a:r>
            <a:r>
              <a:rPr kumimoji="1" lang="en-US" altLang="zh-TW" dirty="0" smtClean="0">
                <a:solidFill>
                  <a:srgbClr val="FF0000"/>
                </a:solidFill>
              </a:rPr>
              <a:t>64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cycles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complete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computation.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92400"/>
            <a:ext cx="417268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b="1" dirty="0" smtClean="0"/>
              <a:t>Cycles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Analysis</a:t>
            </a:r>
            <a:endParaRPr kumimoji="1"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00225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zh-TW" sz="2400" dirty="0" smtClean="0"/>
              <a:t>Input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key:</a:t>
            </a:r>
            <a:r>
              <a:rPr kumimoji="1" lang="zh-TW" altLang="en-US" sz="2400" dirty="0"/>
              <a:t> </a:t>
            </a:r>
            <a:r>
              <a:rPr kumimoji="1" lang="en-US" altLang="zh-TW" sz="2400" dirty="0" smtClean="0"/>
              <a:t>3</a:t>
            </a:r>
            <a:r>
              <a:rPr kumimoji="1" lang="zh-TW" altLang="en-US" sz="2400" dirty="0" smtClean="0"/>
              <a:t>*</a:t>
            </a:r>
            <a:r>
              <a:rPr kumimoji="1" lang="en-US" altLang="zh-TW" sz="2400" dirty="0" smtClean="0"/>
              <a:t>64</a:t>
            </a:r>
          </a:p>
          <a:p>
            <a:r>
              <a:rPr kumimoji="1" lang="en-US" altLang="zh-TW" sz="2400" dirty="0" smtClean="0"/>
              <a:t>N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data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feeding: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N</a:t>
            </a:r>
            <a:r>
              <a:rPr kumimoji="1" lang="zh-TW" altLang="en-US" sz="2400" dirty="0" smtClean="0"/>
              <a:t>*</a:t>
            </a:r>
            <a:r>
              <a:rPr kumimoji="1" lang="en-US" altLang="zh-TW" sz="2400" dirty="0" smtClean="0"/>
              <a:t>64</a:t>
            </a:r>
          </a:p>
          <a:p>
            <a:r>
              <a:rPr kumimoji="1" lang="en-US" altLang="zh-TW" sz="2400" dirty="0" smtClean="0"/>
              <a:t>LR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algorithm: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N</a:t>
            </a:r>
            <a:r>
              <a:rPr kumimoji="1" lang="zh-TW" altLang="en-US" sz="2400" dirty="0" smtClean="0"/>
              <a:t>*</a:t>
            </a:r>
            <a:r>
              <a:rPr kumimoji="1" lang="en-US" altLang="zh-TW" sz="2400" dirty="0" smtClean="0"/>
              <a:t>(O(2048)</a:t>
            </a:r>
            <a:r>
              <a:rPr kumimoji="1" lang="zh-TW" altLang="en-US" sz="2400" dirty="0"/>
              <a:t>*</a:t>
            </a:r>
            <a:r>
              <a:rPr kumimoji="1" lang="en-US" altLang="zh-TW" sz="2400" dirty="0" smtClean="0"/>
              <a:t>64</a:t>
            </a:r>
            <a:r>
              <a:rPr kumimoji="1" lang="zh-TW" altLang="en-US" sz="2400" dirty="0" smtClean="0"/>
              <a:t>*</a:t>
            </a:r>
            <a:r>
              <a:rPr kumimoji="1" lang="en-US" altLang="zh-TW" sz="2400" dirty="0" smtClean="0"/>
              <a:t>64+64)</a:t>
            </a:r>
          </a:p>
          <a:p>
            <a:r>
              <a:rPr kumimoji="1" lang="en-US" altLang="zh-TW" sz="2400" dirty="0" smtClean="0"/>
              <a:t>Output: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N</a:t>
            </a:r>
            <a:r>
              <a:rPr kumimoji="1" lang="zh-TW" altLang="en-US" sz="2400" dirty="0" smtClean="0"/>
              <a:t>*</a:t>
            </a:r>
            <a:r>
              <a:rPr kumimoji="1" lang="en-US" altLang="zh-TW" sz="2400" dirty="0" smtClean="0"/>
              <a:t>64</a:t>
            </a:r>
            <a:r>
              <a:rPr kumimoji="1" lang="zh-TW" altLang="en-US" sz="2400" dirty="0" smtClean="0"/>
              <a:t> </a:t>
            </a: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57302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287</Words>
  <Application>Microsoft Macintosh PowerPoint</Application>
  <PresentationFormat>如螢幕大小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新細明體</vt:lpstr>
      <vt:lpstr>Office 佈景主題</vt:lpstr>
      <vt:lpstr>VLSI System Design Final Project Demo</vt:lpstr>
      <vt:lpstr>Outline</vt:lpstr>
      <vt:lpstr>RSA Engine </vt:lpstr>
      <vt:lpstr>First Approach</vt:lpstr>
      <vt:lpstr>LR algorithm</vt:lpstr>
      <vt:lpstr>PowerPoint 簡報</vt:lpstr>
      <vt:lpstr>Block Diagram</vt:lpstr>
      <vt:lpstr>Word-based multiplication</vt:lpstr>
      <vt:lpstr>Cycles Analysis</vt:lpstr>
      <vt:lpstr>SRAM area estimation</vt:lpstr>
      <vt:lpstr>Simulations</vt:lpstr>
      <vt:lpstr>Simulations</vt:lpstr>
      <vt:lpstr>Simulations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Lab Final Project</dc:title>
  <dc:creator>Microsoft Office 使用者</dc:creator>
  <cp:lastModifiedBy>Microsoft Office 使用者</cp:lastModifiedBy>
  <cp:revision>36</cp:revision>
  <dcterms:created xsi:type="dcterms:W3CDTF">2019-06-19T07:46:10Z</dcterms:created>
  <dcterms:modified xsi:type="dcterms:W3CDTF">2019-06-21T05:49:33Z</dcterms:modified>
</cp:coreProperties>
</file>