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  <p:sldMasterId id="2147483882" r:id="rId2"/>
  </p:sldMasterIdLst>
  <p:notesMasterIdLst>
    <p:notesMasterId r:id="rId12"/>
  </p:notesMasterIdLst>
  <p:sldIdLst>
    <p:sldId id="256" r:id="rId3"/>
    <p:sldId id="264" r:id="rId4"/>
    <p:sldId id="265" r:id="rId5"/>
    <p:sldId id="267" r:id="rId6"/>
    <p:sldId id="258" r:id="rId7"/>
    <p:sldId id="266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9554-0A32-4B78-A59F-50B9EED21BE1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11635-A40F-48DB-9415-C260A2BAA8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1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11635-A40F-48DB-9415-C260A2BAA8B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84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11635-A40F-48DB-9415-C260A2BAA8B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2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1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113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80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85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0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3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30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62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35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942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42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39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1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3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15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9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25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52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82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7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8FE430D-B76A-497D-B7B8-977FFE19910C}" type="datetimeFigureOut">
              <a:rPr lang="en-CA" smtClean="0"/>
              <a:t>07/12/2018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6B4CFC-9FA2-4B26-ACA1-C80997AC4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52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533FFE9-6A25-4FE3-BA22-3ED132B29FA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07/12/2018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0289C21-CD78-43C2-BE09-A23463411F16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5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599" y="780518"/>
            <a:ext cx="9966960" cy="4444727"/>
          </a:xfrm>
        </p:spPr>
        <p:txBody>
          <a:bodyPr/>
          <a:lstStyle/>
          <a:p>
            <a:r>
              <a:rPr lang="en-US" sz="6000" b="1" dirty="0" smtClean="0"/>
              <a:t>House Price Prediction in </a:t>
            </a:r>
            <a:r>
              <a:rPr lang="en-US" sz="6000" b="1" dirty="0"/>
              <a:t>King County, </a:t>
            </a:r>
            <a:r>
              <a:rPr lang="en-US" sz="6000" b="1" dirty="0" smtClean="0"/>
              <a:t>USA</a:t>
            </a:r>
            <a:endParaRPr lang="en-CA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084" y="4448909"/>
            <a:ext cx="8740400" cy="140598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Project Group 1</a:t>
            </a:r>
          </a:p>
          <a:p>
            <a:pPr algn="ctr"/>
            <a:r>
              <a:rPr lang="en-CA" sz="1800" dirty="0" err="1"/>
              <a:t>Yunfei</a:t>
            </a:r>
            <a:r>
              <a:rPr lang="en-CA" sz="1800" dirty="0"/>
              <a:t> </a:t>
            </a:r>
            <a:r>
              <a:rPr lang="en-CA" sz="1800" dirty="0" err="1"/>
              <a:t>Bai</a:t>
            </a:r>
            <a:r>
              <a:rPr lang="en-CA" sz="1800" dirty="0"/>
              <a:t>, Elena </a:t>
            </a:r>
            <a:r>
              <a:rPr lang="en-CA" sz="1800" dirty="0" err="1"/>
              <a:t>Melnichenko</a:t>
            </a:r>
            <a:r>
              <a:rPr lang="en-CA" sz="1800" dirty="0"/>
              <a:t>, </a:t>
            </a:r>
            <a:r>
              <a:rPr lang="en-CA" sz="1800" dirty="0" err="1"/>
              <a:t>Sateesh</a:t>
            </a:r>
            <a:r>
              <a:rPr lang="en-CA" sz="1800" dirty="0"/>
              <a:t> </a:t>
            </a:r>
            <a:r>
              <a:rPr lang="en-CA" sz="1800" dirty="0" err="1"/>
              <a:t>Puripanda</a:t>
            </a:r>
            <a:r>
              <a:rPr lang="en-CA" sz="1800" dirty="0"/>
              <a:t>, </a:t>
            </a:r>
            <a:r>
              <a:rPr lang="en-US" sz="1800" dirty="0"/>
              <a:t>Abhishek </a:t>
            </a:r>
            <a:r>
              <a:rPr lang="en-US" sz="1800" dirty="0" smtClean="0"/>
              <a:t>Sinha</a:t>
            </a:r>
            <a:endParaRPr lang="ru-RU" sz="1800" dirty="0"/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smtClean="0"/>
              <a:t>Look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01504"/>
            <a:ext cx="8237925" cy="4370696"/>
          </a:xfrm>
        </p:spPr>
        <p:txBody>
          <a:bodyPr>
            <a:normAutofit/>
          </a:bodyPr>
          <a:lstStyle/>
          <a:p>
            <a:r>
              <a:rPr lang="en-CA" dirty="0"/>
              <a:t>19 predictor variables to predict Housing Price, along with 21613 observations</a:t>
            </a:r>
            <a:endParaRPr lang="en-US" dirty="0"/>
          </a:p>
          <a:p>
            <a:pPr lvl="1"/>
            <a:r>
              <a:rPr lang="en-US" dirty="0"/>
              <a:t>15% of data is kept aside to be used for validation. Rest 85% data has been divided </a:t>
            </a:r>
            <a:r>
              <a:rPr lang="en-US" dirty="0" smtClean="0"/>
              <a:t>into </a:t>
            </a:r>
            <a:r>
              <a:rPr lang="en-US" dirty="0"/>
              <a:t>70:30 </a:t>
            </a:r>
            <a:r>
              <a:rPr lang="en-US" dirty="0" smtClean="0"/>
              <a:t>to train </a:t>
            </a:r>
            <a:r>
              <a:rPr lang="en-US" dirty="0"/>
              <a:t>and </a:t>
            </a:r>
            <a:r>
              <a:rPr lang="en-US" dirty="0" smtClean="0"/>
              <a:t>test the model.</a:t>
            </a:r>
            <a:endParaRPr lang="en-US" dirty="0"/>
          </a:p>
          <a:p>
            <a:r>
              <a:rPr lang="en-US" dirty="0"/>
              <a:t>No missing values and duplicate records</a:t>
            </a:r>
          </a:p>
          <a:p>
            <a:r>
              <a:rPr lang="en-US" dirty="0" smtClean="0"/>
              <a:t>Some </a:t>
            </a:r>
            <a:r>
              <a:rPr lang="en-US" dirty="0"/>
              <a:t>parameters clearly do not affect prediction, e.g. id, </a:t>
            </a:r>
            <a:r>
              <a:rPr lang="en-US" dirty="0" smtClean="0"/>
              <a:t>longitude and latitude</a:t>
            </a:r>
            <a:endParaRPr lang="en-US" dirty="0"/>
          </a:p>
          <a:p>
            <a:r>
              <a:rPr lang="en-US" dirty="0"/>
              <a:t>Some parameters are likely to be cross correlated, e.g. </a:t>
            </a:r>
          </a:p>
          <a:p>
            <a:pPr lvl="1"/>
            <a:r>
              <a:rPr lang="en-US" dirty="0" err="1"/>
              <a:t>Sqft</a:t>
            </a:r>
            <a:r>
              <a:rPr lang="en-US" dirty="0"/>
              <a:t> living/ </a:t>
            </a:r>
            <a:r>
              <a:rPr lang="en-US" dirty="0" err="1"/>
              <a:t>Sqft</a:t>
            </a:r>
            <a:r>
              <a:rPr lang="en-US" dirty="0"/>
              <a:t> living 15 (same with </a:t>
            </a:r>
            <a:r>
              <a:rPr lang="en-US" dirty="0" err="1"/>
              <a:t>Sqft</a:t>
            </a:r>
            <a:r>
              <a:rPr lang="en-US" dirty="0"/>
              <a:t> lot, evening, international)</a:t>
            </a:r>
          </a:p>
          <a:p>
            <a:r>
              <a:rPr lang="en-CA" dirty="0"/>
              <a:t>In the confounding sets </a:t>
            </a:r>
            <a:r>
              <a:rPr lang="en-CA" dirty="0" err="1"/>
              <a:t>sqft_living</a:t>
            </a:r>
            <a:r>
              <a:rPr lang="en-CA" dirty="0"/>
              <a:t> and grade have high correlation with price than other variables. </a:t>
            </a:r>
            <a:endParaRPr lang="en-US" dirty="0"/>
          </a:p>
          <a:p>
            <a:endParaRPr lang="en-CA" dirty="0"/>
          </a:p>
        </p:txBody>
      </p:sp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6268"/>
            <a:ext cx="10058400" cy="1002979"/>
          </a:xfrm>
        </p:spPr>
        <p:txBody>
          <a:bodyPr/>
          <a:lstStyle/>
          <a:p>
            <a:r>
              <a:rPr lang="en-US" dirty="0" smtClean="0"/>
              <a:t>EXPLORING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119119"/>
            <a:ext cx="5822271" cy="21873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Missing values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Converting categorical values to numerical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Excluding parameters that will not help for the </a:t>
            </a:r>
            <a:r>
              <a:rPr lang="en-US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Correlation between features</a:t>
            </a:r>
            <a:endParaRPr lang="en-US" dirty="0"/>
          </a:p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67" y="3306454"/>
            <a:ext cx="4905375" cy="29773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21" y="3284274"/>
            <a:ext cx="4848225" cy="2925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686" y="296554"/>
            <a:ext cx="1885950" cy="300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180" y="296554"/>
            <a:ext cx="2343150" cy="3124200"/>
          </a:xfrm>
          <a:prstGeom prst="rect">
            <a:avLst/>
          </a:prstGeom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272" y="121836"/>
            <a:ext cx="9184943" cy="720080"/>
          </a:xfrm>
        </p:spPr>
        <p:txBody>
          <a:bodyPr>
            <a:noAutofit/>
          </a:bodyPr>
          <a:lstStyle/>
          <a:p>
            <a:pPr algn="l"/>
            <a:r>
              <a:rPr lang="en-CA" sz="54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 pitchFamily="18" charset="0"/>
              </a:rPr>
              <a:t>Time, Location, Money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7324" y="6263262"/>
            <a:ext cx="8136904" cy="360040"/>
          </a:xfrm>
        </p:spPr>
        <p:txBody>
          <a:bodyPr>
            <a:noAutofit/>
          </a:bodyPr>
          <a:lstStyle/>
          <a:p>
            <a:r>
              <a:rPr lang="en-US" sz="900" b="1" dirty="0">
                <a:solidFill>
                  <a:schemeClr val="tx1"/>
                </a:solidFill>
              </a:rPr>
              <a:t>House sale prices for King County  between May 2014 and May 2015</a:t>
            </a:r>
          </a:p>
          <a:p>
            <a:r>
              <a:rPr lang="en-US" sz="900" b="1" dirty="0">
                <a:solidFill>
                  <a:schemeClr val="tx1"/>
                </a:solidFill>
              </a:rPr>
              <a:t> (</a:t>
            </a:r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https://www.kaggle.com/harlfoxem/housesalesprediction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  <a:endParaRPr lang="en-CA" sz="9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3029575"/>
            <a:ext cx="3932509" cy="312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06" y="3378697"/>
            <a:ext cx="3904497" cy="31268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44" y="3054070"/>
            <a:ext cx="1827759" cy="3077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267"/>
            <a:ext cx="7083188" cy="2124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25" y="199875"/>
            <a:ext cx="4448786" cy="2965859"/>
          </a:xfrm>
          <a:prstGeom prst="rect">
            <a:avLst/>
          </a:prstGeom>
        </p:spPr>
      </p:pic>
      <p:pic>
        <p:nvPicPr>
          <p:cNvPr id="9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40" y="97770"/>
            <a:ext cx="10058400" cy="1609344"/>
          </a:xfrm>
        </p:spPr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Analysis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t="11237" r="10518" b="11285"/>
          <a:stretch/>
        </p:blipFill>
        <p:spPr>
          <a:xfrm>
            <a:off x="6987655" y="-53415"/>
            <a:ext cx="4801952" cy="390500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6441"/>
            <a:ext cx="5543050" cy="411339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83453" y="1505837"/>
            <a:ext cx="3255967" cy="53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histogram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614" y="3506010"/>
            <a:ext cx="3817187" cy="2997168"/>
          </a:xfrm>
          <a:prstGeom prst="rect">
            <a:avLst/>
          </a:prstGeom>
        </p:spPr>
      </p:pic>
      <p:pic>
        <p:nvPicPr>
          <p:cNvPr id="14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40" y="97770"/>
            <a:ext cx="10058400" cy="1609344"/>
          </a:xfrm>
        </p:spPr>
        <p:txBody>
          <a:bodyPr/>
          <a:lstStyle/>
          <a:p>
            <a:r>
              <a:rPr lang="en-US" dirty="0"/>
              <a:t>Descriptive </a:t>
            </a:r>
            <a:r>
              <a:rPr lang="en-US" dirty="0" smtClean="0"/>
              <a:t>Analysis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" t="11450" r="13844" b="5616"/>
          <a:stretch/>
        </p:blipFill>
        <p:spPr>
          <a:xfrm>
            <a:off x="530157" y="1418356"/>
            <a:ext cx="5814835" cy="482541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36296" y="325868"/>
            <a:ext cx="3255967" cy="53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40" y="861737"/>
            <a:ext cx="5769460" cy="5382037"/>
          </a:xfrm>
          <a:prstGeom prst="rect">
            <a:avLst/>
          </a:prstGeom>
        </p:spPr>
      </p:pic>
      <p:pic>
        <p:nvPicPr>
          <p:cNvPr id="14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3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41" y="-52643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smtClean="0"/>
              <a:t>Engineering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455" y="1556700"/>
            <a:ext cx="3255967" cy="5093681"/>
          </a:xfrm>
        </p:spPr>
        <p:txBody>
          <a:bodyPr>
            <a:normAutofit/>
          </a:bodyPr>
          <a:lstStyle/>
          <a:p>
            <a:r>
              <a:rPr lang="en-US" dirty="0" smtClean="0"/>
              <a:t>Numerical Variables:</a:t>
            </a:r>
          </a:p>
          <a:p>
            <a:pPr lvl="1"/>
            <a:r>
              <a:rPr lang="en-US" dirty="0" smtClean="0"/>
              <a:t>Date =&gt; days since 1900-01-01</a:t>
            </a:r>
          </a:p>
          <a:p>
            <a:pPr lvl="1"/>
            <a:r>
              <a:rPr lang="en-US" dirty="0" smtClean="0"/>
              <a:t>Bedrooms, bathrooms</a:t>
            </a:r>
            <a:r>
              <a:rPr lang="en-US" dirty="0"/>
              <a:t>, </a:t>
            </a:r>
            <a:r>
              <a:rPr lang="en-US" dirty="0" err="1" smtClean="0"/>
              <a:t>sqft_living</a:t>
            </a:r>
            <a:r>
              <a:rPr lang="en-US" dirty="0"/>
              <a:t>, </a:t>
            </a:r>
            <a:r>
              <a:rPr lang="en-US" dirty="0" err="1" smtClean="0"/>
              <a:t>sqft_lot</a:t>
            </a:r>
            <a:r>
              <a:rPr lang="en-US" dirty="0"/>
              <a:t>, </a:t>
            </a:r>
            <a:r>
              <a:rPr lang="en-US" dirty="0" smtClean="0"/>
              <a:t>floors</a:t>
            </a:r>
            <a:r>
              <a:rPr lang="en-US" dirty="0"/>
              <a:t>, waterfront, view, condition, grade, </a:t>
            </a:r>
            <a:r>
              <a:rPr lang="en-US" dirty="0" err="1" smtClean="0"/>
              <a:t>sqft_above</a:t>
            </a:r>
            <a:r>
              <a:rPr lang="en-US" dirty="0"/>
              <a:t>, </a:t>
            </a:r>
            <a:r>
              <a:rPr lang="en-US" dirty="0" err="1"/>
              <a:t>sqft_basement</a:t>
            </a:r>
            <a:r>
              <a:rPr lang="en-US" dirty="0"/>
              <a:t>, </a:t>
            </a:r>
            <a:r>
              <a:rPr lang="en-US" dirty="0" err="1" smtClean="0"/>
              <a:t>yr_built</a:t>
            </a:r>
            <a:r>
              <a:rPr lang="en-US" dirty="0"/>
              <a:t>, </a:t>
            </a:r>
            <a:r>
              <a:rPr lang="en-US" dirty="0" err="1" smtClean="0"/>
              <a:t>yr_renovated</a:t>
            </a:r>
            <a:r>
              <a:rPr lang="en-US" dirty="0"/>
              <a:t>, sqft_living15, </a:t>
            </a:r>
            <a:r>
              <a:rPr lang="en-US" dirty="0" smtClean="0"/>
              <a:t>sqft_lot15</a:t>
            </a:r>
            <a:endParaRPr lang="en-US" dirty="0"/>
          </a:p>
          <a:p>
            <a:r>
              <a:rPr lang="en-US" dirty="0" smtClean="0"/>
              <a:t>Categorical variables: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zipcode</a:t>
            </a:r>
            <a:r>
              <a:rPr lang="en-US" dirty="0" smtClean="0"/>
              <a:t> : since we have 70 distinct </a:t>
            </a:r>
            <a:r>
              <a:rPr lang="en-US" dirty="0" err="1" smtClean="0"/>
              <a:t>zipcodes</a:t>
            </a:r>
            <a:r>
              <a:rPr lang="en-US" dirty="0" smtClean="0"/>
              <a:t> in this King county dataset, we categorized it into 70 dummy variables. </a:t>
            </a:r>
          </a:p>
          <a:p>
            <a:pPr lvl="1"/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0" y="926298"/>
            <a:ext cx="3056911" cy="57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418" y="1016616"/>
            <a:ext cx="2960077" cy="54985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4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93" y="213476"/>
            <a:ext cx="4838584" cy="1300207"/>
          </a:xfrm>
        </p:spPr>
        <p:txBody>
          <a:bodyPr/>
          <a:lstStyle/>
          <a:p>
            <a:r>
              <a:rPr lang="en-US" dirty="0"/>
              <a:t>Prediction </a:t>
            </a:r>
            <a:r>
              <a:rPr lang="en-US" dirty="0" smtClean="0"/>
              <a:t>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832" y="1426815"/>
            <a:ext cx="2675676" cy="50003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we feed features into multi-linear regression model</a:t>
            </a:r>
            <a:endParaRPr lang="en-CA" dirty="0" smtClean="0"/>
          </a:p>
          <a:p>
            <a:r>
              <a:rPr lang="en-US" dirty="0" smtClean="0"/>
              <a:t>Then we feed data into another </a:t>
            </a:r>
            <a:r>
              <a:rPr lang="en-US" dirty="0"/>
              <a:t>two </a:t>
            </a:r>
            <a:r>
              <a:rPr lang="en-US" dirty="0" smtClean="0"/>
              <a:t>algorithms, </a:t>
            </a:r>
            <a:r>
              <a:rPr lang="en-US" dirty="0"/>
              <a:t>Random Forest Regression Model and </a:t>
            </a:r>
            <a:r>
              <a:rPr lang="en-US" dirty="0" smtClean="0"/>
              <a:t>Gradient </a:t>
            </a:r>
            <a:r>
              <a:rPr lang="en-US" dirty="0"/>
              <a:t>Boosting Regression </a:t>
            </a:r>
            <a:r>
              <a:rPr lang="en-US" dirty="0" smtClean="0"/>
              <a:t>Model.</a:t>
            </a:r>
          </a:p>
          <a:p>
            <a:r>
              <a:rPr lang="en-US" dirty="0" smtClean="0"/>
              <a:t>All three algorithm we used “backward elimination + cross validation” to get the best model.</a:t>
            </a:r>
          </a:p>
          <a:p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55349"/>
              </p:ext>
            </p:extLst>
          </p:nvPr>
        </p:nvGraphicFramePr>
        <p:xfrm>
          <a:off x="5046783" y="501160"/>
          <a:ext cx="6840416" cy="619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04">
                  <a:extLst>
                    <a:ext uri="{9D8B030D-6E8A-4147-A177-3AD203B41FA5}">
                      <a16:colId xmlns:a16="http://schemas.microsoft.com/office/drawing/2014/main" val="156573423"/>
                    </a:ext>
                  </a:extLst>
                </a:gridCol>
                <a:gridCol w="1710104">
                  <a:extLst>
                    <a:ext uri="{9D8B030D-6E8A-4147-A177-3AD203B41FA5}">
                      <a16:colId xmlns:a16="http://schemas.microsoft.com/office/drawing/2014/main" val="2716381929"/>
                    </a:ext>
                  </a:extLst>
                </a:gridCol>
                <a:gridCol w="1710104">
                  <a:extLst>
                    <a:ext uri="{9D8B030D-6E8A-4147-A177-3AD203B41FA5}">
                      <a16:colId xmlns:a16="http://schemas.microsoft.com/office/drawing/2014/main" val="2762779780"/>
                    </a:ext>
                  </a:extLst>
                </a:gridCol>
                <a:gridCol w="1710104">
                  <a:extLst>
                    <a:ext uri="{9D8B030D-6E8A-4147-A177-3AD203B41FA5}">
                      <a16:colId xmlns:a16="http://schemas.microsoft.com/office/drawing/2014/main" val="575452125"/>
                    </a:ext>
                  </a:extLst>
                </a:gridCol>
              </a:tblGrid>
              <a:tr h="103309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Gradient Boosting Regression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70305"/>
                  </a:ext>
                </a:extLst>
              </a:tr>
              <a:tr h="1033096">
                <a:tc>
                  <a:txBody>
                    <a:bodyPr/>
                    <a:lstStyle/>
                    <a:p>
                      <a:r>
                        <a:rPr lang="en-US" dirty="0" smtClean="0"/>
                        <a:t>normality</a:t>
                      </a:r>
                      <a:r>
                        <a:rPr lang="en-US" baseline="0" dirty="0" smtClean="0"/>
                        <a:t> plot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473250"/>
                  </a:ext>
                </a:extLst>
              </a:tr>
              <a:tr h="1033096">
                <a:tc>
                  <a:txBody>
                    <a:bodyPr/>
                    <a:lstStyle/>
                    <a:p>
                      <a:r>
                        <a:rPr lang="en-US" dirty="0" smtClean="0"/>
                        <a:t>residual </a:t>
                      </a:r>
                      <a:r>
                        <a:rPr lang="en-US" dirty="0" smtClean="0"/>
                        <a:t>vs fitted value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460803"/>
                  </a:ext>
                </a:extLst>
              </a:tr>
              <a:tr h="1033096">
                <a:tc>
                  <a:txBody>
                    <a:bodyPr/>
                    <a:lstStyle/>
                    <a:p>
                      <a:r>
                        <a:rPr lang="en-US" smtClean="0"/>
                        <a:t>residual </a:t>
                      </a:r>
                      <a:r>
                        <a:rPr lang="en-US" dirty="0" smtClean="0"/>
                        <a:t>vs order of</a:t>
                      </a:r>
                      <a:r>
                        <a:rPr lang="en-US" baseline="0" dirty="0" smtClean="0"/>
                        <a:t> collection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64412"/>
                  </a:ext>
                </a:extLst>
              </a:tr>
              <a:tr h="1033096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r>
                        <a:rPr lang="en-US" baseline="0" dirty="0" smtClean="0"/>
                        <a:t> vs target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8047"/>
                  </a:ext>
                </a:extLst>
              </a:tr>
              <a:tr h="103309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score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Adj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R squared: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CA" sz="1400" dirty="0" smtClean="0"/>
                        <a:t>0.80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RMSE: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CA" sz="1400" dirty="0" smtClean="0"/>
                        <a:t>170731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 squared:</a:t>
                      </a:r>
                    </a:p>
                    <a:p>
                      <a:pPr marL="0" algn="l" defTabSz="914400" rtl="0" eaLnBrk="1" latinLnBrk="0" hangingPunct="1"/>
                      <a:r>
                        <a:rPr lang="en-CA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RMSE:</a:t>
                      </a:r>
                      <a:r>
                        <a:rPr lang="en-CA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152372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 squared:</a:t>
                      </a:r>
                    </a:p>
                    <a:p>
                      <a:r>
                        <a:rPr lang="en-CA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RMSE:</a:t>
                      </a:r>
                      <a:r>
                        <a:rPr lang="en-CA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153156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6984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6770077" y="1513682"/>
            <a:ext cx="5117122" cy="4174941"/>
            <a:chOff x="4545686" y="709011"/>
            <a:chExt cx="6141915" cy="5464100"/>
          </a:xfrm>
        </p:grpSpPr>
        <p:grpSp>
          <p:nvGrpSpPr>
            <p:cNvPr id="10" name="Group 9"/>
            <p:cNvGrpSpPr/>
            <p:nvPr/>
          </p:nvGrpSpPr>
          <p:grpSpPr>
            <a:xfrm>
              <a:off x="4545686" y="709011"/>
              <a:ext cx="2069117" cy="5431185"/>
              <a:chOff x="4023952" y="1154024"/>
              <a:chExt cx="2219068" cy="570397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512" y="1154024"/>
                <a:ext cx="2054104" cy="1369403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0512" y="2522886"/>
                <a:ext cx="2106163" cy="1404109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3735" y="3926995"/>
                <a:ext cx="2189285" cy="145952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3952" y="5386518"/>
                <a:ext cx="2207224" cy="1471482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651044" y="709011"/>
              <a:ext cx="2070560" cy="5431185"/>
              <a:chOff x="6985517" y="233122"/>
              <a:chExt cx="2182599" cy="5555382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6150" y="233122"/>
                <a:ext cx="2031118" cy="135407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5517" y="1564474"/>
                <a:ext cx="2112385" cy="1408256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624" y="2972730"/>
                <a:ext cx="2112385" cy="140825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0624" y="4356843"/>
                <a:ext cx="2147492" cy="1431661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8688299" y="709011"/>
              <a:ext cx="1999302" cy="5464100"/>
              <a:chOff x="8605777" y="709011"/>
              <a:chExt cx="2225419" cy="5555189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8299" y="709011"/>
                <a:ext cx="2056449" cy="1370966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6447" y="1980885"/>
                <a:ext cx="2187421" cy="145828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5777" y="3381352"/>
                <a:ext cx="2208362" cy="1472241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6446" y="4787700"/>
                <a:ext cx="2214750" cy="1476500"/>
              </a:xfrm>
              <a:prstGeom prst="rect">
                <a:avLst/>
              </a:prstGeom>
            </p:spPr>
          </p:pic>
        </p:grpSp>
      </p:grpSp>
      <p:sp>
        <p:nvSpPr>
          <p:cNvPr id="26" name="Line Callout 1 25"/>
          <p:cNvSpPr>
            <a:spLocks/>
          </p:cNvSpPr>
          <p:nvPr/>
        </p:nvSpPr>
        <p:spPr>
          <a:xfrm>
            <a:off x="8484756" y="5657040"/>
            <a:ext cx="3381988" cy="1034978"/>
          </a:xfrm>
          <a:prstGeom prst="borderCallout1">
            <a:avLst>
              <a:gd name="adj1" fmla="val 18750"/>
              <a:gd name="adj2" fmla="val -971"/>
              <a:gd name="adj3" fmla="val -92898"/>
              <a:gd name="adj4" fmla="val -102560"/>
            </a:avLst>
          </a:prstGeom>
          <a:noFill/>
          <a:ln w="34925" cap="sq" cmpd="sng" algn="ctr">
            <a:solidFill>
              <a:srgbClr val="0070C0"/>
            </a:solidFill>
            <a:prstDash val="sysDash"/>
            <a:bevel/>
            <a:headEnd type="oval" w="med" len="med"/>
            <a:tailEnd type="stealth" w="med" len="lg"/>
          </a:ln>
          <a:effectLst>
            <a:glow>
              <a:schemeClr val="accent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lowchart: Alternate Process 26"/>
          <p:cNvSpPr/>
          <p:nvPr/>
        </p:nvSpPr>
        <p:spPr>
          <a:xfrm>
            <a:off x="3458363" y="1426815"/>
            <a:ext cx="1457435" cy="1654713"/>
          </a:xfrm>
          <a:prstGeom prst="flowChartAlternateProcess">
            <a:avLst/>
          </a:prstGeom>
          <a:noFill/>
          <a:ln w="44450" cap="rnd" cmpd="sng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Gradient Boosting Regression handed the outliners pretty well</a:t>
            </a:r>
            <a:endParaRPr lang="en-CA" dirty="0"/>
          </a:p>
        </p:txBody>
      </p:sp>
      <p:sp>
        <p:nvSpPr>
          <p:cNvPr id="28" name="Flowchart: Connector 27"/>
          <p:cNvSpPr/>
          <p:nvPr/>
        </p:nvSpPr>
        <p:spPr>
          <a:xfrm>
            <a:off x="3458364" y="1428220"/>
            <a:ext cx="333373" cy="321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CA" dirty="0"/>
          </a:p>
        </p:txBody>
      </p:sp>
      <p:sp>
        <p:nvSpPr>
          <p:cNvPr id="29" name="Line Callout 1 28"/>
          <p:cNvSpPr>
            <a:spLocks/>
          </p:cNvSpPr>
          <p:nvPr/>
        </p:nvSpPr>
        <p:spPr>
          <a:xfrm>
            <a:off x="10193251" y="1531401"/>
            <a:ext cx="1652887" cy="4068196"/>
          </a:xfrm>
          <a:prstGeom prst="borderCallout1">
            <a:avLst>
              <a:gd name="adj1" fmla="val 18750"/>
              <a:gd name="adj2" fmla="val -971"/>
              <a:gd name="adj3" fmla="val 4757"/>
              <a:gd name="adj4" fmla="val -313630"/>
            </a:avLst>
          </a:prstGeom>
          <a:noFill/>
          <a:ln w="34925" cap="sq" cmpd="sng" algn="ctr">
            <a:solidFill>
              <a:srgbClr val="0070C0"/>
            </a:solidFill>
            <a:prstDash val="sysDash"/>
            <a:bevel/>
            <a:headEnd type="oval" w="med" len="med"/>
            <a:tailEnd type="stealth" w="med" len="lg"/>
          </a:ln>
          <a:effectLst>
            <a:glow>
              <a:schemeClr val="accent1"/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lowchart: Alternate Process 29"/>
          <p:cNvSpPr/>
          <p:nvPr/>
        </p:nvSpPr>
        <p:spPr>
          <a:xfrm>
            <a:off x="3458363" y="3903916"/>
            <a:ext cx="1559963" cy="1609915"/>
          </a:xfrm>
          <a:prstGeom prst="flowChartAlternateProcess">
            <a:avLst/>
          </a:prstGeom>
          <a:noFill/>
          <a:ln w="44450" cap="rnd" cmpd="sng">
            <a:solidFill>
              <a:schemeClr val="accent1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smtClean="0">
                <a:solidFill>
                  <a:schemeClr val="tx1"/>
                </a:solidFill>
              </a:rPr>
              <a:t>Both Random Forest Regression and Gradient Boosting Regression give much better scores</a:t>
            </a:r>
            <a:endParaRPr lang="en-CA" dirty="0"/>
          </a:p>
        </p:txBody>
      </p:sp>
      <p:sp>
        <p:nvSpPr>
          <p:cNvPr id="31" name="Flowchart: Connector 30"/>
          <p:cNvSpPr/>
          <p:nvPr/>
        </p:nvSpPr>
        <p:spPr>
          <a:xfrm>
            <a:off x="3381969" y="3903916"/>
            <a:ext cx="333373" cy="32164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CA" dirty="0"/>
          </a:p>
        </p:txBody>
      </p:sp>
      <p:pic>
        <p:nvPicPr>
          <p:cNvPr id="32" name="Рисунок 6">
            <a:extLst>
              <a:ext uri="{FF2B5EF4-FFF2-40B4-BE49-F238E27FC236}">
                <a16:creationId xmlns:a16="http://schemas.microsoft.com/office/drawing/2014/main" id="{C6E28F20-62A7-4B92-83E9-29BBEF98DB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153150"/>
            <a:ext cx="2819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1"/>
            <a:ext cx="10131552" cy="5318291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235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275</TotalTime>
  <Words>367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Rockwell</vt:lpstr>
      <vt:lpstr>Rockwell Condensed</vt:lpstr>
      <vt:lpstr>Wingdings</vt:lpstr>
      <vt:lpstr>Wood Type</vt:lpstr>
      <vt:lpstr>Office Theme</vt:lpstr>
      <vt:lpstr>House Price Prediction in King County, USA</vt:lpstr>
      <vt:lpstr>First Look</vt:lpstr>
      <vt:lpstr>EXPLORING DATA</vt:lpstr>
      <vt:lpstr>Time, Location, Money</vt:lpstr>
      <vt:lpstr>Descriptive Analysis</vt:lpstr>
      <vt:lpstr>Descriptive Analysis</vt:lpstr>
      <vt:lpstr>Feature Engineering</vt:lpstr>
      <vt:lpstr>Prediction Model</vt:lpstr>
      <vt:lpstr>Thank You</vt:lpstr>
    </vt:vector>
  </TitlesOfParts>
  <Company>BELL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in King County, USA</dc:title>
  <dc:creator>Bai, Yunfei</dc:creator>
  <cp:lastModifiedBy>Bai, Yunfei</cp:lastModifiedBy>
  <cp:revision>34</cp:revision>
  <dcterms:created xsi:type="dcterms:W3CDTF">2018-12-07T21:21:41Z</dcterms:created>
  <dcterms:modified xsi:type="dcterms:W3CDTF">2018-12-08T03:06:59Z</dcterms:modified>
</cp:coreProperties>
</file>