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65738-E841-433E-B9E1-BADFCB183F4F}" type="doc">
      <dgm:prSet loTypeId="urn:microsoft.com/office/officeart/2005/8/layout/vProcess5" loCatId="process" qsTypeId="urn:microsoft.com/office/officeart/2005/8/quickstyle/3d5" qsCatId="3D" csTypeId="urn:microsoft.com/office/officeart/2005/8/colors/accent1_2" csCatId="accent1" phldr="1"/>
      <dgm:spPr>
        <a:scene3d>
          <a:camera prst="isometricOffAxis2Left" zoom="95000">
            <a:rot lat="0" lon="900000" rev="0"/>
          </a:camera>
          <a:lightRig rig="flat" dir="t"/>
        </a:scene3d>
      </dgm:spPr>
      <dgm:t>
        <a:bodyPr/>
        <a:lstStyle/>
        <a:p>
          <a:endParaRPr lang="en-US"/>
        </a:p>
      </dgm:t>
    </dgm:pt>
    <dgm:pt modelId="{01D79711-37D5-4191-86BF-702370FE42A2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/>
        <a:lstStyle/>
        <a:p>
          <a:r>
            <a:rPr lang="en-US" dirty="0" smtClean="0"/>
            <a:t>Merge all historical and new transactions</a:t>
          </a:r>
          <a:endParaRPr lang="en-US" dirty="0"/>
        </a:p>
      </dgm:t>
    </dgm:pt>
    <dgm:pt modelId="{50FCDA0A-A93C-4450-9379-4146DE8E4D4A}" type="parTrans" cxnId="{9CEA189F-682C-44A1-9F84-C9E811F67D6F}">
      <dgm:prSet/>
      <dgm:spPr/>
      <dgm:t>
        <a:bodyPr/>
        <a:lstStyle/>
        <a:p>
          <a:endParaRPr lang="en-US"/>
        </a:p>
      </dgm:t>
    </dgm:pt>
    <dgm:pt modelId="{F6FC62EF-9FA0-4772-ACBB-C0B9F67D5266}" type="sibTrans" cxnId="{9CEA189F-682C-44A1-9F84-C9E811F67D6F}">
      <dgm:prSet/>
      <dgm:spPr/>
      <dgm:t>
        <a:bodyPr/>
        <a:lstStyle/>
        <a:p>
          <a:endParaRPr lang="en-US"/>
        </a:p>
      </dgm:t>
    </dgm:pt>
    <dgm:pt modelId="{4EAA0FA7-A3FC-43F7-9615-F51F73E3316E}">
      <dgm:prSet/>
      <dgm:spPr/>
      <dgm:t>
        <a:bodyPr/>
        <a:lstStyle/>
        <a:p>
          <a:r>
            <a:rPr lang="en-US" dirty="0" smtClean="0"/>
            <a:t>Build the pipeline to encoding categorical variables and generate final ensemble feature vector</a:t>
          </a:r>
          <a:endParaRPr lang="en-US" dirty="0"/>
        </a:p>
      </dgm:t>
    </dgm:pt>
    <dgm:pt modelId="{E92F81EE-9E46-4CB9-8923-B2A7B72959A6}" type="parTrans" cxnId="{78419233-CF0A-45F3-895D-3FFEC30923FB}">
      <dgm:prSet/>
      <dgm:spPr/>
      <dgm:t>
        <a:bodyPr/>
        <a:lstStyle/>
        <a:p>
          <a:endParaRPr lang="en-US"/>
        </a:p>
      </dgm:t>
    </dgm:pt>
    <dgm:pt modelId="{497E5D29-20A0-4863-B137-AD0CCDBD4ED6}" type="sibTrans" cxnId="{78419233-CF0A-45F3-895D-3FFEC30923FB}">
      <dgm:prSet/>
      <dgm:spPr/>
      <dgm:t>
        <a:bodyPr/>
        <a:lstStyle/>
        <a:p>
          <a:endParaRPr lang="en-US"/>
        </a:p>
      </dgm:t>
    </dgm:pt>
    <dgm:pt modelId="{E1B9B8DA-5C48-49AF-989C-129D1397DDFE}">
      <dgm:prSet/>
      <dgm:spPr/>
      <dgm:t>
        <a:bodyPr/>
        <a:lstStyle/>
        <a:p>
          <a:r>
            <a:rPr lang="en-US" dirty="0" smtClean="0"/>
            <a:t>Split the data into 70% to 30% for training and testing </a:t>
          </a:r>
          <a:endParaRPr lang="en-US" dirty="0"/>
        </a:p>
      </dgm:t>
    </dgm:pt>
    <dgm:pt modelId="{313DCD12-C002-45FD-91B0-5F027A890EDE}" type="parTrans" cxnId="{003EF715-7646-436D-A4F5-4AE2E33271B1}">
      <dgm:prSet/>
      <dgm:spPr/>
      <dgm:t>
        <a:bodyPr/>
        <a:lstStyle/>
        <a:p>
          <a:endParaRPr lang="en-US"/>
        </a:p>
      </dgm:t>
    </dgm:pt>
    <dgm:pt modelId="{CF2CCBC5-C09F-4485-8A77-5C4F8B28A372}" type="sibTrans" cxnId="{003EF715-7646-436D-A4F5-4AE2E33271B1}">
      <dgm:prSet/>
      <dgm:spPr/>
      <dgm:t>
        <a:bodyPr/>
        <a:lstStyle/>
        <a:p>
          <a:endParaRPr lang="en-US"/>
        </a:p>
      </dgm:t>
    </dgm:pt>
    <dgm:pt modelId="{1718AC84-79F9-4039-8DDA-E796F67493C9}">
      <dgm:prSet/>
      <dgm:spPr/>
      <dgm:t>
        <a:bodyPr/>
        <a:lstStyle/>
        <a:p>
          <a:r>
            <a:rPr lang="en-US" dirty="0" smtClean="0"/>
            <a:t>Filled null data and transform date into numerical variables</a:t>
          </a:r>
          <a:endParaRPr lang="en-US" dirty="0"/>
        </a:p>
      </dgm:t>
    </dgm:pt>
    <dgm:pt modelId="{231A2181-D420-4B58-B026-63492530379D}" type="parTrans" cxnId="{FD453CBE-6A1C-47F3-8223-90CD2783E2F3}">
      <dgm:prSet/>
      <dgm:spPr/>
      <dgm:t>
        <a:bodyPr/>
        <a:lstStyle/>
        <a:p>
          <a:endParaRPr lang="en-US"/>
        </a:p>
      </dgm:t>
    </dgm:pt>
    <dgm:pt modelId="{76C711C1-9DFA-4A44-94F8-403BEF55892D}" type="sibTrans" cxnId="{FD453CBE-6A1C-47F3-8223-90CD2783E2F3}">
      <dgm:prSet/>
      <dgm:spPr/>
      <dgm:t>
        <a:bodyPr/>
        <a:lstStyle/>
        <a:p>
          <a:endParaRPr lang="en-US"/>
        </a:p>
      </dgm:t>
    </dgm:pt>
    <dgm:pt modelId="{0F15F873-FFDF-44F7-8655-7A6E5D3557F0}">
      <dgm:prSet/>
      <dgm:spPr/>
      <dgm:t>
        <a:bodyPr/>
        <a:lstStyle/>
        <a:p>
          <a:r>
            <a:rPr lang="en-US" dirty="0" smtClean="0"/>
            <a:t>Aggregate transactions into card holder level, and engineer out 19 numerical and 7 categorical features.</a:t>
          </a:r>
        </a:p>
      </dgm:t>
    </dgm:pt>
    <dgm:pt modelId="{B988661B-35D6-4F9C-9A3E-CBCDF64C52C4}" type="parTrans" cxnId="{8331A2D4-611C-49C2-B0A7-8421768CCDD1}">
      <dgm:prSet/>
      <dgm:spPr/>
      <dgm:t>
        <a:bodyPr/>
        <a:lstStyle/>
        <a:p>
          <a:endParaRPr lang="en-US"/>
        </a:p>
      </dgm:t>
    </dgm:pt>
    <dgm:pt modelId="{2B60BFFE-CC15-44F7-9A46-B3B35040F3EA}" type="sibTrans" cxnId="{8331A2D4-611C-49C2-B0A7-8421768CCDD1}">
      <dgm:prSet/>
      <dgm:spPr/>
      <dgm:t>
        <a:bodyPr/>
        <a:lstStyle/>
        <a:p>
          <a:endParaRPr lang="en-US"/>
        </a:p>
      </dgm:t>
    </dgm:pt>
    <dgm:pt modelId="{1FAE3484-4DFA-4120-834E-EC3B97E69544}" type="pres">
      <dgm:prSet presAssocID="{57365738-E841-433E-B9E1-BADFCB183F4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206D72-EF0A-430D-86D5-17BE6B6EF92B}" type="pres">
      <dgm:prSet presAssocID="{57365738-E841-433E-B9E1-BADFCB183F4F}" presName="dummyMaxCanvas" presStyleCnt="0">
        <dgm:presLayoutVars/>
      </dgm:prSet>
      <dgm:spPr/>
    </dgm:pt>
    <dgm:pt modelId="{6E0390E4-24DE-4B5F-A715-091DC7185F13}" type="pres">
      <dgm:prSet presAssocID="{57365738-E841-433E-B9E1-BADFCB183F4F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FCC8D-5783-40A6-BC0C-C04D52AFEEE7}" type="pres">
      <dgm:prSet presAssocID="{57365738-E841-433E-B9E1-BADFCB183F4F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9DCC4-665C-4911-8298-83B6D08D4529}" type="pres">
      <dgm:prSet presAssocID="{57365738-E841-433E-B9E1-BADFCB183F4F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F171CF-C7AE-4355-ADB6-E2A801A7572C}" type="pres">
      <dgm:prSet presAssocID="{57365738-E841-433E-B9E1-BADFCB183F4F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A0A80D-7A24-47F4-B9DD-B929E9CB2783}" type="pres">
      <dgm:prSet presAssocID="{57365738-E841-433E-B9E1-BADFCB183F4F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614358-4CEE-4430-8C98-F50EEF33316A}" type="pres">
      <dgm:prSet presAssocID="{57365738-E841-433E-B9E1-BADFCB183F4F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CB2F3-0CE5-43B8-AE41-E9CE44DA4C05}" type="pres">
      <dgm:prSet presAssocID="{57365738-E841-433E-B9E1-BADFCB183F4F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026286-25C3-4E7D-BFB8-278C4D213998}" type="pres">
      <dgm:prSet presAssocID="{57365738-E841-433E-B9E1-BADFCB183F4F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9C170-E01E-497C-B4D6-56B05387794D}" type="pres">
      <dgm:prSet presAssocID="{57365738-E841-433E-B9E1-BADFCB183F4F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4A611-B93B-42CB-A975-416621EAC7D1}" type="pres">
      <dgm:prSet presAssocID="{57365738-E841-433E-B9E1-BADFCB183F4F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BC6224-B94E-4D34-B979-B26CA93AFCA1}" type="pres">
      <dgm:prSet presAssocID="{57365738-E841-433E-B9E1-BADFCB183F4F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DB6E9-ED0E-4AA3-AA83-3B5B6E668E54}" type="pres">
      <dgm:prSet presAssocID="{57365738-E841-433E-B9E1-BADFCB183F4F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15906-A9B9-4F1D-8414-07EAE3441D30}" type="pres">
      <dgm:prSet presAssocID="{57365738-E841-433E-B9E1-BADFCB183F4F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9D44F-E943-4C25-A09C-D65ADBDAD0D2}" type="pres">
      <dgm:prSet presAssocID="{57365738-E841-433E-B9E1-BADFCB183F4F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4CEE5B-8521-40E4-B071-C1EF10872682}" type="presOf" srcId="{2B60BFFE-CC15-44F7-9A46-B3B35040F3EA}" destId="{35026286-25C3-4E7D-BFB8-278C4D213998}" srcOrd="0" destOrd="0" presId="urn:microsoft.com/office/officeart/2005/8/layout/vProcess5"/>
    <dgm:cxn modelId="{10C8986E-966F-4688-AFAB-8D5CC849490F}" type="presOf" srcId="{57365738-E841-433E-B9E1-BADFCB183F4F}" destId="{1FAE3484-4DFA-4120-834E-EC3B97E69544}" srcOrd="0" destOrd="0" presId="urn:microsoft.com/office/officeart/2005/8/layout/vProcess5"/>
    <dgm:cxn modelId="{78419233-CF0A-45F3-895D-3FFEC30923FB}" srcId="{57365738-E841-433E-B9E1-BADFCB183F4F}" destId="{4EAA0FA7-A3FC-43F7-9615-F51F73E3316E}" srcOrd="3" destOrd="0" parTransId="{E92F81EE-9E46-4CB9-8923-B2A7B72959A6}" sibTransId="{497E5D29-20A0-4863-B137-AD0CCDBD4ED6}"/>
    <dgm:cxn modelId="{E0AD17FC-37A0-4FB8-BE9D-CFFCADACC355}" type="presOf" srcId="{4EAA0FA7-A3FC-43F7-9615-F51F73E3316E}" destId="{16915906-A9B9-4F1D-8414-07EAE3441D30}" srcOrd="1" destOrd="0" presId="urn:microsoft.com/office/officeart/2005/8/layout/vProcess5"/>
    <dgm:cxn modelId="{9CEA189F-682C-44A1-9F84-C9E811F67D6F}" srcId="{57365738-E841-433E-B9E1-BADFCB183F4F}" destId="{01D79711-37D5-4191-86BF-702370FE42A2}" srcOrd="0" destOrd="0" parTransId="{50FCDA0A-A93C-4450-9379-4146DE8E4D4A}" sibTransId="{F6FC62EF-9FA0-4772-ACBB-C0B9F67D5266}"/>
    <dgm:cxn modelId="{46169209-FC9B-4CEB-AE0E-DB0B3D16CDC2}" type="presOf" srcId="{76C711C1-9DFA-4A44-94F8-403BEF55892D}" destId="{A85CB2F3-0CE5-43B8-AE41-E9CE44DA4C05}" srcOrd="0" destOrd="0" presId="urn:microsoft.com/office/officeart/2005/8/layout/vProcess5"/>
    <dgm:cxn modelId="{80388769-83DB-48A7-9A1F-2E317413D420}" type="presOf" srcId="{01D79711-37D5-4191-86BF-702370FE42A2}" destId="{E174A611-B93B-42CB-A975-416621EAC7D1}" srcOrd="1" destOrd="0" presId="urn:microsoft.com/office/officeart/2005/8/layout/vProcess5"/>
    <dgm:cxn modelId="{8331A2D4-611C-49C2-B0A7-8421768CCDD1}" srcId="{57365738-E841-433E-B9E1-BADFCB183F4F}" destId="{0F15F873-FFDF-44F7-8655-7A6E5D3557F0}" srcOrd="2" destOrd="0" parTransId="{B988661B-35D6-4F9C-9A3E-CBCDF64C52C4}" sibTransId="{2B60BFFE-CC15-44F7-9A46-B3B35040F3EA}"/>
    <dgm:cxn modelId="{F5AAF4CA-6E9B-4F81-A364-B4F151562E12}" type="presOf" srcId="{1718AC84-79F9-4039-8DDA-E796F67493C9}" destId="{805FCC8D-5783-40A6-BC0C-C04D52AFEEE7}" srcOrd="0" destOrd="0" presId="urn:microsoft.com/office/officeart/2005/8/layout/vProcess5"/>
    <dgm:cxn modelId="{B85FC5E0-BBD7-46DD-A882-CDE1C3EF7538}" type="presOf" srcId="{E1B9B8DA-5C48-49AF-989C-129D1397DDFE}" destId="{ACA0A80D-7A24-47F4-B9DD-B929E9CB2783}" srcOrd="0" destOrd="0" presId="urn:microsoft.com/office/officeart/2005/8/layout/vProcess5"/>
    <dgm:cxn modelId="{3F53E563-DD60-43CF-86A6-958FE0ED511C}" type="presOf" srcId="{F6FC62EF-9FA0-4772-ACBB-C0B9F67D5266}" destId="{A1614358-4CEE-4430-8C98-F50EEF33316A}" srcOrd="0" destOrd="0" presId="urn:microsoft.com/office/officeart/2005/8/layout/vProcess5"/>
    <dgm:cxn modelId="{91DC0BA0-EEF0-4BCA-829A-B9A75043B31E}" type="presOf" srcId="{1718AC84-79F9-4039-8DDA-E796F67493C9}" destId="{4EBC6224-B94E-4D34-B979-B26CA93AFCA1}" srcOrd="1" destOrd="0" presId="urn:microsoft.com/office/officeart/2005/8/layout/vProcess5"/>
    <dgm:cxn modelId="{F9D0D74A-A690-46EF-9E76-4C31FE69E45B}" type="presOf" srcId="{01D79711-37D5-4191-86BF-702370FE42A2}" destId="{6E0390E4-24DE-4B5F-A715-091DC7185F13}" srcOrd="0" destOrd="0" presId="urn:microsoft.com/office/officeart/2005/8/layout/vProcess5"/>
    <dgm:cxn modelId="{003EF715-7646-436D-A4F5-4AE2E33271B1}" srcId="{57365738-E841-433E-B9E1-BADFCB183F4F}" destId="{E1B9B8DA-5C48-49AF-989C-129D1397DDFE}" srcOrd="4" destOrd="0" parTransId="{313DCD12-C002-45FD-91B0-5F027A890EDE}" sibTransId="{CF2CCBC5-C09F-4485-8A77-5C4F8B28A372}"/>
    <dgm:cxn modelId="{D12EAE6D-E7BD-487A-8F0A-2808CE9F6F4E}" type="presOf" srcId="{E1B9B8DA-5C48-49AF-989C-129D1397DDFE}" destId="{98E9D44F-E943-4C25-A09C-D65ADBDAD0D2}" srcOrd="1" destOrd="0" presId="urn:microsoft.com/office/officeart/2005/8/layout/vProcess5"/>
    <dgm:cxn modelId="{7E2BA27C-FB3F-4C77-A0AD-79C1A3D27595}" type="presOf" srcId="{0F15F873-FFDF-44F7-8655-7A6E5D3557F0}" destId="{560DB6E9-ED0E-4AA3-AA83-3B5B6E668E54}" srcOrd="1" destOrd="0" presId="urn:microsoft.com/office/officeart/2005/8/layout/vProcess5"/>
    <dgm:cxn modelId="{D66E918D-0637-4A9E-8D2B-92D1368357B7}" type="presOf" srcId="{0F15F873-FFDF-44F7-8655-7A6E5D3557F0}" destId="{4A99DCC4-665C-4911-8298-83B6D08D4529}" srcOrd="0" destOrd="0" presId="urn:microsoft.com/office/officeart/2005/8/layout/vProcess5"/>
    <dgm:cxn modelId="{FD453CBE-6A1C-47F3-8223-90CD2783E2F3}" srcId="{57365738-E841-433E-B9E1-BADFCB183F4F}" destId="{1718AC84-79F9-4039-8DDA-E796F67493C9}" srcOrd="1" destOrd="0" parTransId="{231A2181-D420-4B58-B026-63492530379D}" sibTransId="{76C711C1-9DFA-4A44-94F8-403BEF55892D}"/>
    <dgm:cxn modelId="{BF487561-554C-4696-B09C-AABD0AEEE1B8}" type="presOf" srcId="{497E5D29-20A0-4863-B137-AD0CCDBD4ED6}" destId="{D629C170-E01E-497C-B4D6-56B05387794D}" srcOrd="0" destOrd="0" presId="urn:microsoft.com/office/officeart/2005/8/layout/vProcess5"/>
    <dgm:cxn modelId="{77184EED-431D-4EB4-AA86-C61D8A0BDDDE}" type="presOf" srcId="{4EAA0FA7-A3FC-43F7-9615-F51F73E3316E}" destId="{50F171CF-C7AE-4355-ADB6-E2A801A7572C}" srcOrd="0" destOrd="0" presId="urn:microsoft.com/office/officeart/2005/8/layout/vProcess5"/>
    <dgm:cxn modelId="{41E34F10-5C43-4626-B5B8-1791A029EDEA}" type="presParOf" srcId="{1FAE3484-4DFA-4120-834E-EC3B97E69544}" destId="{B7206D72-EF0A-430D-86D5-17BE6B6EF92B}" srcOrd="0" destOrd="0" presId="urn:microsoft.com/office/officeart/2005/8/layout/vProcess5"/>
    <dgm:cxn modelId="{7C4155D1-7E7E-4F16-8B83-DF1D9ABC007C}" type="presParOf" srcId="{1FAE3484-4DFA-4120-834E-EC3B97E69544}" destId="{6E0390E4-24DE-4B5F-A715-091DC7185F13}" srcOrd="1" destOrd="0" presId="urn:microsoft.com/office/officeart/2005/8/layout/vProcess5"/>
    <dgm:cxn modelId="{A1B9AD3B-2A16-4579-B236-F755DE396364}" type="presParOf" srcId="{1FAE3484-4DFA-4120-834E-EC3B97E69544}" destId="{805FCC8D-5783-40A6-BC0C-C04D52AFEEE7}" srcOrd="2" destOrd="0" presId="urn:microsoft.com/office/officeart/2005/8/layout/vProcess5"/>
    <dgm:cxn modelId="{6FB7BD74-B1DF-45BD-88EB-8443E6F8EBFB}" type="presParOf" srcId="{1FAE3484-4DFA-4120-834E-EC3B97E69544}" destId="{4A99DCC4-665C-4911-8298-83B6D08D4529}" srcOrd="3" destOrd="0" presId="urn:microsoft.com/office/officeart/2005/8/layout/vProcess5"/>
    <dgm:cxn modelId="{61A5EFAF-C5A4-4BB5-ADD2-9EF33523CA0F}" type="presParOf" srcId="{1FAE3484-4DFA-4120-834E-EC3B97E69544}" destId="{50F171CF-C7AE-4355-ADB6-E2A801A7572C}" srcOrd="4" destOrd="0" presId="urn:microsoft.com/office/officeart/2005/8/layout/vProcess5"/>
    <dgm:cxn modelId="{6B16ABE4-A589-4563-B248-20AC0D57F484}" type="presParOf" srcId="{1FAE3484-4DFA-4120-834E-EC3B97E69544}" destId="{ACA0A80D-7A24-47F4-B9DD-B929E9CB2783}" srcOrd="5" destOrd="0" presId="urn:microsoft.com/office/officeart/2005/8/layout/vProcess5"/>
    <dgm:cxn modelId="{ED2C833D-FDD9-4676-9246-C265B0803A9B}" type="presParOf" srcId="{1FAE3484-4DFA-4120-834E-EC3B97E69544}" destId="{A1614358-4CEE-4430-8C98-F50EEF33316A}" srcOrd="6" destOrd="0" presId="urn:microsoft.com/office/officeart/2005/8/layout/vProcess5"/>
    <dgm:cxn modelId="{526A700C-924A-457B-9BE7-EB0519B4545E}" type="presParOf" srcId="{1FAE3484-4DFA-4120-834E-EC3B97E69544}" destId="{A85CB2F3-0CE5-43B8-AE41-E9CE44DA4C05}" srcOrd="7" destOrd="0" presId="urn:microsoft.com/office/officeart/2005/8/layout/vProcess5"/>
    <dgm:cxn modelId="{D55E4475-5D3E-4831-95A4-51005E2492DA}" type="presParOf" srcId="{1FAE3484-4DFA-4120-834E-EC3B97E69544}" destId="{35026286-25C3-4E7D-BFB8-278C4D213998}" srcOrd="8" destOrd="0" presId="urn:microsoft.com/office/officeart/2005/8/layout/vProcess5"/>
    <dgm:cxn modelId="{665AEB1E-2CB2-4E83-B593-601846788428}" type="presParOf" srcId="{1FAE3484-4DFA-4120-834E-EC3B97E69544}" destId="{D629C170-E01E-497C-B4D6-56B05387794D}" srcOrd="9" destOrd="0" presId="urn:microsoft.com/office/officeart/2005/8/layout/vProcess5"/>
    <dgm:cxn modelId="{40E14A70-EC19-47B6-9845-ACB044FC31C7}" type="presParOf" srcId="{1FAE3484-4DFA-4120-834E-EC3B97E69544}" destId="{E174A611-B93B-42CB-A975-416621EAC7D1}" srcOrd="10" destOrd="0" presId="urn:microsoft.com/office/officeart/2005/8/layout/vProcess5"/>
    <dgm:cxn modelId="{0DE1F97E-1FBF-4B93-A18B-ED8DF862291F}" type="presParOf" srcId="{1FAE3484-4DFA-4120-834E-EC3B97E69544}" destId="{4EBC6224-B94E-4D34-B979-B26CA93AFCA1}" srcOrd="11" destOrd="0" presId="urn:microsoft.com/office/officeart/2005/8/layout/vProcess5"/>
    <dgm:cxn modelId="{5673AA59-A5BA-4F7B-9183-E818867E294A}" type="presParOf" srcId="{1FAE3484-4DFA-4120-834E-EC3B97E69544}" destId="{560DB6E9-ED0E-4AA3-AA83-3B5B6E668E54}" srcOrd="12" destOrd="0" presId="urn:microsoft.com/office/officeart/2005/8/layout/vProcess5"/>
    <dgm:cxn modelId="{F1534DC0-0784-4FC9-85BF-D6E68FF00917}" type="presParOf" srcId="{1FAE3484-4DFA-4120-834E-EC3B97E69544}" destId="{16915906-A9B9-4F1D-8414-07EAE3441D30}" srcOrd="13" destOrd="0" presId="urn:microsoft.com/office/officeart/2005/8/layout/vProcess5"/>
    <dgm:cxn modelId="{30039178-7B94-4121-ADE0-D138FD4978E4}" type="presParOf" srcId="{1FAE3484-4DFA-4120-834E-EC3B97E69544}" destId="{98E9D44F-E943-4C25-A09C-D65ADBDAD0D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390E4-24DE-4B5F-A715-091DC7185F13}">
      <dsp:nvSpPr>
        <dsp:cNvPr id="0" name=""/>
        <dsp:cNvSpPr/>
      </dsp:nvSpPr>
      <dsp:spPr>
        <a:xfrm>
          <a:off x="0" y="0"/>
          <a:ext cx="8990661" cy="851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>
            <a:rot lat="0" lon="9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Merge all historical and new transactions</a:t>
          </a:r>
          <a:endParaRPr lang="en-US" sz="2300" kern="1200" dirty="0"/>
        </a:p>
      </dsp:txBody>
      <dsp:txXfrm>
        <a:off x="24938" y="24938"/>
        <a:ext cx="7972264" cy="801571"/>
      </dsp:txXfrm>
    </dsp:sp>
    <dsp:sp modelId="{805FCC8D-5783-40A6-BC0C-C04D52AFEEE7}">
      <dsp:nvSpPr>
        <dsp:cNvPr id="0" name=""/>
        <dsp:cNvSpPr/>
      </dsp:nvSpPr>
      <dsp:spPr>
        <a:xfrm>
          <a:off x="671380" y="969703"/>
          <a:ext cx="8990661" cy="851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>
            <a:rot lat="0" lon="9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Filled null data and transform date into numerical variables</a:t>
          </a:r>
          <a:endParaRPr lang="en-US" sz="2300" kern="1200" dirty="0"/>
        </a:p>
      </dsp:txBody>
      <dsp:txXfrm>
        <a:off x="696318" y="994641"/>
        <a:ext cx="7715964" cy="801571"/>
      </dsp:txXfrm>
    </dsp:sp>
    <dsp:sp modelId="{4A99DCC4-665C-4911-8298-83B6D08D4529}">
      <dsp:nvSpPr>
        <dsp:cNvPr id="0" name=""/>
        <dsp:cNvSpPr/>
      </dsp:nvSpPr>
      <dsp:spPr>
        <a:xfrm>
          <a:off x="1342761" y="1939407"/>
          <a:ext cx="8990661" cy="851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>
            <a:rot lat="0" lon="9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Aggregate transactions into card holder level, and engineer out 19 numerical and 7 categorical features.</a:t>
          </a:r>
        </a:p>
      </dsp:txBody>
      <dsp:txXfrm>
        <a:off x="1367699" y="1964345"/>
        <a:ext cx="7715964" cy="801571"/>
      </dsp:txXfrm>
    </dsp:sp>
    <dsp:sp modelId="{50F171CF-C7AE-4355-ADB6-E2A801A7572C}">
      <dsp:nvSpPr>
        <dsp:cNvPr id="0" name=""/>
        <dsp:cNvSpPr/>
      </dsp:nvSpPr>
      <dsp:spPr>
        <a:xfrm>
          <a:off x="2014141" y="2909111"/>
          <a:ext cx="8990661" cy="851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>
            <a:rot lat="0" lon="9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Build the pipeline to encoding categorical variables and generate final ensemble feature vector</a:t>
          </a:r>
          <a:endParaRPr lang="en-US" sz="2300" kern="1200" dirty="0"/>
        </a:p>
      </dsp:txBody>
      <dsp:txXfrm>
        <a:off x="2039079" y="2934049"/>
        <a:ext cx="7715964" cy="801571"/>
      </dsp:txXfrm>
    </dsp:sp>
    <dsp:sp modelId="{ACA0A80D-7A24-47F4-B9DD-B929E9CB2783}">
      <dsp:nvSpPr>
        <dsp:cNvPr id="0" name=""/>
        <dsp:cNvSpPr/>
      </dsp:nvSpPr>
      <dsp:spPr>
        <a:xfrm>
          <a:off x="2685522" y="3878814"/>
          <a:ext cx="8990661" cy="851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>
            <a:rot lat="0" lon="9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Split the data into 70% to 30% for training and testing </a:t>
          </a:r>
          <a:endParaRPr lang="en-US" sz="2300" kern="1200" dirty="0"/>
        </a:p>
      </dsp:txBody>
      <dsp:txXfrm>
        <a:off x="2710460" y="3903752"/>
        <a:ext cx="7715964" cy="801571"/>
      </dsp:txXfrm>
    </dsp:sp>
    <dsp:sp modelId="{A1614358-4CEE-4430-8C98-F50EEF33316A}">
      <dsp:nvSpPr>
        <dsp:cNvPr id="0" name=""/>
        <dsp:cNvSpPr/>
      </dsp:nvSpPr>
      <dsp:spPr>
        <a:xfrm>
          <a:off x="8437221" y="622029"/>
          <a:ext cx="553440" cy="553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>
            <a:rot lat="0" lon="900000" rev="0"/>
          </a:camera>
          <a:lightRig rig="flat" dir="t"/>
        </a:scene3d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8561745" y="622029"/>
        <a:ext cx="304392" cy="416464"/>
      </dsp:txXfrm>
    </dsp:sp>
    <dsp:sp modelId="{A85CB2F3-0CE5-43B8-AE41-E9CE44DA4C05}">
      <dsp:nvSpPr>
        <dsp:cNvPr id="0" name=""/>
        <dsp:cNvSpPr/>
      </dsp:nvSpPr>
      <dsp:spPr>
        <a:xfrm>
          <a:off x="9108601" y="1591733"/>
          <a:ext cx="553440" cy="553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>
            <a:rot lat="0" lon="900000" rev="0"/>
          </a:camera>
          <a:lightRig rig="flat" dir="t"/>
        </a:scene3d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9233125" y="1591733"/>
        <a:ext cx="304392" cy="416464"/>
      </dsp:txXfrm>
    </dsp:sp>
    <dsp:sp modelId="{35026286-25C3-4E7D-BFB8-278C4D213998}">
      <dsp:nvSpPr>
        <dsp:cNvPr id="0" name=""/>
        <dsp:cNvSpPr/>
      </dsp:nvSpPr>
      <dsp:spPr>
        <a:xfrm>
          <a:off x="9779982" y="2547246"/>
          <a:ext cx="553440" cy="553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>
            <a:rot lat="0" lon="900000" rev="0"/>
          </a:camera>
          <a:lightRig rig="flat" dir="t"/>
        </a:scene3d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9904506" y="2547246"/>
        <a:ext cx="304392" cy="416464"/>
      </dsp:txXfrm>
    </dsp:sp>
    <dsp:sp modelId="{D629C170-E01E-497C-B4D6-56B05387794D}">
      <dsp:nvSpPr>
        <dsp:cNvPr id="0" name=""/>
        <dsp:cNvSpPr/>
      </dsp:nvSpPr>
      <dsp:spPr>
        <a:xfrm>
          <a:off x="10451362" y="3526410"/>
          <a:ext cx="553440" cy="553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>
            <a:rot lat="0" lon="900000" rev="0"/>
          </a:camera>
          <a:lightRig rig="flat" dir="t"/>
        </a:scene3d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10575886" y="3526410"/>
        <a:ext cx="304392" cy="416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3E000-B813-4FFD-9B05-DEF75173F546}" type="datetimeFigureOut">
              <a:rPr lang="en-CA" smtClean="0"/>
              <a:t>11/12/2018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BA060-EF0B-4C12-8F86-F438F50EA4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85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BA060-EF0B-4C12-8F86-F438F50EA4A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02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BA060-EF0B-4C12-8F86-F438F50EA4A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9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BA060-EF0B-4C12-8F86-F438F50EA4A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46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F64F-4532-4555-B7BB-36DCC0003095}" type="datetimeFigureOut">
              <a:rPr lang="en-CA" smtClean="0"/>
              <a:t>11/12/2018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BFFDFE6-0EEA-497A-A90B-8DE5EB95F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10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F64F-4532-4555-B7BB-36DCC0003095}" type="datetimeFigureOut">
              <a:rPr lang="en-CA" smtClean="0"/>
              <a:t>11/12/2018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BFFDFE6-0EEA-497A-A90B-8DE5EB95F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96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F64F-4532-4555-B7BB-36DCC0003095}" type="datetimeFigureOut">
              <a:rPr lang="en-CA" smtClean="0"/>
              <a:t>11/12/2018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BFFDFE6-0EEA-497A-A90B-8DE5EB95F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65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F64F-4532-4555-B7BB-36DCC0003095}" type="datetimeFigureOut">
              <a:rPr lang="en-CA" smtClean="0"/>
              <a:t>11/12/2018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BFFDFE6-0EEA-497A-A90B-8DE5EB95F3A3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1883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F64F-4532-4555-B7BB-36DCC0003095}" type="datetimeFigureOut">
              <a:rPr lang="en-CA" smtClean="0"/>
              <a:t>11/12/2018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BFFDFE6-0EEA-497A-A90B-8DE5EB95F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522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F64F-4532-4555-B7BB-36DCC0003095}" type="datetimeFigureOut">
              <a:rPr lang="en-CA" smtClean="0"/>
              <a:t>11/12/2018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DFE6-0EEA-497A-A90B-8DE5EB95F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456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F64F-4532-4555-B7BB-36DCC0003095}" type="datetimeFigureOut">
              <a:rPr lang="en-CA" smtClean="0"/>
              <a:t>11/12/2018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DFE6-0EEA-497A-A90B-8DE5EB95F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7509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F64F-4532-4555-B7BB-36DCC0003095}" type="datetimeFigureOut">
              <a:rPr lang="en-CA" smtClean="0"/>
              <a:t>11/12/2018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DFE6-0EEA-497A-A90B-8DE5EB95F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766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571F64F-4532-4555-B7BB-36DCC0003095}" type="datetimeFigureOut">
              <a:rPr lang="en-CA" smtClean="0"/>
              <a:t>11/12/2018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BFFDFE6-0EEA-497A-A90B-8DE5EB95F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84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F64F-4532-4555-B7BB-36DCC0003095}" type="datetimeFigureOut">
              <a:rPr lang="en-CA" smtClean="0"/>
              <a:t>11/12/2018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DFE6-0EEA-497A-A90B-8DE5EB95F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349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F64F-4532-4555-B7BB-36DCC0003095}" type="datetimeFigureOut">
              <a:rPr lang="en-CA" smtClean="0"/>
              <a:t>11/12/2018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BFFDFE6-0EEA-497A-A90B-8DE5EB95F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13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F64F-4532-4555-B7BB-36DCC0003095}" type="datetimeFigureOut">
              <a:rPr lang="en-CA" smtClean="0"/>
              <a:t>11/12/2018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DFE6-0EEA-497A-A90B-8DE5EB95F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9126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F64F-4532-4555-B7BB-36DCC0003095}" type="datetimeFigureOut">
              <a:rPr lang="en-CA" smtClean="0"/>
              <a:t>11/12/2018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DFE6-0EEA-497A-A90B-8DE5EB95F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921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F64F-4532-4555-B7BB-36DCC0003095}" type="datetimeFigureOut">
              <a:rPr lang="en-CA" smtClean="0"/>
              <a:t>11/12/2018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DFE6-0EEA-497A-A90B-8DE5EB95F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43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F64F-4532-4555-B7BB-36DCC0003095}" type="datetimeFigureOut">
              <a:rPr lang="en-CA" smtClean="0"/>
              <a:t>11/12/2018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DFE6-0EEA-497A-A90B-8DE5EB95F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02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F64F-4532-4555-B7BB-36DCC0003095}" type="datetimeFigureOut">
              <a:rPr lang="en-CA" smtClean="0"/>
              <a:t>11/12/2018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DFE6-0EEA-497A-A90B-8DE5EB95F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646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F64F-4532-4555-B7BB-36DCC0003095}" type="datetimeFigureOut">
              <a:rPr lang="en-CA" smtClean="0"/>
              <a:t>11/12/2018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DFE6-0EEA-497A-A90B-8DE5EB95F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12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1F64F-4532-4555-B7BB-36DCC0003095}" type="datetimeFigureOut">
              <a:rPr lang="en-CA" smtClean="0"/>
              <a:t>11/12/2018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FDFE6-0EEA-497A-A90B-8DE5EB95F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586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52" r:id="rId1"/>
    <p:sldLayoutId id="2147484353" r:id="rId2"/>
    <p:sldLayoutId id="2147484354" r:id="rId3"/>
    <p:sldLayoutId id="2147484355" r:id="rId4"/>
    <p:sldLayoutId id="2147484356" r:id="rId5"/>
    <p:sldLayoutId id="2147484357" r:id="rId6"/>
    <p:sldLayoutId id="2147484358" r:id="rId7"/>
    <p:sldLayoutId id="2147484359" r:id="rId8"/>
    <p:sldLayoutId id="2147484360" r:id="rId9"/>
    <p:sldLayoutId id="2147484361" r:id="rId10"/>
    <p:sldLayoutId id="2147484362" r:id="rId11"/>
    <p:sldLayoutId id="2147484363" r:id="rId12"/>
    <p:sldLayoutId id="2147484364" r:id="rId13"/>
    <p:sldLayoutId id="2147484365" r:id="rId14"/>
    <p:sldLayoutId id="2147484366" r:id="rId15"/>
    <p:sldLayoutId id="2147484367" r:id="rId16"/>
    <p:sldLayoutId id="21474843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databricks-prod-cloudfront.cloud.databricks.com/public/4027ec902e239c93eaaa8714f173bcfc/7792953078525217/2896759813459456/4057496721065160/late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0" y="1002899"/>
            <a:ext cx="10684156" cy="940157"/>
          </a:xfrm>
        </p:spPr>
        <p:txBody>
          <a:bodyPr>
            <a:normAutofit fontScale="90000"/>
          </a:bodyPr>
          <a:lstStyle/>
          <a:p>
            <a:r>
              <a:rPr lang="en-US" sz="4800" b="1" dirty="0" err="1" smtClean="0"/>
              <a:t>Elo</a:t>
            </a:r>
            <a:r>
              <a:rPr lang="en-US" sz="4800" b="1" dirty="0" smtClean="0"/>
              <a:t> Merchant Category Recommendation</a:t>
            </a:r>
            <a:endParaRPr lang="en-CA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975" y="2987898"/>
            <a:ext cx="5284123" cy="9144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M</a:t>
            </a:r>
            <a:r>
              <a:rPr lang="en-US" sz="3200" dirty="0" smtClean="0"/>
              <a:t>y first </a:t>
            </a:r>
            <a:r>
              <a:rPr lang="en-US" sz="3200" dirty="0" err="1" smtClean="0"/>
              <a:t>kaggle</a:t>
            </a:r>
            <a:r>
              <a:rPr lang="en-US" sz="3200" dirty="0" smtClean="0"/>
              <a:t> competition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with b</a:t>
            </a:r>
            <a:r>
              <a:rPr lang="en-US" sz="3200" dirty="0" smtClean="0"/>
              <a:t>ig </a:t>
            </a:r>
            <a:r>
              <a:rPr lang="en-US" sz="3200" dirty="0"/>
              <a:t>d</a:t>
            </a:r>
            <a:r>
              <a:rPr lang="en-US" sz="3200" dirty="0" smtClean="0"/>
              <a:t>ata </a:t>
            </a:r>
            <a:r>
              <a:rPr lang="en-US" sz="3200" dirty="0"/>
              <a:t>e</a:t>
            </a:r>
            <a:r>
              <a:rPr lang="en-US" sz="3200" dirty="0" smtClean="0"/>
              <a:t>xperience</a:t>
            </a:r>
            <a:endParaRPr lang="en-CA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736427" y="5605617"/>
            <a:ext cx="2163651" cy="6921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Yunfei Bai</a:t>
            </a:r>
            <a:endParaRPr lang="en-CA" sz="2800" dirty="0"/>
          </a:p>
        </p:txBody>
      </p:sp>
      <p:pic>
        <p:nvPicPr>
          <p:cNvPr id="5" name="Picture 4" descr="Related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63" y="2601532"/>
            <a:ext cx="3086637" cy="16871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18940" y="4806633"/>
            <a:ext cx="3891567" cy="11450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CA" sz="1800" dirty="0"/>
              <a:t>Competition </a:t>
            </a:r>
            <a:r>
              <a:rPr lang="en-CA" sz="1800" dirty="0" smtClean="0"/>
              <a:t>Timeline</a:t>
            </a:r>
            <a:endParaRPr lang="en-US" sz="1400" dirty="0"/>
          </a:p>
          <a:p>
            <a:pPr algn="l" fontAlgn="base"/>
            <a:r>
              <a:rPr lang="en-US" sz="1400" dirty="0" smtClean="0"/>
              <a:t>Start </a:t>
            </a:r>
            <a:r>
              <a:rPr lang="en-US" sz="1400" dirty="0"/>
              <a:t>Date: November 26, </a:t>
            </a:r>
            <a:r>
              <a:rPr lang="en-US" sz="1400" dirty="0" smtClean="0"/>
              <a:t>2018</a:t>
            </a:r>
            <a:endParaRPr lang="en-US" sz="1400" dirty="0"/>
          </a:p>
          <a:p>
            <a:pPr algn="l" fontAlgn="base"/>
            <a:r>
              <a:rPr lang="en-US" sz="1400" dirty="0"/>
              <a:t>End Date: February 26, 2019 11:59 PM UTC</a:t>
            </a:r>
          </a:p>
          <a:p>
            <a:pPr algn="l"/>
            <a:r>
              <a:rPr lang="en-US" sz="1100" dirty="0"/>
              <a:t/>
            </a:r>
            <a:br>
              <a:rPr lang="en-US" sz="1100" dirty="0"/>
            </a:br>
            <a:endParaRPr lang="en-CA" sz="105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E28F20-62A7-4B92-83E9-29BBEF98D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7957"/>
            <a:ext cx="2691685" cy="67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9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70" y="621405"/>
            <a:ext cx="6292756" cy="1361941"/>
          </a:xfrm>
        </p:spPr>
        <p:txBody>
          <a:bodyPr/>
          <a:lstStyle/>
          <a:p>
            <a:r>
              <a:rPr lang="en-US" dirty="0" smtClean="0"/>
              <a:t>Context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Elo</a:t>
            </a:r>
            <a:r>
              <a:rPr lang="en-US" dirty="0"/>
              <a:t> </a:t>
            </a:r>
            <a:r>
              <a:rPr lang="en-US" dirty="0" smtClean="0"/>
              <a:t>is one of the largest payment brands in Brazil.</a:t>
            </a:r>
          </a:p>
          <a:p>
            <a:r>
              <a:rPr lang="en-US" dirty="0" err="1" smtClean="0"/>
              <a:t>Elo</a:t>
            </a:r>
            <a:r>
              <a:rPr lang="en-US" dirty="0" smtClean="0"/>
              <a:t> had built machine learning models to understand their customer but none of them is specifically tailored for an individual.</a:t>
            </a:r>
          </a:p>
          <a:p>
            <a:r>
              <a:rPr lang="en-US" dirty="0" smtClean="0"/>
              <a:t>To develop algorithms to uncover signal in customer loyalty, helping </a:t>
            </a:r>
            <a:r>
              <a:rPr lang="en-US" dirty="0" err="1" smtClean="0"/>
              <a:t>Elo</a:t>
            </a:r>
            <a:r>
              <a:rPr lang="en-US" dirty="0" smtClean="0"/>
              <a:t> reduce unwanted campaigns and create right experience for customers.</a:t>
            </a:r>
          </a:p>
          <a:p>
            <a:endParaRPr lang="en-US" dirty="0"/>
          </a:p>
        </p:txBody>
      </p:sp>
      <p:pic>
        <p:nvPicPr>
          <p:cNvPr id="5" name="Picture 4" descr="Related imag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2" t="25322" r="21222" b="22640"/>
          <a:stretch/>
        </p:blipFill>
        <p:spPr bwMode="auto">
          <a:xfrm>
            <a:off x="10573555" y="605307"/>
            <a:ext cx="1618445" cy="1378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E28F20-62A7-4B92-83E9-29BBEF98D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7957"/>
            <a:ext cx="2691685" cy="67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and 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5" y="2216403"/>
            <a:ext cx="9613861" cy="3599316"/>
          </a:xfrm>
        </p:spPr>
        <p:txBody>
          <a:bodyPr/>
          <a:lstStyle/>
          <a:p>
            <a:r>
              <a:rPr lang="en-US" dirty="0" smtClean="0"/>
              <a:t>Where big data comes in:</a:t>
            </a:r>
          </a:p>
          <a:p>
            <a:pPr lvl="1"/>
            <a:r>
              <a:rPr lang="en-US" dirty="0" smtClean="0"/>
              <a:t>Data is more than 3GB in total, more than 300K customers for over 30M transactions, can’t be read in python as a whole file in 8GB RAM PC.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plit into small chunks in order to upload into </a:t>
            </a:r>
            <a:r>
              <a:rPr lang="en-US" dirty="0" err="1" smtClean="0"/>
              <a:t>databrick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Tools:</a:t>
            </a:r>
          </a:p>
          <a:p>
            <a:pPr lvl="1"/>
            <a:r>
              <a:rPr lang="en-US" dirty="0" err="1" smtClean="0"/>
              <a:t>Databrick</a:t>
            </a:r>
            <a:r>
              <a:rPr lang="en-US" dirty="0" smtClean="0"/>
              <a:t>, Scala, Spark </a:t>
            </a:r>
            <a:r>
              <a:rPr lang="en-US" dirty="0" err="1" smtClean="0"/>
              <a:t>Mllib</a:t>
            </a:r>
            <a:r>
              <a:rPr lang="en-US" dirty="0" smtClean="0"/>
              <a:t> Pipeline, Spark </a:t>
            </a:r>
            <a:r>
              <a:rPr lang="en-US" dirty="0" err="1" smtClean="0"/>
              <a:t>XGBoost</a:t>
            </a:r>
            <a:endParaRPr lang="en-US" dirty="0" smtClean="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C6E28F20-62A7-4B92-83E9-29BBEF98D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7957"/>
            <a:ext cx="2691685" cy="672921"/>
          </a:xfrm>
          <a:prstGeom prst="rect">
            <a:avLst/>
          </a:prstGeom>
        </p:spPr>
      </p:pic>
      <p:sp>
        <p:nvSpPr>
          <p:cNvPr id="4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6" descr="Related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30" y="4730013"/>
            <a:ext cx="1708883" cy="1708883"/>
          </a:xfrm>
          <a:prstGeom prst="rect">
            <a:avLst/>
          </a:prstGeom>
          <a:noFill/>
        </p:spPr>
      </p:pic>
      <p:pic>
        <p:nvPicPr>
          <p:cNvPr id="1034" name="Picture 10" descr="Image result for sca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854" y="5201132"/>
            <a:ext cx="1471002" cy="7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park mlli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435" y="5062168"/>
            <a:ext cx="2535702" cy="90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xgboos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61" y="5046778"/>
            <a:ext cx="1958271" cy="75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91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eature </a:t>
            </a:r>
            <a:r>
              <a:rPr lang="en-US" dirty="0" smtClean="0"/>
              <a:t>engineering</a:t>
            </a:r>
            <a:endParaRPr lang="en-C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E28F20-62A7-4B92-83E9-29BBEF98D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7957"/>
            <a:ext cx="2691685" cy="672921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11546943"/>
              </p:ext>
            </p:extLst>
          </p:nvPr>
        </p:nvGraphicFramePr>
        <p:xfrm>
          <a:off x="386862" y="2057400"/>
          <a:ext cx="11676184" cy="4730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67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6" r="13887"/>
          <a:stretch/>
        </p:blipFill>
        <p:spPr>
          <a:xfrm>
            <a:off x="7130563" y="2454353"/>
            <a:ext cx="4325815" cy="42723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2" y="2534859"/>
            <a:ext cx="5781309" cy="41918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0484" y="2085021"/>
            <a:ext cx="5776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Numerical features histogram: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10400" y="2085021"/>
            <a:ext cx="5776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CA" dirty="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C6E28F20-62A7-4B92-83E9-29BBEF98D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7957"/>
            <a:ext cx="2691685" cy="67292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49072"/>
              </p:ext>
            </p:extLst>
          </p:nvPr>
        </p:nvGraphicFramePr>
        <p:xfrm>
          <a:off x="457201" y="2294792"/>
          <a:ext cx="10559562" cy="2699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264">
                  <a:extLst>
                    <a:ext uri="{9D8B030D-6E8A-4147-A177-3AD203B41FA5}">
                      <a16:colId xmlns:a16="http://schemas.microsoft.com/office/drawing/2014/main" val="156573423"/>
                    </a:ext>
                  </a:extLst>
                </a:gridCol>
                <a:gridCol w="1766639">
                  <a:extLst>
                    <a:ext uri="{9D8B030D-6E8A-4147-A177-3AD203B41FA5}">
                      <a16:colId xmlns:a16="http://schemas.microsoft.com/office/drawing/2014/main" val="2716381929"/>
                    </a:ext>
                  </a:extLst>
                </a:gridCol>
                <a:gridCol w="2187757">
                  <a:extLst>
                    <a:ext uri="{9D8B030D-6E8A-4147-A177-3AD203B41FA5}">
                      <a16:colId xmlns:a16="http://schemas.microsoft.com/office/drawing/2014/main" val="2762779780"/>
                    </a:ext>
                  </a:extLst>
                </a:gridCol>
                <a:gridCol w="2376544">
                  <a:extLst>
                    <a:ext uri="{9D8B030D-6E8A-4147-A177-3AD203B41FA5}">
                      <a16:colId xmlns:a16="http://schemas.microsoft.com/office/drawing/2014/main" val="2174677727"/>
                    </a:ext>
                  </a:extLst>
                </a:gridCol>
                <a:gridCol w="2613358">
                  <a:extLst>
                    <a:ext uri="{9D8B030D-6E8A-4147-A177-3AD203B41FA5}">
                      <a16:colId xmlns:a16="http://schemas.microsoft.com/office/drawing/2014/main" val="575452125"/>
                    </a:ext>
                  </a:extLst>
                </a:gridCol>
              </a:tblGrid>
              <a:tr h="64712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Linear</a:t>
                      </a:r>
                      <a:r>
                        <a:rPr lang="en-US" sz="2000" baseline="0" dirty="0" smtClean="0"/>
                        <a:t> Regression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Regression</a:t>
                      </a:r>
                      <a:endParaRPr lang="en-CA" sz="20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Gradient-boosted Tree Regression</a:t>
                      </a:r>
                    </a:p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CA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Tree Regression</a:t>
                      </a:r>
                      <a:endParaRPr lang="en-CA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70305"/>
                  </a:ext>
                </a:extLst>
              </a:tr>
              <a:tr h="82647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Testing</a:t>
                      </a:r>
                      <a:r>
                        <a:rPr lang="en-US" b="1" baseline="0" dirty="0" smtClean="0"/>
                        <a:t> Scores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RMSE :</a:t>
                      </a:r>
                    </a:p>
                    <a:p>
                      <a:r>
                        <a:rPr lang="en-CA" sz="2400" b="1" i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3.748</a:t>
                      </a:r>
                      <a:endParaRPr lang="en-CA" sz="2400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i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 : </a:t>
                      </a:r>
                    </a:p>
                    <a:p>
                      <a:r>
                        <a:rPr lang="en-CA" sz="2400" b="1" i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3.699</a:t>
                      </a:r>
                      <a:endParaRPr lang="en-CA" sz="2400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RMSE :</a:t>
                      </a:r>
                      <a:r>
                        <a:rPr lang="en-US" sz="2400" b="1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</a:t>
                      </a:r>
                    </a:p>
                    <a:p>
                      <a:r>
                        <a:rPr lang="en-CA" sz="2400" b="1" i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3.702</a:t>
                      </a:r>
                      <a:endParaRPr lang="en-CA" sz="2400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RMSE :</a:t>
                      </a:r>
                      <a:r>
                        <a:rPr lang="en-US" sz="2400" b="1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</a:t>
                      </a:r>
                    </a:p>
                    <a:p>
                      <a:r>
                        <a:rPr lang="en-CA" sz="2400" b="1" i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3.778</a:t>
                      </a:r>
                      <a:endParaRPr lang="en-CA" sz="2400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473250"/>
                  </a:ext>
                </a:extLst>
              </a:tr>
              <a:tr h="958362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LeaderBoard</a:t>
                      </a:r>
                      <a:r>
                        <a:rPr lang="en-US" b="1" baseline="0" dirty="0" smtClean="0"/>
                        <a:t> Submission Scores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RMSE :</a:t>
                      </a:r>
                      <a:endParaRPr lang="en-CA" sz="2400" b="1" i="0" kern="120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400" b="1" i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3.900</a:t>
                      </a:r>
                      <a:endParaRPr lang="en-CA" sz="2400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i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 : </a:t>
                      </a:r>
                    </a:p>
                    <a:p>
                      <a:r>
                        <a:rPr lang="en-CA" sz="2400" b="1" i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3.851</a:t>
                      </a:r>
                      <a:endParaRPr lang="en-CA" sz="2400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RMSE :</a:t>
                      </a:r>
                      <a:r>
                        <a:rPr lang="en-US" sz="2400" b="1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</a:t>
                      </a:r>
                    </a:p>
                    <a:p>
                      <a:r>
                        <a:rPr lang="en-CA" sz="2400" b="1" i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3.838</a:t>
                      </a:r>
                      <a:endParaRPr lang="en-CA" sz="2400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RMSE :</a:t>
                      </a:r>
                    </a:p>
                    <a:p>
                      <a:r>
                        <a:rPr lang="en-CA" sz="2400" b="1" i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3.938</a:t>
                      </a:r>
                      <a:endParaRPr lang="en-CA" sz="2400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460803"/>
                  </a:ext>
                </a:extLst>
              </a:tr>
            </a:tbl>
          </a:graphicData>
        </a:graphic>
      </p:graphicFrame>
      <p:sp>
        <p:nvSpPr>
          <p:cNvPr id="7" name="Line Callout 1 6"/>
          <p:cNvSpPr>
            <a:spLocks/>
          </p:cNvSpPr>
          <p:nvPr/>
        </p:nvSpPr>
        <p:spPr>
          <a:xfrm>
            <a:off x="3877408" y="3270738"/>
            <a:ext cx="2118946" cy="741501"/>
          </a:xfrm>
          <a:prstGeom prst="borderCallout1">
            <a:avLst>
              <a:gd name="adj1" fmla="val 100966"/>
              <a:gd name="adj2" fmla="val 941"/>
              <a:gd name="adj3" fmla="val 308826"/>
              <a:gd name="adj4" fmla="val -9089"/>
            </a:avLst>
          </a:prstGeom>
          <a:noFill/>
          <a:ln w="76200" cap="sq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bevel/>
            <a:headEnd type="oval" w="med" len="med"/>
            <a:tailEnd type="stealth" w="med" len="lg"/>
          </a:ln>
          <a:effectLst>
            <a:glow>
              <a:schemeClr val="accent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Line Callout 1 8"/>
          <p:cNvSpPr>
            <a:spLocks/>
          </p:cNvSpPr>
          <p:nvPr/>
        </p:nvSpPr>
        <p:spPr>
          <a:xfrm>
            <a:off x="6075485" y="4097214"/>
            <a:ext cx="2294792" cy="856681"/>
          </a:xfrm>
          <a:prstGeom prst="borderCallout1">
            <a:avLst>
              <a:gd name="adj1" fmla="val 101453"/>
              <a:gd name="adj2" fmla="val 47200"/>
              <a:gd name="adj3" fmla="val 190233"/>
              <a:gd name="adj4" fmla="val 66521"/>
            </a:avLst>
          </a:prstGeom>
          <a:noFill/>
          <a:ln w="76200" cap="sq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bevel/>
            <a:headEnd type="oval" w="med" len="med"/>
            <a:tailEnd type="stealth" w="med" len="lg"/>
          </a:ln>
          <a:effectLst>
            <a:glow>
              <a:schemeClr val="accent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3557688" y="5526341"/>
            <a:ext cx="1872441" cy="944798"/>
          </a:xfrm>
          <a:prstGeom prst="flowChartAlternateProcess">
            <a:avLst/>
          </a:prstGeom>
          <a:noFill/>
          <a:ln w="38100" cap="rnd" cmpd="sng">
            <a:solidFill>
              <a:schemeClr val="accent1">
                <a:lumMod val="20000"/>
                <a:lumOff val="8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Radom Forest Regression wins in testing period</a:t>
            </a:r>
            <a:endParaRPr lang="en-CA" sz="2000" dirty="0"/>
          </a:p>
        </p:txBody>
      </p:sp>
      <p:sp>
        <p:nvSpPr>
          <p:cNvPr id="11" name="Flowchart: Connector 10"/>
          <p:cNvSpPr/>
          <p:nvPr/>
        </p:nvSpPr>
        <p:spPr>
          <a:xfrm>
            <a:off x="3693077" y="5388210"/>
            <a:ext cx="441367" cy="2588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7649042" y="5419953"/>
            <a:ext cx="1890612" cy="1051186"/>
          </a:xfrm>
          <a:prstGeom prst="flowChartAlternateProcess">
            <a:avLst/>
          </a:prstGeom>
          <a:noFill/>
          <a:ln w="38100" cap="rnd" cmpd="sng">
            <a:solidFill>
              <a:schemeClr val="accent1">
                <a:lumMod val="20000"/>
                <a:lumOff val="8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Gradient Boosting Regression wins in the submission step</a:t>
            </a:r>
            <a:endParaRPr lang="en-CA" sz="20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7634974" y="5377749"/>
            <a:ext cx="441367" cy="2588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42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current score and advice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18946"/>
            <a:ext cx="10556248" cy="391589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My ranking: around 50%.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Advice: so far the best scores are coming from </a:t>
            </a:r>
            <a:r>
              <a:rPr lang="en-CA" dirty="0" smtClean="0"/>
              <a:t>5-Fold </a:t>
            </a:r>
            <a:r>
              <a:rPr lang="en-CA" dirty="0" err="1" smtClean="0"/>
              <a:t>LightGB</a:t>
            </a:r>
            <a:r>
              <a:rPr lang="en-CA" dirty="0" smtClean="0"/>
              <a:t> Model.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C6E28F20-62A7-4B92-83E9-29BBEF98D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7957"/>
            <a:ext cx="2691685" cy="6729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7" t="36619" r="10759" b="19498"/>
          <a:stretch/>
        </p:blipFill>
        <p:spPr>
          <a:xfrm>
            <a:off x="4369776" y="2634641"/>
            <a:ext cx="7069015" cy="21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Good luck and have fun!</a:t>
            </a:r>
            <a:endParaRPr lang="en-CA" dirty="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C6E28F20-62A7-4B92-83E9-29BBEF98D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7957"/>
            <a:ext cx="2691685" cy="6729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8584" y="4518923"/>
            <a:ext cx="115530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Databrick</a:t>
            </a:r>
            <a:r>
              <a:rPr lang="en-US" dirty="0"/>
              <a:t> notebook: </a:t>
            </a:r>
          </a:p>
          <a:p>
            <a:r>
              <a:rPr lang="en-US" dirty="0">
                <a:hlinkClick r:id="rId4"/>
              </a:rPr>
              <a:t>https://databricks-prod-cloudfront.cloud.databricks.com/public/4027ec902e239c93eaaa8714f173bcfc/7792953078525217/2896759813459456/4057496721065160/latest.html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link:   </a:t>
            </a:r>
            <a:r>
              <a:rPr lang="en-US" dirty="0" smtClean="0"/>
              <a:t>https</a:t>
            </a:r>
            <a:r>
              <a:rPr lang="en-US" dirty="0"/>
              <a:t>://github.com/yunfeibai123/3252-Class-Project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" y="2135688"/>
            <a:ext cx="989785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3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1518</TotalTime>
  <Words>313</Words>
  <Application>Microsoft Office PowerPoint</Application>
  <PresentationFormat>Widescreen</PresentationFormat>
  <Paragraphs>73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Berlin</vt:lpstr>
      <vt:lpstr>Elo Merchant Category Recommendation</vt:lpstr>
      <vt:lpstr>Context</vt:lpstr>
      <vt:lpstr>Big data and tools</vt:lpstr>
      <vt:lpstr>Feature engineering</vt:lpstr>
      <vt:lpstr>Data Exploration</vt:lpstr>
      <vt:lpstr>Prediction</vt:lpstr>
      <vt:lpstr>My current score and advice</vt:lpstr>
      <vt:lpstr> Good luck and have fun!</vt:lpstr>
    </vt:vector>
  </TitlesOfParts>
  <Company>BELL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Elo Merchant Category Recommendation</dc:title>
  <dc:creator>Bai, Yunfei</dc:creator>
  <cp:lastModifiedBy>Bai, Yunfei</cp:lastModifiedBy>
  <cp:revision>26</cp:revision>
  <dcterms:created xsi:type="dcterms:W3CDTF">2018-12-10T03:33:22Z</dcterms:created>
  <dcterms:modified xsi:type="dcterms:W3CDTF">2018-12-12T03:15:27Z</dcterms:modified>
</cp:coreProperties>
</file>