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67" r:id="rId5"/>
    <p:sldId id="375" r:id="rId6"/>
    <p:sldId id="376" r:id="rId7"/>
    <p:sldId id="377" r:id="rId8"/>
    <p:sldId id="378" r:id="rId9"/>
    <p:sldId id="382" r:id="rId10"/>
    <p:sldId id="381" r:id="rId11"/>
    <p:sldId id="387" r:id="rId12"/>
    <p:sldId id="388" r:id="rId13"/>
    <p:sldId id="380" r:id="rId14"/>
    <p:sldId id="379" r:id="rId15"/>
    <p:sldId id="385" r:id="rId16"/>
    <p:sldId id="384" r:id="rId17"/>
    <p:sldId id="287" r:id="rId18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E1FA"/>
    <a:srgbClr val="2FDDCC"/>
    <a:srgbClr val="8CC846"/>
    <a:srgbClr val="FFFFFF"/>
    <a:srgbClr val="00497F"/>
    <a:srgbClr val="16A6DF"/>
    <a:srgbClr val="FF9632"/>
    <a:srgbClr val="000000"/>
    <a:srgbClr val="7D7D7D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>
      <p:cViewPr varScale="1">
        <p:scale>
          <a:sx n="97" d="100"/>
          <a:sy n="97" d="100"/>
        </p:scale>
        <p:origin x="4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1285C-F0C2-460A-85C0-CED62F3B6BAD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5D46B-C7B1-4193-AC67-9093BCB443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0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0170C-BB05-4F54-BF2C-57F662236F91}" type="slidenum">
              <a:rPr lang="en-US" altLang="en-US" smtClean="0">
                <a:solidFill>
                  <a:prstClr val="black"/>
                </a:solidFill>
              </a:rPr>
              <a:pPr/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574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0170C-BB05-4F54-BF2C-57F662236F91}" type="slidenum">
              <a:rPr lang="en-US" altLang="en-US" smtClean="0">
                <a:solidFill>
                  <a:prstClr val="black"/>
                </a:solidFill>
              </a:rPr>
              <a:pPr/>
              <a:t>11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17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0170C-BB05-4F54-BF2C-57F662236F91}" type="slidenum">
              <a:rPr lang="en-US" altLang="en-US" smtClean="0">
                <a:solidFill>
                  <a:prstClr val="black"/>
                </a:solidFill>
              </a:rPr>
              <a:pPr/>
              <a:t>12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648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0170C-BB05-4F54-BF2C-57F662236F91}" type="slidenum">
              <a:rPr lang="en-US" altLang="en-US" smtClean="0">
                <a:solidFill>
                  <a:prstClr val="black"/>
                </a:solidFill>
              </a:rPr>
              <a:pPr/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65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0170C-BB05-4F54-BF2C-57F662236F91}" type="slidenum">
              <a:rPr lang="en-US" altLang="en-US" smtClean="0">
                <a:solidFill>
                  <a:prstClr val="black"/>
                </a:solidFill>
              </a:rPr>
              <a:pPr/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1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0170C-BB05-4F54-BF2C-57F662236F91}" type="slidenum">
              <a:rPr lang="en-US" altLang="en-US" smtClean="0">
                <a:solidFill>
                  <a:prstClr val="black"/>
                </a:solidFill>
              </a:rPr>
              <a:pPr/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690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0170C-BB05-4F54-BF2C-57F662236F91}" type="slidenum">
              <a:rPr lang="en-US" altLang="en-US" smtClean="0">
                <a:solidFill>
                  <a:prstClr val="black"/>
                </a:solidFill>
              </a:rPr>
              <a:pPr/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6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0170C-BB05-4F54-BF2C-57F662236F91}" type="slidenum">
              <a:rPr lang="en-US" altLang="en-US" smtClean="0">
                <a:solidFill>
                  <a:prstClr val="black"/>
                </a:solidFill>
              </a:rPr>
              <a:pPr/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399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0170C-BB05-4F54-BF2C-57F662236F91}" type="slidenum">
              <a:rPr lang="en-US" altLang="en-US" smtClean="0">
                <a:solidFill>
                  <a:prstClr val="black"/>
                </a:solidFill>
              </a:rPr>
              <a:pPr/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55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0170C-BB05-4F54-BF2C-57F662236F91}" type="slidenum">
              <a:rPr lang="en-US" altLang="en-US" smtClean="0">
                <a:solidFill>
                  <a:prstClr val="black"/>
                </a:solidFill>
              </a:rPr>
              <a:pPr/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0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0170C-BB05-4F54-BF2C-57F662236F91}" type="slidenum">
              <a:rPr lang="en-US" altLang="en-US" smtClean="0">
                <a:solidFill>
                  <a:prstClr val="black"/>
                </a:solidFill>
              </a:rPr>
              <a:pPr/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84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0170C-BB05-4F54-BF2C-57F662236F91}" type="slidenum">
              <a:rPr lang="en-US" altLang="en-US" smtClean="0">
                <a:solidFill>
                  <a:prstClr val="black"/>
                </a:solidFill>
              </a:rPr>
              <a:pPr/>
              <a:t>10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9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_E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772400" cy="1695450"/>
          </a:xfrm>
        </p:spPr>
        <p:txBody>
          <a:bodyPr anchor="t"/>
          <a:lstStyle>
            <a:lvl1pPr>
              <a:defRPr sz="38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576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714" y="0"/>
            <a:ext cx="9142572" cy="6858000"/>
            <a:chOff x="714" y="0"/>
            <a:chExt cx="9142572" cy="6858000"/>
          </a:xfrm>
        </p:grpSpPr>
        <p:pic>
          <p:nvPicPr>
            <p:cNvPr id="8" name="Picture 7" descr="cover_Eng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14" y="0"/>
              <a:ext cx="91425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 userDrawn="1"/>
          </p:nvSpPr>
          <p:spPr>
            <a:xfrm>
              <a:off x="5638800" y="228600"/>
              <a:ext cx="327660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3733800" y="6019800"/>
              <a:ext cx="518160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772400" cy="1695450"/>
          </a:xfrm>
        </p:spPr>
        <p:txBody>
          <a:bodyPr anchor="t"/>
          <a:lstStyle>
            <a:lvl1pPr>
              <a:defRPr sz="38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576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65125"/>
          </a:xfrm>
        </p:spPr>
        <p:txBody>
          <a:bodyPr/>
          <a:lstStyle/>
          <a:p>
            <a:fld id="{0A2C61E5-1F3C-4B36-976E-9A6F79D6C8FC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5E8131BB-B3CC-460E-B28E-F0976DED2B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468313" y="6473825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en-US" sz="900" b="0" i="0" dirty="0">
                <a:solidFill>
                  <a:schemeClr val="bg1">
                    <a:lumMod val="50000"/>
                  </a:schemeClr>
                </a:solidFill>
                <a:latin typeface="+mn-lt"/>
                <a:ea typeface="SimSun" pitchFamily="2" charset="-122"/>
                <a:cs typeface="Arial" pitchFamily="34" charset="0"/>
              </a:rPr>
              <a:t>ASTRI Proprietary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"/>
              </a:spcBef>
              <a:defRPr>
                <a:latin typeface="Arial" pitchFamily="34" charset="0"/>
                <a:cs typeface="Arial" pitchFamily="34" charset="0"/>
              </a:defRPr>
            </a:lvl1pPr>
            <a:lvl2pPr>
              <a:spcBef>
                <a:spcPts val="200"/>
              </a:spcBef>
              <a:defRPr>
                <a:latin typeface="Arial" pitchFamily="34" charset="0"/>
                <a:cs typeface="Arial" pitchFamily="34" charset="0"/>
              </a:defRPr>
            </a:lvl2pPr>
            <a:lvl3pPr>
              <a:spcBef>
                <a:spcPts val="200"/>
              </a:spcBef>
              <a:defRPr>
                <a:latin typeface="Arial" pitchFamily="34" charset="0"/>
                <a:cs typeface="Arial" pitchFamily="34" charset="0"/>
              </a:defRPr>
            </a:lvl3pPr>
            <a:lvl4pPr>
              <a:spcBef>
                <a:spcPts val="200"/>
              </a:spcBef>
              <a:defRPr>
                <a:latin typeface="Arial" pitchFamily="34" charset="0"/>
                <a:cs typeface="Arial" pitchFamily="34" charset="0"/>
              </a:defRPr>
            </a:lvl4pPr>
            <a:lvl5pPr>
              <a:spcBef>
                <a:spcPts val="200"/>
              </a:spcBef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61E5-1F3C-4B36-976E-9A6F79D6C8FC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31BB-B3CC-460E-B28E-F0976DED2B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81600"/>
          </a:xfrm>
        </p:spPr>
        <p:txBody>
          <a:bodyPr>
            <a:normAutofit/>
          </a:bodyPr>
          <a:lstStyle>
            <a:lvl1pPr>
              <a:spcBef>
                <a:spcPts val="200"/>
              </a:spcBef>
              <a:defRPr sz="2500" b="0">
                <a:solidFill>
                  <a:srgbClr val="000000"/>
                </a:solidFill>
              </a:defRPr>
            </a:lvl1pPr>
            <a:lvl2pPr>
              <a:spcBef>
                <a:spcPts val="200"/>
              </a:spcBef>
              <a:defRPr sz="2500" b="0">
                <a:solidFill>
                  <a:srgbClr val="000000"/>
                </a:solidFill>
              </a:defRPr>
            </a:lvl2pPr>
            <a:lvl3pPr>
              <a:spcBef>
                <a:spcPts val="200"/>
              </a:spcBef>
              <a:defRPr sz="2500" b="0">
                <a:solidFill>
                  <a:srgbClr val="000000"/>
                </a:solidFill>
              </a:defRPr>
            </a:lvl3pPr>
            <a:lvl4pPr>
              <a:spcBef>
                <a:spcPts val="200"/>
              </a:spcBef>
              <a:defRPr sz="2500" b="0">
                <a:solidFill>
                  <a:srgbClr val="000000"/>
                </a:solidFill>
              </a:defRPr>
            </a:lvl4pPr>
            <a:lvl5pPr>
              <a:spcBef>
                <a:spcPts val="200"/>
              </a:spcBef>
              <a:defRPr sz="2500" b="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81600"/>
          </a:xfrm>
        </p:spPr>
        <p:txBody>
          <a:bodyPr>
            <a:normAutofit/>
          </a:bodyPr>
          <a:lstStyle>
            <a:lvl1pPr>
              <a:spcBef>
                <a:spcPts val="200"/>
              </a:spcBef>
              <a:defRPr sz="2500" b="0">
                <a:solidFill>
                  <a:srgbClr val="000000"/>
                </a:solidFill>
              </a:defRPr>
            </a:lvl1pPr>
            <a:lvl2pPr>
              <a:spcBef>
                <a:spcPts val="200"/>
              </a:spcBef>
              <a:defRPr sz="2500" b="0">
                <a:solidFill>
                  <a:srgbClr val="000000"/>
                </a:solidFill>
              </a:defRPr>
            </a:lvl2pPr>
            <a:lvl3pPr>
              <a:spcBef>
                <a:spcPts val="200"/>
              </a:spcBef>
              <a:defRPr sz="2500" b="0">
                <a:solidFill>
                  <a:srgbClr val="000000"/>
                </a:solidFill>
              </a:defRPr>
            </a:lvl3pPr>
            <a:lvl4pPr>
              <a:spcBef>
                <a:spcPts val="200"/>
              </a:spcBef>
              <a:defRPr sz="2500" b="0">
                <a:solidFill>
                  <a:srgbClr val="000000"/>
                </a:solidFill>
              </a:defRPr>
            </a:lvl4pPr>
            <a:lvl5pPr>
              <a:spcBef>
                <a:spcPts val="200"/>
              </a:spcBef>
              <a:defRPr sz="2500" b="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26A5-6343-4898-825A-7B7533560FD9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31BB-B3CC-460E-B28E-F0976DED2B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 anchor="ctr">
            <a:noAutofit/>
          </a:bodyPr>
          <a:lstStyle>
            <a:lvl1pPr marL="0" indent="0" algn="l">
              <a:buNone/>
              <a:defRPr sz="2600" b="1">
                <a:solidFill>
                  <a:srgbClr val="0049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4040188" cy="4419600"/>
          </a:xfrm>
        </p:spPr>
        <p:txBody>
          <a:bodyPr>
            <a:normAutofit/>
          </a:bodyPr>
          <a:lstStyle>
            <a:lvl1pPr>
              <a:spcBef>
                <a:spcPts val="200"/>
              </a:spcBef>
              <a:defRPr sz="2600">
                <a:solidFill>
                  <a:srgbClr val="000000"/>
                </a:solidFill>
              </a:defRPr>
            </a:lvl1pPr>
            <a:lvl2pPr>
              <a:spcBef>
                <a:spcPts val="2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200"/>
              </a:spcBef>
              <a:defRPr sz="2600">
                <a:solidFill>
                  <a:srgbClr val="000000"/>
                </a:solidFill>
              </a:defRPr>
            </a:lvl3pPr>
            <a:lvl4pPr>
              <a:spcBef>
                <a:spcPts val="200"/>
              </a:spcBef>
              <a:defRPr sz="2600">
                <a:solidFill>
                  <a:srgbClr val="000000"/>
                </a:solidFill>
              </a:defRPr>
            </a:lvl4pPr>
            <a:lvl5pPr>
              <a:spcBef>
                <a:spcPts val="200"/>
              </a:spcBef>
              <a:defRPr sz="2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 anchor="ctr">
            <a:noAutofit/>
          </a:bodyPr>
          <a:lstStyle>
            <a:lvl1pPr marL="0" indent="0" algn="l">
              <a:buNone/>
              <a:defRPr sz="2600" b="1">
                <a:solidFill>
                  <a:srgbClr val="0049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041775" cy="4419600"/>
          </a:xfrm>
        </p:spPr>
        <p:txBody>
          <a:bodyPr>
            <a:normAutofit/>
          </a:bodyPr>
          <a:lstStyle>
            <a:lvl1pPr>
              <a:spcBef>
                <a:spcPts val="200"/>
              </a:spcBef>
              <a:defRPr sz="2600">
                <a:solidFill>
                  <a:srgbClr val="000000"/>
                </a:solidFill>
              </a:defRPr>
            </a:lvl1pPr>
            <a:lvl2pPr>
              <a:spcBef>
                <a:spcPts val="2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200"/>
              </a:spcBef>
              <a:defRPr sz="2600">
                <a:solidFill>
                  <a:srgbClr val="000000"/>
                </a:solidFill>
              </a:defRPr>
            </a:lvl3pPr>
            <a:lvl4pPr>
              <a:spcBef>
                <a:spcPts val="200"/>
              </a:spcBef>
              <a:defRPr sz="2600">
                <a:solidFill>
                  <a:srgbClr val="000000"/>
                </a:solidFill>
              </a:defRPr>
            </a:lvl4pPr>
            <a:lvl5pPr>
              <a:spcBef>
                <a:spcPts val="200"/>
              </a:spcBef>
              <a:defRPr sz="2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C687-3198-4CAC-9D63-CAA1A08FF575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31BB-B3CC-460E-B28E-F0976DED2B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772400" cy="1695450"/>
          </a:xfrm>
        </p:spPr>
        <p:txBody>
          <a:bodyPr anchor="t"/>
          <a:lstStyle>
            <a:lvl1pPr>
              <a:defRPr sz="3800" b="1">
                <a:solidFill>
                  <a:srgbClr val="0049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57600"/>
            <a:ext cx="7772400" cy="2743200"/>
          </a:xfrm>
        </p:spPr>
        <p:txBody>
          <a:bodyPr>
            <a:normAutofit/>
          </a:bodyPr>
          <a:lstStyle>
            <a:lvl1pPr marL="0" indent="0" algn="l">
              <a:buNone/>
              <a:defRPr sz="2400"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843B-17F5-4762-818D-B5B0206EF042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31BB-B3CC-460E-B28E-F0976DED2B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BD4-4810-4EAF-9EC0-537411629DC3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31BB-B3CC-460E-B28E-F0976DED2B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978E-AACF-4FA1-8F89-45DFDD7DAF85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31BB-B3CC-460E-B28E-F0976DED2B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 descr="banner.png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188913"/>
            <a:ext cx="91440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1968C-8A8F-4F60-B78E-CF18CD1B1B76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8131BB-B3CC-460E-B28E-F0976DED2B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68313" y="6473825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en-US" sz="900" b="0" i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ASTRI Proprietary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3" r:id="rId5"/>
    <p:sldLayoutId id="2147483658" r:id="rId6"/>
    <p:sldLayoutId id="2147483654" r:id="rId7"/>
    <p:sldLayoutId id="2147483655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FFFFFF"/>
          </a:solidFill>
          <a:latin typeface="Arial" pitchFamily="34" charset="0"/>
          <a:ea typeface="SimSun" pitchFamily="2" charset="-122"/>
          <a:cs typeface="Arial" pitchFamily="34" charset="0"/>
        </a:defRPr>
      </a:lvl1pPr>
    </p:titleStyle>
    <p:bodyStyle>
      <a:lvl1pPr marL="457200" indent="-457200" algn="l" defTabSz="914400" rtl="0" eaLnBrk="1" latinLnBrk="0" hangingPunct="1">
        <a:spcBef>
          <a:spcPts val="200"/>
        </a:spcBef>
        <a:buFont typeface="+mj-lt"/>
        <a:buNone/>
        <a:defRPr sz="2500" b="0" kern="1200">
          <a:solidFill>
            <a:srgbClr val="000000"/>
          </a:solidFill>
          <a:latin typeface="Arial" pitchFamily="34" charset="0"/>
          <a:ea typeface="SimSun" pitchFamily="2" charset="-122"/>
          <a:cs typeface="Arial" pitchFamily="34" charset="0"/>
        </a:defRPr>
      </a:lvl1pPr>
      <a:lvl2pPr marL="914400" indent="-457200" algn="l" defTabSz="914400" rtl="0" eaLnBrk="1" latinLnBrk="0" hangingPunct="1">
        <a:spcBef>
          <a:spcPts val="200"/>
        </a:spcBef>
        <a:buFont typeface="Arial" pitchFamily="34" charset="0"/>
        <a:buChar char="•"/>
        <a:defRPr sz="2500" b="0" kern="1200">
          <a:solidFill>
            <a:srgbClr val="000000"/>
          </a:solidFill>
          <a:latin typeface="Arial" pitchFamily="34" charset="0"/>
          <a:ea typeface="SimSun" pitchFamily="2" charset="-122"/>
          <a:cs typeface="Arial" pitchFamily="34" charset="0"/>
        </a:defRPr>
      </a:lvl2pPr>
      <a:lvl3pPr marL="1371600" indent="-457200" algn="l" defTabSz="914400" rtl="0" eaLnBrk="1" latinLnBrk="0" hangingPunct="1">
        <a:spcBef>
          <a:spcPts val="200"/>
        </a:spcBef>
        <a:buFont typeface="Arial" pitchFamily="34" charset="0"/>
        <a:buChar char="•"/>
        <a:defRPr sz="2500" b="0" kern="1200">
          <a:solidFill>
            <a:srgbClr val="000000"/>
          </a:solidFill>
          <a:latin typeface="Arial" pitchFamily="34" charset="0"/>
          <a:ea typeface="SimSun" pitchFamily="2" charset="-122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200"/>
        </a:spcBef>
        <a:buFont typeface="Arial" pitchFamily="34" charset="0"/>
        <a:buChar char="•"/>
        <a:defRPr sz="2500" b="0" kern="1200">
          <a:solidFill>
            <a:srgbClr val="000000"/>
          </a:solidFill>
          <a:latin typeface="Arial" pitchFamily="34" charset="0"/>
          <a:ea typeface="SimSun" pitchFamily="2" charset="-122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200"/>
        </a:spcBef>
        <a:buFont typeface="Arial" pitchFamily="34" charset="0"/>
        <a:buChar char="•"/>
        <a:defRPr sz="2500" b="0" kern="1200">
          <a:solidFill>
            <a:srgbClr val="000000"/>
          </a:solidFill>
          <a:latin typeface="Arial" pitchFamily="34" charset="0"/>
          <a:ea typeface="SimSun" pitchFamily="2" charset="-12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73530"/>
            <a:ext cx="8610600" cy="1695450"/>
          </a:xfrm>
        </p:spPr>
        <p:txBody>
          <a:bodyPr/>
          <a:lstStyle/>
          <a:p>
            <a:r>
              <a:rPr lang="en-US" altLang="zh-CN" sz="3200" dirty="0"/>
              <a:t>Feasibility Investigation on multicast broadcasting services in NB-</a:t>
            </a:r>
            <a:r>
              <a:rPr lang="en-US" altLang="zh-CN" sz="3200" dirty="0" err="1"/>
              <a:t>iot</a:t>
            </a:r>
            <a:br>
              <a:rPr lang="en-US" altLang="zh-CN" sz="3200" dirty="0"/>
            </a:br>
            <a:r>
              <a:rPr lang="en-US" altLang="zh-CN" sz="3200" dirty="0"/>
              <a:t>	( based on 3GPP v14.0 )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9021"/>
            <a:ext cx="7772400" cy="175260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Yunfeng Lu</a:t>
            </a:r>
          </a:p>
          <a:p>
            <a:r>
              <a:rPr lang="en-US" altLang="zh-CN" dirty="0"/>
              <a:t>MSS</a:t>
            </a:r>
          </a:p>
          <a:p>
            <a:r>
              <a:rPr lang="en-US" altLang="zh-CN" dirty="0"/>
              <a:t>Aug-18,2018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B56B871-4091-4854-AD27-7C0BF8397090}"/>
              </a:ext>
            </a:extLst>
          </p:cNvPr>
          <p:cNvSpPr txBox="1"/>
          <p:nvPr/>
        </p:nvSpPr>
        <p:spPr>
          <a:xfrm>
            <a:off x="4482" y="238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MTCH decoding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44116E7C-2F1D-4D16-813C-5BA215C9E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HK" sz="2000" dirty="0">
                <a:latin typeface="Euphemia" panose="020B0503040102020104" pitchFamily="34" charset="0"/>
              </a:rPr>
              <a:t>If a UE is configured by higher layers to decode NPDCCH with CRC scrambled by the G-RNTI, the UE shall decode the NPDCCH and the corresponding NPDSCH according to any of the combinations defined in Table 16.4.1-8. The scrambling initialization of NPDSCH corresponding to these NPDCCHs is by G-RNTI.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HK" sz="2400" dirty="0">
              <a:latin typeface="Euphemia" panose="020B05030401020201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HK" sz="2400" dirty="0">
              <a:latin typeface="Euphemia" panose="020B05030401020201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HK" sz="2400" dirty="0">
              <a:latin typeface="Euphemia" panose="020B05030401020201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HK" sz="2400" dirty="0">
              <a:latin typeface="Euphemia" panose="020B05030401020201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HK" sz="2000" dirty="0"/>
              <a:t>Start location of  SC-MCCH information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if [(H-SFN * 10240 + SFN * 10) + subframe number] modulo (SC-MCCH-</a:t>
            </a:r>
            <a:r>
              <a:rPr lang="en-US" sz="1800" dirty="0" err="1"/>
              <a:t>SchedulingCycle</a:t>
            </a:r>
            <a:r>
              <a:rPr lang="en-US" sz="1800" dirty="0"/>
              <a:t>) = SC-</a:t>
            </a:r>
            <a:r>
              <a:rPr lang="en-US" sz="1800" dirty="0" err="1"/>
              <a:t>MCCHSchedulingOffset</a:t>
            </a:r>
            <a:r>
              <a:rPr lang="en-US" sz="1800" dirty="0"/>
              <a:t> , begin to monitor NPDCCH with G-RNTI in search space type-2A in MTCCH.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if the PDCCH indicates a DL transmission, begin to decode NPDSCH to receive data in MTCCH.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332DC-E9E8-424B-A80E-31B1F1643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62" y="2895600"/>
            <a:ext cx="8194638" cy="133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B56B871-4091-4854-AD27-7C0BF8397090}"/>
              </a:ext>
            </a:extLst>
          </p:cNvPr>
          <p:cNvSpPr txBox="1"/>
          <p:nvPr/>
        </p:nvSpPr>
        <p:spPr>
          <a:xfrm>
            <a:off x="0" y="228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DRX configuration in MCCH/MTCH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44116E7C-2F1D-4D16-813C-5BA215C9E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HK" dirty="0"/>
              <a:t>MCCH DRX configuration parameters: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HK" dirty="0" err="1"/>
              <a:t>sc-mcch-onDurationTimerSCPTM</a:t>
            </a:r>
            <a:r>
              <a:rPr lang="en-US" altLang="zh-HK" dirty="0"/>
              <a:t>	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HK" dirty="0" err="1"/>
              <a:t>sc-mcch-InactivityTimerSCPTM</a:t>
            </a:r>
            <a:r>
              <a:rPr lang="en-US" altLang="zh-HK" dirty="0"/>
              <a:t>	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HK" dirty="0"/>
              <a:t>SC-</a:t>
            </a:r>
            <a:r>
              <a:rPr lang="en-US" altLang="zh-HK" dirty="0" err="1"/>
              <a:t>MCCHSchedulingCycle</a:t>
            </a:r>
            <a:r>
              <a:rPr lang="en-US" altLang="zh-HK" dirty="0"/>
              <a:t>	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HK" dirty="0"/>
              <a:t>SC-MCCH-</a:t>
            </a:r>
            <a:r>
              <a:rPr lang="en-US" altLang="zh-HK" dirty="0" err="1"/>
              <a:t>SchedulingOffset</a:t>
            </a:r>
            <a:endParaRPr lang="en-US" altLang="zh-HK" dirty="0"/>
          </a:p>
          <a:p>
            <a:pPr>
              <a:buFont typeface="Arial" panose="020B0604020202020204" pitchFamily="34" charset="0"/>
              <a:buChar char="•"/>
            </a:pPr>
            <a:endParaRPr lang="en-US" altLang="zh-H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HK" dirty="0"/>
              <a:t>MTCH DRX configuration parameters: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HK" dirty="0" err="1"/>
              <a:t>onDurationTimerSCPTM</a:t>
            </a:r>
            <a:r>
              <a:rPr lang="en-US" altLang="zh-HK" dirty="0"/>
              <a:t>	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HK" dirty="0" err="1"/>
              <a:t>drx-InactivityTimerSCPTM</a:t>
            </a:r>
            <a:r>
              <a:rPr lang="en-US" altLang="zh-HK" dirty="0"/>
              <a:t>	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HK" dirty="0"/>
              <a:t>the SC-MTCH-</a:t>
            </a:r>
            <a:r>
              <a:rPr lang="en-US" altLang="zh-HK" dirty="0" err="1"/>
              <a:t>SchedulingCycle</a:t>
            </a:r>
            <a:r>
              <a:rPr lang="en-US" altLang="zh-HK" dirty="0"/>
              <a:t>	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HK" dirty="0"/>
              <a:t>SC-</a:t>
            </a:r>
            <a:r>
              <a:rPr lang="en-US" altLang="zh-HK" dirty="0" err="1"/>
              <a:t>MTCHSchedulingOffset</a:t>
            </a:r>
            <a:r>
              <a:rPr lang="en-US" altLang="zh-HK" dirty="0"/>
              <a:t>	</a:t>
            </a:r>
          </a:p>
          <a:p>
            <a:endParaRPr lang="en-US" altLang="zh-HK" dirty="0"/>
          </a:p>
          <a:p>
            <a:pPr>
              <a:buFont typeface="Arial" panose="020B0604020202020204" pitchFamily="34" charset="0"/>
              <a:buChar char="•"/>
            </a:pPr>
            <a:endParaRPr lang="en-US" altLang="zh-HK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30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B56B871-4091-4854-AD27-7C0BF8397090}"/>
              </a:ext>
            </a:extLst>
          </p:cNvPr>
          <p:cNvSpPr txBox="1"/>
          <p:nvPr/>
        </p:nvSpPr>
        <p:spPr>
          <a:xfrm>
            <a:off x="0" y="228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SystemInformationBlockType20-NB-r14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44116E7C-2F1D-4D16-813C-5BA215C9E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HK" dirty="0">
                <a:latin typeface="Courier"/>
              </a:rPr>
              <a:t>SystemInformationBlockType20-NB-r14 ::= SEQUENCE {</a:t>
            </a:r>
          </a:p>
          <a:p>
            <a:r>
              <a:rPr lang="en-US" altLang="zh-HK" dirty="0">
                <a:latin typeface="Courier"/>
              </a:rPr>
              <a:t>npdcch-SC-MCCH-Config-r14 NPDCCH-SC-MCCH-Config-NB-r14,</a:t>
            </a:r>
          </a:p>
          <a:p>
            <a:r>
              <a:rPr lang="en-US" altLang="zh-HK" dirty="0">
                <a:latin typeface="Courier"/>
              </a:rPr>
              <a:t>sc-mcch-CarrierConfig-r14 DL-CarrierConfigCommon-NB-r14,</a:t>
            </a:r>
          </a:p>
          <a:p>
            <a:r>
              <a:rPr lang="en-US" altLang="zh-HK" dirty="0">
                <a:latin typeface="Courier"/>
              </a:rPr>
              <a:t>sc-mcch-RepetionPeriod-r14 ENUMERATED {rf32, rf128, rf512, rf1024,rf2048, rf4096, rf8192, rf16384},</a:t>
            </a:r>
          </a:p>
          <a:p>
            <a:r>
              <a:rPr lang="en-US" altLang="zh-HK" dirty="0">
                <a:latin typeface="Courier"/>
              </a:rPr>
              <a:t>sc-mcch-Offset-r14 INTEGER (0..10),</a:t>
            </a:r>
          </a:p>
          <a:p>
            <a:r>
              <a:rPr lang="en-US" altLang="zh-HK" dirty="0">
                <a:latin typeface="Courier"/>
              </a:rPr>
              <a:t>sc-mcch-ModificationPeriod-r14 ENUMERATED { rf32, rf128, rf256, rf512, rf1024,rf2048, rf4096, rf8192, rf16384, rf32768,rf65536, rf131072, rf262144, rf524288,rf1048576, spare1},</a:t>
            </a:r>
          </a:p>
          <a:p>
            <a:r>
              <a:rPr lang="en-US" altLang="zh-HK" dirty="0">
                <a:latin typeface="Courier"/>
              </a:rPr>
              <a:t>sc-mcch-SchedulingInfo-r14 SC-MCCH-SchedulingInfo-NB-r14,</a:t>
            </a:r>
          </a:p>
          <a:p>
            <a:r>
              <a:rPr lang="en-US" altLang="zh-HK" dirty="0" err="1">
                <a:latin typeface="Courier"/>
              </a:rPr>
              <a:t>lateNonCriticalExtension</a:t>
            </a:r>
            <a:r>
              <a:rPr lang="en-US" altLang="zh-HK" dirty="0">
                <a:latin typeface="Courier"/>
              </a:rPr>
              <a:t> OCTET STRING OPTIONAL,</a:t>
            </a:r>
          </a:p>
          <a:p>
            <a:r>
              <a:rPr lang="en-US" altLang="zh-HK" dirty="0">
                <a:latin typeface="Courier"/>
              </a:rPr>
              <a:t>...</a:t>
            </a:r>
          </a:p>
          <a:p>
            <a:r>
              <a:rPr lang="en-US" altLang="zh-HK" dirty="0">
                <a:latin typeface="Courier"/>
              </a:rPr>
              <a:t>} </a:t>
            </a:r>
            <a:endParaRPr lang="en-US" altLang="zh-HK" dirty="0"/>
          </a:p>
          <a:p>
            <a:endParaRPr lang="en-US" altLang="zh-HK" dirty="0"/>
          </a:p>
          <a:p>
            <a:pPr>
              <a:buFont typeface="Arial" panose="020B0604020202020204" pitchFamily="34" charset="0"/>
              <a:buChar char="•"/>
            </a:pPr>
            <a:endParaRPr lang="en-US" altLang="zh-HK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56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B56B871-4091-4854-AD27-7C0BF8397090}"/>
              </a:ext>
            </a:extLst>
          </p:cNvPr>
          <p:cNvSpPr txBox="1"/>
          <p:nvPr/>
        </p:nvSpPr>
        <p:spPr>
          <a:xfrm>
            <a:off x="0" y="228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RRC/MAC changes for multicast services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44116E7C-2F1D-4D16-813C-5BA215C9E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HK" sz="3500" dirty="0"/>
              <a:t>SC-PTM radio bearer configuration process</a:t>
            </a:r>
            <a:r>
              <a:rPr lang="en-US" altLang="zh-HK" dirty="0"/>
              <a:t>				</a:t>
            </a:r>
          </a:p>
          <a:p>
            <a:r>
              <a:rPr lang="en-US" altLang="zh-HK" dirty="0"/>
              <a:t>	</a:t>
            </a:r>
          </a:p>
          <a:p>
            <a:r>
              <a:rPr lang="en-US" altLang="zh-HK" dirty="0"/>
              <a:t>	</a:t>
            </a:r>
            <a:r>
              <a:rPr lang="en-US" altLang="zh-HK" b="1" u="sng" dirty="0"/>
              <a:t>when</a:t>
            </a:r>
            <a:r>
              <a:rPr lang="en-US" altLang="zh-HK" dirty="0"/>
              <a:t>								</a:t>
            </a:r>
          </a:p>
          <a:p>
            <a:r>
              <a:rPr lang="en-US" altLang="zh-HK" dirty="0"/>
              <a:t>		1)upon start of the MBMS session								</a:t>
            </a:r>
          </a:p>
          <a:p>
            <a:r>
              <a:rPr lang="en-US" altLang="zh-HK" dirty="0"/>
              <a:t>		2)upon entering a cell providing via SC-MRB a MBMS service in which the UE has interest								</a:t>
            </a:r>
          </a:p>
          <a:p>
            <a:r>
              <a:rPr lang="en-US" altLang="zh-HK" dirty="0"/>
              <a:t>		3)upon becoming interested in the MBMS service								</a:t>
            </a:r>
          </a:p>
          <a:p>
            <a:r>
              <a:rPr lang="en-US" altLang="zh-HK" dirty="0"/>
              <a:t>	</a:t>
            </a:r>
            <a:r>
              <a:rPr lang="en-US" altLang="zh-HK" b="1" u="sng" dirty="0"/>
              <a:t>call</a:t>
            </a:r>
            <a:r>
              <a:rPr lang="en-US" altLang="zh-HK" dirty="0"/>
              <a:t> 	</a:t>
            </a:r>
            <a:r>
              <a:rPr lang="en-US" altLang="zh-HK" u="sng" dirty="0"/>
              <a:t>SC-MRB establishment process </a:t>
            </a:r>
            <a:r>
              <a:rPr lang="en-US" altLang="zh-HK" dirty="0"/>
              <a:t>to start receiving a session of a MBMS services																	</a:t>
            </a:r>
          </a:p>
          <a:p>
            <a:r>
              <a:rPr lang="en-US" altLang="zh-HK" dirty="0"/>
              <a:t>	</a:t>
            </a:r>
            <a:r>
              <a:rPr lang="en-US" altLang="zh-HK" b="1" u="sng" dirty="0"/>
              <a:t>when</a:t>
            </a:r>
            <a:r>
              <a:rPr lang="en-US" altLang="zh-HK" dirty="0"/>
              <a:t>									</a:t>
            </a:r>
          </a:p>
          <a:p>
            <a:r>
              <a:rPr lang="en-US" altLang="zh-HK" dirty="0"/>
              <a:t>		1) upon stop of the MBMS session								</a:t>
            </a:r>
          </a:p>
          <a:p>
            <a:r>
              <a:rPr lang="en-US" altLang="zh-HK" dirty="0"/>
              <a:t>		2)upon leaving the cell where a SC-MRB is established								</a:t>
            </a:r>
          </a:p>
          <a:p>
            <a:r>
              <a:rPr lang="en-US" altLang="zh-HK" dirty="0"/>
              <a:t>		3)upon losing interest in the MBMS service								</a:t>
            </a:r>
          </a:p>
          <a:p>
            <a:r>
              <a:rPr lang="en-US" altLang="zh-HK" dirty="0"/>
              <a:t>	</a:t>
            </a:r>
            <a:r>
              <a:rPr lang="en-US" altLang="zh-HK" b="1" u="sng" dirty="0"/>
              <a:t>call</a:t>
            </a:r>
            <a:r>
              <a:rPr lang="en-US" altLang="zh-HK" dirty="0"/>
              <a:t>      </a:t>
            </a:r>
            <a:r>
              <a:rPr lang="en-US" altLang="zh-HK" u="sng" dirty="0"/>
              <a:t>SC-MRB release process</a:t>
            </a:r>
            <a:r>
              <a:rPr lang="en-US" altLang="zh-HK" dirty="0"/>
              <a:t> to stop receiving a session																		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sz="3500" dirty="0"/>
              <a:t>SC-MRB establishment process	</a:t>
            </a:r>
            <a:r>
              <a:rPr lang="en-US" altLang="zh-HK" dirty="0"/>
              <a:t>									</a:t>
            </a:r>
          </a:p>
          <a:p>
            <a:r>
              <a:rPr lang="en-US" altLang="zh-HK" dirty="0"/>
              <a:t>		1)configure SC-MTCH logical channel 								</a:t>
            </a:r>
          </a:p>
          <a:p>
            <a:r>
              <a:rPr lang="en-US" altLang="zh-HK" dirty="0"/>
              <a:t>		2)configure physical layer with </a:t>
            </a:r>
            <a:r>
              <a:rPr lang="en-US" altLang="zh-HK" dirty="0" err="1"/>
              <a:t>sc-mtch-InfoList</a:t>
            </a:r>
            <a:r>
              <a:rPr lang="en-US" altLang="zh-HK" dirty="0"/>
              <a:t>	IE							</a:t>
            </a:r>
          </a:p>
          <a:p>
            <a:r>
              <a:rPr lang="en-US" altLang="zh-HK" dirty="0"/>
              <a:t>									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sz="3500" dirty="0"/>
              <a:t>SC-MRB release process</a:t>
            </a:r>
            <a:r>
              <a:rPr lang="en-US" altLang="zh-HK" dirty="0"/>
              <a:t>										</a:t>
            </a:r>
          </a:p>
          <a:p>
            <a:r>
              <a:rPr lang="en-US" altLang="zh-HK" dirty="0"/>
              <a:t>		1) release the RLC entity as well as the related MAC and physical layer configuration	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HK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53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131BB-B3CC-460E-B28E-F0976DED2B2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695450"/>
          </a:xfrm>
        </p:spPr>
        <p:txBody>
          <a:bodyPr/>
          <a:lstStyle/>
          <a:p>
            <a:r>
              <a:rPr lang="en-US" altLang="zh-CN" dirty="0"/>
              <a:t>End of Presentation</a:t>
            </a:r>
            <a:br>
              <a:rPr lang="en-US" altLang="zh-CN" sz="3200" dirty="0">
                <a:solidFill>
                  <a:srgbClr val="316293"/>
                </a:solidFill>
              </a:rPr>
            </a:br>
            <a:r>
              <a:rPr lang="en-US" altLang="zh-CN" sz="2400" b="0" dirty="0">
                <a:solidFill>
                  <a:srgbClr val="000000"/>
                </a:solidFill>
              </a:rPr>
              <a:t>Thank you. Questions are welcome.</a:t>
            </a:r>
            <a:br>
              <a:rPr lang="en-US" altLang="zh-CN" sz="3200" b="0" dirty="0">
                <a:solidFill>
                  <a:srgbClr val="000000"/>
                </a:solidFill>
              </a:rPr>
            </a:br>
            <a:endParaRPr lang="en-US" sz="200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85800" y="4724400"/>
            <a:ext cx="3048000" cy="1447800"/>
          </a:xfrm>
        </p:spPr>
        <p:txBody>
          <a:bodyPr>
            <a:normAutofit/>
          </a:bodyPr>
          <a:lstStyle/>
          <a:p>
            <a:endParaRPr lang="en-US" sz="1800" b="1" dirty="0">
              <a:solidFill>
                <a:srgbClr val="16A6DF"/>
              </a:solidFill>
            </a:endParaRPr>
          </a:p>
          <a:p>
            <a:endParaRPr lang="en-US" sz="1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3276600"/>
            <a:ext cx="77724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00497F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7620000" y="6154912"/>
            <a:ext cx="1524000" cy="70308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  <a:latin typeface="Arial" charset="0"/>
              <a:ea typeface="PMingLiU" pitchFamily="18" charset="-120"/>
              <a:cs typeface="Arial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56B871-4091-4854-AD27-7C0BF8397090}"/>
              </a:ext>
            </a:extLst>
          </p:cNvPr>
          <p:cNvSpPr txBox="1"/>
          <p:nvPr/>
        </p:nvSpPr>
        <p:spPr>
          <a:xfrm>
            <a:off x="0" y="228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General Procedures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3A86DB6D-969F-4C83-B3F1-6F0DC2D8C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98141"/>
            <a:ext cx="8534399" cy="54005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dirty="0"/>
              <a:t>Subscription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HK" sz="2100" dirty="0"/>
              <a:t>a user establishes an agreement with the content provider to receive multicast broadcasting services</a:t>
            </a:r>
            <a:endParaRPr lang="en-US" sz="21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dirty="0"/>
              <a:t>Service Announcement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HK" sz="2100" dirty="0"/>
              <a:t>network to inform the devices about the offered services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/>
              <a:t>Joining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HK" sz="2100" dirty="0"/>
              <a:t>a device joins a multicast group before or during the multicast broadcasting service delivery</a:t>
            </a:r>
            <a:endParaRPr lang="en-US" sz="21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dirty="0"/>
              <a:t>MS notification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HK" sz="2100" dirty="0"/>
              <a:t>the network informs the devices about an imminent/ongoing service</a:t>
            </a:r>
            <a:endParaRPr lang="en-US" sz="21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dirty="0"/>
              <a:t>Session start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HK" sz="2100" dirty="0"/>
              <a:t>the network reserves the required resources</a:t>
            </a:r>
            <a:endParaRPr lang="en-US" sz="21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dirty="0"/>
              <a:t>Data Transfer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HK" sz="2200" dirty="0"/>
              <a:t>the period of time during which MBMS data is being transmitted</a:t>
            </a:r>
            <a:endParaRPr lang="en-US" sz="22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dirty="0"/>
              <a:t>Session stop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HK" sz="2200" dirty="0"/>
              <a:t>the network releases the allocated resources</a:t>
            </a:r>
            <a:endParaRPr lang="en-US" sz="22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dirty="0"/>
              <a:t>Leaving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User leaves a multicast services group</a:t>
            </a:r>
          </a:p>
          <a:p>
            <a:endParaRPr lang="en-US" sz="22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4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B56B871-4091-4854-AD27-7C0BF8397090}"/>
              </a:ext>
            </a:extLst>
          </p:cNvPr>
          <p:cNvSpPr txBox="1"/>
          <p:nvPr/>
        </p:nvSpPr>
        <p:spPr>
          <a:xfrm>
            <a:off x="0" y="228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char flows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3A86DB6D-969F-4C83-B3F1-6F0DC2D8C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98141"/>
            <a:ext cx="8534399" cy="5400599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8A47D-E3C0-43D5-8ACF-23D30F82E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98141"/>
            <a:ext cx="6904853" cy="530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6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B56B871-4091-4854-AD27-7C0BF8397090}"/>
              </a:ext>
            </a:extLst>
          </p:cNvPr>
          <p:cNvSpPr txBox="1"/>
          <p:nvPr/>
        </p:nvSpPr>
        <p:spPr>
          <a:xfrm>
            <a:off x="0" y="228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Entity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44116E7C-2F1D-4D16-813C-5BA215C9E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Subscription, joining and leaving are by per user basis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HK" dirty="0"/>
              <a:t>Session start /stop, data transfer and notification are based on per MS services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HK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6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7620000" y="6154912"/>
            <a:ext cx="1524000" cy="70308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  <a:latin typeface="Arial" charset="0"/>
              <a:ea typeface="PMingLiU" pitchFamily="18" charset="-120"/>
              <a:cs typeface="Arial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56B871-4091-4854-AD27-7C0BF8397090}"/>
              </a:ext>
            </a:extLst>
          </p:cNvPr>
          <p:cNvSpPr txBox="1"/>
          <p:nvPr/>
        </p:nvSpPr>
        <p:spPr>
          <a:xfrm>
            <a:off x="0" y="228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Transmission mode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44116E7C-2F1D-4D16-813C-5BA215C9EF94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r>
              <a:rPr lang="en-US" altLang="zh-HK" dirty="0"/>
              <a:t>Single cell</a:t>
            </a:r>
          </a:p>
          <a:p>
            <a:pPr lvl="1"/>
            <a:r>
              <a:rPr lang="en-US" altLang="zh-HK" dirty="0"/>
              <a:t>Each </a:t>
            </a:r>
            <a:r>
              <a:rPr lang="en-US" altLang="zh-HK" dirty="0" err="1"/>
              <a:t>eNodeB</a:t>
            </a:r>
            <a:r>
              <a:rPr lang="en-US" altLang="zh-HK" dirty="0"/>
              <a:t> send data to only devices in its cell, </a:t>
            </a:r>
          </a:p>
          <a:p>
            <a:pPr lvl="1"/>
            <a:r>
              <a:rPr lang="en-US" altLang="zh-HK" dirty="0"/>
              <a:t>Transmission parameter configuration is independently from each </a:t>
            </a:r>
            <a:r>
              <a:rPr lang="en-US" altLang="zh-HK" dirty="0" err="1"/>
              <a:t>eNodeB</a:t>
            </a:r>
            <a:endParaRPr lang="en-US" altLang="zh-HK" dirty="0"/>
          </a:p>
          <a:p>
            <a:r>
              <a:rPr lang="en-US" altLang="zh-HK" dirty="0"/>
              <a:t>Multi-cell</a:t>
            </a:r>
          </a:p>
          <a:p>
            <a:pPr lvl="1"/>
            <a:r>
              <a:rPr lang="en-US" altLang="zh-HK" dirty="0"/>
              <a:t>a set of </a:t>
            </a:r>
            <a:r>
              <a:rPr lang="en-US" altLang="zh-HK" dirty="0" err="1"/>
              <a:t>eNBs</a:t>
            </a:r>
            <a:r>
              <a:rPr lang="en-US" altLang="zh-HK" dirty="0"/>
              <a:t> simultaneously transmit the same MBMS content</a:t>
            </a:r>
          </a:p>
          <a:p>
            <a:pPr lvl="1"/>
            <a:r>
              <a:rPr lang="en-US" altLang="zh-HK" dirty="0"/>
              <a:t>The involved </a:t>
            </a:r>
            <a:r>
              <a:rPr lang="en-US" altLang="zh-HK" dirty="0" err="1"/>
              <a:t>eNBs</a:t>
            </a:r>
            <a:r>
              <a:rPr lang="en-US" altLang="zh-HK" dirty="0"/>
              <a:t> compose a single frequency network (SFN) </a:t>
            </a:r>
          </a:p>
          <a:p>
            <a:pPr lvl="1"/>
            <a:r>
              <a:rPr lang="en-US" altLang="zh-HK" dirty="0"/>
              <a:t>e tightly synchronized in time and frequency to transmit the same data in the same frames/subframes and frequency resources.</a:t>
            </a:r>
          </a:p>
          <a:p>
            <a:pPr lvl="1"/>
            <a:r>
              <a:rPr lang="en-US" altLang="zh-HK" dirty="0">
                <a:solidFill>
                  <a:srgbClr val="00B0F0"/>
                </a:solidFill>
              </a:rPr>
              <a:t>only the extended cyclic prefix may be used to avoid inter symbol interference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HK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5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7620000" y="6154912"/>
            <a:ext cx="1524000" cy="70308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  <a:latin typeface="Arial" charset="0"/>
              <a:ea typeface="PMingLiU" pitchFamily="18" charset="-120"/>
              <a:cs typeface="Arial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56B871-4091-4854-AD27-7C0BF8397090}"/>
              </a:ext>
            </a:extLst>
          </p:cNvPr>
          <p:cNvSpPr txBox="1"/>
          <p:nvPr/>
        </p:nvSpPr>
        <p:spPr>
          <a:xfrm>
            <a:off x="-152400" y="26509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cell – point to multipoint (SC-PTM) as 3GPP standard</a:t>
            </a:r>
            <a:endParaRPr lang="en-GB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44116E7C-2F1D-4D16-813C-5BA215C9EF94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altLang="zh-HK" dirty="0"/>
              <a:t>Using two new channels</a:t>
            </a:r>
          </a:p>
          <a:p>
            <a:pPr lvl="1"/>
            <a:r>
              <a:rPr lang="en-US" altLang="zh-HK" dirty="0"/>
              <a:t>SC-MCCH, single cell multicast control channel</a:t>
            </a:r>
          </a:p>
          <a:p>
            <a:pPr lvl="1"/>
            <a:r>
              <a:rPr lang="en-US" altLang="zh-HK" dirty="0"/>
              <a:t>SC-MTCH, single cell multicast transport channel</a:t>
            </a:r>
          </a:p>
          <a:p>
            <a:pPr lvl="1"/>
            <a:r>
              <a:rPr lang="en-US" altLang="zh-HK" dirty="0"/>
              <a:t>Scheduled in NPDCCH and transmitted in NPDSCH</a:t>
            </a:r>
          </a:p>
          <a:p>
            <a:pPr lvl="1"/>
            <a:r>
              <a:rPr lang="en-US" altLang="zh-HK" dirty="0"/>
              <a:t>Control  info is transmitted repeatedly with a period assigned by network</a:t>
            </a:r>
          </a:p>
          <a:p>
            <a:pPr lvl="1"/>
            <a:r>
              <a:rPr lang="en-US" altLang="zh-HK" dirty="0"/>
              <a:t>Multicast data is identified by G-RNTI(group RNTI)</a:t>
            </a:r>
          </a:p>
          <a:p>
            <a:pPr lvl="1"/>
            <a:r>
              <a:rPr lang="en-US" altLang="zh-HK" dirty="0"/>
              <a:t>A SC-MRB (single cell –multimedia radio bearer) is set up before session start and accessed by all devices in the group</a:t>
            </a:r>
          </a:p>
          <a:p>
            <a:pPr lvl="1"/>
            <a:endParaRPr lang="en-US" altLang="zh-HK" dirty="0"/>
          </a:p>
          <a:p>
            <a:pPr>
              <a:buFont typeface="Arial" panose="020B0604020202020204" pitchFamily="34" charset="0"/>
              <a:buChar char="•"/>
            </a:pPr>
            <a:endParaRPr lang="en-US" altLang="zh-HK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7620000" y="6154912"/>
            <a:ext cx="1524000" cy="70308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black"/>
              </a:solidFill>
              <a:latin typeface="Arial" charset="0"/>
              <a:ea typeface="PMingLiU" pitchFamily="18" charset="-120"/>
              <a:cs typeface="Arial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56B871-4091-4854-AD27-7C0BF8397090}"/>
              </a:ext>
            </a:extLst>
          </p:cNvPr>
          <p:cNvSpPr txBox="1"/>
          <p:nvPr/>
        </p:nvSpPr>
        <p:spPr>
          <a:xfrm>
            <a:off x="0" y="228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Frame structure of multicast channels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44116E7C-2F1D-4D16-813C-5BA215C9EF94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HK" dirty="0"/>
              <a:t>Multicast with fixed guarantee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HK" dirty="0"/>
          </a:p>
          <a:p>
            <a:pPr>
              <a:buFont typeface="Arial" panose="020B0604020202020204" pitchFamily="34" charset="0"/>
              <a:buChar char="•"/>
            </a:pPr>
            <a:endParaRPr lang="en-US" altLang="zh-HK" dirty="0"/>
          </a:p>
          <a:p>
            <a:pPr>
              <a:buFont typeface="Arial" panose="020B0604020202020204" pitchFamily="34" charset="0"/>
              <a:buChar char="•"/>
            </a:pPr>
            <a:endParaRPr lang="en-US" altLang="zh-HK" dirty="0"/>
          </a:p>
          <a:p>
            <a:pPr>
              <a:buFont typeface="Arial" panose="020B0604020202020204" pitchFamily="34" charset="0"/>
              <a:buChar char="•"/>
            </a:pPr>
            <a:endParaRPr lang="en-US" altLang="zh-HK" dirty="0"/>
          </a:p>
          <a:p>
            <a:pPr>
              <a:buFont typeface="Arial" panose="020B0604020202020204" pitchFamily="34" charset="0"/>
              <a:buChar char="•"/>
            </a:pPr>
            <a:endParaRPr lang="en-US" altLang="zh-H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HK" dirty="0"/>
              <a:t>Multicast with priority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HK" dirty="0"/>
          </a:p>
          <a:p>
            <a:pPr>
              <a:buFont typeface="Arial" panose="020B0604020202020204" pitchFamily="34" charset="0"/>
              <a:buChar char="•"/>
            </a:pPr>
            <a:endParaRPr lang="en-US" altLang="zh-HK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0CFE5D-9A36-44E5-A5EB-B92E68711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76400"/>
            <a:ext cx="7476620" cy="157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AE59EF-AE50-48F4-A444-539C6838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343400"/>
            <a:ext cx="7248132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9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B56B871-4091-4854-AD27-7C0BF8397090}"/>
              </a:ext>
            </a:extLst>
          </p:cNvPr>
          <p:cNvSpPr txBox="1"/>
          <p:nvPr/>
        </p:nvSpPr>
        <p:spPr>
          <a:xfrm>
            <a:off x="4482" y="238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SC-MCCH info acquisition procedure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44116E7C-2F1D-4D16-813C-5BA215C9E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HK" sz="2400" dirty="0">
                <a:latin typeface="Euphemia" panose="020B0503040102020104" pitchFamily="34" charset="0"/>
              </a:rPr>
              <a:t>NB-IoT UE that is receiving an MBMS service via SC-MRB may apply the SCMCCH information acquisition procedure, when</a:t>
            </a:r>
            <a:r>
              <a:rPr lang="en-US" altLang="zh-HK" sz="2800" dirty="0">
                <a:latin typeface="Euphemia" panose="020B0503040102020104" pitchFamily="34" charset="0"/>
              </a:rPr>
              <a:t>	</a:t>
            </a:r>
          </a:p>
          <a:p>
            <a:pPr marL="0" indent="0"/>
            <a:r>
              <a:rPr lang="en-US" altLang="zh-HK" sz="2800" dirty="0">
                <a:latin typeface="Euphemia" panose="020B0503040102020104" pitchFamily="34" charset="0"/>
              </a:rPr>
              <a:t>										</a:t>
            </a:r>
          </a:p>
          <a:p>
            <a:pPr lvl="1"/>
            <a:endParaRPr lang="en-US" altLang="zh-HK" sz="2800" dirty="0">
              <a:latin typeface="Euphemia" panose="020B0503040102020104" pitchFamily="34" charset="0"/>
            </a:endParaRPr>
          </a:p>
          <a:p>
            <a:pPr lvl="1"/>
            <a:endParaRPr lang="en-US" altLang="zh-HK" sz="2800" dirty="0">
              <a:latin typeface="Euphemia" panose="020B0503040102020104" pitchFamily="34" charset="0"/>
            </a:endParaRPr>
          </a:p>
          <a:p>
            <a:pPr lvl="1"/>
            <a:endParaRPr lang="en-US" altLang="zh-HK" sz="2800" dirty="0">
              <a:latin typeface="Euphemia" panose="020B0503040102020104" pitchFamily="34" charset="0"/>
            </a:endParaRPr>
          </a:p>
          <a:p>
            <a:pPr lvl="1"/>
            <a:endParaRPr lang="en-US" altLang="zh-HK" sz="2800" dirty="0">
              <a:latin typeface="Euphemia" panose="020B0503040102020104" pitchFamily="34" charset="0"/>
            </a:endParaRPr>
          </a:p>
          <a:p>
            <a:pPr lvl="2"/>
            <a:r>
              <a:rPr lang="en-US" altLang="zh-HK" sz="2400" dirty="0">
                <a:latin typeface="Euphemia" panose="020B0503040102020104" pitchFamily="34" charset="0"/>
              </a:rPr>
              <a:t>upon receiving a notification that the SC-MCCH information is about to be changed due to start of a new service.</a:t>
            </a:r>
          </a:p>
          <a:p>
            <a:pPr lvl="2"/>
            <a:r>
              <a:rPr lang="en-US" altLang="zh-HK" sz="2400" dirty="0">
                <a:latin typeface="Euphemia" panose="020B0503040102020104" pitchFamily="34" charset="0"/>
              </a:rPr>
              <a:t>upon receiving a notification that the SC-MCCH information that corresponds with the service that is being received is about to be changed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HK" sz="2400" dirty="0">
              <a:latin typeface="Euphemia" panose="020B0503040102020104" pitchFamily="34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HK" dirty="0"/>
              <a:t>Sc-MCCH info transmitted at frame of SFN mode m=0, configured by </a:t>
            </a:r>
            <a:r>
              <a:rPr lang="en-US" altLang="zh-HK" i="1" dirty="0"/>
              <a:t>SystemInformationBlockType20-NB</a:t>
            </a:r>
            <a:endParaRPr lang="en-US" altLang="zh-HK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HK" dirty="0"/>
              <a:t>Multicast service occur only at idle period</a:t>
            </a:r>
          </a:p>
          <a:p>
            <a:pPr lvl="1"/>
            <a:endParaRPr lang="en-US" altLang="zh-HK" sz="2400" dirty="0">
              <a:latin typeface="Euphemia" panose="020B05030401020201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HK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91F45-FC52-4B24-98A0-9098CC57E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676400"/>
            <a:ext cx="5686801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5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B56B871-4091-4854-AD27-7C0BF8397090}"/>
              </a:ext>
            </a:extLst>
          </p:cNvPr>
          <p:cNvSpPr txBox="1"/>
          <p:nvPr/>
        </p:nvSpPr>
        <p:spPr>
          <a:xfrm>
            <a:off x="4482" y="238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SC-MCCH information decoding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44116E7C-2F1D-4D16-813C-5BA215C9E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HK" sz="2400" dirty="0">
                <a:latin typeface="Euphemia" panose="020B0503040102020104" pitchFamily="34" charset="0"/>
              </a:rPr>
              <a:t>Start location of SC-MCCH info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HK" sz="2000" dirty="0">
                <a:latin typeface="Euphemia" panose="020B0503040102020104" pitchFamily="34" charset="0"/>
              </a:rPr>
              <a:t>if [(H-SFN * 10240 + SFN * 10) + subframe number] modulo (SC-MCCH-</a:t>
            </a:r>
            <a:r>
              <a:rPr lang="en-US" altLang="zh-HK" sz="2000" dirty="0" err="1">
                <a:latin typeface="Euphemia" panose="020B0503040102020104" pitchFamily="34" charset="0"/>
              </a:rPr>
              <a:t>SchedulingCycle</a:t>
            </a:r>
            <a:r>
              <a:rPr lang="en-US" altLang="zh-HK" sz="2000" dirty="0">
                <a:latin typeface="Euphemia" panose="020B0503040102020104" pitchFamily="34" charset="0"/>
              </a:rPr>
              <a:t>) = SC-</a:t>
            </a:r>
            <a:r>
              <a:rPr lang="en-US" altLang="zh-HK" sz="2000" dirty="0" err="1">
                <a:latin typeface="Euphemia" panose="020B0503040102020104" pitchFamily="34" charset="0"/>
              </a:rPr>
              <a:t>MCCHSchedulingOffset</a:t>
            </a:r>
            <a:r>
              <a:rPr lang="en-US" altLang="zh-HK" sz="2000" dirty="0">
                <a:latin typeface="Euphemia" panose="020B0503040102020104" pitchFamily="34" charset="0"/>
              </a:rPr>
              <a:t>, begin to monitor NPDCCH with SC-RNTI in search space type-1A in SC-MCCH</a:t>
            </a:r>
            <a:r>
              <a:rPr lang="en-US" altLang="zh-HK" sz="2400" dirty="0">
                <a:latin typeface="Euphemia" panose="020B05030401020201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HK" sz="2000" dirty="0">
                <a:latin typeface="Euphemia" panose="020B0503040102020104" pitchFamily="34" charset="0"/>
              </a:rPr>
              <a:t>if the PDCCH indicates a DL transmission, begin to decode NPDSCH to receive </a:t>
            </a:r>
            <a:r>
              <a:rPr lang="en-US" altLang="zh-HK" sz="2000" dirty="0" err="1">
                <a:latin typeface="Euphemia" panose="020B0503040102020104" pitchFamily="34" charset="0"/>
              </a:rPr>
              <a:t>SCPTMConfiguration</a:t>
            </a:r>
            <a:r>
              <a:rPr lang="en-US" altLang="zh-HK" sz="2000" dirty="0">
                <a:latin typeface="Euphemia" panose="020B0503040102020104" pitchFamily="34" charset="0"/>
              </a:rPr>
              <a:t>-NB message</a:t>
            </a:r>
            <a:r>
              <a:rPr lang="en-US" altLang="zh-HK" sz="2400" dirty="0">
                <a:latin typeface="Euphemia" panose="020B0503040102020104" pitchFamily="34" charset="0"/>
              </a:rPr>
              <a:t>	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HK" sz="2400" dirty="0">
                <a:latin typeface="Euphemia" panose="020B0503040102020104" pitchFamily="34" charset="0"/>
              </a:rPr>
              <a:t>DCI and Search space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HK" sz="2800" dirty="0">
              <a:latin typeface="Euphemia" panose="020B05030401020201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HK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C648A-E6B4-4008-8236-4CFFE671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648200"/>
            <a:ext cx="7486650" cy="12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4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38503405658B4E9246DCB519B0424C" ma:contentTypeVersion="0" ma:contentTypeDescription="Create a new document." ma:contentTypeScope="" ma:versionID="618b11cf467fb8c4aeebba802ea3806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FA9D95-5371-41D3-92C4-12554C5DBE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163FD6D-CF7E-4BF5-A996-154BA61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1EF2C8-955F-4A3A-BEFD-52E2AF2711F0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15135</TotalTime>
  <Words>632</Words>
  <Application>Microsoft Office PowerPoint</Application>
  <PresentationFormat>On-screen Show (4:3)</PresentationFormat>
  <Paragraphs>159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Courier</vt:lpstr>
      <vt:lpstr>PMingLiU</vt:lpstr>
      <vt:lpstr>宋体</vt:lpstr>
      <vt:lpstr>Arial</vt:lpstr>
      <vt:lpstr>Calibri</vt:lpstr>
      <vt:lpstr>Euphemia</vt:lpstr>
      <vt:lpstr>Wingdings</vt:lpstr>
      <vt:lpstr>Office Theme</vt:lpstr>
      <vt:lpstr>Feasibility Investigation on multicast broadcasting services in NB-iot  ( based on 3GPP v14.0 )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Presentation Thank you. Questions are welcome.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joannalai</dc:creator>
  <cp:lastModifiedBy>Yunfeng LU</cp:lastModifiedBy>
  <cp:revision>644</cp:revision>
  <cp:lastPrinted>2015-02-18T03:06:02Z</cp:lastPrinted>
  <dcterms:created xsi:type="dcterms:W3CDTF">2015-01-09T08:55:20Z</dcterms:created>
  <dcterms:modified xsi:type="dcterms:W3CDTF">2018-09-19T01:24:41Z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0x0101002138503405658B4E9246DCB519B0424C</vt:lpwstr>
  </property>
</Properties>
</file>