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67" r:id="rId3"/>
    <p:sldId id="277" r:id="rId4"/>
    <p:sldId id="273" r:id="rId5"/>
    <p:sldId id="274" r:id="rId6"/>
    <p:sldId id="275" r:id="rId7"/>
    <p:sldId id="276" r:id="rId8"/>
    <p:sldId id="278" r:id="rId9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  <p15:guide id="6" pos="100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2" autoAdjust="0"/>
    <p:restoredTop sz="94660"/>
  </p:normalViewPr>
  <p:slideViewPr>
    <p:cSldViewPr showGuides="1">
      <p:cViewPr varScale="1">
        <p:scale>
          <a:sx n="120" d="100"/>
          <a:sy n="120" d="100"/>
        </p:scale>
        <p:origin x="180" y="96"/>
      </p:cViewPr>
      <p:guideLst>
        <p:guide orient="horz" pos="2160"/>
        <p:guide pos="3839"/>
        <p:guide pos="100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B7646E-8811-423A-9C42-2CBFADA00A96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360E59-1627-4404-ACC5-51C744AB0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2254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677E230-58DD-43ED-96A1-552DDAB53532}" type="datetimeFigureOut">
              <a:rPr lang="en-US" smtClean="0"/>
              <a:pPr/>
              <a:t>9/6/2018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841221E5-7225-48EB-A4EE-420E7BFCF7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6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 bwMode="ltGray">
          <a:xfrm>
            <a:off x="121888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 bwMode="gray">
          <a:xfrm>
            <a:off x="0" y="0"/>
            <a:ext cx="1218883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13" name="Straight Connector 12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15" name="Straight Connector 14"/>
          <p:cNvCxnSpPr/>
          <p:nvPr/>
        </p:nvCxnSpPr>
        <p:spPr bwMode="white">
          <a:xfrm>
            <a:off x="121888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 bwMode="white">
          <a:xfrm>
            <a:off x="0" y="5631204"/>
            <a:ext cx="182832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i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  <a:extLst/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8669" y="1600200"/>
            <a:ext cx="8329031" cy="2680127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 altLang="zh-HK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28669" y="4344915"/>
            <a:ext cx="7516442" cy="111608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HK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2C6F8EA-316C-41DE-B9A4-EDCC3A85ED9A}" type="datetimeFigureOut">
              <a:rPr lang="en-US" smtClean="0"/>
              <a:pPr/>
              <a:t>9/6/2018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66412" y="6356351"/>
            <a:ext cx="609441" cy="365125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95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altLang="zh-HK"/>
              <a:t>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9/6/2018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40880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8" name="Rectangle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11" name="Straight Connector 10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"/>
          <p:cNvSpPr>
            <a:spLocks/>
          </p:cNvSpPr>
          <p:nvPr/>
        </p:nvSpPr>
        <p:spPr bwMode="white">
          <a:xfrm rot="5400000"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cxnSp>
        <p:nvCxnSpPr>
          <p:cNvPr id="14" name="Straight Connector 13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9612" y="685800"/>
            <a:ext cx="1787526" cy="5486400"/>
          </a:xfrm>
        </p:spPr>
        <p:txBody>
          <a:bodyPr vert="eaVert"/>
          <a:lstStyle/>
          <a:p>
            <a:r>
              <a:rPr lang="en-US" altLang="zh-HK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98613" y="685800"/>
            <a:ext cx="7848599" cy="5486400"/>
          </a:xfrm>
        </p:spPr>
        <p:txBody>
          <a:bodyPr vert="eaVert"/>
          <a:lstStyle/>
          <a:p>
            <a:pPr lvl="0"/>
            <a:r>
              <a:rPr lang="en-US" altLang="zh-HK"/>
              <a:t>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9/6/2018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1281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altLang="zh-HK"/>
              <a:t>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9/6/2018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8553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 bwMode="black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0" name="Rectangle 19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4" name="Rectangle 23"/>
          <p:cNvSpPr/>
          <p:nvPr/>
        </p:nvSpPr>
        <p:spPr bwMode="gray">
          <a:xfrm>
            <a:off x="1216152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1" name="Rectangle 20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22" name="Straight Connector 21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8" name="Pi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  <a:extLst/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cxnSp>
        <p:nvCxnSpPr>
          <p:cNvPr id="23" name="Straight Connector 22"/>
          <p:cNvCxnSpPr/>
          <p:nvPr/>
        </p:nvCxnSpPr>
        <p:spPr bwMode="white">
          <a:xfrm>
            <a:off x="1216152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 bwMode="black">
          <a:xfrm>
            <a:off x="11579384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7" name="Rectangle 26"/>
          <p:cNvSpPr/>
          <p:nvPr/>
        </p:nvSpPr>
        <p:spPr bwMode="gray">
          <a:xfrm>
            <a:off x="11274663" y="0"/>
            <a:ext cx="304721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8" name="Rectangle 27"/>
          <p:cNvSpPr/>
          <p:nvPr/>
        </p:nvSpPr>
        <p:spPr bwMode="gray">
          <a:xfrm>
            <a:off x="1218883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9" name="Rectangle 28"/>
          <p:cNvSpPr/>
          <p:nvPr/>
        </p:nvSpPr>
        <p:spPr>
          <a:xfrm>
            <a:off x="-2" y="0"/>
            <a:ext cx="1218883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30" name="Rectangle 29"/>
          <p:cNvSpPr/>
          <p:nvPr/>
        </p:nvSpPr>
        <p:spPr bwMode="ltGray">
          <a:xfrm>
            <a:off x="0" y="0"/>
            <a:ext cx="12188825" cy="6096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31" name="Straight Connector 30"/>
          <p:cNvCxnSpPr/>
          <p:nvPr/>
        </p:nvCxnSpPr>
        <p:spPr bwMode="white">
          <a:xfrm>
            <a:off x="11573293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 bwMode="black">
          <a:xfrm>
            <a:off x="0" y="0"/>
            <a:ext cx="1216152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33" name="Straight Connector 32"/>
          <p:cNvCxnSpPr/>
          <p:nvPr/>
        </p:nvCxnSpPr>
        <p:spPr bwMode="white">
          <a:xfrm>
            <a:off x="1218884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8613" y="1600201"/>
            <a:ext cx="8283272" cy="2654064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 altLang="zh-HK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8613" y="4259996"/>
            <a:ext cx="7264623" cy="115020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HK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2C6F8EA-316C-41DE-B9A4-EDCC3A85ED9A}" type="datetimeFigureOut">
              <a:rPr lang="en-US" smtClean="0"/>
              <a:pPr/>
              <a:t>9/6/2018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66571" y="6356351"/>
            <a:ext cx="609441" cy="365125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46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93436" y="1600200"/>
            <a:ext cx="4814586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HK"/>
              <a:t>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61651" y="1600200"/>
            <a:ext cx="4814586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 altLang="zh-HK"/>
              <a:t>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9/6/2018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3911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HK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3436" y="1499616"/>
            <a:ext cx="4818888" cy="93878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HK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93436" y="2514706"/>
            <a:ext cx="4814586" cy="365749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 altLang="zh-HK"/>
              <a:t>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93878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HK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57349" y="2514600"/>
            <a:ext cx="4818888" cy="365556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HK"/>
              <a:t>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9/6/2018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3835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9/6/2018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6357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ltGray">
          <a:xfrm>
            <a:off x="626239" y="0"/>
            <a:ext cx="30472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6" name="Rectangle 5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cxnSp>
        <p:nvCxnSpPr>
          <p:cNvPr id="7" name="Straight Connector 6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 bwMode="gray">
          <a:xfrm>
            <a:off x="10969942" y="0"/>
            <a:ext cx="922621" cy="6858000"/>
          </a:xfrm>
          <a:prstGeom prst="rect">
            <a:avLst/>
          </a:prstGeom>
          <a:solidFill>
            <a:schemeClr val="accent1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 bwMode="black">
          <a:xfrm>
            <a:off x="11892563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9/6/2018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DC1BBB0-96F0-4077-A278-0F3FB5C104D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8381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gray">
          <a:xfrm>
            <a:off x="621792" y="0"/>
            <a:ext cx="414771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 bwMode="lt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cxnSp>
        <p:nvCxnSpPr>
          <p:cNvPr id="10" name="Straight Connector 9"/>
          <p:cNvCxnSpPr/>
          <p:nvPr/>
        </p:nvCxnSpPr>
        <p:spPr bwMode="white">
          <a:xfrm>
            <a:off x="62179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1074240" y="381000"/>
            <a:ext cx="3293422" cy="1371600"/>
          </a:xfrm>
        </p:spPr>
        <p:txBody>
          <a:bodyPr anchor="b">
            <a:normAutofit/>
          </a:bodyPr>
          <a:lstStyle>
            <a:lvl1pPr algn="l">
              <a:defRPr sz="2800" b="0" cap="all" baseline="0">
                <a:solidFill>
                  <a:schemeClr val="bg1"/>
                </a:solidFill>
              </a:defRPr>
            </a:lvl1pPr>
          </a:lstStyle>
          <a:p>
            <a:r>
              <a:rPr lang="en-US" altLang="zh-HK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0251" y="482600"/>
            <a:ext cx="6195986" cy="5689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 altLang="zh-HK"/>
              <a:t>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white">
          <a:xfrm>
            <a:off x="1074240" y="1828800"/>
            <a:ext cx="3293422" cy="4343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HK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9/6/2018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18043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8" name="Rectangle 7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 bwMode="ltGray">
          <a:xfrm>
            <a:off x="4875530" y="0"/>
            <a:ext cx="7017034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4240" y="381000"/>
            <a:ext cx="3293422" cy="1371600"/>
          </a:xfrm>
        </p:spPr>
        <p:txBody>
          <a:bodyPr anchor="b">
            <a:normAutofit/>
          </a:bodyPr>
          <a:lstStyle>
            <a:lvl1pPr algn="l">
              <a:defRPr sz="2800" b="0" cap="all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en-US" altLang="zh-HK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 bwMode="auto">
          <a:xfrm>
            <a:off x="5180251" y="482600"/>
            <a:ext cx="6195986" cy="5689600"/>
          </a:xfrm>
          <a:ln w="19050">
            <a:solidFill>
              <a:schemeClr val="bg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800" baseline="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HK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4240" y="1828800"/>
            <a:ext cx="3293422" cy="4343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HK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2C6F8EA-316C-41DE-B9A4-EDCC3A85ED9A}" type="datetimeFigureOut">
              <a:rPr lang="en-US" smtClean="0"/>
              <a:pPr/>
              <a:t>9/6/2018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 bwMode="white">
          <a:xfrm>
            <a:off x="11879867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390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8" name="Rectangle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3" name="Rectangle 12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14" name="Straight Connector 13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i"/>
          <p:cNvSpPr>
            <a:spLocks/>
          </p:cNvSpPr>
          <p:nvPr/>
        </p:nvSpPr>
        <p:spPr bwMode="white">
          <a:xfrm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cxnSp>
        <p:nvCxnSpPr>
          <p:cNvPr id="16" name="Straight Connector 15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HK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3436" y="1600200"/>
            <a:ext cx="9782801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HK"/>
              <a:t>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80250" y="6356351"/>
            <a:ext cx="1218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all" baseline="0">
                <a:solidFill>
                  <a:schemeClr val="tx1"/>
                </a:solidFill>
              </a:defRPr>
            </a:lvl1pPr>
          </a:lstStyle>
          <a:p>
            <a:fld id="{C2C6F8EA-316C-41DE-B9A4-EDCC3A85ED9A}" type="datetimeFigureOut">
              <a:rPr lang="en-US" smtClean="0"/>
              <a:pPr/>
              <a:t>9/6/2018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66796" y="6356351"/>
            <a:ext cx="6094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all" baseline="0">
                <a:solidFill>
                  <a:schemeClr val="tx1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32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400"/>
        </a:spcBef>
        <a:buFont typeface="Euphemia" pitchFamily="34" charset="0"/>
        <a:buChar char="›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26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84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44168" indent="-24688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0992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07568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6033" y="1196752"/>
            <a:ext cx="8329031" cy="2147471"/>
          </a:xfrm>
        </p:spPr>
        <p:txBody>
          <a:bodyPr/>
          <a:lstStyle/>
          <a:p>
            <a:r>
              <a:rPr lang="en-US" dirty="0"/>
              <a:t>Multicast services in NB-IOT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66020" y="3645024"/>
            <a:ext cx="7516442" cy="1116085"/>
          </a:xfrm>
        </p:spPr>
        <p:txBody>
          <a:bodyPr/>
          <a:lstStyle/>
          <a:p>
            <a:r>
              <a:rPr lang="en-US" dirty="0"/>
              <a:t>Yunfeng Lu, 2018.9</a:t>
            </a:r>
          </a:p>
        </p:txBody>
      </p:sp>
    </p:spTree>
    <p:extLst>
      <p:ext uri="{BB962C8B-B14F-4D97-AF65-F5344CB8AC3E}">
        <p14:creationId xmlns:p14="http://schemas.microsoft.com/office/powerpoint/2010/main" val="506761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93436" y="177801"/>
            <a:ext cx="9782801" cy="946944"/>
          </a:xfrm>
        </p:spPr>
        <p:txBody>
          <a:bodyPr/>
          <a:lstStyle/>
          <a:p>
            <a:r>
              <a:rPr lang="en-US" dirty="0"/>
              <a:t>Procedures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93436" y="1124745"/>
            <a:ext cx="9782801" cy="5400599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Subscription</a:t>
            </a:r>
          </a:p>
          <a:p>
            <a:pPr lvl="1"/>
            <a:r>
              <a:rPr lang="en-US" altLang="zh-HK" dirty="0"/>
              <a:t>a user establishes an agreement with the content provider to receive MS services</a:t>
            </a:r>
            <a:endParaRPr lang="en-US" dirty="0"/>
          </a:p>
          <a:p>
            <a:r>
              <a:rPr lang="en-US" altLang="zh-HK" dirty="0"/>
              <a:t>Service Announcement</a:t>
            </a:r>
          </a:p>
          <a:p>
            <a:pPr lvl="1"/>
            <a:r>
              <a:rPr lang="en-US" altLang="zh-HK" dirty="0"/>
              <a:t>network to inform the devices about the offered services</a:t>
            </a:r>
          </a:p>
          <a:p>
            <a:r>
              <a:rPr lang="en-US" dirty="0"/>
              <a:t>Joining</a:t>
            </a:r>
          </a:p>
          <a:p>
            <a:pPr lvl="1"/>
            <a:r>
              <a:rPr lang="en-US" altLang="zh-HK" dirty="0"/>
              <a:t>a device joins a multicast group before or during the MS service delivery</a:t>
            </a:r>
            <a:endParaRPr lang="en-US" dirty="0"/>
          </a:p>
          <a:p>
            <a:r>
              <a:rPr lang="en-US" dirty="0"/>
              <a:t>MS notification</a:t>
            </a:r>
          </a:p>
          <a:p>
            <a:pPr lvl="1"/>
            <a:r>
              <a:rPr lang="en-US" altLang="zh-HK" dirty="0"/>
              <a:t>the network informs the devices about an imminent/ongoing service</a:t>
            </a:r>
            <a:endParaRPr lang="en-US" dirty="0"/>
          </a:p>
          <a:p>
            <a:r>
              <a:rPr lang="en-US" dirty="0"/>
              <a:t>Session start</a:t>
            </a:r>
          </a:p>
          <a:p>
            <a:pPr lvl="1"/>
            <a:r>
              <a:rPr lang="en-US" altLang="zh-HK" dirty="0"/>
              <a:t>the network reserves the required resources</a:t>
            </a:r>
            <a:endParaRPr lang="en-US" dirty="0"/>
          </a:p>
          <a:p>
            <a:r>
              <a:rPr lang="en-US" dirty="0"/>
              <a:t>Data Transfer</a:t>
            </a:r>
          </a:p>
          <a:p>
            <a:pPr lvl="1"/>
            <a:r>
              <a:rPr lang="en-US" altLang="zh-HK" dirty="0"/>
              <a:t>the period of time during which MBMS data is being transmitted</a:t>
            </a:r>
            <a:endParaRPr lang="en-US" dirty="0"/>
          </a:p>
          <a:p>
            <a:r>
              <a:rPr lang="en-US" dirty="0"/>
              <a:t>Session stop</a:t>
            </a:r>
          </a:p>
          <a:p>
            <a:pPr lvl="1"/>
            <a:r>
              <a:rPr lang="en-US" altLang="zh-HK" dirty="0"/>
              <a:t>the network releases the allocated resources</a:t>
            </a:r>
            <a:endParaRPr lang="en-US" dirty="0"/>
          </a:p>
          <a:p>
            <a:r>
              <a:rPr lang="en-US" dirty="0"/>
              <a:t>Leaving</a:t>
            </a:r>
          </a:p>
          <a:p>
            <a:pPr lvl="1"/>
            <a:r>
              <a:rPr lang="en-US" dirty="0"/>
              <a:t>User leaves a multicast group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0426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93436" y="177801"/>
            <a:ext cx="9782801" cy="946944"/>
          </a:xfrm>
        </p:spPr>
        <p:txBody>
          <a:bodyPr/>
          <a:lstStyle/>
          <a:p>
            <a:r>
              <a:rPr lang="en-US" dirty="0"/>
              <a:t>Chart flows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93436" y="1124745"/>
            <a:ext cx="9782801" cy="5400599"/>
          </a:xfrm>
        </p:spPr>
        <p:txBody>
          <a:bodyPr>
            <a:normAutofit/>
          </a:bodyPr>
          <a:lstStyle/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BA13D94-491E-45E5-AA4D-8DDFE81A56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1927" y="1556792"/>
            <a:ext cx="6904853" cy="530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353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378991"/>
          </a:xfrm>
        </p:spPr>
        <p:txBody>
          <a:bodyPr/>
          <a:lstStyle/>
          <a:p>
            <a:r>
              <a:rPr lang="en-US" dirty="0"/>
              <a:t>Entity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93436" y="2060848"/>
            <a:ext cx="9782801" cy="3024336"/>
          </a:xfrm>
        </p:spPr>
        <p:txBody>
          <a:bodyPr>
            <a:normAutofit/>
          </a:bodyPr>
          <a:lstStyle/>
          <a:p>
            <a:r>
              <a:rPr lang="en-US" dirty="0"/>
              <a:t>Subscription, joining and leaving are by per user basis</a:t>
            </a:r>
          </a:p>
          <a:p>
            <a:r>
              <a:rPr lang="en-US" altLang="zh-HK" dirty="0"/>
              <a:t>Session start , data transfer and notification are based on per MS services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709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378991"/>
          </a:xfrm>
        </p:spPr>
        <p:txBody>
          <a:bodyPr/>
          <a:lstStyle/>
          <a:p>
            <a:r>
              <a:rPr lang="en-US" dirty="0"/>
              <a:t>Transmission mode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93436" y="2060848"/>
            <a:ext cx="9782801" cy="367240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Single cell</a:t>
            </a:r>
          </a:p>
          <a:p>
            <a:pPr lvl="1"/>
            <a:r>
              <a:rPr lang="en-US" dirty="0"/>
              <a:t>Each </a:t>
            </a:r>
            <a:r>
              <a:rPr lang="en-US" dirty="0" err="1"/>
              <a:t>eNodeB</a:t>
            </a:r>
            <a:r>
              <a:rPr lang="en-US" dirty="0"/>
              <a:t> send data to only devices in its cell, </a:t>
            </a:r>
          </a:p>
          <a:p>
            <a:pPr lvl="1"/>
            <a:r>
              <a:rPr lang="en-US" dirty="0"/>
              <a:t>Transmission parameter configuration is independently from each </a:t>
            </a:r>
            <a:r>
              <a:rPr lang="en-US" dirty="0" err="1"/>
              <a:t>eNodeB</a:t>
            </a:r>
            <a:endParaRPr lang="en-US" dirty="0"/>
          </a:p>
          <a:p>
            <a:r>
              <a:rPr lang="en-US" altLang="zh-HK" dirty="0"/>
              <a:t>Multi-cell</a:t>
            </a:r>
          </a:p>
          <a:p>
            <a:pPr lvl="1"/>
            <a:r>
              <a:rPr lang="en-US" altLang="zh-HK" dirty="0"/>
              <a:t>a set of </a:t>
            </a:r>
            <a:r>
              <a:rPr lang="en-US" altLang="zh-HK" dirty="0" err="1"/>
              <a:t>eNBs</a:t>
            </a:r>
            <a:r>
              <a:rPr lang="en-US" altLang="zh-HK" dirty="0"/>
              <a:t> simultaneously transmit the same MBMS content</a:t>
            </a:r>
          </a:p>
          <a:p>
            <a:pPr lvl="1"/>
            <a:r>
              <a:rPr lang="en-US" altLang="zh-HK" dirty="0"/>
              <a:t>The involved </a:t>
            </a:r>
            <a:r>
              <a:rPr lang="en-US" altLang="zh-HK" dirty="0" err="1"/>
              <a:t>eNBs</a:t>
            </a:r>
            <a:r>
              <a:rPr lang="en-US" altLang="zh-HK" dirty="0"/>
              <a:t> compose a single frequency network (SFN) </a:t>
            </a:r>
          </a:p>
          <a:p>
            <a:pPr lvl="1"/>
            <a:r>
              <a:rPr lang="en-US" altLang="zh-HK" dirty="0"/>
              <a:t>e tightly synchronized in time and frequency to transmit the same data in the same frames/subframes and frequency resources.</a:t>
            </a:r>
          </a:p>
          <a:p>
            <a:pPr lvl="1"/>
            <a:r>
              <a:rPr lang="en-US" altLang="zh-HK" dirty="0">
                <a:solidFill>
                  <a:srgbClr val="00B0F0"/>
                </a:solidFill>
              </a:rPr>
              <a:t>only the extended cyclic prefix may be used to avoid inter symbol interference</a:t>
            </a:r>
          </a:p>
          <a:p>
            <a:pPr lvl="1"/>
            <a:endParaRPr lang="en-US" altLang="zh-HK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022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378991"/>
          </a:xfrm>
        </p:spPr>
        <p:txBody>
          <a:bodyPr/>
          <a:lstStyle/>
          <a:p>
            <a:r>
              <a:rPr lang="en-US" dirty="0"/>
              <a:t>Single cell – point to multipoint (SC-PTM) </a:t>
            </a:r>
            <a:br>
              <a:rPr lang="en-US" dirty="0"/>
            </a:br>
            <a:r>
              <a:rPr lang="en-US" dirty="0"/>
              <a:t>as 3GPP standard 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93436" y="2060848"/>
            <a:ext cx="9782801" cy="3672408"/>
          </a:xfrm>
        </p:spPr>
        <p:txBody>
          <a:bodyPr>
            <a:normAutofit/>
          </a:bodyPr>
          <a:lstStyle/>
          <a:p>
            <a:r>
              <a:rPr lang="en-US" dirty="0"/>
              <a:t>Using two new channels</a:t>
            </a:r>
          </a:p>
          <a:p>
            <a:pPr lvl="1"/>
            <a:r>
              <a:rPr lang="en-US" dirty="0"/>
              <a:t>SC-MCCH, single cell multi-cast control channel</a:t>
            </a:r>
          </a:p>
          <a:p>
            <a:pPr lvl="1"/>
            <a:r>
              <a:rPr lang="en-US" dirty="0"/>
              <a:t>SC-MTCH,</a:t>
            </a:r>
          </a:p>
          <a:p>
            <a:pPr lvl="1"/>
            <a:r>
              <a:rPr lang="en-US" dirty="0"/>
              <a:t>Scheduled in NPDCCH and transmitted in NPDSCH</a:t>
            </a:r>
          </a:p>
          <a:p>
            <a:pPr lvl="1"/>
            <a:r>
              <a:rPr lang="en-US" dirty="0"/>
              <a:t>Control  info is transmitted repeatedly with a period assigned by network</a:t>
            </a:r>
          </a:p>
          <a:p>
            <a:pPr lvl="1"/>
            <a:r>
              <a:rPr lang="en-US" dirty="0"/>
              <a:t>Multicast data is identified by G-RNTI(group RNTI)</a:t>
            </a:r>
          </a:p>
          <a:p>
            <a:pPr lvl="1"/>
            <a:r>
              <a:rPr lang="en-US" dirty="0"/>
              <a:t>A SC-MRB (single cell –multimedia radio bearer) set up before session start and accessed by all devices in the group</a:t>
            </a:r>
          </a:p>
          <a:p>
            <a:pPr lvl="1"/>
            <a:endParaRPr lang="en-US" altLang="zh-HK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642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93436" y="177801"/>
            <a:ext cx="9782801" cy="802928"/>
          </a:xfrm>
        </p:spPr>
        <p:txBody>
          <a:bodyPr/>
          <a:lstStyle/>
          <a:p>
            <a:r>
              <a:rPr lang="en-US" dirty="0"/>
              <a:t>Frame structure of multicast channels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93436" y="1412776"/>
            <a:ext cx="9782801" cy="5040560"/>
          </a:xfrm>
        </p:spPr>
        <p:txBody>
          <a:bodyPr>
            <a:normAutofit/>
          </a:bodyPr>
          <a:lstStyle/>
          <a:p>
            <a:r>
              <a:rPr lang="en-US" altLang="zh-HK" dirty="0"/>
              <a:t>Multicast with fixed guarantee</a:t>
            </a:r>
          </a:p>
          <a:p>
            <a:endParaRPr lang="en-US" altLang="zh-HK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altLang="zh-HK" dirty="0"/>
              <a:t>Multicast with priority</a:t>
            </a:r>
          </a:p>
          <a:p>
            <a:pPr lvl="1"/>
            <a:endParaRPr lang="en-US" altLang="zh-HK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7C9FB3B-4386-434D-A1B9-2AA6691CAE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6747" y="1854200"/>
            <a:ext cx="7476620" cy="15748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2F8B5F6-AC30-43F1-ADFD-A3108260C9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0991" y="4485320"/>
            <a:ext cx="7248132" cy="139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202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667024"/>
          </a:xfrm>
        </p:spPr>
        <p:txBody>
          <a:bodyPr/>
          <a:lstStyle/>
          <a:p>
            <a:r>
              <a:rPr lang="en-US" dirty="0"/>
              <a:t>RRC/MAC changes to support multicast services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93436" y="2348880"/>
            <a:ext cx="9782801" cy="3384376"/>
          </a:xfrm>
        </p:spPr>
        <p:txBody>
          <a:bodyPr>
            <a:normAutofit/>
          </a:bodyPr>
          <a:lstStyle/>
          <a:p>
            <a:r>
              <a:rPr lang="en-US" dirty="0"/>
              <a:t>Radio bearers in RRC</a:t>
            </a:r>
          </a:p>
          <a:p>
            <a:r>
              <a:rPr lang="en-US" altLang="zh-HK" dirty="0"/>
              <a:t>DRX periods</a:t>
            </a:r>
          </a:p>
          <a:p>
            <a:pPr lvl="1"/>
            <a:endParaRPr lang="en-US" altLang="zh-HK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4115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ath 16x9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9696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th education presentation with Pi  (widescreen).potx" id="{DF132673-7A8C-4FB7-A35E-0123B6C0D98B}" vid="{CCAAB50D-2EF2-4925-80C2-C83131AE58AC}"/>
    </a:ext>
  </a:extLst>
</a:theme>
</file>

<file path=ppt/theme/theme2.xml><?xml version="1.0" encoding="utf-8"?>
<a:theme xmlns:a="http://schemas.openxmlformats.org/drawingml/2006/main" name="Office Them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Math education presentation with Pi  (widescreen)</Template>
  <TotalTime>115</TotalTime>
  <Words>301</Words>
  <Application>Microsoft Office PowerPoint</Application>
  <PresentationFormat>Custom</PresentationFormat>
  <Paragraphs>60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Euphemia</vt:lpstr>
      <vt:lpstr>Math 16x9</vt:lpstr>
      <vt:lpstr>Multicast services in NB-IOT</vt:lpstr>
      <vt:lpstr>Procedures</vt:lpstr>
      <vt:lpstr>Chart flows</vt:lpstr>
      <vt:lpstr>Entity</vt:lpstr>
      <vt:lpstr>Transmission mode</vt:lpstr>
      <vt:lpstr>Single cell – point to multipoint (SC-PTM)  as 3GPP standard </vt:lpstr>
      <vt:lpstr>Frame structure of multicast channels</vt:lpstr>
      <vt:lpstr>RRC/MAC changes to support multicast services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Multicast services in NB-IOT</dc:title>
  <dc:creator>Yunfeng LU</dc:creator>
  <cp:lastModifiedBy>Yunfeng LU</cp:lastModifiedBy>
  <cp:revision>15</cp:revision>
  <dcterms:created xsi:type="dcterms:W3CDTF">2018-09-06T02:01:48Z</dcterms:created>
  <dcterms:modified xsi:type="dcterms:W3CDTF">2018-09-06T03:57:18Z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