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8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382" r:id="rId55"/>
    <p:sldId id="383" r:id="rId56"/>
    <p:sldId id="384" r:id="rId57"/>
    <p:sldId id="385" r:id="rId58"/>
    <p:sldId id="386" r:id="rId59"/>
    <p:sldId id="387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194E5-31EC-4AF7-94C9-9081EE35D2B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0B4D0-F894-4DC8-9005-2F359CD89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46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28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802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0F8B2-E9C8-4EF4-AC9B-198C00C59D74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41916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3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803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74408-90C1-4561-8C92-63964264FD35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4883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A0F-4B61-4023-A219-5202AD05D0BA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7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A0F-4B61-4023-A219-5202AD05D0BA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A0F-4B61-4023-A219-5202AD05D0BA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6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81565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A0F-4B61-4023-A219-5202AD05D0BA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A0F-4B61-4023-A219-5202AD05D0BA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1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A0F-4B61-4023-A219-5202AD05D0BA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6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A0F-4B61-4023-A219-5202AD05D0BA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9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A0F-4B61-4023-A219-5202AD05D0BA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2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A0F-4B61-4023-A219-5202AD05D0BA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8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A0F-4B61-4023-A219-5202AD05D0BA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5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A0F-4B61-4023-A219-5202AD05D0BA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7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AA0F-4B61-4023-A219-5202AD05D0BA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qizhi.hexun.com/quanzhonggu-hq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AutoShape 5"/>
          <p:cNvSpPr>
            <a:spLocks noChangeArrowheads="1"/>
          </p:cNvSpPr>
          <p:nvPr/>
        </p:nvSpPr>
        <p:spPr bwMode="auto">
          <a:xfrm>
            <a:off x="3719513" y="206057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股指期货概述</a:t>
            </a:r>
          </a:p>
        </p:txBody>
      </p:sp>
      <p:sp>
        <p:nvSpPr>
          <p:cNvPr id="574467" name="AutoShape 6"/>
          <p:cNvSpPr>
            <a:spLocks noChangeArrowheads="1"/>
          </p:cNvSpPr>
          <p:nvPr/>
        </p:nvSpPr>
        <p:spPr bwMode="auto">
          <a:xfrm>
            <a:off x="3719513" y="3357564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股指期货的</a:t>
            </a:r>
            <a:r>
              <a:rPr lang="zh-CN" altLang="en-US" sz="2800" b="1" dirty="0" smtClean="0">
                <a:latin typeface="华文中宋" pitchFamily="2" charset="-122"/>
                <a:ea typeface="华文中宋" pitchFamily="2" charset="-122"/>
              </a:rPr>
              <a:t>定价</a:t>
            </a:r>
            <a:r>
              <a:rPr lang="en-US" altLang="zh-CN" sz="2800" b="1" dirty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800" b="1" dirty="0" smtClean="0">
                <a:latin typeface="华文中宋" pitchFamily="2" charset="-122"/>
                <a:ea typeface="华文中宋" pitchFamily="2" charset="-122"/>
              </a:rPr>
              <a:t>不看</a:t>
            </a:r>
            <a:r>
              <a:rPr lang="en-US" altLang="zh-CN" sz="2800" b="1" dirty="0" smtClean="0">
                <a:latin typeface="华文中宋" pitchFamily="2" charset="-122"/>
                <a:ea typeface="华文中宋" pitchFamily="2" charset="-122"/>
              </a:rPr>
              <a:t>)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74468" name="AutoShape 8"/>
          <p:cNvSpPr>
            <a:spLocks noChangeArrowheads="1"/>
          </p:cNvSpPr>
          <p:nvPr/>
        </p:nvSpPr>
        <p:spPr bwMode="auto">
          <a:xfrm>
            <a:off x="3719513" y="458152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股指期货的交易策略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79930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49" charset="-122"/>
              </a:rPr>
              <a:t>第七章    股票价格指数期货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4727" y="1911927"/>
            <a:ext cx="1634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现金交割</a:t>
            </a:r>
            <a:endParaRPr lang="en-US" altLang="zh-CN" dirty="0" smtClean="0"/>
          </a:p>
          <a:p>
            <a:r>
              <a:rPr lang="zh-CN" altLang="en-US" dirty="0" smtClean="0"/>
              <a:t>合约乘数</a:t>
            </a:r>
            <a:endParaRPr lang="en-US" altLang="zh-CN" dirty="0"/>
          </a:p>
          <a:p>
            <a:r>
              <a:rPr lang="zh-CN" altLang="en-US" dirty="0" smtClean="0"/>
              <a:t>股指期货合约</a:t>
            </a:r>
            <a:endParaRPr lang="zh-CN" altLang="en-US" dirty="0"/>
          </a:p>
        </p:txBody>
      </p:sp>
      <p:sp>
        <p:nvSpPr>
          <p:cNvPr id="7" name="五角星 6"/>
          <p:cNvSpPr/>
          <p:nvPr/>
        </p:nvSpPr>
        <p:spPr>
          <a:xfrm>
            <a:off x="1236664" y="2792413"/>
            <a:ext cx="1565564" cy="1433081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731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089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1773238"/>
            <a:ext cx="8640763" cy="46799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沪深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300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指数是由上海和深圳证券市场中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选取</a:t>
            </a:r>
            <a:r>
              <a:rPr lang="en-US" altLang="zh-CN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300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只</a:t>
            </a:r>
            <a:endParaRPr lang="en-US" altLang="zh-CN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A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股作为样本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编制而成的成份股指数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2005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年</a:t>
            </a:r>
            <a:r>
              <a:rPr lang="en-US" altLang="zh-CN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月</a:t>
            </a:r>
            <a:r>
              <a:rPr lang="en-US" altLang="zh-CN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8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日</a:t>
            </a:r>
            <a:endParaRPr lang="en-US" altLang="zh-CN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发布）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。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沪深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300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指数样本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覆盖了沪深市场六成左右的市值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，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具有良好的市场代表性。沪深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300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指数是沪深证券交易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所第一次联合发布的反映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A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股市场整体走势的指数。它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的推出，丰富了市场现有的指数体系，增加了一项用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于观察市场走势的指标，有利于投资者全面把握市场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运行状况，也进一步为指数投资产品的创新和发展提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供了基础条件。 </a:t>
            </a:r>
          </a:p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92313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股指期货概述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583684" name="TextBox 3"/>
          <p:cNvSpPr txBox="1">
            <a:spLocks noChangeArrowheads="1"/>
          </p:cNvSpPr>
          <p:nvPr/>
        </p:nvSpPr>
        <p:spPr bwMode="auto">
          <a:xfrm>
            <a:off x="2063750" y="1196975"/>
            <a:ext cx="74882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沪深</a:t>
            </a:r>
            <a:r>
              <a:rPr lang="en-US" altLang="zh-CN" sz="2800"/>
              <a:t>300</a:t>
            </a:r>
            <a:r>
              <a:rPr lang="zh-CN" altLang="en-US" sz="2800"/>
              <a:t>股指期货合约</a:t>
            </a:r>
          </a:p>
        </p:txBody>
      </p:sp>
    </p:spTree>
    <p:extLst>
      <p:ext uri="{BB962C8B-B14F-4D97-AF65-F5344CB8AC3E}">
        <p14:creationId xmlns:p14="http://schemas.microsoft.com/office/powerpoint/2010/main" val="1669397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18488" cy="4873625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指数名称</a:t>
            </a:r>
          </a:p>
          <a:p>
            <a:pPr lvl="1" eaLnBrk="1" hangingPunct="1"/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沪深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300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</a:t>
            </a:r>
          </a:p>
          <a:p>
            <a:pPr eaLnBrk="1" hangingPunct="1"/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指数代码</a:t>
            </a:r>
          </a:p>
          <a:p>
            <a:pPr lvl="1" eaLnBrk="1" hangingPunct="1"/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上海证券交易所行情代码 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000300</a:t>
            </a:r>
          </a:p>
          <a:p>
            <a:pPr lvl="1" eaLnBrk="1" hangingPunct="1"/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深圳证券交易所行情代码 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399300</a:t>
            </a:r>
          </a:p>
          <a:p>
            <a:pPr eaLnBrk="1" hangingPunct="1"/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基日和基点</a:t>
            </a:r>
          </a:p>
          <a:p>
            <a:pPr lvl="1" eaLnBrk="1" hangingPunct="1"/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以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2004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年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12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31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日为基日，基点为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1000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点。</a:t>
            </a:r>
          </a:p>
          <a:p>
            <a:pPr eaLnBrk="1" hangingPunct="1"/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成份股数量</a:t>
            </a:r>
          </a:p>
          <a:p>
            <a:pPr lvl="1" eaLnBrk="1" hangingPunct="1"/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300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只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92313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股指期货概述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584708" name="TextBox 3"/>
          <p:cNvSpPr txBox="1">
            <a:spLocks noChangeArrowheads="1"/>
          </p:cNvSpPr>
          <p:nvPr/>
        </p:nvSpPr>
        <p:spPr bwMode="auto">
          <a:xfrm>
            <a:off x="2063750" y="1052514"/>
            <a:ext cx="74882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沪深</a:t>
            </a:r>
            <a:r>
              <a:rPr lang="en-US" altLang="zh-CN" sz="2800"/>
              <a:t>300</a:t>
            </a:r>
            <a:r>
              <a:rPr lang="zh-CN" altLang="en-US" sz="2800"/>
              <a:t>股指期货合约</a:t>
            </a:r>
          </a:p>
        </p:txBody>
      </p:sp>
    </p:spTree>
    <p:extLst>
      <p:ext uri="{BB962C8B-B14F-4D97-AF65-F5344CB8AC3E}">
        <p14:creationId xmlns:p14="http://schemas.microsoft.com/office/powerpoint/2010/main" val="1075523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844676"/>
            <a:ext cx="8496300" cy="3844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选样空间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沪深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300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指数样本空间需要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同时满足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以下条件：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上市时间超过一个季度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，除非该股票自上市以来的日均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股总市值在全部沪深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股中排在前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30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位；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非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ST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、*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ST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、非暂停上市股票；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公司经营状况良好，最近一年无重大违法违规事件、财务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报告无重大问题；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股票价格无明显的异常波动或市场操纵；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剔除其它经专家委员会认定不能进入指数的股票。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92313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股指期货概述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585732" name="TextBox 3"/>
          <p:cNvSpPr txBox="1">
            <a:spLocks noChangeArrowheads="1"/>
          </p:cNvSpPr>
          <p:nvPr/>
        </p:nvSpPr>
        <p:spPr bwMode="auto">
          <a:xfrm>
            <a:off x="2063750" y="1052514"/>
            <a:ext cx="74882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沪深</a:t>
            </a:r>
            <a:r>
              <a:rPr lang="en-US" altLang="zh-CN" sz="2800"/>
              <a:t>300</a:t>
            </a:r>
            <a:r>
              <a:rPr lang="zh-CN" altLang="en-US" sz="2800"/>
              <a:t>股指期货合约</a:t>
            </a:r>
          </a:p>
        </p:txBody>
      </p:sp>
    </p:spTree>
    <p:extLst>
      <p:ext uri="{BB962C8B-B14F-4D97-AF65-F5344CB8AC3E}">
        <p14:creationId xmlns:p14="http://schemas.microsoft.com/office/powerpoint/2010/main" val="874811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700214"/>
            <a:ext cx="8713787" cy="3989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计算样本空间内股票最近一年（新股为上市以来）的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 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股日均成交金额与日均总市值；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对样本空间股票在最近一年的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 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股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日均成交金额由高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到低排名，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剔除排名后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50%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的股票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对剩余股票按照最近一年日均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 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股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总市值由高到低进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行排名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，选取排名在前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300 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名的股票作为样本股。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273050" lvl="1">
              <a:spcBef>
                <a:spcPts val="600"/>
              </a:spcBef>
              <a:buSzPct val="70000"/>
              <a:buFont typeface="Wingdings" pitchFamily="2" charset="2"/>
              <a:buChar char=""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样本股权重查询网址之一：</a:t>
            </a: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273050" lvl="1" algn="ctr">
              <a:spcBef>
                <a:spcPts val="600"/>
              </a:spcBef>
              <a:buSzPct val="70000"/>
              <a:buNone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  <a:hlinkClick r:id="rId2"/>
              </a:rPr>
              <a:t>http://qizhi.hexun.com/quanzhonggu-hq/</a:t>
            </a:r>
            <a:endParaRPr lang="zh-CN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320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92313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股指期货概述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586756" name="TextBox 3"/>
          <p:cNvSpPr txBox="1">
            <a:spLocks noChangeArrowheads="1"/>
          </p:cNvSpPr>
          <p:nvPr/>
        </p:nvSpPr>
        <p:spPr bwMode="auto">
          <a:xfrm>
            <a:off x="2063750" y="1052514"/>
            <a:ext cx="74882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沪深</a:t>
            </a:r>
            <a:r>
              <a:rPr lang="en-US" altLang="zh-CN" sz="2800"/>
              <a:t>300</a:t>
            </a:r>
            <a:r>
              <a:rPr lang="zh-CN" altLang="en-US" sz="2800"/>
              <a:t>股指期货合约</a:t>
            </a:r>
          </a:p>
        </p:txBody>
      </p:sp>
    </p:spTree>
    <p:extLst>
      <p:ext uri="{BB962C8B-B14F-4D97-AF65-F5344CB8AC3E}">
        <p14:creationId xmlns:p14="http://schemas.microsoft.com/office/powerpoint/2010/main" val="1255455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2133600"/>
            <a:ext cx="7467600" cy="5794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沪深</a:t>
            </a:r>
            <a:r>
              <a:rPr lang="en-US" altLang="zh-CN" sz="2800" dirty="0"/>
              <a:t>300</a:t>
            </a:r>
            <a:r>
              <a:rPr lang="zh-CN" altLang="en-US" sz="2800" dirty="0"/>
              <a:t>指数计算规则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2781301"/>
            <a:ext cx="8497888" cy="27352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>
                <a:latin typeface="华文细黑" pitchFamily="2" charset="-122"/>
                <a:ea typeface="华文细黑" pitchFamily="2" charset="-122"/>
              </a:rPr>
              <a:t>指数计算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>
                <a:latin typeface="华文细黑" pitchFamily="2" charset="-122"/>
                <a:ea typeface="华文细黑" pitchFamily="2" charset="-122"/>
              </a:rPr>
              <a:t>其中：</a:t>
            </a:r>
          </a:p>
          <a:p>
            <a:pPr lvl="1" eaLnBrk="1" hangingPunct="1"/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总调整市值＝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Σ(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市价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×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样本股调整股本数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</a:p>
        </p:txBody>
      </p:sp>
      <p:graphicFrame>
        <p:nvGraphicFramePr>
          <p:cNvPr id="92162" name="Object 4"/>
          <p:cNvGraphicFramePr>
            <a:graphicFrameLocks noChangeAspect="1"/>
          </p:cNvGraphicFramePr>
          <p:nvPr/>
        </p:nvGraphicFramePr>
        <p:xfrm>
          <a:off x="2566988" y="3429000"/>
          <a:ext cx="7315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3238200" imgH="419040" progId="Equation.DSMT4">
                  <p:embed/>
                </p:oleObj>
              </mc:Choice>
              <mc:Fallback>
                <p:oleObj name="Equation" r:id="rId3" imgW="3238200" imgH="419040" progId="Equation.DSMT4">
                  <p:embed/>
                  <p:pic>
                    <p:nvPicPr>
                      <p:cNvPr id="921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429000"/>
                        <a:ext cx="73152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1992313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股指期货概述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92166" name="TextBox 3"/>
          <p:cNvSpPr txBox="1">
            <a:spLocks noChangeArrowheads="1"/>
          </p:cNvSpPr>
          <p:nvPr/>
        </p:nvSpPr>
        <p:spPr bwMode="auto">
          <a:xfrm>
            <a:off x="2063750" y="1268414"/>
            <a:ext cx="74882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沪深</a:t>
            </a:r>
            <a:r>
              <a:rPr lang="en-US" altLang="zh-CN" sz="2800"/>
              <a:t>300</a:t>
            </a:r>
            <a:r>
              <a:rPr lang="zh-CN" altLang="en-US" sz="2800"/>
              <a:t>股指期货合约</a:t>
            </a:r>
          </a:p>
        </p:txBody>
      </p:sp>
    </p:spTree>
    <p:extLst>
      <p:ext uri="{BB962C8B-B14F-4D97-AF65-F5344CB8AC3E}">
        <p14:creationId xmlns:p14="http://schemas.microsoft.com/office/powerpoint/2010/main" val="2563520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600200"/>
            <a:ext cx="8569325" cy="42052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定期调整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指数成份股原则上每半年调整一次，一般为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月初和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7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月初实施调整，</a:t>
            </a: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调整方案提前两周公布。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每次调整的比例不超过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10%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。样本调整设置缓冲区，排名在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240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名内</a:t>
            </a: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的新样本优先进入，排名在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360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名之前的老样本优先保留。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最近一次财务报告亏损的股票原则上不进入新选样本，除非该股票影</a:t>
            </a: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响指数的代表性。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定期调整时设置备选名单，以用于样本股的临时调整。当指数因为样</a:t>
            </a: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本退市、合并等原因出现样本空缺或需要临时更换样本时，依次选择备</a:t>
            </a: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选名单中排名最靠前的股票作为样本股。备选名单中股票数量一般为指</a:t>
            </a: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数样本数量的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5%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，当备选名单中股票数量使用过半时，将补充新的名单。</a:t>
            </a: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沪深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300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指数设置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15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只股票的备选名单。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92313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股指期货概述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587780" name="TextBox 3"/>
          <p:cNvSpPr txBox="1">
            <a:spLocks noChangeArrowheads="1"/>
          </p:cNvSpPr>
          <p:nvPr/>
        </p:nvSpPr>
        <p:spPr bwMode="auto">
          <a:xfrm>
            <a:off x="2208214" y="1052514"/>
            <a:ext cx="74882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沪深</a:t>
            </a:r>
            <a:r>
              <a:rPr lang="en-US" altLang="zh-CN" sz="2800"/>
              <a:t>300</a:t>
            </a:r>
            <a:r>
              <a:rPr lang="zh-CN" altLang="en-US" sz="2800"/>
              <a:t>股指期货合约</a:t>
            </a:r>
          </a:p>
        </p:txBody>
      </p:sp>
    </p:spTree>
    <p:extLst>
      <p:ext uri="{BB962C8B-B14F-4D97-AF65-F5344CB8AC3E}">
        <p14:creationId xmlns:p14="http://schemas.microsoft.com/office/powerpoint/2010/main" val="219303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0" y="2060575"/>
            <a:ext cx="8567738" cy="3816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其它需要调整或修正的情况包括：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除息：凡有样本股除息（分红派息），指数不予修正，任其自然回落；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除权：凡有样本股送股或配股，在样本股的除权基准日前修正指数。</a:t>
            </a: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修正后调整市值＝除权报价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×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除权后的股本数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+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修正前调整市值（不含</a:t>
            </a: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除权股票）；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停牌：当某一样本股停牌，取其最后成交价计算指数，直至复牌；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摘牌：凡有样本股摘牌（终止交易），在其摘牌日前进行指数修正；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股本变动：凡有样本股发生股本变动（如增发新股、配股上市、内部</a:t>
            </a: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职工股上市引起的股本变化等），在样本股的股本变动日前修正指数；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成份股名单发生变动时，在变动日前修正指数；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停市：部分样本股停市时，指数照常计算；全部样本股停市时，指数</a:t>
            </a: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停止计算。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92313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股指期货概述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588804" name="TextBox 3"/>
          <p:cNvSpPr txBox="1">
            <a:spLocks noChangeArrowheads="1"/>
          </p:cNvSpPr>
          <p:nvPr/>
        </p:nvSpPr>
        <p:spPr bwMode="auto">
          <a:xfrm>
            <a:off x="1992314" y="1196975"/>
            <a:ext cx="74882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沪深</a:t>
            </a:r>
            <a:r>
              <a:rPr lang="en-US" altLang="zh-CN" sz="2800"/>
              <a:t>300</a:t>
            </a:r>
            <a:r>
              <a:rPr lang="zh-CN" altLang="en-US" sz="2800"/>
              <a:t>股指期货合约</a:t>
            </a:r>
          </a:p>
        </p:txBody>
      </p:sp>
    </p:spTree>
    <p:extLst>
      <p:ext uri="{BB962C8B-B14F-4D97-AF65-F5344CB8AC3E}">
        <p14:creationId xmlns:p14="http://schemas.microsoft.com/office/powerpoint/2010/main" val="3627298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00376" y="260350"/>
            <a:ext cx="62642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中金所沪深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300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股价指数期货合约</a:t>
            </a:r>
          </a:p>
        </p:txBody>
      </p:sp>
      <p:graphicFrame>
        <p:nvGraphicFramePr>
          <p:cNvPr id="31747" name="Group 3"/>
          <p:cNvGraphicFramePr>
            <a:graphicFrameLocks noGrp="1"/>
          </p:cNvGraphicFramePr>
          <p:nvPr/>
        </p:nvGraphicFramePr>
        <p:xfrm>
          <a:off x="1703388" y="908050"/>
          <a:ext cx="8568952" cy="4780092"/>
        </p:xfrm>
        <a:graphic>
          <a:graphicData uri="http://schemas.openxmlformats.org/drawingml/2006/table">
            <a:tbl>
              <a:tblPr/>
              <a:tblGrid>
                <a:gridCol w="2680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8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合约标的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沪深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合约乘数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每点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合约价值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沪深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指数点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×300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报价单位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指数点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最小变动价位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合约月份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当月、下月及随后两个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季月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交易时间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9:15-11:30, 13:00-15:15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最后交易日交易时间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9:15-11:30, 13:00-15:00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价格限制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上一个交易日结算价的正负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合约交易保证金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合约价值的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交割方式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现金交割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最后交易日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合约到期月份的第三个周五，遇法定节假日顺延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最后结算日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同最后交易日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交易代码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线形标注 1 3"/>
          <p:cNvSpPr/>
          <p:nvPr/>
        </p:nvSpPr>
        <p:spPr>
          <a:xfrm>
            <a:off x="7104064" y="2276476"/>
            <a:ext cx="2232025" cy="360363"/>
          </a:xfrm>
          <a:prstGeom prst="borderCallout1">
            <a:avLst>
              <a:gd name="adj1" fmla="val 18750"/>
              <a:gd name="adj2" fmla="val -8333"/>
              <a:gd name="adj3" fmla="val 131019"/>
              <a:gd name="adj4" fmla="val -24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dirty="0"/>
              <a:t>指</a:t>
            </a: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6</a:t>
            </a:r>
            <a:r>
              <a:rPr lang="zh-CN" altLang="en-US" sz="2000" dirty="0"/>
              <a:t>、</a:t>
            </a:r>
            <a:r>
              <a:rPr lang="en-US" altLang="zh-CN" sz="2000" dirty="0"/>
              <a:t>9</a:t>
            </a:r>
            <a:r>
              <a:rPr lang="zh-CN" altLang="en-US" sz="2000" dirty="0"/>
              <a:t>、</a:t>
            </a:r>
            <a:r>
              <a:rPr lang="en-US" altLang="zh-CN" sz="2000" dirty="0"/>
              <a:t>12</a:t>
            </a:r>
            <a:r>
              <a:rPr lang="zh-CN" altLang="en-US" sz="2000" dirty="0"/>
              <a:t>月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74825" y="5876926"/>
            <a:ext cx="7634288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FF0000"/>
                </a:solidFill>
              </a:rPr>
              <a:t>2010</a:t>
            </a:r>
            <a:r>
              <a:rPr lang="zh-CN" altLang="en-US" sz="2800">
                <a:solidFill>
                  <a:srgbClr val="FF0000"/>
                </a:solidFill>
              </a:rPr>
              <a:t>年</a:t>
            </a:r>
            <a:r>
              <a:rPr lang="en-US" altLang="zh-CN" sz="2800">
                <a:solidFill>
                  <a:srgbClr val="FF0000"/>
                </a:solidFill>
              </a:rPr>
              <a:t>4</a:t>
            </a:r>
            <a:r>
              <a:rPr lang="zh-CN" altLang="en-US" sz="2800">
                <a:solidFill>
                  <a:srgbClr val="FF0000"/>
                </a:solidFill>
              </a:rPr>
              <a:t>月正式实施实盘交易！之前为模拟交易。</a:t>
            </a:r>
          </a:p>
        </p:txBody>
      </p:sp>
    </p:spTree>
    <p:extLst>
      <p:ext uri="{BB962C8B-B14F-4D97-AF65-F5344CB8AC3E}">
        <p14:creationId xmlns:p14="http://schemas.microsoft.com/office/powerpoint/2010/main" val="407758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2133601"/>
            <a:ext cx="8497888" cy="3095625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沪深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指数期货的合约价值是多少？</a:t>
            </a:r>
          </a:p>
          <a:p>
            <a:pPr lvl="1" eaLnBrk="1" hangingPunct="1"/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股指期货的合约价值等于股票指数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期货价格（点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数）乘以合约乘数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，沪深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300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指数期货合约目前暂</a:t>
            </a: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定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合约乘数为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300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。例如假设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月份沪深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300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</a:t>
            </a: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数期货合约价格为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2700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点，则每张合约的价值为</a:t>
            </a: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2700×300=810000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92313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股指期货概述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590852" name="TextBox 3"/>
          <p:cNvSpPr txBox="1">
            <a:spLocks noChangeArrowheads="1"/>
          </p:cNvSpPr>
          <p:nvPr/>
        </p:nvSpPr>
        <p:spPr bwMode="auto">
          <a:xfrm>
            <a:off x="2063750" y="1484314"/>
            <a:ext cx="74882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沪深</a:t>
            </a:r>
            <a:r>
              <a:rPr lang="en-US" altLang="zh-CN" sz="2800"/>
              <a:t>300</a:t>
            </a:r>
            <a:r>
              <a:rPr lang="zh-CN" altLang="en-US" sz="2800"/>
              <a:t>股指期货合约</a:t>
            </a:r>
          </a:p>
        </p:txBody>
      </p:sp>
    </p:spTree>
    <p:extLst>
      <p:ext uri="{BB962C8B-B14F-4D97-AF65-F5344CB8AC3E}">
        <p14:creationId xmlns:p14="http://schemas.microsoft.com/office/powerpoint/2010/main" val="2557386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260351"/>
            <a:ext cx="7467600" cy="652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/>
              <a:t>个人能否参与沪深</a:t>
            </a:r>
            <a:r>
              <a:rPr lang="en-US" altLang="zh-CN" sz="3200" dirty="0"/>
              <a:t>300</a:t>
            </a:r>
            <a:r>
              <a:rPr lang="zh-CN" altLang="en-US" sz="3200" dirty="0"/>
              <a:t>股指期货交易？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052514"/>
            <a:ext cx="8569325" cy="48736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机构投资者、个人投资者都可以利用股指期货进行套期保值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或投资。但由于股指期货杠杆度高，必须充分认识交易股指期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货的风险，做到理性参与。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交易所规定了投资者的</a:t>
            </a: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最大持仓限制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，如果需要超过限制持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仓，必须向交易所提出申请。根据现有合约设计，</a:t>
            </a: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某月份合约</a:t>
            </a:r>
            <a:endParaRPr lang="en-US" altLang="zh-CN" b="1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单边持仓限额为</a:t>
            </a:r>
            <a:r>
              <a:rPr lang="en-US" altLang="zh-CN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2000</a:t>
            </a: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张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，每点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300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元，按沪深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300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指数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6500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点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计算，一个投资者可持有的最大单月份股指期货合约对应的股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票市值有</a:t>
            </a:r>
            <a:r>
              <a:rPr lang="en-US" altLang="zh-CN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39</a:t>
            </a: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亿元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，足以满足绝大多数个人投资者的保值需要。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机构需要更多头寸进行保值时，则可以向交易所申请。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交易股指期货并不需要事先持有股票，只有在申请超过持仓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限制的头寸时，才需要向交易所提交相关资料：如需要进行空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头保值，才需要提供持有股票的证明。而在持仓限制以内时，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不管做多还是做空，都不要求必须事先持有股票。 </a:t>
            </a:r>
          </a:p>
        </p:txBody>
      </p:sp>
    </p:spTree>
    <p:extLst>
      <p:ext uri="{BB962C8B-B14F-4D97-AF65-F5344CB8AC3E}">
        <p14:creationId xmlns:p14="http://schemas.microsoft.com/office/powerpoint/2010/main" val="3064926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765176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黑体" pitchFamily="49" charset="-122"/>
              </a:rPr>
              <a:t>股指期货概述</a:t>
            </a:r>
            <a:endParaRPr lang="zh-CN" altLang="en-US" sz="3600" dirty="0">
              <a:latin typeface="黑体" pitchFamily="49" charset="-122"/>
            </a:endParaRPr>
          </a:p>
        </p:txBody>
      </p:sp>
      <p:sp>
        <p:nvSpPr>
          <p:cNvPr id="509955" name="TextBox 3"/>
          <p:cNvSpPr txBox="1">
            <a:spLocks noChangeArrowheads="1"/>
          </p:cNvSpPr>
          <p:nvPr/>
        </p:nvSpPr>
        <p:spPr bwMode="auto">
          <a:xfrm>
            <a:off x="1703388" y="2205039"/>
            <a:ext cx="8640762" cy="23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股指期货合约的定义、内容及交易规则</a:t>
            </a:r>
            <a:endParaRPr lang="en-US" altLang="zh-CN" sz="2800"/>
          </a:p>
          <a:p>
            <a:pPr algn="l"/>
            <a:r>
              <a:rPr lang="zh-CN" altLang="en-US" sz="2800"/>
              <a:t>     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定义：</a:t>
            </a:r>
            <a:r>
              <a:rPr lang="zh-CN" altLang="en-US" sz="2800">
                <a:latin typeface="华文细黑" pitchFamily="2" charset="-122"/>
                <a:ea typeface="华文细黑" pitchFamily="2" charset="-122"/>
              </a:rPr>
              <a:t>所谓股价指数期货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Stock Index Futures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），是指由交易双方</a:t>
            </a:r>
            <a:r>
              <a:rPr lang="zh-CN" altLang="en-US" sz="2800">
                <a:latin typeface="华文细黑" pitchFamily="2" charset="-122"/>
                <a:ea typeface="华文细黑" pitchFamily="2" charset="-122"/>
              </a:rPr>
              <a:t>签订的，约定在将来某一特定时间和地点交收“一定点数的股价指数”的标准化期货合约，亦即是以股价指数为交易标的的一种期货合约。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1445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2060576"/>
            <a:ext cx="7467600" cy="2549525"/>
          </a:xfrm>
        </p:spPr>
        <p:txBody>
          <a:bodyPr/>
          <a:lstStyle/>
          <a:p>
            <a:pPr eaLnBrk="1" hangingPunct="1"/>
            <a:r>
              <a:rPr lang="zh-CN" altLang="en-US" sz="3200"/>
              <a:t>投资思路</a:t>
            </a: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个人不应该或者少参与股指期货</a:t>
            </a: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根据机构们的行为判断市场走势</a:t>
            </a: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市场有风险，投资需要谨慎！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6207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/>
              <a:t>个人能否参与沪深</a:t>
            </a:r>
            <a:r>
              <a:rPr lang="en-US" altLang="zh-CN" sz="3200" dirty="0"/>
              <a:t>300</a:t>
            </a:r>
            <a:r>
              <a:rPr lang="zh-CN" altLang="en-US" sz="3200" dirty="0"/>
              <a:t>股指期货交易？</a:t>
            </a:r>
          </a:p>
        </p:txBody>
      </p:sp>
    </p:spTree>
    <p:extLst>
      <p:ext uri="{BB962C8B-B14F-4D97-AF65-F5344CB8AC3E}">
        <p14:creationId xmlns:p14="http://schemas.microsoft.com/office/powerpoint/2010/main" val="3902185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/>
              <a:t>沪深</a:t>
            </a:r>
            <a:r>
              <a:rPr lang="en-US" altLang="zh-CN" sz="3200" b="1" dirty="0"/>
              <a:t>300</a:t>
            </a:r>
            <a:r>
              <a:rPr lang="zh-CN" altLang="en-US" sz="3200" b="1" dirty="0"/>
              <a:t>股指期货对中国股市的若干影响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600201"/>
            <a:ext cx="8496300" cy="4873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影响一，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证券投资思维方式的变革，即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改变了中国</a:t>
            </a:r>
            <a:endParaRPr lang="en-US" altLang="zh-CN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股市“单边市”的局面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。股指期货提供了风险管理工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具，有助于投资者真正构建投资组合，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降低系统性风</a:t>
            </a:r>
            <a:endParaRPr lang="en-US" altLang="zh-CN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险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。另外，股指期货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引入了做空机制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，影响市场走势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的因素比以前就更多了，投资者的投资思维和投资策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略也必须适时转变，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改单向思维为双向思维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。股指期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货推出后，一方面，市场估值更趋合理，股价不太可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能再大幅超出其内在价值，否则，与基本面严重脱节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的股票就会产生很多套利机会；另一方面，只要趋势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判断准确，做空也能获利，即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在熊市中亦可赚钱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148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196976"/>
            <a:ext cx="8640762" cy="48736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影响二，可以吸引增量资金进场，扩大股票市场规模，增强</a:t>
            </a:r>
            <a:endParaRPr lang="en-US" altLang="zh-CN" b="1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市场流动性。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股指期货推出后，由于部分投资者需要对资产组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合进行重新配置，故短期内可能会分流股票现货市场的资金，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影响股票市场交易量。但从中长期来看，股指期货的推出使得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股票交易机制更加完善，同时多了一种风险管理工具，将会吸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引更多的稳健型资金参与股票投资。另外，利用股票现货和股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指期货套利是一种风险较低的交易模式，能够吸引许多套利资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金入市。因此，股指期货能够为市场带来大量新增资金，提高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股票现货市场的活跃程度，推动股票现货和股指期货的交易量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双向增长。美国、香港等市场的经验也验证了这一点，芝加哥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商业交易所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1982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年推出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S&amp;P500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股票指数后，股票现货和股指期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货的交易量大幅提高；香港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1986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年推出恒生股指期货后，股票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交易量当年就上升了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60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％，此后股票交易量不断增加。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/>
              <a:t>沪深</a:t>
            </a:r>
            <a:r>
              <a:rPr lang="en-US" altLang="zh-CN" sz="3200" b="1" dirty="0"/>
              <a:t>300</a:t>
            </a:r>
            <a:r>
              <a:rPr lang="zh-CN" altLang="en-US" sz="3200" b="1" dirty="0"/>
              <a:t>股指期货对中国股市的若干影响</a:t>
            </a:r>
          </a:p>
        </p:txBody>
      </p:sp>
    </p:spTree>
    <p:extLst>
      <p:ext uri="{BB962C8B-B14F-4D97-AF65-F5344CB8AC3E}">
        <p14:creationId xmlns:p14="http://schemas.microsoft.com/office/powerpoint/2010/main" val="1331168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412876"/>
            <a:ext cx="8569325" cy="48736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影响三，有助于优化投资者结构。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目前我国证券市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场参与者仍以中小投资者为主，机构投资者的规模只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占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30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％左右，由于各种原因，中小投资者大多以投机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心态参与股市，显然不利于证券市场的长期健康发展。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股指期货推出后，除了会增强市场的流动性和稳定性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之外，也将提高证券市场的发展程度和层次，各种套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期保值和套利行为将趋于活跃，中小投资者难以参与，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这有利于改善我国证券市场的投资主体结构，大大加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速机构化进程，使机构博弈成为市场投资的主流，我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国也将像其他发达国家一样进入机构投资者主导的时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代。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/>
              <a:t>沪深</a:t>
            </a:r>
            <a:r>
              <a:rPr lang="en-US" altLang="zh-CN" sz="3200" b="1" dirty="0"/>
              <a:t>300</a:t>
            </a:r>
            <a:r>
              <a:rPr lang="zh-CN" altLang="en-US" sz="3200" b="1" dirty="0"/>
              <a:t>股指期货对中国股市的若干影响</a:t>
            </a:r>
          </a:p>
        </p:txBody>
      </p:sp>
    </p:spTree>
    <p:extLst>
      <p:ext uri="{BB962C8B-B14F-4D97-AF65-F5344CB8AC3E}">
        <p14:creationId xmlns:p14="http://schemas.microsoft.com/office/powerpoint/2010/main" val="4274645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052513"/>
            <a:ext cx="8569325" cy="54721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影响四，将提升大盘蓝筹股的投资价值。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大盘蓝筹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股具有股本巨大、业绩优良、派息率高、流动性强等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优势，容易受到主流资金的青睐。股指期货推出后，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机构投资者手中必须拥有充足的大盘蓝筹股筹码，才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能具备调控股指的话语权。我国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A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股股指期货已选定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以沪深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300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指数为标的，因此，以沪深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300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指数成分股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为代表的大盘蓝筹价值股将成为今后投资者最为关注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的焦点，它们将是机构投资者不可或缺的核心配置资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产。此外，机构投资者进行套期保值也需要配置许多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大盘蓝筹股，并作为基础仓位战略性持有。大盘蓝筹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股将显现稀缺性溢价。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今后投资者应积极关注沪深</a:t>
            </a:r>
            <a:endParaRPr lang="en-US" altLang="zh-CN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300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指数的成分股，特别是主要成分股。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260351"/>
            <a:ext cx="7467600" cy="652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/>
              <a:t>沪深</a:t>
            </a:r>
            <a:r>
              <a:rPr lang="en-US" altLang="zh-CN" sz="3200" b="1" dirty="0"/>
              <a:t>300</a:t>
            </a:r>
            <a:r>
              <a:rPr lang="zh-CN" altLang="en-US" sz="3200" b="1" dirty="0"/>
              <a:t>股指期货对中国股市的若干影响</a:t>
            </a:r>
          </a:p>
        </p:txBody>
      </p:sp>
    </p:spTree>
    <p:extLst>
      <p:ext uri="{BB962C8B-B14F-4D97-AF65-F5344CB8AC3E}">
        <p14:creationId xmlns:p14="http://schemas.microsoft.com/office/powerpoint/2010/main" val="3041389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AutoShape 5"/>
          <p:cNvSpPr>
            <a:spLocks noChangeArrowheads="1"/>
          </p:cNvSpPr>
          <p:nvPr/>
        </p:nvSpPr>
        <p:spPr bwMode="auto">
          <a:xfrm>
            <a:off x="3719513" y="206057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股指期货概述</a:t>
            </a:r>
          </a:p>
        </p:txBody>
      </p:sp>
      <p:sp>
        <p:nvSpPr>
          <p:cNvPr id="508931" name="AutoShape 6"/>
          <p:cNvSpPr>
            <a:spLocks noChangeArrowheads="1"/>
          </p:cNvSpPr>
          <p:nvPr/>
        </p:nvSpPr>
        <p:spPr bwMode="auto">
          <a:xfrm>
            <a:off x="3719513" y="3357564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股指期货的定价</a:t>
            </a:r>
          </a:p>
        </p:txBody>
      </p:sp>
      <p:sp>
        <p:nvSpPr>
          <p:cNvPr id="598020" name="AutoShape 8"/>
          <p:cNvSpPr>
            <a:spLocks noChangeArrowheads="1"/>
          </p:cNvSpPr>
          <p:nvPr/>
        </p:nvSpPr>
        <p:spPr bwMode="auto">
          <a:xfrm>
            <a:off x="3719513" y="458152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股指期货的交易策略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79930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49" charset="-122"/>
              </a:rPr>
              <a:t>第七章    股票价格指数期货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193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089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AutoShape 5"/>
          <p:cNvSpPr>
            <a:spLocks noChangeArrowheads="1"/>
          </p:cNvSpPr>
          <p:nvPr/>
        </p:nvSpPr>
        <p:spPr bwMode="auto">
          <a:xfrm>
            <a:off x="3719513" y="206057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股指期货概述</a:t>
            </a:r>
          </a:p>
        </p:txBody>
      </p:sp>
      <p:sp>
        <p:nvSpPr>
          <p:cNvPr id="604163" name="AutoShape 6"/>
          <p:cNvSpPr>
            <a:spLocks noChangeArrowheads="1"/>
          </p:cNvSpPr>
          <p:nvPr/>
        </p:nvSpPr>
        <p:spPr bwMode="auto">
          <a:xfrm>
            <a:off x="3719513" y="3357564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股指期货的定价</a:t>
            </a:r>
          </a:p>
        </p:txBody>
      </p:sp>
      <p:sp>
        <p:nvSpPr>
          <p:cNvPr id="463876" name="AutoShape 8"/>
          <p:cNvSpPr>
            <a:spLocks noChangeArrowheads="1"/>
          </p:cNvSpPr>
          <p:nvPr/>
        </p:nvSpPr>
        <p:spPr bwMode="auto">
          <a:xfrm>
            <a:off x="3719513" y="458152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股指期货的交易策略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79930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49" charset="-122"/>
              </a:rPr>
              <a:t>第七章    股票价格指数期货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29120" y="1392029"/>
            <a:ext cx="274893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800" b="1" dirty="0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β</a:t>
            </a:r>
            <a:r>
              <a:rPr lang="zh-CN" altLang="en-US" sz="8800" b="1" dirty="0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很重要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671451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638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135188" y="549276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股指期货的交易策略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605187" name="TextBox 5"/>
          <p:cNvSpPr txBox="1">
            <a:spLocks noChangeArrowheads="1"/>
          </p:cNvSpPr>
          <p:nvPr/>
        </p:nvSpPr>
        <p:spPr bwMode="auto">
          <a:xfrm>
            <a:off x="2566989" y="1916114"/>
            <a:ext cx="53292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/>
              <a:t>套期保值交易</a:t>
            </a:r>
            <a:r>
              <a:rPr lang="en-US" altLang="zh-CN" sz="3200"/>
              <a:t>  </a:t>
            </a:r>
            <a:endParaRPr lang="zh-CN" altLang="en-US" sz="3200"/>
          </a:p>
        </p:txBody>
      </p:sp>
      <p:sp>
        <p:nvSpPr>
          <p:cNvPr id="605188" name="TextBox 6"/>
          <p:cNvSpPr txBox="1">
            <a:spLocks noChangeArrowheads="1"/>
          </p:cNvSpPr>
          <p:nvPr/>
        </p:nvSpPr>
        <p:spPr bwMode="auto">
          <a:xfrm>
            <a:off x="2566989" y="2924175"/>
            <a:ext cx="53292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/>
              <a:t>单向投机交易</a:t>
            </a:r>
            <a:r>
              <a:rPr lang="en-US" altLang="zh-CN" sz="3200"/>
              <a:t>  </a:t>
            </a:r>
            <a:endParaRPr lang="zh-CN" altLang="en-US" sz="3200"/>
          </a:p>
        </p:txBody>
      </p:sp>
      <p:sp>
        <p:nvSpPr>
          <p:cNvPr id="605189" name="TextBox 7"/>
          <p:cNvSpPr txBox="1">
            <a:spLocks noChangeArrowheads="1"/>
          </p:cNvSpPr>
          <p:nvPr/>
        </p:nvSpPr>
        <p:spPr bwMode="auto">
          <a:xfrm>
            <a:off x="2566989" y="4005263"/>
            <a:ext cx="53292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/>
              <a:t>价差套利交易</a:t>
            </a:r>
            <a:r>
              <a:rPr lang="en-US" altLang="zh-CN" sz="3200"/>
              <a:t>  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87320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l="29688" t="18750" r="10156" b="21875"/>
          <a:stretch>
            <a:fillRect/>
          </a:stretch>
        </p:blipFill>
        <p:spPr>
          <a:xfrm>
            <a:off x="1703389" y="981076"/>
            <a:ext cx="8569325" cy="5688013"/>
          </a:xfr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063750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股指期货的交易策略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0126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196975"/>
            <a:ext cx="8569325" cy="453548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 smtClean="0"/>
              <a:t>    </a:t>
            </a:r>
            <a:r>
              <a:rPr lang="zh-CN" altLang="en-US" b="1" dirty="0">
                <a:solidFill>
                  <a:srgbClr val="FF0000"/>
                </a:solidFill>
              </a:rPr>
              <a:t>股指期货套期保值交易中需特别注意：</a:t>
            </a:r>
          </a:p>
          <a:p>
            <a:r>
              <a:rPr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买卖期货合约数＝</a:t>
            </a:r>
            <a:r>
              <a:rPr lang="en-US" altLang="zh-CN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[</a:t>
            </a:r>
            <a:r>
              <a:rPr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现货总价值</a:t>
            </a:r>
            <a:r>
              <a:rPr lang="en-US" altLang="zh-CN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/(</a:t>
            </a:r>
            <a:r>
              <a:rPr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期货指数点</a:t>
            </a:r>
            <a:r>
              <a:rPr lang="en-US" altLang="zh-CN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×</a:t>
            </a:r>
            <a:r>
              <a:rPr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每点</a:t>
            </a:r>
            <a:endParaRPr lang="en-US" altLang="zh-CN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乘数</a:t>
            </a:r>
            <a:r>
              <a:rPr lang="en-US" altLang="zh-CN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)]×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β</a:t>
            </a:r>
            <a:r>
              <a:rPr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系数</a:t>
            </a:r>
          </a:p>
          <a:p>
            <a:r>
              <a:rPr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公式中的“期货指数点</a:t>
            </a:r>
            <a:r>
              <a:rPr lang="en-US" altLang="zh-CN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×</a:t>
            </a:r>
            <a:r>
              <a:rPr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每点乘数”实际上就是一</a:t>
            </a:r>
            <a:endParaRPr lang="en-US" altLang="zh-CN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张期货合约的价值。</a:t>
            </a:r>
          </a:p>
          <a:p>
            <a:r>
              <a:rPr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从公式中不难看出：当现货总价值和期货合约的价</a:t>
            </a:r>
            <a:endParaRPr lang="en-US" altLang="zh-CN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值已定下来后，所需买卖的期货合约数就与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β</a:t>
            </a:r>
            <a:r>
              <a:rPr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系数的大</a:t>
            </a:r>
            <a:endParaRPr lang="en-US" altLang="zh-CN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小有关，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β</a:t>
            </a:r>
            <a:r>
              <a:rPr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系数越大，所需的期货合约数就越多；反之</a:t>
            </a:r>
            <a:endParaRPr lang="en-US" altLang="zh-CN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则越少。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063750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股指期货的交易策略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43250" y="5732464"/>
            <a:ext cx="547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问题：问什么要进行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β</a:t>
            </a:r>
            <a:r>
              <a:rPr lang="zh-CN" altLang="en-US" sz="2800" b="1">
                <a:solidFill>
                  <a:srgbClr val="FF0000"/>
                </a:solidFill>
              </a:rPr>
              <a:t>系数调整？</a:t>
            </a:r>
          </a:p>
        </p:txBody>
      </p:sp>
    </p:spTree>
    <p:extLst>
      <p:ext uri="{BB962C8B-B14F-4D97-AF65-F5344CB8AC3E}">
        <p14:creationId xmlns:p14="http://schemas.microsoft.com/office/powerpoint/2010/main" val="121565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628776"/>
            <a:ext cx="8424863" cy="41767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所谓股票价格指数，简称股价指数，是运用统计学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中的指数方法编制而成的，反映股市中总体股价或某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类股价变动和走势情况的一种相对指标。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股价指数的计算方法主要有算术平均法和加权平均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法两种。前者是将组成指数的每只股票价格进行简单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平均，计算得出一个平均值；后者则是以每只股票的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市值（＝股价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×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流通股数）为权重，进行加权平均，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从而不仅将每只股票的价格，还将每只股票对市场影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响的大小纳入指数的计算。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7467600" cy="65246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黑体" pitchFamily="49" charset="-122"/>
              </a:rPr>
              <a:t>股指期货概述</a:t>
            </a:r>
            <a:endParaRPr lang="zh-CN" altLang="en-US" sz="3600" dirty="0">
              <a:latin typeface="黑体" pitchFamily="49" charset="-122"/>
            </a:endParaRPr>
          </a:p>
        </p:txBody>
      </p:sp>
      <p:sp>
        <p:nvSpPr>
          <p:cNvPr id="576516" name="TextBox 5"/>
          <p:cNvSpPr txBox="1">
            <a:spLocks noChangeArrowheads="1"/>
          </p:cNvSpPr>
          <p:nvPr/>
        </p:nvSpPr>
        <p:spPr bwMode="auto">
          <a:xfrm>
            <a:off x="1992314" y="1052514"/>
            <a:ext cx="6911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股指期货合约的定义、内容和交易规则</a:t>
            </a:r>
          </a:p>
        </p:txBody>
      </p:sp>
    </p:spTree>
    <p:extLst>
      <p:ext uri="{BB962C8B-B14F-4D97-AF65-F5344CB8AC3E}">
        <p14:creationId xmlns:p14="http://schemas.microsoft.com/office/powerpoint/2010/main" val="1863649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0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0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0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0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0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0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0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0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0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0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0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0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0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0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0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333375"/>
            <a:ext cx="7467600" cy="5794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>
                <a:solidFill>
                  <a:srgbClr val="0066FF"/>
                </a:solidFill>
              </a:rPr>
              <a:t>股指期货套期保值举例</a:t>
            </a:r>
            <a:r>
              <a:rPr lang="zh-CN" altLang="en-US" dirty="0">
                <a:solidFill>
                  <a:srgbClr val="0066FF"/>
                </a:solidFill>
              </a:rPr>
              <a:t>：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052513"/>
            <a:ext cx="8569325" cy="504031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某证券投资基金主要在美国股市上投资，在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日时，其收</a:t>
            </a:r>
            <a:endParaRPr lang="en-US" altLang="zh-CN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益率已达到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16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％，鉴于后市不太明朗，下跌的可能性很大，为</a:t>
            </a:r>
            <a:endParaRPr lang="en-US" altLang="zh-CN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了保持这一成绩到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12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月，决定利用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指数期货实行保值。</a:t>
            </a:r>
            <a:endParaRPr lang="en-US" altLang="zh-CN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假定其股票组合现值为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2.24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亿美元，并且股票组合与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</a:t>
            </a:r>
            <a:endParaRPr lang="en-US" altLang="zh-CN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数的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β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系数为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0.9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。假定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日时的现货指数为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1380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点，而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12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endParaRPr lang="en-US" altLang="zh-CN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到期的期货合约为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1400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点。该基金首先要计算卖出多少期货合</a:t>
            </a:r>
            <a:endParaRPr lang="en-US" altLang="zh-CN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约才能实现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2.24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亿美元的股票得到有效保护。 </a:t>
            </a:r>
          </a:p>
          <a:p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应该卖出的期货合约数＝（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2.24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亿∕（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1400×250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））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×0.9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＝</a:t>
            </a:r>
            <a:endParaRPr lang="en-US" altLang="zh-CN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576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张。</a:t>
            </a:r>
            <a:endParaRPr lang="en-US" altLang="zh-CN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altLang="zh-CN" dirty="0" smtClean="0">
              <a:ea typeface="华文细黑" pitchFamily="2" charset="-122"/>
              <a:cs typeface="Times New Roman" pitchFamily="18" charset="0"/>
            </a:endParaRPr>
          </a:p>
          <a:p>
            <a:pPr algn="ctr">
              <a:buFont typeface="Wingdings" pitchFamily="2" charset="2"/>
              <a:buNone/>
            </a:pPr>
            <a:r>
              <a:rPr lang="zh-CN" altLang="en-US" dirty="0" smtClean="0">
                <a:ea typeface="华文细黑" pitchFamily="2" charset="-122"/>
                <a:cs typeface="Times New Roman" pitchFamily="18" charset="0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ea typeface="华文细黑" pitchFamily="2" charset="-122"/>
                <a:cs typeface="Times New Roman" pitchFamily="18" charset="0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ea typeface="华文细黑" pitchFamily="2" charset="-122"/>
                <a:cs typeface="Times New Roman" pitchFamily="18" charset="0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ea typeface="华文细黑" pitchFamily="2" charset="-122"/>
                <a:cs typeface="Times New Roman" pitchFamily="18" charset="0"/>
              </a:rPr>
              <a:t>本例是买入还是卖出套期保</a:t>
            </a:r>
            <a:r>
              <a:rPr lang="zh-CN" altLang="en-US" b="1" dirty="0">
                <a:solidFill>
                  <a:srgbClr val="FF0000"/>
                </a:solidFill>
                <a:ea typeface="华文细黑" pitchFamily="2" charset="-122"/>
                <a:cs typeface="Times New Roman" pitchFamily="18" charset="0"/>
                <a:hlinkClick r:id="" action="ppaction://noaction"/>
              </a:rPr>
              <a:t>值</a:t>
            </a:r>
            <a:r>
              <a:rPr lang="en-US" altLang="zh-CN" b="1" dirty="0">
                <a:solidFill>
                  <a:srgbClr val="FF0000"/>
                </a:solidFill>
                <a:ea typeface="华文细黑" pitchFamily="2" charset="-122"/>
                <a:cs typeface="Times New Roman" pitchFamily="18" charset="0"/>
              </a:rPr>
              <a:t>?</a:t>
            </a:r>
            <a:endParaRPr lang="zh-CN" altLang="en-US" b="1" dirty="0">
              <a:solidFill>
                <a:srgbClr val="FF0000"/>
              </a:solidFill>
              <a:ea typeface="华文细黑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014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2565400"/>
            <a:ext cx="8207375" cy="1828800"/>
          </a:xfrm>
        </p:spPr>
        <p:txBody>
          <a:bodyPr/>
          <a:lstStyle/>
          <a:p>
            <a:pPr eaLnBrk="1" hangingPunct="1"/>
            <a:r>
              <a:rPr lang="zh-CN" altLang="en-US" sz="3200"/>
              <a:t>指投机者根据自身对整体股市的预测和判断</a:t>
            </a:r>
            <a:endParaRPr lang="en-US" altLang="zh-CN" sz="320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/>
              <a:t>而采取的先买后卖或先卖后买的</a:t>
            </a:r>
            <a:r>
              <a:rPr lang="zh-CN" altLang="en-US" sz="3200" b="1">
                <a:solidFill>
                  <a:srgbClr val="FF0000"/>
                </a:solidFill>
              </a:rPr>
              <a:t>单向</a:t>
            </a:r>
            <a:r>
              <a:rPr lang="zh-CN" altLang="en-US" sz="3200">
                <a:latin typeface="华文中宋" pitchFamily="2" charset="-122"/>
              </a:rPr>
              <a:t>“</a:t>
            </a:r>
            <a:r>
              <a:rPr lang="zh-CN" altLang="en-US" sz="3200"/>
              <a:t>做多</a:t>
            </a:r>
            <a:r>
              <a:rPr lang="zh-CN" altLang="en-US" sz="3200">
                <a:latin typeface="华文中宋" pitchFamily="2" charset="-122"/>
              </a:rPr>
              <a:t>”</a:t>
            </a:r>
            <a:endParaRPr lang="en-US" altLang="zh-CN" sz="3200">
              <a:latin typeface="华文中宋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/>
              <a:t>或</a:t>
            </a:r>
            <a:r>
              <a:rPr lang="zh-CN" altLang="en-US" sz="3200">
                <a:latin typeface="华文中宋" pitchFamily="2" charset="-122"/>
              </a:rPr>
              <a:t>“</a:t>
            </a:r>
            <a:r>
              <a:rPr lang="zh-CN" altLang="en-US" sz="3200"/>
              <a:t>做空</a:t>
            </a:r>
            <a:r>
              <a:rPr lang="zh-CN" altLang="en-US" sz="3200">
                <a:latin typeface="华文中宋" pitchFamily="2" charset="-122"/>
              </a:rPr>
              <a:t>”</a:t>
            </a:r>
            <a:r>
              <a:rPr lang="zh-CN" altLang="en-US" sz="3200"/>
              <a:t>的交易行为。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063750" y="260351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黑体" pitchFamily="49" charset="-122"/>
              </a:rPr>
              <a:t>股指期货的交易策略</a:t>
            </a:r>
            <a:endParaRPr lang="zh-CN" altLang="en-US" sz="3600" dirty="0">
              <a:latin typeface="黑体" pitchFamily="49" charset="-122"/>
            </a:endParaRPr>
          </a:p>
        </p:txBody>
      </p:sp>
      <p:sp>
        <p:nvSpPr>
          <p:cNvPr id="609284" name="TextBox 3"/>
          <p:cNvSpPr txBox="1">
            <a:spLocks noChangeArrowheads="1"/>
          </p:cNvSpPr>
          <p:nvPr/>
        </p:nvSpPr>
        <p:spPr bwMode="auto">
          <a:xfrm>
            <a:off x="2135189" y="1700214"/>
            <a:ext cx="74882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单向或单笔投机交易</a:t>
            </a:r>
            <a:endParaRPr lang="en-US" altLang="zh-CN" sz="3200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87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476251"/>
            <a:ext cx="7467600" cy="5810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单笔头寸投机举例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0" y="1412876"/>
            <a:ext cx="8496300" cy="4608513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设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XX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年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日，某投机者预测香港股市在短期</a:t>
            </a: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内将会受利好消息的推动大幅上扬，便于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6,250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点时</a:t>
            </a: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吃进恒指期货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手，半个月后，恒指期货的价格真</a:t>
            </a: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的上涨到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6,800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点，此时该投机者抛出手中的期货合</a:t>
            </a: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约，便可获利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275,000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港元＝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10×HKD50×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6,800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－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6,250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）。</a:t>
            </a: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当然，若半个月后，恒指期货的价格没有上涨，</a:t>
            </a: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反而下跌至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6,100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点，那么该投机者就将损失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75,000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港元＝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10×HKD50×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6,250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－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6,100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）。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70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1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1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1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1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341438"/>
            <a:ext cx="7467600" cy="508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套利交易（价差头寸交易）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2133600"/>
            <a:ext cx="8856663" cy="34559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同样可以分为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跨市场交易、跨月份交易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跨品种交易</a:t>
            </a:r>
            <a:endParaRPr lang="en-US" altLang="zh-CN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三种。跨市场交易是指投机者在两个不同的金融期货市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场间同时买进和卖出一种股指期货合约，从中套取差价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利润；跨月份交易是指投机者利用某种股指期货不同合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约月份之间的差价贱买贵卖，从中获取差价利润；跨品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种交易则是指投机者利用两种不同但具有替代性的或受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供求因素制约的股价指数期货合约间的价差进行贱买贵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卖活动，从中套取差价</a:t>
            </a:r>
            <a:r>
              <a:rPr lang="zh-CN" altLang="en-US">
                <a:latin typeface="华文细黑" pitchFamily="2" charset="-122"/>
                <a:ea typeface="华文细黑" pitchFamily="2" charset="-122"/>
                <a:hlinkClick r:id="" action="ppaction://noaction"/>
              </a:rPr>
              <a:t>利润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063750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股指期货的交易策略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04985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700213"/>
            <a:ext cx="8569325" cy="3960812"/>
          </a:xfrm>
        </p:spPr>
        <p:txBody>
          <a:bodyPr/>
          <a:lstStyle/>
          <a:p>
            <a:pPr lvl="1" eaLnBrk="1" hangingPunct="1"/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设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4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22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日这天，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月份的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指数期货合约的价格为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1,079.40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12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 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指数期货合约的价格为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1,085.70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某投机者相信短期内美国股市将会受利好消息的影响大幅上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扬。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而通常情况下，对既定的股市走势变化，到期日为较远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月份的期货合约往往比较近月份期货合约以及股价指数本身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有更大的反应。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因此，该投机者认为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12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货合约的价格上涨将会超过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指数期货合约。于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是，他按当前的市场价格买入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份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12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月份的期货合约，卖出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份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月份的期货合约。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063750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股指期货的交易策略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3935413" y="5805488"/>
            <a:ext cx="5256212" cy="5762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00073"/>
              <a:gd name="adj6" fmla="val -168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800" dirty="0"/>
              <a:t>问题：你认为这个结论可靠吗？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0" y="1125539"/>
            <a:ext cx="7467600" cy="579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跨月套利举例：</a:t>
            </a:r>
          </a:p>
        </p:txBody>
      </p:sp>
    </p:spTree>
    <p:extLst>
      <p:ext uri="{BB962C8B-B14F-4D97-AF65-F5344CB8AC3E}">
        <p14:creationId xmlns:p14="http://schemas.microsoft.com/office/powerpoint/2010/main" val="1903955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557338"/>
            <a:ext cx="8424863" cy="46799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假设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日这天，股市真的上涨，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数期货合约的价格也上涨为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1,102.50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，上涨了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23.10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点，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而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12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 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指数期货合约的价格上涨幅度更多，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涨至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1,109.25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，一共上涨了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23.55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点。若该投机者此时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对冲平仓，则可获利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$112.5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此外，值得一提的是，由于不同的股指期货合约之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间往往高度相关，因此股指期货市场上的价差套利，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时常会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因为价差极小而使得投机利润不足以弥补交易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费用，最终以失败告终。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正如本例中所示，如果考虑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到现实中的交易费用等成本因素，那么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$112.5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的利润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就是微不足道的了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（即事实上不存在套利机会）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063750" y="188913"/>
            <a:ext cx="7467600" cy="6524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股指期货的交易策略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981076"/>
            <a:ext cx="7467600" cy="581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跨月套利举例：</a:t>
            </a:r>
          </a:p>
        </p:txBody>
      </p:sp>
    </p:spTree>
    <p:extLst>
      <p:ext uri="{BB962C8B-B14F-4D97-AF65-F5344CB8AC3E}">
        <p14:creationId xmlns:p14="http://schemas.microsoft.com/office/powerpoint/2010/main" val="2958660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587" y="1628775"/>
            <a:ext cx="9145588" cy="5105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设最近的一次美国股市上涨是由大公司股票的上涨带动的，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某投机者相信在不久的将来还将有一次类似的由大公司股票上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涨所推动的股市大幅上扬。因此，该投机者认为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由大公司股票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集中构成的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DJIA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指数将会比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指数上涨得更快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，于是，他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决定买入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月份的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DJIA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指数期货合约，卖出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月份的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期货合约进行投机。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由于当前市场上，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 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指数期货合约的报价为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999.00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即每份合约的规模为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$249,750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（＝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999.00×$250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），而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DJIA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指数期货合约的报价为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8,603.50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，即每份合约的规模为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$86,035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（＝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8,603.50×$10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）。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063750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股指期货的交易策略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981076"/>
            <a:ext cx="7467600" cy="581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跨品种套利举例：</a:t>
            </a:r>
          </a:p>
        </p:txBody>
      </p:sp>
    </p:spTree>
    <p:extLst>
      <p:ext uri="{BB962C8B-B14F-4D97-AF65-F5344CB8AC3E}">
        <p14:creationId xmlns:p14="http://schemas.microsoft.com/office/powerpoint/2010/main" val="39144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989138"/>
            <a:ext cx="8713787" cy="4176712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两种合约的规模之比大致为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3:1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。因此为了使两种期货的头寸</a:t>
            </a:r>
            <a:endParaRPr lang="en-US" altLang="zh-CN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相当，又能够与其对市场相对价格走势的预期，即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DJIA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指数相</a:t>
            </a:r>
            <a:endParaRPr lang="en-US" altLang="zh-CN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对于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指数将会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上涨更快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相符合，该投机者决定买卖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</a:t>
            </a:r>
            <a:endParaRPr lang="en-US" altLang="zh-CN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DJIA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指数期货和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指数期货合约的比率为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4:1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  <a:endParaRPr lang="en-US" altLang="zh-CN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可见，由于股指期货合约的种类繁多，不同合约的规模也有较</a:t>
            </a:r>
            <a:endParaRPr lang="en-US" altLang="zh-CN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大的差别，投机者在进行价差投机时，不仅要对市场的相对价</a:t>
            </a:r>
            <a:endParaRPr lang="en-US" altLang="zh-CN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格走势有正确的判断，选择正确的期货合约种类进行交易，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还</a:t>
            </a:r>
            <a:endParaRPr lang="en-US" altLang="zh-CN" b="1" smtClean="0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必须适当地选择不同期货合约交易的比率。因此，这类的价差</a:t>
            </a:r>
            <a:endParaRPr lang="en-US" altLang="zh-CN" b="1" smtClean="0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交易有时也被称为“比率价差（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ratio spread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）”。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19288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股指期货的交易策略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341439"/>
            <a:ext cx="7467600" cy="581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跨品种套利举例：</a:t>
            </a:r>
          </a:p>
        </p:txBody>
      </p:sp>
    </p:spTree>
    <p:extLst>
      <p:ext uri="{BB962C8B-B14F-4D97-AF65-F5344CB8AC3E}">
        <p14:creationId xmlns:p14="http://schemas.microsoft.com/office/powerpoint/2010/main" val="2985368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989139"/>
            <a:ext cx="8713787" cy="43195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设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4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22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日这天，该投机者以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8,603.50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的价格买入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份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月份的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DJIA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指数期货合约，卖出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份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月份的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指数期货合约。到了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日，股市真的上涨，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DJIA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数期货合约的价格上涨为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8,857.30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约的价格上涨为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1026.45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，前者的上涨幅度超过后者。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若投机者此时对冲平仓，尽管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指数期货亏损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了－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$34,312.50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＝（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999.00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－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1026.45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×$250×5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，但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DJIA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指数期货头寸却盈利了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$50,760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＝（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8857.30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－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8603.50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×$10×20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，总盈利则为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$16,447.50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063750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股指期货的交易策略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268414"/>
            <a:ext cx="7467600" cy="581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跨品种套利举例：</a:t>
            </a:r>
          </a:p>
        </p:txBody>
      </p:sp>
    </p:spTree>
    <p:extLst>
      <p:ext uri="{BB962C8B-B14F-4D97-AF65-F5344CB8AC3E}">
        <p14:creationId xmlns:p14="http://schemas.microsoft.com/office/powerpoint/2010/main" val="2601426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AutoShape 5"/>
          <p:cNvSpPr>
            <a:spLocks noChangeArrowheads="1"/>
          </p:cNvSpPr>
          <p:nvPr/>
        </p:nvSpPr>
        <p:spPr bwMode="auto">
          <a:xfrm>
            <a:off x="6795223" y="1931161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商品期货的套期保值</a:t>
            </a:r>
          </a:p>
        </p:txBody>
      </p:sp>
      <p:sp>
        <p:nvSpPr>
          <p:cNvPr id="617475" name="AutoShape 6"/>
          <p:cNvSpPr>
            <a:spLocks noChangeArrowheads="1"/>
          </p:cNvSpPr>
          <p:nvPr/>
        </p:nvSpPr>
        <p:spPr bwMode="auto">
          <a:xfrm>
            <a:off x="6795223" y="3228150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商品期货的套利</a:t>
            </a:r>
          </a:p>
        </p:txBody>
      </p:sp>
      <p:sp>
        <p:nvSpPr>
          <p:cNvPr id="617476" name="AutoShape 8"/>
          <p:cNvSpPr>
            <a:spLocks noChangeArrowheads="1"/>
          </p:cNvSpPr>
          <p:nvPr/>
        </p:nvSpPr>
        <p:spPr bwMode="auto">
          <a:xfrm>
            <a:off x="6795223" y="4452111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商品期货的定价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79930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49" charset="-122"/>
              </a:rPr>
              <a:t>第八章    商品期货的套期保值与套利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  <p:grpSp>
        <p:nvGrpSpPr>
          <p:cNvPr id="6" name="组合 22"/>
          <p:cNvGrpSpPr>
            <a:grpSpLocks/>
          </p:cNvGrpSpPr>
          <p:nvPr/>
        </p:nvGrpSpPr>
        <p:grpSpPr bwMode="auto">
          <a:xfrm>
            <a:off x="899968" y="1931161"/>
            <a:ext cx="5653232" cy="4558145"/>
            <a:chOff x="533400" y="1412776"/>
            <a:chExt cx="8143056" cy="5115386"/>
          </a:xfrm>
        </p:grpSpPr>
        <p:sp>
          <p:nvSpPr>
            <p:cNvPr id="7" name="Line 31"/>
            <p:cNvSpPr>
              <a:spLocks noChangeShapeType="1"/>
            </p:cNvSpPr>
            <p:nvPr/>
          </p:nvSpPr>
          <p:spPr bwMode="auto">
            <a:xfrm>
              <a:off x="7467600" y="4800600"/>
              <a:ext cx="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8" name="组合 21"/>
            <p:cNvGrpSpPr>
              <a:grpSpLocks/>
            </p:cNvGrpSpPr>
            <p:nvPr/>
          </p:nvGrpSpPr>
          <p:grpSpPr bwMode="auto">
            <a:xfrm>
              <a:off x="533400" y="1412776"/>
              <a:ext cx="8143056" cy="5115386"/>
              <a:chOff x="533400" y="1412776"/>
              <a:chExt cx="8143056" cy="5115386"/>
            </a:xfrm>
          </p:grpSpPr>
          <p:sp>
            <p:nvSpPr>
              <p:cNvPr id="9" name="AutoShape 27"/>
              <p:cNvSpPr>
                <a:spLocks noChangeArrowheads="1"/>
              </p:cNvSpPr>
              <p:nvPr/>
            </p:nvSpPr>
            <p:spPr bwMode="auto">
              <a:xfrm>
                <a:off x="611560" y="5949280"/>
                <a:ext cx="1136848" cy="578882"/>
              </a:xfrm>
              <a:prstGeom prst="wedgeRoundRectCallout">
                <a:avLst>
                  <a:gd name="adj1" fmla="val 88023"/>
                  <a:gd name="adj2" fmla="val -429306"/>
                  <a:gd name="adj3" fmla="val 16667"/>
                </a:avLst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/>
                  <a:t>基差</a:t>
                </a:r>
              </a:p>
            </p:txBody>
          </p:sp>
          <p:sp>
            <p:nvSpPr>
              <p:cNvPr id="10" name="Text Box 2"/>
              <p:cNvSpPr txBox="1">
                <a:spLocks noChangeArrowheads="1"/>
              </p:cNvSpPr>
              <p:nvPr/>
            </p:nvSpPr>
            <p:spPr bwMode="auto">
              <a:xfrm>
                <a:off x="533400" y="1447800"/>
                <a:ext cx="990600" cy="523220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dirty="0"/>
                  <a:t>基差</a:t>
                </a:r>
              </a:p>
            </p:txBody>
          </p:sp>
          <p:sp>
            <p:nvSpPr>
              <p:cNvPr id="11" name="Text Box 15"/>
              <p:cNvSpPr txBox="1">
                <a:spLocks noChangeArrowheads="1"/>
              </p:cNvSpPr>
              <p:nvPr/>
            </p:nvSpPr>
            <p:spPr bwMode="auto">
              <a:xfrm>
                <a:off x="1475656" y="1412776"/>
                <a:ext cx="838200" cy="52322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/>
                  <a:t>＝</a:t>
                </a:r>
              </a:p>
            </p:txBody>
          </p:sp>
          <p:sp>
            <p:nvSpPr>
              <p:cNvPr id="12" name="Text Box 16"/>
              <p:cNvSpPr txBox="1">
                <a:spLocks noChangeArrowheads="1"/>
              </p:cNvSpPr>
              <p:nvPr/>
            </p:nvSpPr>
            <p:spPr bwMode="auto">
              <a:xfrm>
                <a:off x="2267744" y="1412776"/>
                <a:ext cx="1800200" cy="523220"/>
              </a:xfrm>
              <a:prstGeom prst="rect">
                <a:avLst/>
              </a:prstGeom>
              <a:noFill/>
              <a:ln w="38100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/>
                  <a:t>现货价格</a:t>
                </a:r>
              </a:p>
            </p:txBody>
          </p:sp>
          <p:sp>
            <p:nvSpPr>
              <p:cNvPr id="13" name="Text Box 17"/>
              <p:cNvSpPr txBox="1">
                <a:spLocks noChangeArrowheads="1"/>
              </p:cNvSpPr>
              <p:nvPr/>
            </p:nvSpPr>
            <p:spPr bwMode="auto">
              <a:xfrm>
                <a:off x="4067944" y="1412776"/>
                <a:ext cx="576064" cy="52322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/>
                  <a:t>－</a:t>
                </a:r>
              </a:p>
            </p:txBody>
          </p:sp>
          <p:sp>
            <p:nvSpPr>
              <p:cNvPr id="14" name="Text Box 18"/>
              <p:cNvSpPr txBox="1">
                <a:spLocks noChangeArrowheads="1"/>
              </p:cNvSpPr>
              <p:nvPr/>
            </p:nvSpPr>
            <p:spPr bwMode="auto">
              <a:xfrm>
                <a:off x="4644008" y="1412776"/>
                <a:ext cx="1809328" cy="523220"/>
              </a:xfrm>
              <a:prstGeom prst="rect">
                <a:avLst/>
              </a:prstGeom>
              <a:noFill/>
              <a:ln w="57150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/>
                  <a:t>期货价格</a:t>
                </a:r>
              </a:p>
            </p:txBody>
          </p:sp>
          <p:sp>
            <p:nvSpPr>
              <p:cNvPr id="15" name="Line 21"/>
              <p:cNvSpPr>
                <a:spLocks noChangeShapeType="1"/>
              </p:cNvSpPr>
              <p:nvPr/>
            </p:nvSpPr>
            <p:spPr bwMode="auto">
              <a:xfrm flipV="1">
                <a:off x="1143000" y="2286000"/>
                <a:ext cx="0" cy="3505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22"/>
              <p:cNvSpPr>
                <a:spLocks noChangeShapeType="1"/>
              </p:cNvSpPr>
              <p:nvPr/>
            </p:nvSpPr>
            <p:spPr bwMode="auto">
              <a:xfrm>
                <a:off x="1143000" y="5791200"/>
                <a:ext cx="6705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Text Box 23"/>
              <p:cNvSpPr txBox="1">
                <a:spLocks noChangeArrowheads="1"/>
              </p:cNvSpPr>
              <p:nvPr/>
            </p:nvSpPr>
            <p:spPr bwMode="auto">
              <a:xfrm>
                <a:off x="7236296" y="5805264"/>
                <a:ext cx="914400" cy="52322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/>
                  <a:t>时间</a:t>
                </a:r>
              </a:p>
            </p:txBody>
          </p:sp>
          <p:sp>
            <p:nvSpPr>
              <p:cNvPr id="18" name="Freeform 24"/>
              <p:cNvSpPr>
                <a:spLocks/>
              </p:cNvSpPr>
              <p:nvPr/>
            </p:nvSpPr>
            <p:spPr bwMode="auto">
              <a:xfrm>
                <a:off x="1143000" y="4362450"/>
                <a:ext cx="6324600" cy="369251"/>
              </a:xfrm>
              <a:custGeom>
                <a:avLst/>
                <a:gdLst>
                  <a:gd name="T0" fmla="*/ 0 w 3984"/>
                  <a:gd name="T1" fmla="*/ 2147483647 h 660"/>
                  <a:gd name="T2" fmla="*/ 2147483647 w 3984"/>
                  <a:gd name="T3" fmla="*/ 2147483647 h 660"/>
                  <a:gd name="T4" fmla="*/ 2147483647 w 3984"/>
                  <a:gd name="T5" fmla="*/ 2147483647 h 660"/>
                  <a:gd name="T6" fmla="*/ 2147483647 w 3984"/>
                  <a:gd name="T7" fmla="*/ 2147483647 h 660"/>
                  <a:gd name="T8" fmla="*/ 2147483647 w 3984"/>
                  <a:gd name="T9" fmla="*/ 2147483647 h 660"/>
                  <a:gd name="T10" fmla="*/ 2147483647 w 3984"/>
                  <a:gd name="T11" fmla="*/ 2147483647 h 660"/>
                  <a:gd name="T12" fmla="*/ 2147483647 w 3984"/>
                  <a:gd name="T13" fmla="*/ 2147483647 h 660"/>
                  <a:gd name="T14" fmla="*/ 2147483647 w 3984"/>
                  <a:gd name="T15" fmla="*/ 2147483647 h 660"/>
                  <a:gd name="T16" fmla="*/ 2147483647 w 3984"/>
                  <a:gd name="T17" fmla="*/ 0 h 660"/>
                  <a:gd name="T18" fmla="*/ 2147483647 w 3984"/>
                  <a:gd name="T19" fmla="*/ 2147483647 h 660"/>
                  <a:gd name="T20" fmla="*/ 2147483647 w 3984"/>
                  <a:gd name="T21" fmla="*/ 2147483647 h 660"/>
                  <a:gd name="T22" fmla="*/ 2147483647 w 3984"/>
                  <a:gd name="T23" fmla="*/ 2147483647 h 660"/>
                  <a:gd name="T24" fmla="*/ 2147483647 w 3984"/>
                  <a:gd name="T25" fmla="*/ 2147483647 h 66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984"/>
                  <a:gd name="T40" fmla="*/ 0 h 660"/>
                  <a:gd name="T41" fmla="*/ 3984 w 3984"/>
                  <a:gd name="T42" fmla="*/ 660 h 66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984" h="660">
                    <a:moveTo>
                      <a:pt x="0" y="324"/>
                    </a:moveTo>
                    <a:lnTo>
                      <a:pt x="204" y="192"/>
                    </a:lnTo>
                    <a:lnTo>
                      <a:pt x="468" y="180"/>
                    </a:lnTo>
                    <a:lnTo>
                      <a:pt x="852" y="96"/>
                    </a:lnTo>
                    <a:lnTo>
                      <a:pt x="1068" y="348"/>
                    </a:lnTo>
                    <a:lnTo>
                      <a:pt x="1392" y="132"/>
                    </a:lnTo>
                    <a:lnTo>
                      <a:pt x="1788" y="132"/>
                    </a:lnTo>
                    <a:lnTo>
                      <a:pt x="2316" y="156"/>
                    </a:lnTo>
                    <a:lnTo>
                      <a:pt x="2568" y="0"/>
                    </a:lnTo>
                    <a:lnTo>
                      <a:pt x="2976" y="324"/>
                    </a:lnTo>
                    <a:lnTo>
                      <a:pt x="3204" y="564"/>
                    </a:lnTo>
                    <a:lnTo>
                      <a:pt x="3624" y="552"/>
                    </a:lnTo>
                    <a:lnTo>
                      <a:pt x="3984" y="660"/>
                    </a:lnTo>
                  </a:path>
                </a:pathLst>
              </a:custGeom>
              <a:noFill/>
              <a:ln w="38100">
                <a:solidFill>
                  <a:srgbClr val="6699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1200150" y="3009900"/>
                <a:ext cx="6305550" cy="369251"/>
              </a:xfrm>
              <a:custGeom>
                <a:avLst/>
                <a:gdLst>
                  <a:gd name="T0" fmla="*/ 0 w 3972"/>
                  <a:gd name="T1" fmla="*/ 2147483647 h 1548"/>
                  <a:gd name="T2" fmla="*/ 2147483647 w 3972"/>
                  <a:gd name="T3" fmla="*/ 0 h 1548"/>
                  <a:gd name="T4" fmla="*/ 2147483647 w 3972"/>
                  <a:gd name="T5" fmla="*/ 2147483647 h 1548"/>
                  <a:gd name="T6" fmla="*/ 2147483647 w 3972"/>
                  <a:gd name="T7" fmla="*/ 2147483647 h 1548"/>
                  <a:gd name="T8" fmla="*/ 2147483647 w 3972"/>
                  <a:gd name="T9" fmla="*/ 2147483647 h 1548"/>
                  <a:gd name="T10" fmla="*/ 2147483647 w 3972"/>
                  <a:gd name="T11" fmla="*/ 2147483647 h 1548"/>
                  <a:gd name="T12" fmla="*/ 2147483647 w 3972"/>
                  <a:gd name="T13" fmla="*/ 2147483647 h 1548"/>
                  <a:gd name="T14" fmla="*/ 2147483647 w 3972"/>
                  <a:gd name="T15" fmla="*/ 2147483647 h 1548"/>
                  <a:gd name="T16" fmla="*/ 2147483647 w 3972"/>
                  <a:gd name="T17" fmla="*/ 2147483647 h 1548"/>
                  <a:gd name="T18" fmla="*/ 2147483647 w 3972"/>
                  <a:gd name="T19" fmla="*/ 2147483647 h 1548"/>
                  <a:gd name="T20" fmla="*/ 2147483647 w 3972"/>
                  <a:gd name="T21" fmla="*/ 2147483647 h 1548"/>
                  <a:gd name="T22" fmla="*/ 2147483647 w 3972"/>
                  <a:gd name="T23" fmla="*/ 2147483647 h 1548"/>
                  <a:gd name="T24" fmla="*/ 2147483647 w 3972"/>
                  <a:gd name="T25" fmla="*/ 2147483647 h 1548"/>
                  <a:gd name="T26" fmla="*/ 2147483647 w 3972"/>
                  <a:gd name="T27" fmla="*/ 2147483647 h 154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972"/>
                  <a:gd name="T43" fmla="*/ 0 h 1548"/>
                  <a:gd name="T44" fmla="*/ 3972 w 3972"/>
                  <a:gd name="T45" fmla="*/ 1548 h 154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972" h="1548">
                    <a:moveTo>
                      <a:pt x="0" y="360"/>
                    </a:moveTo>
                    <a:lnTo>
                      <a:pt x="240" y="0"/>
                    </a:lnTo>
                    <a:lnTo>
                      <a:pt x="480" y="300"/>
                    </a:lnTo>
                    <a:lnTo>
                      <a:pt x="864" y="168"/>
                    </a:lnTo>
                    <a:lnTo>
                      <a:pt x="1080" y="468"/>
                    </a:lnTo>
                    <a:lnTo>
                      <a:pt x="1404" y="252"/>
                    </a:lnTo>
                    <a:lnTo>
                      <a:pt x="1824" y="408"/>
                    </a:lnTo>
                    <a:lnTo>
                      <a:pt x="2316" y="444"/>
                    </a:lnTo>
                    <a:lnTo>
                      <a:pt x="2556" y="516"/>
                    </a:lnTo>
                    <a:lnTo>
                      <a:pt x="2832" y="612"/>
                    </a:lnTo>
                    <a:lnTo>
                      <a:pt x="3060" y="948"/>
                    </a:lnTo>
                    <a:lnTo>
                      <a:pt x="3288" y="1200"/>
                    </a:lnTo>
                    <a:lnTo>
                      <a:pt x="3504" y="1212"/>
                    </a:lnTo>
                    <a:lnTo>
                      <a:pt x="3972" y="1548"/>
                    </a:lnTo>
                  </a:path>
                </a:pathLst>
              </a:custGeom>
              <a:noFill/>
              <a:ln w="57150">
                <a:solidFill>
                  <a:srgbClr val="FF00FF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26"/>
              <p:cNvSpPr>
                <a:spLocks noChangeShapeType="1"/>
              </p:cNvSpPr>
              <p:nvPr/>
            </p:nvSpPr>
            <p:spPr bwMode="auto">
              <a:xfrm>
                <a:off x="2209800" y="3352800"/>
                <a:ext cx="0" cy="1219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28"/>
              <p:cNvSpPr>
                <a:spLocks noChangeShapeType="1"/>
              </p:cNvSpPr>
              <p:nvPr/>
            </p:nvSpPr>
            <p:spPr bwMode="auto">
              <a:xfrm>
                <a:off x="3203848" y="1916832"/>
                <a:ext cx="72752" cy="2731368"/>
              </a:xfrm>
              <a:prstGeom prst="line">
                <a:avLst/>
              </a:prstGeom>
              <a:noFill/>
              <a:ln w="38100">
                <a:solidFill>
                  <a:srgbClr val="6699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29"/>
              <p:cNvSpPr>
                <a:spLocks noChangeShapeType="1"/>
              </p:cNvSpPr>
              <p:nvPr/>
            </p:nvSpPr>
            <p:spPr bwMode="auto">
              <a:xfrm>
                <a:off x="5580112" y="1988840"/>
                <a:ext cx="144016" cy="2061592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AutoShape 32"/>
              <p:cNvSpPr>
                <a:spLocks noChangeArrowheads="1"/>
              </p:cNvSpPr>
              <p:nvPr/>
            </p:nvSpPr>
            <p:spPr bwMode="auto">
              <a:xfrm>
                <a:off x="7380312" y="3505200"/>
                <a:ext cx="1296144" cy="1143000"/>
              </a:xfrm>
              <a:prstGeom prst="wedgeRectCallout">
                <a:avLst>
                  <a:gd name="adj1" fmla="val -42977"/>
                  <a:gd name="adj2" fmla="val 145278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800"/>
                  <a:t>T</a:t>
                </a:r>
                <a:r>
                  <a:rPr lang="en-US" altLang="zh-CN" sz="2800" baseline="-25000"/>
                  <a:t>D</a:t>
                </a:r>
              </a:p>
              <a:p>
                <a:r>
                  <a:rPr lang="zh-CN" altLang="en-US" sz="2800"/>
                  <a:t>交割日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9643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570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600200"/>
            <a:ext cx="8208962" cy="420528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股价指数期货交易是一种没有股票的股票交易，其交易标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的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股价指数期货合约的价格也与整个股票市场价格同步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变动，同样要承担股票价格波动所带来的风险等。但与进行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股指所包括的股票的现货交易相比，股指期货提供了更为方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便的卖空交易方式和较低的交易成本，其杠杆比率和市场流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动性都明显高于现货股票市场。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b="1" smtClean="0">
                <a:solidFill>
                  <a:srgbClr val="FF0000"/>
                </a:solidFill>
              </a:rPr>
              <a:t>特殊的合约规模。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与外汇期货和利率期货不同，股指期货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的交易单位或合约规模不是交易所依不同的交易品种和合约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月份而制定的固定金额，而是由变量的指数“点”和每个指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数“点”所代表的价值来共同决定的。</a:t>
            </a:r>
          </a:p>
          <a:p>
            <a:pPr eaLnBrk="1" hangingPunct="1">
              <a:lnSpc>
                <a:spcPct val="80000"/>
              </a:lnSpc>
            </a:pPr>
            <a:endParaRPr lang="en-US" altLang="zh-CN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7467600" cy="65246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黑体" pitchFamily="49" charset="-122"/>
              </a:rPr>
              <a:t>股指期货概述</a:t>
            </a:r>
            <a:endParaRPr lang="zh-CN" altLang="en-US" sz="3600" dirty="0">
              <a:latin typeface="黑体" pitchFamily="49" charset="-122"/>
            </a:endParaRPr>
          </a:p>
        </p:txBody>
      </p:sp>
      <p:sp>
        <p:nvSpPr>
          <p:cNvPr id="577540" name="TextBox 5"/>
          <p:cNvSpPr txBox="1">
            <a:spLocks noChangeArrowheads="1"/>
          </p:cNvSpPr>
          <p:nvPr/>
        </p:nvSpPr>
        <p:spPr bwMode="auto">
          <a:xfrm>
            <a:off x="1992314" y="981075"/>
            <a:ext cx="69119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股指期货合约的定义、内容和交易规则</a:t>
            </a:r>
          </a:p>
        </p:txBody>
      </p:sp>
    </p:spTree>
    <p:extLst>
      <p:ext uri="{BB962C8B-B14F-4D97-AF65-F5344CB8AC3E}">
        <p14:creationId xmlns:p14="http://schemas.microsoft.com/office/powerpoint/2010/main" val="22977434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0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0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AutoShape 5"/>
          <p:cNvSpPr>
            <a:spLocks noChangeArrowheads="1"/>
          </p:cNvSpPr>
          <p:nvPr/>
        </p:nvSpPr>
        <p:spPr bwMode="auto">
          <a:xfrm>
            <a:off x="3738563" y="264318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利率互换及其定价</a:t>
            </a:r>
          </a:p>
        </p:txBody>
      </p:sp>
      <p:sp>
        <p:nvSpPr>
          <p:cNvPr id="673795" name="AutoShape 6"/>
          <p:cNvSpPr>
            <a:spLocks noChangeArrowheads="1"/>
          </p:cNvSpPr>
          <p:nvPr/>
        </p:nvSpPr>
        <p:spPr bwMode="auto">
          <a:xfrm>
            <a:off x="3738563" y="4000500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货币互换及其定价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79930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49" charset="-122"/>
              </a:rPr>
              <a:t>第九章    利率互换与货币互换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796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570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412876"/>
            <a:ext cx="7772400" cy="5683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</a:rPr>
              <a:t>引导案例：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2209800"/>
            <a:ext cx="8640762" cy="327660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假定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、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公司都想借入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年期的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1000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万美元的借款，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想借入与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个月期相关的浮动利率借款，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想借入固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定利率借款。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但两家公司信用等级不同，故市场向它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们提供的利率也不同，如表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所示。</a:t>
            </a:r>
          </a:p>
          <a:p>
            <a:pPr>
              <a:lnSpc>
                <a:spcPct val="120000"/>
              </a:lnSpc>
            </a:pPr>
            <a:endParaRPr lang="en-US" altLang="zh-CN" smtClean="0">
              <a:latin typeface="宋体" charset="-122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674820" name="TextBox 4"/>
          <p:cNvSpPr txBox="1">
            <a:spLocks noChangeArrowheads="1"/>
          </p:cNvSpPr>
          <p:nvPr/>
        </p:nvSpPr>
        <p:spPr bwMode="auto">
          <a:xfrm>
            <a:off x="1847850" y="260351"/>
            <a:ext cx="8064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  利率互换协议</a:t>
            </a:r>
          </a:p>
        </p:txBody>
      </p:sp>
    </p:spTree>
    <p:extLst>
      <p:ext uri="{BB962C8B-B14F-4D97-AF65-F5344CB8AC3E}">
        <p14:creationId xmlns:p14="http://schemas.microsoft.com/office/powerpoint/2010/main" val="17303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341438"/>
            <a:ext cx="7772400" cy="533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0000"/>
                </a:solidFill>
              </a:rPr>
              <a:t>双方的比较优势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3352800"/>
          </a:xfrm>
        </p:spPr>
        <p:txBody>
          <a:bodyPr>
            <a:normAutofit lnSpcReduction="10000"/>
          </a:bodyPr>
          <a:lstStyle/>
          <a:p>
            <a:pPr algn="ctr">
              <a:buFontTx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表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  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市场提供给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、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两公司的借款利率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  </a:t>
            </a:r>
          </a:p>
          <a:p>
            <a:pPr algn="ctr">
              <a:buFontTx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固定利率                 浮动利率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公司   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10.00%        6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个月期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LIBOR+0.30%      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B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公司   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11.20%         6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个月期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LIBOR+1.00%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/>
            </a:r>
            <a:b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</a:b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此表中的利率均为一年计一次复利的年利率。</a:t>
            </a:r>
          </a:p>
        </p:txBody>
      </p:sp>
      <p:sp>
        <p:nvSpPr>
          <p:cNvPr id="675844" name="TextBox 4"/>
          <p:cNvSpPr txBox="1">
            <a:spLocks noChangeArrowheads="1"/>
          </p:cNvSpPr>
          <p:nvPr/>
        </p:nvSpPr>
        <p:spPr bwMode="auto">
          <a:xfrm>
            <a:off x="1847850" y="260351"/>
            <a:ext cx="8064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  利率互换协议</a:t>
            </a:r>
          </a:p>
        </p:txBody>
      </p:sp>
    </p:spTree>
    <p:extLst>
      <p:ext uri="{BB962C8B-B14F-4D97-AF65-F5344CB8AC3E}">
        <p14:creationId xmlns:p14="http://schemas.microsoft.com/office/powerpoint/2010/main" val="10940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18488" cy="29813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比较优势的存在将产生可获利润的互换。</a:t>
            </a:r>
          </a:p>
          <a:p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公司可以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10%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的利率借入固定利率资金，</a:t>
            </a:r>
          </a:p>
          <a:p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公司以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LIBOR+1%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的利率借入浮动利率资金，</a:t>
            </a:r>
          </a:p>
          <a:p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然后他们签订一项互换协议，以保证最后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公司得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到浮动利率资金，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公司得到固定利率资金。 </a:t>
            </a:r>
          </a:p>
        </p:txBody>
      </p:sp>
      <p:sp>
        <p:nvSpPr>
          <p:cNvPr id="676867" name="TextBox 3"/>
          <p:cNvSpPr txBox="1">
            <a:spLocks noChangeArrowheads="1"/>
          </p:cNvSpPr>
          <p:nvPr/>
        </p:nvSpPr>
        <p:spPr bwMode="auto">
          <a:xfrm>
            <a:off x="1847850" y="260351"/>
            <a:ext cx="8064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  利率互换协议</a:t>
            </a:r>
          </a:p>
        </p:txBody>
      </p:sp>
    </p:spTree>
    <p:extLst>
      <p:ext uri="{BB962C8B-B14F-4D97-AF65-F5344CB8AC3E}">
        <p14:creationId xmlns:p14="http://schemas.microsoft.com/office/powerpoint/2010/main" val="221226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196976"/>
            <a:ext cx="8496300" cy="46085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在上述互换中，每隔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个月为利息支付日，因此互换协议的</a:t>
            </a:r>
            <a:endParaRPr lang="en-US" altLang="zh-CN" b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条款应规定每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个月一方向另一方支付固定利率与浮动利率的</a:t>
            </a:r>
            <a:endParaRPr lang="en-US" altLang="zh-CN" b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差额。假定某一支付日的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LIBOR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11.00%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，则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应付给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B5.25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万美元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[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即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1000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万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0.5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11.00%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－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9.95%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]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。利率互换的流程</a:t>
            </a:r>
            <a:endParaRPr lang="en-US" altLang="zh-CN" b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图如图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所示。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b="1" smtClean="0">
                <a:solidFill>
                  <a:srgbClr val="FF0000"/>
                </a:solidFill>
                <a:latin typeface="宋体" charset="-122"/>
                <a:ea typeface="华文细黑" pitchFamily="2" charset="-122"/>
                <a:cs typeface="Times New Roman" pitchFamily="18" charset="0"/>
              </a:rPr>
              <a:t>图</a:t>
            </a:r>
            <a:r>
              <a:rPr lang="en-US" altLang="zh-CN" b="1" smtClean="0">
                <a:solidFill>
                  <a:srgbClr val="FF0000"/>
                </a:solidFill>
                <a:latin typeface="宋体" charset="-122"/>
                <a:ea typeface="华文细黑" pitchFamily="2" charset="-122"/>
                <a:cs typeface="Times New Roman" pitchFamily="18" charset="0"/>
              </a:rPr>
              <a:t>1  </a:t>
            </a:r>
            <a:r>
              <a:rPr lang="zh-CN" altLang="en-US" b="1" smtClean="0">
                <a:solidFill>
                  <a:srgbClr val="FF0000"/>
                </a:solidFill>
                <a:latin typeface="宋体" charset="-122"/>
                <a:ea typeface="华文细黑" pitchFamily="2" charset="-122"/>
                <a:cs typeface="Times New Roman" pitchFamily="18" charset="0"/>
              </a:rPr>
              <a:t>利率互换流程图</a:t>
            </a:r>
            <a:r>
              <a:rPr lang="zh-CN" altLang="en-US" smtClean="0">
                <a:solidFill>
                  <a:srgbClr val="FF0000"/>
                </a:solidFill>
                <a:latin typeface="宋体" charset="-122"/>
                <a:ea typeface="华文细黑" pitchFamily="2" charset="-122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宋体" charset="-122"/>
                <a:ea typeface="华文细黑" pitchFamily="2" charset="-122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800">
                <a:latin typeface="宋体" charset="-122"/>
                <a:ea typeface="华文细黑" pitchFamily="2" charset="-122"/>
                <a:cs typeface="Times New Roman" pitchFamily="18" charset="0"/>
              </a:rPr>
              <a:t>                             </a:t>
            </a:r>
            <a:r>
              <a:rPr lang="en-US" altLang="zh-CN" sz="1800">
                <a:latin typeface="宋体" charset="-122"/>
                <a:ea typeface="华文细黑" pitchFamily="2" charset="-122"/>
                <a:cs typeface="Times New Roman" pitchFamily="18" charset="0"/>
              </a:rPr>
              <a:t>LIBOR</a:t>
            </a:r>
            <a:r>
              <a:rPr lang="zh-CN" altLang="en-US" sz="1800">
                <a:latin typeface="宋体" charset="-122"/>
                <a:ea typeface="华文细黑" pitchFamily="2" charset="-122"/>
                <a:cs typeface="Times New Roman" pitchFamily="18" charset="0"/>
              </a:rPr>
              <a:t>的浮动利率</a:t>
            </a:r>
            <a:r>
              <a:rPr lang="zh-CN" altLang="en-US" sz="2000">
                <a:latin typeface="宋体" charset="-122"/>
                <a:ea typeface="华文细黑" pitchFamily="2" charset="-122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zh-CN" altLang="en-US" sz="1800">
              <a:latin typeface="宋体" charset="-122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800">
                <a:latin typeface="宋体" charset="-122"/>
                <a:ea typeface="华文细黑" pitchFamily="2" charset="-122"/>
                <a:cs typeface="Times New Roman" pitchFamily="18" charset="0"/>
              </a:rPr>
              <a:t> </a:t>
            </a:r>
            <a:r>
              <a:rPr lang="en-US" altLang="zh-CN" sz="1800">
                <a:latin typeface="宋体" charset="-122"/>
                <a:ea typeface="华文细黑" pitchFamily="2" charset="-122"/>
                <a:cs typeface="Times New Roman" pitchFamily="18" charset="0"/>
              </a:rPr>
              <a:t>10%</a:t>
            </a:r>
            <a:r>
              <a:rPr lang="zh-CN" altLang="en-US" sz="1800">
                <a:latin typeface="宋体" charset="-122"/>
                <a:ea typeface="华文细黑" pitchFamily="2" charset="-122"/>
                <a:cs typeface="Times New Roman" pitchFamily="18" charset="0"/>
              </a:rPr>
              <a:t>的固定利率              </a:t>
            </a:r>
            <a:r>
              <a:rPr lang="en-US" altLang="zh-CN" sz="1800">
                <a:latin typeface="宋体" charset="-122"/>
                <a:ea typeface="华文细黑" pitchFamily="2" charset="-122"/>
                <a:cs typeface="Times New Roman" pitchFamily="18" charset="0"/>
              </a:rPr>
              <a:t>9.95%</a:t>
            </a:r>
            <a:r>
              <a:rPr lang="zh-CN" altLang="en-US" sz="1800">
                <a:latin typeface="宋体" charset="-122"/>
                <a:ea typeface="华文细黑" pitchFamily="2" charset="-122"/>
                <a:cs typeface="Times New Roman" pitchFamily="18" charset="0"/>
              </a:rPr>
              <a:t>的固定利率 </a:t>
            </a:r>
            <a:r>
              <a:rPr lang="zh-CN" altLang="en-US" sz="1800">
                <a:ea typeface="华文细黑" pitchFamily="2" charset="-122"/>
                <a:cs typeface="Times New Roman" pitchFamily="18" charset="0"/>
              </a:rPr>
              <a:t>                      </a:t>
            </a:r>
            <a:r>
              <a:rPr lang="en-US" altLang="zh-CN" sz="1800">
                <a:ea typeface="华文细黑" pitchFamily="2" charset="-122"/>
                <a:cs typeface="Times New Roman" pitchFamily="18" charset="0"/>
              </a:rPr>
              <a:t>LIBOR+1%</a:t>
            </a:r>
            <a:r>
              <a:rPr lang="zh-CN" altLang="en-US" sz="1800">
                <a:latin typeface="宋体" charset="-122"/>
                <a:ea typeface="华文细黑" pitchFamily="2" charset="-122"/>
                <a:cs typeface="Times New Roman" pitchFamily="18" charset="0"/>
              </a:rPr>
              <a:t>浮动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800">
                <a:latin typeface="宋体" charset="-122"/>
                <a:ea typeface="华文细黑" pitchFamily="2" charset="-122"/>
                <a:cs typeface="Times New Roman" pitchFamily="18" charset="0"/>
              </a:rPr>
              <a:t>                                                        利率</a:t>
            </a:r>
            <a:endParaRPr lang="zh-CN" altLang="en-US">
              <a:ea typeface="华文细黑" pitchFamily="2" charset="-122"/>
              <a:cs typeface="Times New Roman" pitchFamily="18" charset="0"/>
            </a:endParaRPr>
          </a:p>
        </p:txBody>
      </p:sp>
      <p:grpSp>
        <p:nvGrpSpPr>
          <p:cNvPr id="677891" name="组合 12"/>
          <p:cNvGrpSpPr>
            <a:grpSpLocks/>
          </p:cNvGrpSpPr>
          <p:nvPr/>
        </p:nvGrpSpPr>
        <p:grpSpPr bwMode="auto">
          <a:xfrm>
            <a:off x="2135189" y="4800600"/>
            <a:ext cx="7900987" cy="381000"/>
            <a:chOff x="611188" y="4800600"/>
            <a:chExt cx="7900987" cy="381000"/>
          </a:xfrm>
        </p:grpSpPr>
        <p:sp>
          <p:nvSpPr>
            <p:cNvPr id="677894" name="Rectangle 4"/>
            <p:cNvSpPr>
              <a:spLocks noChangeArrowheads="1"/>
            </p:cNvSpPr>
            <p:nvPr/>
          </p:nvSpPr>
          <p:spPr bwMode="auto">
            <a:xfrm>
              <a:off x="2286000" y="4800600"/>
              <a:ext cx="838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 A</a:t>
              </a:r>
              <a:r>
                <a:rPr lang="zh-CN" altLang="en-US" sz="2400">
                  <a:latin typeface="宋体" charset="-122"/>
                </a:rPr>
                <a:t>公司</a:t>
              </a:r>
              <a:r>
                <a:rPr lang="zh-CN" altLang="en-US" sz="2400"/>
                <a:t> </a:t>
              </a:r>
            </a:p>
          </p:txBody>
        </p:sp>
        <p:sp>
          <p:nvSpPr>
            <p:cNvPr id="677895" name="Rectangle 5"/>
            <p:cNvSpPr>
              <a:spLocks noChangeArrowheads="1"/>
            </p:cNvSpPr>
            <p:nvPr/>
          </p:nvSpPr>
          <p:spPr bwMode="auto">
            <a:xfrm>
              <a:off x="5791200" y="4800600"/>
              <a:ext cx="914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 B</a:t>
              </a:r>
              <a:r>
                <a:rPr lang="zh-CN" altLang="en-US" sz="2400">
                  <a:latin typeface="宋体" charset="-122"/>
                </a:rPr>
                <a:t>公司</a:t>
              </a:r>
              <a:r>
                <a:rPr lang="zh-CN" altLang="en-US" sz="2400"/>
                <a:t> </a:t>
              </a:r>
            </a:p>
          </p:txBody>
        </p:sp>
        <p:sp>
          <p:nvSpPr>
            <p:cNvPr id="677896" name="Line 6"/>
            <p:cNvSpPr>
              <a:spLocks noChangeShapeType="1"/>
            </p:cNvSpPr>
            <p:nvPr/>
          </p:nvSpPr>
          <p:spPr bwMode="auto">
            <a:xfrm>
              <a:off x="3200400" y="4876800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7897" name="Line 7"/>
            <p:cNvSpPr>
              <a:spLocks noChangeShapeType="1"/>
            </p:cNvSpPr>
            <p:nvPr/>
          </p:nvSpPr>
          <p:spPr bwMode="auto">
            <a:xfrm flipH="1">
              <a:off x="3203575" y="5013325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7898" name="Line 8"/>
            <p:cNvSpPr>
              <a:spLocks noChangeShapeType="1"/>
            </p:cNvSpPr>
            <p:nvPr/>
          </p:nvSpPr>
          <p:spPr bwMode="auto">
            <a:xfrm flipH="1">
              <a:off x="611188" y="4941888"/>
              <a:ext cx="1622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7899" name="Line 9"/>
            <p:cNvSpPr>
              <a:spLocks noChangeShapeType="1"/>
            </p:cNvSpPr>
            <p:nvPr/>
          </p:nvSpPr>
          <p:spPr bwMode="auto">
            <a:xfrm>
              <a:off x="6705600" y="5029200"/>
              <a:ext cx="1806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77892" name="TextBox 10"/>
          <p:cNvSpPr txBox="1">
            <a:spLocks noChangeArrowheads="1"/>
          </p:cNvSpPr>
          <p:nvPr/>
        </p:nvSpPr>
        <p:spPr bwMode="auto">
          <a:xfrm>
            <a:off x="1847850" y="260351"/>
            <a:ext cx="8064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  利率互换协议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919289" y="5949950"/>
            <a:ext cx="74898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问题：利率互换与远期利率协议有何异同？</a:t>
            </a:r>
          </a:p>
        </p:txBody>
      </p:sp>
    </p:spTree>
    <p:extLst>
      <p:ext uri="{BB962C8B-B14F-4D97-AF65-F5344CB8AC3E}">
        <p14:creationId xmlns:p14="http://schemas.microsoft.com/office/powerpoint/2010/main" val="30844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341438"/>
            <a:ext cx="8424863" cy="3600450"/>
          </a:xfrm>
        </p:spPr>
        <p:txBody>
          <a:bodyPr>
            <a:normAutofit lnSpcReduction="10000"/>
          </a:bodyPr>
          <a:lstStyle/>
          <a:p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考察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公司的现金流：</a:t>
            </a:r>
          </a:p>
          <a:p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）支付给外部贷款人年利率为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10%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的利息；</a:t>
            </a:r>
            <a:b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</a:b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）从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得到年利率为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9.95%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的利息；</a:t>
            </a:r>
            <a:b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</a:b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）向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支付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LIBOR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的利息。</a:t>
            </a:r>
          </a:p>
          <a:p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三项现金流的总结果是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只需支付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LIBOR+0.05%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利息，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比它直接到浮动利率市场借款少支付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0.25%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利息。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　</a:t>
            </a:r>
          </a:p>
        </p:txBody>
      </p:sp>
      <p:sp>
        <p:nvSpPr>
          <p:cNvPr id="678915" name="TextBox 3"/>
          <p:cNvSpPr txBox="1">
            <a:spLocks noChangeArrowheads="1"/>
          </p:cNvSpPr>
          <p:nvPr/>
        </p:nvSpPr>
        <p:spPr bwMode="auto">
          <a:xfrm>
            <a:off x="1847850" y="260351"/>
            <a:ext cx="8064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  利率互换协议</a:t>
            </a:r>
          </a:p>
        </p:txBody>
      </p:sp>
    </p:spTree>
    <p:extLst>
      <p:ext uri="{BB962C8B-B14F-4D97-AF65-F5344CB8AC3E}">
        <p14:creationId xmlns:p14="http://schemas.microsoft.com/office/powerpoint/2010/main" val="331409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600200"/>
            <a:ext cx="8569325" cy="41338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同样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公司也有三项现金流：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）支付给外部借款人年利率为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LIBOR+1%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的利息；</a:t>
            </a:r>
            <a:b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</a:b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）从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得到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LIBOR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的利息；</a:t>
            </a:r>
            <a:b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</a:b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）向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支付年利率为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9.95%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的利息。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三项现金流的总结果是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只需支付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10.95%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的利息，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比它直接到固定利率市场借款少支付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0.25%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的利率。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这项互换协议中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和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每年都少支付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0.25%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因此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总收益为每年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0.5%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679939" name="TextBox 3"/>
          <p:cNvSpPr txBox="1">
            <a:spLocks noChangeArrowheads="1"/>
          </p:cNvSpPr>
          <p:nvPr/>
        </p:nvSpPr>
        <p:spPr bwMode="auto">
          <a:xfrm>
            <a:off x="1847850" y="260351"/>
            <a:ext cx="8064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  利率互换协议</a:t>
            </a:r>
          </a:p>
        </p:txBody>
      </p:sp>
    </p:spTree>
    <p:extLst>
      <p:ext uri="{BB962C8B-B14F-4D97-AF65-F5344CB8AC3E}">
        <p14:creationId xmlns:p14="http://schemas.microsoft.com/office/powerpoint/2010/main" val="111973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125539"/>
            <a:ext cx="8569325" cy="439102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2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定义：</a:t>
            </a:r>
            <a:endParaRPr lang="en-US" altLang="zh-CN" sz="3200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利率互换</a:t>
            </a:r>
            <a:r>
              <a:rPr lang="zh-CN" altLang="en-US" b="1">
                <a:solidFill>
                  <a:srgbClr val="000099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Interest Rate Swaps</a:t>
            </a:r>
            <a:r>
              <a:rPr lang="zh-CN" altLang="en-US" b="1">
                <a:solidFill>
                  <a:srgbClr val="000099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是指双方同意在未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来的一定期限内根据同种货币的同样的名义本金交换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现金流，其中一方的现金流根据浮动利率计算出来，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而另一方的现金流根据固定利率计算。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互换的期限通常在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年以上，有时甚至在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15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年以上，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即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交易双方会多次交换利息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 </a:t>
            </a:r>
          </a:p>
        </p:txBody>
      </p:sp>
      <p:sp>
        <p:nvSpPr>
          <p:cNvPr id="680963" name="TextBox 3"/>
          <p:cNvSpPr txBox="1">
            <a:spLocks noChangeArrowheads="1"/>
          </p:cNvSpPr>
          <p:nvPr/>
        </p:nvSpPr>
        <p:spPr bwMode="auto">
          <a:xfrm>
            <a:off x="1847850" y="260351"/>
            <a:ext cx="8064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  利率互换协议</a:t>
            </a:r>
          </a:p>
        </p:txBody>
      </p:sp>
    </p:spTree>
    <p:extLst>
      <p:ext uri="{BB962C8B-B14F-4D97-AF65-F5344CB8AC3E}">
        <p14:creationId xmlns:p14="http://schemas.microsoft.com/office/powerpoint/2010/main" val="331484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692151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/>
              <a:t>利率互换的定价</a:t>
            </a:r>
            <a:endParaRPr lang="zh-CN" altLang="zh-CN" sz="3600" b="1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2349500"/>
            <a:ext cx="8424862" cy="3124200"/>
          </a:xfrm>
        </p:spPr>
        <p:txBody>
          <a:bodyPr/>
          <a:lstStyle/>
          <a:p>
            <a:r>
              <a:rPr lang="zh-CN" altLang="en-US" b="1">
                <a:latin typeface="方正姚体" pitchFamily="2" charset="-122"/>
                <a:ea typeface="方正姚体" pitchFamily="2" charset="-122"/>
              </a:rPr>
              <a:t>基本思想</a:t>
            </a:r>
            <a:r>
              <a:rPr lang="en-US" altLang="zh-CN" b="1">
                <a:latin typeface="方正姚体" pitchFamily="2" charset="-122"/>
                <a:ea typeface="方正姚体" pitchFamily="2" charset="-122"/>
              </a:rPr>
              <a:t>:</a:t>
            </a:r>
            <a:r>
              <a:rPr lang="zh-CN" altLang="en-US" b="1">
                <a:latin typeface="方正姚体" pitchFamily="2" charset="-122"/>
                <a:ea typeface="方正姚体" pitchFamily="2" charset="-122"/>
              </a:rPr>
              <a:t>无套利定价原理</a:t>
            </a:r>
            <a:endParaRPr lang="en-US" altLang="zh-CN" b="1"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 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具体定价方法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     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(1)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债券组合定价法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     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(2)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远期利率合约组合定价法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3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549276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/>
              <a:t>利率互换的定价</a:t>
            </a:r>
            <a:endParaRPr lang="zh-CN" altLang="zh-CN" sz="3600" b="1" dirty="0"/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700213"/>
            <a:ext cx="8496300" cy="5041900"/>
          </a:xfrm>
        </p:spPr>
        <p:txBody>
          <a:bodyPr/>
          <a:lstStyle/>
          <a:p>
            <a:r>
              <a:rPr lang="zh-CN" altLang="en-US" b="1">
                <a:latin typeface="方正姚体" pitchFamily="2" charset="-122"/>
                <a:ea typeface="方正姚体" pitchFamily="2" charset="-122"/>
              </a:rPr>
              <a:t>基本思想</a:t>
            </a:r>
            <a:r>
              <a:rPr lang="en-US" altLang="zh-CN" b="1">
                <a:latin typeface="方正姚体" pitchFamily="2" charset="-122"/>
                <a:ea typeface="方正姚体" pitchFamily="2" charset="-122"/>
              </a:rPr>
              <a:t>:</a:t>
            </a:r>
            <a:r>
              <a:rPr lang="zh-CN" altLang="en-US" b="1">
                <a:latin typeface="方正姚体" pitchFamily="2" charset="-122"/>
                <a:ea typeface="方正姚体" pitchFamily="2" charset="-122"/>
              </a:rPr>
              <a:t>无套利定价原理</a:t>
            </a:r>
            <a:endParaRPr lang="en-US" altLang="zh-CN" b="1"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 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具体定价方法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(1)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债券组合定价法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: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将利率互换合约看作一个债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券组合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然后依据无套利定价原理求解。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收取固定利息，支付浮动利息的利率互换一方相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当于在发行一个浮动利率债券的同时，把所得收入投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资到一个固定利率债券上。反之则反是。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1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18488" cy="48736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b="1" smtClean="0">
                <a:solidFill>
                  <a:srgbClr val="FF0000"/>
                </a:solidFill>
              </a:rPr>
              <a:t>特殊的避险功能。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外汇期货和利率期货交易仅能回避其各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自的非系统风险，而股指期货的诞生则主要是用于回避股票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市场的</a:t>
            </a:r>
            <a:r>
              <a:rPr lang="zh-CN" altLang="en-US" b="1" smtClean="0">
                <a:solidFill>
                  <a:srgbClr val="FF0000"/>
                </a:solidFill>
              </a:rPr>
              <a:t>系统风险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b="1" smtClean="0">
                <a:solidFill>
                  <a:srgbClr val="FF0000"/>
                </a:solidFill>
              </a:rPr>
              <a:t>特殊的结算方式和交易结果。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股指期货合约代表的是虚拟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的股票资产，而非某种有形或具体的股票。因此，合约到期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时，交易双方只要交付或收取根据结算价与开仓时股指差价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所折成的一定金额的货币即可，即</a:t>
            </a:r>
            <a:r>
              <a:rPr lang="zh-CN" altLang="en-US" b="1" smtClean="0">
                <a:solidFill>
                  <a:srgbClr val="FF0000"/>
                </a:solidFill>
              </a:rPr>
              <a:t>采用现金结算的方式，而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勿须也无法进行实物交割。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同时，也正是由于股指期货交易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并未发生实际的股票收付，故交易中也不会发生任何股东权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利和义务的转移。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具体以每指数点计多少货币单位结算，如恒生指数合约</a:t>
            </a:r>
            <a:endParaRPr lang="en-US" altLang="zh-CN" b="1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按每点</a:t>
            </a:r>
            <a:r>
              <a:rPr lang="en-US" altLang="zh-CN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50</a:t>
            </a: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港元结算。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7467600" cy="65246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黑体" pitchFamily="49" charset="-122"/>
              </a:rPr>
              <a:t>股指期货概述</a:t>
            </a:r>
            <a:endParaRPr lang="zh-CN" altLang="en-US" sz="3600" dirty="0">
              <a:latin typeface="黑体" pitchFamily="49" charset="-122"/>
            </a:endParaRPr>
          </a:p>
        </p:txBody>
      </p:sp>
      <p:sp>
        <p:nvSpPr>
          <p:cNvPr id="578564" name="TextBox 4"/>
          <p:cNvSpPr txBox="1">
            <a:spLocks noChangeArrowheads="1"/>
          </p:cNvSpPr>
          <p:nvPr/>
        </p:nvSpPr>
        <p:spPr bwMode="auto">
          <a:xfrm>
            <a:off x="1992314" y="981075"/>
            <a:ext cx="69119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股指期货合约的定义、内容和交易规则</a:t>
            </a:r>
          </a:p>
        </p:txBody>
      </p:sp>
    </p:spTree>
    <p:extLst>
      <p:ext uri="{BB962C8B-B14F-4D97-AF65-F5344CB8AC3E}">
        <p14:creationId xmlns:p14="http://schemas.microsoft.com/office/powerpoint/2010/main" val="2415792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3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3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3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3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3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3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3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3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3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3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3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3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3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3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3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3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3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3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3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3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30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30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549276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/>
              <a:t>利率互换的定价</a:t>
            </a:r>
            <a:endParaRPr lang="zh-CN" altLang="zh-CN" sz="3600" b="1" dirty="0"/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1412876"/>
            <a:ext cx="8497888" cy="5040313"/>
          </a:xfrm>
        </p:spPr>
        <p:txBody>
          <a:bodyPr/>
          <a:lstStyle/>
          <a:p>
            <a:r>
              <a:rPr lang="zh-CN" altLang="en-US" b="1" dirty="0">
                <a:latin typeface="方正姚体" pitchFamily="2" charset="-122"/>
                <a:ea typeface="方正姚体" pitchFamily="2" charset="-122"/>
              </a:rPr>
              <a:t>基本思想</a:t>
            </a:r>
            <a:r>
              <a:rPr lang="en-US" altLang="zh-CN" b="1" dirty="0">
                <a:latin typeface="方正姚体" pitchFamily="2" charset="-122"/>
                <a:ea typeface="方正姚体" pitchFamily="2" charset="-122"/>
              </a:rPr>
              <a:t>:</a:t>
            </a:r>
            <a:r>
              <a:rPr lang="zh-CN" altLang="en-US" b="1" dirty="0">
                <a:latin typeface="方正姚体" pitchFamily="2" charset="-122"/>
                <a:ea typeface="方正姚体" pitchFamily="2" charset="-122"/>
              </a:rPr>
              <a:t>无套利定价原理</a:t>
            </a:r>
            <a:r>
              <a:rPr lang="zh-CN" altLang="en-US" dirty="0" smtClean="0"/>
              <a:t>        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        在均衡或无套利状态下，收取的固定利息必等于</a:t>
            </a:r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支付的浮动利息，即有：</a:t>
            </a:r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i="1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Z</a:t>
            </a:r>
            <a:r>
              <a:rPr lang="en-US" altLang="zh-CN" sz="1600" b="1" i="1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第</a:t>
            </a:r>
            <a:r>
              <a:rPr lang="en-US" altLang="zh-CN" b="1" i="1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个利息交换日的贴现因子，</a:t>
            </a:r>
            <a:r>
              <a:rPr lang="en-US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Z</a:t>
            </a:r>
            <a:r>
              <a:rPr lang="en-US" altLang="zh-CN" sz="16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-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固定利率债券</a:t>
            </a:r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本金的现值，</a:t>
            </a:r>
            <a:r>
              <a:rPr lang="en-US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收取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（支付）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</a:rPr>
              <a:t>的固定利率，</a:t>
            </a:r>
            <a:r>
              <a:rPr lang="en-US" altLang="zh-CN" b="1" i="1" dirty="0">
                <a:latin typeface="Times New Roman" pitchFamily="18" charset="0"/>
                <a:ea typeface="华文细黑" pitchFamily="2" charset="-122"/>
              </a:rPr>
              <a:t>T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</a:rPr>
              <a:t>-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</a:rPr>
              <a:t>利息交</a:t>
            </a:r>
            <a:endParaRPr lang="en-US" altLang="zh-CN" b="1" dirty="0">
              <a:latin typeface="Times New Roman" pitchFamily="18" charset="0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华文细黑" pitchFamily="2" charset="-122"/>
              </a:rPr>
              <a:t>换日的间隔长度（折算成年），</a:t>
            </a:r>
            <a:r>
              <a:rPr lang="en-US" altLang="zh-CN" b="1" i="1" dirty="0">
                <a:latin typeface="Times New Roman" pitchFamily="18" charset="0"/>
                <a:ea typeface="华文细黑" pitchFamily="2" charset="-122"/>
              </a:rPr>
              <a:t>n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</a:rPr>
              <a:t>-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</a:rPr>
              <a:t>交换利息的次数</a:t>
            </a:r>
            <a:endParaRPr lang="en-US" altLang="zh-CN" b="1" dirty="0">
              <a:latin typeface="Times New Roman" pitchFamily="18" charset="0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2930526" y="2852738"/>
          <a:ext cx="608647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3" imgW="2463480" imgH="431640" progId="Equation.DSMT4">
                  <p:embed/>
                </p:oleObj>
              </mc:Choice>
              <mc:Fallback>
                <p:oleObj name="Equation" r:id="rId3" imgW="2463480" imgH="431640" progId="Equation.DSMT4">
                  <p:embed/>
                  <p:pic>
                    <p:nvPicPr>
                      <p:cNvPr id="1075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6" y="2852738"/>
                        <a:ext cx="6086475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04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476251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/>
              <a:t>利率互换的定价</a:t>
            </a:r>
            <a:endParaRPr lang="zh-CN" altLang="zh-CN" sz="3600" b="1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9"/>
            <a:ext cx="8642350" cy="4319587"/>
          </a:xfrm>
        </p:spPr>
        <p:txBody>
          <a:bodyPr/>
          <a:lstStyle/>
          <a:p>
            <a:r>
              <a:rPr lang="zh-CN" altLang="en-US" b="1" dirty="0">
                <a:latin typeface="方正姚体" pitchFamily="2" charset="-122"/>
                <a:ea typeface="方正姚体" pitchFamily="2" charset="-122"/>
              </a:rPr>
              <a:t>基本思想</a:t>
            </a:r>
            <a:r>
              <a:rPr lang="en-US" altLang="zh-CN" b="1" dirty="0">
                <a:latin typeface="方正姚体" pitchFamily="2" charset="-122"/>
                <a:ea typeface="方正姚体" pitchFamily="2" charset="-122"/>
              </a:rPr>
              <a:t>:</a:t>
            </a:r>
            <a:r>
              <a:rPr lang="zh-CN" altLang="en-US" b="1" dirty="0">
                <a:latin typeface="方正姚体" pitchFamily="2" charset="-122"/>
                <a:ea typeface="方正姚体" pitchFamily="2" charset="-122"/>
              </a:rPr>
              <a:t>无套利定价原理</a:t>
            </a:r>
            <a:endParaRPr lang="en-US" altLang="zh-CN" b="1" dirty="0"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        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具体定价方法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                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(1)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债券组合定价法</a:t>
            </a:r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注意：</a:t>
            </a:r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a.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左边是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元固定利率债券现金流的贴现值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b.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右边是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元浮动利率债券的发行价（平价发行）；</a:t>
            </a:r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c.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贴现因子</a:t>
            </a:r>
            <a:r>
              <a:rPr lang="en-US" altLang="zh-CN" b="1" i="1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Z</a:t>
            </a:r>
            <a:r>
              <a:rPr lang="en-US" altLang="zh-CN" sz="1600" b="1" i="1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是由利率期限结构和远期利率公式计算</a:t>
            </a:r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出的各期远期利率构成。</a:t>
            </a:r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4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981076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/>
              <a:t>利率互换的定价</a:t>
            </a:r>
            <a:endParaRPr lang="zh-CN" altLang="zh-CN" sz="3600" b="1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2060575"/>
            <a:ext cx="8713787" cy="4032250"/>
          </a:xfrm>
        </p:spPr>
        <p:txBody>
          <a:bodyPr>
            <a:normAutofit lnSpcReduction="10000"/>
          </a:bodyPr>
          <a:lstStyle/>
          <a:p>
            <a:r>
              <a:rPr lang="zh-CN" altLang="en-US" b="1">
                <a:latin typeface="方正姚体" pitchFamily="2" charset="-122"/>
                <a:ea typeface="方正姚体" pitchFamily="2" charset="-122"/>
              </a:rPr>
              <a:t>基本思想</a:t>
            </a:r>
            <a:r>
              <a:rPr lang="en-US" altLang="zh-CN" b="1">
                <a:latin typeface="方正姚体" pitchFamily="2" charset="-122"/>
                <a:ea typeface="方正姚体" pitchFamily="2" charset="-122"/>
              </a:rPr>
              <a:t>:</a:t>
            </a:r>
            <a:r>
              <a:rPr lang="zh-CN" altLang="en-US" b="1">
                <a:latin typeface="方正姚体" pitchFamily="2" charset="-122"/>
                <a:ea typeface="方正姚体" pitchFamily="2" charset="-122"/>
              </a:rPr>
              <a:t>无套利定价原理</a:t>
            </a:r>
            <a:endParaRPr lang="en-US" altLang="zh-CN" b="1"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具体定价方法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(2)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远期利率合约组合定价法。其实质是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将每一次</a:t>
            </a:r>
            <a:endParaRPr lang="en-US" altLang="zh-CN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利息交换都等价于一个远期利率合约，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即利率互换中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固定利率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等价于远期利率合约的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协议利率，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利率互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换中的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浮动利率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等价于远期利率合约 的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参考利率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。因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而一个交换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n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次利息的利率互换可由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n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个对应的远期利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率合约构成。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33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765176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/>
              <a:t>利率互换的定价</a:t>
            </a:r>
            <a:endParaRPr lang="zh-CN" altLang="zh-CN" sz="3600" b="1" dirty="0"/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773238"/>
            <a:ext cx="8424862" cy="4032250"/>
          </a:xfrm>
        </p:spPr>
        <p:txBody>
          <a:bodyPr>
            <a:normAutofit lnSpcReduction="10000"/>
          </a:bodyPr>
          <a:lstStyle/>
          <a:p>
            <a:r>
              <a:rPr lang="zh-CN" altLang="en-US" b="1">
                <a:latin typeface="方正姚体" pitchFamily="2" charset="-122"/>
                <a:ea typeface="方正姚体" pitchFamily="2" charset="-122"/>
              </a:rPr>
              <a:t>基本思想</a:t>
            </a:r>
            <a:r>
              <a:rPr lang="en-US" altLang="zh-CN" b="1">
                <a:latin typeface="方正姚体" pitchFamily="2" charset="-122"/>
                <a:ea typeface="方正姚体" pitchFamily="2" charset="-122"/>
              </a:rPr>
              <a:t>:</a:t>
            </a:r>
            <a:r>
              <a:rPr lang="zh-CN" altLang="en-US" b="1">
                <a:latin typeface="方正姚体" pitchFamily="2" charset="-122"/>
                <a:ea typeface="方正姚体" pitchFamily="2" charset="-122"/>
              </a:rPr>
              <a:t>无套利定价原理</a:t>
            </a:r>
            <a:endParaRPr lang="en-US" altLang="zh-CN" b="1"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(2)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远期利率合约组合定价法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因而，利率互换的定价可表述为，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其中，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f</a:t>
            </a:r>
            <a:r>
              <a:rPr lang="en-US" altLang="zh-CN" sz="12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-</a:t>
            </a:r>
            <a:r>
              <a:rPr lang="en-US" altLang="zh-CN" b="1">
                <a:latin typeface="Times New Roman" pitchFamily="18" charset="0"/>
                <a:ea typeface="华文细黑" pitchFamily="2" charset="-122"/>
              </a:rPr>
              <a:t>1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元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利率互换收取（支付）的浮动利息或浮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动利率，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</a:rPr>
              <a:t>Z</a:t>
            </a:r>
            <a:r>
              <a:rPr lang="en-US" altLang="zh-CN" sz="1600" b="1" i="1">
                <a:latin typeface="Times New Roman" pitchFamily="18" charset="0"/>
                <a:ea typeface="华文细黑" pitchFamily="2" charset="-122"/>
              </a:rPr>
              <a:t>i</a:t>
            </a:r>
            <a:r>
              <a:rPr lang="en-US" altLang="zh-CN" b="1">
                <a:latin typeface="Times New Roman" pitchFamily="18" charset="0"/>
                <a:ea typeface="华文细黑" pitchFamily="2" charset="-122"/>
              </a:rPr>
              <a:t>-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第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</a:rPr>
              <a:t>i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个利息交换日的贴现因子，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</a:rPr>
              <a:t>X</a:t>
            </a:r>
            <a:r>
              <a:rPr lang="en-US" altLang="zh-CN" b="1">
                <a:latin typeface="Times New Roman" pitchFamily="18" charset="0"/>
                <a:ea typeface="华文细黑" pitchFamily="2" charset="-122"/>
              </a:rPr>
              <a:t>-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收取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（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支付）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的固定利率，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</a:rPr>
              <a:t>n</a:t>
            </a:r>
            <a:r>
              <a:rPr lang="en-US" altLang="zh-CN" b="1">
                <a:latin typeface="Times New Roman" pitchFamily="18" charset="0"/>
                <a:ea typeface="华文细黑" pitchFamily="2" charset="-122"/>
              </a:rPr>
              <a:t>-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交换利息的次数</a:t>
            </a:r>
            <a:endParaRPr lang="en-US" altLang="zh-CN" b="1">
              <a:latin typeface="Times New Roman" pitchFamily="18" charset="0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2997201" y="3284538"/>
          <a:ext cx="51212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3" imgW="2476440" imgH="431640" progId="Equation.DSMT4">
                  <p:embed/>
                </p:oleObj>
              </mc:Choice>
              <mc:Fallback>
                <p:oleObj name="Equation" r:id="rId3" imgW="2476440" imgH="431640" progId="Equation.DSMT4">
                  <p:embed/>
                  <p:pic>
                    <p:nvPicPr>
                      <p:cNvPr id="1085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1" y="3284538"/>
                        <a:ext cx="5121275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3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476251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/>
              <a:t>利率互换的定价</a:t>
            </a:r>
            <a:endParaRPr lang="zh-CN" altLang="zh-CN" sz="3600" b="1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4608512"/>
          </a:xfrm>
        </p:spPr>
        <p:txBody>
          <a:bodyPr/>
          <a:lstStyle/>
          <a:p>
            <a:r>
              <a:rPr lang="zh-CN" altLang="en-US" b="1">
                <a:latin typeface="方正姚体" pitchFamily="2" charset="-122"/>
                <a:ea typeface="方正姚体" pitchFamily="2" charset="-122"/>
              </a:rPr>
              <a:t>基本思想</a:t>
            </a:r>
            <a:r>
              <a:rPr lang="en-US" altLang="zh-CN" b="1">
                <a:latin typeface="方正姚体" pitchFamily="2" charset="-122"/>
                <a:ea typeface="方正姚体" pitchFamily="2" charset="-122"/>
              </a:rPr>
              <a:t>:</a:t>
            </a:r>
            <a:r>
              <a:rPr lang="zh-CN" altLang="en-US" b="1">
                <a:latin typeface="方正姚体" pitchFamily="2" charset="-122"/>
                <a:ea typeface="方正姚体" pitchFamily="2" charset="-122"/>
              </a:rPr>
              <a:t>无套利定价原理</a:t>
            </a:r>
            <a:endParaRPr lang="en-US" altLang="zh-CN" b="1"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具体定价方法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(2)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远期利率合约组合定价法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注意：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a.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左边是浮动利率现金流的贴现值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b.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右边是固定利率现金流的贴现值；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c.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贴现因子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Z</a:t>
            </a:r>
            <a:r>
              <a:rPr lang="en-US" altLang="zh-CN" sz="16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是由利率期限结构和远期利率公式计算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出的各期远期利率构成。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算例详见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p185-187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6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AutoShape 5"/>
          <p:cNvSpPr>
            <a:spLocks noChangeArrowheads="1"/>
          </p:cNvSpPr>
          <p:nvPr/>
        </p:nvSpPr>
        <p:spPr bwMode="auto">
          <a:xfrm>
            <a:off x="3738563" y="264318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利率互换及其定价</a:t>
            </a:r>
          </a:p>
        </p:txBody>
      </p:sp>
      <p:sp>
        <p:nvSpPr>
          <p:cNvPr id="620547" name="AutoShape 6"/>
          <p:cNvSpPr>
            <a:spLocks noChangeArrowheads="1"/>
          </p:cNvSpPr>
          <p:nvPr/>
        </p:nvSpPr>
        <p:spPr bwMode="auto">
          <a:xfrm>
            <a:off x="3738563" y="4000500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货币互换及其定价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79930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49" charset="-122"/>
              </a:rPr>
              <a:t>第九章    利率互换与货币互换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763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205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600200" y="357188"/>
            <a:ext cx="77724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3600" dirty="0"/>
          </a:p>
        </p:txBody>
      </p:sp>
      <p:sp>
        <p:nvSpPr>
          <p:cNvPr id="688131" name="TextBox 4"/>
          <p:cNvSpPr txBox="1">
            <a:spLocks noChangeArrowheads="1"/>
          </p:cNvSpPr>
          <p:nvPr/>
        </p:nvSpPr>
        <p:spPr bwMode="auto">
          <a:xfrm>
            <a:off x="1809751" y="357188"/>
            <a:ext cx="82153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货币互换及其定价</a:t>
            </a:r>
          </a:p>
        </p:txBody>
      </p:sp>
      <p:sp>
        <p:nvSpPr>
          <p:cNvPr id="632836" name="TextBox 6"/>
          <p:cNvSpPr txBox="1">
            <a:spLocks noChangeArrowheads="1"/>
          </p:cNvSpPr>
          <p:nvPr/>
        </p:nvSpPr>
        <p:spPr bwMode="auto">
          <a:xfrm>
            <a:off x="1631950" y="1143000"/>
            <a:ext cx="853598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引导案例：</a:t>
            </a:r>
            <a:endParaRPr lang="en-US" altLang="zh-CN" sz="2800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algn="l"/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思德公司是德国公司，其美国子公司需要一笔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年期美元贷款，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必须以浮动利率支付利息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。思德公司能按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5.6%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的固定利率借入欧元，或以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LIBOR+0.2%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浮动利率借入美元。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l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思美公司是美国公司，其德国子公司需要一笔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年期欧元贷款，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必须以固定利率支付利息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。思美公司能按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6.6%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的固定利率借入欧元，或以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LIBOR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的浮动利率借入美元。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问题：两家公司如何做可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实现双赢（降低融资成本）？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8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2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2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2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2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2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2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1412875"/>
            <a:ext cx="8785225" cy="46799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答案：做货币互换！即思德公司借入欧元，思美公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司借入美元，然后双方交换所借货币及对应的现金流。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具体如下图所示。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  <a:latin typeface="宋体" charset="-122"/>
              </a:rPr>
              <a:t>问题：双方各自节约融资成本为多少？</a:t>
            </a:r>
            <a:endParaRPr lang="en-US" altLang="zh-CN">
              <a:solidFill>
                <a:srgbClr val="FF0000"/>
              </a:solidFill>
              <a:latin typeface="宋体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mtClean="0">
              <a:latin typeface="宋体" charset="-122"/>
            </a:endParaRPr>
          </a:p>
          <a:p>
            <a:pPr>
              <a:lnSpc>
                <a:spcPct val="120000"/>
              </a:lnSpc>
            </a:pPr>
            <a:endParaRPr lang="en-US" altLang="zh-CN" smtClean="0">
              <a:latin typeface="宋体" charset="-122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600200" y="357188"/>
            <a:ext cx="77724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3600" dirty="0"/>
          </a:p>
        </p:txBody>
      </p:sp>
      <p:sp>
        <p:nvSpPr>
          <p:cNvPr id="689156" name="TextBox 4"/>
          <p:cNvSpPr txBox="1">
            <a:spLocks noChangeArrowheads="1"/>
          </p:cNvSpPr>
          <p:nvPr/>
        </p:nvSpPr>
        <p:spPr bwMode="auto">
          <a:xfrm>
            <a:off x="1809751" y="357188"/>
            <a:ext cx="82153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货币互换及其定价</a:t>
            </a:r>
          </a:p>
        </p:txBody>
      </p:sp>
      <p:grpSp>
        <p:nvGrpSpPr>
          <p:cNvPr id="689157" name="组合 4"/>
          <p:cNvGrpSpPr>
            <a:grpSpLocks/>
          </p:cNvGrpSpPr>
          <p:nvPr/>
        </p:nvGrpSpPr>
        <p:grpSpPr bwMode="auto">
          <a:xfrm>
            <a:off x="1919289" y="3716338"/>
            <a:ext cx="8143875" cy="381000"/>
            <a:chOff x="611188" y="4800600"/>
            <a:chExt cx="8143279" cy="381000"/>
          </a:xfrm>
        </p:grpSpPr>
        <p:sp>
          <p:nvSpPr>
            <p:cNvPr id="689162" name="Rectangle 4"/>
            <p:cNvSpPr>
              <a:spLocks noChangeArrowheads="1"/>
            </p:cNvSpPr>
            <p:nvPr/>
          </p:nvSpPr>
          <p:spPr bwMode="auto">
            <a:xfrm>
              <a:off x="2123356" y="4800600"/>
              <a:ext cx="1224136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 </a:t>
              </a:r>
              <a:r>
                <a:rPr lang="zh-CN" altLang="en-US" sz="2400"/>
                <a:t>思德</a:t>
              </a:r>
              <a:r>
                <a:rPr lang="zh-CN" altLang="en-US" sz="2400">
                  <a:latin typeface="宋体" charset="-122"/>
                </a:rPr>
                <a:t>公司</a:t>
              </a:r>
              <a:r>
                <a:rPr lang="zh-CN" altLang="en-US" sz="2400"/>
                <a:t> </a:t>
              </a:r>
            </a:p>
          </p:txBody>
        </p:sp>
        <p:sp>
          <p:nvSpPr>
            <p:cNvPr id="689163" name="Rectangle 5"/>
            <p:cNvSpPr>
              <a:spLocks noChangeArrowheads="1"/>
            </p:cNvSpPr>
            <p:nvPr/>
          </p:nvSpPr>
          <p:spPr bwMode="auto">
            <a:xfrm>
              <a:off x="5795764" y="4800600"/>
              <a:ext cx="1152128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 </a:t>
              </a:r>
              <a:r>
                <a:rPr lang="zh-CN" altLang="en-US" sz="2400"/>
                <a:t>思美</a:t>
              </a:r>
              <a:r>
                <a:rPr lang="zh-CN" altLang="en-US" sz="2400">
                  <a:latin typeface="宋体" charset="-122"/>
                </a:rPr>
                <a:t>公司</a:t>
              </a:r>
              <a:r>
                <a:rPr lang="zh-CN" altLang="en-US" sz="2400"/>
                <a:t> </a:t>
              </a:r>
            </a:p>
          </p:txBody>
        </p:sp>
        <p:sp>
          <p:nvSpPr>
            <p:cNvPr id="689164" name="Line 6"/>
            <p:cNvSpPr>
              <a:spLocks noChangeShapeType="1"/>
            </p:cNvSpPr>
            <p:nvPr/>
          </p:nvSpPr>
          <p:spPr bwMode="auto">
            <a:xfrm flipV="1">
              <a:off x="3347492" y="4872608"/>
              <a:ext cx="2448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9165" name="Line 7"/>
            <p:cNvSpPr>
              <a:spLocks noChangeShapeType="1"/>
            </p:cNvSpPr>
            <p:nvPr/>
          </p:nvSpPr>
          <p:spPr bwMode="auto">
            <a:xfrm flipH="1">
              <a:off x="3347492" y="5016624"/>
              <a:ext cx="2448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9166" name="Line 8"/>
            <p:cNvSpPr>
              <a:spLocks noChangeShapeType="1"/>
            </p:cNvSpPr>
            <p:nvPr/>
          </p:nvSpPr>
          <p:spPr bwMode="auto">
            <a:xfrm flipH="1" flipV="1">
              <a:off x="611188" y="4941888"/>
              <a:ext cx="1512168" cy="2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9167" name="Line 9"/>
            <p:cNvSpPr>
              <a:spLocks noChangeShapeType="1"/>
            </p:cNvSpPr>
            <p:nvPr/>
          </p:nvSpPr>
          <p:spPr bwMode="auto">
            <a:xfrm>
              <a:off x="6947892" y="4944616"/>
              <a:ext cx="1806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9158" name="TextBox 11"/>
          <p:cNvSpPr txBox="1">
            <a:spLocks noChangeArrowheads="1"/>
          </p:cNvSpPr>
          <p:nvPr/>
        </p:nvSpPr>
        <p:spPr bwMode="auto">
          <a:xfrm>
            <a:off x="1992313" y="3284538"/>
            <a:ext cx="1439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欧元</a:t>
            </a:r>
            <a:r>
              <a:rPr lang="en-US" altLang="zh-CN" sz="2400"/>
              <a:t>5.6%</a:t>
            </a:r>
            <a:endParaRPr lang="zh-CN" altLang="en-US" sz="2400"/>
          </a:p>
        </p:txBody>
      </p:sp>
      <p:sp>
        <p:nvSpPr>
          <p:cNvPr id="689159" name="TextBox 13"/>
          <p:cNvSpPr txBox="1">
            <a:spLocks noChangeArrowheads="1"/>
          </p:cNvSpPr>
          <p:nvPr/>
        </p:nvSpPr>
        <p:spPr bwMode="auto">
          <a:xfrm>
            <a:off x="5087939" y="3284538"/>
            <a:ext cx="17287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美元</a:t>
            </a:r>
            <a:r>
              <a:rPr lang="en-US" altLang="zh-CN" sz="2400"/>
              <a:t>LIBOR</a:t>
            </a:r>
            <a:endParaRPr lang="zh-CN" altLang="en-US" sz="2400"/>
          </a:p>
        </p:txBody>
      </p:sp>
      <p:sp>
        <p:nvSpPr>
          <p:cNvPr id="689160" name="TextBox 14"/>
          <p:cNvSpPr txBox="1">
            <a:spLocks noChangeArrowheads="1"/>
          </p:cNvSpPr>
          <p:nvPr/>
        </p:nvSpPr>
        <p:spPr bwMode="auto">
          <a:xfrm>
            <a:off x="8328025" y="3284538"/>
            <a:ext cx="17287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美元</a:t>
            </a:r>
            <a:r>
              <a:rPr lang="en-US" altLang="zh-CN" sz="2400"/>
              <a:t>LIBOR</a:t>
            </a:r>
            <a:endParaRPr lang="zh-CN" altLang="en-US" sz="2400"/>
          </a:p>
        </p:txBody>
      </p:sp>
      <p:sp>
        <p:nvSpPr>
          <p:cNvPr id="689161" name="TextBox 16"/>
          <p:cNvSpPr txBox="1">
            <a:spLocks noChangeArrowheads="1"/>
          </p:cNvSpPr>
          <p:nvPr/>
        </p:nvSpPr>
        <p:spPr bwMode="auto">
          <a:xfrm>
            <a:off x="5087938" y="4005263"/>
            <a:ext cx="1439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欧元</a:t>
            </a:r>
            <a:r>
              <a:rPr lang="en-US" altLang="zh-CN" sz="2400"/>
              <a:t>6.0%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8251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3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3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2133600"/>
            <a:ext cx="8458200" cy="2662238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定义：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货币互换</a:t>
            </a:r>
            <a:r>
              <a:rPr lang="zh-CN" altLang="en-US" b="1">
                <a:solidFill>
                  <a:srgbClr val="000099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Currency Swaps</a:t>
            </a:r>
            <a:r>
              <a:rPr lang="zh-CN" altLang="en-US" b="1">
                <a:solidFill>
                  <a:srgbClr val="000099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是将一种货币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的本金和约定利息与另一货币的等价本金和约定利息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进行交换。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原因：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双方在各自国家金融市场上具有比较优势。 </a:t>
            </a:r>
          </a:p>
          <a:p>
            <a:pPr>
              <a:lnSpc>
                <a:spcPct val="120000"/>
              </a:lnSpc>
            </a:pPr>
            <a:endParaRPr lang="en-US" altLang="zh-CN" smtClean="0">
              <a:latin typeface="宋体" charset="-122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600200" y="357188"/>
            <a:ext cx="77724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3600" dirty="0"/>
          </a:p>
        </p:txBody>
      </p:sp>
      <p:sp>
        <p:nvSpPr>
          <p:cNvPr id="690180" name="TextBox 4"/>
          <p:cNvSpPr txBox="1">
            <a:spLocks noChangeArrowheads="1"/>
          </p:cNvSpPr>
          <p:nvPr/>
        </p:nvSpPr>
        <p:spPr bwMode="auto">
          <a:xfrm>
            <a:off x="1809751" y="357188"/>
            <a:ext cx="82153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货币互换及其定价</a:t>
            </a:r>
          </a:p>
        </p:txBody>
      </p:sp>
    </p:spTree>
    <p:extLst>
      <p:ext uri="{BB962C8B-B14F-4D97-AF65-F5344CB8AC3E}">
        <p14:creationId xmlns:p14="http://schemas.microsoft.com/office/powerpoint/2010/main" val="38099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2133601"/>
            <a:ext cx="8458200" cy="352742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债券组合定价法：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将货币互换分解成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一份外币债券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和一份本币债券的组合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远期外汇协议定价法：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将货币互换分解成一系列外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汇远期协议的组合，即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每一次支付都可以用一笔远期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外汇协议的现金流来代替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原理同利率互换的定价，算例见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p189-192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en-US" altLang="zh-CN" smtClean="0">
              <a:latin typeface="宋体" charset="-122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600200" y="357188"/>
            <a:ext cx="77724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3600" dirty="0"/>
          </a:p>
        </p:txBody>
      </p:sp>
      <p:sp>
        <p:nvSpPr>
          <p:cNvPr id="691204" name="TextBox 4"/>
          <p:cNvSpPr txBox="1">
            <a:spLocks noChangeArrowheads="1"/>
          </p:cNvSpPr>
          <p:nvPr/>
        </p:nvSpPr>
        <p:spPr bwMode="auto">
          <a:xfrm>
            <a:off x="1809751" y="357188"/>
            <a:ext cx="82153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货币互换及其定价</a:t>
            </a:r>
          </a:p>
        </p:txBody>
      </p:sp>
      <p:sp>
        <p:nvSpPr>
          <p:cNvPr id="691205" name="TextBox 4"/>
          <p:cNvSpPr txBox="1">
            <a:spLocks noChangeArrowheads="1"/>
          </p:cNvSpPr>
          <p:nvPr/>
        </p:nvSpPr>
        <p:spPr bwMode="auto">
          <a:xfrm>
            <a:off x="2063750" y="1412875"/>
            <a:ext cx="4103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货币互换的定价</a:t>
            </a:r>
          </a:p>
        </p:txBody>
      </p:sp>
    </p:spTree>
    <p:extLst>
      <p:ext uri="{BB962C8B-B14F-4D97-AF65-F5344CB8AC3E}">
        <p14:creationId xmlns:p14="http://schemas.microsoft.com/office/powerpoint/2010/main" val="363879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3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3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3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3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3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3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3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未知"/>
          <p:cNvSpPr>
            <a:spLocks/>
          </p:cNvSpPr>
          <p:nvPr/>
        </p:nvSpPr>
        <p:spPr bwMode="auto">
          <a:xfrm>
            <a:off x="7421563" y="4721226"/>
            <a:ext cx="614362" cy="981075"/>
          </a:xfrm>
          <a:custGeom>
            <a:avLst/>
            <a:gdLst>
              <a:gd name="T0" fmla="*/ 2147483647 w 308"/>
              <a:gd name="T1" fmla="*/ 2147483647 h 444"/>
              <a:gd name="T2" fmla="*/ 0 w 308"/>
              <a:gd name="T3" fmla="*/ 2147483647 h 444"/>
              <a:gd name="T4" fmla="*/ 0 w 308"/>
              <a:gd name="T5" fmla="*/ 2147483647 h 444"/>
              <a:gd name="T6" fmla="*/ 2147483647 w 308"/>
              <a:gd name="T7" fmla="*/ 0 h 444"/>
              <a:gd name="T8" fmla="*/ 2147483647 w 308"/>
              <a:gd name="T9" fmla="*/ 2147483647 h 4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444"/>
              <a:gd name="T17" fmla="*/ 308 w 308"/>
              <a:gd name="T18" fmla="*/ 444 h 4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444">
                <a:moveTo>
                  <a:pt x="308" y="122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2"/>
                </a:lnTo>
                <a:close/>
              </a:path>
            </a:pathLst>
          </a:custGeom>
          <a:gradFill rotWithShape="1">
            <a:gsLst>
              <a:gs pos="0">
                <a:srgbClr val="433206"/>
              </a:gs>
              <a:gs pos="50000">
                <a:srgbClr val="906B0E"/>
              </a:gs>
              <a:gs pos="100000">
                <a:srgbClr val="433206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8" name="未知"/>
          <p:cNvSpPr>
            <a:spLocks/>
          </p:cNvSpPr>
          <p:nvPr/>
        </p:nvSpPr>
        <p:spPr bwMode="auto">
          <a:xfrm>
            <a:off x="3689351" y="4725988"/>
            <a:ext cx="4346575" cy="627062"/>
          </a:xfrm>
          <a:custGeom>
            <a:avLst/>
            <a:gdLst>
              <a:gd name="T0" fmla="*/ 2147483647 w 2180"/>
              <a:gd name="T1" fmla="*/ 2147483647 h 284"/>
              <a:gd name="T2" fmla="*/ 0 w 2180"/>
              <a:gd name="T3" fmla="*/ 2147483647 h 284"/>
              <a:gd name="T4" fmla="*/ 2147483647 w 2180"/>
              <a:gd name="T5" fmla="*/ 0 h 284"/>
              <a:gd name="T6" fmla="*/ 2147483647 w 2180"/>
              <a:gd name="T7" fmla="*/ 0 h 284"/>
              <a:gd name="T8" fmla="*/ 2147483647 w 2180"/>
              <a:gd name="T9" fmla="*/ 2147483647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0"/>
              <a:gd name="T16" fmla="*/ 0 h 284"/>
              <a:gd name="T17" fmla="*/ 2180 w 2180"/>
              <a:gd name="T18" fmla="*/ 284 h 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0" h="284">
                <a:moveTo>
                  <a:pt x="1872" y="284"/>
                </a:moveTo>
                <a:lnTo>
                  <a:pt x="0" y="284"/>
                </a:lnTo>
                <a:lnTo>
                  <a:pt x="446" y="0"/>
                </a:lnTo>
                <a:lnTo>
                  <a:pt x="2180" y="0"/>
                </a:lnTo>
                <a:lnTo>
                  <a:pt x="1872" y="284"/>
                </a:lnTo>
                <a:close/>
              </a:path>
            </a:pathLst>
          </a:custGeom>
          <a:solidFill>
            <a:srgbClr val="F2E1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687764" y="5354639"/>
            <a:ext cx="3741737" cy="344487"/>
          </a:xfrm>
          <a:prstGeom prst="rect">
            <a:avLst/>
          </a:prstGeom>
          <a:gradFill rotWithShape="1">
            <a:gsLst>
              <a:gs pos="0">
                <a:srgbClr val="977514"/>
              </a:gs>
              <a:gs pos="50000">
                <a:srgbClr val="D0A11C"/>
              </a:gs>
              <a:gs pos="100000">
                <a:srgbClr val="977514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 sz="2400">
                <a:latin typeface="Verdana" pitchFamily="34" charset="0"/>
              </a:rPr>
              <a:t>1982-1985</a:t>
            </a:r>
            <a:r>
              <a:rPr lang="zh-CN" altLang="en-US" sz="2400">
                <a:latin typeface="Verdana" pitchFamily="34" charset="0"/>
              </a:rPr>
              <a:t>年</a:t>
            </a:r>
          </a:p>
        </p:txBody>
      </p:sp>
      <p:sp>
        <p:nvSpPr>
          <p:cNvPr id="21510" name="未知"/>
          <p:cNvSpPr>
            <a:spLocks/>
          </p:cNvSpPr>
          <p:nvPr/>
        </p:nvSpPr>
        <p:spPr bwMode="auto">
          <a:xfrm>
            <a:off x="4570413" y="3754439"/>
            <a:ext cx="4083050" cy="631825"/>
          </a:xfrm>
          <a:custGeom>
            <a:avLst/>
            <a:gdLst>
              <a:gd name="T0" fmla="*/ 2147483647 w 2048"/>
              <a:gd name="T1" fmla="*/ 2147483647 h 286"/>
              <a:gd name="T2" fmla="*/ 0 w 2048"/>
              <a:gd name="T3" fmla="*/ 2147483647 h 286"/>
              <a:gd name="T4" fmla="*/ 2147483647 w 2048"/>
              <a:gd name="T5" fmla="*/ 0 h 286"/>
              <a:gd name="T6" fmla="*/ 2147483647 w 2048"/>
              <a:gd name="T7" fmla="*/ 0 h 286"/>
              <a:gd name="T8" fmla="*/ 2147483647 w 2048"/>
              <a:gd name="T9" fmla="*/ 2147483647 h 2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8"/>
              <a:gd name="T16" fmla="*/ 0 h 286"/>
              <a:gd name="T17" fmla="*/ 2048 w 2048"/>
              <a:gd name="T18" fmla="*/ 286 h 2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8" h="286">
                <a:moveTo>
                  <a:pt x="1742" y="286"/>
                </a:moveTo>
                <a:lnTo>
                  <a:pt x="0" y="286"/>
                </a:lnTo>
                <a:lnTo>
                  <a:pt x="446" y="0"/>
                </a:lnTo>
                <a:lnTo>
                  <a:pt x="2048" y="0"/>
                </a:lnTo>
                <a:lnTo>
                  <a:pt x="1742" y="286"/>
                </a:lnTo>
                <a:close/>
              </a:path>
            </a:pathLst>
          </a:custGeom>
          <a:solidFill>
            <a:srgbClr val="FF99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572001" y="4386264"/>
            <a:ext cx="3478213" cy="344487"/>
          </a:xfrm>
          <a:prstGeom prst="rect">
            <a:avLst/>
          </a:prstGeom>
          <a:gradFill rotWithShape="1">
            <a:gsLst>
              <a:gs pos="0">
                <a:srgbClr val="A0523A"/>
              </a:gs>
              <a:gs pos="50000">
                <a:srgbClr val="DC7150"/>
              </a:gs>
              <a:gs pos="100000">
                <a:srgbClr val="A0523A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 sz="2400">
                <a:solidFill>
                  <a:srgbClr val="002060"/>
                </a:solidFill>
                <a:latin typeface="Verdana" pitchFamily="34" charset="0"/>
              </a:rPr>
              <a:t>1986-1987</a:t>
            </a:r>
            <a:r>
              <a:rPr lang="zh-CN" altLang="en-US" sz="2400">
                <a:solidFill>
                  <a:srgbClr val="002060"/>
                </a:solidFill>
                <a:latin typeface="Verdana" pitchFamily="34" charset="0"/>
              </a:rPr>
              <a:t>年</a:t>
            </a:r>
          </a:p>
        </p:txBody>
      </p:sp>
      <p:sp>
        <p:nvSpPr>
          <p:cNvPr id="21512" name="未知"/>
          <p:cNvSpPr>
            <a:spLocks/>
          </p:cNvSpPr>
          <p:nvPr/>
        </p:nvSpPr>
        <p:spPr bwMode="auto">
          <a:xfrm>
            <a:off x="8035925" y="3754439"/>
            <a:ext cx="611188" cy="981075"/>
          </a:xfrm>
          <a:custGeom>
            <a:avLst/>
            <a:gdLst>
              <a:gd name="T0" fmla="*/ 2147483647 w 306"/>
              <a:gd name="T1" fmla="*/ 2147483647 h 444"/>
              <a:gd name="T2" fmla="*/ 0 w 306"/>
              <a:gd name="T3" fmla="*/ 2147483647 h 444"/>
              <a:gd name="T4" fmla="*/ 0 w 306"/>
              <a:gd name="T5" fmla="*/ 2147483647 h 444"/>
              <a:gd name="T6" fmla="*/ 2147483647 w 306"/>
              <a:gd name="T7" fmla="*/ 0 h 444"/>
              <a:gd name="T8" fmla="*/ 2147483647 w 306"/>
              <a:gd name="T9" fmla="*/ 2147483647 h 4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444"/>
              <a:gd name="T17" fmla="*/ 306 w 306"/>
              <a:gd name="T18" fmla="*/ 444 h 4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444">
                <a:moveTo>
                  <a:pt x="306" y="122"/>
                </a:moveTo>
                <a:lnTo>
                  <a:pt x="0" y="444"/>
                </a:lnTo>
                <a:lnTo>
                  <a:pt x="0" y="286"/>
                </a:lnTo>
                <a:lnTo>
                  <a:pt x="306" y="0"/>
                </a:lnTo>
                <a:lnTo>
                  <a:pt x="306" y="122"/>
                </a:lnTo>
                <a:close/>
              </a:path>
            </a:pathLst>
          </a:custGeom>
          <a:gradFill rotWithShape="1">
            <a:gsLst>
              <a:gs pos="0">
                <a:srgbClr val="431805"/>
              </a:gs>
              <a:gs pos="50000">
                <a:srgbClr val="90330A"/>
              </a:gs>
              <a:gs pos="100000">
                <a:srgbClr val="431805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3" name="未知"/>
          <p:cNvSpPr>
            <a:spLocks/>
          </p:cNvSpPr>
          <p:nvPr/>
        </p:nvSpPr>
        <p:spPr bwMode="auto">
          <a:xfrm>
            <a:off x="5448301" y="2781300"/>
            <a:ext cx="3827463" cy="635000"/>
          </a:xfrm>
          <a:custGeom>
            <a:avLst/>
            <a:gdLst>
              <a:gd name="T0" fmla="*/ 2147483647 w 1920"/>
              <a:gd name="T1" fmla="*/ 2147483647 h 284"/>
              <a:gd name="T2" fmla="*/ 0 w 1920"/>
              <a:gd name="T3" fmla="*/ 2147483647 h 284"/>
              <a:gd name="T4" fmla="*/ 2147483647 w 1920"/>
              <a:gd name="T5" fmla="*/ 0 h 284"/>
              <a:gd name="T6" fmla="*/ 2147483647 w 1920"/>
              <a:gd name="T7" fmla="*/ 0 h 284"/>
              <a:gd name="T8" fmla="*/ 2147483647 w 1920"/>
              <a:gd name="T9" fmla="*/ 2147483647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284"/>
              <a:gd name="T17" fmla="*/ 1920 w 1920"/>
              <a:gd name="T18" fmla="*/ 284 h 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284">
                <a:moveTo>
                  <a:pt x="1612" y="284"/>
                </a:moveTo>
                <a:lnTo>
                  <a:pt x="0" y="284"/>
                </a:lnTo>
                <a:lnTo>
                  <a:pt x="446" y="0"/>
                </a:lnTo>
                <a:lnTo>
                  <a:pt x="1920" y="0"/>
                </a:lnTo>
                <a:lnTo>
                  <a:pt x="1612" y="284"/>
                </a:lnTo>
                <a:close/>
              </a:path>
            </a:pathLst>
          </a:custGeom>
          <a:solidFill>
            <a:srgbClr val="A77B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449888" y="3416301"/>
            <a:ext cx="3211512" cy="346075"/>
          </a:xfrm>
          <a:prstGeom prst="rect">
            <a:avLst/>
          </a:prstGeom>
          <a:gradFill rotWithShape="1">
            <a:gsLst>
              <a:gs pos="0">
                <a:srgbClr val="5D2FB9"/>
              </a:gs>
              <a:gs pos="50000">
                <a:srgbClr val="8041FF"/>
              </a:gs>
              <a:gs pos="100000">
                <a:srgbClr val="5D2FB9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 sz="2400">
                <a:latin typeface="Verdana" pitchFamily="34" charset="0"/>
              </a:rPr>
              <a:t>1988-1990</a:t>
            </a:r>
            <a:r>
              <a:rPr lang="zh-CN" altLang="en-US" sz="2400">
                <a:latin typeface="Verdana" pitchFamily="34" charset="0"/>
              </a:rPr>
              <a:t>年</a:t>
            </a:r>
          </a:p>
        </p:txBody>
      </p:sp>
      <p:sp>
        <p:nvSpPr>
          <p:cNvPr id="21515" name="未知"/>
          <p:cNvSpPr>
            <a:spLocks/>
          </p:cNvSpPr>
          <p:nvPr/>
        </p:nvSpPr>
        <p:spPr bwMode="auto">
          <a:xfrm>
            <a:off x="8655051" y="2790826"/>
            <a:ext cx="612775" cy="974725"/>
          </a:xfrm>
          <a:custGeom>
            <a:avLst/>
            <a:gdLst>
              <a:gd name="T0" fmla="*/ 2147483647 w 308"/>
              <a:gd name="T1" fmla="*/ 2147483647 h 442"/>
              <a:gd name="T2" fmla="*/ 0 w 308"/>
              <a:gd name="T3" fmla="*/ 2147483647 h 442"/>
              <a:gd name="T4" fmla="*/ 0 w 308"/>
              <a:gd name="T5" fmla="*/ 2147483647 h 442"/>
              <a:gd name="T6" fmla="*/ 2147483647 w 308"/>
              <a:gd name="T7" fmla="*/ 0 h 442"/>
              <a:gd name="T8" fmla="*/ 2147483647 w 308"/>
              <a:gd name="T9" fmla="*/ 2147483647 h 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442"/>
              <a:gd name="T17" fmla="*/ 308 w 308"/>
              <a:gd name="T18" fmla="*/ 442 h 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442">
                <a:moveTo>
                  <a:pt x="308" y="120"/>
                </a:moveTo>
                <a:lnTo>
                  <a:pt x="0" y="442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rgbClr val="230744"/>
              </a:gs>
              <a:gs pos="50000">
                <a:srgbClr val="4B1092"/>
              </a:gs>
              <a:gs pos="100000">
                <a:srgbClr val="230744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6" name="未知"/>
          <p:cNvSpPr>
            <a:spLocks/>
          </p:cNvSpPr>
          <p:nvPr/>
        </p:nvSpPr>
        <p:spPr bwMode="auto">
          <a:xfrm>
            <a:off x="6332538" y="1816101"/>
            <a:ext cx="3560762" cy="627063"/>
          </a:xfrm>
          <a:custGeom>
            <a:avLst/>
            <a:gdLst>
              <a:gd name="T0" fmla="*/ 2147483647 w 1786"/>
              <a:gd name="T1" fmla="*/ 2147483647 h 284"/>
              <a:gd name="T2" fmla="*/ 0 w 1786"/>
              <a:gd name="T3" fmla="*/ 2147483647 h 284"/>
              <a:gd name="T4" fmla="*/ 2147483647 w 1786"/>
              <a:gd name="T5" fmla="*/ 0 h 284"/>
              <a:gd name="T6" fmla="*/ 2147483647 w 1786"/>
              <a:gd name="T7" fmla="*/ 0 h 284"/>
              <a:gd name="T8" fmla="*/ 2147483647 w 1786"/>
              <a:gd name="T9" fmla="*/ 2147483647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6"/>
              <a:gd name="T16" fmla="*/ 0 h 284"/>
              <a:gd name="T17" fmla="*/ 1786 w 1786"/>
              <a:gd name="T18" fmla="*/ 284 h 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6" h="284">
                <a:moveTo>
                  <a:pt x="1478" y="284"/>
                </a:moveTo>
                <a:lnTo>
                  <a:pt x="0" y="284"/>
                </a:lnTo>
                <a:lnTo>
                  <a:pt x="446" y="0"/>
                </a:lnTo>
                <a:lnTo>
                  <a:pt x="1786" y="0"/>
                </a:lnTo>
                <a:lnTo>
                  <a:pt x="1478" y="284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6338889" y="2443164"/>
            <a:ext cx="2947987" cy="352425"/>
          </a:xfrm>
          <a:prstGeom prst="rect">
            <a:avLst/>
          </a:prstGeom>
          <a:gradFill rotWithShape="1">
            <a:gsLst>
              <a:gs pos="0">
                <a:srgbClr val="00684D"/>
              </a:gs>
              <a:gs pos="50000">
                <a:srgbClr val="00906A"/>
              </a:gs>
              <a:gs pos="100000">
                <a:srgbClr val="00684D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 sz="2400">
                <a:latin typeface="Verdana" pitchFamily="34" charset="0"/>
              </a:rPr>
              <a:t>1990</a:t>
            </a:r>
            <a:r>
              <a:rPr lang="zh-CN" altLang="en-US" sz="2400">
                <a:latin typeface="Verdana" pitchFamily="34" charset="0"/>
              </a:rPr>
              <a:t>年至今</a:t>
            </a:r>
          </a:p>
        </p:txBody>
      </p:sp>
      <p:sp>
        <p:nvSpPr>
          <p:cNvPr id="21518" name="未知"/>
          <p:cNvSpPr>
            <a:spLocks/>
          </p:cNvSpPr>
          <p:nvPr/>
        </p:nvSpPr>
        <p:spPr bwMode="auto">
          <a:xfrm>
            <a:off x="9272588" y="1816101"/>
            <a:ext cx="614362" cy="981075"/>
          </a:xfrm>
          <a:custGeom>
            <a:avLst/>
            <a:gdLst>
              <a:gd name="T0" fmla="*/ 2147483647 w 308"/>
              <a:gd name="T1" fmla="*/ 2147483647 h 444"/>
              <a:gd name="T2" fmla="*/ 0 w 308"/>
              <a:gd name="T3" fmla="*/ 2147483647 h 444"/>
              <a:gd name="T4" fmla="*/ 0 w 308"/>
              <a:gd name="T5" fmla="*/ 2147483647 h 444"/>
              <a:gd name="T6" fmla="*/ 2147483647 w 308"/>
              <a:gd name="T7" fmla="*/ 0 h 444"/>
              <a:gd name="T8" fmla="*/ 2147483647 w 308"/>
              <a:gd name="T9" fmla="*/ 2147483647 h 4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444"/>
              <a:gd name="T17" fmla="*/ 308 w 308"/>
              <a:gd name="T18" fmla="*/ 444 h 4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444">
                <a:moveTo>
                  <a:pt x="308" y="120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rgbClr val="00281D"/>
              </a:gs>
              <a:gs pos="50000">
                <a:srgbClr val="00563F"/>
              </a:gs>
              <a:gs pos="100000">
                <a:srgbClr val="00281D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2425701" y="1822450"/>
            <a:ext cx="4797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2606675" y="2106613"/>
            <a:ext cx="2120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rgbClr val="002060"/>
                </a:solidFill>
                <a:latin typeface="Verdana" pitchFamily="34" charset="0"/>
              </a:rPr>
              <a:t>快速发展阶段</a:t>
            </a: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2616200" y="1816100"/>
            <a:ext cx="0" cy="1011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H="1">
            <a:off x="2425701" y="2798763"/>
            <a:ext cx="3914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2606676" y="3063876"/>
            <a:ext cx="1833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rgbClr val="9900FF"/>
                </a:solidFill>
                <a:latin typeface="Verdana" pitchFamily="34" charset="0"/>
              </a:rPr>
              <a:t>停滞阶段</a:t>
            </a:r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>
            <a:off x="2425700" y="3759200"/>
            <a:ext cx="303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H="1">
            <a:off x="2425700" y="4721225"/>
            <a:ext cx="214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H="1">
            <a:off x="2425700" y="569595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2606676" y="4065588"/>
            <a:ext cx="1617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rgbClr val="FF6600"/>
                </a:solidFill>
                <a:latin typeface="Verdana" pitchFamily="34" charset="0"/>
              </a:rPr>
              <a:t>成长阶段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2606675" y="5000626"/>
            <a:ext cx="1544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1">
                <a:latin typeface="Verdana" pitchFamily="34" charset="0"/>
              </a:rPr>
              <a:t>推出阶段</a:t>
            </a:r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2616200" y="2827338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2616200" y="3773488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2616200" y="4721225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2" name="未知"/>
          <p:cNvSpPr>
            <a:spLocks/>
          </p:cNvSpPr>
          <p:nvPr/>
        </p:nvSpPr>
        <p:spPr bwMode="auto">
          <a:xfrm>
            <a:off x="4319589" y="2005014"/>
            <a:ext cx="1957387" cy="3157537"/>
          </a:xfrm>
          <a:custGeom>
            <a:avLst/>
            <a:gdLst>
              <a:gd name="T0" fmla="*/ 2147483647 w 1824"/>
              <a:gd name="T1" fmla="*/ 2147483647 h 2648"/>
              <a:gd name="T2" fmla="*/ 2147483647 w 1824"/>
              <a:gd name="T3" fmla="*/ 2147483647 h 2648"/>
              <a:gd name="T4" fmla="*/ 2147483647 w 1824"/>
              <a:gd name="T5" fmla="*/ 2147483647 h 2648"/>
              <a:gd name="T6" fmla="*/ 2147483647 w 1824"/>
              <a:gd name="T7" fmla="*/ 2147483647 h 2648"/>
              <a:gd name="T8" fmla="*/ 2147483647 w 1824"/>
              <a:gd name="T9" fmla="*/ 2147483647 h 2648"/>
              <a:gd name="T10" fmla="*/ 2147483647 w 1824"/>
              <a:gd name="T11" fmla="*/ 2147483647 h 2648"/>
              <a:gd name="T12" fmla="*/ 2147483647 w 1824"/>
              <a:gd name="T13" fmla="*/ 2147483647 h 2648"/>
              <a:gd name="T14" fmla="*/ 2147483647 w 1824"/>
              <a:gd name="T15" fmla="*/ 2147483647 h 2648"/>
              <a:gd name="T16" fmla="*/ 2147483647 w 1824"/>
              <a:gd name="T17" fmla="*/ 2147483647 h 2648"/>
              <a:gd name="T18" fmla="*/ 2147483647 w 1824"/>
              <a:gd name="T19" fmla="*/ 2147483647 h 2648"/>
              <a:gd name="T20" fmla="*/ 2147483647 w 1824"/>
              <a:gd name="T21" fmla="*/ 2147483647 h 2648"/>
              <a:gd name="T22" fmla="*/ 2147483647 w 1824"/>
              <a:gd name="T23" fmla="*/ 2147483647 h 2648"/>
              <a:gd name="T24" fmla="*/ 2147483647 w 1824"/>
              <a:gd name="T25" fmla="*/ 2147483647 h 2648"/>
              <a:gd name="T26" fmla="*/ 2147483647 w 1824"/>
              <a:gd name="T27" fmla="*/ 2147483647 h 2648"/>
              <a:gd name="T28" fmla="*/ 2147483647 w 1824"/>
              <a:gd name="T29" fmla="*/ 2147483647 h 2648"/>
              <a:gd name="T30" fmla="*/ 2147483647 w 1824"/>
              <a:gd name="T31" fmla="*/ 2147483647 h 2648"/>
              <a:gd name="T32" fmla="*/ 2147483647 w 1824"/>
              <a:gd name="T33" fmla="*/ 2147483647 h 2648"/>
              <a:gd name="T34" fmla="*/ 2147483647 w 1824"/>
              <a:gd name="T35" fmla="*/ 2147483647 h 2648"/>
              <a:gd name="T36" fmla="*/ 2147483647 w 1824"/>
              <a:gd name="T37" fmla="*/ 2147483647 h 2648"/>
              <a:gd name="T38" fmla="*/ 2147483647 w 1824"/>
              <a:gd name="T39" fmla="*/ 2147483647 h 2648"/>
              <a:gd name="T40" fmla="*/ 2147483647 w 1824"/>
              <a:gd name="T41" fmla="*/ 2147483647 h 2648"/>
              <a:gd name="T42" fmla="*/ 2147483647 w 1824"/>
              <a:gd name="T43" fmla="*/ 2147483647 h 2648"/>
              <a:gd name="T44" fmla="*/ 2147483647 w 1824"/>
              <a:gd name="T45" fmla="*/ 2147483647 h 2648"/>
              <a:gd name="T46" fmla="*/ 2147483647 w 1824"/>
              <a:gd name="T47" fmla="*/ 2147483647 h 2648"/>
              <a:gd name="T48" fmla="*/ 2147483647 w 1824"/>
              <a:gd name="T49" fmla="*/ 2147483647 h 2648"/>
              <a:gd name="T50" fmla="*/ 2147483647 w 1824"/>
              <a:gd name="T51" fmla="*/ 2147483647 h 2648"/>
              <a:gd name="T52" fmla="*/ 2147483647 w 1824"/>
              <a:gd name="T53" fmla="*/ 2147483647 h 2648"/>
              <a:gd name="T54" fmla="*/ 2147483647 w 1824"/>
              <a:gd name="T55" fmla="*/ 2147483647 h 2648"/>
              <a:gd name="T56" fmla="*/ 2147483647 w 1824"/>
              <a:gd name="T57" fmla="*/ 2147483647 h 2648"/>
              <a:gd name="T58" fmla="*/ 2147483647 w 1824"/>
              <a:gd name="T59" fmla="*/ 2147483647 h 2648"/>
              <a:gd name="T60" fmla="*/ 2147483647 w 1824"/>
              <a:gd name="T61" fmla="*/ 2147483647 h 2648"/>
              <a:gd name="T62" fmla="*/ 2147483647 w 1824"/>
              <a:gd name="T63" fmla="*/ 2147483647 h 26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24"/>
              <a:gd name="T97" fmla="*/ 0 h 2648"/>
              <a:gd name="T98" fmla="*/ 1824 w 1824"/>
              <a:gd name="T99" fmla="*/ 2648 h 26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61092E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2063750" y="260351"/>
            <a:ext cx="7467600" cy="652463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股指期货概述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3000375" y="5949950"/>
            <a:ext cx="57610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股指期货的产生与发展</a:t>
            </a:r>
          </a:p>
        </p:txBody>
      </p:sp>
      <p:sp>
        <p:nvSpPr>
          <p:cNvPr id="579614" name="TextBox 3"/>
          <p:cNvSpPr txBox="1">
            <a:spLocks noChangeArrowheads="1"/>
          </p:cNvSpPr>
          <p:nvPr/>
        </p:nvSpPr>
        <p:spPr bwMode="auto">
          <a:xfrm>
            <a:off x="2135189" y="1052514"/>
            <a:ext cx="74882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全球主要股指期货合约</a:t>
            </a:r>
          </a:p>
        </p:txBody>
      </p:sp>
    </p:spTree>
    <p:extLst>
      <p:ext uri="{BB962C8B-B14F-4D97-AF65-F5344CB8AC3E}">
        <p14:creationId xmlns:p14="http://schemas.microsoft.com/office/powerpoint/2010/main" val="785772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21508" grpId="0" animBg="1"/>
      <p:bldP spid="21509" grpId="0" animBg="1" autoUpdateAnimBg="0"/>
      <p:bldP spid="21510" grpId="0" animBg="1"/>
      <p:bldP spid="21511" grpId="0" animBg="1" autoUpdateAnimBg="0"/>
      <p:bldP spid="21512" grpId="0" animBg="1"/>
      <p:bldP spid="21513" grpId="0" animBg="1"/>
      <p:bldP spid="21514" grpId="0" animBg="1" autoUpdateAnimBg="0"/>
      <p:bldP spid="21515" grpId="0" animBg="1"/>
      <p:bldP spid="21516" grpId="0" animBg="1"/>
      <p:bldP spid="21517" grpId="0" animBg="1" autoUpdateAnimBg="0"/>
      <p:bldP spid="21518" grpId="0" animBg="1"/>
      <p:bldP spid="21519" grpId="0" animBg="1"/>
      <p:bldP spid="21520" grpId="0" autoUpdateAnimBg="0"/>
      <p:bldP spid="21521" grpId="0" animBg="1"/>
      <p:bldP spid="21522" grpId="0" animBg="1"/>
      <p:bldP spid="21523" grpId="0" autoUpdateAnimBg="0"/>
      <p:bldP spid="21524" grpId="0" animBg="1"/>
      <p:bldP spid="21525" grpId="0" animBg="1"/>
      <p:bldP spid="21526" grpId="0" animBg="1"/>
      <p:bldP spid="21527" grpId="0" autoUpdateAnimBg="0"/>
      <p:bldP spid="21528" grpId="0" autoUpdateAnimBg="0"/>
      <p:bldP spid="21529" grpId="0" animBg="1"/>
      <p:bldP spid="21530" grpId="0" animBg="1"/>
      <p:bldP spid="21531" grpId="0" animBg="1"/>
      <p:bldP spid="21532" grpId="0" animBg="1"/>
      <p:bldP spid="3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1" name="Group 3"/>
          <p:cNvGraphicFramePr>
            <a:graphicFrameLocks noGrp="1"/>
          </p:cNvGraphicFramePr>
          <p:nvPr/>
        </p:nvGraphicFramePr>
        <p:xfrm>
          <a:off x="1631950" y="1412876"/>
          <a:ext cx="8568952" cy="4248471"/>
        </p:xfrm>
        <a:graphic>
          <a:graphicData uri="http://schemas.openxmlformats.org/drawingml/2006/table">
            <a:tbl>
              <a:tblPr/>
              <a:tblGrid>
                <a:gridCol w="1214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8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序号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合约名称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上市交易所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E-Mini S&amp;P 500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芝加哥商业交易所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DJ Euro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Stoxx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欧洲期货交易所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E-mini Nasdaq-100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芝加哥商业交易所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NSE S&amp;P CNX Nifty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印度国家证券交易所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Kospi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韩国交易所集团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DAX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欧洲期货交易所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E-mini Russell 2000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芝加哥商业交易所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CAC 40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伦敦国际金融期货交易所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Nikkei 225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大阪证券交易所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FTSE 100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伦敦国际金融期货交易所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2063750" y="115888"/>
            <a:ext cx="7467600" cy="652462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股指期货概述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580661" name="TextBox 3"/>
          <p:cNvSpPr txBox="1">
            <a:spLocks noChangeArrowheads="1"/>
          </p:cNvSpPr>
          <p:nvPr/>
        </p:nvSpPr>
        <p:spPr bwMode="auto">
          <a:xfrm>
            <a:off x="2135189" y="836614"/>
            <a:ext cx="74882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全球十大股指期货合约</a:t>
            </a:r>
          </a:p>
        </p:txBody>
      </p:sp>
    </p:spTree>
    <p:extLst>
      <p:ext uri="{BB962C8B-B14F-4D97-AF65-F5344CB8AC3E}">
        <p14:creationId xmlns:p14="http://schemas.microsoft.com/office/powerpoint/2010/main" val="1671008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8213" y="333375"/>
            <a:ext cx="7467600" cy="579438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dirty="0" smtClean="0"/>
              <a:t>香港恒生指数期货合约 </a:t>
            </a:r>
          </a:p>
        </p:txBody>
      </p:sp>
      <p:graphicFrame>
        <p:nvGraphicFramePr>
          <p:cNvPr id="14369" name="Group 33"/>
          <p:cNvGraphicFramePr>
            <a:graphicFrameLocks noGrp="1"/>
          </p:cNvGraphicFramePr>
          <p:nvPr>
            <p:ph idx="4294967295"/>
          </p:nvPr>
        </p:nvGraphicFramePr>
        <p:xfrm>
          <a:off x="2279650" y="981075"/>
          <a:ext cx="7239000" cy="4434274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交易单位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50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港元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X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恒生指数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最小变动单位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个指数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每张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50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港元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每日价格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最大波动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不高于或低于上节收市指数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500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点，但现货月份除外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合约月份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现货月份，现货月份随后的一个月份及最近的两个季末月份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交易时间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周一～周五交易日，上午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10:00~12:30,2:30~3:45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最后交易日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交割月最后第二个营业日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结算日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最后交易日之后第一个营业日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1661" name="Rectangle 29"/>
          <p:cNvSpPr>
            <a:spLocks noChangeArrowheads="1"/>
          </p:cNvSpPr>
          <p:nvPr/>
        </p:nvSpPr>
        <p:spPr bwMode="auto">
          <a:xfrm>
            <a:off x="2279650" y="5300663"/>
            <a:ext cx="7239000" cy="431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l"/>
            <a:r>
              <a:rPr kumimoji="1" lang="en-US" altLang="zh-CN" b="1">
                <a:latin typeface="Times New Roman" pitchFamily="18" charset="0"/>
                <a:ea typeface="华文中宋" pitchFamily="2" charset="-122"/>
              </a:rPr>
              <a:t>  </a:t>
            </a:r>
            <a:r>
              <a:rPr kumimoji="1" lang="zh-CN" altLang="en-US" sz="2000" b="1">
                <a:latin typeface="Times New Roman" pitchFamily="18" charset="0"/>
                <a:ea typeface="华文中宋" pitchFamily="2" charset="-122"/>
              </a:rPr>
              <a:t>结算方式                                   现金结算</a:t>
            </a:r>
          </a:p>
        </p:txBody>
      </p:sp>
      <p:sp>
        <p:nvSpPr>
          <p:cNvPr id="581662" name="Rectangle 30"/>
          <p:cNvSpPr>
            <a:spLocks noChangeArrowheads="1"/>
          </p:cNvSpPr>
          <p:nvPr/>
        </p:nvSpPr>
        <p:spPr bwMode="auto">
          <a:xfrm>
            <a:off x="2279650" y="5732463"/>
            <a:ext cx="7239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kumimoji="1" lang="zh-CN" altLang="en-US" sz="2000" b="1">
                <a:latin typeface="Times New Roman" pitchFamily="18" charset="0"/>
                <a:ea typeface="华文中宋" pitchFamily="2" charset="-122"/>
              </a:rPr>
              <a:t>现金结算价格      最后交易日每</a:t>
            </a:r>
            <a:r>
              <a:rPr kumimoji="1" lang="en-US" altLang="zh-CN" sz="2000" b="1">
                <a:latin typeface="Times New Roman" pitchFamily="18" charset="0"/>
                <a:ea typeface="华文中宋" pitchFamily="2" charset="-122"/>
              </a:rPr>
              <a:t>5</a:t>
            </a:r>
            <a:r>
              <a:rPr kumimoji="1" lang="zh-CN" altLang="en-US" sz="2000" b="1">
                <a:latin typeface="Times New Roman" pitchFamily="18" charset="0"/>
                <a:ea typeface="华文中宋" pitchFamily="2" charset="-122"/>
              </a:rPr>
              <a:t>分钟报出的恒生指数的平均值</a:t>
            </a:r>
          </a:p>
          <a:p>
            <a:pPr algn="l"/>
            <a:r>
              <a:rPr kumimoji="1" lang="zh-CN" altLang="en-US" sz="2000" b="1">
                <a:latin typeface="Times New Roman" pitchFamily="18" charset="0"/>
                <a:ea typeface="华文中宋" pitchFamily="2" charset="-122"/>
              </a:rPr>
              <a:t>                              减去小数点后的整数作为最后结算价格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3935413" y="5300663"/>
            <a:ext cx="0" cy="100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1724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63750" y="404814"/>
            <a:ext cx="7467600" cy="58102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欧洲主要股指期货合约</a:t>
            </a:r>
          </a:p>
        </p:txBody>
      </p:sp>
      <p:graphicFrame>
        <p:nvGraphicFramePr>
          <p:cNvPr id="15475" name="Group 115"/>
          <p:cNvGraphicFramePr>
            <a:graphicFrameLocks noGrp="1"/>
          </p:cNvGraphicFramePr>
          <p:nvPr>
            <p:ph type="tbl" idx="4294967295"/>
          </p:nvPr>
        </p:nvGraphicFramePr>
        <p:xfrm>
          <a:off x="1703389" y="1125538"/>
          <a:ext cx="8569325" cy="4857752"/>
        </p:xfrm>
        <a:graphic>
          <a:graphicData uri="http://schemas.openxmlformats.org/drawingml/2006/table">
            <a:tbl>
              <a:tblPr/>
              <a:tblGrid>
                <a:gridCol w="311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60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European Indices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欧洲股指期货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DAX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德国股指期貨</a:t>
                      </a:r>
                      <a:endParaRPr kumimoji="0" lang="zh-CN" altLang="de-DE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EURO STOXX 50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欧元斯托克股指期货</a:t>
                      </a:r>
                      <a:endParaRPr kumimoji="0" lang="zh-CN" altLang="de-DE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FTSE 100 Future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英国新华富时股指期貨</a:t>
                      </a:r>
                      <a:endParaRPr kumimoji="0" lang="zh-CN" altLang="de-DE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CAC40 Future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法国股指期貨</a:t>
                      </a:r>
                      <a:endParaRPr kumimoji="0" lang="zh-CN" altLang="de-DE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(05.02.04)</a:t>
                      </a: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指数点价值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4021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2833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4382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3610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指数点乘数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GBP 10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(10.11.03) </a:t>
                      </a: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合约价值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100,525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28,330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GBP 43,820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36,100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平均每笔合约数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1.5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5.99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每日交易合约数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108,000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660,000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58,000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124,000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交易费用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€</a:t>
                      </a: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0.50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€</a:t>
                      </a: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0.30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44</a:t>
                      </a: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 (</a:t>
                      </a: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€</a:t>
                      </a: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0.63)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€</a:t>
                      </a: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0.35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交易时间（格林威治）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7.50</a:t>
                      </a: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am - 8.00pm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8.00</a:t>
                      </a: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am - 8.00pm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8.00</a:t>
                      </a: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am - 5.30pm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7.00</a:t>
                      </a: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am - 4.30pm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7325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5722</Words>
  <Application>Microsoft Office PowerPoint</Application>
  <PresentationFormat>宽屏</PresentationFormat>
  <Paragraphs>643</Paragraphs>
  <Slides>59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4" baseType="lpstr">
      <vt:lpstr>等线</vt:lpstr>
      <vt:lpstr>等线 Light</vt:lpstr>
      <vt:lpstr>方正姚体</vt:lpstr>
      <vt:lpstr>黑体</vt:lpstr>
      <vt:lpstr>华文细黑</vt:lpstr>
      <vt:lpstr>华文中宋</vt:lpstr>
      <vt:lpstr>宋体</vt:lpstr>
      <vt:lpstr>Arial</vt:lpstr>
      <vt:lpstr>Symbol</vt:lpstr>
      <vt:lpstr>Times New Roman</vt:lpstr>
      <vt:lpstr>Verdana</vt:lpstr>
      <vt:lpstr>Wingdings</vt:lpstr>
      <vt:lpstr>Wingdings 2</vt:lpstr>
      <vt:lpstr>Office 主题​​</vt:lpstr>
      <vt:lpstr>Equation</vt:lpstr>
      <vt:lpstr>PowerPoint 演示文稿</vt:lpstr>
      <vt:lpstr>股指期货概述</vt:lpstr>
      <vt:lpstr>股指期货概述</vt:lpstr>
      <vt:lpstr>股指期货概述</vt:lpstr>
      <vt:lpstr>股指期货概述</vt:lpstr>
      <vt:lpstr>PowerPoint 演示文稿</vt:lpstr>
      <vt:lpstr>PowerPoint 演示文稿</vt:lpstr>
      <vt:lpstr>香港恒生指数期货合约 </vt:lpstr>
      <vt:lpstr>欧洲主要股指期货合约</vt:lpstr>
      <vt:lpstr>PowerPoint 演示文稿</vt:lpstr>
      <vt:lpstr>PowerPoint 演示文稿</vt:lpstr>
      <vt:lpstr>PowerPoint 演示文稿</vt:lpstr>
      <vt:lpstr>PowerPoint 演示文稿</vt:lpstr>
      <vt:lpstr>沪深300指数计算规则</vt:lpstr>
      <vt:lpstr>PowerPoint 演示文稿</vt:lpstr>
      <vt:lpstr>PowerPoint 演示文稿</vt:lpstr>
      <vt:lpstr>PowerPoint 演示文稿</vt:lpstr>
      <vt:lpstr>PowerPoint 演示文稿</vt:lpstr>
      <vt:lpstr>个人能否参与沪深300股指期货交易？</vt:lpstr>
      <vt:lpstr>个人能否参与沪深300股指期货交易？</vt:lpstr>
      <vt:lpstr>沪深300股指期货对中国股市的若干影响</vt:lpstr>
      <vt:lpstr>沪深300股指期货对中国股市的若干影响</vt:lpstr>
      <vt:lpstr>沪深300股指期货对中国股市的若干影响</vt:lpstr>
      <vt:lpstr>沪深300股指期货对中国股市的若干影响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股指期货套期保值举例：</vt:lpstr>
      <vt:lpstr>股指期货的交易策略</vt:lpstr>
      <vt:lpstr>单笔头寸投机举例</vt:lpstr>
      <vt:lpstr>套利交易（价差头寸交易）</vt:lpstr>
      <vt:lpstr>跨月套利举例：</vt:lpstr>
      <vt:lpstr>跨月套利举例：</vt:lpstr>
      <vt:lpstr>跨品种套利举例：</vt:lpstr>
      <vt:lpstr>跨品种套利举例：</vt:lpstr>
      <vt:lpstr>跨品种套利举例：</vt:lpstr>
      <vt:lpstr>PowerPoint 演示文稿</vt:lpstr>
      <vt:lpstr>PowerPoint 演示文稿</vt:lpstr>
      <vt:lpstr>引导案例：</vt:lpstr>
      <vt:lpstr>双方的比较优势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利率互换的定价</vt:lpstr>
      <vt:lpstr>利率互换的定价</vt:lpstr>
      <vt:lpstr>利率互换的定价</vt:lpstr>
      <vt:lpstr>利率互换的定价</vt:lpstr>
      <vt:lpstr>利率互换的定价</vt:lpstr>
      <vt:lpstr>利率互换的定价</vt:lpstr>
      <vt:lpstr>利率互换的定价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linwei he</dc:creator>
  <cp:lastModifiedBy>linwei he</cp:lastModifiedBy>
  <cp:revision>4</cp:revision>
  <dcterms:created xsi:type="dcterms:W3CDTF">2018-12-23T07:56:00Z</dcterms:created>
  <dcterms:modified xsi:type="dcterms:W3CDTF">2018-12-30T08:41:07Z</dcterms:modified>
</cp:coreProperties>
</file>