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0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36.wmf"/><Relationship Id="rId1" Type="http://schemas.openxmlformats.org/officeDocument/2006/relationships/image" Target="../media/image46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BB0C-9187-41E8-B86B-D78F2F7E09A2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468F0-F634-47E5-9F7C-62136F155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4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0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0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2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4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9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0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0B63-4775-46EB-B421-6B13E3CE49E6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ADA0-6BFD-4013-BBE6-FFC5AF439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4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4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AutoShape 5"/>
          <p:cNvSpPr>
            <a:spLocks noChangeArrowheads="1"/>
          </p:cNvSpPr>
          <p:nvPr/>
        </p:nvSpPr>
        <p:spPr bwMode="auto">
          <a:xfrm>
            <a:off x="3719513" y="16287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金融风险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案例</a:t>
            </a:r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不考</a:t>
            </a:r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!!!)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99011" name="AutoShape 6"/>
          <p:cNvSpPr>
            <a:spLocks noChangeArrowheads="1"/>
          </p:cNvSpPr>
          <p:nvPr/>
        </p:nvSpPr>
        <p:spPr bwMode="auto">
          <a:xfrm>
            <a:off x="3792538" y="25654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金融风险产生的理论解释</a:t>
            </a:r>
          </a:p>
        </p:txBody>
      </p:sp>
      <p:sp>
        <p:nvSpPr>
          <p:cNvPr id="299012" name="AutoShape 7"/>
          <p:cNvSpPr>
            <a:spLocks noChangeArrowheads="1"/>
          </p:cNvSpPr>
          <p:nvPr/>
        </p:nvSpPr>
        <p:spPr bwMode="auto">
          <a:xfrm>
            <a:off x="1399309" y="4868864"/>
            <a:ext cx="3742605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金融风险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管理</a:t>
            </a:r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重点</a:t>
            </a:r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99013" name="AutoShape 8"/>
          <p:cNvSpPr>
            <a:spLocks noChangeArrowheads="1"/>
          </p:cNvSpPr>
          <p:nvPr/>
        </p:nvSpPr>
        <p:spPr bwMode="auto">
          <a:xfrm>
            <a:off x="3792538" y="35734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金融风险的分类</a:t>
            </a:r>
          </a:p>
        </p:txBody>
      </p:sp>
      <p:sp>
        <p:nvSpPr>
          <p:cNvPr id="299014" name="AutoShape 9"/>
          <p:cNvSpPr>
            <a:spLocks noChangeArrowheads="1"/>
          </p:cNvSpPr>
          <p:nvPr/>
        </p:nvSpPr>
        <p:spPr bwMode="auto">
          <a:xfrm>
            <a:off x="5159375" y="53006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市场风险管理的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VaR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299015" name="AutoShape 10"/>
          <p:cNvSpPr>
            <a:spLocks noChangeArrowheads="1"/>
          </p:cNvSpPr>
          <p:nvPr/>
        </p:nvSpPr>
        <p:spPr bwMode="auto">
          <a:xfrm>
            <a:off x="5159375" y="45085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信用风险管理方法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1847851" y="549275"/>
            <a:ext cx="7993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2" charset="-122"/>
              </a:rPr>
              <a:t>第四章  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金融风险管理原理</a:t>
            </a:r>
          </a:p>
        </p:txBody>
      </p:sp>
    </p:spTree>
    <p:extLst>
      <p:ext uri="{BB962C8B-B14F-4D97-AF65-F5344CB8AC3E}">
        <p14:creationId xmlns:p14="http://schemas.microsoft.com/office/powerpoint/2010/main" val="3554420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990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 animBg="1"/>
      <p:bldP spid="299010" grpId="1" animBg="1"/>
      <p:bldP spid="299011" grpId="0" animBg="1"/>
      <p:bldP spid="299012" grpId="0" animBg="1"/>
      <p:bldP spid="299013" grpId="0" animBg="1"/>
      <p:bldP spid="299014" grpId="0" animBg="1"/>
      <p:bldP spid="2990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919288" y="260351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>
                <a:solidFill>
                  <a:schemeClr val="accent1"/>
                </a:solidFill>
                <a:ea typeface="方正姚体" pitchFamily="2" charset="-122"/>
              </a:rPr>
              <a:t>资产价格剧烈波动的相关理论</a:t>
            </a:r>
          </a:p>
        </p:txBody>
      </p:sp>
      <p:sp>
        <p:nvSpPr>
          <p:cNvPr id="340995" name="Rectangle 3"/>
          <p:cNvSpPr>
            <a:spLocks noGrp="1"/>
          </p:cNvSpPr>
          <p:nvPr>
            <p:ph type="body" idx="4294967295"/>
          </p:nvPr>
        </p:nvSpPr>
        <p:spPr>
          <a:xfrm>
            <a:off x="1703388" y="1125539"/>
            <a:ext cx="8640762" cy="506888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）过度投机：泡沫产生并破灭。        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）杠杆化（保证金交易）：大量依靠信用（或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信贷）支撑的金融交易，放大和加速了资产价格的波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动。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）行为金融学的解释：噪声交易、羊群效应、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正反馈投资策略等。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）市场操纵机制的作用：庄家操控、内幕交易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等造成某些证券价格的暴涨暴跌。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）宏观经济的不稳定：预期和宏观经济政策的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频繁变动使资产价格波动加剧。</a:t>
            </a:r>
          </a:p>
        </p:txBody>
      </p:sp>
    </p:spTree>
    <p:extLst>
      <p:ext uri="{BB962C8B-B14F-4D97-AF65-F5344CB8AC3E}">
        <p14:creationId xmlns:p14="http://schemas.microsoft.com/office/powerpoint/2010/main" val="22123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703388" y="333376"/>
            <a:ext cx="84963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>
                <a:solidFill>
                  <a:schemeClr val="hlink"/>
                </a:solidFill>
                <a:ea typeface="方正姚体" pitchFamily="2" charset="-122"/>
              </a:rPr>
              <a:t>金融风险的国际传播理论：金融危机传染</a:t>
            </a:r>
          </a:p>
        </p:txBody>
      </p:sp>
      <p:sp>
        <p:nvSpPr>
          <p:cNvPr id="343043" name="Rectangle 3"/>
          <p:cNvSpPr>
            <a:spLocks noGrp="1"/>
          </p:cNvSpPr>
          <p:nvPr>
            <p:ph type="body" idx="4294967295"/>
          </p:nvPr>
        </p:nvSpPr>
        <p:spPr>
          <a:xfrm>
            <a:off x="1703389" y="1341438"/>
            <a:ext cx="8569325" cy="52562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国际贸易传染渠道</a:t>
            </a:r>
            <a:r>
              <a:rPr lang="en-US" altLang="zh-CN"/>
              <a:t>:</a:t>
            </a:r>
            <a:r>
              <a:rPr lang="zh-CN" altLang="en-US"/>
              <a:t>贸易伙伴或贸易竞争对手的竟相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贬值等。</a:t>
            </a:r>
            <a:endParaRPr lang="en-US" altLang="zh-CN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金融市场传染渠道：两国金融市场关联度高导致危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机的“溢出效应”；投资机构调整国际投资组合等。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预期的“自我实现”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self-fulfilling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zh-CN" altLang="en-US"/>
              <a:t>传染渠道：投资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者行为的非理性（羊群行为等）使不相关的两国之间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产生危机的传染性。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0301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AutoShape 5"/>
          <p:cNvSpPr>
            <a:spLocks noChangeArrowheads="1"/>
          </p:cNvSpPr>
          <p:nvPr/>
        </p:nvSpPr>
        <p:spPr bwMode="auto">
          <a:xfrm>
            <a:off x="3719513" y="16287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金融风险案例</a:t>
            </a:r>
          </a:p>
        </p:txBody>
      </p:sp>
      <p:sp>
        <p:nvSpPr>
          <p:cNvPr id="420867" name="AutoShape 6"/>
          <p:cNvSpPr>
            <a:spLocks noChangeArrowheads="1"/>
          </p:cNvSpPr>
          <p:nvPr/>
        </p:nvSpPr>
        <p:spPr bwMode="auto">
          <a:xfrm>
            <a:off x="3792538" y="25654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金融风险产生的理论解释</a:t>
            </a:r>
          </a:p>
        </p:txBody>
      </p:sp>
      <p:sp>
        <p:nvSpPr>
          <p:cNvPr id="420868" name="AutoShape 7"/>
          <p:cNvSpPr>
            <a:spLocks noChangeArrowheads="1"/>
          </p:cNvSpPr>
          <p:nvPr/>
        </p:nvSpPr>
        <p:spPr bwMode="auto">
          <a:xfrm>
            <a:off x="2351089" y="4868864"/>
            <a:ext cx="2790825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金融风险管理</a:t>
            </a:r>
          </a:p>
        </p:txBody>
      </p:sp>
      <p:sp>
        <p:nvSpPr>
          <p:cNvPr id="324613" name="AutoShape 8"/>
          <p:cNvSpPr>
            <a:spLocks noChangeArrowheads="1"/>
          </p:cNvSpPr>
          <p:nvPr/>
        </p:nvSpPr>
        <p:spPr bwMode="auto">
          <a:xfrm>
            <a:off x="3792538" y="35734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金融风险的分类</a:t>
            </a:r>
          </a:p>
        </p:txBody>
      </p:sp>
      <p:sp>
        <p:nvSpPr>
          <p:cNvPr id="420870" name="AutoShape 9"/>
          <p:cNvSpPr>
            <a:spLocks noChangeArrowheads="1"/>
          </p:cNvSpPr>
          <p:nvPr/>
        </p:nvSpPr>
        <p:spPr bwMode="auto">
          <a:xfrm>
            <a:off x="5159375" y="53006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市场风险管理的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VaR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420871" name="AutoShape 10"/>
          <p:cNvSpPr>
            <a:spLocks noChangeArrowheads="1"/>
          </p:cNvSpPr>
          <p:nvPr/>
        </p:nvSpPr>
        <p:spPr bwMode="auto">
          <a:xfrm>
            <a:off x="5159375" y="45085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信用风险管理方法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847851" y="549275"/>
            <a:ext cx="7993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>
                <a:latin typeface="Arial" charset="0"/>
                <a:ea typeface="黑体" pitchFamily="2" charset="-122"/>
              </a:rPr>
              <a:t>第四章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金融风险管理原理</a:t>
            </a:r>
          </a:p>
        </p:txBody>
      </p:sp>
    </p:spTree>
    <p:extLst>
      <p:ext uri="{BB962C8B-B14F-4D97-AF65-F5344CB8AC3E}">
        <p14:creationId xmlns:p14="http://schemas.microsoft.com/office/powerpoint/2010/main" val="1222916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46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66989" y="1484313"/>
            <a:ext cx="6480175" cy="4032250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细黑" pitchFamily="2" charset="-122"/>
              </a:rPr>
              <a:t>市场风险</a:t>
            </a:r>
            <a:endParaRPr lang="zh-CN" altLang="en-US">
              <a:ea typeface="楷体_GB2312" pitchFamily="49" charset="-122"/>
            </a:endParaRPr>
          </a:p>
          <a:p>
            <a:pPr eaLnBrk="1" hangingPunct="1"/>
            <a:r>
              <a:rPr lang="zh-CN" altLang="en-US">
                <a:ea typeface="华文细黑" pitchFamily="2" charset="-122"/>
              </a:rPr>
              <a:t>信用风险</a:t>
            </a:r>
          </a:p>
          <a:p>
            <a:pPr eaLnBrk="1" hangingPunct="1"/>
            <a:r>
              <a:rPr lang="zh-CN" altLang="en-US">
                <a:ea typeface="华文细黑" pitchFamily="2" charset="-122"/>
              </a:rPr>
              <a:t>流动性风险</a:t>
            </a:r>
          </a:p>
          <a:p>
            <a:pPr eaLnBrk="1" hangingPunct="1"/>
            <a:r>
              <a:rPr lang="zh-CN" altLang="en-US">
                <a:ea typeface="华文细黑" pitchFamily="2" charset="-122"/>
              </a:rPr>
              <a:t>操作风险</a:t>
            </a:r>
          </a:p>
          <a:p>
            <a:pPr eaLnBrk="1" hangingPunct="1"/>
            <a:r>
              <a:rPr lang="zh-CN" altLang="en-US">
                <a:ea typeface="华文细黑" pitchFamily="2" charset="-122"/>
              </a:rPr>
              <a:t>其他风险</a:t>
            </a:r>
          </a:p>
        </p:txBody>
      </p:sp>
      <p:sp>
        <p:nvSpPr>
          <p:cNvPr id="421891" name="Text Box 4"/>
          <p:cNvSpPr txBox="1">
            <a:spLocks noChangeArrowheads="1"/>
          </p:cNvSpPr>
          <p:nvPr/>
        </p:nvSpPr>
        <p:spPr bwMode="auto">
          <a:xfrm>
            <a:off x="2063751" y="333375"/>
            <a:ext cx="59039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9763" indent="-273050"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金融风险的分类</a:t>
            </a:r>
          </a:p>
        </p:txBody>
      </p:sp>
    </p:spTree>
    <p:extLst>
      <p:ext uri="{BB962C8B-B14F-4D97-AF65-F5344CB8AC3E}">
        <p14:creationId xmlns:p14="http://schemas.microsoft.com/office/powerpoint/2010/main" val="800112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3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3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3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3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08213" y="1484313"/>
            <a:ext cx="7467600" cy="4032250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细黑" pitchFamily="2" charset="-122"/>
              </a:rPr>
              <a:t>市场风险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ea typeface="楷体_GB2312" pitchFamily="49" charset="-122"/>
              </a:rPr>
              <a:t>又称价格风险。</a:t>
            </a:r>
            <a:endParaRPr lang="en-US" altLang="zh-CN" sz="2800">
              <a:ea typeface="楷体_GB2312" pitchFamily="49" charset="-122"/>
            </a:endParaRPr>
          </a:p>
          <a:p>
            <a:pPr lvl="1" eaLnBrk="1" hangingPunct="1"/>
            <a:r>
              <a:rPr lang="zh-CN" altLang="en-US" sz="2800">
                <a:ea typeface="楷体_GB2312" pitchFamily="49" charset="-122"/>
              </a:rPr>
              <a:t>利率风险</a:t>
            </a:r>
          </a:p>
          <a:p>
            <a:pPr lvl="1" eaLnBrk="1" hangingPunct="1"/>
            <a:r>
              <a:rPr lang="zh-CN" altLang="en-US" sz="2800">
                <a:ea typeface="楷体_GB2312" pitchFamily="49" charset="-122"/>
              </a:rPr>
              <a:t>汇率风险</a:t>
            </a:r>
          </a:p>
          <a:p>
            <a:pPr lvl="1" eaLnBrk="1" hangingPunct="1"/>
            <a:r>
              <a:rPr lang="zh-CN" altLang="en-US" sz="2800">
                <a:ea typeface="楷体_GB2312" pitchFamily="49" charset="-122"/>
              </a:rPr>
              <a:t>证券价格波动风险</a:t>
            </a:r>
          </a:p>
        </p:txBody>
      </p:sp>
      <p:sp>
        <p:nvSpPr>
          <p:cNvPr id="422915" name="Text Box 3"/>
          <p:cNvSpPr txBox="1">
            <a:spLocks noChangeArrowheads="1"/>
          </p:cNvSpPr>
          <p:nvPr/>
        </p:nvSpPr>
        <p:spPr bwMode="auto">
          <a:xfrm>
            <a:off x="2063751" y="333375"/>
            <a:ext cx="59039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9763" indent="-273050"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金融风险的分类</a:t>
            </a:r>
          </a:p>
        </p:txBody>
      </p:sp>
    </p:spTree>
    <p:extLst>
      <p:ext uri="{BB962C8B-B14F-4D97-AF65-F5344CB8AC3E}">
        <p14:creationId xmlns:p14="http://schemas.microsoft.com/office/powerpoint/2010/main" val="1150978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5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5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08213" y="1196975"/>
            <a:ext cx="7467600" cy="4895850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细黑" pitchFamily="2" charset="-122"/>
              </a:rPr>
              <a:t>信用风险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ea typeface="华文细黑" pitchFamily="2" charset="-122"/>
              </a:rPr>
              <a:t>   </a:t>
            </a:r>
            <a:r>
              <a:rPr lang="zh-CN" altLang="en-US">
                <a:ea typeface="楷体_GB2312" pitchFamily="49" charset="-122"/>
              </a:rPr>
              <a:t>又称违约风险。</a:t>
            </a:r>
          </a:p>
          <a:p>
            <a:pPr eaLnBrk="1" hangingPunct="1"/>
            <a:r>
              <a:rPr lang="zh-CN" altLang="en-US">
                <a:ea typeface="华文细黑" pitchFamily="2" charset="-122"/>
              </a:rPr>
              <a:t>流动性风险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ea typeface="华文细黑" pitchFamily="2" charset="-122"/>
              </a:rPr>
              <a:t>   </a:t>
            </a:r>
            <a:r>
              <a:rPr lang="zh-CN" altLang="en-US">
                <a:ea typeface="华文楷体" pitchFamily="2" charset="-122"/>
              </a:rPr>
              <a:t>现金流不足以应付支出造成的风险。</a:t>
            </a:r>
          </a:p>
          <a:p>
            <a:pPr eaLnBrk="1" hangingPunct="1"/>
            <a:r>
              <a:rPr lang="zh-CN" altLang="en-US">
                <a:ea typeface="华文细黑" pitchFamily="2" charset="-122"/>
              </a:rPr>
              <a:t>操作风险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ea typeface="华文细黑" pitchFamily="2" charset="-122"/>
              </a:rPr>
              <a:t>   </a:t>
            </a:r>
            <a:r>
              <a:rPr lang="zh-CN" altLang="en-US">
                <a:ea typeface="华文楷体" pitchFamily="2" charset="-122"/>
              </a:rPr>
              <a:t>又称运营风险，内部控制不严造成。</a:t>
            </a:r>
          </a:p>
          <a:p>
            <a:pPr eaLnBrk="1" hangingPunct="1"/>
            <a:r>
              <a:rPr lang="zh-CN" altLang="en-US">
                <a:ea typeface="华文细黑" pitchFamily="2" charset="-122"/>
              </a:rPr>
              <a:t>其他风险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ea typeface="华文细黑" pitchFamily="2" charset="-122"/>
              </a:rPr>
              <a:t>   </a:t>
            </a:r>
            <a:r>
              <a:rPr lang="zh-CN" altLang="en-US">
                <a:ea typeface="华文楷体" pitchFamily="2" charset="-122"/>
              </a:rPr>
              <a:t>突发事件等造成的金融风险，诸如政治、军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ea typeface="华文楷体" pitchFamily="2" charset="-122"/>
              </a:rPr>
              <a:t>事、自然灾害等事件造成的金融风险。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063751" y="333375"/>
            <a:ext cx="59039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9763" indent="-273050"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金融风险的分类</a:t>
            </a:r>
          </a:p>
        </p:txBody>
      </p:sp>
    </p:spTree>
    <p:extLst>
      <p:ext uri="{BB962C8B-B14F-4D97-AF65-F5344CB8AC3E}">
        <p14:creationId xmlns:p14="http://schemas.microsoft.com/office/powerpoint/2010/main" val="47332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6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6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6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6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AutoShape 5"/>
          <p:cNvSpPr>
            <a:spLocks noChangeArrowheads="1"/>
          </p:cNvSpPr>
          <p:nvPr/>
        </p:nvSpPr>
        <p:spPr bwMode="auto">
          <a:xfrm>
            <a:off x="3719513" y="16287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金融风险案例</a:t>
            </a:r>
          </a:p>
        </p:txBody>
      </p:sp>
      <p:sp>
        <p:nvSpPr>
          <p:cNvPr id="424963" name="AutoShape 6"/>
          <p:cNvSpPr>
            <a:spLocks noChangeArrowheads="1"/>
          </p:cNvSpPr>
          <p:nvPr/>
        </p:nvSpPr>
        <p:spPr bwMode="auto">
          <a:xfrm>
            <a:off x="3792538" y="25654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金融风险产生的理论解释</a:t>
            </a:r>
          </a:p>
        </p:txBody>
      </p:sp>
      <p:sp>
        <p:nvSpPr>
          <p:cNvPr id="325636" name="AutoShape 7"/>
          <p:cNvSpPr>
            <a:spLocks noChangeArrowheads="1"/>
          </p:cNvSpPr>
          <p:nvPr/>
        </p:nvSpPr>
        <p:spPr bwMode="auto">
          <a:xfrm>
            <a:off x="2351089" y="4868864"/>
            <a:ext cx="2790825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金融风险管理</a:t>
            </a:r>
          </a:p>
        </p:txBody>
      </p:sp>
      <p:sp>
        <p:nvSpPr>
          <p:cNvPr id="424965" name="AutoShape 8"/>
          <p:cNvSpPr>
            <a:spLocks noChangeArrowheads="1"/>
          </p:cNvSpPr>
          <p:nvPr/>
        </p:nvSpPr>
        <p:spPr bwMode="auto">
          <a:xfrm>
            <a:off x="3792538" y="35734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金融风险的分类</a:t>
            </a:r>
          </a:p>
        </p:txBody>
      </p:sp>
      <p:sp>
        <p:nvSpPr>
          <p:cNvPr id="424966" name="AutoShape 9"/>
          <p:cNvSpPr>
            <a:spLocks noChangeArrowheads="1"/>
          </p:cNvSpPr>
          <p:nvPr/>
        </p:nvSpPr>
        <p:spPr bwMode="auto">
          <a:xfrm>
            <a:off x="5159375" y="53006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市场风险管理的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VaR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424967" name="AutoShape 10"/>
          <p:cNvSpPr>
            <a:spLocks noChangeArrowheads="1"/>
          </p:cNvSpPr>
          <p:nvPr/>
        </p:nvSpPr>
        <p:spPr bwMode="auto">
          <a:xfrm>
            <a:off x="5159375" y="45085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信用风险管理方法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847851" y="549275"/>
            <a:ext cx="7993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>
                <a:latin typeface="Arial" charset="0"/>
                <a:ea typeface="黑体" pitchFamily="2" charset="-122"/>
              </a:rPr>
              <a:t>第四章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金融风险管理原理</a:t>
            </a:r>
          </a:p>
        </p:txBody>
      </p:sp>
    </p:spTree>
    <p:extLst>
      <p:ext uri="{BB962C8B-B14F-4D97-AF65-F5344CB8AC3E}">
        <p14:creationId xmlns:p14="http://schemas.microsoft.com/office/powerpoint/2010/main" val="495716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56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992313" y="404814"/>
            <a:ext cx="7467600" cy="725487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cap="none" smtClean="0"/>
              <a:t>  </a:t>
            </a:r>
            <a:r>
              <a:rPr lang="zh-CN" altLang="en-US" sz="3600" b="1"/>
              <a:t>金融风险管理概述</a:t>
            </a:r>
          </a:p>
        </p:txBody>
      </p:sp>
      <p:sp>
        <p:nvSpPr>
          <p:cNvPr id="326659" name="Rectangle 3"/>
          <p:cNvSpPr>
            <a:spLocks noGrp="1"/>
          </p:cNvSpPr>
          <p:nvPr>
            <p:ph type="body" idx="4294967295"/>
          </p:nvPr>
        </p:nvSpPr>
        <p:spPr>
          <a:xfrm>
            <a:off x="2351089" y="1628775"/>
            <a:ext cx="7024687" cy="3455988"/>
          </a:xfrm>
        </p:spPr>
        <p:txBody>
          <a:bodyPr/>
          <a:lstStyle/>
          <a:p>
            <a:r>
              <a:rPr lang="zh-CN" altLang="en-US"/>
              <a:t>风险的识别</a:t>
            </a:r>
          </a:p>
          <a:p>
            <a:endParaRPr lang="zh-CN" altLang="en-US"/>
          </a:p>
          <a:p>
            <a:r>
              <a:rPr lang="zh-CN" altLang="en-US"/>
              <a:t>风险的度量</a:t>
            </a:r>
          </a:p>
          <a:p>
            <a:endParaRPr lang="zh-CN" altLang="en-US"/>
          </a:p>
          <a:p>
            <a:r>
              <a:rPr lang="zh-CN" altLang="en-US"/>
              <a:t>风险管理的基本技术</a:t>
            </a:r>
          </a:p>
        </p:txBody>
      </p:sp>
    </p:spTree>
    <p:extLst>
      <p:ext uri="{BB962C8B-B14F-4D97-AF65-F5344CB8AC3E}">
        <p14:creationId xmlns:p14="http://schemas.microsoft.com/office/powerpoint/2010/main" val="307433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1600201"/>
            <a:ext cx="8147050" cy="3629025"/>
          </a:xfrm>
        </p:spPr>
        <p:txBody>
          <a:bodyPr>
            <a:normAutofit fontScale="92500"/>
          </a:bodyPr>
          <a:lstStyle/>
          <a:p>
            <a:r>
              <a:rPr lang="zh-CN" altLang="en-US"/>
              <a:t>风险的识别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</a:t>
            </a:r>
            <a:r>
              <a:rPr lang="zh-CN" altLang="en-US" b="1" smtClean="0">
                <a:ea typeface="华文细黑" pitchFamily="2" charset="-122"/>
              </a:rPr>
              <a:t>所要解决的主要问题是：确定影响金融风险的因素、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ea typeface="华文细黑" pitchFamily="2" charset="-122"/>
              </a:rPr>
              <a:t>性质及可能的后果，使投资者增强对风险的辨识能力和感知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ea typeface="华文细黑" pitchFamily="2" charset="-122"/>
              </a:rPr>
              <a:t>能力。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ea typeface="华文细黑" pitchFamily="2" charset="-122"/>
              </a:rPr>
              <a:t>       通常与风险度量相结合，才能给出</a:t>
            </a:r>
            <a:r>
              <a:rPr lang="zh-CN" altLang="en-US" b="1" smtClean="0">
                <a:solidFill>
                  <a:schemeClr val="accent1"/>
                </a:solidFill>
                <a:ea typeface="华文细黑" pitchFamily="2" charset="-122"/>
              </a:rPr>
              <a:t>定性</a:t>
            </a:r>
            <a:r>
              <a:rPr lang="zh-CN" altLang="en-US" b="1" smtClean="0">
                <a:ea typeface="华文细黑" pitchFamily="2" charset="-122"/>
              </a:rPr>
              <a:t>和</a:t>
            </a:r>
            <a:r>
              <a:rPr lang="zh-CN" altLang="en-US" b="1" smtClean="0">
                <a:solidFill>
                  <a:schemeClr val="accent1"/>
                </a:solidFill>
                <a:ea typeface="华文细黑" pitchFamily="2" charset="-122"/>
              </a:rPr>
              <a:t>定量</a:t>
            </a:r>
            <a:r>
              <a:rPr lang="zh-CN" altLang="en-US" b="1" smtClean="0">
                <a:ea typeface="华文细黑" pitchFamily="2" charset="-122"/>
              </a:rPr>
              <a:t>的识别结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ea typeface="华文细黑" pitchFamily="2" charset="-122"/>
              </a:rPr>
              <a:t>果。</a:t>
            </a:r>
          </a:p>
        </p:txBody>
      </p:sp>
      <p:sp>
        <p:nvSpPr>
          <p:cNvPr id="427011" name="Rectangle 5"/>
          <p:cNvSpPr>
            <a:spLocks noGrp="1"/>
          </p:cNvSpPr>
          <p:nvPr>
            <p:ph type="title" idx="4294967295"/>
          </p:nvPr>
        </p:nvSpPr>
        <p:spPr bwMode="auto">
          <a:xfrm>
            <a:off x="2135188" y="404814"/>
            <a:ext cx="7467600" cy="725487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cap="none" smtClean="0"/>
              <a:t>  </a:t>
            </a:r>
            <a:r>
              <a:rPr lang="zh-CN" altLang="en-US" sz="3600" b="1"/>
              <a:t>金融风险管理概述</a:t>
            </a:r>
          </a:p>
        </p:txBody>
      </p:sp>
    </p:spTree>
    <p:extLst>
      <p:ext uri="{BB962C8B-B14F-4D97-AF65-F5344CB8AC3E}">
        <p14:creationId xmlns:p14="http://schemas.microsoft.com/office/powerpoint/2010/main" val="33000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5492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/>
              <a:t>金融风险管理概述</a:t>
            </a:r>
          </a:p>
        </p:txBody>
      </p:sp>
      <p:sp>
        <p:nvSpPr>
          <p:cNvPr id="348163" name="Rectangle 3"/>
          <p:cNvSpPr>
            <a:spLocks noGrp="1"/>
          </p:cNvSpPr>
          <p:nvPr>
            <p:ph type="body" idx="4294967295"/>
          </p:nvPr>
        </p:nvSpPr>
        <p:spPr>
          <a:xfrm>
            <a:off x="1992314" y="1700213"/>
            <a:ext cx="7991475" cy="381635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风险的度量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）标准差法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）收益损失法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）期权费用法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）久期和凸性方法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VaR (value-at-risk)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方法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</a:rPr>
              <a:t>,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又称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“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在险价值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”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方法</a:t>
            </a: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3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AutoShape 5"/>
          <p:cNvSpPr>
            <a:spLocks noChangeArrowheads="1"/>
          </p:cNvSpPr>
          <p:nvPr/>
        </p:nvSpPr>
        <p:spPr bwMode="auto">
          <a:xfrm>
            <a:off x="3719513" y="16287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金融风险案例</a:t>
            </a:r>
          </a:p>
        </p:txBody>
      </p:sp>
      <p:sp>
        <p:nvSpPr>
          <p:cNvPr id="358403" name="AutoShape 6"/>
          <p:cNvSpPr>
            <a:spLocks noChangeArrowheads="1"/>
          </p:cNvSpPr>
          <p:nvPr/>
        </p:nvSpPr>
        <p:spPr bwMode="auto">
          <a:xfrm>
            <a:off x="3792538" y="25654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金融风险产生的理论解释</a:t>
            </a:r>
          </a:p>
        </p:txBody>
      </p:sp>
      <p:sp>
        <p:nvSpPr>
          <p:cNvPr id="410628" name="AutoShape 7"/>
          <p:cNvSpPr>
            <a:spLocks noChangeArrowheads="1"/>
          </p:cNvSpPr>
          <p:nvPr/>
        </p:nvSpPr>
        <p:spPr bwMode="auto">
          <a:xfrm>
            <a:off x="2351089" y="4868864"/>
            <a:ext cx="2790825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金融风险管理</a:t>
            </a:r>
          </a:p>
        </p:txBody>
      </p:sp>
      <p:sp>
        <p:nvSpPr>
          <p:cNvPr id="410629" name="AutoShape 8"/>
          <p:cNvSpPr>
            <a:spLocks noChangeArrowheads="1"/>
          </p:cNvSpPr>
          <p:nvPr/>
        </p:nvSpPr>
        <p:spPr bwMode="auto">
          <a:xfrm>
            <a:off x="3792538" y="35734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金融风险的分类</a:t>
            </a:r>
          </a:p>
        </p:txBody>
      </p:sp>
      <p:sp>
        <p:nvSpPr>
          <p:cNvPr id="410630" name="AutoShape 9"/>
          <p:cNvSpPr>
            <a:spLocks noChangeArrowheads="1"/>
          </p:cNvSpPr>
          <p:nvPr/>
        </p:nvSpPr>
        <p:spPr bwMode="auto">
          <a:xfrm>
            <a:off x="5159375" y="53006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市场风险管理的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VaR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410631" name="AutoShape 10"/>
          <p:cNvSpPr>
            <a:spLocks noChangeArrowheads="1"/>
          </p:cNvSpPr>
          <p:nvPr/>
        </p:nvSpPr>
        <p:spPr bwMode="auto">
          <a:xfrm>
            <a:off x="5159375" y="45085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信用风险管理方法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847851" y="549275"/>
            <a:ext cx="7993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>
                <a:latin typeface="Arial" charset="0"/>
                <a:ea typeface="黑体" pitchFamily="2" charset="-122"/>
              </a:rPr>
              <a:t>第四章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金融风险管理原理</a:t>
            </a:r>
          </a:p>
        </p:txBody>
      </p:sp>
    </p:spTree>
    <p:extLst>
      <p:ext uri="{BB962C8B-B14F-4D97-AF65-F5344CB8AC3E}">
        <p14:creationId xmlns:p14="http://schemas.microsoft.com/office/powerpoint/2010/main" val="1294173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84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5492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/>
              <a:t>金融风险管理概述</a:t>
            </a:r>
          </a:p>
        </p:txBody>
      </p:sp>
      <p:sp>
        <p:nvSpPr>
          <p:cNvPr id="55306" name="Rectangle 3"/>
          <p:cNvSpPr>
            <a:spLocks noGrp="1"/>
          </p:cNvSpPr>
          <p:nvPr>
            <p:ph type="body" idx="4294967295"/>
          </p:nvPr>
        </p:nvSpPr>
        <p:spPr>
          <a:xfrm>
            <a:off x="1703389" y="1628775"/>
            <a:ext cx="8351837" cy="48958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风险的度量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）标准差法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   由马柯维茨首先提出，即用预期收益率的方差（标准差、半方差）度量风险，后来又衍生出离差（极差）方法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</a:t>
            </a: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其中     为投资的预期收益率，    为其数学期望或均值。当限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制    </a:t>
            </a:r>
            <a:r>
              <a:rPr lang="zh-CN" altLang="en-US" b="1" smtClean="0"/>
              <a:t>＜     ，</a:t>
            </a:r>
            <a:r>
              <a:rPr lang="zh-CN" altLang="en-US" b="1" smtClean="0">
                <a:ea typeface="华文细黑" pitchFamily="2" charset="-122"/>
              </a:rPr>
              <a:t>即为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半方差法。</a:t>
            </a:r>
          </a:p>
        </p:txBody>
      </p:sp>
      <p:graphicFrame>
        <p:nvGraphicFramePr>
          <p:cNvPr id="55298" name="Object 4"/>
          <p:cNvGraphicFramePr>
            <a:graphicFrameLocks noChangeAspect="1"/>
          </p:cNvGraphicFramePr>
          <p:nvPr/>
        </p:nvGraphicFramePr>
        <p:xfrm>
          <a:off x="4800601" y="4076701"/>
          <a:ext cx="24479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552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076701"/>
                        <a:ext cx="244792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5"/>
          <p:cNvGraphicFramePr>
            <a:graphicFrameLocks noChangeAspect="1"/>
          </p:cNvGraphicFramePr>
          <p:nvPr/>
        </p:nvGraphicFramePr>
        <p:xfrm>
          <a:off x="4800601" y="4724401"/>
          <a:ext cx="22320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5" imgW="1002960" imgH="279360" progId="Equation.DSMT4">
                  <p:embed/>
                </p:oleObj>
              </mc:Choice>
              <mc:Fallback>
                <p:oleObj name="Equation" r:id="rId5" imgW="1002960" imgH="279360" progId="Equation.DSMT4">
                  <p:embed/>
                  <p:pic>
                    <p:nvPicPr>
                      <p:cNvPr id="552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724401"/>
                        <a:ext cx="2232025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8"/>
          <p:cNvGraphicFramePr>
            <a:graphicFrameLocks noChangeAspect="1"/>
          </p:cNvGraphicFramePr>
          <p:nvPr/>
        </p:nvGraphicFramePr>
        <p:xfrm>
          <a:off x="2424113" y="5300664"/>
          <a:ext cx="393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553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300664"/>
                        <a:ext cx="3937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9"/>
          <p:cNvGraphicFramePr>
            <a:graphicFrameLocks noChangeAspect="1"/>
          </p:cNvGraphicFramePr>
          <p:nvPr/>
        </p:nvGraphicFramePr>
        <p:xfrm>
          <a:off x="5808663" y="5300664"/>
          <a:ext cx="3556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553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5300664"/>
                        <a:ext cx="35560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10"/>
          <p:cNvGraphicFramePr>
            <a:graphicFrameLocks noChangeAspect="1"/>
          </p:cNvGraphicFramePr>
          <p:nvPr/>
        </p:nvGraphicFramePr>
        <p:xfrm>
          <a:off x="5613400" y="2705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1" imgW="914400" imgH="198720" progId="Equation.DSMT4">
                  <p:embed/>
                </p:oleObj>
              </mc:Choice>
              <mc:Fallback>
                <p:oleObj name="Equation" r:id="rId11" imgW="914400" imgH="198720" progId="Equation.DSMT4">
                  <p:embed/>
                  <p:pic>
                    <p:nvPicPr>
                      <p:cNvPr id="553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27051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13"/>
          <p:cNvGraphicFramePr>
            <a:graphicFrameLocks noChangeAspect="1"/>
          </p:cNvGraphicFramePr>
          <p:nvPr/>
        </p:nvGraphicFramePr>
        <p:xfrm>
          <a:off x="2135188" y="5734050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5530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734050"/>
                        <a:ext cx="3921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14"/>
          <p:cNvGraphicFramePr>
            <a:graphicFrameLocks noChangeAspect="1"/>
          </p:cNvGraphicFramePr>
          <p:nvPr/>
        </p:nvGraphicFramePr>
        <p:xfrm>
          <a:off x="2711451" y="5734050"/>
          <a:ext cx="36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15" imgW="139680" imgH="164880" progId="Equation.DSMT4">
                  <p:embed/>
                </p:oleObj>
              </mc:Choice>
              <mc:Fallback>
                <p:oleObj name="Equation" r:id="rId15" imgW="139680" imgH="164880" progId="Equation.DSMT4">
                  <p:embed/>
                  <p:pic>
                    <p:nvPicPr>
                      <p:cNvPr id="5530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5734050"/>
                        <a:ext cx="3651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5492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/>
              <a:t>金融风险管理概述</a:t>
            </a:r>
          </a:p>
        </p:txBody>
      </p:sp>
      <p:sp>
        <p:nvSpPr>
          <p:cNvPr id="56327" name="Rectangle 3"/>
          <p:cNvSpPr>
            <a:spLocks noGrp="1"/>
          </p:cNvSpPr>
          <p:nvPr>
            <p:ph type="body" idx="4294967295"/>
          </p:nvPr>
        </p:nvSpPr>
        <p:spPr>
          <a:xfrm>
            <a:off x="1992314" y="1700213"/>
            <a:ext cx="7991475" cy="38163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风险的度量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）收益损失法</a:t>
            </a: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                                                                               ，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&gt; 0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参数   度量了投资者对风险的主观判断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显然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,     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越大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风险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越大。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                                                                              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</a:t>
            </a:r>
          </a:p>
        </p:txBody>
      </p:sp>
      <p:graphicFrame>
        <p:nvGraphicFramePr>
          <p:cNvPr id="56322" name="Object 4"/>
          <p:cNvGraphicFramePr>
            <a:graphicFrameLocks noChangeAspect="1"/>
          </p:cNvGraphicFramePr>
          <p:nvPr/>
        </p:nvGraphicFramePr>
        <p:xfrm>
          <a:off x="3575051" y="3429001"/>
          <a:ext cx="48244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2095200" imgH="393480" progId="Equation.DSMT4">
                  <p:embed/>
                </p:oleObj>
              </mc:Choice>
              <mc:Fallback>
                <p:oleObj name="Equation" r:id="rId3" imgW="2095200" imgH="393480" progId="Equation.DSMT4">
                  <p:embed/>
                  <p:pic>
                    <p:nvPicPr>
                      <p:cNvPr id="563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3429001"/>
                        <a:ext cx="482441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5"/>
          <p:cNvGraphicFramePr>
            <a:graphicFrameLocks noChangeAspect="1"/>
          </p:cNvGraphicFramePr>
          <p:nvPr/>
        </p:nvGraphicFramePr>
        <p:xfrm>
          <a:off x="8616951" y="3716338"/>
          <a:ext cx="3603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563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1" y="3716338"/>
                        <a:ext cx="36036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6"/>
          <p:cNvGraphicFramePr>
            <a:graphicFrameLocks noChangeAspect="1"/>
          </p:cNvGraphicFramePr>
          <p:nvPr/>
        </p:nvGraphicFramePr>
        <p:xfrm>
          <a:off x="2711451" y="4221163"/>
          <a:ext cx="28892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563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221163"/>
                        <a:ext cx="288925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7"/>
          <p:cNvGraphicFramePr>
            <a:graphicFrameLocks noChangeAspect="1"/>
          </p:cNvGraphicFramePr>
          <p:nvPr/>
        </p:nvGraphicFramePr>
        <p:xfrm>
          <a:off x="8040689" y="4221163"/>
          <a:ext cx="28892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5632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4221163"/>
                        <a:ext cx="288925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6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5492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/>
              <a:t>金融风险管理概述</a:t>
            </a:r>
          </a:p>
        </p:txBody>
      </p:sp>
      <p:sp>
        <p:nvSpPr>
          <p:cNvPr id="57350" name="Rectangle 3"/>
          <p:cNvSpPr>
            <a:spLocks noGrp="1"/>
          </p:cNvSpPr>
          <p:nvPr>
            <p:ph type="body" idx="4294967295"/>
          </p:nvPr>
        </p:nvSpPr>
        <p:spPr>
          <a:xfrm>
            <a:off x="1992314" y="1700213"/>
            <a:ext cx="8135937" cy="43926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风险的度量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）期权费用法</a:t>
            </a: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其中</a:t>
            </a:r>
            <a:r>
              <a:rPr lang="en-US" altLang="zh-CN" i="1" smtClean="0">
                <a:latin typeface="Times New Roman" pitchFamily="18" charset="0"/>
                <a:ea typeface="华文细黑" pitchFamily="2" charset="-122"/>
              </a:rPr>
              <a:t>K 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为执行价，   为标的资产的到期日价格。例如，卖出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看涨期权的风险为             。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</a:t>
            </a:r>
          </a:p>
        </p:txBody>
      </p:sp>
      <p:graphicFrame>
        <p:nvGraphicFramePr>
          <p:cNvPr id="57346" name="Object 4"/>
          <p:cNvGraphicFramePr>
            <a:graphicFrameLocks noChangeAspect="1"/>
          </p:cNvGraphicFramePr>
          <p:nvPr/>
        </p:nvGraphicFramePr>
        <p:xfrm>
          <a:off x="3071814" y="3789363"/>
          <a:ext cx="6264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3022560" imgH="253800" progId="Equation.DSMT4">
                  <p:embed/>
                </p:oleObj>
              </mc:Choice>
              <mc:Fallback>
                <p:oleObj name="Equation" r:id="rId3" imgW="3022560" imgH="253800" progId="Equation.DSMT4">
                  <p:embed/>
                  <p:pic>
                    <p:nvPicPr>
                      <p:cNvPr id="573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789363"/>
                        <a:ext cx="62642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5"/>
          <p:cNvGraphicFramePr>
            <a:graphicFrameLocks noChangeAspect="1"/>
          </p:cNvGraphicFramePr>
          <p:nvPr/>
        </p:nvGraphicFramePr>
        <p:xfrm>
          <a:off x="4367213" y="4508500"/>
          <a:ext cx="36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573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4508500"/>
                        <a:ext cx="3603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6"/>
          <p:cNvGraphicFramePr>
            <a:graphicFrameLocks noChangeAspect="1"/>
          </p:cNvGraphicFramePr>
          <p:nvPr/>
        </p:nvGraphicFramePr>
        <p:xfrm>
          <a:off x="4583114" y="4941888"/>
          <a:ext cx="9366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573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4941888"/>
                        <a:ext cx="93662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1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5492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/>
              <a:t>金融风险管理概述</a:t>
            </a:r>
          </a:p>
        </p:txBody>
      </p:sp>
      <p:sp>
        <p:nvSpPr>
          <p:cNvPr id="355331" name="Rectangle 3"/>
          <p:cNvSpPr>
            <a:spLocks noGrp="1"/>
          </p:cNvSpPr>
          <p:nvPr>
            <p:ph type="body" idx="4294967295"/>
          </p:nvPr>
        </p:nvSpPr>
        <p:spPr>
          <a:xfrm>
            <a:off x="1992314" y="1700214"/>
            <a:ext cx="7991475" cy="4681537"/>
          </a:xfrm>
        </p:spPr>
        <p:txBody>
          <a:bodyPr/>
          <a:lstStyle/>
          <a:p>
            <a:r>
              <a:rPr lang="zh-CN" altLang="en-US"/>
              <a:t>风险的度量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）久期和凸性方法</a:t>
            </a: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       久期：</a:t>
            </a: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       凸性：</a:t>
            </a: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3935414" y="3357563"/>
          <a:ext cx="43211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247840" imgH="647640" progId="Equation.DSMT4">
                  <p:embed/>
                </p:oleObj>
              </mc:Choice>
              <mc:Fallback>
                <p:oleObj name="Equation" r:id="rId3" imgW="2247840" imgH="647640" progId="Equation.DSMT4">
                  <p:embed/>
                  <p:pic>
                    <p:nvPicPr>
                      <p:cNvPr id="355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3357563"/>
                        <a:ext cx="4321175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3863975" y="4652964"/>
          <a:ext cx="3455988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1600200" imgH="647640" progId="Equation.DSMT4">
                  <p:embed/>
                </p:oleObj>
              </mc:Choice>
              <mc:Fallback>
                <p:oleObj name="Equation" r:id="rId5" imgW="1600200" imgH="647640" progId="Equation.DSMT4">
                  <p:embed/>
                  <p:pic>
                    <p:nvPicPr>
                      <p:cNvPr id="355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4652964"/>
                        <a:ext cx="3455988" cy="1398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4" name="AutoShape 6"/>
          <p:cNvSpPr>
            <a:spLocks/>
          </p:cNvSpPr>
          <p:nvPr/>
        </p:nvSpPr>
        <p:spPr bwMode="auto">
          <a:xfrm>
            <a:off x="5664200" y="1125538"/>
            <a:ext cx="4248150" cy="1079500"/>
          </a:xfrm>
          <a:prstGeom prst="borderCallout1">
            <a:avLst>
              <a:gd name="adj1" fmla="val 10588"/>
              <a:gd name="adj2" fmla="val -1792"/>
              <a:gd name="adj3" fmla="val 233384"/>
              <a:gd name="adj4" fmla="val -680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39763" indent="-273050"/>
            <a:r>
              <a:rPr lang="zh-CN" altLang="en-US" sz="2800">
                <a:ea typeface="华文仿宋" pitchFamily="2" charset="-122"/>
              </a:rPr>
              <a:t>加权平均还款时间，值</a:t>
            </a:r>
          </a:p>
          <a:p>
            <a:pPr marL="639763" indent="-273050"/>
            <a:r>
              <a:rPr lang="zh-CN" altLang="en-US" sz="2800">
                <a:ea typeface="华文仿宋" pitchFamily="2" charset="-122"/>
              </a:rPr>
              <a:t>越大，风险越大</a:t>
            </a:r>
            <a:r>
              <a:rPr lang="zh-CN" altLang="en-US" sz="2800"/>
              <a:t>   </a:t>
            </a:r>
          </a:p>
        </p:txBody>
      </p:sp>
      <p:sp>
        <p:nvSpPr>
          <p:cNvPr id="355335" name="AutoShape 7"/>
          <p:cNvSpPr>
            <a:spLocks/>
          </p:cNvSpPr>
          <p:nvPr/>
        </p:nvSpPr>
        <p:spPr bwMode="auto">
          <a:xfrm>
            <a:off x="6311900" y="4508500"/>
            <a:ext cx="3924300" cy="1360488"/>
          </a:xfrm>
          <a:prstGeom prst="borderCallout1">
            <a:avLst>
              <a:gd name="adj1" fmla="val 105602"/>
              <a:gd name="adj2" fmla="val 97088"/>
              <a:gd name="adj3" fmla="val 105602"/>
              <a:gd name="adj4" fmla="val -18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39763" indent="-273050"/>
            <a:r>
              <a:rPr lang="zh-CN" altLang="en-US" sz="2400"/>
              <a:t>利率变化大时用，值越</a:t>
            </a:r>
          </a:p>
          <a:p>
            <a:pPr marL="639763" indent="-273050"/>
            <a:r>
              <a:rPr lang="zh-CN" altLang="en-US" sz="2400"/>
              <a:t>大，现金流分布越均匀，</a:t>
            </a:r>
          </a:p>
          <a:p>
            <a:pPr marL="639763" indent="-273050"/>
            <a:r>
              <a:rPr lang="zh-CN" altLang="en-US" sz="2400"/>
              <a:t>风险越小</a:t>
            </a:r>
          </a:p>
        </p:txBody>
      </p:sp>
    </p:spTree>
    <p:extLst>
      <p:ext uri="{BB962C8B-B14F-4D97-AF65-F5344CB8AC3E}">
        <p14:creationId xmlns:p14="http://schemas.microsoft.com/office/powerpoint/2010/main" val="361582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4" grpId="0" animBg="1"/>
      <p:bldP spid="3553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5492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/>
              <a:t>金融风险管理概述</a:t>
            </a:r>
          </a:p>
        </p:txBody>
      </p:sp>
      <p:sp>
        <p:nvSpPr>
          <p:cNvPr id="59399" name="Rectangle 3"/>
          <p:cNvSpPr>
            <a:spLocks noGrp="1"/>
          </p:cNvSpPr>
          <p:nvPr>
            <p:ph type="body" idx="4294967295"/>
          </p:nvPr>
        </p:nvSpPr>
        <p:spPr>
          <a:xfrm>
            <a:off x="1992314" y="1700213"/>
            <a:ext cx="7991475" cy="50419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风险的度量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VaR (value-at-risk)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方法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</a:rPr>
              <a:t>,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又称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“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在险价值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”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方法</a:t>
            </a:r>
          </a:p>
          <a:p>
            <a:pPr>
              <a:buFont typeface="Wingdings" pitchFamily="2" charset="2"/>
              <a:buNone/>
            </a:pPr>
            <a:r>
              <a:rPr lang="en-US" altLang="zh-CN" b="1" smtClean="0"/>
              <a:t>       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VaR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是指在正常市场条件下，在给定的置信水平上，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估算出给定时间内可能产生的最大损失值。</a:t>
            </a: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也即：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其中      为资产损失变量，       为其概率密度函数，</a:t>
            </a:r>
            <a:r>
              <a:rPr lang="en-US" altLang="zh-CN" i="1" smtClean="0">
                <a:latin typeface="Times New Roman" pitchFamily="18" charset="0"/>
                <a:ea typeface="华文细黑" pitchFamily="2" charset="-122"/>
              </a:rPr>
              <a:t>p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表示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置信水平。</a:t>
            </a: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59394" name="Object 4"/>
          <p:cNvGraphicFramePr>
            <a:graphicFrameLocks noChangeAspect="1"/>
          </p:cNvGraphicFramePr>
          <p:nvPr/>
        </p:nvGraphicFramePr>
        <p:xfrm>
          <a:off x="2566989" y="3716338"/>
          <a:ext cx="6059487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2565360" imgH="469800" progId="Equation.DSMT4">
                  <p:embed/>
                </p:oleObj>
              </mc:Choice>
              <mc:Fallback>
                <p:oleObj name="Equation" r:id="rId3" imgW="2565360" imgH="469800" progId="Equation.DSMT4">
                  <p:embed/>
                  <p:pic>
                    <p:nvPicPr>
                      <p:cNvPr id="593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3716338"/>
                        <a:ext cx="6059487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5"/>
          <p:cNvGraphicFramePr>
            <a:graphicFrameLocks noChangeAspect="1"/>
          </p:cNvGraphicFramePr>
          <p:nvPr/>
        </p:nvGraphicFramePr>
        <p:xfrm>
          <a:off x="3432176" y="4868863"/>
          <a:ext cx="38893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473120" imgH="215640" progId="Equation.DSMT4">
                  <p:embed/>
                </p:oleObj>
              </mc:Choice>
              <mc:Fallback>
                <p:oleObj name="Equation" r:id="rId5" imgW="1473120" imgH="215640" progId="Equation.DSMT4">
                  <p:embed/>
                  <p:pic>
                    <p:nvPicPr>
                      <p:cNvPr id="593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4868863"/>
                        <a:ext cx="388937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6"/>
          <p:cNvGraphicFramePr>
            <a:graphicFrameLocks noChangeAspect="1"/>
          </p:cNvGraphicFramePr>
          <p:nvPr/>
        </p:nvGraphicFramePr>
        <p:xfrm>
          <a:off x="2640014" y="5445125"/>
          <a:ext cx="5048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291960" imgH="203040" progId="Equation.DSMT4">
                  <p:embed/>
                </p:oleObj>
              </mc:Choice>
              <mc:Fallback>
                <p:oleObj name="Equation" r:id="rId7" imgW="291960" imgH="203040" progId="Equation.DSMT4">
                  <p:embed/>
                  <p:pic>
                    <p:nvPicPr>
                      <p:cNvPr id="593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445125"/>
                        <a:ext cx="50482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7"/>
          <p:cNvGraphicFramePr>
            <a:graphicFrameLocks noChangeAspect="1"/>
          </p:cNvGraphicFramePr>
          <p:nvPr/>
        </p:nvGraphicFramePr>
        <p:xfrm>
          <a:off x="5519739" y="5373688"/>
          <a:ext cx="6492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9" imgW="355320" imgH="228600" progId="Equation.DSMT4">
                  <p:embed/>
                </p:oleObj>
              </mc:Choice>
              <mc:Fallback>
                <p:oleObj name="Equation" r:id="rId9" imgW="355320" imgH="228600" progId="Equation.DSMT4">
                  <p:embed/>
                  <p:pic>
                    <p:nvPicPr>
                      <p:cNvPr id="593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5373688"/>
                        <a:ext cx="649287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9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4938713" y="3314701"/>
            <a:ext cx="9144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533400"/>
            <a:ext cx="7467600" cy="5562600"/>
            <a:chOff x="1954" y="6260"/>
            <a:chExt cx="8489" cy="5717"/>
          </a:xfrm>
        </p:grpSpPr>
        <p:graphicFrame>
          <p:nvGraphicFramePr>
            <p:cNvPr id="60418" name="Object 4"/>
            <p:cNvGraphicFramePr>
              <a:graphicFrameLocks noChangeAspect="1"/>
            </p:cNvGraphicFramePr>
            <p:nvPr/>
          </p:nvGraphicFramePr>
          <p:xfrm>
            <a:off x="1954" y="6260"/>
            <a:ext cx="8489" cy="5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r:id="rId3" imgW="0" imgH="0" progId="">
                    <p:embed/>
                  </p:oleObj>
                </mc:Choice>
                <mc:Fallback>
                  <p:oleObj r:id="rId3" imgW="0" imgH="0" progId="">
                    <p:embed/>
                    <p:pic>
                      <p:nvPicPr>
                        <p:cNvPr id="6041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6260"/>
                          <a:ext cx="8489" cy="57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3064" y="9263"/>
              <a:ext cx="267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buClrTx/>
                <a:buSzTx/>
                <a:buFontTx/>
                <a:buNone/>
              </a:pPr>
              <a:r>
                <a:rPr lang="zh-CN" altLang="en-US" sz="1400">
                  <a:latin typeface="Times New Roman" pitchFamily="18" charset="0"/>
                  <a:ea typeface="宋体" charset="-122"/>
                </a:rPr>
                <a:t>资产损失的累积分布函数</a:t>
              </a:r>
            </a:p>
          </p:txBody>
        </p:sp>
        <p:sp>
          <p:nvSpPr>
            <p:cNvPr id="60423" name="Text Box 6"/>
            <p:cNvSpPr txBox="1">
              <a:spLocks noChangeArrowheads="1"/>
            </p:cNvSpPr>
            <p:nvPr/>
          </p:nvSpPr>
          <p:spPr bwMode="auto">
            <a:xfrm>
              <a:off x="3109" y="8132"/>
              <a:ext cx="2625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buClrTx/>
                <a:buSzTx/>
                <a:buFontTx/>
                <a:buNone/>
              </a:pPr>
              <a:r>
                <a:rPr lang="zh-CN" altLang="en-US" sz="1400">
                  <a:latin typeface="Times New Roman" pitchFamily="18" charset="0"/>
                  <a:ea typeface="宋体" charset="-122"/>
                </a:rPr>
                <a:t>资产损失的概率密度函数</a:t>
              </a:r>
            </a:p>
          </p:txBody>
        </p:sp>
      </p:grp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2209800" y="5638800"/>
            <a:ext cx="70866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图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3     VaR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损失示意图</a:t>
            </a:r>
            <a:r>
              <a:rPr lang="zh-CN" altLang="en-US" sz="3600" b="1">
                <a:latin typeface="宋体" charset="-122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83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476251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/>
              <a:t>金融风险管理概述</a:t>
            </a:r>
          </a:p>
        </p:txBody>
      </p:sp>
      <p:sp>
        <p:nvSpPr>
          <p:cNvPr id="349187" name="Rectangle 3"/>
          <p:cNvSpPr>
            <a:spLocks noGrp="1"/>
          </p:cNvSpPr>
          <p:nvPr>
            <p:ph type="body" idx="4294967295"/>
          </p:nvPr>
        </p:nvSpPr>
        <p:spPr>
          <a:xfrm>
            <a:off x="2135188" y="1628776"/>
            <a:ext cx="7993062" cy="362902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风险的度量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VaR (value-at-risk)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方法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</a:rPr>
              <a:t>,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又称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“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在险价值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”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方法</a:t>
            </a:r>
          </a:p>
          <a:p>
            <a:pPr>
              <a:buFont typeface="Wingdings" pitchFamily="2" charset="2"/>
              <a:buNone/>
            </a:pPr>
            <a:endParaRPr lang="en-US" altLang="zh-CN" b="1" smtClean="0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例：“明天某项资产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</a:rPr>
              <a:t>95%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</a:rPr>
              <a:t>置信度的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VaR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为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10000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元”，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       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ea typeface="华文细黑" pitchFamily="2" charset="-122"/>
              </a:rPr>
              <a:t>问题：这句话的风险度量含义是什么？</a:t>
            </a:r>
            <a:endParaRPr lang="zh-CN" altLang="en-US" b="1" smtClean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476251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/>
              <a:t>金融风险管理概述</a:t>
            </a:r>
          </a:p>
        </p:txBody>
      </p:sp>
      <p:sp>
        <p:nvSpPr>
          <p:cNvPr id="379907" name="Rectangle 3"/>
          <p:cNvSpPr>
            <a:spLocks noGrp="1"/>
          </p:cNvSpPr>
          <p:nvPr>
            <p:ph type="body" idx="4294967295"/>
          </p:nvPr>
        </p:nvSpPr>
        <p:spPr>
          <a:xfrm>
            <a:off x="1992314" y="1412876"/>
            <a:ext cx="8353425" cy="50403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风险管理的基本技术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）以组合实现风险分散</a:t>
            </a:r>
            <a:r>
              <a:rPr lang="en-US" altLang="zh-CN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组合法</a:t>
            </a:r>
            <a:r>
              <a:rPr lang="en-US" altLang="zh-CN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        方向分散（不同行业、市场和各股）；时间 分散（分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阶段买进</a:t>
            </a:r>
            <a:r>
              <a:rPr lang="en-US" altLang="zh-CN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卖出等）；期限分散（长、中、短其资产配置）。</a:t>
            </a:r>
          </a:p>
          <a:p>
            <a:pPr>
              <a:buFont typeface="Wingdings" pitchFamily="2" charset="2"/>
              <a:buNone/>
            </a:pPr>
            <a:endParaRPr lang="en-US" altLang="zh-CN" b="1" smtClean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）以对冲实现风险转移</a:t>
            </a:r>
            <a:r>
              <a:rPr lang="en-US" altLang="zh-CN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保值法</a:t>
            </a:r>
            <a:r>
              <a:rPr lang="en-US" altLang="zh-CN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endParaRPr lang="zh-CN" altLang="en-US" b="1" smtClean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    （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）以保险产品实现风险规避</a:t>
            </a:r>
            <a:r>
              <a:rPr lang="en-US" altLang="zh-CN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保险法</a:t>
            </a:r>
            <a:r>
              <a:rPr lang="en-US" altLang="zh-CN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        可保风险问</a:t>
            </a:r>
            <a:r>
              <a:rPr lang="zh-CN" altLang="en-US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  <a:hlinkClick r:id="" action="ppaction://noaction"/>
              </a:rPr>
              <a:t>题</a:t>
            </a:r>
            <a:r>
              <a:rPr lang="zh-CN" altLang="en-US" b="1" smtClean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b="1" smtClean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5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AutoShape 5"/>
          <p:cNvSpPr>
            <a:spLocks noChangeArrowheads="1"/>
          </p:cNvSpPr>
          <p:nvPr/>
        </p:nvSpPr>
        <p:spPr bwMode="auto">
          <a:xfrm>
            <a:off x="3719513" y="16287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金融风险案例</a:t>
            </a:r>
          </a:p>
        </p:txBody>
      </p:sp>
      <p:sp>
        <p:nvSpPr>
          <p:cNvPr id="431107" name="AutoShape 6"/>
          <p:cNvSpPr>
            <a:spLocks noChangeArrowheads="1"/>
          </p:cNvSpPr>
          <p:nvPr/>
        </p:nvSpPr>
        <p:spPr bwMode="auto">
          <a:xfrm>
            <a:off x="3792538" y="25654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金融风险产生的理论解释</a:t>
            </a:r>
          </a:p>
        </p:txBody>
      </p:sp>
      <p:sp>
        <p:nvSpPr>
          <p:cNvPr id="431108" name="AutoShape 7"/>
          <p:cNvSpPr>
            <a:spLocks noChangeArrowheads="1"/>
          </p:cNvSpPr>
          <p:nvPr/>
        </p:nvSpPr>
        <p:spPr bwMode="auto">
          <a:xfrm>
            <a:off x="2351089" y="4868864"/>
            <a:ext cx="2790825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金融风险管理</a:t>
            </a:r>
          </a:p>
        </p:txBody>
      </p:sp>
      <p:sp>
        <p:nvSpPr>
          <p:cNvPr id="431109" name="AutoShape 8"/>
          <p:cNvSpPr>
            <a:spLocks noChangeArrowheads="1"/>
          </p:cNvSpPr>
          <p:nvPr/>
        </p:nvSpPr>
        <p:spPr bwMode="auto">
          <a:xfrm>
            <a:off x="3792538" y="35734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金融风险的分类</a:t>
            </a:r>
          </a:p>
        </p:txBody>
      </p:sp>
      <p:sp>
        <p:nvSpPr>
          <p:cNvPr id="360454" name="AutoShape 9"/>
          <p:cNvSpPr>
            <a:spLocks noChangeArrowheads="1"/>
          </p:cNvSpPr>
          <p:nvPr/>
        </p:nvSpPr>
        <p:spPr bwMode="auto">
          <a:xfrm>
            <a:off x="5159375" y="45085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市场风险管理的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VaR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431111" name="AutoShape 10"/>
          <p:cNvSpPr>
            <a:spLocks noChangeArrowheads="1"/>
          </p:cNvSpPr>
          <p:nvPr/>
        </p:nvSpPr>
        <p:spPr bwMode="auto">
          <a:xfrm>
            <a:off x="5159375" y="53006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信用风险管理方法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847851" y="549275"/>
            <a:ext cx="7993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>
                <a:latin typeface="Arial" charset="0"/>
                <a:ea typeface="黑体" pitchFamily="2" charset="-122"/>
              </a:rPr>
              <a:t>第四章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金融风险管理原理</a:t>
            </a:r>
          </a:p>
        </p:txBody>
      </p:sp>
    </p:spTree>
    <p:extLst>
      <p:ext uri="{BB962C8B-B14F-4D97-AF65-F5344CB8AC3E}">
        <p14:creationId xmlns:p14="http://schemas.microsoft.com/office/powerpoint/2010/main" val="3199105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604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3"/>
          <p:cNvSpPr>
            <a:spLocks noChangeArrowheads="1"/>
          </p:cNvSpPr>
          <p:nvPr/>
        </p:nvSpPr>
        <p:spPr bwMode="auto">
          <a:xfrm>
            <a:off x="2135188" y="1916113"/>
            <a:ext cx="77724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7" tIns="46039" rIns="92077" bIns="46039">
            <a:spAutoFit/>
          </a:bodyPr>
          <a:lstStyle/>
          <a:p>
            <a:pPr defTabSz="1028700" eaLnBrk="0" hangingPunct="0">
              <a:lnSpc>
                <a:spcPct val="160000"/>
              </a:lnSpc>
            </a:pPr>
            <a:r>
              <a:rPr lang="en-US" altLang="zh-CN" sz="2800" b="1">
                <a:latin typeface="Times New Roman" pitchFamily="18" charset="0"/>
                <a:ea typeface="华文细黑" pitchFamily="2" charset="-122"/>
              </a:rPr>
              <a:t>   VaR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</a:rPr>
              <a:t>的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两个重要因素：</a:t>
            </a:r>
          </a:p>
          <a:p>
            <a:pPr defTabSz="1028700" eaLnBrk="0" hangingPunct="0">
              <a:lnSpc>
                <a:spcPct val="160000"/>
              </a:lnSpc>
            </a:pPr>
            <a:r>
              <a:rPr lang="zh-CN" altLang="en-US" sz="2800" b="1">
                <a:latin typeface="宋体" charset="-122"/>
                <a:ea typeface="宋体" charset="-122"/>
              </a:rPr>
              <a:t>    一是估算的</a:t>
            </a:r>
            <a:r>
              <a:rPr lang="zh-CN" altLang="en-US" sz="2800" b="1">
                <a:solidFill>
                  <a:schemeClr val="accent1"/>
                </a:solidFill>
                <a:latin typeface="宋体" charset="-122"/>
                <a:ea typeface="宋体" charset="-122"/>
              </a:rPr>
              <a:t>时间长度</a:t>
            </a:r>
            <a:r>
              <a:rPr lang="zh-CN" altLang="en-US" sz="2800" b="1">
                <a:latin typeface="宋体" charset="-122"/>
                <a:ea typeface="宋体" charset="-122"/>
              </a:rPr>
              <a:t>，即对未来多长时间风险的估值；</a:t>
            </a:r>
          </a:p>
          <a:p>
            <a:pPr defTabSz="1028700" eaLnBrk="0" hangingPunct="0">
              <a:lnSpc>
                <a:spcPct val="160000"/>
              </a:lnSpc>
            </a:pPr>
            <a:r>
              <a:rPr lang="zh-CN" altLang="en-US" sz="2800" b="1">
                <a:latin typeface="宋体" charset="-122"/>
                <a:ea typeface="宋体" charset="-122"/>
              </a:rPr>
              <a:t>    二是</a:t>
            </a:r>
            <a:r>
              <a:rPr lang="zh-CN" altLang="en-US" sz="2800" b="1">
                <a:solidFill>
                  <a:schemeClr val="accent1"/>
                </a:solidFill>
                <a:latin typeface="宋体" charset="-122"/>
                <a:ea typeface="宋体" charset="-122"/>
              </a:rPr>
              <a:t>置信度</a:t>
            </a:r>
            <a:r>
              <a:rPr lang="zh-CN" altLang="en-US" sz="2800" b="1">
                <a:latin typeface="宋体" charset="-122"/>
                <a:ea typeface="宋体" charset="-122"/>
              </a:rPr>
              <a:t>，不同置信度对应不同的风险价值。</a:t>
            </a:r>
          </a:p>
        </p:txBody>
      </p:sp>
      <p:sp>
        <p:nvSpPr>
          <p:cNvPr id="432131" name="Rectangle 2"/>
          <p:cNvSpPr>
            <a:spLocks noChangeArrowheads="1"/>
          </p:cNvSpPr>
          <p:nvPr/>
        </p:nvSpPr>
        <p:spPr bwMode="auto">
          <a:xfrm>
            <a:off x="1992313" y="476250"/>
            <a:ext cx="822960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市场风险管理的</a:t>
            </a:r>
            <a:r>
              <a:rPr lang="en-US" altLang="zh-CN" sz="3600" b="1">
                <a:latin typeface="Times New Roman" pitchFamily="18" charset="0"/>
                <a:ea typeface="黑体" pitchFamily="49" charset="-122"/>
              </a:rPr>
              <a:t>VaR</a:t>
            </a: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590587483"/>
      </p:ext>
    </p:extLst>
  </p:cSld>
  <p:clrMapOvr>
    <a:masterClrMapping/>
  </p:clrMapOvr>
  <p:transition spd="slow" advClick="0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600201"/>
            <a:ext cx="7313612" cy="4873625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hlink"/>
                </a:solidFill>
                <a:ea typeface="方正姚体" pitchFamily="2" charset="-122"/>
              </a:rPr>
              <a:t>金融不稳定性理论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>
              <a:solidFill>
                <a:schemeClr val="hlink"/>
              </a:solidFill>
              <a:ea typeface="方正姚体" pitchFamily="2" charset="-122"/>
            </a:endParaRPr>
          </a:p>
          <a:p>
            <a:pPr eaLnBrk="1" hangingPunct="1"/>
            <a:r>
              <a:rPr lang="zh-CN" altLang="en-US" b="1">
                <a:solidFill>
                  <a:schemeClr val="hlink"/>
                </a:solidFill>
                <a:ea typeface="方正姚体" pitchFamily="2" charset="-122"/>
              </a:rPr>
              <a:t>非对称信息理论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>
              <a:solidFill>
                <a:schemeClr val="hlink"/>
              </a:solidFill>
              <a:ea typeface="方正姚体" pitchFamily="2" charset="-122"/>
            </a:endParaRPr>
          </a:p>
          <a:p>
            <a:pPr eaLnBrk="1" hangingPunct="1"/>
            <a:r>
              <a:rPr lang="zh-CN" altLang="en-US" b="1">
                <a:solidFill>
                  <a:schemeClr val="hlink"/>
                </a:solidFill>
                <a:ea typeface="方正姚体" pitchFamily="2" charset="-122"/>
              </a:rPr>
              <a:t>资产价格剧烈波动理论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>
              <a:solidFill>
                <a:schemeClr val="hlink"/>
              </a:solidFill>
              <a:ea typeface="方正姚体" pitchFamily="2" charset="-122"/>
            </a:endParaRPr>
          </a:p>
          <a:p>
            <a:pPr eaLnBrk="1" hangingPunct="1"/>
            <a:r>
              <a:rPr lang="zh-CN" altLang="en-US" b="1">
                <a:solidFill>
                  <a:schemeClr val="hlink"/>
                </a:solidFill>
                <a:ea typeface="方正姚体" pitchFamily="2" charset="-122"/>
              </a:rPr>
              <a:t>金融风险的国际传播</a:t>
            </a:r>
          </a:p>
        </p:txBody>
      </p:sp>
      <p:sp>
        <p:nvSpPr>
          <p:cNvPr id="411651" name="Text Box 4"/>
          <p:cNvSpPr txBox="1">
            <a:spLocks noChangeArrowheads="1"/>
          </p:cNvSpPr>
          <p:nvPr/>
        </p:nvSpPr>
        <p:spPr bwMode="auto">
          <a:xfrm>
            <a:off x="1774826" y="476250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9763" indent="-273050"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金融风险产生的理论解释</a:t>
            </a:r>
          </a:p>
        </p:txBody>
      </p:sp>
    </p:spTree>
    <p:extLst>
      <p:ext uri="{BB962C8B-B14F-4D97-AF65-F5344CB8AC3E}">
        <p14:creationId xmlns:p14="http://schemas.microsoft.com/office/powerpoint/2010/main" val="516037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1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1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063751" y="1484313"/>
            <a:ext cx="8424863" cy="422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7" tIns="46039" rIns="92077" bIns="46039">
            <a:spAutoFit/>
          </a:bodyPr>
          <a:lstStyle/>
          <a:p>
            <a:pPr defTabSz="1028700" eaLnBrk="0" hangingPunct="0">
              <a:lnSpc>
                <a:spcPct val="160000"/>
              </a:lnSpc>
            </a:pPr>
            <a:r>
              <a:rPr lang="en-US" altLang="zh-CN" sz="2800" b="1">
                <a:latin typeface="Times New Roman" pitchFamily="18" charset="0"/>
                <a:ea typeface="华文细黑" pitchFamily="2" charset="-122"/>
              </a:rPr>
              <a:t>   VaR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的求解：</a:t>
            </a:r>
          </a:p>
          <a:p>
            <a:pPr defTabSz="1028700" eaLnBrk="0" hangingPunct="0">
              <a:lnSpc>
                <a:spcPct val="160000"/>
              </a:lnSpc>
            </a:pPr>
            <a:r>
              <a:rPr lang="zh-CN" altLang="en-US" sz="2800" b="1">
                <a:latin typeface="宋体" charset="-122"/>
                <a:ea typeface="宋体" charset="-122"/>
              </a:rPr>
              <a:t>    关键是资产损失变量   的概率分布     未知，通常用以下三种方法来获得：</a:t>
            </a:r>
          </a:p>
          <a:p>
            <a:pPr defTabSz="1028700" eaLnBrk="0" hangingPunct="0">
              <a:lnSpc>
                <a:spcPct val="160000"/>
              </a:lnSpc>
            </a:pPr>
            <a:r>
              <a:rPr lang="zh-CN" altLang="en-US" sz="2800" b="1">
                <a:latin typeface="宋体" charset="-122"/>
                <a:ea typeface="宋体" charset="-122"/>
              </a:rPr>
              <a:t>     </a:t>
            </a:r>
            <a:r>
              <a:rPr lang="en-US" altLang="zh-CN" sz="2800" b="1">
                <a:latin typeface="宋体" charset="-122"/>
                <a:ea typeface="宋体" charset="-122"/>
              </a:rPr>
              <a:t>1.</a:t>
            </a:r>
            <a:r>
              <a:rPr lang="zh-CN" altLang="en-US" sz="2800" b="1">
                <a:latin typeface="宋体" charset="-122"/>
                <a:ea typeface="宋体" charset="-122"/>
              </a:rPr>
              <a:t>直接假定其为正态分布</a:t>
            </a:r>
            <a:r>
              <a:rPr lang="en-US" altLang="zh-CN" sz="2800" b="1">
                <a:latin typeface="宋体" charset="-122"/>
                <a:ea typeface="宋体" charset="-122"/>
              </a:rPr>
              <a:t>(</a:t>
            </a:r>
            <a:r>
              <a:rPr lang="zh-CN" altLang="en-US" sz="2800" b="1">
                <a:latin typeface="宋体" charset="-122"/>
                <a:ea typeface="宋体" charset="-122"/>
              </a:rPr>
              <a:t>参数法</a:t>
            </a:r>
            <a:r>
              <a:rPr lang="en-US" altLang="zh-CN" sz="2800" b="1">
                <a:latin typeface="宋体" charset="-122"/>
                <a:ea typeface="宋体" charset="-122"/>
              </a:rPr>
              <a:t>)</a:t>
            </a:r>
          </a:p>
          <a:p>
            <a:pPr defTabSz="1028700" eaLnBrk="0" hangingPunct="0">
              <a:lnSpc>
                <a:spcPct val="160000"/>
              </a:lnSpc>
            </a:pPr>
            <a:r>
              <a:rPr lang="en-US" altLang="zh-CN" sz="2800" b="1">
                <a:latin typeface="宋体" charset="-122"/>
                <a:ea typeface="宋体" charset="-122"/>
              </a:rPr>
              <a:t>     2.</a:t>
            </a:r>
            <a:r>
              <a:rPr lang="zh-CN" altLang="en-US" sz="2800" b="1">
                <a:latin typeface="宋体" charset="-122"/>
                <a:ea typeface="宋体" charset="-122"/>
              </a:rPr>
              <a:t>根据历史数据模拟</a:t>
            </a:r>
            <a:r>
              <a:rPr lang="en-US" altLang="zh-CN" sz="2800" b="1">
                <a:latin typeface="宋体" charset="-122"/>
                <a:ea typeface="宋体" charset="-122"/>
              </a:rPr>
              <a:t>(</a:t>
            </a:r>
            <a:r>
              <a:rPr lang="zh-CN" altLang="en-US" sz="2800" b="1">
                <a:latin typeface="宋体" charset="-122"/>
                <a:ea typeface="宋体" charset="-122"/>
              </a:rPr>
              <a:t>历史模拟法</a:t>
            </a:r>
            <a:r>
              <a:rPr lang="en-US" altLang="zh-CN" sz="2800" b="1">
                <a:latin typeface="宋体" charset="-122"/>
                <a:ea typeface="宋体" charset="-122"/>
              </a:rPr>
              <a:t>)</a:t>
            </a:r>
          </a:p>
          <a:p>
            <a:pPr defTabSz="1028700" eaLnBrk="0" hangingPunct="0">
              <a:lnSpc>
                <a:spcPct val="160000"/>
              </a:lnSpc>
            </a:pPr>
            <a:r>
              <a:rPr lang="en-US" altLang="zh-CN" sz="2800" b="1">
                <a:latin typeface="宋体" charset="-122"/>
                <a:ea typeface="宋体" charset="-122"/>
              </a:rPr>
              <a:t>     3.</a:t>
            </a:r>
            <a:r>
              <a:rPr lang="zh-CN" altLang="en-US" sz="2800" b="1">
                <a:latin typeface="宋体" charset="-122"/>
                <a:ea typeface="宋体" charset="-122"/>
              </a:rPr>
              <a:t>运用蒙特卡洛方法模拟</a:t>
            </a:r>
            <a:r>
              <a:rPr lang="en-US" altLang="zh-CN" sz="2800" b="1">
                <a:latin typeface="宋体" charset="-122"/>
                <a:ea typeface="宋体" charset="-122"/>
              </a:rPr>
              <a:t>(</a:t>
            </a:r>
            <a:r>
              <a:rPr lang="zh-CN" altLang="en-US" sz="2800" b="1">
                <a:latin typeface="宋体" charset="-122"/>
                <a:ea typeface="宋体" charset="-122"/>
              </a:rPr>
              <a:t>随机模拟法</a:t>
            </a:r>
            <a:r>
              <a:rPr lang="en-US" altLang="zh-CN" sz="2800" b="1"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1992313" y="476250"/>
            <a:ext cx="822960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市场风险管理的</a:t>
            </a:r>
            <a:r>
              <a:rPr lang="en-US" altLang="zh-CN" sz="3600" b="1">
                <a:latin typeface="Times New Roman" pitchFamily="18" charset="0"/>
                <a:ea typeface="黑体" pitchFamily="49" charset="-122"/>
              </a:rPr>
              <a:t>VaR</a:t>
            </a: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方法</a:t>
            </a:r>
          </a:p>
        </p:txBody>
      </p:sp>
      <p:graphicFrame>
        <p:nvGraphicFramePr>
          <p:cNvPr id="61442" name="Object 4"/>
          <p:cNvGraphicFramePr>
            <a:graphicFrameLocks noChangeAspect="1"/>
          </p:cNvGraphicFramePr>
          <p:nvPr/>
        </p:nvGraphicFramePr>
        <p:xfrm>
          <a:off x="6096001" y="2565400"/>
          <a:ext cx="5762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614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565400"/>
                        <a:ext cx="57626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5"/>
          <p:cNvGraphicFramePr>
            <a:graphicFrameLocks noChangeAspect="1"/>
          </p:cNvGraphicFramePr>
          <p:nvPr/>
        </p:nvGraphicFramePr>
        <p:xfrm>
          <a:off x="8401050" y="2608264"/>
          <a:ext cx="8636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507960" imgH="203040" progId="Equation.DSMT4">
                  <p:embed/>
                </p:oleObj>
              </mc:Choice>
              <mc:Fallback>
                <p:oleObj name="Equation" r:id="rId5" imgW="507960" imgH="203040" progId="Equation.DSMT4">
                  <p:embed/>
                  <p:pic>
                    <p:nvPicPr>
                      <p:cNvPr id="614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0" y="2608264"/>
                        <a:ext cx="8636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600418"/>
      </p:ext>
    </p:extLst>
  </p:cSld>
  <p:clrMapOvr>
    <a:masterClrMapping/>
  </p:clrMapOvr>
  <p:transition spd="slow" advClick="0">
    <p:circl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4" name="Rectangle 3"/>
          <p:cNvSpPr>
            <a:spLocks noChangeArrowheads="1"/>
          </p:cNvSpPr>
          <p:nvPr/>
        </p:nvSpPr>
        <p:spPr bwMode="auto">
          <a:xfrm>
            <a:off x="1774826" y="981075"/>
            <a:ext cx="8640763" cy="491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7" tIns="46039" rIns="92077" bIns="46039">
            <a:spAutoFit/>
          </a:bodyPr>
          <a:lstStyle/>
          <a:p>
            <a:pPr defTabSz="1028700" eaLnBrk="0" hangingPunct="0">
              <a:lnSpc>
                <a:spcPct val="160000"/>
              </a:lnSpc>
            </a:pPr>
            <a:r>
              <a:rPr lang="en-US" altLang="zh-CN" sz="2800" b="1">
                <a:latin typeface="Times New Roman" pitchFamily="18" charset="0"/>
                <a:ea typeface="华文细黑" pitchFamily="2" charset="-122"/>
              </a:rPr>
              <a:t>   VaR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的求解：</a:t>
            </a:r>
          </a:p>
          <a:p>
            <a:pPr defTabSz="1028700" eaLnBrk="0" hangingPunct="0">
              <a:lnSpc>
                <a:spcPct val="160000"/>
              </a:lnSpc>
            </a:pPr>
            <a:r>
              <a:rPr lang="zh-CN" altLang="en-US" sz="2800" b="1">
                <a:latin typeface="宋体" charset="-122"/>
                <a:ea typeface="宋体" charset="-122"/>
              </a:rPr>
              <a:t>    </a:t>
            </a:r>
            <a:r>
              <a:rPr lang="en-US" altLang="zh-CN" sz="2800" b="1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sz="2800" b="1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在损失分布已知的情形下，可按照</a:t>
            </a:r>
            <a:r>
              <a:rPr lang="en-US" altLang="zh-CN" sz="2800" b="1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VaR</a:t>
            </a:r>
            <a:r>
              <a:rPr lang="zh-CN" altLang="en-US" sz="2800" b="1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的定义直接求出：</a:t>
            </a:r>
          </a:p>
          <a:p>
            <a:pPr defTabSz="1028700" eaLnBrk="0" hangingPunct="0">
              <a:lnSpc>
                <a:spcPct val="160000"/>
              </a:lnSpc>
            </a:pPr>
            <a:r>
              <a:rPr lang="zh-CN" altLang="en-US" sz="2800" b="1">
                <a:latin typeface="宋体" charset="-122"/>
                <a:ea typeface="宋体" charset="-122"/>
              </a:rPr>
              <a:t>    假设    为投资者的初始时刻     时的投资额，     </a:t>
            </a:r>
          </a:p>
          <a:p>
            <a:pPr defTabSz="1028700" eaLnBrk="0" hangingPunct="0">
              <a:lnSpc>
                <a:spcPct val="160000"/>
              </a:lnSpc>
            </a:pPr>
            <a:r>
              <a:rPr lang="zh-CN" altLang="en-US" sz="2800" b="1">
                <a:latin typeface="宋体" charset="-122"/>
                <a:ea typeface="宋体" charset="-122"/>
              </a:rPr>
              <a:t>   为某持有期从    到    时刻的收益率，投资者在期末时刻    的价值记为     </a:t>
            </a:r>
            <a:r>
              <a:rPr lang="en-US" altLang="zh-CN" sz="2800" b="1">
                <a:latin typeface="宋体" charset="-122"/>
                <a:ea typeface="宋体" charset="-122"/>
              </a:rPr>
              <a:t>,</a:t>
            </a:r>
            <a:r>
              <a:rPr lang="zh-CN" altLang="en-US" sz="2800" b="1">
                <a:latin typeface="宋体" charset="-122"/>
                <a:ea typeface="宋体" charset="-122"/>
              </a:rPr>
              <a:t>则有</a:t>
            </a:r>
          </a:p>
          <a:p>
            <a:pPr defTabSz="1028700" eaLnBrk="0" hangingPunct="0">
              <a:lnSpc>
                <a:spcPct val="160000"/>
              </a:lnSpc>
            </a:pPr>
            <a:r>
              <a:rPr lang="zh-CN" altLang="en-US" sz="2800" b="1">
                <a:latin typeface="宋体" charset="-122"/>
                <a:ea typeface="宋体" charset="-122"/>
              </a:rPr>
              <a:t>     </a:t>
            </a:r>
            <a:endParaRPr lang="en-US" altLang="zh-CN" sz="2800" b="1">
              <a:latin typeface="宋体" charset="-122"/>
              <a:ea typeface="宋体" charset="-122"/>
            </a:endParaRPr>
          </a:p>
        </p:txBody>
      </p:sp>
      <p:sp>
        <p:nvSpPr>
          <p:cNvPr id="62475" name="Rectangle 2"/>
          <p:cNvSpPr>
            <a:spLocks noChangeArrowheads="1"/>
          </p:cNvSpPr>
          <p:nvPr/>
        </p:nvSpPr>
        <p:spPr bwMode="auto">
          <a:xfrm>
            <a:off x="1992313" y="260350"/>
            <a:ext cx="822960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市场风险管理的</a:t>
            </a:r>
            <a:r>
              <a:rPr lang="en-US" altLang="zh-CN" sz="3600" b="1">
                <a:latin typeface="Times New Roman" pitchFamily="18" charset="0"/>
                <a:ea typeface="黑体" pitchFamily="49" charset="-122"/>
              </a:rPr>
              <a:t>VaR</a:t>
            </a: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方法</a:t>
            </a:r>
          </a:p>
        </p:txBody>
      </p:sp>
      <p:graphicFrame>
        <p:nvGraphicFramePr>
          <p:cNvPr id="62466" name="Object 5"/>
          <p:cNvGraphicFramePr>
            <a:graphicFrameLocks noChangeAspect="1"/>
          </p:cNvGraphicFramePr>
          <p:nvPr/>
        </p:nvGraphicFramePr>
        <p:xfrm>
          <a:off x="3287713" y="3500439"/>
          <a:ext cx="838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3" imgW="330057" imgH="203112" progId="Equation.DSMT4">
                  <p:embed/>
                </p:oleObj>
              </mc:Choice>
              <mc:Fallback>
                <p:oleObj r:id="rId3" imgW="330057" imgH="203112" progId="Equation.DSMT4">
                  <p:embed/>
                  <p:pic>
                    <p:nvPicPr>
                      <p:cNvPr id="624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500439"/>
                        <a:ext cx="8382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10"/>
          <p:cNvGraphicFramePr>
            <a:graphicFrameLocks noChangeAspect="1"/>
          </p:cNvGraphicFramePr>
          <p:nvPr/>
        </p:nvGraphicFramePr>
        <p:xfrm>
          <a:off x="7248525" y="3500438"/>
          <a:ext cx="762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5" imgW="329914" imgH="177646" progId="Equation.DSMT4">
                  <p:embed/>
                </p:oleObj>
              </mc:Choice>
              <mc:Fallback>
                <p:oleObj r:id="rId5" imgW="329914" imgH="177646" progId="Equation.DSMT4">
                  <p:embed/>
                  <p:pic>
                    <p:nvPicPr>
                      <p:cNvPr id="6246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3500438"/>
                        <a:ext cx="7620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9"/>
          <p:cNvGraphicFramePr>
            <a:graphicFrameLocks noChangeAspect="1"/>
          </p:cNvGraphicFramePr>
          <p:nvPr/>
        </p:nvGraphicFramePr>
        <p:xfrm>
          <a:off x="1703388" y="4292600"/>
          <a:ext cx="762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7" imgW="355292" imgH="203024" progId="Equation.DSMT4">
                  <p:embed/>
                </p:oleObj>
              </mc:Choice>
              <mc:Fallback>
                <p:oleObj r:id="rId7" imgW="355292" imgH="203024" progId="Equation.DSMT4">
                  <p:embed/>
                  <p:pic>
                    <p:nvPicPr>
                      <p:cNvPr id="6246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292600"/>
                        <a:ext cx="7620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7"/>
          <p:cNvGraphicFramePr>
            <a:graphicFrameLocks noChangeAspect="1"/>
          </p:cNvGraphicFramePr>
          <p:nvPr/>
        </p:nvGraphicFramePr>
        <p:xfrm>
          <a:off x="4511675" y="4221164"/>
          <a:ext cx="838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9" imgW="329914" imgH="177646" progId="Equation.DSMT4">
                  <p:embed/>
                </p:oleObj>
              </mc:Choice>
              <mc:Fallback>
                <p:oleObj r:id="rId9" imgW="329914" imgH="177646" progId="Equation.DSMT4">
                  <p:embed/>
                  <p:pic>
                    <p:nvPicPr>
                      <p:cNvPr id="6246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221164"/>
                        <a:ext cx="838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1"/>
          <p:cNvGraphicFramePr>
            <a:graphicFrameLocks noChangeAspect="1"/>
          </p:cNvGraphicFramePr>
          <p:nvPr/>
        </p:nvGraphicFramePr>
        <p:xfrm>
          <a:off x="5591176" y="4292601"/>
          <a:ext cx="773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r:id="rId10" imgW="355138" imgH="177569" progId="Equation.DSMT4">
                  <p:embed/>
                </p:oleObj>
              </mc:Choice>
              <mc:Fallback>
                <p:oleObj r:id="rId10" imgW="355138" imgH="177569" progId="Equation.DSMT4">
                  <p:embed/>
                  <p:pic>
                    <p:nvPicPr>
                      <p:cNvPr id="6247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292601"/>
                        <a:ext cx="77311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2"/>
          <p:cNvGraphicFramePr>
            <a:graphicFrameLocks noChangeAspect="1"/>
          </p:cNvGraphicFramePr>
          <p:nvPr/>
        </p:nvGraphicFramePr>
        <p:xfrm>
          <a:off x="3287713" y="4941889"/>
          <a:ext cx="762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12" imgW="355138" imgH="177569" progId="Equation.DSMT4">
                  <p:embed/>
                </p:oleObj>
              </mc:Choice>
              <mc:Fallback>
                <p:oleObj r:id="rId12" imgW="355138" imgH="177569" progId="Equation.DSMT4">
                  <p:embed/>
                  <p:pic>
                    <p:nvPicPr>
                      <p:cNvPr id="6247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4941889"/>
                        <a:ext cx="7620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3"/>
          <p:cNvGraphicFramePr>
            <a:graphicFrameLocks noChangeAspect="1"/>
          </p:cNvGraphicFramePr>
          <p:nvPr/>
        </p:nvGraphicFramePr>
        <p:xfrm>
          <a:off x="5735638" y="4941888"/>
          <a:ext cx="838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13" imgW="355292" imgH="203024" progId="Equation.DSMT4">
                  <p:embed/>
                </p:oleObj>
              </mc:Choice>
              <mc:Fallback>
                <p:oleObj r:id="rId13" imgW="355292" imgH="203024" progId="Equation.DSMT4">
                  <p:embed/>
                  <p:pic>
                    <p:nvPicPr>
                      <p:cNvPr id="6247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4941888"/>
                        <a:ext cx="8382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14"/>
          <p:cNvGraphicFramePr>
            <a:graphicFrameLocks noChangeAspect="1"/>
          </p:cNvGraphicFramePr>
          <p:nvPr/>
        </p:nvGraphicFramePr>
        <p:xfrm>
          <a:off x="4583113" y="5589588"/>
          <a:ext cx="304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15" imgW="1371600" imgH="203200" progId="Equation.DSMT4">
                  <p:embed/>
                </p:oleObj>
              </mc:Choice>
              <mc:Fallback>
                <p:oleObj r:id="rId15" imgW="1371600" imgH="203200" progId="Equation.DSMT4">
                  <p:embed/>
                  <p:pic>
                    <p:nvPicPr>
                      <p:cNvPr id="6247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589588"/>
                        <a:ext cx="3048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27479"/>
      </p:ext>
    </p:extLst>
  </p:cSld>
  <p:clrMapOvr>
    <a:masterClrMapping/>
  </p:clrMapOvr>
  <p:transition spd="slow" advClick="0">
    <p:circl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1703388" y="1219200"/>
            <a:ext cx="849630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为持有某一资产的时间长度（以年折合计算，比如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6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个月计为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0.5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年）。由于风险的存在，实际上投资者在 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T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时刻的收益率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和价值总额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W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都是随机变量，记    和    分别是收益率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在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=1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时的数学期望和波动率，则在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T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持有期内收益率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的数学期望和波动率分别为</a:t>
            </a:r>
            <a:r>
              <a:rPr lang="zh-CN" altLang="en-US" sz="2800" b="1">
                <a:latin typeface="宋体" charset="-122"/>
                <a:ea typeface="宋体" charset="-122"/>
              </a:rPr>
              <a:t>          。 　　</a:t>
            </a:r>
          </a:p>
        </p:txBody>
      </p:sp>
      <p:graphicFrame>
        <p:nvGraphicFramePr>
          <p:cNvPr id="63490" name="Object 4"/>
          <p:cNvGraphicFramePr>
            <a:graphicFrameLocks noChangeAspect="1"/>
          </p:cNvGraphicFramePr>
          <p:nvPr/>
        </p:nvGraphicFramePr>
        <p:xfrm>
          <a:off x="2809875" y="350043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3" imgW="139700" imgH="139700" progId="Equation.DSMT4">
                  <p:embed/>
                </p:oleObj>
              </mc:Choice>
              <mc:Fallback>
                <p:oleObj r:id="rId3" imgW="139700" imgH="139700" progId="Equation.DSMT4">
                  <p:embed/>
                  <p:pic>
                    <p:nvPicPr>
                      <p:cNvPr id="634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3500438"/>
                        <a:ext cx="43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5"/>
          <p:cNvGraphicFramePr>
            <a:graphicFrameLocks noChangeAspect="1"/>
          </p:cNvGraphicFramePr>
          <p:nvPr/>
        </p:nvGraphicFramePr>
        <p:xfrm>
          <a:off x="3287713" y="4868863"/>
          <a:ext cx="1524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5" imgW="634725" imgH="241195" progId="Equation.DSMT4">
                  <p:embed/>
                </p:oleObj>
              </mc:Choice>
              <mc:Fallback>
                <p:oleObj r:id="rId5" imgW="634725" imgH="241195" progId="Equation.DSMT4">
                  <p:embed/>
                  <p:pic>
                    <p:nvPicPr>
                      <p:cNvPr id="634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4868863"/>
                        <a:ext cx="152400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2"/>
          <p:cNvSpPr>
            <a:spLocks noChangeArrowheads="1"/>
          </p:cNvSpPr>
          <p:nvPr/>
        </p:nvSpPr>
        <p:spPr bwMode="auto">
          <a:xfrm>
            <a:off x="1992313" y="404814"/>
            <a:ext cx="8229600" cy="657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市场风险管理的</a:t>
            </a:r>
            <a:r>
              <a:rPr lang="en-US" altLang="zh-CN" sz="3600" b="1">
                <a:latin typeface="Times New Roman" pitchFamily="18" charset="0"/>
                <a:ea typeface="黑体" pitchFamily="49" charset="-122"/>
              </a:rPr>
              <a:t>VaR</a:t>
            </a: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方法</a:t>
            </a:r>
          </a:p>
        </p:txBody>
      </p:sp>
      <p:graphicFrame>
        <p:nvGraphicFramePr>
          <p:cNvPr id="63492" name="Object 3"/>
          <p:cNvGraphicFramePr>
            <a:graphicFrameLocks noChangeAspect="1"/>
          </p:cNvGraphicFramePr>
          <p:nvPr/>
        </p:nvGraphicFramePr>
        <p:xfrm>
          <a:off x="2166939" y="3500439"/>
          <a:ext cx="3317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7" imgW="126780" imgH="164814" progId="Equation.DSMT4">
                  <p:embed/>
                </p:oleObj>
              </mc:Choice>
              <mc:Fallback>
                <p:oleObj r:id="rId7" imgW="126780" imgH="164814" progId="Equation.DSMT4">
                  <p:embed/>
                  <p:pic>
                    <p:nvPicPr>
                      <p:cNvPr id="634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3500439"/>
                        <a:ext cx="331787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1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Text Box 2"/>
          <p:cNvSpPr txBox="1">
            <a:spLocks noChangeArrowheads="1"/>
          </p:cNvSpPr>
          <p:nvPr/>
        </p:nvSpPr>
        <p:spPr bwMode="auto">
          <a:xfrm>
            <a:off x="1703389" y="1196975"/>
            <a:ext cx="8353425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>
                <a:latin typeface="宋体" charset="-122"/>
                <a:ea typeface="宋体" charset="-122"/>
              </a:rPr>
              <a:t>   </a:t>
            </a:r>
            <a:r>
              <a:rPr lang="zh-CN" altLang="en-US" sz="2800" b="1">
                <a:latin typeface="宋体" charset="-122"/>
                <a:ea typeface="宋体" charset="-122"/>
              </a:rPr>
              <a:t>定义     为在给定的置信水平  上，投资者的资产在期末时刻  具有的最小价值。定义    为在给定的置信水平  上，投资者的资产在期末时刻的最低收益率</a:t>
            </a:r>
            <a:r>
              <a:rPr lang="en-US" altLang="zh-CN" sz="2800" b="1">
                <a:latin typeface="宋体" charset="-122"/>
                <a:ea typeface="宋体" charset="-122"/>
              </a:rPr>
              <a:t>,</a:t>
            </a:r>
            <a:r>
              <a:rPr lang="zh-CN" altLang="en-US" sz="2800" b="1">
                <a:latin typeface="宋体" charset="-122"/>
                <a:ea typeface="宋体" charset="-122"/>
              </a:rPr>
              <a:t>即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宋体" charset="-122"/>
              <a:ea typeface="宋体" charset="-122"/>
            </a:endParaRPr>
          </a:p>
          <a:p>
            <a:pPr algn="just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charset="-122"/>
                <a:ea typeface="宋体" charset="-122"/>
              </a:rPr>
              <a:t>则投资者在时刻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T </a:t>
            </a:r>
            <a:r>
              <a:rPr lang="zh-CN" altLang="en-US" sz="2800" b="1">
                <a:latin typeface="宋体" charset="-122"/>
                <a:ea typeface="宋体" charset="-122"/>
              </a:rPr>
              <a:t>的在险价值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VaR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 b="1">
                <a:latin typeface="宋体" charset="-122"/>
                <a:ea typeface="宋体" charset="-122"/>
              </a:rPr>
              <a:t>就是相对于</a:t>
            </a:r>
            <a:r>
              <a:rPr lang="zh-CN" altLang="en-US" sz="2800" b="1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期望收益</a:t>
            </a:r>
            <a:r>
              <a:rPr lang="zh-CN" altLang="en-US" sz="2800" b="1">
                <a:latin typeface="宋体" charset="-122"/>
                <a:ea typeface="宋体" charset="-122"/>
              </a:rPr>
              <a:t>的最大可能损失，即</a:t>
            </a:r>
            <a:endParaRPr lang="zh-CN" altLang="en-US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64521" name="Rectangle 3"/>
          <p:cNvSpPr>
            <a:spLocks noChangeArrowheads="1"/>
          </p:cNvSpPr>
          <p:nvPr/>
        </p:nvSpPr>
        <p:spPr bwMode="auto">
          <a:xfrm>
            <a:off x="5886450" y="3314701"/>
            <a:ext cx="9144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4514" name="Object 4"/>
          <p:cNvGraphicFramePr>
            <a:graphicFrameLocks noChangeAspect="1"/>
          </p:cNvGraphicFramePr>
          <p:nvPr/>
        </p:nvGraphicFramePr>
        <p:xfrm>
          <a:off x="3216276" y="1412876"/>
          <a:ext cx="10080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3" imgW="419100" imgH="228600" progId="Equation.DSMT4">
                  <p:embed/>
                </p:oleObj>
              </mc:Choice>
              <mc:Fallback>
                <p:oleObj r:id="rId3" imgW="419100" imgH="228600" progId="Equation.DSMT4">
                  <p:embed/>
                  <p:pic>
                    <p:nvPicPr>
                      <p:cNvPr id="645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1412876"/>
                        <a:ext cx="100806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5"/>
          <p:cNvSpPr>
            <a:spLocks noChangeArrowheads="1"/>
          </p:cNvSpPr>
          <p:nvPr/>
        </p:nvSpPr>
        <p:spPr bwMode="auto">
          <a:xfrm>
            <a:off x="6024563" y="3357564"/>
            <a:ext cx="9144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4515" name="Object 6"/>
          <p:cNvGraphicFramePr>
            <a:graphicFrameLocks noChangeAspect="1"/>
          </p:cNvGraphicFramePr>
          <p:nvPr/>
        </p:nvGraphicFramePr>
        <p:xfrm>
          <a:off x="7446964" y="1484313"/>
          <a:ext cx="415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645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964" y="1484313"/>
                        <a:ext cx="4159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Rectangle 7"/>
          <p:cNvSpPr>
            <a:spLocks noChangeArrowheads="1"/>
          </p:cNvSpPr>
          <p:nvPr/>
        </p:nvSpPr>
        <p:spPr bwMode="auto">
          <a:xfrm>
            <a:off x="6024563" y="3348039"/>
            <a:ext cx="9144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4516" name="Object 8"/>
          <p:cNvGraphicFramePr>
            <a:graphicFrameLocks noChangeAspect="1"/>
          </p:cNvGraphicFramePr>
          <p:nvPr/>
        </p:nvGraphicFramePr>
        <p:xfrm>
          <a:off x="4440238" y="2060575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7" imgW="139579" imgH="164957" progId="Equation.DSMT4">
                  <p:embed/>
                </p:oleObj>
              </mc:Choice>
              <mc:Fallback>
                <p:oleObj r:id="rId7" imgW="139579" imgH="164957" progId="Equation.DSMT4">
                  <p:embed/>
                  <p:pic>
                    <p:nvPicPr>
                      <p:cNvPr id="645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2060575"/>
                        <a:ext cx="38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Rectangle 9"/>
          <p:cNvSpPr>
            <a:spLocks noChangeArrowheads="1"/>
          </p:cNvSpPr>
          <p:nvPr/>
        </p:nvSpPr>
        <p:spPr bwMode="auto">
          <a:xfrm>
            <a:off x="5886450" y="3314701"/>
            <a:ext cx="9144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4517" name="Object 10"/>
          <p:cNvGraphicFramePr>
            <a:graphicFrameLocks noChangeAspect="1"/>
          </p:cNvGraphicFramePr>
          <p:nvPr/>
        </p:nvGraphicFramePr>
        <p:xfrm>
          <a:off x="8472488" y="2060575"/>
          <a:ext cx="863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9" imgW="419100" imgH="228600" progId="Equation.DSMT4">
                  <p:embed/>
                </p:oleObj>
              </mc:Choice>
              <mc:Fallback>
                <p:oleObj r:id="rId9" imgW="419100" imgH="228600" progId="Equation.DSMT4">
                  <p:embed/>
                  <p:pic>
                    <p:nvPicPr>
                      <p:cNvPr id="645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2060575"/>
                        <a:ext cx="8636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Rectangle 11"/>
          <p:cNvSpPr>
            <a:spLocks noChangeArrowheads="1"/>
          </p:cNvSpPr>
          <p:nvPr/>
        </p:nvSpPr>
        <p:spPr bwMode="auto">
          <a:xfrm>
            <a:off x="6024563" y="3357564"/>
            <a:ext cx="9144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4518" name="Object 12"/>
          <p:cNvGraphicFramePr>
            <a:graphicFrameLocks noChangeAspect="1"/>
          </p:cNvGraphicFramePr>
          <p:nvPr/>
        </p:nvGraphicFramePr>
        <p:xfrm>
          <a:off x="4422776" y="2636838"/>
          <a:ext cx="415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11" imgW="152280" imgH="139680" progId="Equation.DSMT4">
                  <p:embed/>
                </p:oleObj>
              </mc:Choice>
              <mc:Fallback>
                <p:oleObj name="Equation" r:id="rId11" imgW="152280" imgH="139680" progId="Equation.DSMT4">
                  <p:embed/>
                  <p:pic>
                    <p:nvPicPr>
                      <p:cNvPr id="645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6" y="2636838"/>
                        <a:ext cx="4159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14"/>
          <p:cNvGraphicFramePr>
            <a:graphicFrameLocks noChangeAspect="1"/>
          </p:cNvGraphicFramePr>
          <p:nvPr/>
        </p:nvGraphicFramePr>
        <p:xfrm>
          <a:off x="3863976" y="3716339"/>
          <a:ext cx="39608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13" imgW="1485900" imgH="228600" progId="Equation.DSMT4">
                  <p:embed/>
                </p:oleObj>
              </mc:Choice>
              <mc:Fallback>
                <p:oleObj r:id="rId13" imgW="1485900" imgH="228600" progId="Equation.DSMT4">
                  <p:embed/>
                  <p:pic>
                    <p:nvPicPr>
                      <p:cNvPr id="6451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3716339"/>
                        <a:ext cx="3960813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Rectangle 2"/>
          <p:cNvSpPr>
            <a:spLocks noChangeArrowheads="1"/>
          </p:cNvSpPr>
          <p:nvPr/>
        </p:nvSpPr>
        <p:spPr bwMode="auto">
          <a:xfrm>
            <a:off x="1992313" y="404814"/>
            <a:ext cx="8229600" cy="657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市场风险管理的</a:t>
            </a:r>
            <a:r>
              <a:rPr lang="en-US" altLang="zh-CN" sz="3600" b="1">
                <a:latin typeface="Times New Roman" pitchFamily="18" charset="0"/>
                <a:ea typeface="黑体" pitchFamily="49" charset="-122"/>
              </a:rPr>
              <a:t>VaR</a:t>
            </a: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0768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Text Box 2"/>
          <p:cNvSpPr txBox="1">
            <a:spLocks noChangeArrowheads="1"/>
          </p:cNvSpPr>
          <p:nvPr/>
        </p:nvSpPr>
        <p:spPr bwMode="auto">
          <a:xfrm>
            <a:off x="1828800" y="228600"/>
            <a:ext cx="84582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latin typeface="宋体" charset="-122"/>
                <a:ea typeface="宋体" charset="-122"/>
              </a:rPr>
              <a:t>    </a:t>
            </a:r>
            <a:endParaRPr lang="en-US" altLang="zh-CN" sz="3200" b="1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65538" name="Object 3"/>
          <p:cNvGraphicFramePr>
            <a:graphicFrameLocks noChangeAspect="1"/>
          </p:cNvGraphicFramePr>
          <p:nvPr/>
        </p:nvGraphicFramePr>
        <p:xfrm>
          <a:off x="2667001" y="1447800"/>
          <a:ext cx="55848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1981080" imgH="228600" progId="Equation.DSMT4">
                  <p:embed/>
                </p:oleObj>
              </mc:Choice>
              <mc:Fallback>
                <p:oleObj name="Equation" r:id="rId3" imgW="1981080" imgH="228600" progId="Equation.DSMT4">
                  <p:embed/>
                  <p:pic>
                    <p:nvPicPr>
                      <p:cNvPr id="655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447800"/>
                        <a:ext cx="55848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Rectangle 4"/>
          <p:cNvSpPr>
            <a:spLocks noChangeArrowheads="1"/>
          </p:cNvSpPr>
          <p:nvPr/>
        </p:nvSpPr>
        <p:spPr bwMode="auto">
          <a:xfrm>
            <a:off x="5272088" y="3314701"/>
            <a:ext cx="9144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5539" name="Object 5"/>
          <p:cNvGraphicFramePr>
            <a:graphicFrameLocks noChangeAspect="1"/>
          </p:cNvGraphicFramePr>
          <p:nvPr/>
        </p:nvGraphicFramePr>
        <p:xfrm>
          <a:off x="2667000" y="685800"/>
          <a:ext cx="47244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5" imgW="1651000" imgH="228600" progId="Equation.DSMT4">
                  <p:embed/>
                </p:oleObj>
              </mc:Choice>
              <mc:Fallback>
                <p:oleObj r:id="rId5" imgW="1651000" imgH="228600" progId="Equation.DSMT4">
                  <p:embed/>
                  <p:pic>
                    <p:nvPicPr>
                      <p:cNvPr id="655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85800"/>
                        <a:ext cx="47244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Rectangle 6"/>
          <p:cNvSpPr>
            <a:spLocks noChangeArrowheads="1"/>
          </p:cNvSpPr>
          <p:nvPr/>
        </p:nvSpPr>
        <p:spPr bwMode="auto">
          <a:xfrm>
            <a:off x="5529263" y="3314701"/>
            <a:ext cx="9144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5540" name="Object 7"/>
          <p:cNvGraphicFramePr>
            <a:graphicFrameLocks noChangeAspect="1"/>
          </p:cNvGraphicFramePr>
          <p:nvPr/>
        </p:nvGraphicFramePr>
        <p:xfrm>
          <a:off x="2667001" y="2209801"/>
          <a:ext cx="58769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1981080" imgH="228600" progId="Equation.DSMT4">
                  <p:embed/>
                </p:oleObj>
              </mc:Choice>
              <mc:Fallback>
                <p:oleObj name="Equation" r:id="rId7" imgW="1981080" imgH="228600" progId="Equation.DSMT4">
                  <p:embed/>
                  <p:pic>
                    <p:nvPicPr>
                      <p:cNvPr id="6554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209801"/>
                        <a:ext cx="5876925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2286000" y="3352800"/>
            <a:ext cx="77724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有时也用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华文细黑" pitchFamily="2" charset="-122"/>
              </a:rPr>
              <a:t>绝对损失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来度量风险价值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Times New Roman" pitchFamily="18" charset="0"/>
                <a:ea typeface="宋体" charset="-122"/>
              </a:rPr>
              <a:t>                                                                     </a:t>
            </a:r>
            <a:endParaRPr lang="en-US" altLang="zh-CN" sz="3200" b="1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65541" name="Object 9"/>
          <p:cNvGraphicFramePr>
            <a:graphicFrameLocks noChangeAspect="1"/>
          </p:cNvGraphicFramePr>
          <p:nvPr/>
        </p:nvGraphicFramePr>
        <p:xfrm>
          <a:off x="1847851" y="4437063"/>
          <a:ext cx="79930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9" imgW="2819160" imgH="228600" progId="Equation.DSMT4">
                  <p:embed/>
                </p:oleObj>
              </mc:Choice>
              <mc:Fallback>
                <p:oleObj name="Equation" r:id="rId9" imgW="2819160" imgH="228600" progId="Equation.DSMT4">
                  <p:embed/>
                  <p:pic>
                    <p:nvPicPr>
                      <p:cNvPr id="655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437063"/>
                        <a:ext cx="799306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8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Text Box 2"/>
          <p:cNvSpPr txBox="1">
            <a:spLocks noChangeArrowheads="1"/>
          </p:cNvSpPr>
          <p:nvPr/>
        </p:nvSpPr>
        <p:spPr bwMode="auto">
          <a:xfrm>
            <a:off x="1703388" y="1412875"/>
            <a:ext cx="8496300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charset="-122"/>
                <a:ea typeface="宋体" charset="-122"/>
              </a:rPr>
              <a:t>    对于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 b="1">
                <a:latin typeface="宋体" charset="-122"/>
                <a:ea typeface="宋体" charset="-122"/>
              </a:rPr>
              <a:t>服从正态分布的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VaR</a:t>
            </a:r>
            <a:r>
              <a:rPr lang="zh-CN" altLang="en-US" sz="2800" b="1">
                <a:latin typeface="宋体" charset="-122"/>
                <a:ea typeface="宋体" charset="-122"/>
              </a:rPr>
              <a:t>计算，可以通过求投资组合或资产的方差  比较简单得出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VaR</a:t>
            </a:r>
            <a:r>
              <a:rPr lang="zh-CN" altLang="en-US" sz="2800" b="1">
                <a:latin typeface="宋体" charset="-122"/>
                <a:ea typeface="宋体" charset="-122"/>
              </a:rPr>
              <a:t>的计算公式。假设投资者在</a:t>
            </a:r>
            <a:r>
              <a:rPr lang="en-US" altLang="zh-CN" sz="2800" b="1">
                <a:latin typeface="宋体" charset="-122"/>
                <a:ea typeface="宋体" charset="-122"/>
              </a:rPr>
              <a:t>T</a:t>
            </a:r>
            <a:r>
              <a:rPr lang="zh-CN" altLang="en-US" sz="2800" b="1">
                <a:latin typeface="宋体" charset="-122"/>
                <a:ea typeface="宋体" charset="-122"/>
              </a:rPr>
              <a:t>时刻的净资产收益率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 b="1">
                <a:latin typeface="宋体" charset="-122"/>
                <a:ea typeface="宋体" charset="-122"/>
              </a:rPr>
              <a:t>服从均值为    ，方差为    的正态分布，其分布的概率密度函数为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宋体" charset="-122"/>
                <a:ea typeface="宋体" charset="-122"/>
              </a:rPr>
              <a:t>                                  </a:t>
            </a:r>
            <a:r>
              <a:rPr lang="en-US" altLang="zh-CN" sz="3200" b="1">
                <a:latin typeface="宋体" charset="-122"/>
                <a:ea typeface="宋体" charset="-122"/>
              </a:rPr>
              <a:t>(3) </a:t>
            </a:r>
          </a:p>
        </p:txBody>
      </p:sp>
      <p:sp>
        <p:nvSpPr>
          <p:cNvPr id="66567" name="Rectangle 3"/>
          <p:cNvSpPr>
            <a:spLocks noChangeArrowheads="1"/>
          </p:cNvSpPr>
          <p:nvPr/>
        </p:nvSpPr>
        <p:spPr bwMode="auto">
          <a:xfrm>
            <a:off x="6024563" y="335756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6562" name="Object 4"/>
          <p:cNvGraphicFramePr>
            <a:graphicFrameLocks noChangeAspect="1"/>
          </p:cNvGraphicFramePr>
          <p:nvPr/>
        </p:nvGraphicFramePr>
        <p:xfrm>
          <a:off x="5448300" y="23495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r:id="rId3" imgW="139700" imgH="139700" progId="Equation.DSMT4">
                  <p:embed/>
                </p:oleObj>
              </mc:Choice>
              <mc:Fallback>
                <p:oleObj r:id="rId3" imgW="139700" imgH="139700" progId="Equation.DSMT4">
                  <p:embed/>
                  <p:pic>
                    <p:nvPicPr>
                      <p:cNvPr id="665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3495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5"/>
          <p:cNvGraphicFramePr>
            <a:graphicFrameLocks noChangeAspect="1"/>
          </p:cNvGraphicFramePr>
          <p:nvPr/>
        </p:nvGraphicFramePr>
        <p:xfrm>
          <a:off x="2566988" y="3500439"/>
          <a:ext cx="685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5" imgW="228501" imgH="203112" progId="Equation.DSMT4">
                  <p:embed/>
                </p:oleObj>
              </mc:Choice>
              <mc:Fallback>
                <p:oleObj r:id="rId5" imgW="228501" imgH="203112" progId="Equation.DSMT4">
                  <p:embed/>
                  <p:pic>
                    <p:nvPicPr>
                      <p:cNvPr id="665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500439"/>
                        <a:ext cx="6858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6"/>
          <p:cNvGraphicFramePr>
            <a:graphicFrameLocks noChangeAspect="1"/>
          </p:cNvGraphicFramePr>
          <p:nvPr/>
        </p:nvGraphicFramePr>
        <p:xfrm>
          <a:off x="4727575" y="3500438"/>
          <a:ext cx="685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7" imgW="304536" imgH="203024" progId="Equation.DSMT4">
                  <p:embed/>
                </p:oleObj>
              </mc:Choice>
              <mc:Fallback>
                <p:oleObj r:id="rId7" imgW="304536" imgH="203024" progId="Equation.DSMT4">
                  <p:embed/>
                  <p:pic>
                    <p:nvPicPr>
                      <p:cNvPr id="665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500438"/>
                        <a:ext cx="6858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8"/>
          <p:cNvGraphicFramePr>
            <a:graphicFrameLocks noChangeAspect="1"/>
          </p:cNvGraphicFramePr>
          <p:nvPr/>
        </p:nvGraphicFramePr>
        <p:xfrm>
          <a:off x="3575050" y="4724400"/>
          <a:ext cx="4114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9" imgW="1790700" imgH="444500" progId="Equation.DSMT4">
                  <p:embed/>
                </p:oleObj>
              </mc:Choice>
              <mc:Fallback>
                <p:oleObj r:id="rId9" imgW="1790700" imgH="444500" progId="Equation.DSMT4">
                  <p:embed/>
                  <p:pic>
                    <p:nvPicPr>
                      <p:cNvPr id="665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724400"/>
                        <a:ext cx="4114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Rectangle 9"/>
          <p:cNvSpPr>
            <a:spLocks noChangeArrowheads="1"/>
          </p:cNvSpPr>
          <p:nvPr/>
        </p:nvSpPr>
        <p:spPr bwMode="auto">
          <a:xfrm>
            <a:off x="2305051" y="981076"/>
            <a:ext cx="68103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sz="2800" b="1">
                <a:solidFill>
                  <a:schemeClr val="hlink"/>
                </a:solidFill>
                <a:latin typeface="Arial" charset="0"/>
                <a:ea typeface="华文楷体" pitchFamily="2" charset="-122"/>
              </a:rPr>
              <a:t>假定收益率服从正态分布的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VaR</a:t>
            </a:r>
            <a:r>
              <a:rPr lang="zh-CN" altLang="en-US" sz="2800" b="1">
                <a:solidFill>
                  <a:schemeClr val="hlink"/>
                </a:solidFill>
                <a:latin typeface="Arial" charset="0"/>
                <a:ea typeface="华文楷体" pitchFamily="2" charset="-122"/>
              </a:rPr>
              <a:t>确定方法</a:t>
            </a:r>
          </a:p>
        </p:txBody>
      </p:sp>
      <p:sp>
        <p:nvSpPr>
          <p:cNvPr id="66569" name="Rectangle 2"/>
          <p:cNvSpPr>
            <a:spLocks noChangeArrowheads="1"/>
          </p:cNvSpPr>
          <p:nvPr/>
        </p:nvSpPr>
        <p:spPr bwMode="auto">
          <a:xfrm>
            <a:off x="1992313" y="260351"/>
            <a:ext cx="8229600" cy="657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市场风险管理的</a:t>
            </a:r>
            <a:r>
              <a:rPr lang="en-US" altLang="zh-CN" sz="3600" b="1">
                <a:latin typeface="Times New Roman" pitchFamily="18" charset="0"/>
                <a:ea typeface="黑体" pitchFamily="49" charset="-122"/>
              </a:rPr>
              <a:t>VaR</a:t>
            </a:r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5504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2"/>
          <p:cNvSpPr txBox="1">
            <a:spLocks noChangeArrowheads="1"/>
          </p:cNvSpPr>
          <p:nvPr/>
        </p:nvSpPr>
        <p:spPr bwMode="auto">
          <a:xfrm>
            <a:off x="2362200" y="6858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latin typeface="Times New Roman" pitchFamily="18" charset="0"/>
                <a:ea typeface="宋体" charset="-122"/>
              </a:rPr>
              <a:t>　</a:t>
            </a:r>
          </a:p>
        </p:txBody>
      </p:sp>
      <p:sp>
        <p:nvSpPr>
          <p:cNvPr id="67591" name="Text Box 3"/>
          <p:cNvSpPr txBox="1">
            <a:spLocks noChangeArrowheads="1"/>
          </p:cNvSpPr>
          <p:nvPr/>
        </p:nvSpPr>
        <p:spPr bwMode="auto">
          <a:xfrm>
            <a:off x="1905000" y="838201"/>
            <a:ext cx="8458200" cy="5006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则可以从估计分布的有关参数计算风险价值。给定置信水平     ，可以用下式确定最坏情况的         值：</a:t>
            </a:r>
            <a:endParaRPr lang="zh-CN" altLang="en-US" sz="2800" b="1">
              <a:latin typeface="宋体" charset="-122"/>
              <a:ea typeface="宋体" charset="-122"/>
            </a:endParaRPr>
          </a:p>
          <a:p>
            <a:pPr algn="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charset="-122"/>
                <a:ea typeface="宋体" charset="-122"/>
              </a:rPr>
              <a:t>                                                  </a:t>
            </a:r>
            <a:r>
              <a:rPr lang="en-US" altLang="zh-CN" sz="2800" b="1">
                <a:latin typeface="宋体" charset="-122"/>
                <a:ea typeface="宋体" charset="-122"/>
              </a:rPr>
              <a:t>(4)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于是有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Times New Roman" pitchFamily="18" charset="0"/>
              <a:ea typeface="宋体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                                                                                        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(5)</a:t>
            </a:r>
          </a:p>
        </p:txBody>
      </p:sp>
      <p:sp>
        <p:nvSpPr>
          <p:cNvPr id="67592" name="Rectangle 4"/>
          <p:cNvSpPr>
            <a:spLocks noChangeArrowheads="1"/>
          </p:cNvSpPr>
          <p:nvPr/>
        </p:nvSpPr>
        <p:spPr bwMode="auto">
          <a:xfrm>
            <a:off x="6024563" y="335756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7586" name="Object 5"/>
          <p:cNvGraphicFramePr>
            <a:graphicFrameLocks noChangeAspect="1"/>
          </p:cNvGraphicFramePr>
          <p:nvPr/>
        </p:nvGraphicFramePr>
        <p:xfrm>
          <a:off x="3048000" y="2133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3" imgW="139700" imgH="139700" progId="Equation.DSMT4">
                  <p:embed/>
                </p:oleObj>
              </mc:Choice>
              <mc:Fallback>
                <p:oleObj r:id="rId3" imgW="139700" imgH="139700" progId="Equation.DSMT4">
                  <p:embed/>
                  <p:pic>
                    <p:nvPicPr>
                      <p:cNvPr id="675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336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Rectangle 6"/>
          <p:cNvSpPr>
            <a:spLocks noChangeArrowheads="1"/>
          </p:cNvSpPr>
          <p:nvPr/>
        </p:nvSpPr>
        <p:spPr bwMode="auto">
          <a:xfrm>
            <a:off x="5886450" y="331470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7587" name="Object 7"/>
          <p:cNvGraphicFramePr>
            <a:graphicFrameLocks noChangeAspect="1"/>
          </p:cNvGraphicFramePr>
          <p:nvPr/>
        </p:nvGraphicFramePr>
        <p:xfrm>
          <a:off x="8112125" y="2060575"/>
          <a:ext cx="86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5" imgW="419100" imgH="228600" progId="Equation.DSMT4">
                  <p:embed/>
                </p:oleObj>
              </mc:Choice>
              <mc:Fallback>
                <p:oleObj r:id="rId5" imgW="419100" imgH="228600" progId="Equation.DSMT4">
                  <p:embed/>
                  <p:pic>
                    <p:nvPicPr>
                      <p:cNvPr id="675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2060575"/>
                        <a:ext cx="863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8"/>
          <p:cNvSpPr>
            <a:spLocks noChangeArrowheads="1"/>
          </p:cNvSpPr>
          <p:nvPr/>
        </p:nvSpPr>
        <p:spPr bwMode="auto">
          <a:xfrm>
            <a:off x="5567363" y="325278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7588" name="Object 9"/>
          <p:cNvGraphicFramePr>
            <a:graphicFrameLocks noChangeAspect="1"/>
          </p:cNvGraphicFramePr>
          <p:nvPr/>
        </p:nvGraphicFramePr>
        <p:xfrm>
          <a:off x="2895600" y="28194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7" imgW="1054100" imgH="355600" progId="Equation.DSMT4">
                  <p:embed/>
                </p:oleObj>
              </mc:Choice>
              <mc:Fallback>
                <p:oleObj r:id="rId7" imgW="1054100" imgH="355600" progId="Equation.DSMT4">
                  <p:embed/>
                  <p:pic>
                    <p:nvPicPr>
                      <p:cNvPr id="6758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2438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Rectangle 10"/>
          <p:cNvSpPr>
            <a:spLocks noChangeArrowheads="1"/>
          </p:cNvSpPr>
          <p:nvPr/>
        </p:nvSpPr>
        <p:spPr bwMode="auto">
          <a:xfrm>
            <a:off x="4757738" y="325755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7589" name="Object 11"/>
          <p:cNvGraphicFramePr>
            <a:graphicFrameLocks noChangeAspect="1"/>
          </p:cNvGraphicFramePr>
          <p:nvPr/>
        </p:nvGraphicFramePr>
        <p:xfrm>
          <a:off x="2640013" y="4941889"/>
          <a:ext cx="57150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9" imgW="2679700" imgH="342900" progId="Equation.DSMT4">
                  <p:embed/>
                </p:oleObj>
              </mc:Choice>
              <mc:Fallback>
                <p:oleObj r:id="rId9" imgW="2679700" imgH="342900" progId="Equation.DSMT4">
                  <p:embed/>
                  <p:pic>
                    <p:nvPicPr>
                      <p:cNvPr id="6758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941889"/>
                        <a:ext cx="571500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7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Text Box 2"/>
          <p:cNvSpPr txBox="1">
            <a:spLocks noChangeArrowheads="1"/>
          </p:cNvSpPr>
          <p:nvPr/>
        </p:nvSpPr>
        <p:spPr bwMode="auto">
          <a:xfrm>
            <a:off x="2133600" y="838200"/>
            <a:ext cx="7772400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为了查表方便，令                            ，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记</a:t>
            </a:r>
            <a:r>
              <a:rPr lang="zh-CN" altLang="en-US" sz="3200" b="1">
                <a:latin typeface="Times New Roman" pitchFamily="18" charset="0"/>
                <a:ea typeface="宋体" charset="-122"/>
              </a:rPr>
              <a:t>                      ，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则可将一般正态分布化为标准正态分布，于是由式（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）可得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Times New Roman" pitchFamily="18" charset="0"/>
                <a:ea typeface="宋体" charset="-122"/>
              </a:rPr>
              <a:t>     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32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5467350" y="321945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8610" name="Object 4"/>
          <p:cNvGraphicFramePr>
            <a:graphicFrameLocks noChangeAspect="1"/>
          </p:cNvGraphicFramePr>
          <p:nvPr/>
        </p:nvGraphicFramePr>
        <p:xfrm>
          <a:off x="5232401" y="908051"/>
          <a:ext cx="23034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3" imgW="1257300" imgH="419100" progId="Equation.DSMT4">
                  <p:embed/>
                </p:oleObj>
              </mc:Choice>
              <mc:Fallback>
                <p:oleObj r:id="rId3" imgW="1257300" imgH="419100" progId="Equation.DSMT4">
                  <p:embed/>
                  <p:pic>
                    <p:nvPicPr>
                      <p:cNvPr id="686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908051"/>
                        <a:ext cx="2303463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5395913" y="320516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8611" name="Object 6"/>
          <p:cNvGraphicFramePr>
            <a:graphicFrameLocks noChangeAspect="1"/>
          </p:cNvGraphicFramePr>
          <p:nvPr/>
        </p:nvGraphicFramePr>
        <p:xfrm>
          <a:off x="2711451" y="1773238"/>
          <a:ext cx="22002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5" imgW="1396394" imgH="444307" progId="Equation.DSMT4">
                  <p:embed/>
                </p:oleObj>
              </mc:Choice>
              <mc:Fallback>
                <p:oleObj r:id="rId5" imgW="1396394" imgH="444307" progId="Equation.DSMT4">
                  <p:embed/>
                  <p:pic>
                    <p:nvPicPr>
                      <p:cNvPr id="686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1773238"/>
                        <a:ext cx="2200275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4933950" y="322421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8612" name="Object 8"/>
          <p:cNvGraphicFramePr>
            <a:graphicFrameLocks noChangeAspect="1"/>
          </p:cNvGraphicFramePr>
          <p:nvPr/>
        </p:nvGraphicFramePr>
        <p:xfrm>
          <a:off x="2855913" y="3213101"/>
          <a:ext cx="62484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r:id="rId7" imgW="2323092" imgH="406224" progId="Equation.DSMT4">
                  <p:embed/>
                </p:oleObj>
              </mc:Choice>
              <mc:Fallback>
                <p:oleObj r:id="rId7" imgW="2323092" imgH="406224" progId="Equation.DSMT4">
                  <p:embed/>
                  <p:pic>
                    <p:nvPicPr>
                      <p:cNvPr id="686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213101"/>
                        <a:ext cx="62484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6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2"/>
          <p:cNvSpPr txBox="1">
            <a:spLocks noChangeArrowheads="1"/>
          </p:cNvSpPr>
          <p:nvPr/>
        </p:nvSpPr>
        <p:spPr bwMode="auto">
          <a:xfrm>
            <a:off x="1847850" y="1052514"/>
            <a:ext cx="81534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根据          的值，可以通过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查标准正态分布表，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求出          的值，再由参数      和       的值，就可以求出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Times New Roman" pitchFamily="18" charset="0"/>
              <a:ea typeface="宋体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进而可以求出风险价值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VaR(T)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，即</a:t>
            </a:r>
            <a:endParaRPr lang="zh-CN" altLang="en-US" sz="2800" b="1">
              <a:latin typeface="宋体" charset="-122"/>
              <a:ea typeface="宋体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charset="-122"/>
                <a:ea typeface="宋体" charset="-122"/>
              </a:rPr>
              <a:t>          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charset="-122"/>
                <a:ea typeface="宋体" charset="-122"/>
              </a:rPr>
              <a:t>         </a:t>
            </a:r>
            <a:r>
              <a:rPr lang="en-US" altLang="zh-CN" sz="2800" b="1">
                <a:latin typeface="宋体" charset="-122"/>
                <a:ea typeface="宋体" charset="-122"/>
              </a:rPr>
              <a:t>= </a:t>
            </a:r>
          </a:p>
        </p:txBody>
      </p:sp>
      <p:sp>
        <p:nvSpPr>
          <p:cNvPr id="69642" name="Rectangle 3"/>
          <p:cNvSpPr>
            <a:spLocks noChangeArrowheads="1"/>
          </p:cNvSpPr>
          <p:nvPr/>
        </p:nvSpPr>
        <p:spPr bwMode="auto">
          <a:xfrm>
            <a:off x="5929313" y="333851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9634" name="Object 4"/>
          <p:cNvGraphicFramePr>
            <a:graphicFrameLocks noChangeAspect="1"/>
          </p:cNvGraphicFramePr>
          <p:nvPr/>
        </p:nvGraphicFramePr>
        <p:xfrm>
          <a:off x="2711450" y="1125539"/>
          <a:ext cx="1066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r:id="rId3" imgW="329914" imgH="177646" progId="Equation.DSMT4">
                  <p:embed/>
                </p:oleObj>
              </mc:Choice>
              <mc:Fallback>
                <p:oleObj r:id="rId3" imgW="329914" imgH="177646" progId="Equation.DSMT4">
                  <p:embed/>
                  <p:pic>
                    <p:nvPicPr>
                      <p:cNvPr id="696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125539"/>
                        <a:ext cx="106680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Rectangle 5"/>
          <p:cNvSpPr>
            <a:spLocks noChangeArrowheads="1"/>
          </p:cNvSpPr>
          <p:nvPr/>
        </p:nvSpPr>
        <p:spPr bwMode="auto">
          <a:xfrm>
            <a:off x="5886450" y="331470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9635" name="Object 6"/>
          <p:cNvGraphicFramePr>
            <a:graphicFrameLocks noChangeAspect="1"/>
          </p:cNvGraphicFramePr>
          <p:nvPr/>
        </p:nvGraphicFramePr>
        <p:xfrm>
          <a:off x="2279650" y="1700214"/>
          <a:ext cx="914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r:id="rId5" imgW="419100" imgH="228600" progId="Equation.DSMT4">
                  <p:embed/>
                </p:oleObj>
              </mc:Choice>
              <mc:Fallback>
                <p:oleObj r:id="rId5" imgW="419100" imgH="228600" progId="Equation.DSMT4">
                  <p:embed/>
                  <p:pic>
                    <p:nvPicPr>
                      <p:cNvPr id="6963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700214"/>
                        <a:ext cx="9144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Rectangle 7"/>
          <p:cNvSpPr>
            <a:spLocks noChangeArrowheads="1"/>
          </p:cNvSpPr>
          <p:nvPr/>
        </p:nvSpPr>
        <p:spPr bwMode="auto">
          <a:xfrm>
            <a:off x="5981700" y="332898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9636" name="Object 8"/>
          <p:cNvGraphicFramePr>
            <a:graphicFrameLocks noChangeAspect="1"/>
          </p:cNvGraphicFramePr>
          <p:nvPr/>
        </p:nvGraphicFramePr>
        <p:xfrm>
          <a:off x="5808663" y="1773239"/>
          <a:ext cx="576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r:id="rId7" imgW="228501" imgH="203112" progId="Equation.DSMT4">
                  <p:embed/>
                </p:oleObj>
              </mc:Choice>
              <mc:Fallback>
                <p:oleObj r:id="rId7" imgW="228501" imgH="203112" progId="Equation.DSMT4">
                  <p:embed/>
                  <p:pic>
                    <p:nvPicPr>
                      <p:cNvPr id="696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773239"/>
                        <a:ext cx="5762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Rectangle 9"/>
          <p:cNvSpPr>
            <a:spLocks noChangeArrowheads="1"/>
          </p:cNvSpPr>
          <p:nvPr/>
        </p:nvSpPr>
        <p:spPr bwMode="auto">
          <a:xfrm>
            <a:off x="5919788" y="331946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9637" name="Object 10"/>
          <p:cNvGraphicFramePr>
            <a:graphicFrameLocks noChangeAspect="1"/>
          </p:cNvGraphicFramePr>
          <p:nvPr/>
        </p:nvGraphicFramePr>
        <p:xfrm>
          <a:off x="6672264" y="1700214"/>
          <a:ext cx="7191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9" imgW="355292" imgH="215713" progId="Equation.DSMT4">
                  <p:embed/>
                </p:oleObj>
              </mc:Choice>
              <mc:Fallback>
                <p:oleObj r:id="rId9" imgW="355292" imgH="215713" progId="Equation.DSMT4">
                  <p:embed/>
                  <p:pic>
                    <p:nvPicPr>
                      <p:cNvPr id="6963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1700214"/>
                        <a:ext cx="71913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Rectangle 11"/>
          <p:cNvSpPr>
            <a:spLocks noChangeArrowheads="1"/>
          </p:cNvSpPr>
          <p:nvPr/>
        </p:nvSpPr>
        <p:spPr bwMode="auto">
          <a:xfrm>
            <a:off x="5300663" y="330993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9638" name="Object 12"/>
          <p:cNvGraphicFramePr>
            <a:graphicFrameLocks noChangeAspect="1"/>
          </p:cNvGraphicFramePr>
          <p:nvPr/>
        </p:nvGraphicFramePr>
        <p:xfrm>
          <a:off x="3503613" y="2781300"/>
          <a:ext cx="4800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11" imgW="1587500" imgH="241300" progId="Equation.DSMT4">
                  <p:embed/>
                </p:oleObj>
              </mc:Choice>
              <mc:Fallback>
                <p:oleObj r:id="rId11" imgW="1587500" imgH="241300" progId="Equation.DSMT4">
                  <p:embed/>
                  <p:pic>
                    <p:nvPicPr>
                      <p:cNvPr id="696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781300"/>
                        <a:ext cx="48006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Rectangle 13"/>
          <p:cNvSpPr>
            <a:spLocks noChangeArrowheads="1"/>
          </p:cNvSpPr>
          <p:nvPr/>
        </p:nvSpPr>
        <p:spPr bwMode="auto">
          <a:xfrm>
            <a:off x="5233988" y="331470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69639" name="Object 14"/>
          <p:cNvGraphicFramePr>
            <a:graphicFrameLocks noChangeAspect="1"/>
          </p:cNvGraphicFramePr>
          <p:nvPr/>
        </p:nvGraphicFramePr>
        <p:xfrm>
          <a:off x="3287713" y="4365625"/>
          <a:ext cx="4495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r:id="rId13" imgW="1727200" imgH="228600" progId="Equation.DSMT4">
                  <p:embed/>
                </p:oleObj>
              </mc:Choice>
              <mc:Fallback>
                <p:oleObj r:id="rId13" imgW="1727200" imgH="228600" progId="Equation.DSMT4">
                  <p:embed/>
                  <p:pic>
                    <p:nvPicPr>
                      <p:cNvPr id="6963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4365625"/>
                        <a:ext cx="44958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16"/>
          <p:cNvGraphicFramePr>
            <a:graphicFrameLocks noChangeAspect="1"/>
          </p:cNvGraphicFramePr>
          <p:nvPr/>
        </p:nvGraphicFramePr>
        <p:xfrm>
          <a:off x="3863975" y="5013325"/>
          <a:ext cx="2667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r:id="rId15" imgW="1129810" imgH="241195" progId="Equation.DSMT4">
                  <p:embed/>
                </p:oleObj>
              </mc:Choice>
              <mc:Fallback>
                <p:oleObj r:id="rId15" imgW="1129810" imgH="241195" progId="Equation.DSMT4">
                  <p:embed/>
                  <p:pic>
                    <p:nvPicPr>
                      <p:cNvPr id="696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5013325"/>
                        <a:ext cx="26670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9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Text Box 2"/>
          <p:cNvSpPr txBox="1">
            <a:spLocks noChangeArrowheads="1"/>
          </p:cNvSpPr>
          <p:nvPr/>
        </p:nvSpPr>
        <p:spPr bwMode="auto">
          <a:xfrm>
            <a:off x="1828800" y="228600"/>
            <a:ext cx="84582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宋体" charset="-122"/>
                <a:ea typeface="宋体" charset="-122"/>
              </a:rPr>
              <a:t>    </a:t>
            </a:r>
            <a:endParaRPr lang="zh-CN" altLang="en-US" sz="32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70663" name="Rectangle 3"/>
          <p:cNvSpPr>
            <a:spLocks noChangeArrowheads="1"/>
          </p:cNvSpPr>
          <p:nvPr/>
        </p:nvSpPr>
        <p:spPr bwMode="auto">
          <a:xfrm>
            <a:off x="5272088" y="3314701"/>
            <a:ext cx="9144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graphicFrame>
        <p:nvGraphicFramePr>
          <p:cNvPr id="70658" name="Object 5"/>
          <p:cNvGraphicFramePr>
            <a:graphicFrameLocks noChangeAspect="1"/>
          </p:cNvGraphicFramePr>
          <p:nvPr/>
        </p:nvGraphicFramePr>
        <p:xfrm>
          <a:off x="1992314" y="765175"/>
          <a:ext cx="813593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2323800" imgH="203040" progId="Equation.DSMT4">
                  <p:embed/>
                </p:oleObj>
              </mc:Choice>
              <mc:Fallback>
                <p:oleObj name="Equation" r:id="rId3" imgW="2323800" imgH="203040" progId="Equation.DSMT4">
                  <p:embed/>
                  <p:pic>
                    <p:nvPicPr>
                      <p:cNvPr id="706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765175"/>
                        <a:ext cx="8135937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6"/>
          <p:cNvGraphicFramePr>
            <a:graphicFrameLocks noChangeAspect="1"/>
          </p:cNvGraphicFramePr>
          <p:nvPr/>
        </p:nvGraphicFramePr>
        <p:xfrm>
          <a:off x="2063751" y="1700213"/>
          <a:ext cx="7991475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5" imgW="2666880" imgH="431640" progId="Equation.DSMT4">
                  <p:embed/>
                </p:oleObj>
              </mc:Choice>
              <mc:Fallback>
                <p:oleObj name="Equation" r:id="rId5" imgW="2666880" imgH="431640" progId="Equation.DSMT4">
                  <p:embed/>
                  <p:pic>
                    <p:nvPicPr>
                      <p:cNvPr id="706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700213"/>
                        <a:ext cx="7991475" cy="129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7"/>
          <p:cNvGraphicFramePr>
            <a:graphicFrameLocks noChangeAspect="1"/>
          </p:cNvGraphicFramePr>
          <p:nvPr/>
        </p:nvGraphicFramePr>
        <p:xfrm>
          <a:off x="3143251" y="3141663"/>
          <a:ext cx="2881313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7" imgW="990360" imgH="431640" progId="Equation.DSMT4">
                  <p:embed/>
                </p:oleObj>
              </mc:Choice>
              <mc:Fallback>
                <p:oleObj name="Equation" r:id="rId7" imgW="990360" imgH="431640" progId="Equation.DSMT4">
                  <p:embed/>
                  <p:pic>
                    <p:nvPicPr>
                      <p:cNvPr id="7066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141663"/>
                        <a:ext cx="2881313" cy="1255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847851" y="4221163"/>
            <a:ext cx="5762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9763" indent="-273050">
              <a:spcBef>
                <a:spcPct val="50000"/>
              </a:spcBef>
            </a:pPr>
            <a:endParaRPr lang="zh-CN" altLang="en-US"/>
          </a:p>
        </p:txBody>
      </p:sp>
      <p:sp>
        <p:nvSpPr>
          <p:cNvPr id="70665" name="Text Box 10"/>
          <p:cNvSpPr txBox="1">
            <a:spLocks noChangeArrowheads="1"/>
          </p:cNvSpPr>
          <p:nvPr/>
        </p:nvSpPr>
        <p:spPr bwMode="auto">
          <a:xfrm>
            <a:off x="1703389" y="3429001"/>
            <a:ext cx="17287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9763" indent="-273050">
              <a:spcBef>
                <a:spcPct val="50000"/>
              </a:spcBef>
            </a:pPr>
            <a:r>
              <a:rPr lang="zh-CN" altLang="en-US" sz="2800">
                <a:ea typeface="宋体" charset="-122"/>
              </a:rPr>
              <a:t>其中，</a:t>
            </a:r>
          </a:p>
        </p:txBody>
      </p:sp>
      <p:sp>
        <p:nvSpPr>
          <p:cNvPr id="70666" name="AutoShape 11"/>
          <p:cNvSpPr>
            <a:spLocks noChangeArrowheads="1"/>
          </p:cNvSpPr>
          <p:nvPr/>
        </p:nvSpPr>
        <p:spPr bwMode="auto">
          <a:xfrm>
            <a:off x="6167439" y="3573464"/>
            <a:ext cx="2663825" cy="288925"/>
          </a:xfrm>
          <a:prstGeom prst="rightArrow">
            <a:avLst>
              <a:gd name="adj1" fmla="val 50000"/>
              <a:gd name="adj2" fmla="val 230495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639763" indent="-273050"/>
            <a:endParaRPr lang="zh-CN" altLang="en-US" b="1"/>
          </a:p>
        </p:txBody>
      </p:sp>
      <p:graphicFrame>
        <p:nvGraphicFramePr>
          <p:cNvPr id="70661" name="Object 12"/>
          <p:cNvGraphicFramePr>
            <a:graphicFrameLocks noChangeAspect="1"/>
          </p:cNvGraphicFramePr>
          <p:nvPr/>
        </p:nvGraphicFramePr>
        <p:xfrm>
          <a:off x="2798764" y="4581526"/>
          <a:ext cx="37877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9" imgW="1307880" imgH="253800" progId="Equation.DSMT4">
                  <p:embed/>
                </p:oleObj>
              </mc:Choice>
              <mc:Fallback>
                <p:oleObj name="Equation" r:id="rId9" imgW="1307880" imgH="253800" progId="Equation.DSMT4">
                  <p:embed/>
                  <p:pic>
                    <p:nvPicPr>
                      <p:cNvPr id="706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4" y="4581526"/>
                        <a:ext cx="378777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8" name="AutoShape 14"/>
          <p:cNvSpPr>
            <a:spLocks/>
          </p:cNvSpPr>
          <p:nvPr/>
        </p:nvSpPr>
        <p:spPr bwMode="auto">
          <a:xfrm>
            <a:off x="5375276" y="5734050"/>
            <a:ext cx="3236913" cy="609600"/>
          </a:xfrm>
          <a:prstGeom prst="borderCallout1">
            <a:avLst>
              <a:gd name="adj1" fmla="val 18750"/>
              <a:gd name="adj2" fmla="val -2352"/>
              <a:gd name="adj3" fmla="val -87500"/>
              <a:gd name="adj4" fmla="val -2462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39763" indent="-273050"/>
            <a:r>
              <a:rPr lang="en-US" altLang="zh-CN" sz="2800">
                <a:latin typeface="Times New Roman" pitchFamily="18" charset="0"/>
                <a:ea typeface="华文宋体" pitchFamily="2" charset="-122"/>
              </a:rPr>
              <a:t>p97</a:t>
            </a:r>
            <a:r>
              <a:rPr lang="zh-CN" altLang="en-US" sz="2800">
                <a:latin typeface="Times New Roman" pitchFamily="18" charset="0"/>
                <a:ea typeface="华文宋体" pitchFamily="2" charset="-122"/>
              </a:rPr>
              <a:t>的公式</a:t>
            </a:r>
            <a:r>
              <a:rPr lang="en-US" altLang="zh-CN" sz="2800">
                <a:latin typeface="Times New Roman" pitchFamily="18" charset="0"/>
                <a:ea typeface="华文宋体" pitchFamily="2" charset="-122"/>
              </a:rPr>
              <a:t>4-14</a:t>
            </a:r>
            <a:endParaRPr lang="zh-CN" altLang="en-US" sz="2800">
              <a:latin typeface="Times New Roman" pitchFamily="18" charset="0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42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919288" y="3333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>
                <a:solidFill>
                  <a:schemeClr val="hlink"/>
                </a:solidFill>
                <a:ea typeface="方正姚体" pitchFamily="2" charset="-122"/>
              </a:rPr>
              <a:t>金融不稳定性理论</a:t>
            </a:r>
          </a:p>
        </p:txBody>
      </p:sp>
      <p:sp>
        <p:nvSpPr>
          <p:cNvPr id="329731" name="Rectangle 3"/>
          <p:cNvSpPr>
            <a:spLocks noGrp="1"/>
          </p:cNvSpPr>
          <p:nvPr>
            <p:ph type="body" idx="4294967295"/>
          </p:nvPr>
        </p:nvSpPr>
        <p:spPr>
          <a:xfrm>
            <a:off x="1919289" y="1268414"/>
            <a:ext cx="8218487" cy="44656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明斯基（</a:t>
            </a:r>
            <a:r>
              <a:rPr lang="en-US" altLang="zh-CN" smtClean="0"/>
              <a:t>Minsky </a:t>
            </a:r>
            <a:r>
              <a:rPr lang="zh-CN" altLang="en-US"/>
              <a:t>）的 “金融脆弱性假说”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）着眼干经济繁荣与紧缩的长期波动，认为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资本主义经济具有固有的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(inherently)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不稳定性。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）强调投资在经济中的角色，强调金融在经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济中的核心作用，认为经济的不稳定集中体现在金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融的不稳定上。</a:t>
            </a:r>
            <a:r>
              <a:rPr lang="zh-CN" altLang="en-US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金融不仅传播经济波动，而且就是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经济波动的源头</a:t>
            </a:r>
            <a:r>
              <a:rPr lang="en-US" altLang="zh-CN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内在不稳定性</a:t>
            </a:r>
            <a:r>
              <a:rPr lang="en-US" altLang="zh-CN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]</a:t>
            </a:r>
            <a:r>
              <a:rPr lang="zh-CN" altLang="en-US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5837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Text Box 2"/>
          <p:cNvSpPr txBox="1">
            <a:spLocks noChangeArrowheads="1"/>
          </p:cNvSpPr>
          <p:nvPr/>
        </p:nvSpPr>
        <p:spPr bwMode="auto">
          <a:xfrm>
            <a:off x="1828800" y="228600"/>
            <a:ext cx="84582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宋体" charset="-122"/>
                <a:ea typeface="宋体" charset="-122"/>
              </a:rPr>
              <a:t>    </a:t>
            </a:r>
            <a:endParaRPr lang="zh-CN" altLang="en-US" sz="32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71688" name="Rectangle 3"/>
          <p:cNvSpPr>
            <a:spLocks noChangeArrowheads="1"/>
          </p:cNvSpPr>
          <p:nvPr/>
        </p:nvSpPr>
        <p:spPr bwMode="auto">
          <a:xfrm>
            <a:off x="5272088" y="3314701"/>
            <a:ext cx="9144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endParaRPr lang="zh-CN" altLang="en-US" sz="3600" b="1">
              <a:latin typeface="Arial" charset="0"/>
              <a:ea typeface="华文楷体" pitchFamily="2" charset="-122"/>
            </a:endParaRPr>
          </a:p>
        </p:txBody>
      </p:sp>
      <p:sp>
        <p:nvSpPr>
          <p:cNvPr id="71689" name="Text Box 8"/>
          <p:cNvSpPr txBox="1">
            <a:spLocks noChangeArrowheads="1"/>
          </p:cNvSpPr>
          <p:nvPr/>
        </p:nvSpPr>
        <p:spPr bwMode="auto">
          <a:xfrm>
            <a:off x="2063750" y="1052513"/>
            <a:ext cx="21605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9763" indent="-273050">
              <a:spcBef>
                <a:spcPct val="50000"/>
              </a:spcBef>
            </a:pPr>
            <a:r>
              <a:rPr lang="zh-CN" altLang="en-US" sz="2800">
                <a:ea typeface="宋体" charset="-122"/>
              </a:rPr>
              <a:t>注意：由</a:t>
            </a:r>
          </a:p>
        </p:txBody>
      </p:sp>
      <p:graphicFrame>
        <p:nvGraphicFramePr>
          <p:cNvPr id="71682" name="Object 12"/>
          <p:cNvGraphicFramePr>
            <a:graphicFrameLocks noChangeAspect="1"/>
          </p:cNvGraphicFramePr>
          <p:nvPr/>
        </p:nvGraphicFramePr>
        <p:xfrm>
          <a:off x="4008438" y="1125538"/>
          <a:ext cx="2159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7168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125538"/>
                        <a:ext cx="21590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AutoShape 13"/>
          <p:cNvSpPr>
            <a:spLocks noChangeArrowheads="1"/>
          </p:cNvSpPr>
          <p:nvPr/>
        </p:nvSpPr>
        <p:spPr bwMode="auto">
          <a:xfrm>
            <a:off x="6167439" y="1268413"/>
            <a:ext cx="1728787" cy="215900"/>
          </a:xfrm>
          <a:prstGeom prst="rightArrow">
            <a:avLst>
              <a:gd name="adj1" fmla="val 50000"/>
              <a:gd name="adj2" fmla="val 200184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639763" indent="-273050"/>
            <a:endParaRPr lang="zh-CN" altLang="en-US" b="1"/>
          </a:p>
        </p:txBody>
      </p:sp>
      <p:graphicFrame>
        <p:nvGraphicFramePr>
          <p:cNvPr id="71683" name="Object 14"/>
          <p:cNvGraphicFramePr>
            <a:graphicFrameLocks noChangeAspect="1"/>
          </p:cNvGraphicFramePr>
          <p:nvPr/>
        </p:nvGraphicFramePr>
        <p:xfrm>
          <a:off x="7967664" y="1125539"/>
          <a:ext cx="1800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5" imgW="799920" imgH="241200" progId="Equation.DSMT4">
                  <p:embed/>
                </p:oleObj>
              </mc:Choice>
              <mc:Fallback>
                <p:oleObj name="Equation" r:id="rId5" imgW="799920" imgH="241200" progId="Equation.DSMT4">
                  <p:embed/>
                  <p:pic>
                    <p:nvPicPr>
                      <p:cNvPr id="7168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4" y="1125539"/>
                        <a:ext cx="18002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5"/>
          <p:cNvSpPr txBox="1">
            <a:spLocks noChangeArrowheads="1"/>
          </p:cNvSpPr>
          <p:nvPr/>
        </p:nvSpPr>
        <p:spPr bwMode="auto">
          <a:xfrm>
            <a:off x="1343026" y="1844676"/>
            <a:ext cx="8856663" cy="116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9763" indent="-273050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charset="-122"/>
              </a:rPr>
              <a:t>其中          为标准正态分布函数的逆，已知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p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，由</a:t>
            </a:r>
            <a:r>
              <a:rPr lang="zh-CN" altLang="en-US" sz="2800">
                <a:ea typeface="宋体" charset="-122"/>
              </a:rPr>
              <a:t>标</a:t>
            </a:r>
          </a:p>
          <a:p>
            <a:pPr marL="639763" indent="-273050">
              <a:spcBef>
                <a:spcPct val="50000"/>
              </a:spcBef>
            </a:pPr>
            <a:r>
              <a:rPr lang="zh-CN" altLang="en-US" sz="2800">
                <a:ea typeface="宋体" charset="-122"/>
              </a:rPr>
              <a:t>准正态分布函数表可直接查得    ，几个常用的如下，</a:t>
            </a:r>
            <a:endParaRPr lang="en-US" altLang="zh-CN" sz="2800">
              <a:ea typeface="宋体" charset="-122"/>
            </a:endParaRPr>
          </a:p>
        </p:txBody>
      </p:sp>
      <p:graphicFrame>
        <p:nvGraphicFramePr>
          <p:cNvPr id="71684" name="Object 16"/>
          <p:cNvGraphicFramePr>
            <a:graphicFrameLocks noChangeAspect="1"/>
          </p:cNvGraphicFramePr>
          <p:nvPr/>
        </p:nvGraphicFramePr>
        <p:xfrm>
          <a:off x="2495550" y="1844676"/>
          <a:ext cx="9350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7" imgW="469800" imgH="241200" progId="Equation.DSMT4">
                  <p:embed/>
                </p:oleObj>
              </mc:Choice>
              <mc:Fallback>
                <p:oleObj name="Equation" r:id="rId7" imgW="469800" imgH="241200" progId="Equation.DSMT4">
                  <p:embed/>
                  <p:pic>
                    <p:nvPicPr>
                      <p:cNvPr id="716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844676"/>
                        <a:ext cx="93503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17"/>
          <p:cNvGraphicFramePr>
            <a:graphicFrameLocks noChangeAspect="1"/>
          </p:cNvGraphicFramePr>
          <p:nvPr/>
        </p:nvGraphicFramePr>
        <p:xfrm>
          <a:off x="6383338" y="2492376"/>
          <a:ext cx="449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716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492376"/>
                        <a:ext cx="4492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38" name="Group 62"/>
          <p:cNvGraphicFramePr>
            <a:graphicFrameLocks noGrp="1"/>
          </p:cNvGraphicFramePr>
          <p:nvPr/>
        </p:nvGraphicFramePr>
        <p:xfrm>
          <a:off x="2208214" y="3068638"/>
          <a:ext cx="7343775" cy="3071496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置信度（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99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-2.33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98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-2.05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97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-1.88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96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-1.75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95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-1.65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90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-1.28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1686" name="Object 56"/>
          <p:cNvGraphicFramePr>
            <a:graphicFrameLocks noChangeAspect="1"/>
          </p:cNvGraphicFramePr>
          <p:nvPr/>
        </p:nvGraphicFramePr>
        <p:xfrm>
          <a:off x="7319964" y="3068639"/>
          <a:ext cx="447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7168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3068639"/>
                        <a:ext cx="44767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2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Text Box 2"/>
          <p:cNvSpPr txBox="1">
            <a:spLocks noChangeArrowheads="1"/>
          </p:cNvSpPr>
          <p:nvPr/>
        </p:nvSpPr>
        <p:spPr bwMode="auto">
          <a:xfrm>
            <a:off x="1992313" y="260350"/>
            <a:ext cx="81534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latin typeface="Times New Roman" pitchFamily="18" charset="0"/>
                <a:ea typeface="宋体" charset="-122"/>
              </a:rPr>
              <a:t>算例</a:t>
            </a:r>
            <a:r>
              <a:rPr lang="zh-CN" altLang="en-US" sz="3600" b="1">
                <a:latin typeface="宋体" charset="-122"/>
                <a:ea typeface="宋体" charset="-122"/>
              </a:rPr>
              <a:t> </a:t>
            </a:r>
          </a:p>
        </p:txBody>
      </p:sp>
      <p:graphicFrame>
        <p:nvGraphicFramePr>
          <p:cNvPr id="378883" name="Object 3"/>
          <p:cNvGraphicFramePr>
            <a:graphicFrameLocks noChangeAspect="1"/>
          </p:cNvGraphicFramePr>
          <p:nvPr/>
        </p:nvGraphicFramePr>
        <p:xfrm>
          <a:off x="2566988" y="1196976"/>
          <a:ext cx="64135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2717640" imgH="482400" progId="Equation.DSMT4">
                  <p:embed/>
                </p:oleObj>
              </mc:Choice>
              <mc:Fallback>
                <p:oleObj name="Equation" r:id="rId3" imgW="2717640" imgH="482400" progId="Equation.DSMT4">
                  <p:embed/>
                  <p:pic>
                    <p:nvPicPr>
                      <p:cNvPr id="378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196976"/>
                        <a:ext cx="641350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4" name="Object 4"/>
          <p:cNvGraphicFramePr>
            <a:graphicFrameLocks noChangeAspect="1"/>
          </p:cNvGraphicFramePr>
          <p:nvPr/>
        </p:nvGraphicFramePr>
        <p:xfrm>
          <a:off x="2495551" y="2708276"/>
          <a:ext cx="698341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2958840" imgH="482400" progId="Equation.DSMT4">
                  <p:embed/>
                </p:oleObj>
              </mc:Choice>
              <mc:Fallback>
                <p:oleObj name="Equation" r:id="rId5" imgW="2958840" imgH="482400" progId="Equation.DSMT4">
                  <p:embed/>
                  <p:pic>
                    <p:nvPicPr>
                      <p:cNvPr id="378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708276"/>
                        <a:ext cx="6983413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2351089" y="4365626"/>
          <a:ext cx="746283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7" imgW="3162240" imgH="482400" progId="Equation.DSMT4">
                  <p:embed/>
                </p:oleObj>
              </mc:Choice>
              <mc:Fallback>
                <p:oleObj name="Equation" r:id="rId7" imgW="3162240" imgH="482400" progId="Equation.DSMT4">
                  <p:embed/>
                  <p:pic>
                    <p:nvPicPr>
                      <p:cNvPr id="3788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4365626"/>
                        <a:ext cx="7462837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7" name="AutoShape 7"/>
          <p:cNvSpPr>
            <a:spLocks/>
          </p:cNvSpPr>
          <p:nvPr/>
        </p:nvSpPr>
        <p:spPr bwMode="auto">
          <a:xfrm>
            <a:off x="3148014" y="5691188"/>
            <a:ext cx="6403975" cy="546100"/>
          </a:xfrm>
          <a:prstGeom prst="borderCallout1">
            <a:avLst>
              <a:gd name="adj1" fmla="val 20931"/>
              <a:gd name="adj2" fmla="val -1190"/>
              <a:gd name="adj3" fmla="val -31977"/>
              <a:gd name="adj4" fmla="val -11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39763" indent="-273050"/>
            <a:r>
              <a:rPr lang="zh-CN" altLang="en-US" sz="2800">
                <a:ea typeface="宋体" charset="-122"/>
              </a:rPr>
              <a:t>问题：三个算例中的置信度是多少？</a:t>
            </a:r>
          </a:p>
        </p:txBody>
      </p:sp>
    </p:spTree>
    <p:extLst>
      <p:ext uri="{BB962C8B-B14F-4D97-AF65-F5344CB8AC3E}">
        <p14:creationId xmlns:p14="http://schemas.microsoft.com/office/powerpoint/2010/main" val="57907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AutoShape 5"/>
          <p:cNvSpPr>
            <a:spLocks noChangeArrowheads="1"/>
          </p:cNvSpPr>
          <p:nvPr/>
        </p:nvSpPr>
        <p:spPr bwMode="auto">
          <a:xfrm>
            <a:off x="3719513" y="16287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金融风险案例</a:t>
            </a:r>
          </a:p>
        </p:txBody>
      </p:sp>
      <p:sp>
        <p:nvSpPr>
          <p:cNvPr id="433155" name="AutoShape 6"/>
          <p:cNvSpPr>
            <a:spLocks noChangeArrowheads="1"/>
          </p:cNvSpPr>
          <p:nvPr/>
        </p:nvSpPr>
        <p:spPr bwMode="auto">
          <a:xfrm>
            <a:off x="3792538" y="25654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金融风险产生的理论解释</a:t>
            </a:r>
          </a:p>
        </p:txBody>
      </p:sp>
      <p:sp>
        <p:nvSpPr>
          <p:cNvPr id="433156" name="AutoShape 7"/>
          <p:cNvSpPr>
            <a:spLocks noChangeArrowheads="1"/>
          </p:cNvSpPr>
          <p:nvPr/>
        </p:nvSpPr>
        <p:spPr bwMode="auto">
          <a:xfrm>
            <a:off x="2351089" y="4868864"/>
            <a:ext cx="2790825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金融风险管理</a:t>
            </a:r>
          </a:p>
        </p:txBody>
      </p:sp>
      <p:sp>
        <p:nvSpPr>
          <p:cNvPr id="433157" name="AutoShape 8"/>
          <p:cNvSpPr>
            <a:spLocks noChangeArrowheads="1"/>
          </p:cNvSpPr>
          <p:nvPr/>
        </p:nvSpPr>
        <p:spPr bwMode="auto">
          <a:xfrm>
            <a:off x="3792538" y="35734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金融风险的分类</a:t>
            </a:r>
          </a:p>
        </p:txBody>
      </p:sp>
      <p:sp>
        <p:nvSpPr>
          <p:cNvPr id="433158" name="AutoShape 9"/>
          <p:cNvSpPr>
            <a:spLocks noChangeArrowheads="1"/>
          </p:cNvSpPr>
          <p:nvPr/>
        </p:nvSpPr>
        <p:spPr bwMode="auto">
          <a:xfrm>
            <a:off x="5159375" y="45085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市场风险管理的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VaR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327687" name="AutoShape 10"/>
          <p:cNvSpPr>
            <a:spLocks noChangeArrowheads="1"/>
          </p:cNvSpPr>
          <p:nvPr/>
        </p:nvSpPr>
        <p:spPr bwMode="auto">
          <a:xfrm>
            <a:off x="5159375" y="53006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信用风险管理方法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847851" y="549275"/>
            <a:ext cx="7993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>
                <a:latin typeface="Arial" charset="0"/>
                <a:ea typeface="黑体" pitchFamily="2" charset="-122"/>
              </a:rPr>
              <a:t>第四章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金融风险管理原理</a:t>
            </a:r>
          </a:p>
        </p:txBody>
      </p:sp>
    </p:spTree>
    <p:extLst>
      <p:ext uri="{BB962C8B-B14F-4D97-AF65-F5344CB8AC3E}">
        <p14:creationId xmlns:p14="http://schemas.microsoft.com/office/powerpoint/2010/main" val="533021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76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404814"/>
            <a:ext cx="7467600" cy="5810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3600" b="1"/>
              <a:t>信用风险管理方法</a:t>
            </a:r>
          </a:p>
        </p:txBody>
      </p:sp>
      <p:sp>
        <p:nvSpPr>
          <p:cNvPr id="328707" name="Rectangle 3"/>
          <p:cNvSpPr>
            <a:spLocks noGrp="1"/>
          </p:cNvSpPr>
          <p:nvPr>
            <p:ph type="body" idx="4294967295"/>
          </p:nvPr>
        </p:nvSpPr>
        <p:spPr>
          <a:xfrm>
            <a:off x="2135188" y="1268414"/>
            <a:ext cx="7467600" cy="4873625"/>
          </a:xfrm>
        </p:spPr>
        <p:txBody>
          <a:bodyPr/>
          <a:lstStyle/>
          <a:p>
            <a:endParaRPr lang="zh-CN" altLang="en-US" smtClean="0"/>
          </a:p>
          <a:p>
            <a:r>
              <a:rPr lang="zh-CN" altLang="en-US"/>
              <a:t>信用风险的度量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(1)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信用度量模型（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CreditMetrics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掌握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solidFill>
                <a:schemeClr val="hlink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(2)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KMV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模型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了解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solidFill>
                <a:schemeClr val="hlink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(3)CreditRisk+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了解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solidFill>
                <a:schemeClr val="hlink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(4)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McKinsey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了解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hlink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3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404814"/>
            <a:ext cx="7467600" cy="5810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3600" b="1"/>
              <a:t>信用风险管理方法</a:t>
            </a:r>
          </a:p>
        </p:txBody>
      </p:sp>
      <p:sp>
        <p:nvSpPr>
          <p:cNvPr id="396291" name="Rectangle 3"/>
          <p:cNvSpPr>
            <a:spLocks noGrp="1"/>
          </p:cNvSpPr>
          <p:nvPr>
            <p:ph type="body" idx="4294967295"/>
          </p:nvPr>
        </p:nvSpPr>
        <p:spPr>
          <a:xfrm>
            <a:off x="1703389" y="1196976"/>
            <a:ext cx="8569325" cy="4873625"/>
          </a:xfrm>
        </p:spPr>
        <p:txBody>
          <a:bodyPr>
            <a:normAutofit fontScale="92500" lnSpcReduction="20000"/>
          </a:bodyPr>
          <a:lstStyle/>
          <a:p>
            <a:endParaRPr lang="zh-CN" altLang="en-US" smtClean="0"/>
          </a:p>
          <a:p>
            <a:r>
              <a:rPr lang="zh-CN" altLang="en-US"/>
              <a:t>信用风险的度量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 (1)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信用度量模型（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CreditMetrics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掌握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第一步：由转移概率矩阵和利率期限结构计算各可能信用等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级的现值；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 第二步：由各可能等级的现值和转移概率计算均值和方差；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 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 第三步：由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VaR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计算公式求得信用风险价值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hlink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93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404814"/>
            <a:ext cx="7467600" cy="5810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3600" b="1" dirty="0"/>
              <a:t>信用风险管理方法</a:t>
            </a:r>
          </a:p>
        </p:txBody>
      </p:sp>
      <p:sp>
        <p:nvSpPr>
          <p:cNvPr id="402435" name="Rectangle 3"/>
          <p:cNvSpPr>
            <a:spLocks noGrp="1"/>
          </p:cNvSpPr>
          <p:nvPr>
            <p:ph type="body" idx="4294967295"/>
          </p:nvPr>
        </p:nvSpPr>
        <p:spPr>
          <a:xfrm>
            <a:off x="1847851" y="1196976"/>
            <a:ext cx="8569325" cy="5040313"/>
          </a:xfrm>
        </p:spPr>
        <p:txBody>
          <a:bodyPr>
            <a:normAutofit fontScale="92500" lnSpcReduction="10000"/>
          </a:bodyPr>
          <a:lstStyle/>
          <a:p>
            <a:endParaRPr lang="zh-CN" altLang="en-US" smtClean="0"/>
          </a:p>
          <a:p>
            <a:r>
              <a:rPr lang="zh-CN" altLang="en-US"/>
              <a:t>信用风险的度量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 (1)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信用度量模型（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CreditMetrics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掌握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  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  示例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（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sym typeface="Wingdings" pitchFamily="2" charset="2"/>
              </a:rPr>
              <a:t>p95-97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）：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       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  <a:sym typeface="Wingdings" pitchFamily="2" charset="2"/>
              </a:rPr>
              <a:t>第一步：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计算各可能信用等级的现值</a:t>
            </a:r>
            <a:endParaRPr lang="zh-CN" altLang="en-US" b="1" smtClean="0">
              <a:solidFill>
                <a:schemeClr val="hlink"/>
              </a:solidFill>
              <a:latin typeface="华文细黑" pitchFamily="2" charset="-122"/>
              <a:ea typeface="华文细黑" pitchFamily="2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hlink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hlink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其中</a:t>
            </a:r>
            <a:r>
              <a:rPr lang="en-US" altLang="zh-CN" i="1" smtClean="0">
                <a:latin typeface="Times New Roman" pitchFamily="18" charset="0"/>
                <a:ea typeface="华文细黑" pitchFamily="2" charset="-122"/>
              </a:rPr>
              <a:t>F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=100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，</a:t>
            </a:r>
            <a:r>
              <a:rPr lang="en-US" altLang="zh-CN" i="1" smtClean="0">
                <a:latin typeface="Times New Roman" pitchFamily="18" charset="0"/>
                <a:ea typeface="华文细黑" pitchFamily="2" charset="-122"/>
              </a:rPr>
              <a:t>C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=6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。</a:t>
            </a:r>
          </a:p>
        </p:txBody>
      </p:sp>
      <p:graphicFrame>
        <p:nvGraphicFramePr>
          <p:cNvPr id="402436" name="Object 4"/>
          <p:cNvGraphicFramePr>
            <a:graphicFrameLocks noChangeAspect="1"/>
          </p:cNvGraphicFramePr>
          <p:nvPr/>
        </p:nvGraphicFramePr>
        <p:xfrm>
          <a:off x="3143251" y="4724400"/>
          <a:ext cx="56165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3377880" imgH="431640" progId="Equation.DSMT4">
                  <p:embed/>
                </p:oleObj>
              </mc:Choice>
              <mc:Fallback>
                <p:oleObj name="Equation" r:id="rId3" imgW="3377880" imgH="431640" progId="Equation.DSMT4">
                  <p:embed/>
                  <p:pic>
                    <p:nvPicPr>
                      <p:cNvPr id="402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4724400"/>
                        <a:ext cx="561657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37" name="AutoShape 5"/>
          <p:cNvSpPr>
            <a:spLocks/>
          </p:cNvSpPr>
          <p:nvPr/>
        </p:nvSpPr>
        <p:spPr bwMode="auto">
          <a:xfrm>
            <a:off x="5016501" y="3357563"/>
            <a:ext cx="5222875" cy="576262"/>
          </a:xfrm>
          <a:prstGeom prst="borderCallout1">
            <a:avLst>
              <a:gd name="adj1" fmla="val 19833"/>
              <a:gd name="adj2" fmla="val -1412"/>
              <a:gd name="adj3" fmla="val 119560"/>
              <a:gd name="adj4" fmla="val -5407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39763" indent="-273050"/>
            <a:r>
              <a:rPr lang="zh-CN" altLang="en-US" sz="2800">
                <a:latin typeface="宋体" charset="-122"/>
                <a:ea typeface="宋体" charset="-122"/>
              </a:rPr>
              <a:t>转移矩阵和期限结构见</a:t>
            </a:r>
            <a:r>
              <a:rPr lang="en-US" altLang="zh-CN" sz="2800">
                <a:latin typeface="宋体" charset="-122"/>
                <a:ea typeface="宋体" charset="-122"/>
              </a:rPr>
              <a:t>P95/96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4881563" y="5715001"/>
            <a:ext cx="4500562" cy="500063"/>
          </a:xfrm>
          <a:prstGeom prst="borderCallout1">
            <a:avLst>
              <a:gd name="adj1" fmla="val 18750"/>
              <a:gd name="adj2" fmla="val -8333"/>
              <a:gd name="adj3" fmla="val -116070"/>
              <a:gd name="adj4" fmla="val -32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年期债券在第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年末的现值</a:t>
            </a:r>
          </a:p>
        </p:txBody>
      </p:sp>
    </p:spTree>
    <p:extLst>
      <p:ext uri="{BB962C8B-B14F-4D97-AF65-F5344CB8AC3E}">
        <p14:creationId xmlns:p14="http://schemas.microsoft.com/office/powerpoint/2010/main" val="184491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404814"/>
            <a:ext cx="7467600" cy="5810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3600" b="1"/>
              <a:t>信用风险管理方法</a:t>
            </a:r>
          </a:p>
        </p:txBody>
      </p:sp>
      <p:sp>
        <p:nvSpPr>
          <p:cNvPr id="397315" name="Rectangle 3"/>
          <p:cNvSpPr>
            <a:spLocks noGrp="1"/>
          </p:cNvSpPr>
          <p:nvPr>
            <p:ph type="body" idx="4294967295"/>
          </p:nvPr>
        </p:nvSpPr>
        <p:spPr>
          <a:xfrm>
            <a:off x="1847851" y="1196976"/>
            <a:ext cx="8569325" cy="5040313"/>
          </a:xfrm>
        </p:spPr>
        <p:txBody>
          <a:bodyPr/>
          <a:lstStyle/>
          <a:p>
            <a:endParaRPr lang="zh-CN" altLang="en-US" smtClean="0"/>
          </a:p>
          <a:p>
            <a:r>
              <a:rPr lang="zh-CN" altLang="en-US"/>
              <a:t>信用风险的度量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 (1)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信用度量模型（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CreditMetrics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掌握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示例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（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sym typeface="Wingdings" pitchFamily="2" charset="2"/>
              </a:rPr>
              <a:t>p95-97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）：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       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  <a:sym typeface="Wingdings" pitchFamily="2" charset="2"/>
              </a:rPr>
              <a:t>第一步：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计算各可能信用等级的现值</a:t>
            </a:r>
            <a:endParaRPr lang="zh-CN" altLang="en-US" b="1" smtClean="0">
              <a:solidFill>
                <a:schemeClr val="hlink"/>
              </a:solidFill>
              <a:latin typeface="华文细黑" pitchFamily="2" charset="-122"/>
              <a:ea typeface="华文细黑" pitchFamily="2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       其它各信用等级的现值可用相同方法计算，结果见下表：</a:t>
            </a:r>
            <a:endParaRPr lang="en-US" altLang="zh-CN" smtClean="0">
              <a:latin typeface="Times New Roman" pitchFamily="18" charset="0"/>
              <a:ea typeface="华文细黑" pitchFamily="2" charset="-122"/>
            </a:endParaRPr>
          </a:p>
        </p:txBody>
      </p:sp>
      <p:graphicFrame>
        <p:nvGraphicFramePr>
          <p:cNvPr id="397361" name="Group 49"/>
          <p:cNvGraphicFramePr>
            <a:graphicFrameLocks noGrp="1"/>
          </p:cNvGraphicFramePr>
          <p:nvPr/>
        </p:nvGraphicFramePr>
        <p:xfrm>
          <a:off x="2208214" y="4581526"/>
          <a:ext cx="7489825" cy="799465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AAA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违约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109.37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109.19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108.66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107.55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102.02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98.10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83.64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51.13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404814"/>
            <a:ext cx="7467600" cy="5810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3600" b="1"/>
              <a:t>信用风险管理方法</a:t>
            </a:r>
          </a:p>
        </p:txBody>
      </p:sp>
      <p:sp>
        <p:nvSpPr>
          <p:cNvPr id="74758" name="Rectangle 3"/>
          <p:cNvSpPr>
            <a:spLocks noGrp="1"/>
          </p:cNvSpPr>
          <p:nvPr>
            <p:ph type="body" idx="4294967295"/>
          </p:nvPr>
        </p:nvSpPr>
        <p:spPr>
          <a:xfrm>
            <a:off x="1847851" y="1196976"/>
            <a:ext cx="8569325" cy="5040313"/>
          </a:xfrm>
        </p:spPr>
        <p:txBody>
          <a:bodyPr/>
          <a:lstStyle/>
          <a:p>
            <a:endParaRPr lang="zh-CN" altLang="en-US" smtClean="0"/>
          </a:p>
          <a:p>
            <a:r>
              <a:rPr lang="zh-CN" altLang="en-US"/>
              <a:t>信用风险的度量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 (1)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信用度量模型（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CreditMetrics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掌握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示例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（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sym typeface="Wingdings" pitchFamily="2" charset="2"/>
              </a:rPr>
              <a:t>p95-97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）：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       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  <a:sym typeface="Wingdings" pitchFamily="2" charset="2"/>
              </a:rPr>
              <a:t>第二步：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计算均值和方差</a:t>
            </a:r>
            <a:endParaRPr lang="zh-CN" altLang="en-US" b="1" smtClean="0">
              <a:solidFill>
                <a:schemeClr val="hlink"/>
              </a:solidFill>
              <a:latin typeface="华文细黑" pitchFamily="2" charset="-122"/>
              <a:ea typeface="华文细黑" pitchFamily="2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       由各信用等级的现值与对应的转移概率加权平均，可得均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值        和相应的方差（标准差）    ：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Times New Roman" pitchFamily="18" charset="0"/>
              <a:ea typeface="华文细黑" pitchFamily="2" charset="-122"/>
            </a:endParaRPr>
          </a:p>
        </p:txBody>
      </p:sp>
      <p:graphicFrame>
        <p:nvGraphicFramePr>
          <p:cNvPr id="74754" name="Object 34"/>
          <p:cNvGraphicFramePr>
            <a:graphicFrameLocks noChangeAspect="1"/>
          </p:cNvGraphicFramePr>
          <p:nvPr/>
        </p:nvGraphicFramePr>
        <p:xfrm>
          <a:off x="1847850" y="4941889"/>
          <a:ext cx="8255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4952880" imgH="431640" progId="Equation.DSMT4">
                  <p:embed/>
                </p:oleObj>
              </mc:Choice>
              <mc:Fallback>
                <p:oleObj name="Equation" r:id="rId3" imgW="4952880" imgH="431640" progId="Equation.DSMT4">
                  <p:embed/>
                  <p:pic>
                    <p:nvPicPr>
                      <p:cNvPr id="747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941889"/>
                        <a:ext cx="825500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6"/>
          <p:cNvGraphicFramePr>
            <a:graphicFrameLocks noChangeAspect="1"/>
          </p:cNvGraphicFramePr>
          <p:nvPr/>
        </p:nvGraphicFramePr>
        <p:xfrm>
          <a:off x="2208213" y="4437063"/>
          <a:ext cx="647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5" imgW="406080" imgH="177480" progId="Equation.DSMT4">
                  <p:embed/>
                </p:oleObj>
              </mc:Choice>
              <mc:Fallback>
                <p:oleObj name="Equation" r:id="rId5" imgW="406080" imgH="177480" progId="Equation.DSMT4">
                  <p:embed/>
                  <p:pic>
                    <p:nvPicPr>
                      <p:cNvPr id="74755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437063"/>
                        <a:ext cx="6477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37"/>
          <p:cNvGraphicFramePr>
            <a:graphicFrameLocks noChangeAspect="1"/>
          </p:cNvGraphicFramePr>
          <p:nvPr/>
        </p:nvGraphicFramePr>
        <p:xfrm>
          <a:off x="6096001" y="4437063"/>
          <a:ext cx="3603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74756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4437063"/>
                        <a:ext cx="36036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/>
              <a:t>信用风险管理方法</a:t>
            </a:r>
          </a:p>
        </p:txBody>
      </p:sp>
      <p:sp>
        <p:nvSpPr>
          <p:cNvPr id="7578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92314" y="1484314"/>
            <a:ext cx="8218487" cy="4873625"/>
          </a:xfrm>
        </p:spPr>
        <p:txBody>
          <a:bodyPr/>
          <a:lstStyle/>
          <a:p>
            <a:endParaRPr lang="zh-CN" altLang="en-US" sz="2000"/>
          </a:p>
          <a:p>
            <a:r>
              <a:rPr lang="zh-CN" altLang="en-US" sz="3200"/>
              <a:t>信用风险的度量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   (1)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信用度量模型（</a:t>
            </a:r>
            <a:r>
              <a:rPr lang="en-US" altLang="zh-CN">
                <a:latin typeface="Times New Roman" pitchFamily="18" charset="0"/>
                <a:ea typeface="华文细黑" pitchFamily="2" charset="-122"/>
              </a:rPr>
              <a:t>CreditMetrics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en-US" altLang="zh-CN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掌握</a:t>
            </a:r>
            <a:r>
              <a:rPr lang="en-US" altLang="zh-CN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示例</a:t>
            </a:r>
            <a:r>
              <a:rPr lang="zh-CN" altLang="en-US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（</a:t>
            </a:r>
            <a:r>
              <a:rPr lang="en-US" altLang="zh-CN">
                <a:latin typeface="Times New Roman" pitchFamily="18" charset="0"/>
                <a:ea typeface="华文细黑" pitchFamily="2" charset="-122"/>
                <a:sym typeface="Wingdings" pitchFamily="2" charset="2"/>
              </a:rPr>
              <a:t>p95-97</a:t>
            </a:r>
            <a:r>
              <a:rPr lang="zh-CN" altLang="en-US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）：</a:t>
            </a:r>
          </a:p>
          <a:p>
            <a:pPr>
              <a:buFont typeface="Wingdings" pitchFamily="2" charset="2"/>
              <a:buNone/>
            </a:pPr>
            <a:endParaRPr lang="zh-CN" altLang="en-US">
              <a:latin typeface="华文细黑" pitchFamily="2" charset="-122"/>
              <a:ea typeface="华文细黑" pitchFamily="2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zh-CN" altLang="en-US">
              <a:latin typeface="华文细黑" pitchFamily="2" charset="-122"/>
              <a:ea typeface="华文细黑" pitchFamily="2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sym typeface="Wingdings" pitchFamily="2" charset="2"/>
              </a:rPr>
              <a:t>   </a:t>
            </a:r>
          </a:p>
          <a:p>
            <a:pPr>
              <a:buFont typeface="Wingdings" pitchFamily="2" charset="2"/>
              <a:buNone/>
            </a:pPr>
            <a:endParaRPr lang="en-US" altLang="zh-CN">
              <a:latin typeface="Times New Roman" pitchFamily="18" charset="0"/>
              <a:ea typeface="华文细黑" pitchFamily="2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sym typeface="Wingdings" pitchFamily="2" charset="2"/>
              </a:rPr>
              <a:t>   =2.99%</a:t>
            </a:r>
            <a:r>
              <a:rPr lang="zh-CN" altLang="en-US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 </a:t>
            </a:r>
            <a:endParaRPr lang="en-US" altLang="zh-CN">
              <a:latin typeface="Times New Roman" pitchFamily="18" charset="0"/>
              <a:ea typeface="华文细黑" pitchFamily="2" charset="-122"/>
            </a:endParaRPr>
          </a:p>
        </p:txBody>
      </p:sp>
      <p:graphicFrame>
        <p:nvGraphicFramePr>
          <p:cNvPr id="75778" name="Object 34"/>
          <p:cNvGraphicFramePr>
            <a:graphicFrameLocks noChangeAspect="1"/>
          </p:cNvGraphicFramePr>
          <p:nvPr/>
        </p:nvGraphicFramePr>
        <p:xfrm>
          <a:off x="2927351" y="3644900"/>
          <a:ext cx="30972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1726920" imgH="482400" progId="Equation.DSMT4">
                  <p:embed/>
                </p:oleObj>
              </mc:Choice>
              <mc:Fallback>
                <p:oleObj name="Equation" r:id="rId3" imgW="1726920" imgH="482400" progId="Equation.DSMT4">
                  <p:embed/>
                  <p:pic>
                    <p:nvPicPr>
                      <p:cNvPr id="757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644900"/>
                        <a:ext cx="3097213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4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79650" y="4724401"/>
          <a:ext cx="77041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5" imgW="4025880" imgH="253800" progId="Equation.DSMT4">
                  <p:embed/>
                </p:oleObj>
              </mc:Choice>
              <mc:Fallback>
                <p:oleObj name="Equation" r:id="rId5" imgW="4025880" imgH="253800" progId="Equation.DSMT4">
                  <p:embed/>
                  <p:pic>
                    <p:nvPicPr>
                      <p:cNvPr id="75779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724401"/>
                        <a:ext cx="77041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3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24063" y="357188"/>
            <a:ext cx="7467600" cy="703262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/>
              <a:t>信用风险管理方法</a:t>
            </a:r>
          </a:p>
        </p:txBody>
      </p:sp>
      <p:sp>
        <p:nvSpPr>
          <p:cNvPr id="7680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92314" y="1484314"/>
            <a:ext cx="8218487" cy="4873625"/>
          </a:xfrm>
        </p:spPr>
        <p:txBody>
          <a:bodyPr>
            <a:normAutofit lnSpcReduction="10000"/>
          </a:bodyPr>
          <a:lstStyle/>
          <a:p>
            <a:endParaRPr lang="zh-CN" altLang="en-US" sz="2000"/>
          </a:p>
          <a:p>
            <a:r>
              <a:rPr lang="zh-CN" altLang="en-US" sz="3200"/>
              <a:t>信用风险的度量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   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(1)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信用度量模型（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CreditMetrics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掌握</a:t>
            </a:r>
            <a:r>
              <a:rPr lang="en-US" altLang="zh-CN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示例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（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sym typeface="Wingdings" pitchFamily="2" charset="2"/>
              </a:rPr>
              <a:t>p95-97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）：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  <a:sym typeface="Wingdings" pitchFamily="2" charset="2"/>
              </a:rPr>
              <a:t>       第三步：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由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VaR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计算公式求得信用风险价值</a:t>
            </a:r>
            <a:endParaRPr lang="zh-CN" altLang="en-US" smtClean="0">
              <a:latin typeface="华文细黑" pitchFamily="2" charset="-122"/>
              <a:ea typeface="华文细黑" pitchFamily="2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</a:rPr>
              <a:t>       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直接由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VaR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定义求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(95%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的置信度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)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       假定为正态分布的情形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(95%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的置信度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)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 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i="1" smtClean="0">
                <a:latin typeface="Times New Roman" pitchFamily="18" charset="0"/>
                <a:ea typeface="华文细黑" pitchFamily="2" charset="-122"/>
              </a:rPr>
              <a:t>T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=1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，                 由查表可得。</a:t>
            </a:r>
            <a:r>
              <a:rPr lang="zh-CN" altLang="en-US">
                <a:latin typeface="Times New Roman" pitchFamily="18" charset="0"/>
                <a:ea typeface="华文细黑" pitchFamily="2" charset="-122"/>
              </a:rPr>
              <a:t>                        </a:t>
            </a:r>
          </a:p>
        </p:txBody>
      </p:sp>
      <p:graphicFrame>
        <p:nvGraphicFramePr>
          <p:cNvPr id="76802" name="Object 7"/>
          <p:cNvGraphicFramePr>
            <a:graphicFrameLocks noChangeAspect="1"/>
          </p:cNvGraphicFramePr>
          <p:nvPr/>
        </p:nvGraphicFramePr>
        <p:xfrm>
          <a:off x="4079875" y="4365626"/>
          <a:ext cx="3600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1841400" imgH="228600" progId="Equation.DSMT4">
                  <p:embed/>
                </p:oleObj>
              </mc:Choice>
              <mc:Fallback>
                <p:oleObj name="Equation" r:id="rId3" imgW="1841400" imgH="228600" progId="Equation.DSMT4">
                  <p:embed/>
                  <p:pic>
                    <p:nvPicPr>
                      <p:cNvPr id="7680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365626"/>
                        <a:ext cx="36004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8"/>
          <p:cNvGraphicFramePr>
            <a:graphicFrameLocks noChangeAspect="1"/>
          </p:cNvGraphicFramePr>
          <p:nvPr/>
        </p:nvGraphicFramePr>
        <p:xfrm>
          <a:off x="3465514" y="5157789"/>
          <a:ext cx="49037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5" imgW="2438280" imgH="253800" progId="Equation.DSMT4">
                  <p:embed/>
                </p:oleObj>
              </mc:Choice>
              <mc:Fallback>
                <p:oleObj name="Equation" r:id="rId5" imgW="2438280" imgH="253800" progId="Equation.DSMT4">
                  <p:embed/>
                  <p:pic>
                    <p:nvPicPr>
                      <p:cNvPr id="7680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4" y="5157789"/>
                        <a:ext cx="490378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10"/>
          <p:cNvGraphicFramePr>
            <a:graphicFrameLocks noChangeAspect="1"/>
          </p:cNvGraphicFramePr>
          <p:nvPr/>
        </p:nvGraphicFramePr>
        <p:xfrm>
          <a:off x="2670175" y="5734051"/>
          <a:ext cx="16017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7680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5734051"/>
                        <a:ext cx="16017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7" name="AutoShape 9"/>
          <p:cNvSpPr>
            <a:spLocks/>
          </p:cNvSpPr>
          <p:nvPr/>
        </p:nvSpPr>
        <p:spPr bwMode="auto">
          <a:xfrm>
            <a:off x="3238500" y="6072189"/>
            <a:ext cx="4897438" cy="503237"/>
          </a:xfrm>
          <a:prstGeom prst="borderCallout1">
            <a:avLst>
              <a:gd name="adj1" fmla="val 22713"/>
              <a:gd name="adj2" fmla="val 101556"/>
              <a:gd name="adj3" fmla="val -93060"/>
              <a:gd name="adj4" fmla="val 10162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39763" indent="-273050"/>
            <a:r>
              <a:rPr lang="zh-CN" altLang="en-US" sz="2800">
                <a:ea typeface="华文宋体" pitchFamily="2" charset="-122"/>
              </a:rPr>
              <a:t>正态分布假定低估了风险</a:t>
            </a:r>
          </a:p>
        </p:txBody>
      </p:sp>
    </p:spTree>
    <p:extLst>
      <p:ext uri="{BB962C8B-B14F-4D97-AF65-F5344CB8AC3E}">
        <p14:creationId xmlns:p14="http://schemas.microsoft.com/office/powerpoint/2010/main" val="21329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919288" y="3333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>
                <a:solidFill>
                  <a:schemeClr val="hlink"/>
                </a:solidFill>
                <a:ea typeface="方正姚体" pitchFamily="2" charset="-122"/>
              </a:rPr>
              <a:t>金融不稳定性理论</a:t>
            </a:r>
          </a:p>
        </p:txBody>
      </p:sp>
      <p:sp>
        <p:nvSpPr>
          <p:cNvPr id="331779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1268413"/>
            <a:ext cx="8218488" cy="4824412"/>
          </a:xfrm>
        </p:spPr>
        <p:txBody>
          <a:bodyPr/>
          <a:lstStyle/>
          <a:p>
            <a:r>
              <a:rPr lang="zh-CN" altLang="en-US"/>
              <a:t>明斯基的 “金融脆弱性假说”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）把“金融不稳定假说”定义为债务对经济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行为影响的理论。经济主体对投资项目进行债务融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资，能否偿还债务取决于他们</a:t>
            </a:r>
            <a:r>
              <a:rPr lang="zh-CN" altLang="en-US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对未来预期的正确程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度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。按“债务一收人”关系将经济主体分为三种类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型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抵补型、投机型和庞氏型。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b="1" smtClean="0">
                <a:solidFill>
                  <a:schemeClr val="accent1"/>
                </a:solidFill>
              </a:rPr>
              <a:t>抵补型</a:t>
            </a:r>
            <a:r>
              <a:rPr lang="zh-CN" altLang="en-US" smtClean="0"/>
              <a:t>经济主体</a:t>
            </a:r>
            <a:r>
              <a:rPr lang="zh-CN" altLang="en-US" b="1" smtClean="0">
                <a:solidFill>
                  <a:schemeClr val="accent1"/>
                </a:solidFill>
              </a:rPr>
              <a:t>有很强的吸收冲击的能力</a:t>
            </a:r>
            <a:r>
              <a:rPr lang="zh-CN" altLang="en-US" smtClean="0"/>
              <a:t>来应对现金流方面未预见到的变化，是融资最谨慎、也是最安全的类型。股权融资比重越高，越是抵补型经济主体。 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404814"/>
            <a:ext cx="7467600" cy="5810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3600" b="1"/>
              <a:t>信用风险管理方法</a:t>
            </a:r>
          </a:p>
        </p:txBody>
      </p:sp>
      <p:sp>
        <p:nvSpPr>
          <p:cNvPr id="381955" name="Rectangle 3"/>
          <p:cNvSpPr>
            <a:spLocks noGrp="1"/>
          </p:cNvSpPr>
          <p:nvPr>
            <p:ph type="body" idx="4294967295"/>
          </p:nvPr>
        </p:nvSpPr>
        <p:spPr>
          <a:xfrm>
            <a:off x="2063750" y="1268414"/>
            <a:ext cx="7467600" cy="3673475"/>
          </a:xfrm>
        </p:spPr>
        <p:txBody>
          <a:bodyPr>
            <a:normAutofit fontScale="92500" lnSpcReduction="10000"/>
          </a:bodyPr>
          <a:lstStyle/>
          <a:p>
            <a:endParaRPr lang="zh-CN" altLang="en-US" smtClean="0"/>
          </a:p>
          <a:p>
            <a:r>
              <a:rPr lang="zh-CN" altLang="en-US"/>
              <a:t>信用风险管理方法示例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1.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利用相关期权合约对冲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2.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直接利用违约期权对冲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3.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利用信用互换对冲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总收益互换、违约互换等。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1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404814"/>
            <a:ext cx="7467600" cy="5810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3600" b="1"/>
              <a:t>信用风险管理方法</a:t>
            </a:r>
          </a:p>
        </p:txBody>
      </p:sp>
      <p:sp>
        <p:nvSpPr>
          <p:cNvPr id="384003" name="Rectangle 3"/>
          <p:cNvSpPr>
            <a:spLocks noGrp="1"/>
          </p:cNvSpPr>
          <p:nvPr>
            <p:ph type="body" idx="4294967295"/>
          </p:nvPr>
        </p:nvSpPr>
        <p:spPr>
          <a:xfrm>
            <a:off x="2063751" y="1268414"/>
            <a:ext cx="8208963" cy="5113337"/>
          </a:xfrm>
        </p:spPr>
        <p:txBody>
          <a:bodyPr>
            <a:normAutofit fontScale="85000" lnSpcReduction="10000"/>
          </a:bodyPr>
          <a:lstStyle/>
          <a:p>
            <a:endParaRPr lang="zh-CN" altLang="en-US" smtClean="0"/>
          </a:p>
          <a:p>
            <a:r>
              <a:rPr lang="zh-CN" altLang="en-US"/>
              <a:t>信用风险管理方法示例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1.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利用相关期权合约对冲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基本原理：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在发放贷款的同时，要求借款人购买一份与贷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款资产相关的看跌期权。当贷款资产价值下降时，可利用相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关看跌期权的收益来补偿，如农业贷款与相关的农产品看跌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期权的组合。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缺陷：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仅考虑客观（贷款资产价值下降），未考虑借款人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主观违约风险；借款人要支付额外的期权费。</a:t>
            </a:r>
          </a:p>
        </p:txBody>
      </p:sp>
    </p:spTree>
    <p:extLst>
      <p:ext uri="{BB962C8B-B14F-4D97-AF65-F5344CB8AC3E}">
        <p14:creationId xmlns:p14="http://schemas.microsoft.com/office/powerpoint/2010/main" val="281408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404814"/>
            <a:ext cx="7467600" cy="5810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3600" b="1"/>
              <a:t>信用风险管理方法</a:t>
            </a:r>
          </a:p>
        </p:txBody>
      </p:sp>
      <p:sp>
        <p:nvSpPr>
          <p:cNvPr id="385027" name="Rectangle 3"/>
          <p:cNvSpPr>
            <a:spLocks noGrp="1"/>
          </p:cNvSpPr>
          <p:nvPr>
            <p:ph type="body" idx="4294967295"/>
          </p:nvPr>
        </p:nvSpPr>
        <p:spPr>
          <a:xfrm>
            <a:off x="2063750" y="1268413"/>
            <a:ext cx="8135938" cy="4824412"/>
          </a:xfrm>
        </p:spPr>
        <p:txBody>
          <a:bodyPr>
            <a:normAutofit fontScale="85000" lnSpcReduction="10000"/>
          </a:bodyPr>
          <a:lstStyle/>
          <a:p>
            <a:endParaRPr lang="zh-CN" altLang="en-US" sz="2000"/>
          </a:p>
          <a:p>
            <a:r>
              <a:rPr lang="zh-CN" altLang="en-US" smtClean="0"/>
              <a:t>信用风险管理方法示例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    </a:t>
            </a:r>
            <a:endParaRPr lang="zh-CN" altLang="en-US" sz="200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         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直接利用违约期权对冲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基本原理：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银行在发放贷款的同时，买入一份与贷款面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值相等的违约期权。当贷款违约事件发生时，期权卖方向银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行支付贷款的面值；违约事件不发生时，银行损失期权费。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缺陷：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银行要支付额外的期权费；部分违约或违约的动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态变化无法预先确定。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4567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404814"/>
            <a:ext cx="7467600" cy="5810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3600" b="1"/>
              <a:t>信用风险管理方法</a:t>
            </a:r>
          </a:p>
        </p:txBody>
      </p:sp>
      <p:sp>
        <p:nvSpPr>
          <p:cNvPr id="409603" name="Rectangle 3"/>
          <p:cNvSpPr>
            <a:spLocks noGrp="1"/>
          </p:cNvSpPr>
          <p:nvPr>
            <p:ph type="body" idx="4294967295"/>
          </p:nvPr>
        </p:nvSpPr>
        <p:spPr>
          <a:xfrm>
            <a:off x="1774826" y="1125539"/>
            <a:ext cx="8353425" cy="5113337"/>
          </a:xfrm>
        </p:spPr>
        <p:txBody>
          <a:bodyPr>
            <a:normAutofit fontScale="85000" lnSpcReduction="10000"/>
          </a:bodyPr>
          <a:lstStyle/>
          <a:p>
            <a:endParaRPr lang="zh-CN" altLang="en-US" smtClean="0"/>
          </a:p>
          <a:p>
            <a:r>
              <a:rPr lang="zh-CN" altLang="en-US"/>
              <a:t>信用风险管理方法示例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</a:t>
            </a:r>
            <a:endParaRPr lang="zh-CN" altLang="en-US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3.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利用信用互换对冲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总收益互换、违约互换等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总收益互换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投资者支付给银行一个确定（而非固定）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的收益（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LIBOR</a:t>
            </a:r>
            <a:r>
              <a:rPr lang="en-US" altLang="zh-CN" smtClean="0">
                <a:latin typeface="Times New Roman" pitchFamily="18" charset="0"/>
              </a:rPr>
              <a:t>±</a:t>
            </a:r>
            <a:r>
              <a:rPr lang="zh-CN" altLang="en-US" smtClean="0">
                <a:ea typeface="华文细黑" pitchFamily="2" charset="-122"/>
              </a:rPr>
              <a:t>某一固定利率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），以换取银行（风险）资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产的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全部风险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现金流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（利息和手续费等）。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注意：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结算的时候除交换现金流（利息等）外，双方还需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清算资产的价差，即，结算时的价格高于合约价格，银行向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投资者支付价差，反之，由投资者支付给银行。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zh-CN" altLang="en-US" b="1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缺陷：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银行必须面对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</a:rPr>
              <a:t>LIBOR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</a:rPr>
              <a:t>变化产生的风险。</a:t>
            </a:r>
          </a:p>
        </p:txBody>
      </p:sp>
    </p:spTree>
    <p:extLst>
      <p:ext uri="{BB962C8B-B14F-4D97-AF65-F5344CB8AC3E}">
        <p14:creationId xmlns:p14="http://schemas.microsoft.com/office/powerpoint/2010/main" val="20659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063750" y="260351"/>
            <a:ext cx="7467600" cy="5810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3600" b="1"/>
              <a:t>信用风险管理方法</a:t>
            </a:r>
          </a:p>
        </p:txBody>
      </p:sp>
      <p:sp>
        <p:nvSpPr>
          <p:cNvPr id="386051" name="Rectangle 3"/>
          <p:cNvSpPr>
            <a:spLocks noGrp="1"/>
          </p:cNvSpPr>
          <p:nvPr>
            <p:ph type="body" idx="4294967295"/>
          </p:nvPr>
        </p:nvSpPr>
        <p:spPr>
          <a:xfrm>
            <a:off x="1631951" y="692150"/>
            <a:ext cx="8640763" cy="511333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endParaRPr lang="zh-CN" altLang="en-US" dirty="0" smtClean="0"/>
          </a:p>
          <a:p>
            <a:r>
              <a:rPr lang="zh-CN" altLang="en-US" dirty="0"/>
              <a:t>信用风险管理方法示例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   </a:t>
            </a:r>
            <a:endParaRPr lang="zh-CN" altLang="en-US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   3.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利用信用互换对冲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总收益互换、违约互换等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       违约互换（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</a:rPr>
              <a:t>CDS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银行在贷款资产存续期，</a:t>
            </a:r>
            <a:r>
              <a:rPr lang="zh-CN" altLang="en-US" b="1" dirty="0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每隔固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定时期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（一般是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年）向互换的交易对手（一般是金融机构，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如保险公司等）缴纳固定的费用，以换取贷款资产违约风险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的补偿权，即违约时交易对手必须向银行支付风险补偿金（一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般是</a:t>
            </a:r>
            <a:r>
              <a:rPr lang="zh-CN" altLang="en-US" b="1" dirty="0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</a:rPr>
              <a:t>贷款初始面值减去违约贷款在二级市场的价值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）。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      与违约期权的区别：费用支付方式不同（非一次性支付）；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结算方式不同（补偿损失部分而非整个面值）。</a:t>
            </a:r>
            <a:endParaRPr lang="zh-CN" altLang="en-US" dirty="0" smtClean="0"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386052" name="AutoShape 4"/>
          <p:cNvSpPr>
            <a:spLocks/>
          </p:cNvSpPr>
          <p:nvPr/>
        </p:nvSpPr>
        <p:spPr bwMode="auto">
          <a:xfrm>
            <a:off x="4295775" y="5661025"/>
            <a:ext cx="4679950" cy="503238"/>
          </a:xfrm>
          <a:prstGeom prst="borderCallout1">
            <a:avLst>
              <a:gd name="adj1" fmla="val 22713"/>
              <a:gd name="adj2" fmla="val -1630"/>
              <a:gd name="adj3" fmla="val -63407"/>
              <a:gd name="adj4" fmla="val -2648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39763" indent="-273050"/>
            <a:r>
              <a:rPr lang="zh-CN" altLang="en-US" sz="2800">
                <a:ea typeface="华文仿宋" pitchFamily="2" charset="-122"/>
              </a:rPr>
              <a:t>实质是一种信用风险保险</a:t>
            </a:r>
          </a:p>
        </p:txBody>
      </p:sp>
    </p:spTree>
    <p:extLst>
      <p:ext uri="{BB962C8B-B14F-4D97-AF65-F5344CB8AC3E}">
        <p14:creationId xmlns:p14="http://schemas.microsoft.com/office/powerpoint/2010/main" val="224809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919288" y="3333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>
                <a:solidFill>
                  <a:schemeClr val="hlink"/>
                </a:solidFill>
                <a:ea typeface="方正姚体" pitchFamily="2" charset="-122"/>
              </a:rPr>
              <a:t>金融不稳定性理论</a:t>
            </a:r>
          </a:p>
        </p:txBody>
      </p:sp>
      <p:sp>
        <p:nvSpPr>
          <p:cNvPr id="333827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1268413"/>
            <a:ext cx="8218488" cy="482441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明斯基的 “金融脆弱性假说”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        ——</a:t>
            </a:r>
            <a:r>
              <a:rPr lang="zh-CN" altLang="en-US" b="1" smtClean="0">
                <a:solidFill>
                  <a:schemeClr val="accent1"/>
                </a:solidFill>
              </a:rPr>
              <a:t>投机型</a:t>
            </a:r>
            <a:r>
              <a:rPr lang="zh-CN" altLang="en-US" smtClean="0"/>
              <a:t>经济主体在短期无法以现金收入偿还债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务，但是预计</a:t>
            </a:r>
            <a:r>
              <a:rPr lang="zh-CN" altLang="en-US" b="1" smtClean="0">
                <a:solidFill>
                  <a:schemeClr val="accent1"/>
                </a:solidFill>
              </a:rPr>
              <a:t>在长期能够获得足够的收人来偿还债务本息</a:t>
            </a:r>
            <a:r>
              <a:rPr lang="zh-CN" altLang="en-US" smtClean="0"/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这类经济主体需要靠债务滚动</a:t>
            </a:r>
            <a:r>
              <a:rPr lang="en-US" altLang="zh-CN" smtClean="0"/>
              <a:t>(</a:t>
            </a:r>
            <a:r>
              <a:rPr lang="zh-CN" altLang="en-US" b="1" smtClean="0">
                <a:solidFill>
                  <a:schemeClr val="accent1"/>
                </a:solidFill>
              </a:rPr>
              <a:t>借新还旧</a:t>
            </a:r>
            <a:r>
              <a:rPr lang="en-US" altLang="zh-CN" smtClean="0"/>
              <a:t>)</a:t>
            </a:r>
            <a:r>
              <a:rPr lang="zh-CN" altLang="en-US" smtClean="0"/>
              <a:t>来维持。投机型经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济主体</a:t>
            </a:r>
            <a:r>
              <a:rPr lang="zh-CN" altLang="en-US" b="1" smtClean="0">
                <a:solidFill>
                  <a:schemeClr val="accent1"/>
                </a:solidFill>
              </a:rPr>
              <a:t>吸收冲击的能力较弱。</a:t>
            </a:r>
            <a:r>
              <a:rPr lang="zh-CN" altLang="en-US" smtClean="0"/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b="1" smtClean="0">
                <a:solidFill>
                  <a:schemeClr val="accent1"/>
                </a:solidFill>
              </a:rPr>
              <a:t>庞氏型</a:t>
            </a:r>
            <a:r>
              <a:rPr lang="zh-CN" altLang="en-US" smtClean="0"/>
              <a:t>经济主体不能靠经营所得收入来偿还债务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本金甚至不能偿还债务利息，只能</a:t>
            </a:r>
            <a:r>
              <a:rPr lang="zh-CN" altLang="en-US" b="1" smtClean="0">
                <a:solidFill>
                  <a:schemeClr val="accent1"/>
                </a:solidFill>
              </a:rPr>
              <a:t>或者变卖资产或者不断增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chemeClr val="accent1"/>
                </a:solidFill>
              </a:rPr>
              <a:t>加未到期的债务</a:t>
            </a:r>
            <a:r>
              <a:rPr lang="zh-CN" altLang="en-US" smtClean="0"/>
              <a:t>来偿还到期债务。庞氏型经济主体</a:t>
            </a:r>
            <a:r>
              <a:rPr lang="zh-CN" altLang="en-US" b="1" smtClean="0">
                <a:solidFill>
                  <a:schemeClr val="accent1"/>
                </a:solidFill>
              </a:rPr>
              <a:t>不具备吸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chemeClr val="accent1"/>
                </a:solidFill>
              </a:rPr>
              <a:t>收冲击的能力</a:t>
            </a:r>
            <a:r>
              <a:rPr lang="zh-CN" altLang="en-US" smtClean="0"/>
              <a:t>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6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919288" y="3333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>
                <a:solidFill>
                  <a:schemeClr val="hlink"/>
                </a:solidFill>
                <a:ea typeface="方正姚体" pitchFamily="2" charset="-122"/>
              </a:rPr>
              <a:t>金融不稳定性理论</a:t>
            </a:r>
          </a:p>
        </p:txBody>
      </p:sp>
      <p:sp>
        <p:nvSpPr>
          <p:cNvPr id="335875" name="Rectangle 3"/>
          <p:cNvSpPr>
            <a:spLocks noGrp="1"/>
          </p:cNvSpPr>
          <p:nvPr>
            <p:ph type="body" idx="4294967295"/>
          </p:nvPr>
        </p:nvSpPr>
        <p:spPr>
          <a:xfrm>
            <a:off x="1631951" y="1052513"/>
            <a:ext cx="8640763" cy="4824412"/>
          </a:xfrm>
        </p:spPr>
        <p:txBody>
          <a:bodyPr/>
          <a:lstStyle/>
          <a:p>
            <a:r>
              <a:rPr lang="zh-CN" altLang="en-US"/>
              <a:t>明斯基的 “金融脆弱性假说”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）投机型经济主体和庞氏型经济主体对现金流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的变化很敏感，如果这两类经济主体占主导经济将</a:t>
            </a:r>
            <a:r>
              <a:rPr lang="zh-CN" altLang="en-US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处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于脆弱的状态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。如果抵补型的融资行为处于主导，经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济将</a:t>
            </a:r>
            <a:r>
              <a:rPr lang="zh-CN" altLang="en-US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趋于均衡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;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相反，投机型和庞氏型融资行为的比重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越大，经济就越有可能处于不断背离均衡的状态。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）经过一段较长时期的繁荣之后，经济趋于从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抵补型经济主体占主导的融资结构</a:t>
            </a:r>
            <a:r>
              <a:rPr lang="zh-CN" altLang="en-US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转向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投机型经济主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体和庞氏型经济主体占主导的融资结构。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35876" name="AutoShape 4"/>
          <p:cNvSpPr>
            <a:spLocks/>
          </p:cNvSpPr>
          <p:nvPr/>
        </p:nvSpPr>
        <p:spPr bwMode="auto">
          <a:xfrm>
            <a:off x="5232400" y="620714"/>
            <a:ext cx="4967288" cy="504825"/>
          </a:xfrm>
          <a:prstGeom prst="borderCallout1">
            <a:avLst>
              <a:gd name="adj1" fmla="val 22644"/>
              <a:gd name="adj2" fmla="val -1532"/>
              <a:gd name="adj3" fmla="val 327986"/>
              <a:gd name="adj4" fmla="val -174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39763" indent="-273050"/>
            <a:r>
              <a:rPr lang="zh-CN" altLang="en-US" sz="2800">
                <a:ea typeface="华文宋体" pitchFamily="2" charset="-122"/>
              </a:rPr>
              <a:t>金融不稳定假说的第一定理</a:t>
            </a:r>
          </a:p>
        </p:txBody>
      </p:sp>
      <p:sp>
        <p:nvSpPr>
          <p:cNvPr id="335877" name="AutoShape 5"/>
          <p:cNvSpPr>
            <a:spLocks/>
          </p:cNvSpPr>
          <p:nvPr/>
        </p:nvSpPr>
        <p:spPr bwMode="auto">
          <a:xfrm>
            <a:off x="4008439" y="5949951"/>
            <a:ext cx="4967287" cy="504825"/>
          </a:xfrm>
          <a:prstGeom prst="borderCallout1">
            <a:avLst>
              <a:gd name="adj1" fmla="val 22644"/>
              <a:gd name="adj2" fmla="val -1532"/>
              <a:gd name="adj3" fmla="val -315722"/>
              <a:gd name="adj4" fmla="val -57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39763" indent="-273050"/>
            <a:r>
              <a:rPr lang="zh-CN" altLang="en-US" sz="2800">
                <a:ea typeface="华文宋体" pitchFamily="2" charset="-122"/>
              </a:rPr>
              <a:t>金融不稳定假说的第二定理</a:t>
            </a:r>
          </a:p>
        </p:txBody>
      </p:sp>
    </p:spTree>
    <p:extLst>
      <p:ext uri="{BB962C8B-B14F-4D97-AF65-F5344CB8AC3E}">
        <p14:creationId xmlns:p14="http://schemas.microsoft.com/office/powerpoint/2010/main" val="352200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nimBg="1"/>
      <p:bldP spid="3358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919288" y="3333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>
                <a:solidFill>
                  <a:schemeClr val="hlink"/>
                </a:solidFill>
                <a:ea typeface="方正姚体" pitchFamily="2" charset="-122"/>
              </a:rPr>
              <a:t>金融不稳定性理论</a:t>
            </a:r>
          </a:p>
        </p:txBody>
      </p:sp>
      <p:sp>
        <p:nvSpPr>
          <p:cNvPr id="336899" name="Rectangle 3"/>
          <p:cNvSpPr>
            <a:spLocks noGrp="1"/>
          </p:cNvSpPr>
          <p:nvPr>
            <p:ph type="body" idx="4294967295"/>
          </p:nvPr>
        </p:nvSpPr>
        <p:spPr>
          <a:xfrm>
            <a:off x="1774826" y="1268414"/>
            <a:ext cx="8435975" cy="4681537"/>
          </a:xfrm>
        </p:spPr>
        <p:txBody>
          <a:bodyPr/>
          <a:lstStyle/>
          <a:p>
            <a:r>
              <a:rPr lang="zh-CN" altLang="en-US"/>
              <a:t>伯南克的 “金融加速器”理论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货币或信贷紧缩导致劣质借款人的财务状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况（公司价值）恶化成为一种恶性循环（正反馈），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进而使宏观投资和产出加速下降</a:t>
            </a:r>
            <a:r>
              <a:rPr lang="en-US" altLang="zh-CN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小冲击、大波动</a:t>
            </a:r>
            <a:r>
              <a:rPr lang="en-US" altLang="zh-CN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]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  </a:t>
            </a:r>
          </a:p>
          <a:p>
            <a:r>
              <a:rPr lang="zh-CN" altLang="en-US"/>
              <a:t>金德尔伯格的 “金融泡沫”理论</a:t>
            </a:r>
            <a:endParaRPr lang="zh-CN" altLang="en-US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任何金融危机（泡沫的形成和破灭）都必定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经历三个阶段：狂热、恐慌和崩溃。</a:t>
            </a:r>
          </a:p>
          <a:p>
            <a:r>
              <a:rPr lang="zh-CN" altLang="en-US"/>
              <a:t>弗里德曼等人对金融不稳定性的“货币主义”解释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        ——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货币政策的不稳定是根源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单一货币规则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]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01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919288" y="333376"/>
            <a:ext cx="7467600" cy="652463"/>
          </a:xfr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>
                <a:solidFill>
                  <a:schemeClr val="hlink"/>
                </a:solidFill>
                <a:ea typeface="方正姚体" pitchFamily="2" charset="-122"/>
              </a:rPr>
              <a:t>非对称信息理论</a:t>
            </a:r>
          </a:p>
        </p:txBody>
      </p:sp>
      <p:sp>
        <p:nvSpPr>
          <p:cNvPr id="339971" name="Rectangle 3"/>
          <p:cNvSpPr>
            <a:spLocks noGrp="1"/>
          </p:cNvSpPr>
          <p:nvPr>
            <p:ph type="body" idx="4294967295"/>
          </p:nvPr>
        </p:nvSpPr>
        <p:spPr>
          <a:xfrm>
            <a:off x="1703389" y="1341438"/>
            <a:ext cx="8569325" cy="48244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事前的逆向选择行为导致金融风险：斯蒂格里茨和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威斯（</a:t>
            </a:r>
            <a:r>
              <a:rPr lang="en-US" altLang="zh-CN"/>
              <a:t>1981</a:t>
            </a:r>
            <a:r>
              <a:rPr lang="zh-CN" altLang="en-US"/>
              <a:t>）提出的“不对称信息下的信贷配给”模型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事中的道德风险行为导致金融风险：代理成本、“自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由现金流”效应、“挖堑壕”理论、“掘隧道”效应等。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事后的“有成本的状态证实”：融资溢价与“金融加速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器”理论</a:t>
            </a:r>
            <a:r>
              <a:rPr lang="en-US" altLang="zh-CN"/>
              <a:t>[</a:t>
            </a:r>
            <a:r>
              <a:rPr lang="zh-CN" altLang="en-US"/>
              <a:t>正反馈机制</a:t>
            </a:r>
            <a:r>
              <a:rPr lang="en-US" altLang="zh-CN"/>
              <a:t>]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536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3249</Words>
  <Application>Microsoft Office PowerPoint</Application>
  <PresentationFormat>宽屏</PresentationFormat>
  <Paragraphs>464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5" baseType="lpstr">
      <vt:lpstr>等线</vt:lpstr>
      <vt:lpstr>等线 Light</vt:lpstr>
      <vt:lpstr>方正姚体</vt:lpstr>
      <vt:lpstr>仿宋_GB2312</vt:lpstr>
      <vt:lpstr>黑体</vt:lpstr>
      <vt:lpstr>华文仿宋</vt:lpstr>
      <vt:lpstr>华文楷体</vt:lpstr>
      <vt:lpstr>华文宋体</vt:lpstr>
      <vt:lpstr>华文细黑</vt:lpstr>
      <vt:lpstr>华文新魏</vt:lpstr>
      <vt:lpstr>华文中宋</vt:lpstr>
      <vt:lpstr>楷体_GB2312</vt:lpstr>
      <vt:lpstr>宋体</vt:lpstr>
      <vt:lpstr>Arial</vt:lpstr>
      <vt:lpstr>Times New Roman</vt:lpstr>
      <vt:lpstr>Trebuchet MS</vt:lpstr>
      <vt:lpstr>Wingdings</vt:lpstr>
      <vt:lpstr>Wingdings 2</vt:lpstr>
      <vt:lpstr>Office 主题​​</vt:lpstr>
      <vt:lpstr>Equation</vt:lpstr>
      <vt:lpstr>Equation.DSMT4</vt:lpstr>
      <vt:lpstr>PowerPoint 演示文稿</vt:lpstr>
      <vt:lpstr>PowerPoint 演示文稿</vt:lpstr>
      <vt:lpstr>PowerPoint 演示文稿</vt:lpstr>
      <vt:lpstr>金融不稳定性理论</vt:lpstr>
      <vt:lpstr>金融不稳定性理论</vt:lpstr>
      <vt:lpstr>金融不稳定性理论</vt:lpstr>
      <vt:lpstr>金融不稳定性理论</vt:lpstr>
      <vt:lpstr>金融不稳定性理论</vt:lpstr>
      <vt:lpstr>非对称信息理论</vt:lpstr>
      <vt:lpstr>资产价格剧烈波动的相关理论</vt:lpstr>
      <vt:lpstr>金融风险的国际传播理论：金融危机传染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金融风险管理概述</vt:lpstr>
      <vt:lpstr>  金融风险管理概述</vt:lpstr>
      <vt:lpstr>金融风险管理概述</vt:lpstr>
      <vt:lpstr>金融风险管理概述</vt:lpstr>
      <vt:lpstr>金融风险管理概述</vt:lpstr>
      <vt:lpstr>金融风险管理概述</vt:lpstr>
      <vt:lpstr>金融风险管理概述</vt:lpstr>
      <vt:lpstr>金融风险管理概述</vt:lpstr>
      <vt:lpstr>PowerPoint 演示文稿</vt:lpstr>
      <vt:lpstr>金融风险管理概述</vt:lpstr>
      <vt:lpstr>金融风险管理概述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信用风险管理方法</vt:lpstr>
      <vt:lpstr>信用风险管理方法</vt:lpstr>
      <vt:lpstr>信用风险管理方法</vt:lpstr>
      <vt:lpstr>信用风险管理方法</vt:lpstr>
      <vt:lpstr>信用风险管理方法</vt:lpstr>
      <vt:lpstr>信用风险管理方法</vt:lpstr>
      <vt:lpstr>信用风险管理方法</vt:lpstr>
      <vt:lpstr>信用风险管理方法</vt:lpstr>
      <vt:lpstr>信用风险管理方法</vt:lpstr>
      <vt:lpstr>信用风险管理方法</vt:lpstr>
      <vt:lpstr>信用风险管理方法</vt:lpstr>
      <vt:lpstr>信用风险管理方法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linwei he</dc:creator>
  <cp:lastModifiedBy>linwei he</cp:lastModifiedBy>
  <cp:revision>4</cp:revision>
  <dcterms:created xsi:type="dcterms:W3CDTF">2018-12-23T07:46:25Z</dcterms:created>
  <dcterms:modified xsi:type="dcterms:W3CDTF">2018-12-30T08:16:08Z</dcterms:modified>
</cp:coreProperties>
</file>