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41"/>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bar3DChart>
        <c:barDir val="col"/>
        <c:grouping val="clustered"/>
        <c:varyColors val="0"/>
        <c:ser>
          <c:idx val="0"/>
          <c:order val="0"/>
          <c:tx>
            <c:strRef>
              <c:f>Sheet1!$A$2</c:f>
              <c:strCache>
                <c:ptCount val="1"/>
                <c:pt idx="0">
                  <c:v>成交额(亿元)</c:v>
                </c:pt>
              </c:strCache>
            </c:strRef>
          </c:tx>
          <c:spPr>
            <a:solidFill>
              <a:schemeClr val="accent1"/>
            </a:solidFill>
            <a:ln w="12604">
              <a:solidFill>
                <a:schemeClr val="tx1"/>
              </a:solidFill>
              <a:prstDash val="solid"/>
            </a:ln>
          </c:spPr>
          <c:invertIfNegative val="0"/>
          <c:cat>
            <c:numRef>
              <c:f>Sheet1!$B$1:$G$1</c:f>
              <c:numCache>
                <c:formatCode>General</c:formatCode>
                <c:ptCount val="6"/>
                <c:pt idx="0">
                  <c:v>2001</c:v>
                </c:pt>
                <c:pt idx="1">
                  <c:v>2002</c:v>
                </c:pt>
                <c:pt idx="2">
                  <c:v>2007</c:v>
                </c:pt>
                <c:pt idx="3">
                  <c:v>2008</c:v>
                </c:pt>
                <c:pt idx="4">
                  <c:v>2009</c:v>
                </c:pt>
                <c:pt idx="5">
                  <c:v>2010</c:v>
                </c:pt>
              </c:numCache>
            </c:numRef>
          </c:cat>
          <c:val>
            <c:numRef>
              <c:f>Sheet1!$B$2:$G$2</c:f>
              <c:numCache>
                <c:formatCode>General</c:formatCode>
                <c:ptCount val="6"/>
                <c:pt idx="0">
                  <c:v>30154.080000000005</c:v>
                </c:pt>
                <c:pt idx="1">
                  <c:v>39481.4</c:v>
                </c:pt>
                <c:pt idx="2">
                  <c:v>409740.78</c:v>
                </c:pt>
                <c:pt idx="3">
                  <c:v>719173.35000000044</c:v>
                </c:pt>
                <c:pt idx="4">
                  <c:v>1305142.92</c:v>
                </c:pt>
                <c:pt idx="5">
                  <c:v>3091249.7800000012</c:v>
                </c:pt>
              </c:numCache>
            </c:numRef>
          </c:val>
          <c:extLst>
            <c:ext xmlns:c16="http://schemas.microsoft.com/office/drawing/2014/chart" uri="{C3380CC4-5D6E-409C-BE32-E72D297353CC}">
              <c16:uniqueId val="{00000000-F919-4479-8C43-39F75153FE1F}"/>
            </c:ext>
          </c:extLst>
        </c:ser>
        <c:dLbls>
          <c:showLegendKey val="0"/>
          <c:showVal val="0"/>
          <c:showCatName val="0"/>
          <c:showSerName val="0"/>
          <c:showPercent val="0"/>
          <c:showBubbleSize val="0"/>
        </c:dLbls>
        <c:gapWidth val="150"/>
        <c:gapDepth val="0"/>
        <c:shape val="box"/>
        <c:axId val="86213760"/>
        <c:axId val="86215296"/>
        <c:axId val="0"/>
      </c:bar3DChart>
      <c:catAx>
        <c:axId val="86213760"/>
        <c:scaling>
          <c:orientation val="minMax"/>
        </c:scaling>
        <c:delete val="0"/>
        <c:axPos val="b"/>
        <c:numFmt formatCode="General" sourceLinked="1"/>
        <c:majorTickMark val="in"/>
        <c:minorTickMark val="none"/>
        <c:tickLblPos val="low"/>
        <c:spPr>
          <a:ln w="3151">
            <a:solidFill>
              <a:schemeClr val="tx1"/>
            </a:solidFill>
            <a:prstDash val="solid"/>
          </a:ln>
        </c:spPr>
        <c:txPr>
          <a:bodyPr rot="0" vert="horz"/>
          <a:lstStyle/>
          <a:p>
            <a:pPr>
              <a:defRPr sz="1985" b="1" i="0" u="none" strike="noStrike" baseline="0">
                <a:solidFill>
                  <a:schemeClr val="tx1"/>
                </a:solidFill>
                <a:latin typeface="宋体"/>
                <a:ea typeface="宋体"/>
                <a:cs typeface="宋体"/>
              </a:defRPr>
            </a:pPr>
            <a:endParaRPr lang="zh-CN"/>
          </a:p>
        </c:txPr>
        <c:crossAx val="86215296"/>
        <c:crosses val="autoZero"/>
        <c:auto val="1"/>
        <c:lblAlgn val="ctr"/>
        <c:lblOffset val="100"/>
        <c:tickLblSkip val="1"/>
        <c:tickMarkSkip val="1"/>
        <c:noMultiLvlLbl val="0"/>
      </c:catAx>
      <c:valAx>
        <c:axId val="86215296"/>
        <c:scaling>
          <c:orientation val="minMax"/>
        </c:scaling>
        <c:delete val="0"/>
        <c:axPos val="l"/>
        <c:majorGridlines>
          <c:spPr>
            <a:ln w="3151">
              <a:solidFill>
                <a:schemeClr val="tx1"/>
              </a:solidFill>
              <a:prstDash val="solid"/>
            </a:ln>
          </c:spPr>
        </c:majorGridlines>
        <c:numFmt formatCode="General" sourceLinked="1"/>
        <c:majorTickMark val="in"/>
        <c:minorTickMark val="none"/>
        <c:tickLblPos val="nextTo"/>
        <c:spPr>
          <a:ln w="3151">
            <a:solidFill>
              <a:schemeClr val="tx1"/>
            </a:solidFill>
            <a:prstDash val="solid"/>
          </a:ln>
        </c:spPr>
        <c:txPr>
          <a:bodyPr rot="0" vert="horz"/>
          <a:lstStyle/>
          <a:p>
            <a:pPr>
              <a:defRPr sz="1191" b="1" i="0" u="none" strike="noStrike" baseline="0">
                <a:solidFill>
                  <a:schemeClr val="tx1"/>
                </a:solidFill>
                <a:latin typeface="宋体"/>
                <a:ea typeface="宋体"/>
                <a:cs typeface="宋体"/>
              </a:defRPr>
            </a:pPr>
            <a:endParaRPr lang="zh-CN"/>
          </a:p>
        </c:txPr>
        <c:crossAx val="86213760"/>
        <c:crosses val="autoZero"/>
        <c:crossBetween val="between"/>
      </c:valAx>
      <c:spPr>
        <a:noFill/>
        <a:ln w="25208">
          <a:noFill/>
        </a:ln>
      </c:spPr>
    </c:plotArea>
    <c:legend>
      <c:legendPos val="b"/>
      <c:layout>
        <c:manualLayout>
          <c:xMode val="edge"/>
          <c:yMode val="edge"/>
          <c:x val="0.40540540540540548"/>
          <c:y val="0.84261501210653933"/>
          <c:w val="0.33490011750881393"/>
          <c:h val="0.15738498789346292"/>
        </c:manualLayout>
      </c:layout>
      <c:overlay val="0"/>
      <c:spPr>
        <a:noFill/>
        <a:ln w="3151">
          <a:solidFill>
            <a:schemeClr val="tx1"/>
          </a:solidFill>
          <a:prstDash val="solid"/>
        </a:ln>
      </c:spPr>
      <c:txPr>
        <a:bodyPr/>
        <a:lstStyle/>
        <a:p>
          <a:pPr>
            <a:defRPr sz="2372" b="1" i="0" u="none" strike="noStrike" baseline="0">
              <a:solidFill>
                <a:schemeClr val="tx1"/>
              </a:solidFill>
              <a:latin typeface="宋体"/>
              <a:ea typeface="宋体"/>
              <a:cs typeface="宋体"/>
            </a:defRPr>
          </a:pPr>
          <a:endParaRPr lang="zh-CN"/>
        </a:p>
      </c:txPr>
    </c:legend>
    <c:plotVisOnly val="1"/>
    <c:dispBlanksAs val="gap"/>
    <c:showDLblsOverMax val="0"/>
  </c:chart>
  <c:spPr>
    <a:noFill/>
    <a:ln>
      <a:noFill/>
    </a:ln>
  </c:spPr>
  <c:txPr>
    <a:bodyPr/>
    <a:lstStyle/>
    <a:p>
      <a:pPr>
        <a:defRPr sz="3722" b="1" i="0" u="none" strike="noStrike" baseline="0">
          <a:solidFill>
            <a:schemeClr val="tx1"/>
          </a:solidFill>
          <a:latin typeface="宋体"/>
          <a:ea typeface="宋体"/>
          <a:cs typeface="宋体"/>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0"/>
      <c:rAngAx val="0"/>
      <c:perspective val="0"/>
    </c:view3D>
    <c:floor>
      <c:thickness val="0"/>
    </c:floor>
    <c:sideWall>
      <c:thickness val="0"/>
    </c:sideWall>
    <c:backWall>
      <c:thickness val="0"/>
    </c:backWall>
    <c:plotArea>
      <c:layout>
        <c:manualLayout>
          <c:layoutTarget val="inner"/>
          <c:xMode val="edge"/>
          <c:yMode val="edge"/>
          <c:x val="0.10512820512820524"/>
          <c:y val="9.5959595959596286E-2"/>
          <c:w val="0.7923076923076926"/>
          <c:h val="0.61616161616161713"/>
        </c:manualLayout>
      </c:layout>
      <c:pie3DChart>
        <c:varyColors val="1"/>
        <c:ser>
          <c:idx val="0"/>
          <c:order val="0"/>
          <c:tx>
            <c:strRef>
              <c:f>Sheet1!$A$2</c:f>
              <c:strCache>
                <c:ptCount val="1"/>
              </c:strCache>
            </c:strRef>
          </c:tx>
          <c:spPr>
            <a:solidFill>
              <a:schemeClr val="accent1"/>
            </a:solidFill>
            <a:ln w="14224">
              <a:solidFill>
                <a:schemeClr val="tx1"/>
              </a:solidFill>
              <a:prstDash val="solid"/>
            </a:ln>
          </c:spPr>
          <c:explosion val="25"/>
          <c:dPt>
            <c:idx val="1"/>
            <c:bubble3D val="0"/>
            <c:spPr>
              <a:solidFill>
                <a:schemeClr val="accent2"/>
              </a:solidFill>
              <a:ln w="14224">
                <a:solidFill>
                  <a:schemeClr val="tx1"/>
                </a:solidFill>
                <a:prstDash val="solid"/>
              </a:ln>
            </c:spPr>
            <c:extLst>
              <c:ext xmlns:c16="http://schemas.microsoft.com/office/drawing/2014/chart" uri="{C3380CC4-5D6E-409C-BE32-E72D297353CC}">
                <c16:uniqueId val="{00000000-198F-4085-9316-EDD139B7E6B0}"/>
              </c:ext>
            </c:extLst>
          </c:dPt>
          <c:cat>
            <c:strRef>
              <c:f>Sheet1!$B$1:$C$1</c:f>
              <c:strCache>
                <c:ptCount val="2"/>
                <c:pt idx="0">
                  <c:v>承保利润</c:v>
                </c:pt>
                <c:pt idx="1">
                  <c:v>投资收益</c:v>
                </c:pt>
              </c:strCache>
            </c:strRef>
          </c:cat>
          <c:val>
            <c:numRef>
              <c:f>Sheet1!$B$2:$C$2</c:f>
              <c:numCache>
                <c:formatCode>#,##0</c:formatCode>
                <c:ptCount val="2"/>
                <c:pt idx="0">
                  <c:v>183589</c:v>
                </c:pt>
                <c:pt idx="1">
                  <c:v>32371</c:v>
                </c:pt>
              </c:numCache>
            </c:numRef>
          </c:val>
          <c:extLst>
            <c:ext xmlns:c16="http://schemas.microsoft.com/office/drawing/2014/chart" uri="{C3380CC4-5D6E-409C-BE32-E72D297353CC}">
              <c16:uniqueId val="{00000001-198F-4085-9316-EDD139B7E6B0}"/>
            </c:ext>
          </c:extLst>
        </c:ser>
        <c:dLbls>
          <c:showLegendKey val="0"/>
          <c:showVal val="0"/>
          <c:showCatName val="0"/>
          <c:showSerName val="0"/>
          <c:showPercent val="0"/>
          <c:showBubbleSize val="0"/>
          <c:showLeaderLines val="1"/>
        </c:dLbls>
      </c:pie3DChart>
      <c:spPr>
        <a:noFill/>
        <a:ln w="14224">
          <a:solidFill>
            <a:schemeClr val="tx1"/>
          </a:solidFill>
          <a:prstDash val="solid"/>
        </a:ln>
      </c:spPr>
    </c:plotArea>
    <c:legend>
      <c:legendPos val="b"/>
      <c:layout>
        <c:manualLayout>
          <c:xMode val="edge"/>
          <c:yMode val="edge"/>
          <c:x val="0.15128205128205141"/>
          <c:y val="0.80303030303030298"/>
          <c:w val="0.69487179487179584"/>
          <c:h val="0.18181818181818218"/>
        </c:manualLayout>
      </c:layout>
      <c:overlay val="0"/>
      <c:spPr>
        <a:noFill/>
        <a:ln w="3556">
          <a:solidFill>
            <a:schemeClr val="tx1"/>
          </a:solidFill>
          <a:prstDash val="solid"/>
        </a:ln>
      </c:spPr>
      <c:txPr>
        <a:bodyPr/>
        <a:lstStyle/>
        <a:p>
          <a:pPr>
            <a:defRPr sz="1854" b="1" i="0" u="none" strike="noStrike" baseline="0">
              <a:solidFill>
                <a:schemeClr val="tx1"/>
              </a:solidFill>
              <a:latin typeface="宋体"/>
              <a:ea typeface="宋体"/>
              <a:cs typeface="宋体"/>
            </a:defRPr>
          </a:pPr>
          <a:endParaRPr lang="zh-CN"/>
        </a:p>
      </c:txPr>
    </c:legend>
    <c:plotVisOnly val="1"/>
    <c:dispBlanksAs val="zero"/>
    <c:showDLblsOverMax val="0"/>
  </c:chart>
  <c:spPr>
    <a:noFill/>
    <a:ln>
      <a:noFill/>
    </a:ln>
  </c:spPr>
  <c:txPr>
    <a:bodyPr/>
    <a:lstStyle/>
    <a:p>
      <a:pPr>
        <a:defRPr sz="2016" b="1" i="0" u="none" strike="noStrike" baseline="0">
          <a:solidFill>
            <a:schemeClr val="tx1"/>
          </a:solidFill>
          <a:latin typeface="宋体"/>
          <a:ea typeface="宋体"/>
          <a:cs typeface="宋体"/>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0"/>
      <c:rAngAx val="0"/>
      <c:perspective val="0"/>
    </c:view3D>
    <c:floor>
      <c:thickness val="0"/>
    </c:floor>
    <c:sideWall>
      <c:thickness val="0"/>
    </c:sideWall>
    <c:backWall>
      <c:thickness val="0"/>
    </c:backWall>
    <c:plotArea>
      <c:layout>
        <c:manualLayout>
          <c:layoutTarget val="inner"/>
          <c:xMode val="edge"/>
          <c:yMode val="edge"/>
          <c:x val="0.17908082408874787"/>
          <c:y val="8.5271317829457349E-2"/>
          <c:w val="0.64342313787638672"/>
          <c:h val="0.62015503875969102"/>
        </c:manualLayout>
      </c:layout>
      <c:pie3DChart>
        <c:varyColors val="1"/>
        <c:ser>
          <c:idx val="0"/>
          <c:order val="0"/>
          <c:tx>
            <c:strRef>
              <c:f>Sheet1!$A$2</c:f>
              <c:strCache>
                <c:ptCount val="1"/>
                <c:pt idx="0">
                  <c:v>东部</c:v>
                </c:pt>
              </c:strCache>
            </c:strRef>
          </c:tx>
          <c:spPr>
            <a:solidFill>
              <a:schemeClr val="accent1"/>
            </a:solidFill>
            <a:ln w="10045">
              <a:solidFill>
                <a:schemeClr val="tx1"/>
              </a:solidFill>
              <a:prstDash val="solid"/>
            </a:ln>
          </c:spPr>
          <c:explosion val="25"/>
          <c:dPt>
            <c:idx val="1"/>
            <c:bubble3D val="0"/>
            <c:spPr>
              <a:solidFill>
                <a:schemeClr val="accent2"/>
              </a:solidFill>
              <a:ln w="10045">
                <a:solidFill>
                  <a:schemeClr val="tx1"/>
                </a:solidFill>
                <a:prstDash val="solid"/>
              </a:ln>
            </c:spPr>
            <c:extLst>
              <c:ext xmlns:c16="http://schemas.microsoft.com/office/drawing/2014/chart" uri="{C3380CC4-5D6E-409C-BE32-E72D297353CC}">
                <c16:uniqueId val="{00000000-BD20-47BE-8925-D19206411F5D}"/>
              </c:ext>
            </c:extLst>
          </c:dPt>
          <c:cat>
            <c:strRef>
              <c:f>Sheet1!$B$1:$C$1</c:f>
              <c:strCache>
                <c:ptCount val="2"/>
                <c:pt idx="0">
                  <c:v>承保利润</c:v>
                </c:pt>
                <c:pt idx="1">
                  <c:v>投资收益</c:v>
                </c:pt>
              </c:strCache>
            </c:strRef>
          </c:cat>
          <c:val>
            <c:numRef>
              <c:f>Sheet1!$B$2:$C$2</c:f>
              <c:numCache>
                <c:formatCode>#,##0</c:formatCode>
                <c:ptCount val="2"/>
                <c:pt idx="0">
                  <c:v>5460</c:v>
                </c:pt>
                <c:pt idx="1">
                  <c:v>4392</c:v>
                </c:pt>
              </c:numCache>
            </c:numRef>
          </c:val>
          <c:extLst>
            <c:ext xmlns:c16="http://schemas.microsoft.com/office/drawing/2014/chart" uri="{C3380CC4-5D6E-409C-BE32-E72D297353CC}">
              <c16:uniqueId val="{00000001-BD20-47BE-8925-D19206411F5D}"/>
            </c:ext>
          </c:extLst>
        </c:ser>
        <c:ser>
          <c:idx val="1"/>
          <c:order val="1"/>
          <c:tx>
            <c:strRef>
              <c:f>Sheet1!$A$3</c:f>
              <c:strCache>
                <c:ptCount val="1"/>
                <c:pt idx="0">
                  <c:v>西部</c:v>
                </c:pt>
              </c:strCache>
            </c:strRef>
          </c:tx>
          <c:spPr>
            <a:solidFill>
              <a:schemeClr val="accent2"/>
            </a:solidFill>
            <a:ln w="10045">
              <a:solidFill>
                <a:schemeClr val="tx1"/>
              </a:solidFill>
              <a:prstDash val="solid"/>
            </a:ln>
          </c:spPr>
          <c:explosion val="25"/>
          <c:dPt>
            <c:idx val="0"/>
            <c:bubble3D val="0"/>
            <c:spPr>
              <a:solidFill>
                <a:schemeClr val="accent1"/>
              </a:solidFill>
              <a:ln w="10045">
                <a:solidFill>
                  <a:schemeClr val="tx1"/>
                </a:solidFill>
                <a:prstDash val="solid"/>
              </a:ln>
            </c:spPr>
            <c:extLst>
              <c:ext xmlns:c16="http://schemas.microsoft.com/office/drawing/2014/chart" uri="{C3380CC4-5D6E-409C-BE32-E72D297353CC}">
                <c16:uniqueId val="{00000002-BD20-47BE-8925-D19206411F5D}"/>
              </c:ext>
            </c:extLst>
          </c:dPt>
          <c:cat>
            <c:strRef>
              <c:f>Sheet1!$B$1:$C$1</c:f>
              <c:strCache>
                <c:ptCount val="2"/>
                <c:pt idx="0">
                  <c:v>承保利润</c:v>
                </c:pt>
                <c:pt idx="1">
                  <c:v>投资收益</c:v>
                </c:pt>
              </c:strCache>
            </c:strRef>
          </c:cat>
          <c:val>
            <c:numRef>
              <c:f>Sheet1!$B$3:$C$3</c:f>
              <c:numCache>
                <c:formatCode>General</c:formatCode>
                <c:ptCount val="2"/>
              </c:numCache>
            </c:numRef>
          </c:val>
          <c:extLst>
            <c:ext xmlns:c16="http://schemas.microsoft.com/office/drawing/2014/chart" uri="{C3380CC4-5D6E-409C-BE32-E72D297353CC}">
              <c16:uniqueId val="{00000003-BD20-47BE-8925-D19206411F5D}"/>
            </c:ext>
          </c:extLst>
        </c:ser>
        <c:ser>
          <c:idx val="2"/>
          <c:order val="2"/>
          <c:tx>
            <c:strRef>
              <c:f>Sheet1!$A$4</c:f>
              <c:strCache>
                <c:ptCount val="1"/>
                <c:pt idx="0">
                  <c:v>北部</c:v>
                </c:pt>
              </c:strCache>
            </c:strRef>
          </c:tx>
          <c:spPr>
            <a:solidFill>
              <a:schemeClr val="hlink"/>
            </a:solidFill>
            <a:ln w="10045">
              <a:solidFill>
                <a:schemeClr val="tx1"/>
              </a:solidFill>
              <a:prstDash val="solid"/>
            </a:ln>
          </c:spPr>
          <c:explosion val="25"/>
          <c:dPt>
            <c:idx val="0"/>
            <c:bubble3D val="0"/>
            <c:spPr>
              <a:solidFill>
                <a:schemeClr val="accent1"/>
              </a:solidFill>
              <a:ln w="10045">
                <a:solidFill>
                  <a:schemeClr val="tx1"/>
                </a:solidFill>
                <a:prstDash val="solid"/>
              </a:ln>
            </c:spPr>
            <c:extLst>
              <c:ext xmlns:c16="http://schemas.microsoft.com/office/drawing/2014/chart" uri="{C3380CC4-5D6E-409C-BE32-E72D297353CC}">
                <c16:uniqueId val="{00000004-BD20-47BE-8925-D19206411F5D}"/>
              </c:ext>
            </c:extLst>
          </c:dPt>
          <c:dPt>
            <c:idx val="1"/>
            <c:bubble3D val="0"/>
            <c:spPr>
              <a:solidFill>
                <a:schemeClr val="accent2"/>
              </a:solidFill>
              <a:ln w="10045">
                <a:solidFill>
                  <a:schemeClr val="tx1"/>
                </a:solidFill>
                <a:prstDash val="solid"/>
              </a:ln>
            </c:spPr>
            <c:extLst>
              <c:ext xmlns:c16="http://schemas.microsoft.com/office/drawing/2014/chart" uri="{C3380CC4-5D6E-409C-BE32-E72D297353CC}">
                <c16:uniqueId val="{00000005-BD20-47BE-8925-D19206411F5D}"/>
              </c:ext>
            </c:extLst>
          </c:dPt>
          <c:cat>
            <c:strRef>
              <c:f>Sheet1!$B$1:$C$1</c:f>
              <c:strCache>
                <c:ptCount val="2"/>
                <c:pt idx="0">
                  <c:v>承保利润</c:v>
                </c:pt>
                <c:pt idx="1">
                  <c:v>投资收益</c:v>
                </c:pt>
              </c:strCache>
            </c:strRef>
          </c:cat>
          <c:val>
            <c:numRef>
              <c:f>Sheet1!$B$4:$C$4</c:f>
              <c:numCache>
                <c:formatCode>General</c:formatCode>
                <c:ptCount val="2"/>
              </c:numCache>
            </c:numRef>
          </c:val>
          <c:extLst>
            <c:ext xmlns:c16="http://schemas.microsoft.com/office/drawing/2014/chart" uri="{C3380CC4-5D6E-409C-BE32-E72D297353CC}">
              <c16:uniqueId val="{00000006-BD20-47BE-8925-D19206411F5D}"/>
            </c:ext>
          </c:extLst>
        </c:ser>
        <c:dLbls>
          <c:showLegendKey val="0"/>
          <c:showVal val="0"/>
          <c:showCatName val="0"/>
          <c:showSerName val="0"/>
          <c:showPercent val="0"/>
          <c:showBubbleSize val="0"/>
          <c:showLeaderLines val="1"/>
        </c:dLbls>
      </c:pie3DChart>
      <c:spPr>
        <a:noFill/>
        <a:ln w="10045">
          <a:solidFill>
            <a:schemeClr val="tx1"/>
          </a:solidFill>
          <a:prstDash val="solid"/>
        </a:ln>
      </c:spPr>
    </c:plotArea>
    <c:legend>
      <c:legendPos val="b"/>
      <c:legendEntry>
        <c:idx val="0"/>
        <c:txPr>
          <a:bodyPr/>
          <a:lstStyle/>
          <a:p>
            <a:pPr>
              <a:defRPr sz="1890" b="1" i="0" u="none" strike="noStrike" baseline="0">
                <a:solidFill>
                  <a:schemeClr val="tx1"/>
                </a:solidFill>
                <a:latin typeface="宋体"/>
                <a:ea typeface="宋体"/>
                <a:cs typeface="宋体"/>
              </a:defRPr>
            </a:pPr>
            <a:endParaRPr lang="zh-CN"/>
          </a:p>
        </c:txPr>
      </c:legendEntry>
      <c:legendEntry>
        <c:idx val="1"/>
        <c:txPr>
          <a:bodyPr/>
          <a:lstStyle/>
          <a:p>
            <a:pPr>
              <a:defRPr sz="1890" b="1" i="0" u="none" strike="noStrike" baseline="0">
                <a:solidFill>
                  <a:schemeClr val="tx1"/>
                </a:solidFill>
                <a:latin typeface="宋体"/>
                <a:ea typeface="宋体"/>
                <a:cs typeface="宋体"/>
              </a:defRPr>
            </a:pPr>
            <a:endParaRPr lang="zh-CN"/>
          </a:p>
        </c:txPr>
      </c:legendEntry>
      <c:layout>
        <c:manualLayout>
          <c:xMode val="edge"/>
          <c:yMode val="edge"/>
          <c:x val="0.19175911251980984"/>
          <c:y val="0.78682170542635654"/>
          <c:w val="0.61331220285261456"/>
          <c:h val="0.20155038759689964"/>
        </c:manualLayout>
      </c:layout>
      <c:overlay val="0"/>
      <c:spPr>
        <a:noFill/>
        <a:ln w="2511">
          <a:solidFill>
            <a:schemeClr val="tx1"/>
          </a:solidFill>
          <a:prstDash val="solid"/>
        </a:ln>
      </c:spPr>
      <c:txPr>
        <a:bodyPr/>
        <a:lstStyle/>
        <a:p>
          <a:pPr>
            <a:defRPr sz="1309" b="1" i="0" u="none" strike="noStrike" baseline="0">
              <a:solidFill>
                <a:schemeClr val="tx1"/>
              </a:solidFill>
              <a:latin typeface="宋体"/>
              <a:ea typeface="宋体"/>
              <a:cs typeface="宋体"/>
            </a:defRPr>
          </a:pPr>
          <a:endParaRPr lang="zh-CN"/>
        </a:p>
      </c:txPr>
    </c:legend>
    <c:plotVisOnly val="1"/>
    <c:dispBlanksAs val="zero"/>
    <c:showDLblsOverMax val="0"/>
  </c:chart>
  <c:spPr>
    <a:noFill/>
    <a:ln>
      <a:noFill/>
    </a:ln>
  </c:spPr>
  <c:txPr>
    <a:bodyPr/>
    <a:lstStyle/>
    <a:p>
      <a:pPr>
        <a:defRPr sz="870" b="1" i="0" u="none" strike="noStrike" baseline="0">
          <a:solidFill>
            <a:schemeClr val="tx1"/>
          </a:solidFill>
          <a:latin typeface="宋体"/>
          <a:ea typeface="宋体"/>
          <a:cs typeface="宋体"/>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7.wmf"/><Relationship Id="rId2" Type="http://schemas.openxmlformats.org/officeDocument/2006/relationships/image" Target="../media/image51.wmf"/><Relationship Id="rId1" Type="http://schemas.openxmlformats.org/officeDocument/2006/relationships/image" Target="../media/image53.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64.wmf"/><Relationship Id="rId2" Type="http://schemas.openxmlformats.org/officeDocument/2006/relationships/image" Target="../media/image51.wmf"/><Relationship Id="rId1" Type="http://schemas.openxmlformats.org/officeDocument/2006/relationships/image" Target="../media/image53.wmf"/><Relationship Id="rId6" Type="http://schemas.openxmlformats.org/officeDocument/2006/relationships/image" Target="../media/image57.wmf"/><Relationship Id="rId5" Type="http://schemas.openxmlformats.org/officeDocument/2006/relationships/image" Target="../media/image63.wmf"/><Relationship Id="rId4"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64.wmf"/><Relationship Id="rId1" Type="http://schemas.openxmlformats.org/officeDocument/2006/relationships/image" Target="../media/image70.wmf"/><Relationship Id="rId5" Type="http://schemas.openxmlformats.org/officeDocument/2006/relationships/image" Target="../media/image73.wmf"/><Relationship Id="rId4"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image" Target="../media/image91.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emf"/><Relationship Id="rId1" Type="http://schemas.openxmlformats.org/officeDocument/2006/relationships/image" Target="../media/image98.emf"/><Relationship Id="rId4" Type="http://schemas.openxmlformats.org/officeDocument/2006/relationships/image" Target="../media/image10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2.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14.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17.emf"/><Relationship Id="rId1" Type="http://schemas.openxmlformats.org/officeDocument/2006/relationships/image" Target="../media/image11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image" Target="../media/image122.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image" Target="../media/image124.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emf"/><Relationship Id="rId1" Type="http://schemas.openxmlformats.org/officeDocument/2006/relationships/image" Target="../media/image127.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30.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3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32.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media/image13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35.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image" Target="../media/image136.emf"/><Relationship Id="rId4" Type="http://schemas.openxmlformats.org/officeDocument/2006/relationships/image" Target="../media/image13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26E14-15CD-423B-A838-EA5ECD57735D}" type="datetimeFigureOut">
              <a:rPr lang="zh-CN" altLang="en-US" smtClean="0"/>
              <a:t>2018/12/30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D6D8-675E-4381-AF3B-E7A8C1D6A17A}" type="slidenum">
              <a:rPr lang="zh-CN" altLang="en-US" smtClean="0"/>
              <a:t>‹#›</a:t>
            </a:fld>
            <a:endParaRPr lang="zh-CN" altLang="en-US"/>
          </a:p>
        </p:txBody>
      </p:sp>
    </p:spTree>
    <p:extLst>
      <p:ext uri="{BB962C8B-B14F-4D97-AF65-F5344CB8AC3E}">
        <p14:creationId xmlns:p14="http://schemas.microsoft.com/office/powerpoint/2010/main" val="3799929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AFD6D8-675E-4381-AF3B-E7A8C1D6A17A}" type="slidenum">
              <a:rPr lang="zh-CN" altLang="en-US" smtClean="0"/>
              <a:t>123</a:t>
            </a:fld>
            <a:endParaRPr lang="zh-CN" altLang="en-US"/>
          </a:p>
        </p:txBody>
      </p:sp>
    </p:spTree>
    <p:extLst>
      <p:ext uri="{BB962C8B-B14F-4D97-AF65-F5344CB8AC3E}">
        <p14:creationId xmlns:p14="http://schemas.microsoft.com/office/powerpoint/2010/main" val="85482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258953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1938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32597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202089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83324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341860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167695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161338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309441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414768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48091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69991-48F5-411B-9525-ED5D3AB8AA20}" type="datetimeFigureOut">
              <a:rPr lang="zh-CN" altLang="en-US" smtClean="0"/>
              <a:t>2018/12/30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3071205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file:///G:\&#37329;&#34701;&#24037;&#31243;&#23398;&#23450;&#31295;2014&#19979;.ppt#-1,155,&#31532;&#19977;&#31456;  &#37329;&#34701;&#20135;&#21697;&#21019;&#26032;&#21407;&#29702;"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3.wmf"/><Relationship Id="rId5" Type="http://schemas.openxmlformats.org/officeDocument/2006/relationships/oleObject" Target="../embeddings/oleObject31.bin"/><Relationship Id="rId4" Type="http://schemas.openxmlformats.org/officeDocument/2006/relationships/image" Target="../media/image42.wmf"/></Relationships>
</file>

<file path=ppt/slides/_rels/slide10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5.wmf"/><Relationship Id="rId5" Type="http://schemas.openxmlformats.org/officeDocument/2006/relationships/oleObject" Target="../embeddings/oleObject33.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5.bin"/></Relationships>
</file>

<file path=ppt/slides/_rels/slide108.xml.rels><?xml version="1.0" encoding="UTF-8" standalone="yes"?>
<Relationships xmlns="http://schemas.openxmlformats.org/package/2006/relationships"><Relationship Id="rId3" Type="http://schemas.openxmlformats.org/officeDocument/2006/relationships/slide" Target="slide106.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7.bin"/><Relationship Id="rId5" Type="http://schemas.openxmlformats.org/officeDocument/2006/relationships/image" Target="../media/image48.wmf"/><Relationship Id="rId4" Type="http://schemas.openxmlformats.org/officeDocument/2006/relationships/oleObject" Target="../embeddings/oleObject36.bin"/></Relationships>
</file>

<file path=ppt/slides/_rels/slide109.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1.wmf"/><Relationship Id="rId5" Type="http://schemas.openxmlformats.org/officeDocument/2006/relationships/oleObject" Target="../embeddings/oleObject39.bin"/><Relationship Id="rId4" Type="http://schemas.openxmlformats.org/officeDocument/2006/relationships/image" Target="../media/image5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5.wmf"/><Relationship Id="rId2" Type="http://schemas.openxmlformats.org/officeDocument/2006/relationships/slideLayout" Target="../slideLayouts/slideLayout2.xml"/><Relationship Id="rId16" Type="http://schemas.openxmlformats.org/officeDocument/2006/relationships/image" Target="../media/image57.wmf"/><Relationship Id="rId1" Type="http://schemas.openxmlformats.org/officeDocument/2006/relationships/vmlDrawing" Target="../drawings/vmlDrawing20.vml"/><Relationship Id="rId6" Type="http://schemas.openxmlformats.org/officeDocument/2006/relationships/image" Target="../media/image51.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54.wmf"/><Relationship Id="rId4" Type="http://schemas.openxmlformats.org/officeDocument/2006/relationships/image" Target="../media/image53.wmf"/><Relationship Id="rId9" Type="http://schemas.openxmlformats.org/officeDocument/2006/relationships/oleObject" Target="../embeddings/oleObject44.bin"/><Relationship Id="rId14" Type="http://schemas.openxmlformats.org/officeDocument/2006/relationships/image" Target="../media/image56.wmf"/></Relationships>
</file>

<file path=ppt/slides/_rels/slide111.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9.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1.bin"/><Relationship Id="rId14" Type="http://schemas.openxmlformats.org/officeDocument/2006/relationships/image" Target="../media/image57.wmf"/></Relationships>
</file>

<file path=ppt/slides/_rels/slide112.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60.bin"/><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3.wmf"/><Relationship Id="rId2" Type="http://schemas.openxmlformats.org/officeDocument/2006/relationships/slideLayout" Target="../slideLayouts/slideLayout2.xml"/><Relationship Id="rId16" Type="http://schemas.openxmlformats.org/officeDocument/2006/relationships/image" Target="../media/image64.wmf"/><Relationship Id="rId1" Type="http://schemas.openxmlformats.org/officeDocument/2006/relationships/vmlDrawing" Target="../drawings/vmlDrawing22.vml"/><Relationship Id="rId6" Type="http://schemas.openxmlformats.org/officeDocument/2006/relationships/image" Target="../media/image51.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62.wmf"/><Relationship Id="rId4" Type="http://schemas.openxmlformats.org/officeDocument/2006/relationships/image" Target="../media/image53.wmf"/><Relationship Id="rId9" Type="http://schemas.openxmlformats.org/officeDocument/2006/relationships/oleObject" Target="../embeddings/oleObject58.bin"/><Relationship Id="rId14" Type="http://schemas.openxmlformats.org/officeDocument/2006/relationships/image" Target="../media/image57.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6.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65.bin"/></Relationships>
</file>

<file path=ppt/slides/_rels/slide115.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4.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72.wmf"/><Relationship Id="rId4" Type="http://schemas.openxmlformats.org/officeDocument/2006/relationships/image" Target="../media/image70.wmf"/><Relationship Id="rId9" Type="http://schemas.openxmlformats.org/officeDocument/2006/relationships/oleObject" Target="../embeddings/oleObject70.bin"/></Relationships>
</file>

<file path=ppt/slides/_rels/slide116.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5.wmf"/><Relationship Id="rId5" Type="http://schemas.openxmlformats.org/officeDocument/2006/relationships/oleObject" Target="../embeddings/oleObject74.bin"/><Relationship Id="rId4" Type="http://schemas.openxmlformats.org/officeDocument/2006/relationships/image" Target="../media/image74.wmf"/><Relationship Id="rId9" Type="http://schemas.openxmlformats.org/officeDocument/2006/relationships/oleObject" Target="../embeddings/oleObject76.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8.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80.bin"/></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3.wmf"/><Relationship Id="rId5" Type="http://schemas.openxmlformats.org/officeDocument/2006/relationships/oleObject" Target="../embeddings/oleObject83.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85.bin"/></Relationships>
</file>

<file path=ppt/slides/_rels/slide122.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7.wmf"/><Relationship Id="rId5" Type="http://schemas.openxmlformats.org/officeDocument/2006/relationships/oleObject" Target="../embeddings/oleObject87.bin"/><Relationship Id="rId4" Type="http://schemas.openxmlformats.org/officeDocument/2006/relationships/image" Target="../media/image86.wmf"/></Relationships>
</file>

<file path=ppt/slides/_rels/slide123.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88.wmf"/><Relationship Id="rId3" Type="http://schemas.openxmlformats.org/officeDocument/2006/relationships/notesSlide" Target="../notesSlides/notesSlide1.xml"/><Relationship Id="rId7" Type="http://schemas.openxmlformats.org/officeDocument/2006/relationships/image" Target="../media/image90.wmf"/><Relationship Id="rId12"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90.bin"/><Relationship Id="rId11" Type="http://schemas.openxmlformats.org/officeDocument/2006/relationships/image" Target="../media/image87.wmf"/><Relationship Id="rId5" Type="http://schemas.openxmlformats.org/officeDocument/2006/relationships/image" Target="../media/image89.wmf"/><Relationship Id="rId10" Type="http://schemas.openxmlformats.org/officeDocument/2006/relationships/oleObject" Target="../embeddings/oleObject87.bin"/><Relationship Id="rId4" Type="http://schemas.openxmlformats.org/officeDocument/2006/relationships/oleObject" Target="../embeddings/oleObject89.bin"/><Relationship Id="rId9" Type="http://schemas.openxmlformats.org/officeDocument/2006/relationships/image" Target="../media/image86.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92.emf"/><Relationship Id="rId5" Type="http://schemas.openxmlformats.org/officeDocument/2006/relationships/oleObject" Target="../embeddings/oleObject92.bin"/><Relationship Id="rId4" Type="http://schemas.openxmlformats.org/officeDocument/2006/relationships/image" Target="../media/image91.e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4.emf"/><Relationship Id="rId5" Type="http://schemas.openxmlformats.org/officeDocument/2006/relationships/oleObject" Target="../embeddings/oleObject94.bin"/><Relationship Id="rId4" Type="http://schemas.openxmlformats.org/officeDocument/2006/relationships/image" Target="../media/image9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6.emf"/><Relationship Id="rId5" Type="http://schemas.openxmlformats.org/officeDocument/2006/relationships/oleObject" Target="../embeddings/oleObject96.bin"/><Relationship Id="rId4" Type="http://schemas.openxmlformats.org/officeDocument/2006/relationships/image" Target="../media/image95.emf"/></Relationships>
</file>

<file path=ppt/slides/_rels/slide131.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9.emf"/><Relationship Id="rId5" Type="http://schemas.openxmlformats.org/officeDocument/2006/relationships/oleObject" Target="../embeddings/oleObject99.bin"/><Relationship Id="rId10" Type="http://schemas.openxmlformats.org/officeDocument/2006/relationships/image" Target="../media/image101.wmf"/><Relationship Id="rId4" Type="http://schemas.openxmlformats.org/officeDocument/2006/relationships/image" Target="../media/image98.emf"/><Relationship Id="rId9" Type="http://schemas.openxmlformats.org/officeDocument/2006/relationships/oleObject" Target="../embeddings/oleObject101.bin"/></Relationships>
</file>

<file path=ppt/slides/_rels/slide132.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3.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5.bin"/></Relationships>
</file>

<file path=ppt/slides/_rels/slide133.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12.bin"/><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10.wmf"/><Relationship Id="rId2" Type="http://schemas.openxmlformats.org/officeDocument/2006/relationships/slideLayout" Target="../slideLayouts/slideLayout2.xml"/><Relationship Id="rId16" Type="http://schemas.openxmlformats.org/officeDocument/2006/relationships/image" Target="../media/image112.wmf"/><Relationship Id="rId1" Type="http://schemas.openxmlformats.org/officeDocument/2006/relationships/vmlDrawing" Target="../drawings/vmlDrawing35.vml"/><Relationship Id="rId6" Type="http://schemas.openxmlformats.org/officeDocument/2006/relationships/image" Target="../media/image107.wmf"/><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109.wmf"/><Relationship Id="rId4" Type="http://schemas.openxmlformats.org/officeDocument/2006/relationships/image" Target="../media/image102.wmf"/><Relationship Id="rId9" Type="http://schemas.openxmlformats.org/officeDocument/2006/relationships/oleObject" Target="../embeddings/oleObject110.bin"/><Relationship Id="rId14" Type="http://schemas.openxmlformats.org/officeDocument/2006/relationships/image" Target="../media/image111.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13.emf"/></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15.emf"/><Relationship Id="rId5" Type="http://schemas.openxmlformats.org/officeDocument/2006/relationships/oleObject" Target="../embeddings/oleObject116.bin"/><Relationship Id="rId4" Type="http://schemas.openxmlformats.org/officeDocument/2006/relationships/image" Target="../media/image114.emf"/></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7.emf"/><Relationship Id="rId5" Type="http://schemas.openxmlformats.org/officeDocument/2006/relationships/oleObject" Target="../embeddings/oleObject118.bin"/><Relationship Id="rId4" Type="http://schemas.openxmlformats.org/officeDocument/2006/relationships/image" Target="../media/image116.emf"/></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1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20.wmf"/><Relationship Id="rId5" Type="http://schemas.openxmlformats.org/officeDocument/2006/relationships/oleObject" Target="../embeddings/oleObject121.bin"/><Relationship Id="rId4" Type="http://schemas.openxmlformats.org/officeDocument/2006/relationships/image" Target="../media/image119.emf"/></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23.emf"/><Relationship Id="rId5" Type="http://schemas.openxmlformats.org/officeDocument/2006/relationships/oleObject" Target="../embeddings/oleObject124.bin"/><Relationship Id="rId4" Type="http://schemas.openxmlformats.org/officeDocument/2006/relationships/image" Target="../media/image122.emf"/></Relationships>
</file>

<file path=ppt/slides/_rels/slide142.xml.rels><?xml version="1.0" encoding="UTF-8" standalone="yes"?>
<Relationships xmlns="http://schemas.openxmlformats.org/package/2006/relationships"><Relationship Id="rId8" Type="http://schemas.openxmlformats.org/officeDocument/2006/relationships/image" Target="../media/image126.e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25.emf"/><Relationship Id="rId5" Type="http://schemas.openxmlformats.org/officeDocument/2006/relationships/oleObject" Target="../embeddings/oleObject126.bin"/><Relationship Id="rId4" Type="http://schemas.openxmlformats.org/officeDocument/2006/relationships/image" Target="../media/image124.e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28.emf"/><Relationship Id="rId5" Type="http://schemas.openxmlformats.org/officeDocument/2006/relationships/oleObject" Target="../embeddings/oleObject129.bin"/><Relationship Id="rId4" Type="http://schemas.openxmlformats.org/officeDocument/2006/relationships/image" Target="../media/image127.emf"/></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30.e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131.e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132.em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34.emf"/><Relationship Id="rId5" Type="http://schemas.openxmlformats.org/officeDocument/2006/relationships/oleObject" Target="../embeddings/oleObject135.bin"/><Relationship Id="rId4" Type="http://schemas.openxmlformats.org/officeDocument/2006/relationships/image" Target="../media/image133.e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135.emf"/></Relationships>
</file>

<file path=ppt/slides/_rels/slide153.x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37.emf"/><Relationship Id="rId5" Type="http://schemas.openxmlformats.org/officeDocument/2006/relationships/oleObject" Target="../embeddings/oleObject138.bin"/><Relationship Id="rId10" Type="http://schemas.openxmlformats.org/officeDocument/2006/relationships/image" Target="../media/image139.emf"/><Relationship Id="rId4" Type="http://schemas.openxmlformats.org/officeDocument/2006/relationships/image" Target="../media/image136.emf"/><Relationship Id="rId9" Type="http://schemas.openxmlformats.org/officeDocument/2006/relationships/oleObject" Target="../embeddings/oleObject140.bin"/></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41.gif"/><Relationship Id="rId2" Type="http://schemas.openxmlformats.org/officeDocument/2006/relationships/image" Target="../media/image140.gif"/><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image.baidu.com/i?ct=503316480&amp;z=0&amp;tn=baiduimagedetail&amp;word=%B6%E0%C0%B2A%C3%CE&amp;in=10964&amp;cl=2&amp;lm=-1&amp;pn=115&amp;rn=1&amp;di=29483731500&amp;ln=1&amp;fr=ml1&amp;ic=0&amp;s=3&amp;se=&amp;sme=0&amp;tab=&amp;width=&amp;height=&amp;face=0&amp;fb=0"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hyperlink" Target="http://image.baidu.com/i?ct=503316480&amp;z=0&amp;tn=baiduimagedetail&amp;word=%B6%E0%C0%B2A%C3%CE&amp;in=10964&amp;cl=2&amp;lm=-1&amp;pn=115&amp;rn=1&amp;di=29483731500&amp;ln=1&amp;fr=ml1&amp;ic=0&amp;s=3&amp;se=&amp;sme=0&amp;tab=&amp;width=&amp;height=&amp;face=0&amp;fb=0" TargetMode="Externa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0.xml.rels><?xml version="1.0" encoding="UTF-8" standalone="yes"?>
<Relationships xmlns="http://schemas.openxmlformats.org/package/2006/relationships"><Relationship Id="rId2" Type="http://schemas.openxmlformats.org/officeDocument/2006/relationships/hyperlink" Target="http://image.baidu.com/i?ct=503316480&amp;z=0&amp;tn=baiduimagedetail&amp;word=%B6%E0%C0%B2A%C3%CE&amp;in=10964&amp;cl=2&amp;lm=-1&amp;pn=115&amp;rn=1&amp;di=29483731500&amp;ln=1&amp;fr=ml1&amp;ic=0&amp;s=3&amp;se=&amp;sme=0&amp;tab=&amp;width=&amp;height=&amp;face=0&amp;fb=0"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41.gif"/><Relationship Id="rId2" Type="http://schemas.openxmlformats.org/officeDocument/2006/relationships/image" Target="../media/image140.gif"/><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42.jpe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jpeg"/><Relationship Id="rId4" Type="http://schemas.openxmlformats.org/officeDocument/2006/relationships/image" Target="../media/image4.png"/></Relationships>
</file>

<file path=ppt/slides/_rels/slide170.xml.rels><?xml version="1.0" encoding="UTF-8" standalone="yes"?>
<Relationships xmlns="http://schemas.openxmlformats.org/package/2006/relationships"><Relationship Id="rId3" Type="http://schemas.openxmlformats.org/officeDocument/2006/relationships/image" Target="../media/image141.gif"/><Relationship Id="rId2" Type="http://schemas.openxmlformats.org/officeDocument/2006/relationships/image" Target="../media/image140.gif"/><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41.gif"/><Relationship Id="rId2" Type="http://schemas.openxmlformats.org/officeDocument/2006/relationships/image" Target="../media/image140.gif"/><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44.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4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0.bin"/><Relationship Id="rId4" Type="http://schemas.openxmlformats.org/officeDocument/2006/relationships/image" Target="../media/image19.wmf"/></Relationships>
</file>

<file path=ppt/slides/_rels/slide4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2" Type="http://schemas.openxmlformats.org/officeDocument/2006/relationships/hyperlink" Target="file:///C:\Documents%20and%20Settings\user\&#26700;&#38754;\612.006.301FA&#21016;&#26228;&#36745;.do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31.wmf"/><Relationship Id="rId2" Type="http://schemas.openxmlformats.org/officeDocument/2006/relationships/slideLayout" Target="../slideLayouts/slideLayout2.xml"/><Relationship Id="rId16" Type="http://schemas.openxmlformats.org/officeDocument/2006/relationships/image" Target="../media/image33.wmf"/><Relationship Id="rId1" Type="http://schemas.openxmlformats.org/officeDocument/2006/relationships/vmlDrawing" Target="../drawings/vmlDrawing9.vml"/><Relationship Id="rId6" Type="http://schemas.openxmlformats.org/officeDocument/2006/relationships/image" Target="../media/image28.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0.bin"/><Relationship Id="rId14" Type="http://schemas.openxmlformats.org/officeDocument/2006/relationships/image" Target="../media/image3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slide" Target="slide37.xml"/><Relationship Id="rId4" Type="http://schemas.openxmlformats.org/officeDocument/2006/relationships/image" Target="../media/image3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26143;&#20809;&#22823;&#36947;&#20892;&#27665;&#20896;&#20891;%20&#21475;&#25216;&#32477;&#27963;&#31186;&#26432;&#26093;&#26085;&#38451;&#21018;%20110416%20&#24555;&#20048;&#22823;&#26412;&#33829;_clip.flv" TargetMode="External"/><Relationship Id="rId2" Type="http://schemas.openxmlformats.org/officeDocument/2006/relationships/hyperlink" Target="&#22825;&#22825;&#21521;&#19978;%2020110204_clip.flv"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7.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9.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0.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35413" y="2349501"/>
            <a:ext cx="6172200" cy="1084263"/>
          </a:xfrm>
        </p:spPr>
        <p:txBody>
          <a:bodyPr/>
          <a:lstStyle/>
          <a:p>
            <a:pPr>
              <a:defRPr/>
            </a:pPr>
            <a:r>
              <a:rPr lang="zh-CN" altLang="en-US" dirty="0"/>
              <a:t>金融工程学</a:t>
            </a:r>
          </a:p>
        </p:txBody>
      </p:sp>
      <p:sp>
        <p:nvSpPr>
          <p:cNvPr id="3" name="副标题 2"/>
          <p:cNvSpPr>
            <a:spLocks noGrp="1"/>
          </p:cNvSpPr>
          <p:nvPr>
            <p:ph type="subTitle" idx="1"/>
          </p:nvPr>
        </p:nvSpPr>
        <p:spPr>
          <a:xfrm>
            <a:off x="3792539" y="3789364"/>
            <a:ext cx="6696075" cy="2160587"/>
          </a:xfrm>
        </p:spPr>
        <p:txBody>
          <a:bodyPr>
            <a:normAutofit fontScale="92500" lnSpcReduction="20000"/>
          </a:bodyPr>
          <a:lstStyle/>
          <a:p>
            <a:pPr algn="ctr" eaLnBrk="1" hangingPunct="1">
              <a:lnSpc>
                <a:spcPct val="80000"/>
              </a:lnSpc>
              <a:defRPr/>
            </a:pPr>
            <a:r>
              <a:rPr lang="zh-CN" altLang="en-US" sz="4000" dirty="0"/>
              <a:t>主讲人：刘晴辉</a:t>
            </a:r>
            <a:endParaRPr lang="en-US" altLang="zh-CN" sz="4000" dirty="0"/>
          </a:p>
          <a:p>
            <a:pPr algn="ctr" eaLnBrk="1" hangingPunct="1">
              <a:lnSpc>
                <a:spcPct val="80000"/>
              </a:lnSpc>
              <a:defRPr/>
            </a:pPr>
            <a:endParaRPr lang="en-US" altLang="zh-CN" sz="900" dirty="0"/>
          </a:p>
          <a:p>
            <a:pPr eaLnBrk="1" hangingPunct="1">
              <a:lnSpc>
                <a:spcPct val="80000"/>
              </a:lnSpc>
              <a:defRPr/>
            </a:pPr>
            <a:r>
              <a:rPr lang="zh-CN" altLang="en-US" sz="2200" dirty="0"/>
              <a:t>  办公地点：博萃楼</a:t>
            </a:r>
            <a:r>
              <a:rPr lang="en-US" altLang="zh-CN" sz="2200" dirty="0"/>
              <a:t>427</a:t>
            </a:r>
            <a:r>
              <a:rPr lang="zh-CN" altLang="en-US" sz="2200" dirty="0"/>
              <a:t>室</a:t>
            </a:r>
            <a:endParaRPr lang="en-US" altLang="zh-CN" sz="2200" dirty="0"/>
          </a:p>
          <a:p>
            <a:pPr eaLnBrk="1" hangingPunct="1">
              <a:lnSpc>
                <a:spcPct val="80000"/>
              </a:lnSpc>
              <a:defRPr/>
            </a:pPr>
            <a:r>
              <a:rPr lang="zh-CN" altLang="en-US" sz="2200" dirty="0"/>
              <a:t>  联系电话：</a:t>
            </a:r>
            <a:r>
              <a:rPr lang="en-US" altLang="zh-CN" sz="2200" dirty="0"/>
              <a:t>18301958221</a:t>
            </a:r>
            <a:r>
              <a:rPr lang="zh-CN" altLang="en-US" sz="2200" dirty="0"/>
              <a:t>；</a:t>
            </a:r>
            <a:r>
              <a:rPr lang="en-US" altLang="zh-CN" sz="2200" dirty="0"/>
              <a:t>021-67703551</a:t>
            </a:r>
            <a:r>
              <a:rPr lang="zh-CN" altLang="en-US" sz="2200" dirty="0"/>
              <a:t>（办）</a:t>
            </a:r>
            <a:endParaRPr lang="en-US" altLang="zh-CN" sz="2200" dirty="0"/>
          </a:p>
          <a:p>
            <a:pPr eaLnBrk="1" hangingPunct="1">
              <a:lnSpc>
                <a:spcPct val="80000"/>
              </a:lnSpc>
              <a:defRPr/>
            </a:pPr>
            <a:r>
              <a:rPr lang="zh-CN" altLang="en-US" sz="2200" dirty="0"/>
              <a:t>  </a:t>
            </a:r>
            <a:r>
              <a:rPr lang="en-US" altLang="zh-CN" sz="2200" dirty="0"/>
              <a:t>Email:xtulqh@163.com;  liuqh@suibe.edu.cn</a:t>
            </a:r>
          </a:p>
          <a:p>
            <a:pPr eaLnBrk="1" hangingPunct="1">
              <a:lnSpc>
                <a:spcPct val="80000"/>
              </a:lnSpc>
              <a:defRPr/>
            </a:pPr>
            <a:r>
              <a:rPr lang="en-US" altLang="zh-CN" sz="2200" dirty="0"/>
              <a:t>  QQ:1031120457</a:t>
            </a:r>
          </a:p>
          <a:p>
            <a:pPr eaLnBrk="1" hangingPunct="1">
              <a:lnSpc>
                <a:spcPct val="80000"/>
              </a:lnSpc>
              <a:defRPr/>
            </a:pPr>
            <a:r>
              <a:rPr lang="en-US" altLang="zh-CN" sz="1300" dirty="0"/>
              <a:t>  </a:t>
            </a:r>
            <a:endParaRPr lang="zh-CN" altLang="en-US" sz="1300" dirty="0"/>
          </a:p>
        </p:txBody>
      </p:sp>
    </p:spTree>
    <p:extLst>
      <p:ext uri="{BB962C8B-B14F-4D97-AF65-F5344CB8AC3E}">
        <p14:creationId xmlns:p14="http://schemas.microsoft.com/office/powerpoint/2010/main" val="244308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ox(i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1992313" y="2060576"/>
            <a:ext cx="8064500" cy="3935413"/>
          </a:xfrm>
          <a:prstGeom prst="rect">
            <a:avLst/>
          </a:prstGeom>
          <a:noFill/>
          <a:ln w="9525">
            <a:noFill/>
            <a:miter lim="800000"/>
            <a:headEnd/>
            <a:tailEnd/>
          </a:ln>
        </p:spPr>
        <p:txBody>
          <a:bodyPr>
            <a:spAutoFit/>
          </a:bodyPr>
          <a:lstStyle/>
          <a:p>
            <a:pPr algn="l">
              <a:spcBef>
                <a:spcPct val="0"/>
              </a:spcBef>
              <a:buClrTx/>
              <a:buSzTx/>
              <a:buFontTx/>
              <a:buNone/>
            </a:pPr>
            <a:r>
              <a:rPr lang="zh-CN" altLang="en-US" sz="2800">
                <a:latin typeface="Times New Roman" pitchFamily="18" charset="0"/>
                <a:ea typeface="宋体" charset="-122"/>
              </a:rPr>
              <a:t>       </a:t>
            </a:r>
            <a:r>
              <a:rPr lang="en-US" altLang="zh-CN" sz="2800">
                <a:latin typeface="Times New Roman" pitchFamily="18" charset="0"/>
                <a:ea typeface="华文仿宋" pitchFamily="2" charset="-122"/>
              </a:rPr>
              <a:t>2009</a:t>
            </a:r>
            <a:r>
              <a:rPr lang="zh-CN" altLang="en-US" sz="2800">
                <a:latin typeface="Times New Roman" pitchFamily="18" charset="0"/>
                <a:ea typeface="华文仿宋" pitchFamily="2" charset="-122"/>
              </a:rPr>
              <a:t>年</a:t>
            </a:r>
            <a:r>
              <a:rPr lang="en-US" altLang="zh-CN" sz="2800">
                <a:latin typeface="Times New Roman" pitchFamily="18" charset="0"/>
                <a:ea typeface="华文仿宋" pitchFamily="2" charset="-122"/>
              </a:rPr>
              <a:t>01</a:t>
            </a:r>
            <a:r>
              <a:rPr lang="zh-CN" altLang="en-US" sz="2800">
                <a:latin typeface="Times New Roman" pitchFamily="18" charset="0"/>
                <a:ea typeface="华文仿宋" pitchFamily="2" charset="-122"/>
              </a:rPr>
              <a:t>月</a:t>
            </a:r>
            <a:r>
              <a:rPr lang="en-US" altLang="zh-CN" sz="2800">
                <a:latin typeface="Times New Roman" pitchFamily="18" charset="0"/>
                <a:ea typeface="华文仿宋" pitchFamily="2" charset="-122"/>
              </a:rPr>
              <a:t>12</a:t>
            </a:r>
            <a:r>
              <a:rPr lang="zh-CN" altLang="en-US" sz="2800">
                <a:latin typeface="Times New Roman" pitchFamily="18" charset="0"/>
                <a:ea typeface="华文仿宋" pitchFamily="2" charset="-122"/>
              </a:rPr>
              <a:t>日 </a:t>
            </a:r>
            <a:r>
              <a:rPr lang="zh-CN" altLang="en-US" sz="2800">
                <a:latin typeface="Times New Roman" pitchFamily="18" charset="0"/>
                <a:ea typeface="仿宋" pitchFamily="49" charset="-122"/>
              </a:rPr>
              <a:t>，东方航空公司</a:t>
            </a:r>
            <a:r>
              <a:rPr lang="zh-CN" altLang="en-US" sz="2800">
                <a:latin typeface="Times New Roman" pitchFamily="18" charset="0"/>
                <a:ea typeface="华文仿宋" pitchFamily="2" charset="-122"/>
              </a:rPr>
              <a:t>发布公告称，根据公司初步测算，截止</a:t>
            </a:r>
            <a:r>
              <a:rPr lang="en-US" altLang="zh-CN" sz="2800">
                <a:latin typeface="Times New Roman" pitchFamily="18" charset="0"/>
                <a:ea typeface="华文仿宋" pitchFamily="2" charset="-122"/>
              </a:rPr>
              <a:t>2008</a:t>
            </a:r>
            <a:r>
              <a:rPr lang="zh-CN" altLang="en-US" sz="2800">
                <a:latin typeface="Times New Roman" pitchFamily="18" charset="0"/>
                <a:ea typeface="华文仿宋" pitchFamily="2" charset="-122"/>
              </a:rPr>
              <a:t>年</a:t>
            </a:r>
            <a:r>
              <a:rPr lang="en-US" altLang="zh-CN" sz="2800">
                <a:latin typeface="Times New Roman" pitchFamily="18" charset="0"/>
                <a:ea typeface="华文仿宋" pitchFamily="2" charset="-122"/>
              </a:rPr>
              <a:t>12</a:t>
            </a:r>
            <a:r>
              <a:rPr lang="zh-CN" altLang="en-US" sz="2800">
                <a:latin typeface="Times New Roman" pitchFamily="18" charset="0"/>
                <a:ea typeface="华文仿宋" pitchFamily="2" charset="-122"/>
              </a:rPr>
              <a:t>月</a:t>
            </a:r>
            <a:r>
              <a:rPr lang="en-US" altLang="zh-CN" sz="2800">
                <a:latin typeface="Times New Roman" pitchFamily="18" charset="0"/>
                <a:ea typeface="华文仿宋" pitchFamily="2" charset="-122"/>
              </a:rPr>
              <a:t>31</a:t>
            </a:r>
            <a:r>
              <a:rPr lang="zh-CN" altLang="en-US" sz="2800">
                <a:latin typeface="Times New Roman" pitchFamily="18" charset="0"/>
                <a:ea typeface="华文仿宋" pitchFamily="2" charset="-122"/>
              </a:rPr>
              <a:t>日公司</a:t>
            </a:r>
            <a:r>
              <a:rPr lang="zh-CN" altLang="en-US" sz="2800" b="1">
                <a:latin typeface="Times New Roman" pitchFamily="18" charset="0"/>
                <a:ea typeface="华文仿宋" pitchFamily="2" charset="-122"/>
              </a:rPr>
              <a:t>在</a:t>
            </a:r>
            <a:r>
              <a:rPr lang="zh-CN" altLang="en-US" sz="2800" b="1">
                <a:solidFill>
                  <a:srgbClr val="FF0000"/>
                </a:solidFill>
                <a:latin typeface="Times New Roman" pitchFamily="18" charset="0"/>
                <a:ea typeface="华文仿宋" pitchFamily="2" charset="-122"/>
              </a:rPr>
              <a:t>航油期权</a:t>
            </a:r>
            <a:r>
              <a:rPr lang="zh-CN" altLang="en-US" sz="2800">
                <a:latin typeface="Times New Roman" pitchFamily="18" charset="0"/>
                <a:ea typeface="华文仿宋" pitchFamily="2" charset="-122"/>
              </a:rPr>
              <a:t>合约套期保值交易上的公允价值损失约为人民币</a:t>
            </a:r>
            <a:r>
              <a:rPr lang="en-US" altLang="zh-CN" sz="2800">
                <a:latin typeface="Times New Roman" pitchFamily="18" charset="0"/>
                <a:ea typeface="华文仿宋" pitchFamily="2" charset="-122"/>
              </a:rPr>
              <a:t>62</a:t>
            </a:r>
            <a:r>
              <a:rPr lang="zh-CN" altLang="en-US" sz="2800">
                <a:latin typeface="Times New Roman" pitchFamily="18" charset="0"/>
                <a:ea typeface="华文仿宋" pitchFamily="2" charset="-122"/>
              </a:rPr>
              <a:t>亿元</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未经审计</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 </a:t>
            </a:r>
            <a:r>
              <a:rPr lang="zh-CN" altLang="en-US" sz="2800">
                <a:latin typeface="Times New Roman" pitchFamily="18" charset="0"/>
                <a:ea typeface="仿宋" pitchFamily="49" charset="-122"/>
              </a:rPr>
              <a:t>。</a:t>
            </a:r>
          </a:p>
          <a:p>
            <a:pPr algn="l">
              <a:spcBef>
                <a:spcPct val="0"/>
              </a:spcBef>
              <a:buClrTx/>
              <a:buSzTx/>
              <a:buFontTx/>
              <a:buNone/>
            </a:pPr>
            <a:r>
              <a:rPr lang="zh-CN" altLang="en-US" sz="2800">
                <a:latin typeface="Times New Roman" pitchFamily="18" charset="0"/>
                <a:ea typeface="仿宋" pitchFamily="49" charset="-122"/>
              </a:rPr>
              <a:t>       但是</a:t>
            </a:r>
            <a:r>
              <a:rPr lang="en-US" altLang="zh-CN" sz="2800">
                <a:latin typeface="Times New Roman" pitchFamily="18" charset="0"/>
                <a:ea typeface="仿宋" pitchFamily="49" charset="-122"/>
              </a:rPr>
              <a:t>, </a:t>
            </a:r>
            <a:r>
              <a:rPr lang="en-US" altLang="zh-CN" sz="2800">
                <a:latin typeface="Times New Roman" pitchFamily="18" charset="0"/>
                <a:ea typeface="华文仿宋" pitchFamily="2" charset="-122"/>
              </a:rPr>
              <a:t>2010</a:t>
            </a:r>
            <a:r>
              <a:rPr lang="zh-CN" altLang="en-US" sz="2800">
                <a:latin typeface="Times New Roman" pitchFamily="18" charset="0"/>
                <a:ea typeface="华文仿宋" pitchFamily="2" charset="-122"/>
              </a:rPr>
              <a:t>年上半年的半年报则表明</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截止</a:t>
            </a:r>
            <a:r>
              <a:rPr lang="en-US" altLang="zh-CN" sz="2800">
                <a:latin typeface="Times New Roman" pitchFamily="18" charset="0"/>
                <a:ea typeface="华文仿宋" pitchFamily="2" charset="-122"/>
              </a:rPr>
              <a:t>2010</a:t>
            </a:r>
            <a:r>
              <a:rPr lang="zh-CN" altLang="en-US" sz="2800">
                <a:latin typeface="Times New Roman" pitchFamily="18" charset="0"/>
                <a:ea typeface="华文仿宋" pitchFamily="2" charset="-122"/>
              </a:rPr>
              <a:t>年</a:t>
            </a:r>
            <a:r>
              <a:rPr lang="en-US" altLang="zh-CN" sz="2800">
                <a:latin typeface="Times New Roman" pitchFamily="18" charset="0"/>
                <a:ea typeface="华文仿宋" pitchFamily="2" charset="-122"/>
              </a:rPr>
              <a:t>6</a:t>
            </a:r>
            <a:r>
              <a:rPr lang="zh-CN" altLang="en-US" sz="2800">
                <a:latin typeface="Times New Roman" pitchFamily="18" charset="0"/>
                <a:ea typeface="华文仿宋" pitchFamily="2" charset="-122"/>
              </a:rPr>
              <a:t>月</a:t>
            </a:r>
            <a:r>
              <a:rPr lang="en-US" altLang="zh-CN" sz="2800">
                <a:latin typeface="Times New Roman" pitchFamily="18" charset="0"/>
                <a:ea typeface="华文仿宋" pitchFamily="2" charset="-122"/>
              </a:rPr>
              <a:t>30</a:t>
            </a:r>
            <a:r>
              <a:rPr lang="zh-CN" altLang="en-US" sz="2800">
                <a:latin typeface="Times New Roman" pitchFamily="18" charset="0"/>
                <a:ea typeface="华文仿宋" pitchFamily="2" charset="-122"/>
              </a:rPr>
              <a:t>日</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该项套期保值交易的公允价值回升到了获利</a:t>
            </a:r>
            <a:r>
              <a:rPr lang="en-US" altLang="zh-CN" sz="2800">
                <a:latin typeface="Times New Roman" pitchFamily="18" charset="0"/>
                <a:ea typeface="华文仿宋" pitchFamily="2" charset="-122"/>
              </a:rPr>
              <a:t>2.24</a:t>
            </a:r>
            <a:r>
              <a:rPr lang="zh-CN" altLang="en-US" sz="2800">
                <a:latin typeface="Times New Roman" pitchFamily="18" charset="0"/>
                <a:ea typeface="华文仿宋" pitchFamily="2" charset="-122"/>
              </a:rPr>
              <a:t>亿元。</a:t>
            </a:r>
            <a:endParaRPr lang="en-US" altLang="zh-CN" sz="2800">
              <a:latin typeface="Times New Roman" pitchFamily="18" charset="0"/>
              <a:ea typeface="仿宋" pitchFamily="49" charset="-122"/>
            </a:endParaRPr>
          </a:p>
          <a:p>
            <a:pPr algn="l">
              <a:spcBef>
                <a:spcPct val="0"/>
              </a:spcBef>
              <a:buClrTx/>
              <a:buSzTx/>
              <a:buFontTx/>
              <a:buNone/>
            </a:pPr>
            <a:endParaRPr lang="zh-CN" altLang="en-US" sz="2800">
              <a:latin typeface="Times New Roman" pitchFamily="18" charset="0"/>
              <a:ea typeface="仿宋" pitchFamily="49" charset="-122"/>
            </a:endParaRPr>
          </a:p>
          <a:p>
            <a:pPr algn="l">
              <a:spcBef>
                <a:spcPct val="0"/>
              </a:spcBef>
              <a:buClrTx/>
              <a:buSzTx/>
              <a:buFontTx/>
              <a:buNone/>
            </a:pPr>
            <a:endParaRPr lang="zh-CN" altLang="en-US" sz="2800">
              <a:latin typeface="Arial" charset="0"/>
              <a:ea typeface="华文仿宋" pitchFamily="2" charset="-122"/>
            </a:endParaRPr>
          </a:p>
        </p:txBody>
      </p:sp>
      <p:sp>
        <p:nvSpPr>
          <p:cNvPr id="177155" name="Text Box 6"/>
          <p:cNvSpPr txBox="1">
            <a:spLocks noChangeArrowheads="1"/>
          </p:cNvSpPr>
          <p:nvPr/>
        </p:nvSpPr>
        <p:spPr bwMode="auto">
          <a:xfrm>
            <a:off x="1992313" y="620713"/>
            <a:ext cx="8153400" cy="641350"/>
          </a:xfrm>
          <a:prstGeom prst="rect">
            <a:avLst/>
          </a:prstGeom>
          <a:noFill/>
          <a:ln w="9525">
            <a:noFill/>
            <a:miter lim="800000"/>
            <a:headEnd/>
            <a:tailEnd/>
          </a:ln>
        </p:spPr>
        <p:txBody>
          <a:bodyPr>
            <a:spAutoFit/>
          </a:bodyPr>
          <a:lstStyle/>
          <a:p>
            <a:pPr algn="l">
              <a:spcBef>
                <a:spcPct val="0"/>
              </a:spcBef>
              <a:buClrTx/>
              <a:buSzTx/>
              <a:buFontTx/>
              <a:buNone/>
            </a:pPr>
            <a:r>
              <a:rPr lang="en-US" altLang="zh-CN" sz="3600" b="1">
                <a:latin typeface="Times New Roman" pitchFamily="18" charset="0"/>
                <a:ea typeface="宋体" charset="-122"/>
              </a:rPr>
              <a:t>Case3:</a:t>
            </a:r>
            <a:r>
              <a:rPr lang="zh-CN" altLang="en-US" sz="3200" b="1">
                <a:latin typeface="Arial" charset="0"/>
                <a:ea typeface="宋体" charset="-122"/>
              </a:rPr>
              <a:t>东方航空公司航油套期保值</a:t>
            </a:r>
          </a:p>
        </p:txBody>
      </p:sp>
    </p:spTree>
    <p:custDataLst>
      <p:tags r:id="rId1"/>
    </p:custDataLst>
    <p:extLst>
      <p:ext uri="{BB962C8B-B14F-4D97-AF65-F5344CB8AC3E}">
        <p14:creationId xmlns:p14="http://schemas.microsoft.com/office/powerpoint/2010/main" val="21678075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idx="4294967295"/>
          </p:nvPr>
        </p:nvSpPr>
        <p:spPr bwMode="auto">
          <a:xfrm>
            <a:off x="-4248150" y="820633"/>
            <a:ext cx="10515600" cy="1325563"/>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dirty="0"/>
              <a:t>不确定状态下的</a:t>
            </a:r>
            <a:br>
              <a:rPr lang="zh-CN" altLang="en-US" sz="3200" b="1" dirty="0"/>
            </a:br>
            <a:r>
              <a:rPr lang="zh-CN" altLang="en-US" sz="3200" b="1" dirty="0"/>
              <a:t>无套利定价原理的应用</a:t>
            </a:r>
            <a:endParaRPr lang="zh-CN" altLang="zh-CN" sz="3200" b="1" dirty="0"/>
          </a:p>
        </p:txBody>
      </p:sp>
      <p:sp>
        <p:nvSpPr>
          <p:cNvPr id="252931" name="Text Box 3"/>
          <p:cNvSpPr txBox="1">
            <a:spLocks noChangeAspect="1" noChangeArrowheads="1"/>
          </p:cNvSpPr>
          <p:nvPr/>
        </p:nvSpPr>
        <p:spPr bwMode="auto">
          <a:xfrm>
            <a:off x="7038975" y="2584451"/>
            <a:ext cx="66040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110.25</a:t>
            </a:r>
          </a:p>
        </p:txBody>
      </p:sp>
      <p:sp>
        <p:nvSpPr>
          <p:cNvPr id="252932" name="Text Box 4"/>
          <p:cNvSpPr txBox="1">
            <a:spLocks noChangeAspect="1" noChangeArrowheads="1"/>
          </p:cNvSpPr>
          <p:nvPr/>
        </p:nvSpPr>
        <p:spPr bwMode="auto">
          <a:xfrm>
            <a:off x="7038975" y="3494088"/>
            <a:ext cx="660400" cy="2968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99.75</a:t>
            </a:r>
          </a:p>
        </p:txBody>
      </p:sp>
      <p:sp>
        <p:nvSpPr>
          <p:cNvPr id="252933" name="Text Box 5"/>
          <p:cNvSpPr txBox="1">
            <a:spLocks noChangeAspect="1" noChangeArrowheads="1"/>
          </p:cNvSpPr>
          <p:nvPr/>
        </p:nvSpPr>
        <p:spPr bwMode="auto">
          <a:xfrm>
            <a:off x="7062789" y="4533901"/>
            <a:ext cx="655637"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90.25</a:t>
            </a:r>
          </a:p>
        </p:txBody>
      </p:sp>
      <p:sp>
        <p:nvSpPr>
          <p:cNvPr id="252934" name="Text Box 6"/>
          <p:cNvSpPr txBox="1">
            <a:spLocks noChangeAspect="1" noChangeArrowheads="1"/>
          </p:cNvSpPr>
          <p:nvPr/>
        </p:nvSpPr>
        <p:spPr bwMode="auto">
          <a:xfrm>
            <a:off x="3094038" y="3505201"/>
            <a:ext cx="40005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100</a:t>
            </a:r>
          </a:p>
        </p:txBody>
      </p:sp>
      <p:sp>
        <p:nvSpPr>
          <p:cNvPr id="252935" name="Text Box 7"/>
          <p:cNvSpPr txBox="1">
            <a:spLocks noChangeAspect="1" noChangeArrowheads="1"/>
          </p:cNvSpPr>
          <p:nvPr/>
        </p:nvSpPr>
        <p:spPr bwMode="auto">
          <a:xfrm>
            <a:off x="4924425" y="3041651"/>
            <a:ext cx="40005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105</a:t>
            </a:r>
          </a:p>
        </p:txBody>
      </p:sp>
      <p:sp>
        <p:nvSpPr>
          <p:cNvPr id="252936" name="Text Box 8"/>
          <p:cNvSpPr txBox="1">
            <a:spLocks noChangeAspect="1" noChangeArrowheads="1"/>
          </p:cNvSpPr>
          <p:nvPr/>
        </p:nvSpPr>
        <p:spPr bwMode="auto">
          <a:xfrm>
            <a:off x="5132388" y="4073525"/>
            <a:ext cx="228600" cy="298450"/>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1600" b="1">
                <a:latin typeface="Times New Roman" pitchFamily="18" charset="0"/>
                <a:ea typeface="宋体" charset="-122"/>
              </a:rPr>
              <a:t>95</a:t>
            </a:r>
          </a:p>
        </p:txBody>
      </p:sp>
      <p:sp>
        <p:nvSpPr>
          <p:cNvPr id="252937" name="Line 9"/>
          <p:cNvSpPr>
            <a:spLocks noChangeAspect="1" noChangeShapeType="1"/>
          </p:cNvSpPr>
          <p:nvPr/>
        </p:nvSpPr>
        <p:spPr bwMode="auto">
          <a:xfrm flipV="1">
            <a:off x="3436939" y="3219450"/>
            <a:ext cx="1487487" cy="433388"/>
          </a:xfrm>
          <a:prstGeom prst="line">
            <a:avLst/>
          </a:prstGeom>
          <a:noFill/>
          <a:ln w="28575">
            <a:solidFill>
              <a:schemeClr val="tx1"/>
            </a:solidFill>
            <a:round/>
            <a:headEnd/>
            <a:tailEnd/>
          </a:ln>
        </p:spPr>
        <p:txBody>
          <a:bodyPr/>
          <a:lstStyle/>
          <a:p>
            <a:endParaRPr lang="zh-CN" altLang="en-US"/>
          </a:p>
        </p:txBody>
      </p:sp>
      <p:sp>
        <p:nvSpPr>
          <p:cNvPr id="252938" name="Line 10"/>
          <p:cNvSpPr>
            <a:spLocks noChangeAspect="1" noChangeShapeType="1"/>
          </p:cNvSpPr>
          <p:nvPr/>
        </p:nvSpPr>
        <p:spPr bwMode="auto">
          <a:xfrm>
            <a:off x="3487739" y="3727450"/>
            <a:ext cx="1493837" cy="520700"/>
          </a:xfrm>
          <a:prstGeom prst="line">
            <a:avLst/>
          </a:prstGeom>
          <a:noFill/>
          <a:ln w="28575">
            <a:solidFill>
              <a:schemeClr val="tx1"/>
            </a:solidFill>
            <a:round/>
            <a:headEnd/>
            <a:tailEnd/>
          </a:ln>
        </p:spPr>
        <p:txBody>
          <a:bodyPr/>
          <a:lstStyle/>
          <a:p>
            <a:endParaRPr lang="zh-CN" altLang="en-US"/>
          </a:p>
        </p:txBody>
      </p:sp>
      <p:sp>
        <p:nvSpPr>
          <p:cNvPr id="252939" name="Line 11"/>
          <p:cNvSpPr>
            <a:spLocks noChangeAspect="1" noChangeShapeType="1"/>
          </p:cNvSpPr>
          <p:nvPr/>
        </p:nvSpPr>
        <p:spPr bwMode="auto">
          <a:xfrm flipV="1">
            <a:off x="5299075" y="2751139"/>
            <a:ext cx="1739900" cy="377825"/>
          </a:xfrm>
          <a:prstGeom prst="line">
            <a:avLst/>
          </a:prstGeom>
          <a:noFill/>
          <a:ln w="28575">
            <a:solidFill>
              <a:schemeClr val="tx1"/>
            </a:solidFill>
            <a:round/>
            <a:headEnd/>
            <a:tailEnd/>
          </a:ln>
        </p:spPr>
        <p:txBody>
          <a:bodyPr/>
          <a:lstStyle/>
          <a:p>
            <a:endParaRPr lang="zh-CN" altLang="en-US"/>
          </a:p>
        </p:txBody>
      </p:sp>
      <p:sp>
        <p:nvSpPr>
          <p:cNvPr id="252940" name="Line 12"/>
          <p:cNvSpPr>
            <a:spLocks noChangeAspect="1" noChangeShapeType="1"/>
          </p:cNvSpPr>
          <p:nvPr/>
        </p:nvSpPr>
        <p:spPr bwMode="auto">
          <a:xfrm>
            <a:off x="5299075" y="3128963"/>
            <a:ext cx="1739900" cy="514350"/>
          </a:xfrm>
          <a:prstGeom prst="line">
            <a:avLst/>
          </a:prstGeom>
          <a:noFill/>
          <a:ln w="28575">
            <a:solidFill>
              <a:schemeClr val="tx1"/>
            </a:solidFill>
            <a:round/>
            <a:headEnd/>
            <a:tailEnd/>
          </a:ln>
        </p:spPr>
        <p:txBody>
          <a:bodyPr/>
          <a:lstStyle/>
          <a:p>
            <a:endParaRPr lang="zh-CN" altLang="en-US"/>
          </a:p>
        </p:txBody>
      </p:sp>
      <p:sp>
        <p:nvSpPr>
          <p:cNvPr id="252941" name="Line 13"/>
          <p:cNvSpPr>
            <a:spLocks noChangeAspect="1" noChangeShapeType="1"/>
          </p:cNvSpPr>
          <p:nvPr/>
        </p:nvSpPr>
        <p:spPr bwMode="auto">
          <a:xfrm flipV="1">
            <a:off x="5495925" y="3643313"/>
            <a:ext cx="1543050" cy="609600"/>
          </a:xfrm>
          <a:prstGeom prst="line">
            <a:avLst/>
          </a:prstGeom>
          <a:noFill/>
          <a:ln w="28575">
            <a:solidFill>
              <a:schemeClr val="tx1"/>
            </a:solidFill>
            <a:round/>
            <a:headEnd/>
            <a:tailEnd/>
          </a:ln>
        </p:spPr>
        <p:txBody>
          <a:bodyPr/>
          <a:lstStyle/>
          <a:p>
            <a:endParaRPr lang="zh-CN" altLang="en-US"/>
          </a:p>
        </p:txBody>
      </p:sp>
      <p:sp>
        <p:nvSpPr>
          <p:cNvPr id="252942" name="Line 14"/>
          <p:cNvSpPr>
            <a:spLocks noChangeAspect="1" noChangeShapeType="1"/>
          </p:cNvSpPr>
          <p:nvPr/>
        </p:nvSpPr>
        <p:spPr bwMode="auto">
          <a:xfrm>
            <a:off x="5495925" y="4252913"/>
            <a:ext cx="1543050" cy="430212"/>
          </a:xfrm>
          <a:prstGeom prst="line">
            <a:avLst/>
          </a:prstGeom>
          <a:noFill/>
          <a:ln w="28575">
            <a:solidFill>
              <a:schemeClr val="tx1"/>
            </a:solidFill>
            <a:round/>
            <a:headEnd/>
            <a:tailEnd/>
          </a:ln>
        </p:spPr>
        <p:txBody>
          <a:bodyPr/>
          <a:lstStyle/>
          <a:p>
            <a:endParaRPr lang="zh-CN" altLang="en-US"/>
          </a:p>
        </p:txBody>
      </p:sp>
      <p:sp>
        <p:nvSpPr>
          <p:cNvPr id="100367" name="Text Box 15"/>
          <p:cNvSpPr txBox="1">
            <a:spLocks noChangeAspect="1" noChangeArrowheads="1"/>
          </p:cNvSpPr>
          <p:nvPr/>
        </p:nvSpPr>
        <p:spPr bwMode="auto">
          <a:xfrm>
            <a:off x="2590800" y="4011614"/>
            <a:ext cx="1371600" cy="97948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zh-CN" altLang="en-US" sz="1600" b="1">
                <a:latin typeface="Times New Roman" pitchFamily="18" charset="0"/>
                <a:ea typeface="宋体" charset="-122"/>
              </a:rPr>
              <a:t>原始组合：</a:t>
            </a:r>
          </a:p>
          <a:p>
            <a:pPr algn="just" eaLnBrk="0" hangingPunct="0">
              <a:spcBef>
                <a:spcPct val="0"/>
              </a:spcBef>
              <a:buClrTx/>
              <a:buSzTx/>
              <a:buFontTx/>
              <a:buNone/>
            </a:pPr>
            <a:r>
              <a:rPr lang="en-US" altLang="zh-CN" sz="1600" b="1">
                <a:latin typeface="Times New Roman" pitchFamily="18" charset="0"/>
                <a:ea typeface="宋体" charset="-122"/>
              </a:rPr>
              <a:t>(1)</a:t>
            </a:r>
            <a:r>
              <a:rPr lang="zh-CN" altLang="en-US" sz="1600" b="1">
                <a:latin typeface="Times New Roman" pitchFamily="18" charset="0"/>
                <a:ea typeface="宋体" charset="-122"/>
              </a:rPr>
              <a:t>持有</a:t>
            </a:r>
            <a:r>
              <a:rPr lang="en-US" altLang="zh-CN" sz="1600" b="1">
                <a:latin typeface="Times New Roman" pitchFamily="18" charset="0"/>
                <a:ea typeface="宋体" charset="-122"/>
              </a:rPr>
              <a:t>1</a:t>
            </a:r>
            <a:r>
              <a:rPr lang="zh-CN" altLang="en-US" sz="1600" b="1">
                <a:latin typeface="Times New Roman" pitchFamily="18" charset="0"/>
                <a:ea typeface="宋体" charset="-122"/>
              </a:rPr>
              <a:t>份</a:t>
            </a:r>
            <a:r>
              <a:rPr lang="en-US" altLang="zh-CN" sz="1600" b="1">
                <a:latin typeface="Times New Roman" pitchFamily="18" charset="0"/>
                <a:ea typeface="宋体" charset="-122"/>
              </a:rPr>
              <a:t>A</a:t>
            </a:r>
          </a:p>
          <a:p>
            <a:pPr algn="just" eaLnBrk="0" hangingPunct="0">
              <a:spcBef>
                <a:spcPct val="0"/>
              </a:spcBef>
              <a:buClrTx/>
              <a:buSzTx/>
              <a:buFontTx/>
              <a:buNone/>
            </a:pPr>
            <a:r>
              <a:rPr lang="en-US" altLang="zh-CN" sz="1600" b="1">
                <a:latin typeface="Times New Roman" pitchFamily="18" charset="0"/>
                <a:ea typeface="宋体" charset="-122"/>
              </a:rPr>
              <a:t>(2)</a:t>
            </a:r>
            <a:r>
              <a:rPr lang="zh-CN" altLang="en-US" sz="1600" b="1">
                <a:latin typeface="Times New Roman" pitchFamily="18" charset="0"/>
                <a:ea typeface="宋体" charset="-122"/>
              </a:rPr>
              <a:t>借出现金</a:t>
            </a:r>
            <a:r>
              <a:rPr lang="en-US" altLang="zh-CN" sz="1600" b="1">
                <a:latin typeface="Times New Roman" pitchFamily="18" charset="0"/>
                <a:ea typeface="宋体" charset="-122"/>
              </a:rPr>
              <a:t>13.56</a:t>
            </a:r>
          </a:p>
        </p:txBody>
      </p:sp>
      <p:sp>
        <p:nvSpPr>
          <p:cNvPr id="100368" name="Text Box 16"/>
          <p:cNvSpPr txBox="1">
            <a:spLocks noChangeAspect="1" noChangeArrowheads="1"/>
          </p:cNvSpPr>
          <p:nvPr/>
        </p:nvSpPr>
        <p:spPr bwMode="auto">
          <a:xfrm>
            <a:off x="4467225" y="4797425"/>
            <a:ext cx="2852738" cy="1003300"/>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zh-CN" altLang="en-US" sz="1600" b="1">
                <a:latin typeface="Times New Roman" pitchFamily="18" charset="0"/>
                <a:ea typeface="宋体" charset="-122"/>
              </a:rPr>
              <a:t>操作：卖出</a:t>
            </a:r>
            <a:r>
              <a:rPr lang="en-US" altLang="zh-CN" sz="1600" b="1">
                <a:latin typeface="Times New Roman" pitchFamily="18" charset="0"/>
                <a:ea typeface="宋体" charset="-122"/>
              </a:rPr>
              <a:t>0.632</a:t>
            </a:r>
            <a:r>
              <a:rPr lang="zh-CN" altLang="en-US" sz="1600" b="1">
                <a:latin typeface="Times New Roman" pitchFamily="18" charset="0"/>
                <a:ea typeface="宋体" charset="-122"/>
              </a:rPr>
              <a:t>份</a:t>
            </a:r>
            <a:r>
              <a:rPr lang="en-US" altLang="zh-CN" sz="1600" b="1">
                <a:latin typeface="Times New Roman" pitchFamily="18" charset="0"/>
                <a:ea typeface="宋体" charset="-122"/>
              </a:rPr>
              <a:t>A</a:t>
            </a:r>
          </a:p>
          <a:p>
            <a:pPr algn="just" eaLnBrk="0" hangingPunct="0">
              <a:spcBef>
                <a:spcPct val="0"/>
              </a:spcBef>
              <a:buClrTx/>
              <a:buSzTx/>
              <a:buFontTx/>
              <a:buNone/>
            </a:pPr>
            <a:r>
              <a:rPr lang="zh-CN" altLang="en-US" sz="1600" b="1">
                <a:latin typeface="Times New Roman" pitchFamily="18" charset="0"/>
                <a:ea typeface="宋体" charset="-122"/>
              </a:rPr>
              <a:t>组合为：</a:t>
            </a:r>
          </a:p>
          <a:p>
            <a:pPr algn="just" eaLnBrk="0" hangingPunct="0">
              <a:spcBef>
                <a:spcPct val="0"/>
              </a:spcBef>
              <a:buClrTx/>
              <a:buSzTx/>
              <a:buFontTx/>
              <a:buNone/>
            </a:pPr>
            <a:r>
              <a:rPr lang="en-US" altLang="zh-CN" sz="1600" b="1">
                <a:latin typeface="Times New Roman" pitchFamily="18" charset="0"/>
                <a:ea typeface="宋体" charset="-122"/>
              </a:rPr>
              <a:t>(1)</a:t>
            </a:r>
            <a:r>
              <a:rPr lang="zh-CN" altLang="en-US" sz="1600" b="1">
                <a:latin typeface="Times New Roman" pitchFamily="18" charset="0"/>
                <a:ea typeface="宋体" charset="-122"/>
              </a:rPr>
              <a:t>持有</a:t>
            </a:r>
            <a:r>
              <a:rPr lang="en-US" altLang="zh-CN" sz="1600" b="1">
                <a:latin typeface="Times New Roman" pitchFamily="18" charset="0"/>
                <a:ea typeface="宋体" charset="-122"/>
              </a:rPr>
              <a:t>0.368</a:t>
            </a:r>
            <a:r>
              <a:rPr lang="zh-CN" altLang="en-US" sz="1600" b="1">
                <a:latin typeface="Times New Roman" pitchFamily="18" charset="0"/>
                <a:ea typeface="宋体" charset="-122"/>
              </a:rPr>
              <a:t>份</a:t>
            </a:r>
            <a:r>
              <a:rPr lang="en-US" altLang="zh-CN" sz="1600" b="1">
                <a:latin typeface="Times New Roman" pitchFamily="18" charset="0"/>
                <a:ea typeface="宋体" charset="-122"/>
              </a:rPr>
              <a:t>A</a:t>
            </a:r>
          </a:p>
          <a:p>
            <a:pPr algn="just" eaLnBrk="0" hangingPunct="0">
              <a:spcBef>
                <a:spcPct val="0"/>
              </a:spcBef>
              <a:buClrTx/>
              <a:buSzTx/>
              <a:buFontTx/>
              <a:buNone/>
            </a:pPr>
            <a:r>
              <a:rPr lang="en-US" altLang="zh-CN" sz="1600" b="1">
                <a:latin typeface="Times New Roman" pitchFamily="18" charset="0"/>
                <a:ea typeface="宋体" charset="-122"/>
              </a:rPr>
              <a:t>(2)</a:t>
            </a:r>
            <a:r>
              <a:rPr lang="zh-CN" altLang="en-US" sz="1600" b="1">
                <a:solidFill>
                  <a:srgbClr val="FF0000"/>
                </a:solidFill>
                <a:latin typeface="Times New Roman" pitchFamily="18" charset="0"/>
                <a:ea typeface="宋体" charset="-122"/>
              </a:rPr>
              <a:t>借出</a:t>
            </a:r>
            <a:r>
              <a:rPr lang="zh-CN" altLang="en-US" sz="1600" b="1">
                <a:latin typeface="Times New Roman" pitchFamily="18" charset="0"/>
                <a:ea typeface="宋体" charset="-122"/>
              </a:rPr>
              <a:t>现金</a:t>
            </a:r>
            <a:r>
              <a:rPr lang="en-US" altLang="zh-CN" sz="1600" b="1">
                <a:latin typeface="Times New Roman" pitchFamily="18" charset="0"/>
                <a:ea typeface="宋体" charset="-122"/>
              </a:rPr>
              <a:t>73.94</a:t>
            </a:r>
            <a:r>
              <a:rPr lang="zh-CN" altLang="en-US" sz="1600" b="1">
                <a:latin typeface="Times New Roman" pitchFamily="18" charset="0"/>
                <a:ea typeface="宋体" charset="-122"/>
              </a:rPr>
              <a:t>或</a:t>
            </a:r>
            <a:r>
              <a:rPr lang="en-US" altLang="zh-CN" sz="1600" b="1">
                <a:latin typeface="Times New Roman" pitchFamily="18" charset="0"/>
                <a:ea typeface="宋体" charset="-122"/>
              </a:rPr>
              <a:t>72.14</a:t>
            </a:r>
            <a:r>
              <a:rPr lang="zh-CN" altLang="en-US" sz="1600" b="1">
                <a:latin typeface="Times New Roman" pitchFamily="18" charset="0"/>
                <a:ea typeface="宋体" charset="-122"/>
              </a:rPr>
              <a:t>份资金</a:t>
            </a:r>
          </a:p>
        </p:txBody>
      </p:sp>
      <p:sp>
        <p:nvSpPr>
          <p:cNvPr id="100369" name="Text Box 17"/>
          <p:cNvSpPr txBox="1">
            <a:spLocks noChangeAspect="1" noChangeArrowheads="1"/>
          </p:cNvSpPr>
          <p:nvPr/>
        </p:nvSpPr>
        <p:spPr bwMode="auto">
          <a:xfrm>
            <a:off x="3987079" y="1848645"/>
            <a:ext cx="2708275" cy="1231900"/>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zh-CN" altLang="en-US" sz="1600" b="1" dirty="0">
                <a:latin typeface="Times New Roman" pitchFamily="18" charset="0"/>
                <a:ea typeface="宋体" charset="-122"/>
              </a:rPr>
              <a:t>操作：买进</a:t>
            </a:r>
            <a:r>
              <a:rPr lang="en-US" altLang="zh-CN" sz="1600" b="1" dirty="0">
                <a:latin typeface="Times New Roman" pitchFamily="18" charset="0"/>
                <a:ea typeface="宋体" charset="-122"/>
              </a:rPr>
              <a:t>0.19</a:t>
            </a:r>
            <a:r>
              <a:rPr lang="zh-CN" altLang="en-US" sz="1600" b="1" dirty="0">
                <a:latin typeface="Times New Roman" pitchFamily="18" charset="0"/>
                <a:ea typeface="宋体" charset="-122"/>
              </a:rPr>
              <a:t>份</a:t>
            </a:r>
            <a:r>
              <a:rPr lang="en-US" altLang="zh-CN" sz="1600" b="1" dirty="0">
                <a:latin typeface="Times New Roman" pitchFamily="18" charset="0"/>
                <a:ea typeface="宋体" charset="-122"/>
              </a:rPr>
              <a:t>A</a:t>
            </a:r>
          </a:p>
          <a:p>
            <a:pPr algn="just" eaLnBrk="0" hangingPunct="0">
              <a:spcBef>
                <a:spcPct val="0"/>
              </a:spcBef>
              <a:buClrTx/>
              <a:buSzTx/>
              <a:buFontTx/>
              <a:buNone/>
            </a:pPr>
            <a:r>
              <a:rPr lang="zh-CN" altLang="en-US" sz="1600" b="1" dirty="0">
                <a:latin typeface="Times New Roman" pitchFamily="18" charset="0"/>
                <a:ea typeface="宋体" charset="-122"/>
              </a:rPr>
              <a:t>组合为：</a:t>
            </a:r>
          </a:p>
          <a:p>
            <a:pPr algn="just" eaLnBrk="0" hangingPunct="0">
              <a:spcBef>
                <a:spcPct val="0"/>
              </a:spcBef>
              <a:buClrTx/>
              <a:buSzTx/>
              <a:buFontTx/>
              <a:buNone/>
            </a:pPr>
            <a:r>
              <a:rPr lang="en-US" altLang="zh-CN" sz="1600" b="1" dirty="0">
                <a:latin typeface="Times New Roman" pitchFamily="18" charset="0"/>
                <a:ea typeface="宋体" charset="-122"/>
              </a:rPr>
              <a:t>(1)</a:t>
            </a:r>
            <a:r>
              <a:rPr lang="zh-CN" altLang="en-US" sz="1600" b="1" dirty="0">
                <a:latin typeface="Times New Roman" pitchFamily="18" charset="0"/>
                <a:ea typeface="宋体" charset="-122"/>
              </a:rPr>
              <a:t>持有</a:t>
            </a:r>
            <a:r>
              <a:rPr lang="en-US" altLang="zh-CN" sz="1600" b="1" dirty="0">
                <a:latin typeface="Times New Roman" pitchFamily="18" charset="0"/>
                <a:ea typeface="宋体" charset="-122"/>
              </a:rPr>
              <a:t>1.19</a:t>
            </a:r>
            <a:r>
              <a:rPr lang="zh-CN" altLang="en-US" sz="1600" b="1" dirty="0">
                <a:latin typeface="Times New Roman" pitchFamily="18" charset="0"/>
                <a:ea typeface="宋体" charset="-122"/>
              </a:rPr>
              <a:t>份</a:t>
            </a:r>
            <a:r>
              <a:rPr lang="en-US" altLang="zh-CN" sz="1600" b="1" dirty="0">
                <a:latin typeface="Times New Roman" pitchFamily="18" charset="0"/>
                <a:ea typeface="宋体" charset="-122"/>
              </a:rPr>
              <a:t>A</a:t>
            </a:r>
          </a:p>
          <a:p>
            <a:pPr algn="just" eaLnBrk="0" hangingPunct="0">
              <a:spcBef>
                <a:spcPct val="0"/>
              </a:spcBef>
              <a:buClrTx/>
              <a:buSzTx/>
              <a:buFontTx/>
              <a:buNone/>
            </a:pPr>
            <a:r>
              <a:rPr lang="en-US" altLang="zh-CN" sz="1600" b="1" dirty="0">
                <a:latin typeface="Times New Roman" pitchFamily="18" charset="0"/>
                <a:ea typeface="宋体" charset="-122"/>
              </a:rPr>
              <a:t>(2)</a:t>
            </a:r>
            <a:r>
              <a:rPr lang="zh-CN" altLang="en-US" sz="1600" b="1" dirty="0">
                <a:solidFill>
                  <a:srgbClr val="FF0000"/>
                </a:solidFill>
                <a:latin typeface="Times New Roman" pitchFamily="18" charset="0"/>
                <a:ea typeface="宋体" charset="-122"/>
              </a:rPr>
              <a:t>借入</a:t>
            </a:r>
            <a:r>
              <a:rPr lang="zh-CN" altLang="en-US" sz="1600" b="1" dirty="0">
                <a:latin typeface="Times New Roman" pitchFamily="18" charset="0"/>
                <a:ea typeface="宋体" charset="-122"/>
              </a:rPr>
              <a:t>现金</a:t>
            </a:r>
            <a:r>
              <a:rPr lang="en-US" altLang="zh-CN" sz="1600" b="1" dirty="0">
                <a:latin typeface="Times New Roman" pitchFamily="18" charset="0"/>
                <a:ea typeface="宋体" charset="-122"/>
              </a:rPr>
              <a:t>6.05</a:t>
            </a:r>
            <a:r>
              <a:rPr lang="zh-CN" altLang="en-US" sz="1600" b="1" dirty="0">
                <a:latin typeface="Times New Roman" pitchFamily="18" charset="0"/>
                <a:ea typeface="宋体" charset="-122"/>
              </a:rPr>
              <a:t>或</a:t>
            </a:r>
            <a:r>
              <a:rPr lang="en-US" altLang="zh-CN" sz="1600" b="1" dirty="0">
                <a:latin typeface="Times New Roman" pitchFamily="18" charset="0"/>
                <a:ea typeface="宋体" charset="-122"/>
              </a:rPr>
              <a:t>5.9</a:t>
            </a:r>
            <a:r>
              <a:rPr lang="zh-CN" altLang="en-US" sz="1600" b="1" dirty="0">
                <a:latin typeface="Times New Roman" pitchFamily="18" charset="0"/>
                <a:ea typeface="宋体" charset="-122"/>
              </a:rPr>
              <a:t>份资金</a:t>
            </a:r>
          </a:p>
        </p:txBody>
      </p:sp>
      <p:sp>
        <p:nvSpPr>
          <p:cNvPr id="100370" name="Text Box 18"/>
          <p:cNvSpPr txBox="1">
            <a:spLocks noChangeAspect="1" noChangeArrowheads="1"/>
          </p:cNvSpPr>
          <p:nvPr/>
        </p:nvSpPr>
        <p:spPr bwMode="auto">
          <a:xfrm>
            <a:off x="7896225" y="2060576"/>
            <a:ext cx="1747838" cy="3097213"/>
          </a:xfrm>
          <a:prstGeom prst="rect">
            <a:avLst/>
          </a:prstGeom>
          <a:noFill/>
          <a:ln w="9525">
            <a:solidFill>
              <a:schemeClr val="tx1"/>
            </a:solidFill>
            <a:miter lim="800000"/>
            <a:headEnd/>
            <a:tailEnd/>
          </a:ln>
        </p:spPr>
        <p:txBody>
          <a:bodyPr lIns="0" tIns="10800" rIns="0" bIns="10800"/>
          <a:lstStyle/>
          <a:p>
            <a:pPr algn="just" eaLnBrk="0" hangingPunct="0">
              <a:spcBef>
                <a:spcPct val="0"/>
              </a:spcBef>
              <a:buClrTx/>
              <a:buSzTx/>
              <a:buFontTx/>
              <a:buNone/>
            </a:pPr>
            <a:r>
              <a:rPr lang="zh-CN" altLang="en-US" sz="1600" b="1">
                <a:latin typeface="Times New Roman" pitchFamily="18" charset="0"/>
                <a:ea typeface="宋体" charset="-122"/>
              </a:rPr>
              <a:t>组合的支付为：</a:t>
            </a:r>
          </a:p>
          <a:p>
            <a:pPr algn="just" eaLnBrk="0" hangingPunct="0">
              <a:spcBef>
                <a:spcPct val="0"/>
              </a:spcBef>
              <a:buClrTx/>
              <a:buSzTx/>
              <a:buFontTx/>
              <a:buNone/>
            </a:pPr>
            <a:endParaRPr lang="zh-CN" altLang="en-US" sz="1600" b="1">
              <a:latin typeface="Times New Roman" pitchFamily="18" charset="0"/>
              <a:ea typeface="宋体" charset="-122"/>
            </a:endParaRPr>
          </a:p>
          <a:p>
            <a:pPr algn="just" eaLnBrk="0" hangingPunct="0">
              <a:spcBef>
                <a:spcPct val="0"/>
              </a:spcBef>
              <a:buClrTx/>
              <a:buSzTx/>
              <a:buFontTx/>
              <a:buNone/>
            </a:pPr>
            <a:r>
              <a:rPr lang="en-US" altLang="zh-CN" sz="1600" b="1">
                <a:latin typeface="Times New Roman" pitchFamily="18" charset="0"/>
                <a:ea typeface="宋体" charset="-122"/>
              </a:rPr>
              <a:t>125</a:t>
            </a: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r>
              <a:rPr lang="en-US" altLang="zh-CN" sz="1600" b="1">
                <a:latin typeface="Times New Roman" pitchFamily="18" charset="0"/>
                <a:ea typeface="宋体" charset="-122"/>
              </a:rPr>
              <a:t>112.5</a:t>
            </a: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r>
              <a:rPr lang="en-US" altLang="zh-CN" sz="1600" b="1">
                <a:latin typeface="Times New Roman" pitchFamily="18" charset="0"/>
                <a:ea typeface="宋体" charset="-122"/>
              </a:rPr>
              <a:t>109</a:t>
            </a:r>
          </a:p>
        </p:txBody>
      </p:sp>
      <p:sp>
        <p:nvSpPr>
          <p:cNvPr id="100372" name="AutoShape 20"/>
          <p:cNvSpPr>
            <a:spLocks/>
          </p:cNvSpPr>
          <p:nvPr/>
        </p:nvSpPr>
        <p:spPr bwMode="auto">
          <a:xfrm>
            <a:off x="7535863" y="5229225"/>
            <a:ext cx="1655762" cy="1041400"/>
          </a:xfrm>
          <a:prstGeom prst="borderCallout1">
            <a:avLst>
              <a:gd name="adj1" fmla="val 10977"/>
              <a:gd name="adj2" fmla="val 91944"/>
              <a:gd name="adj3" fmla="val -130639"/>
              <a:gd name="adj4" fmla="val 91944"/>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Times New Roman" pitchFamily="18" charset="0"/>
                <a:ea typeface="华文仿宋" pitchFamily="2" charset="-122"/>
              </a:rPr>
              <a:t>完全复制证券</a:t>
            </a:r>
            <a:r>
              <a:rPr lang="en-US" altLang="zh-CN" sz="2800" b="1">
                <a:latin typeface="Times New Roman" pitchFamily="18" charset="0"/>
                <a:ea typeface="华文仿宋" pitchFamily="2" charset="-122"/>
              </a:rPr>
              <a:t>B</a:t>
            </a:r>
          </a:p>
        </p:txBody>
      </p:sp>
      <p:sp>
        <p:nvSpPr>
          <p:cNvPr id="20" name="线形标注 2 19"/>
          <p:cNvSpPr/>
          <p:nvPr/>
        </p:nvSpPr>
        <p:spPr>
          <a:xfrm>
            <a:off x="6169025" y="496889"/>
            <a:ext cx="3744912" cy="1152525"/>
          </a:xfrm>
          <a:prstGeom prst="borderCallout2">
            <a:avLst>
              <a:gd name="adj1" fmla="val 18750"/>
              <a:gd name="adj2" fmla="val -8333"/>
              <a:gd name="adj3" fmla="val 18750"/>
              <a:gd name="adj4" fmla="val -16667"/>
              <a:gd name="adj5" fmla="val 196769"/>
              <a:gd name="adj6" fmla="val -4234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dirty="0">
                <a:latin typeface="Times New Roman" pitchFamily="18" charset="0"/>
                <a:cs typeface="Times New Roman" pitchFamily="18" charset="0"/>
              </a:rPr>
              <a:t>买入</a:t>
            </a:r>
            <a:r>
              <a:rPr lang="en-US" altLang="zh-CN" dirty="0">
                <a:latin typeface="Times New Roman" pitchFamily="18" charset="0"/>
                <a:cs typeface="Times New Roman" pitchFamily="18" charset="0"/>
              </a:rPr>
              <a:t>0.19</a:t>
            </a:r>
            <a:r>
              <a:rPr lang="zh-CN" altLang="en-US" dirty="0">
                <a:latin typeface="Times New Roman" pitchFamily="18" charset="0"/>
                <a:cs typeface="Times New Roman" pitchFamily="18" charset="0"/>
              </a:rPr>
              <a:t>份</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需</a:t>
            </a:r>
            <a:r>
              <a:rPr lang="en-US" altLang="zh-CN" dirty="0">
                <a:latin typeface="Times New Roman" pitchFamily="18" charset="0"/>
                <a:cs typeface="Times New Roman" pitchFamily="18" charset="0"/>
              </a:rPr>
              <a:t>0.19×105=19.95</a:t>
            </a:r>
            <a:r>
              <a:rPr lang="zh-CN" altLang="en-US" dirty="0">
                <a:latin typeface="Times New Roman" pitchFamily="18" charset="0"/>
                <a:cs typeface="Times New Roman" pitchFamily="18" charset="0"/>
              </a:rPr>
              <a:t>元</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借出</a:t>
            </a:r>
            <a:r>
              <a:rPr lang="en-US" altLang="zh-CN" dirty="0">
                <a:latin typeface="Times New Roman" pitchFamily="18" charset="0"/>
                <a:cs typeface="Times New Roman" pitchFamily="18" charset="0"/>
              </a:rPr>
              <a:t>13.56</a:t>
            </a:r>
            <a:r>
              <a:rPr lang="zh-CN" altLang="en-US" dirty="0">
                <a:latin typeface="Times New Roman" pitchFamily="18" charset="0"/>
                <a:cs typeface="Times New Roman" pitchFamily="18" charset="0"/>
              </a:rPr>
              <a:t>元收回的本息为</a:t>
            </a:r>
            <a:r>
              <a:rPr lang="en-US" altLang="zh-CN" dirty="0">
                <a:latin typeface="Times New Roman" pitchFamily="18" charset="0"/>
                <a:cs typeface="Times New Roman" pitchFamily="18" charset="0"/>
              </a:rPr>
              <a:t>13.56 ×1.025=13.9</a:t>
            </a:r>
            <a:r>
              <a:rPr lang="zh-CN" altLang="en-US" dirty="0">
                <a:latin typeface="Times New Roman" pitchFamily="18" charset="0"/>
                <a:cs typeface="Times New Roman" pitchFamily="18" charset="0"/>
              </a:rPr>
              <a:t>元</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因而必须再借入</a:t>
            </a:r>
            <a:r>
              <a:rPr lang="en-US" altLang="zh-CN" dirty="0">
                <a:latin typeface="Times New Roman" pitchFamily="18" charset="0"/>
                <a:cs typeface="Times New Roman" pitchFamily="18" charset="0"/>
              </a:rPr>
              <a:t>6.05</a:t>
            </a:r>
            <a:r>
              <a:rPr lang="zh-CN" altLang="en-US" dirty="0">
                <a:latin typeface="Times New Roman" pitchFamily="18" charset="0"/>
                <a:cs typeface="Times New Roman" pitchFamily="18" charset="0"/>
              </a:rPr>
              <a:t>元或</a:t>
            </a:r>
            <a:r>
              <a:rPr lang="en-US" altLang="zh-CN" dirty="0">
                <a:latin typeface="Times New Roman" pitchFamily="18" charset="0"/>
                <a:cs typeface="Times New Roman" pitchFamily="18" charset="0"/>
              </a:rPr>
              <a:t>6.05 ÷1.025=5.9</a:t>
            </a:r>
            <a:r>
              <a:rPr lang="zh-CN" altLang="en-US" dirty="0">
                <a:latin typeface="Times New Roman" pitchFamily="18" charset="0"/>
                <a:cs typeface="Times New Roman" pitchFamily="18" charset="0"/>
              </a:rPr>
              <a:t>份资金</a:t>
            </a: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12210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0367"/>
                                        </p:tgtEl>
                                        <p:attrNameLst>
                                          <p:attrName>style.visibility</p:attrName>
                                        </p:attrNameLst>
                                      </p:cBhvr>
                                      <p:to>
                                        <p:strVal val="visible"/>
                                      </p:to>
                                    </p:set>
                                    <p:animEffect transition="in" filter="diamond(in)">
                                      <p:cBhvr>
                                        <p:cTn id="7" dur="2000"/>
                                        <p:tgtEl>
                                          <p:spTgt spid="1003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369"/>
                                        </p:tgtEl>
                                        <p:attrNameLst>
                                          <p:attrName>style.visibility</p:attrName>
                                        </p:attrNameLst>
                                      </p:cBhvr>
                                      <p:to>
                                        <p:strVal val="visible"/>
                                      </p:to>
                                    </p:set>
                                    <p:animEffect transition="in" filter="blinds(horizontal)">
                                      <p:cBhvr>
                                        <p:cTn id="12" dur="500"/>
                                        <p:tgtEl>
                                          <p:spTgt spid="1003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368"/>
                                        </p:tgtEl>
                                        <p:attrNameLst>
                                          <p:attrName>style.visibility</p:attrName>
                                        </p:attrNameLst>
                                      </p:cBhvr>
                                      <p:to>
                                        <p:strVal val="visible"/>
                                      </p:to>
                                    </p:set>
                                    <p:animEffect transition="in" filter="blinds(horizontal)">
                                      <p:cBhvr>
                                        <p:cTn id="17" dur="500"/>
                                        <p:tgtEl>
                                          <p:spTgt spid="10036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0370"/>
                                        </p:tgtEl>
                                        <p:attrNameLst>
                                          <p:attrName>style.visibility</p:attrName>
                                        </p:attrNameLst>
                                      </p:cBhvr>
                                      <p:to>
                                        <p:strVal val="visible"/>
                                      </p:to>
                                    </p:set>
                                    <p:anim calcmode="lin" valueType="num">
                                      <p:cBhvr additive="base">
                                        <p:cTn id="22" dur="500" fill="hold"/>
                                        <p:tgtEl>
                                          <p:spTgt spid="100370"/>
                                        </p:tgtEl>
                                        <p:attrNameLst>
                                          <p:attrName>ppt_x</p:attrName>
                                        </p:attrNameLst>
                                      </p:cBhvr>
                                      <p:tavLst>
                                        <p:tav tm="0">
                                          <p:val>
                                            <p:strVal val="#ppt_x"/>
                                          </p:val>
                                        </p:tav>
                                        <p:tav tm="100000">
                                          <p:val>
                                            <p:strVal val="#ppt_x"/>
                                          </p:val>
                                        </p:tav>
                                      </p:tavLst>
                                    </p:anim>
                                    <p:anim calcmode="lin" valueType="num">
                                      <p:cBhvr additive="base">
                                        <p:cTn id="23" dur="500" fill="hold"/>
                                        <p:tgtEl>
                                          <p:spTgt spid="10037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00372"/>
                                        </p:tgtEl>
                                        <p:attrNameLst>
                                          <p:attrName>style.visibility</p:attrName>
                                        </p:attrNameLst>
                                      </p:cBhvr>
                                      <p:to>
                                        <p:strVal val="visible"/>
                                      </p:to>
                                    </p:set>
                                    <p:animEffect transition="in" filter="checkerboard(across)">
                                      <p:cBhvr>
                                        <p:cTn id="28" dur="500"/>
                                        <p:tgtEl>
                                          <p:spTgt spid="10037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7" grpId="0"/>
      <p:bldP spid="100368" grpId="0"/>
      <p:bldP spid="100369" grpId="0"/>
      <p:bldP spid="100370" grpId="0" animBg="1"/>
      <p:bldP spid="100372" grpId="0" animBg="1"/>
      <p:bldP spid="20"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a:t>不确定状态下的</a:t>
            </a:r>
            <a:br>
              <a:rPr lang="zh-CN" altLang="en-US" sz="3200" b="1"/>
            </a:br>
            <a:r>
              <a:rPr lang="zh-CN" altLang="en-US" sz="3200" b="1"/>
              <a:t>无套利定价原理的应用</a:t>
            </a:r>
          </a:p>
        </p:txBody>
      </p:sp>
      <p:sp>
        <p:nvSpPr>
          <p:cNvPr id="70659" name="Rectangle 3"/>
          <p:cNvSpPr>
            <a:spLocks noGrp="1" noChangeArrowheads="1"/>
          </p:cNvSpPr>
          <p:nvPr>
            <p:ph idx="4294967295"/>
          </p:nvPr>
        </p:nvSpPr>
        <p:spPr>
          <a:xfrm>
            <a:off x="2566989" y="1844676"/>
            <a:ext cx="7343775" cy="2824163"/>
          </a:xfrm>
        </p:spPr>
        <p:txBody>
          <a:bodyPr/>
          <a:lstStyle/>
          <a:p>
            <a:pPr eaLnBrk="1" hangingPunct="1"/>
            <a:r>
              <a:rPr lang="zh-CN" altLang="en-US" sz="3600" dirty="0" smtClean="0">
                <a:solidFill>
                  <a:schemeClr val="tx2"/>
                </a:solidFill>
              </a:rPr>
              <a:t>动态策略调整方法的实质：</a:t>
            </a:r>
          </a:p>
          <a:p>
            <a:pPr lvl="1" eaLnBrk="1" hangingPunct="1"/>
            <a:r>
              <a:rPr lang="zh-CN" altLang="en-US" sz="3600" b="1" dirty="0" smtClean="0">
                <a:solidFill>
                  <a:schemeClr val="accent1"/>
                </a:solidFill>
                <a:latin typeface="宋体" charset="-122"/>
              </a:rPr>
              <a:t>多期</a:t>
            </a:r>
            <a:r>
              <a:rPr lang="zh-CN" altLang="en-US" sz="3600" dirty="0" smtClean="0">
                <a:solidFill>
                  <a:schemeClr val="tx2"/>
                </a:solidFill>
                <a:latin typeface="宋体" charset="-122"/>
              </a:rPr>
              <a:t>的静态复制策略</a:t>
            </a:r>
          </a:p>
          <a:p>
            <a:pPr lvl="1" eaLnBrk="1" hangingPunct="1"/>
            <a:r>
              <a:rPr lang="zh-CN" altLang="en-US" sz="3600" dirty="0" smtClean="0">
                <a:solidFill>
                  <a:schemeClr val="tx2"/>
                </a:solidFill>
                <a:latin typeface="宋体" charset="-122"/>
              </a:rPr>
              <a:t>倒推法</a:t>
            </a:r>
            <a:r>
              <a:rPr lang="en-US" altLang="zh-CN" sz="3600" dirty="0" smtClean="0">
                <a:solidFill>
                  <a:schemeClr val="tx2"/>
                </a:solidFill>
                <a:latin typeface="宋体" charset="-122"/>
              </a:rPr>
              <a:t>:</a:t>
            </a:r>
            <a:r>
              <a:rPr lang="zh-CN" altLang="en-US" sz="3600" dirty="0" smtClean="0">
                <a:solidFill>
                  <a:schemeClr val="tx2"/>
                </a:solidFill>
                <a:latin typeface="宋体" charset="-122"/>
              </a:rPr>
              <a:t>从后往前应用静态复制策略</a:t>
            </a:r>
          </a:p>
          <a:p>
            <a:pPr lvl="1" eaLnBrk="1" hangingPunct="1"/>
            <a:endParaRPr lang="en-US" altLang="zh-CN" sz="3600" dirty="0">
              <a:solidFill>
                <a:schemeClr val="tx2"/>
              </a:solidFill>
            </a:endParaRPr>
          </a:p>
        </p:txBody>
      </p:sp>
    </p:spTree>
    <p:extLst>
      <p:ext uri="{BB962C8B-B14F-4D97-AF65-F5344CB8AC3E}">
        <p14:creationId xmlns:p14="http://schemas.microsoft.com/office/powerpoint/2010/main" val="181723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7" dur="500"/>
                                        <p:tgtEl>
                                          <p:spTgt spid="706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2" dur="500"/>
                                        <p:tgtEl>
                                          <p:spTgt spid="70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dirty="0"/>
              <a:t>无套利定价原理的简单总结</a:t>
            </a:r>
          </a:p>
        </p:txBody>
      </p:sp>
      <p:sp>
        <p:nvSpPr>
          <p:cNvPr id="110595" name="Rectangle 3"/>
          <p:cNvSpPr>
            <a:spLocks noGrp="1" noChangeArrowheads="1"/>
          </p:cNvSpPr>
          <p:nvPr>
            <p:ph idx="4294967295"/>
          </p:nvPr>
        </p:nvSpPr>
        <p:spPr/>
        <p:txBody>
          <a:bodyPr/>
          <a:lstStyle/>
          <a:p>
            <a:pPr eaLnBrk="1" hangingPunct="1"/>
            <a:r>
              <a:rPr lang="zh-CN" altLang="en-US" dirty="0">
                <a:latin typeface="宋体" charset="-122"/>
                <a:ea typeface="宋体" charset="-122"/>
              </a:rPr>
              <a:t>无套利定价原理是金融学，金融工程的核心思想 </a:t>
            </a:r>
          </a:p>
          <a:p>
            <a:pPr eaLnBrk="1" hangingPunct="1"/>
            <a:r>
              <a:rPr lang="zh-CN" altLang="en-US" dirty="0">
                <a:latin typeface="宋体" charset="-122"/>
                <a:ea typeface="宋体" charset="-122"/>
              </a:rPr>
              <a:t>“同损益同价格”实际上就是“一价定理” </a:t>
            </a:r>
          </a:p>
          <a:p>
            <a:pPr eaLnBrk="1" hangingPunct="1"/>
            <a:r>
              <a:rPr lang="zh-CN" altLang="en-US" dirty="0">
                <a:latin typeface="宋体" charset="-122"/>
                <a:ea typeface="宋体" charset="-122"/>
              </a:rPr>
              <a:t>静态和动态组合复制策略则是用于给衍生产品定价的基本思想 </a:t>
            </a:r>
          </a:p>
          <a:p>
            <a:pPr eaLnBrk="1" hangingPunct="1"/>
            <a:r>
              <a:rPr lang="zh-CN" altLang="en-US" dirty="0">
                <a:latin typeface="宋体" charset="-122"/>
                <a:ea typeface="宋体" charset="-122"/>
              </a:rPr>
              <a:t>如果市场存在摩擦（交易成本）时，只能给出一个无套利定价区间</a:t>
            </a:r>
            <a:r>
              <a:rPr lang="en-US" altLang="zh-CN" dirty="0">
                <a:latin typeface="宋体" charset="-122"/>
                <a:ea typeface="宋体" charset="-122"/>
              </a:rPr>
              <a:t>,</a:t>
            </a:r>
            <a:r>
              <a:rPr lang="zh-CN" altLang="en-US" dirty="0">
                <a:latin typeface="宋体" charset="-122"/>
                <a:ea typeface="宋体" charset="-122"/>
              </a:rPr>
              <a:t>即</a:t>
            </a:r>
            <a:r>
              <a:rPr lang="en-US" altLang="zh-CN" dirty="0">
                <a:latin typeface="宋体" charset="-122"/>
                <a:ea typeface="宋体" charset="-122"/>
              </a:rPr>
              <a:t>,</a:t>
            </a:r>
            <a:r>
              <a:rPr lang="zh-CN" altLang="en-US" dirty="0">
                <a:latin typeface="宋体" charset="-122"/>
                <a:ea typeface="宋体" charset="-122"/>
              </a:rPr>
              <a:t>在这个定价区间内，市场无法实现套利</a:t>
            </a:r>
            <a:r>
              <a:rPr lang="en-US" altLang="zh-CN" dirty="0">
                <a:latin typeface="宋体" charset="-122"/>
                <a:ea typeface="宋体" charset="-122"/>
              </a:rPr>
              <a:t>(</a:t>
            </a:r>
            <a:r>
              <a:rPr lang="zh-CN" altLang="en-US" dirty="0">
                <a:latin typeface="宋体" charset="-122"/>
                <a:ea typeface="宋体" charset="-122"/>
              </a:rPr>
              <a:t>详细讲解见后面章节</a:t>
            </a:r>
            <a:r>
              <a:rPr lang="en-US" altLang="zh-CN" dirty="0">
                <a:latin typeface="宋体" charset="-122"/>
                <a:ea typeface="宋体" charset="-122"/>
              </a:rPr>
              <a:t>)</a:t>
            </a:r>
            <a:r>
              <a:rPr lang="zh-CN" altLang="en-US" dirty="0">
                <a:latin typeface="宋体" charset="-122"/>
                <a:ea typeface="宋体" charset="-122"/>
              </a:rPr>
              <a:t>。</a:t>
            </a:r>
            <a:r>
              <a:rPr lang="zh-CN" altLang="en-US" b="1" dirty="0">
                <a:latin typeface="宋体" charset="-122"/>
                <a:ea typeface="宋体" charset="-122"/>
              </a:rPr>
              <a:t> </a:t>
            </a:r>
          </a:p>
        </p:txBody>
      </p:sp>
    </p:spTree>
    <p:extLst>
      <p:ext uri="{BB962C8B-B14F-4D97-AF65-F5344CB8AC3E}">
        <p14:creationId xmlns:p14="http://schemas.microsoft.com/office/powerpoint/2010/main" val="3285633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 calcmode="lin" valueType="num">
                                      <p:cBhvr additive="base">
                                        <p:cTn id="7" dur="500" fill="hold"/>
                                        <p:tgtEl>
                                          <p:spTgt spid="1105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0595">
                                            <p:txEl>
                                              <p:pRg st="2" end="2"/>
                                            </p:txEl>
                                          </p:spTgt>
                                        </p:tgtEl>
                                        <p:attrNameLst>
                                          <p:attrName>style.visibility</p:attrName>
                                        </p:attrNameLst>
                                      </p:cBhvr>
                                      <p:to>
                                        <p:strVal val="visible"/>
                                      </p:to>
                                    </p:set>
                                    <p:anim calcmode="lin" valueType="num">
                                      <p:cBhvr additive="base">
                                        <p:cTn id="13" dur="5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0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anim calcmode="lin" valueType="num">
                                      <p:cBhvr additive="base">
                                        <p:cTn id="19" dur="5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5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cap="none" smtClean="0"/>
              <a:t>随堂练习题</a:t>
            </a:r>
          </a:p>
        </p:txBody>
      </p:sp>
      <p:sp>
        <p:nvSpPr>
          <p:cNvPr id="256003" name="Rectangle 3"/>
          <p:cNvSpPr>
            <a:spLocks noGrp="1" noChangeArrowheads="1"/>
          </p:cNvSpPr>
          <p:nvPr>
            <p:ph idx="4294967295"/>
          </p:nvPr>
        </p:nvSpPr>
        <p:spPr>
          <a:xfrm>
            <a:off x="1981200" y="1600200"/>
            <a:ext cx="7467600" cy="2260600"/>
          </a:xfrm>
        </p:spPr>
        <p:txBody>
          <a:bodyPr/>
          <a:lstStyle/>
          <a:p>
            <a:pPr eaLnBrk="1" hangingPunct="1">
              <a:lnSpc>
                <a:spcPct val="90000"/>
              </a:lnSpc>
            </a:pPr>
            <a:r>
              <a:rPr lang="zh-CN" altLang="en-US" smtClean="0">
                <a:latin typeface="宋体" charset="-122"/>
                <a:ea typeface="宋体" charset="-122"/>
              </a:rPr>
              <a:t>假设市场的无风险利率为</a:t>
            </a:r>
            <a:r>
              <a:rPr lang="en-US" altLang="zh-CN" smtClean="0">
                <a:latin typeface="宋体" charset="-122"/>
                <a:ea typeface="宋体" charset="-122"/>
              </a:rPr>
              <a:t>10</a:t>
            </a:r>
            <a:r>
              <a:rPr lang="zh-CN" altLang="en-US" smtClean="0">
                <a:latin typeface="宋体" charset="-122"/>
                <a:ea typeface="宋体" charset="-122"/>
              </a:rPr>
              <a:t>％，另外存在两种风险证券</a:t>
            </a:r>
            <a:r>
              <a:rPr lang="en-US" altLang="zh-CN" smtClean="0">
                <a:latin typeface="宋体" charset="-122"/>
                <a:ea typeface="宋体" charset="-122"/>
              </a:rPr>
              <a:t>A</a:t>
            </a:r>
            <a:r>
              <a:rPr lang="zh-CN" altLang="en-US" smtClean="0">
                <a:latin typeface="宋体" charset="-122"/>
                <a:ea typeface="宋体" charset="-122"/>
              </a:rPr>
              <a:t>和</a:t>
            </a:r>
            <a:r>
              <a:rPr lang="en-US" altLang="zh-CN" smtClean="0">
                <a:latin typeface="宋体" charset="-122"/>
                <a:ea typeface="宋体" charset="-122"/>
              </a:rPr>
              <a:t>B</a:t>
            </a:r>
            <a:r>
              <a:rPr lang="zh-CN" altLang="en-US" smtClean="0">
                <a:latin typeface="宋体" charset="-122"/>
                <a:ea typeface="宋体" charset="-122"/>
              </a:rPr>
              <a:t>，其价格变化如下：</a:t>
            </a:r>
          </a:p>
          <a:p>
            <a:pPr eaLnBrk="1" hangingPunct="1">
              <a:lnSpc>
                <a:spcPct val="90000"/>
              </a:lnSpc>
            </a:pPr>
            <a:endParaRPr lang="zh-CN" altLang="en-US" sz="2000"/>
          </a:p>
          <a:p>
            <a:pPr eaLnBrk="1" hangingPunct="1">
              <a:lnSpc>
                <a:spcPct val="90000"/>
              </a:lnSpc>
            </a:pPr>
            <a:endParaRPr lang="zh-CN" altLang="en-US" sz="2000"/>
          </a:p>
          <a:p>
            <a:pPr eaLnBrk="1" hangingPunct="1">
              <a:lnSpc>
                <a:spcPct val="90000"/>
              </a:lnSpc>
            </a:pPr>
            <a:endParaRPr lang="zh-CN" altLang="en-US" sz="2000"/>
          </a:p>
          <a:p>
            <a:pPr eaLnBrk="1" hangingPunct="1">
              <a:lnSpc>
                <a:spcPct val="90000"/>
              </a:lnSpc>
            </a:pPr>
            <a:endParaRPr lang="zh-CN" altLang="en-US" sz="2000"/>
          </a:p>
        </p:txBody>
      </p:sp>
      <p:sp>
        <p:nvSpPr>
          <p:cNvPr id="256004" name="AutoShape 5"/>
          <p:cNvSpPr>
            <a:spLocks noChangeAspect="1" noChangeArrowheads="1"/>
          </p:cNvSpPr>
          <p:nvPr/>
        </p:nvSpPr>
        <p:spPr bwMode="auto">
          <a:xfrm>
            <a:off x="3648076" y="2924175"/>
            <a:ext cx="4752975" cy="1544638"/>
          </a:xfrm>
          <a:prstGeom prst="rect">
            <a:avLst/>
          </a:prstGeom>
          <a:noFill/>
          <a:ln w="9525">
            <a:no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nvGrpSpPr>
          <p:cNvPr id="256005" name="Group 6"/>
          <p:cNvGrpSpPr>
            <a:grpSpLocks/>
          </p:cNvGrpSpPr>
          <p:nvPr/>
        </p:nvGrpSpPr>
        <p:grpSpPr bwMode="auto">
          <a:xfrm>
            <a:off x="3575051" y="2492376"/>
            <a:ext cx="1781175" cy="1287463"/>
            <a:chOff x="2519" y="1095"/>
            <a:chExt cx="1878" cy="1360"/>
          </a:xfrm>
        </p:grpSpPr>
        <p:sp>
          <p:nvSpPr>
            <p:cNvPr id="256016" name="Rectangle 7"/>
            <p:cNvSpPr>
              <a:spLocks noChangeArrowheads="1"/>
            </p:cNvSpPr>
            <p:nvPr/>
          </p:nvSpPr>
          <p:spPr bwMode="auto">
            <a:xfrm>
              <a:off x="2519" y="1639"/>
              <a:ext cx="625" cy="406"/>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100</a:t>
              </a:r>
              <a:endParaRPr lang="en-US" altLang="zh-CN" sz="2000" b="1">
                <a:latin typeface="Arial" charset="0"/>
                <a:ea typeface="华文中宋" pitchFamily="2" charset="-122"/>
              </a:endParaRPr>
            </a:p>
          </p:txBody>
        </p:sp>
        <p:sp>
          <p:nvSpPr>
            <p:cNvPr id="256017" name="Rectangle 8"/>
            <p:cNvSpPr>
              <a:spLocks noChangeArrowheads="1"/>
            </p:cNvSpPr>
            <p:nvPr/>
          </p:nvSpPr>
          <p:spPr bwMode="auto">
            <a:xfrm>
              <a:off x="3771" y="1095"/>
              <a:ext cx="626" cy="408"/>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110</a:t>
              </a:r>
              <a:endParaRPr lang="en-US" altLang="zh-CN" sz="2000" b="1">
                <a:latin typeface="Arial" charset="0"/>
                <a:ea typeface="华文中宋" pitchFamily="2" charset="-122"/>
              </a:endParaRPr>
            </a:p>
          </p:txBody>
        </p:sp>
        <p:sp>
          <p:nvSpPr>
            <p:cNvPr id="256018" name="Line 9"/>
            <p:cNvSpPr>
              <a:spLocks noChangeShapeType="1"/>
            </p:cNvSpPr>
            <p:nvPr/>
          </p:nvSpPr>
          <p:spPr bwMode="auto">
            <a:xfrm flipH="1">
              <a:off x="2988" y="1367"/>
              <a:ext cx="783" cy="408"/>
            </a:xfrm>
            <a:prstGeom prst="line">
              <a:avLst/>
            </a:prstGeom>
            <a:noFill/>
            <a:ln w="9525">
              <a:solidFill>
                <a:srgbClr val="000000"/>
              </a:solidFill>
              <a:round/>
              <a:headEnd/>
              <a:tailEnd/>
            </a:ln>
          </p:spPr>
          <p:txBody>
            <a:bodyPr/>
            <a:lstStyle/>
            <a:p>
              <a:endParaRPr lang="zh-CN" altLang="en-US"/>
            </a:p>
          </p:txBody>
        </p:sp>
        <p:sp>
          <p:nvSpPr>
            <p:cNvPr id="256019" name="Rectangle 10"/>
            <p:cNvSpPr>
              <a:spLocks noChangeArrowheads="1"/>
            </p:cNvSpPr>
            <p:nvPr/>
          </p:nvSpPr>
          <p:spPr bwMode="auto">
            <a:xfrm>
              <a:off x="3771" y="2046"/>
              <a:ext cx="625" cy="409"/>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90</a:t>
              </a:r>
              <a:endParaRPr lang="en-US" altLang="zh-CN" sz="2000" b="1">
                <a:latin typeface="Arial" charset="0"/>
                <a:ea typeface="华文中宋" pitchFamily="2" charset="-122"/>
              </a:endParaRPr>
            </a:p>
          </p:txBody>
        </p:sp>
        <p:sp>
          <p:nvSpPr>
            <p:cNvPr id="256020" name="Line 11"/>
            <p:cNvSpPr>
              <a:spLocks noChangeShapeType="1"/>
            </p:cNvSpPr>
            <p:nvPr/>
          </p:nvSpPr>
          <p:spPr bwMode="auto">
            <a:xfrm>
              <a:off x="2988" y="1775"/>
              <a:ext cx="783" cy="407"/>
            </a:xfrm>
            <a:prstGeom prst="line">
              <a:avLst/>
            </a:prstGeom>
            <a:noFill/>
            <a:ln w="9525">
              <a:solidFill>
                <a:srgbClr val="000000"/>
              </a:solidFill>
              <a:round/>
              <a:headEnd/>
              <a:tailEnd/>
            </a:ln>
          </p:spPr>
          <p:txBody>
            <a:bodyPr/>
            <a:lstStyle/>
            <a:p>
              <a:endParaRPr lang="zh-CN" altLang="en-US"/>
            </a:p>
          </p:txBody>
        </p:sp>
      </p:grpSp>
      <p:grpSp>
        <p:nvGrpSpPr>
          <p:cNvPr id="256006" name="Group 12"/>
          <p:cNvGrpSpPr>
            <a:grpSpLocks/>
          </p:cNvGrpSpPr>
          <p:nvPr/>
        </p:nvGrpSpPr>
        <p:grpSpPr bwMode="auto">
          <a:xfrm>
            <a:off x="6527801" y="2492376"/>
            <a:ext cx="1782763" cy="1287463"/>
            <a:chOff x="2519" y="1095"/>
            <a:chExt cx="1878" cy="1360"/>
          </a:xfrm>
        </p:grpSpPr>
        <p:sp>
          <p:nvSpPr>
            <p:cNvPr id="256011" name="Rectangle 13"/>
            <p:cNvSpPr>
              <a:spLocks noChangeArrowheads="1"/>
            </p:cNvSpPr>
            <p:nvPr/>
          </p:nvSpPr>
          <p:spPr bwMode="auto">
            <a:xfrm>
              <a:off x="2519" y="1639"/>
              <a:ext cx="625" cy="406"/>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P</a:t>
              </a:r>
              <a:r>
                <a:rPr lang="en-US" altLang="zh-CN" sz="2000" baseline="-25000">
                  <a:latin typeface="Times New Roman" pitchFamily="18" charset="0"/>
                  <a:ea typeface="宋体" charset="-122"/>
                </a:rPr>
                <a:t>B</a:t>
              </a:r>
              <a:endParaRPr lang="en-US" altLang="zh-CN" sz="2000" b="1">
                <a:latin typeface="Arial" charset="0"/>
                <a:ea typeface="华文中宋" pitchFamily="2" charset="-122"/>
              </a:endParaRPr>
            </a:p>
          </p:txBody>
        </p:sp>
        <p:sp>
          <p:nvSpPr>
            <p:cNvPr id="256012" name="Rectangle 14"/>
            <p:cNvSpPr>
              <a:spLocks noChangeArrowheads="1"/>
            </p:cNvSpPr>
            <p:nvPr/>
          </p:nvSpPr>
          <p:spPr bwMode="auto">
            <a:xfrm>
              <a:off x="3771" y="1095"/>
              <a:ext cx="626" cy="408"/>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130</a:t>
              </a:r>
              <a:endParaRPr lang="en-US" altLang="zh-CN" sz="2000" b="1">
                <a:latin typeface="Arial" charset="0"/>
                <a:ea typeface="华文中宋" pitchFamily="2" charset="-122"/>
              </a:endParaRPr>
            </a:p>
          </p:txBody>
        </p:sp>
        <p:sp>
          <p:nvSpPr>
            <p:cNvPr id="256013" name="Line 15"/>
            <p:cNvSpPr>
              <a:spLocks noChangeShapeType="1"/>
            </p:cNvSpPr>
            <p:nvPr/>
          </p:nvSpPr>
          <p:spPr bwMode="auto">
            <a:xfrm flipH="1">
              <a:off x="2988" y="1367"/>
              <a:ext cx="783" cy="408"/>
            </a:xfrm>
            <a:prstGeom prst="line">
              <a:avLst/>
            </a:prstGeom>
            <a:noFill/>
            <a:ln w="9525">
              <a:solidFill>
                <a:srgbClr val="000000"/>
              </a:solidFill>
              <a:round/>
              <a:headEnd/>
              <a:tailEnd/>
            </a:ln>
          </p:spPr>
          <p:txBody>
            <a:bodyPr/>
            <a:lstStyle/>
            <a:p>
              <a:endParaRPr lang="zh-CN" altLang="en-US"/>
            </a:p>
          </p:txBody>
        </p:sp>
        <p:sp>
          <p:nvSpPr>
            <p:cNvPr id="256014" name="Rectangle 16"/>
            <p:cNvSpPr>
              <a:spLocks noChangeArrowheads="1"/>
            </p:cNvSpPr>
            <p:nvPr/>
          </p:nvSpPr>
          <p:spPr bwMode="auto">
            <a:xfrm>
              <a:off x="3771" y="2046"/>
              <a:ext cx="625" cy="409"/>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110</a:t>
              </a:r>
              <a:endParaRPr lang="en-US" altLang="zh-CN" sz="2000" b="1">
                <a:latin typeface="Arial" charset="0"/>
                <a:ea typeface="华文中宋" pitchFamily="2" charset="-122"/>
              </a:endParaRPr>
            </a:p>
          </p:txBody>
        </p:sp>
        <p:sp>
          <p:nvSpPr>
            <p:cNvPr id="256015" name="Line 17"/>
            <p:cNvSpPr>
              <a:spLocks noChangeShapeType="1"/>
            </p:cNvSpPr>
            <p:nvPr/>
          </p:nvSpPr>
          <p:spPr bwMode="auto">
            <a:xfrm>
              <a:off x="2988" y="1775"/>
              <a:ext cx="783" cy="407"/>
            </a:xfrm>
            <a:prstGeom prst="line">
              <a:avLst/>
            </a:prstGeom>
            <a:noFill/>
            <a:ln w="9525">
              <a:solidFill>
                <a:srgbClr val="000000"/>
              </a:solidFill>
              <a:round/>
              <a:headEnd/>
              <a:tailEnd/>
            </a:ln>
          </p:spPr>
          <p:txBody>
            <a:bodyPr/>
            <a:lstStyle/>
            <a:p>
              <a:endParaRPr lang="zh-CN" altLang="en-US"/>
            </a:p>
          </p:txBody>
        </p:sp>
      </p:grpSp>
      <p:sp>
        <p:nvSpPr>
          <p:cNvPr id="256007" name="Rectangle 18"/>
          <p:cNvSpPr>
            <a:spLocks noChangeArrowheads="1"/>
          </p:cNvSpPr>
          <p:nvPr/>
        </p:nvSpPr>
        <p:spPr bwMode="auto">
          <a:xfrm>
            <a:off x="3863976" y="3789363"/>
            <a:ext cx="1577975" cy="385762"/>
          </a:xfrm>
          <a:prstGeom prst="rect">
            <a:avLst/>
          </a:prstGeom>
          <a:solidFill>
            <a:srgbClr val="FFFFFF"/>
          </a:solidFill>
          <a:ln w="9525">
            <a:noFill/>
            <a:miter lim="800000"/>
            <a:headEnd/>
            <a:tailEnd/>
          </a:ln>
        </p:spPr>
        <p:txBody>
          <a:bodyPr/>
          <a:lstStyle/>
          <a:p>
            <a:pPr>
              <a:spcBef>
                <a:spcPct val="0"/>
              </a:spcBef>
              <a:buClrTx/>
              <a:buSzTx/>
              <a:buFontTx/>
              <a:buNone/>
            </a:pPr>
            <a:r>
              <a:rPr lang="zh-CN" altLang="en-US" sz="2000">
                <a:latin typeface="Times New Roman" pitchFamily="18" charset="0"/>
                <a:ea typeface="宋体" charset="-122"/>
              </a:rPr>
              <a:t>风险证券</a:t>
            </a:r>
            <a:r>
              <a:rPr lang="en-US" altLang="zh-CN" sz="2000">
                <a:latin typeface="Times New Roman" pitchFamily="18" charset="0"/>
                <a:ea typeface="宋体" charset="-122"/>
              </a:rPr>
              <a:t>A</a:t>
            </a:r>
            <a:endParaRPr lang="en-US" altLang="zh-CN" sz="2000" b="1">
              <a:latin typeface="Arial" charset="0"/>
              <a:ea typeface="华文中宋" pitchFamily="2" charset="-122"/>
            </a:endParaRPr>
          </a:p>
        </p:txBody>
      </p:sp>
      <p:sp>
        <p:nvSpPr>
          <p:cNvPr id="256008" name="Rectangle 19"/>
          <p:cNvSpPr>
            <a:spLocks noChangeArrowheads="1"/>
          </p:cNvSpPr>
          <p:nvPr/>
        </p:nvSpPr>
        <p:spPr bwMode="auto">
          <a:xfrm>
            <a:off x="6672264" y="3789363"/>
            <a:ext cx="1489075" cy="385762"/>
          </a:xfrm>
          <a:prstGeom prst="rect">
            <a:avLst/>
          </a:prstGeom>
          <a:solidFill>
            <a:srgbClr val="FFFFFF"/>
          </a:solidFill>
          <a:ln w="9525">
            <a:noFill/>
            <a:miter lim="800000"/>
            <a:headEnd/>
            <a:tailEnd/>
          </a:ln>
        </p:spPr>
        <p:txBody>
          <a:bodyPr/>
          <a:lstStyle/>
          <a:p>
            <a:pPr>
              <a:spcBef>
                <a:spcPct val="0"/>
              </a:spcBef>
              <a:buClrTx/>
              <a:buSzTx/>
              <a:buFontTx/>
              <a:buNone/>
            </a:pPr>
            <a:r>
              <a:rPr lang="zh-CN" altLang="en-US" sz="2000">
                <a:latin typeface="Times New Roman" pitchFamily="18" charset="0"/>
                <a:ea typeface="宋体" charset="-122"/>
              </a:rPr>
              <a:t>风险证券</a:t>
            </a:r>
            <a:r>
              <a:rPr lang="en-US" altLang="zh-CN" sz="2000">
                <a:latin typeface="Times New Roman" pitchFamily="18" charset="0"/>
                <a:ea typeface="宋体" charset="-122"/>
              </a:rPr>
              <a:t>B</a:t>
            </a:r>
            <a:endParaRPr lang="en-US" altLang="zh-CN" sz="2000" b="1">
              <a:latin typeface="Arial" charset="0"/>
              <a:ea typeface="华文中宋" pitchFamily="2" charset="-122"/>
            </a:endParaRPr>
          </a:p>
        </p:txBody>
      </p:sp>
      <p:sp>
        <p:nvSpPr>
          <p:cNvPr id="256009" name="Text Box 19"/>
          <p:cNvSpPr txBox="1">
            <a:spLocks noChangeArrowheads="1"/>
          </p:cNvSpPr>
          <p:nvPr/>
        </p:nvSpPr>
        <p:spPr bwMode="auto">
          <a:xfrm>
            <a:off x="1919288" y="4365625"/>
            <a:ext cx="8064500" cy="9461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a:latin typeface="Times New Roman" pitchFamily="18" charset="0"/>
                <a:ea typeface="华文仿宋" pitchFamily="2" charset="-122"/>
              </a:rPr>
              <a:t>问</a:t>
            </a:r>
            <a:r>
              <a:rPr lang="en-US" altLang="zh-CN" sz="2800">
                <a:latin typeface="Times New Roman" pitchFamily="18" charset="0"/>
                <a:ea typeface="华文仿宋" pitchFamily="2" charset="-122"/>
              </a:rPr>
              <a:t>:</a:t>
            </a:r>
            <a:r>
              <a:rPr lang="en-US" altLang="zh-CN" sz="2800">
                <a:latin typeface="Times New Roman" pitchFamily="18" charset="0"/>
                <a:ea typeface="华文仿宋" pitchFamily="2" charset="-122"/>
                <a:sym typeface="Wingdings" pitchFamily="2" charset="2"/>
              </a:rPr>
              <a:t>(1)</a:t>
            </a:r>
            <a:r>
              <a:rPr lang="zh-CN" altLang="en-US" sz="2800">
                <a:latin typeface="Times New Roman" pitchFamily="18" charset="0"/>
                <a:ea typeface="华文仿宋" pitchFamily="2" charset="-122"/>
                <a:sym typeface="Wingdings" pitchFamily="2" charset="2"/>
              </a:rPr>
              <a:t>证券</a:t>
            </a:r>
            <a:r>
              <a:rPr lang="en-US" altLang="zh-CN" sz="2800">
                <a:latin typeface="Times New Roman" pitchFamily="18" charset="0"/>
                <a:ea typeface="华文仿宋" pitchFamily="2" charset="-122"/>
                <a:sym typeface="Wingdings" pitchFamily="2" charset="2"/>
              </a:rPr>
              <a:t>B</a:t>
            </a:r>
            <a:r>
              <a:rPr lang="zh-CN" altLang="en-US" sz="2800">
                <a:latin typeface="Times New Roman" pitchFamily="18" charset="0"/>
                <a:ea typeface="华文仿宋" pitchFamily="2" charset="-122"/>
                <a:sym typeface="Wingdings" pitchFamily="2" charset="2"/>
              </a:rPr>
              <a:t>的合理价格为多少？</a:t>
            </a:r>
            <a:r>
              <a:rPr lang="en-US" altLang="zh-CN" sz="2800">
                <a:latin typeface="Times New Roman" pitchFamily="18" charset="0"/>
                <a:ea typeface="华文仿宋" pitchFamily="2" charset="-122"/>
                <a:sym typeface="Wingdings" pitchFamily="2" charset="2"/>
              </a:rPr>
              <a:t>(2)</a:t>
            </a:r>
            <a:r>
              <a:rPr lang="zh-CN" altLang="en-US" sz="2800">
                <a:latin typeface="Times New Roman" pitchFamily="18" charset="0"/>
                <a:ea typeface="华文仿宋" pitchFamily="2" charset="-122"/>
                <a:sym typeface="Wingdings" pitchFamily="2" charset="2"/>
              </a:rPr>
              <a:t>如果</a:t>
            </a:r>
            <a:r>
              <a:rPr lang="en-US" altLang="zh-CN" sz="2800">
                <a:latin typeface="Times New Roman" pitchFamily="18" charset="0"/>
                <a:ea typeface="华文仿宋" pitchFamily="2" charset="-122"/>
                <a:sym typeface="Wingdings" pitchFamily="2" charset="2"/>
              </a:rPr>
              <a:t>B</a:t>
            </a:r>
            <a:r>
              <a:rPr lang="zh-CN" altLang="en-US" sz="2800">
                <a:latin typeface="Times New Roman" pitchFamily="18" charset="0"/>
                <a:ea typeface="华文仿宋" pitchFamily="2" charset="-122"/>
                <a:sym typeface="Wingdings" pitchFamily="2" charset="2"/>
              </a:rPr>
              <a:t>的市场价格为</a:t>
            </a:r>
            <a:r>
              <a:rPr lang="en-US" altLang="zh-CN" sz="2800">
                <a:latin typeface="Times New Roman" pitchFamily="18" charset="0"/>
                <a:ea typeface="华文仿宋" pitchFamily="2" charset="-122"/>
                <a:sym typeface="Wingdings" pitchFamily="2" charset="2"/>
              </a:rPr>
              <a:t>110</a:t>
            </a:r>
            <a:r>
              <a:rPr lang="zh-CN" altLang="en-US" sz="2800">
                <a:latin typeface="Times New Roman" pitchFamily="18" charset="0"/>
                <a:ea typeface="华文仿宋" pitchFamily="2" charset="-122"/>
                <a:sym typeface="Wingdings" pitchFamily="2" charset="2"/>
              </a:rPr>
              <a:t>，是否存在套利机会？如何套利？</a:t>
            </a:r>
          </a:p>
        </p:txBody>
      </p:sp>
      <p:sp>
        <p:nvSpPr>
          <p:cNvPr id="111636" name="Text Box 20"/>
          <p:cNvSpPr txBox="1">
            <a:spLocks noChangeArrowheads="1"/>
          </p:cNvSpPr>
          <p:nvPr/>
        </p:nvSpPr>
        <p:spPr bwMode="auto">
          <a:xfrm>
            <a:off x="2495550" y="5661026"/>
            <a:ext cx="5761038" cy="519113"/>
          </a:xfrm>
          <a:prstGeom prst="rect">
            <a:avLst/>
          </a:prstGeom>
          <a:noFill/>
          <a:ln w="9525" algn="ctr">
            <a:noFill/>
            <a:miter lim="800000"/>
            <a:headEnd/>
            <a:tailEnd/>
          </a:ln>
        </p:spPr>
        <p:txBody>
          <a:bodyPr>
            <a:spAutoFit/>
          </a:bodyPr>
          <a:lstStyle/>
          <a:p>
            <a:pPr>
              <a:spcBef>
                <a:spcPct val="50000"/>
              </a:spcBef>
              <a:buClrTx/>
              <a:buSzTx/>
              <a:buFontTx/>
              <a:buNone/>
            </a:pPr>
            <a:r>
              <a:rPr lang="en-US" altLang="zh-CN" sz="2800" b="1">
                <a:latin typeface="Arial" charset="0"/>
                <a:ea typeface="华文仿宋" pitchFamily="2" charset="-122"/>
              </a:rPr>
              <a:t>118.18</a:t>
            </a:r>
            <a:r>
              <a:rPr lang="zh-CN" altLang="en-US" sz="2800" b="1">
                <a:latin typeface="Arial" charset="0"/>
                <a:ea typeface="华文仿宋" pitchFamily="2" charset="-122"/>
              </a:rPr>
              <a:t>；低估，买入</a:t>
            </a:r>
            <a:r>
              <a:rPr lang="en-US" altLang="zh-CN" sz="2800" b="1">
                <a:latin typeface="Arial" charset="0"/>
                <a:ea typeface="华文仿宋" pitchFamily="2" charset="-122"/>
              </a:rPr>
              <a:t>B</a:t>
            </a:r>
            <a:r>
              <a:rPr lang="zh-CN" altLang="en-US" sz="2800" b="1">
                <a:latin typeface="Arial" charset="0"/>
                <a:ea typeface="华文仿宋" pitchFamily="2" charset="-122"/>
              </a:rPr>
              <a:t>，卖空</a:t>
            </a:r>
            <a:r>
              <a:rPr lang="zh-CN" altLang="en-US" sz="2800" b="1">
                <a:latin typeface="Arial" charset="0"/>
                <a:ea typeface="华文仿宋" pitchFamily="2" charset="-122"/>
                <a:hlinkClick r:id="rId2" action="ppaction://hlinkpres?slideindex=155&amp;slidetitle=第三章  金融产品创新原理"/>
              </a:rPr>
              <a:t>组合</a:t>
            </a:r>
            <a:endParaRPr lang="zh-CN" altLang="en-US" sz="2800" b="1">
              <a:latin typeface="Arial" charset="0"/>
              <a:ea typeface="华文仿宋" pitchFamily="2" charset="-122"/>
            </a:endParaRPr>
          </a:p>
        </p:txBody>
      </p:sp>
    </p:spTree>
    <p:extLst>
      <p:ext uri="{BB962C8B-B14F-4D97-AF65-F5344CB8AC3E}">
        <p14:creationId xmlns:p14="http://schemas.microsoft.com/office/powerpoint/2010/main" val="18248407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36"/>
                                        </p:tgtEl>
                                        <p:attrNameLst>
                                          <p:attrName>style.visibility</p:attrName>
                                        </p:attrNameLst>
                                      </p:cBhvr>
                                      <p:to>
                                        <p:strVal val="visible"/>
                                      </p:to>
                                    </p:set>
                                    <p:anim calcmode="lin" valueType="num">
                                      <p:cBhvr additive="base">
                                        <p:cTn id="7" dur="500" fill="hold"/>
                                        <p:tgtEl>
                                          <p:spTgt spid="111636"/>
                                        </p:tgtEl>
                                        <p:attrNameLst>
                                          <p:attrName>ppt_x</p:attrName>
                                        </p:attrNameLst>
                                      </p:cBhvr>
                                      <p:tavLst>
                                        <p:tav tm="0">
                                          <p:val>
                                            <p:strVal val="#ppt_x"/>
                                          </p:val>
                                        </p:tav>
                                        <p:tav tm="100000">
                                          <p:val>
                                            <p:strVal val="#ppt_x"/>
                                          </p:val>
                                        </p:tav>
                                      </p:tavLst>
                                    </p:anim>
                                    <p:anim calcmode="lin" valueType="num">
                                      <p:cBhvr additive="base">
                                        <p:cTn id="8" dur="500" fill="hold"/>
                                        <p:tgtEl>
                                          <p:spTgt spid="111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p:cNvSpPr>
          <p:nvPr>
            <p:ph type="title" idx="4294967295"/>
          </p:nvPr>
        </p:nvSpPr>
        <p:spPr bwMode="auto">
          <a:xfrm>
            <a:off x="1752601" y="381000"/>
            <a:ext cx="8613775" cy="1219200"/>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br>
              <a:rPr lang="zh-CN" altLang="en-US" sz="3600" b="1"/>
            </a:br>
            <a:endParaRPr lang="zh-CN" altLang="en-US" sz="3600" b="1"/>
          </a:p>
        </p:txBody>
      </p:sp>
      <p:sp>
        <p:nvSpPr>
          <p:cNvPr id="184323" name="Rectangle 3"/>
          <p:cNvSpPr>
            <a:spLocks noGrp="1"/>
          </p:cNvSpPr>
          <p:nvPr>
            <p:ph type="body" idx="4294967295"/>
          </p:nvPr>
        </p:nvSpPr>
        <p:spPr>
          <a:xfrm>
            <a:off x="1774825" y="1484314"/>
            <a:ext cx="8497888" cy="4105275"/>
          </a:xfrm>
        </p:spPr>
        <p:txBody>
          <a:bodyPr/>
          <a:lstStyle/>
          <a:p>
            <a:pPr>
              <a:buFont typeface="Wingdings" pitchFamily="2" charset="2"/>
              <a:buNone/>
            </a:pPr>
            <a:r>
              <a:rPr lang="zh-CN" altLang="en-US" sz="3200" b="1" dirty="0">
                <a:solidFill>
                  <a:schemeClr val="hlink"/>
                </a:solidFill>
                <a:latin typeface="Comic Sans MS" pitchFamily="66" charset="0"/>
                <a:ea typeface="楷体_GB2312" pitchFamily="49" charset="-122"/>
              </a:rPr>
              <a:t>    一、风险中性定价法</a:t>
            </a:r>
            <a:endParaRPr lang="en-US" altLang="zh-CN" sz="3200" b="1" dirty="0">
              <a:solidFill>
                <a:schemeClr val="hlink"/>
              </a:solidFill>
              <a:latin typeface="Comic Sans MS" pitchFamily="66" charset="0"/>
              <a:ea typeface="楷体_GB2312" pitchFamily="49" charset="-122"/>
            </a:endParaRPr>
          </a:p>
          <a:p>
            <a:endParaRPr lang="zh-CN" altLang="en-US" sz="3200" b="1" dirty="0">
              <a:solidFill>
                <a:schemeClr val="hlink"/>
              </a:solidFill>
              <a:latin typeface="Comic Sans MS" pitchFamily="66" charset="0"/>
              <a:ea typeface="楷体_GB2312" pitchFamily="49" charset="-122"/>
            </a:endParaRPr>
          </a:p>
          <a:p>
            <a:pPr>
              <a:buFont typeface="Wingdings" pitchFamily="2" charset="2"/>
              <a:buNone/>
            </a:pPr>
            <a:r>
              <a:rPr lang="zh-CN" altLang="en-US" sz="3200" b="1" dirty="0">
                <a:solidFill>
                  <a:schemeClr val="hlink"/>
                </a:solidFill>
                <a:latin typeface="Comic Sans MS" pitchFamily="66" charset="0"/>
                <a:ea typeface="楷体_GB2312" pitchFamily="49" charset="-122"/>
              </a:rPr>
              <a:t>     风险中性定价原理：</a:t>
            </a:r>
          </a:p>
          <a:p>
            <a:pPr>
              <a:buFont typeface="Wingdings" pitchFamily="2" charset="2"/>
              <a:buNone/>
            </a:pPr>
            <a:r>
              <a:rPr lang="zh-CN" altLang="en-US" b="1" dirty="0" smtClean="0">
                <a:latin typeface="Comic Sans MS" pitchFamily="66" charset="0"/>
                <a:ea typeface="楷体_GB2312" pitchFamily="49" charset="-122"/>
              </a:rPr>
              <a:t>       </a:t>
            </a:r>
            <a:r>
              <a:rPr lang="zh-CN" altLang="en-US" b="1" dirty="0">
                <a:latin typeface="Times New Roman" pitchFamily="18" charset="0"/>
                <a:ea typeface="楷体_GB2312" pitchFamily="49" charset="-122"/>
              </a:rPr>
              <a:t>对衍生证券定价时，若假定所有投资者都是风险中性的，则</a:t>
            </a:r>
            <a:r>
              <a:rPr lang="zh-CN" altLang="en-US" b="1" dirty="0">
                <a:solidFill>
                  <a:schemeClr val="accent1"/>
                </a:solidFill>
                <a:latin typeface="黑体" pitchFamily="49" charset="-122"/>
                <a:ea typeface="黑体" pitchFamily="49" charset="-122"/>
              </a:rPr>
              <a:t>所有证券的预期收益率都可以等于无风险利率</a:t>
            </a:r>
            <a:r>
              <a:rPr lang="en-US" altLang="zh-CN" b="1" i="1" dirty="0">
                <a:solidFill>
                  <a:schemeClr val="accent1"/>
                </a:solidFill>
                <a:latin typeface="Times New Roman" pitchFamily="18" charset="0"/>
                <a:ea typeface="黑体" pitchFamily="49" charset="-122"/>
              </a:rPr>
              <a:t>r</a:t>
            </a:r>
            <a:r>
              <a:rPr lang="zh-CN" altLang="en-US" b="1" dirty="0">
                <a:latin typeface="Times New Roman" pitchFamily="18" charset="0"/>
                <a:ea typeface="楷体_GB2312" pitchFamily="49" charset="-122"/>
              </a:rPr>
              <a:t>，所有现金流量都可以通过无风险利率进行贴现求得现值。</a:t>
            </a:r>
          </a:p>
          <a:p>
            <a:pPr>
              <a:buFont typeface="Wingdings" pitchFamily="2" charset="2"/>
              <a:buNone/>
            </a:pPr>
            <a:r>
              <a:rPr lang="zh-CN" altLang="en-US" b="1" dirty="0">
                <a:latin typeface="Times New Roman" pitchFamily="18" charset="0"/>
                <a:ea typeface="楷体_GB2312" pitchFamily="49" charset="-122"/>
              </a:rPr>
              <a:t>        </a:t>
            </a:r>
            <a:r>
              <a:rPr lang="zh-CN" altLang="en-US" b="1" dirty="0">
                <a:solidFill>
                  <a:schemeClr val="accent1"/>
                </a:solidFill>
                <a:latin typeface="Times New Roman" pitchFamily="18" charset="0"/>
                <a:ea typeface="楷体_GB2312" pitchFamily="49" charset="-122"/>
              </a:rPr>
              <a:t>核心概念：风险中性概率</a:t>
            </a:r>
          </a:p>
          <a:p>
            <a:pPr>
              <a:buFont typeface="Wingdings" pitchFamily="2" charset="2"/>
              <a:buNone/>
            </a:pPr>
            <a:endParaRPr lang="zh-CN" altLang="en-US" b="1" dirty="0">
              <a:latin typeface="Times New Roman" pitchFamily="18" charset="0"/>
              <a:ea typeface="楷体_GB2312" pitchFamily="49" charset="-122"/>
            </a:endParaRPr>
          </a:p>
        </p:txBody>
      </p:sp>
    </p:spTree>
    <p:extLst>
      <p:ext uri="{BB962C8B-B14F-4D97-AF65-F5344CB8AC3E}">
        <p14:creationId xmlns:p14="http://schemas.microsoft.com/office/powerpoint/2010/main" val="423953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323">
                                            <p:txEl>
                                              <p:pRg st="4" end="4"/>
                                            </p:txEl>
                                          </p:spTgt>
                                        </p:tgtEl>
                                        <p:attrNameLst>
                                          <p:attrName>style.visibility</p:attrName>
                                        </p:attrNameLst>
                                      </p:cBhvr>
                                      <p:to>
                                        <p:strVal val="visible"/>
                                      </p:to>
                                    </p:set>
                                    <p:animEffect transition="in" filter="checkerboard(across)">
                                      <p:cBhvr>
                                        <p:cTn id="7" dur="500"/>
                                        <p:tgtEl>
                                          <p:spTgt spid="184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solidFill>
                  <a:schemeClr val="accent1"/>
                </a:solidFill>
                <a:latin typeface="Times New Roman" pitchFamily="18" charset="0"/>
                <a:ea typeface="楷体_GB2312" pitchFamily="49" charset="-122"/>
              </a:rPr>
              <a:t>风险中性概率</a:t>
            </a:r>
          </a:p>
        </p:txBody>
      </p:sp>
      <p:sp>
        <p:nvSpPr>
          <p:cNvPr id="215043" name="Rectangle 3"/>
          <p:cNvSpPr>
            <a:spLocks noGrp="1"/>
          </p:cNvSpPr>
          <p:nvPr>
            <p:ph type="body" idx="4294967295"/>
          </p:nvPr>
        </p:nvSpPr>
        <p:spPr>
          <a:xfrm>
            <a:off x="1919288" y="1916114"/>
            <a:ext cx="8075612" cy="3844925"/>
          </a:xfrm>
        </p:spPr>
        <p:txBody>
          <a:bodyPr/>
          <a:lstStyle/>
          <a:p>
            <a:r>
              <a:rPr lang="zh-CN" altLang="en-US" b="1" dirty="0">
                <a:ea typeface="黑体" pitchFamily="49" charset="-122"/>
              </a:rPr>
              <a:t>在投资者</a:t>
            </a:r>
            <a:r>
              <a:rPr lang="zh-CN" altLang="en-US" b="1" dirty="0">
                <a:latin typeface="Times New Roman" pitchFamily="18" charset="0"/>
                <a:ea typeface="黑体" pitchFamily="49" charset="-122"/>
              </a:rPr>
              <a:t>都是风险中性的情形下，资产价格变化（上升或下降）的概率分布。</a:t>
            </a:r>
          </a:p>
          <a:p>
            <a:r>
              <a:rPr lang="zh-CN" altLang="en-US" b="1" dirty="0">
                <a:latin typeface="Times New Roman" pitchFamily="18" charset="0"/>
                <a:ea typeface="黑体" pitchFamily="49" charset="-122"/>
              </a:rPr>
              <a:t> 要点</a:t>
            </a:r>
            <a:r>
              <a:rPr lang="zh-CN" altLang="en-US" b="1" dirty="0">
                <a:latin typeface="Times New Roman" pitchFamily="18" charset="0"/>
                <a:ea typeface="黑体" pitchFamily="49" charset="-122"/>
                <a:sym typeface="Wingdings" pitchFamily="2" charset="2"/>
              </a:rPr>
              <a:t>： （</a:t>
            </a:r>
            <a:r>
              <a:rPr lang="en-US" altLang="zh-CN" b="1" dirty="0">
                <a:latin typeface="Times New Roman" pitchFamily="18" charset="0"/>
                <a:ea typeface="黑体" pitchFamily="49" charset="-122"/>
                <a:sym typeface="Wingdings" pitchFamily="2" charset="2"/>
              </a:rPr>
              <a:t>1</a:t>
            </a:r>
            <a:r>
              <a:rPr lang="zh-CN" altLang="en-US" b="1" dirty="0">
                <a:latin typeface="Times New Roman" pitchFamily="18" charset="0"/>
                <a:ea typeface="黑体" pitchFamily="49" charset="-122"/>
                <a:sym typeface="Wingdings" pitchFamily="2" charset="2"/>
              </a:rPr>
              <a:t>）假定所有投资者都是风险中性的（或称风险中性世界）</a:t>
            </a:r>
          </a:p>
          <a:p>
            <a:pPr>
              <a:buFont typeface="Wingdings" pitchFamily="2" charset="2"/>
              <a:buNone/>
            </a:pPr>
            <a:r>
              <a:rPr lang="zh-CN" altLang="en-US" b="1" dirty="0">
                <a:latin typeface="Times New Roman" pitchFamily="18" charset="0"/>
                <a:ea typeface="黑体" pitchFamily="49" charset="-122"/>
              </a:rPr>
              <a:t>（</a:t>
            </a:r>
            <a:r>
              <a:rPr lang="en-US" altLang="zh-CN" b="1" dirty="0">
                <a:latin typeface="Times New Roman" pitchFamily="18" charset="0"/>
                <a:ea typeface="黑体" pitchFamily="49" charset="-122"/>
              </a:rPr>
              <a:t>2</a:t>
            </a:r>
            <a:r>
              <a:rPr lang="zh-CN" altLang="en-US" b="1" dirty="0">
                <a:latin typeface="Times New Roman" pitchFamily="18" charset="0"/>
                <a:ea typeface="黑体" pitchFamily="49" charset="-122"/>
              </a:rPr>
              <a:t>）属假定的资产价格变化概率，与实际的资产价格变化概率是不同的</a:t>
            </a:r>
          </a:p>
          <a:p>
            <a:pPr>
              <a:buFont typeface="Wingdings" pitchFamily="2" charset="2"/>
              <a:buNone/>
            </a:pPr>
            <a:r>
              <a:rPr lang="zh-CN" altLang="en-US" b="1" dirty="0">
                <a:latin typeface="Times New Roman" pitchFamily="18" charset="0"/>
                <a:ea typeface="黑体" pitchFamily="49" charset="-122"/>
              </a:rPr>
              <a:t>（</a:t>
            </a:r>
            <a:r>
              <a:rPr lang="en-US" altLang="zh-CN" b="1" dirty="0">
                <a:latin typeface="Times New Roman" pitchFamily="18" charset="0"/>
                <a:ea typeface="黑体" pitchFamily="49" charset="-122"/>
              </a:rPr>
              <a:t>3</a:t>
            </a:r>
            <a:r>
              <a:rPr lang="zh-CN" altLang="en-US" b="1" dirty="0">
                <a:latin typeface="Times New Roman" pitchFamily="18" charset="0"/>
                <a:ea typeface="黑体" pitchFamily="49" charset="-122"/>
              </a:rPr>
              <a:t>）由资产价格的变动情况和无风险利率所决定</a:t>
            </a:r>
          </a:p>
        </p:txBody>
      </p:sp>
    </p:spTree>
    <p:extLst>
      <p:ext uri="{BB962C8B-B14F-4D97-AF65-F5344CB8AC3E}">
        <p14:creationId xmlns:p14="http://schemas.microsoft.com/office/powerpoint/2010/main" val="411615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7" dur="500"/>
                                        <p:tgtEl>
                                          <p:spTgt spid="2150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2" dur="500"/>
                                        <p:tgtEl>
                                          <p:spTgt spid="215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17" dur="500"/>
                                        <p:tgtEl>
                                          <p:spTgt spid="21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r>
              <a:rPr lang="zh-CN" altLang="en-US" sz="2100" b="1">
                <a:ea typeface="楷体_GB2312" pitchFamily="49" charset="-122"/>
              </a:rPr>
              <a:t/>
            </a:r>
            <a:br>
              <a:rPr lang="zh-CN" altLang="en-US" sz="2100" b="1">
                <a:ea typeface="楷体_GB2312" pitchFamily="49" charset="-122"/>
              </a:rPr>
            </a:br>
            <a:endParaRPr lang="zh-CN" altLang="en-US" sz="2100" b="1">
              <a:ea typeface="楷体_GB2312" pitchFamily="49" charset="-122"/>
            </a:endParaRPr>
          </a:p>
        </p:txBody>
      </p:sp>
      <p:sp>
        <p:nvSpPr>
          <p:cNvPr id="185347" name="Rectangle 3"/>
          <p:cNvSpPr>
            <a:spLocks noGrp="1"/>
          </p:cNvSpPr>
          <p:nvPr>
            <p:ph type="body" sz="half" idx="4294967295"/>
          </p:nvPr>
        </p:nvSpPr>
        <p:spPr>
          <a:xfrm>
            <a:off x="1992314" y="1268414"/>
            <a:ext cx="8135937" cy="4873625"/>
          </a:xfrm>
        </p:spPr>
        <p:txBody>
          <a:bodyPr/>
          <a:lstStyle/>
          <a:p>
            <a:pPr>
              <a:buFont typeface="Wingdings" pitchFamily="2" charset="2"/>
              <a:buNone/>
            </a:pPr>
            <a:r>
              <a:rPr lang="zh-CN" altLang="en-US" b="1" dirty="0">
                <a:solidFill>
                  <a:schemeClr val="hlink"/>
                </a:solidFill>
                <a:latin typeface="Comic Sans MS" pitchFamily="66" charset="0"/>
                <a:ea typeface="楷体_GB2312" pitchFamily="49" charset="-122"/>
              </a:rPr>
              <a:t>   </a:t>
            </a:r>
            <a:r>
              <a:rPr lang="zh-CN" altLang="en-US" sz="3200" b="1" dirty="0">
                <a:solidFill>
                  <a:schemeClr val="hlink"/>
                </a:solidFill>
                <a:latin typeface="Comic Sans MS" pitchFamily="66" charset="0"/>
                <a:ea typeface="楷体_GB2312" pitchFamily="49" charset="-122"/>
              </a:rPr>
              <a:t>一、风险中性定价法</a:t>
            </a:r>
            <a:endParaRPr lang="zh-CN" altLang="en-US" sz="3200" b="1" dirty="0">
              <a:solidFill>
                <a:srgbClr val="FF0000"/>
              </a:solidFill>
              <a:latin typeface="Comic Sans MS" pitchFamily="66" charset="0"/>
              <a:ea typeface="楷体_GB2312" pitchFamily="49" charset="-122"/>
            </a:endParaRPr>
          </a:p>
          <a:p>
            <a:r>
              <a:rPr lang="zh-CN" altLang="en-US" b="1" dirty="0">
                <a:solidFill>
                  <a:srgbClr val="FF0000"/>
                </a:solidFill>
                <a:latin typeface="Comic Sans MS" pitchFamily="66" charset="0"/>
                <a:ea typeface="楷体_GB2312" pitchFamily="49" charset="-122"/>
              </a:rPr>
              <a:t>例：</a:t>
            </a:r>
            <a:r>
              <a:rPr lang="zh-CN" altLang="en-US" b="1" dirty="0" smtClean="0">
                <a:latin typeface="Times New Roman" pitchFamily="18" charset="0"/>
                <a:ea typeface="楷体_GB2312" pitchFamily="49" charset="-122"/>
              </a:rPr>
              <a:t>假设一种不支付红利股票目前的市价为</a:t>
            </a:r>
            <a:r>
              <a:rPr lang="en-US" altLang="zh-CN" b="1" dirty="0" smtClean="0">
                <a:latin typeface="Times New Roman" pitchFamily="18" charset="0"/>
                <a:ea typeface="楷体_GB2312" pitchFamily="49" charset="-122"/>
              </a:rPr>
              <a:t>10</a:t>
            </a:r>
            <a:r>
              <a:rPr lang="zh-CN" altLang="en-US" b="1" dirty="0" smtClean="0">
                <a:latin typeface="Times New Roman" pitchFamily="18" charset="0"/>
                <a:ea typeface="楷体_GB2312" pitchFamily="49" charset="-122"/>
              </a:rPr>
              <a:t>元，在</a:t>
            </a:r>
            <a:r>
              <a:rPr lang="en-US" altLang="zh-CN" b="1" dirty="0" smtClean="0">
                <a:latin typeface="Times New Roman" pitchFamily="18" charset="0"/>
                <a:ea typeface="楷体_GB2312" pitchFamily="49" charset="-122"/>
              </a:rPr>
              <a:t>3</a:t>
            </a:r>
            <a:r>
              <a:rPr lang="zh-CN" altLang="en-US" b="1" dirty="0" smtClean="0">
                <a:latin typeface="Times New Roman" pitchFamily="18" charset="0"/>
                <a:ea typeface="楷体_GB2312" pitchFamily="49" charset="-122"/>
              </a:rPr>
              <a:t>个月后，该股票价格要么是</a:t>
            </a:r>
            <a:r>
              <a:rPr lang="en-US" altLang="zh-CN" b="1" dirty="0" smtClean="0">
                <a:latin typeface="Times New Roman" pitchFamily="18" charset="0"/>
                <a:ea typeface="楷体_GB2312" pitchFamily="49" charset="-122"/>
              </a:rPr>
              <a:t>11</a:t>
            </a:r>
            <a:r>
              <a:rPr lang="zh-CN" altLang="en-US" b="1" dirty="0" smtClean="0">
                <a:latin typeface="Times New Roman" pitchFamily="18" charset="0"/>
                <a:ea typeface="楷体_GB2312" pitchFamily="49" charset="-122"/>
              </a:rPr>
              <a:t>元，要么是</a:t>
            </a:r>
            <a:r>
              <a:rPr lang="en-US" altLang="zh-CN" b="1" dirty="0" smtClean="0">
                <a:latin typeface="Times New Roman" pitchFamily="18" charset="0"/>
                <a:ea typeface="楷体_GB2312" pitchFamily="49" charset="-122"/>
              </a:rPr>
              <a:t>9</a:t>
            </a:r>
            <a:r>
              <a:rPr lang="zh-CN" altLang="en-US" b="1" dirty="0" smtClean="0">
                <a:latin typeface="Times New Roman" pitchFamily="18" charset="0"/>
                <a:ea typeface="楷体_GB2312" pitchFamily="49" charset="-122"/>
              </a:rPr>
              <a:t>元。假设现在的无风险年利率等于</a:t>
            </a:r>
            <a:r>
              <a:rPr lang="en-US" altLang="zh-CN" b="1" dirty="0" smtClean="0">
                <a:latin typeface="Times New Roman" pitchFamily="18" charset="0"/>
                <a:ea typeface="楷体_GB2312" pitchFamily="49" charset="-122"/>
              </a:rPr>
              <a:t>10%</a:t>
            </a:r>
            <a:r>
              <a:rPr lang="zh-CN" altLang="en-US" b="1" dirty="0" smtClean="0">
                <a:latin typeface="Times New Roman" pitchFamily="18" charset="0"/>
                <a:ea typeface="楷体_GB2312" pitchFamily="49" charset="-122"/>
              </a:rPr>
              <a:t>，现在我们要找出一份</a:t>
            </a:r>
            <a:r>
              <a:rPr lang="en-US" altLang="zh-CN" b="1" dirty="0" smtClean="0">
                <a:latin typeface="Times New Roman" pitchFamily="18" charset="0"/>
                <a:ea typeface="楷体_GB2312" pitchFamily="49" charset="-122"/>
              </a:rPr>
              <a:t>3</a:t>
            </a:r>
            <a:r>
              <a:rPr lang="zh-CN" altLang="en-US" b="1" dirty="0" smtClean="0">
                <a:latin typeface="Times New Roman" pitchFamily="18" charset="0"/>
                <a:ea typeface="楷体_GB2312" pitchFamily="49" charset="-122"/>
              </a:rPr>
              <a:t>个月期协议价格为</a:t>
            </a:r>
            <a:r>
              <a:rPr lang="en-US" altLang="zh-CN" b="1" dirty="0" smtClean="0">
                <a:latin typeface="Times New Roman" pitchFamily="18" charset="0"/>
                <a:ea typeface="楷体_GB2312" pitchFamily="49" charset="-122"/>
              </a:rPr>
              <a:t>10.5</a:t>
            </a:r>
            <a:r>
              <a:rPr lang="zh-CN" altLang="en-US" b="1" dirty="0" smtClean="0">
                <a:latin typeface="Times New Roman" pitchFamily="18" charset="0"/>
                <a:ea typeface="楷体_GB2312" pitchFamily="49" charset="-122"/>
              </a:rPr>
              <a:t>元的该股票欧式看涨期权的价值。</a:t>
            </a:r>
          </a:p>
          <a:p>
            <a:pPr lvl="1"/>
            <a:r>
              <a:rPr lang="zh-CN" altLang="en-US" b="1" dirty="0">
                <a:latin typeface="Times New Roman" pitchFamily="18" charset="0"/>
                <a:ea typeface="楷体_GB2312" pitchFamily="49" charset="-122"/>
              </a:rPr>
              <a:t>设股票上升的概率为</a:t>
            </a:r>
            <a:r>
              <a:rPr lang="en-US" altLang="zh-CN" b="1" dirty="0">
                <a:latin typeface="Times New Roman" pitchFamily="18" charset="0"/>
                <a:ea typeface="楷体_GB2312" pitchFamily="49" charset="-122"/>
              </a:rPr>
              <a:t>P</a:t>
            </a:r>
            <a:r>
              <a:rPr lang="zh-CN" altLang="en-US" b="1" dirty="0">
                <a:latin typeface="Times New Roman" pitchFamily="18" charset="0"/>
                <a:ea typeface="楷体_GB2312" pitchFamily="49" charset="-122"/>
              </a:rPr>
              <a:t>，下降则为</a:t>
            </a:r>
            <a:r>
              <a:rPr lang="en-US" altLang="zh-CN" b="1" dirty="0">
                <a:latin typeface="Times New Roman" pitchFamily="18" charset="0"/>
                <a:ea typeface="楷体_GB2312" pitchFamily="49" charset="-122"/>
              </a:rPr>
              <a:t>1-P</a:t>
            </a:r>
          </a:p>
          <a:p>
            <a:pPr lvl="1"/>
            <a:r>
              <a:rPr lang="en-US" altLang="zh-CN" b="1" dirty="0">
                <a:latin typeface="Times New Roman" pitchFamily="18" charset="0"/>
                <a:ea typeface="楷体_GB2312" pitchFamily="49" charset="-122"/>
              </a:rPr>
              <a:t>P</a:t>
            </a:r>
            <a:r>
              <a:rPr lang="zh-CN" altLang="en-US" b="1" dirty="0">
                <a:latin typeface="Times New Roman" pitchFamily="18" charset="0"/>
                <a:ea typeface="楷体_GB2312" pitchFamily="49" charset="-122"/>
              </a:rPr>
              <a:t>：风险中性概率，由股票价格变动情况和利率所决定</a:t>
            </a:r>
          </a:p>
          <a:p>
            <a:pPr lvl="1"/>
            <a:r>
              <a:rPr lang="en-US" altLang="zh-CN" b="1" dirty="0">
                <a:latin typeface="Times New Roman" pitchFamily="18" charset="0"/>
                <a:ea typeface="楷体_GB2312" pitchFamily="49" charset="-122"/>
              </a:rPr>
              <a:t>P</a:t>
            </a:r>
            <a:r>
              <a:rPr lang="zh-CN" altLang="en-US" b="1" dirty="0">
                <a:latin typeface="Times New Roman" pitchFamily="18" charset="0"/>
                <a:ea typeface="楷体_GB2312" pitchFamily="49" charset="-122"/>
              </a:rPr>
              <a:t>的计</a:t>
            </a:r>
            <a:r>
              <a:rPr lang="zh-CN" altLang="en-US" b="1" dirty="0">
                <a:latin typeface="Times New Roman" pitchFamily="18" charset="0"/>
                <a:ea typeface="楷体_GB2312" pitchFamily="49" charset="-122"/>
                <a:hlinkClick r:id="" action="ppaction://hlinkshowjump?jump=nextslide"/>
              </a:rPr>
              <a:t>算</a:t>
            </a:r>
            <a:r>
              <a:rPr lang="zh-CN" altLang="en-US" b="1" dirty="0">
                <a:latin typeface="Times New Roman" pitchFamily="18" charset="0"/>
                <a:ea typeface="楷体_GB2312" pitchFamily="49" charset="-122"/>
              </a:rPr>
              <a:t>：</a:t>
            </a:r>
          </a:p>
          <a:p>
            <a:pPr lvl="1"/>
            <a:r>
              <a:rPr lang="zh-CN" altLang="en-US" b="1" dirty="0">
                <a:latin typeface="Times New Roman" pitchFamily="18" charset="0"/>
                <a:ea typeface="楷体_GB2312" pitchFamily="49" charset="-122"/>
              </a:rPr>
              <a:t>得出，</a:t>
            </a:r>
            <a:r>
              <a:rPr lang="en-US" altLang="zh-CN" b="1" dirty="0">
                <a:latin typeface="Times New Roman" pitchFamily="18" charset="0"/>
                <a:ea typeface="楷体_GB2312" pitchFamily="49" charset="-122"/>
              </a:rPr>
              <a:t>P=0.6266</a:t>
            </a:r>
          </a:p>
          <a:p>
            <a:pPr lvl="1"/>
            <a:r>
              <a:rPr lang="zh-CN" altLang="en-US" b="1" dirty="0">
                <a:latin typeface="Times New Roman" pitchFamily="18" charset="0"/>
                <a:ea typeface="楷体_GB2312" pitchFamily="49" charset="-122"/>
              </a:rPr>
              <a:t>根据风险中性定价原理，该期权的价值为：</a:t>
            </a:r>
          </a:p>
        </p:txBody>
      </p:sp>
      <p:graphicFrame>
        <p:nvGraphicFramePr>
          <p:cNvPr id="185348" name="Object 4"/>
          <p:cNvGraphicFramePr>
            <a:graphicFrameLocks noChangeAspect="1"/>
          </p:cNvGraphicFramePr>
          <p:nvPr>
            <p:extLst>
              <p:ext uri="{D42A27DB-BD31-4B8C-83A1-F6EECF244321}">
                <p14:modId xmlns:p14="http://schemas.microsoft.com/office/powerpoint/2010/main" val="3862864258"/>
              </p:ext>
            </p:extLst>
          </p:nvPr>
        </p:nvGraphicFramePr>
        <p:xfrm>
          <a:off x="5083970" y="4578353"/>
          <a:ext cx="3744912" cy="506412"/>
        </p:xfrm>
        <a:graphic>
          <a:graphicData uri="http://schemas.openxmlformats.org/presentationml/2006/ole">
            <mc:AlternateContent xmlns:mc="http://schemas.openxmlformats.org/markup-compatibility/2006">
              <mc:Choice xmlns:v="urn:schemas-microsoft-com:vml" Requires="v">
                <p:oleObj spid="_x0000_s16398" name="Equation" r:id="rId3" imgW="1688760" imgH="228600" progId="Equation.DSMT4">
                  <p:embed/>
                </p:oleObj>
              </mc:Choice>
              <mc:Fallback>
                <p:oleObj name="Equation" r:id="rId3" imgW="1688760" imgH="228600" progId="Equation.DSMT4">
                  <p:embed/>
                  <p:pic>
                    <p:nvPicPr>
                      <p:cNvPr id="1853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970" y="4578353"/>
                        <a:ext cx="3744912"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51" name="Object 7"/>
          <p:cNvGraphicFramePr>
            <a:graphicFrameLocks noGrp="1" noChangeAspect="1"/>
          </p:cNvGraphicFramePr>
          <p:nvPr>
            <p:ph sz="half" idx="4294967295"/>
          </p:nvPr>
        </p:nvGraphicFramePr>
        <p:xfrm>
          <a:off x="3000376" y="5589589"/>
          <a:ext cx="6264275" cy="504825"/>
        </p:xfrm>
        <a:graphic>
          <a:graphicData uri="http://schemas.openxmlformats.org/presentationml/2006/ole">
            <mc:AlternateContent xmlns:mc="http://schemas.openxmlformats.org/markup-compatibility/2006">
              <mc:Choice xmlns:v="urn:schemas-microsoft-com:vml" Requires="v">
                <p:oleObj spid="_x0000_s16399" name="Equation" r:id="rId5" imgW="2971800" imgH="228600" progId="Equation.DSMT4">
                  <p:embed/>
                </p:oleObj>
              </mc:Choice>
              <mc:Fallback>
                <p:oleObj name="Equation" r:id="rId5" imgW="2971800" imgH="228600" progId="Equation.DSMT4">
                  <p:embed/>
                  <p:pic>
                    <p:nvPicPr>
                      <p:cNvPr id="18535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6" y="5589589"/>
                        <a:ext cx="62642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53" name="AutoShape 9"/>
          <p:cNvSpPr>
            <a:spLocks/>
          </p:cNvSpPr>
          <p:nvPr/>
        </p:nvSpPr>
        <p:spPr bwMode="auto">
          <a:xfrm>
            <a:off x="6096001" y="3429001"/>
            <a:ext cx="4176713" cy="500063"/>
          </a:xfrm>
          <a:prstGeom prst="borderCallout2">
            <a:avLst>
              <a:gd name="adj1" fmla="val 18750"/>
              <a:gd name="adj2" fmla="val -1824"/>
              <a:gd name="adj3" fmla="val 18750"/>
              <a:gd name="adj4" fmla="val -7449"/>
              <a:gd name="adj5" fmla="val 192449"/>
              <a:gd name="adj6" fmla="val -13153"/>
            </a:avLst>
          </a:prstGeom>
          <a:solidFill>
            <a:schemeClr val="accent1"/>
          </a:solidFill>
          <a:ln w="9525" algn="ctr">
            <a:solidFill>
              <a:schemeClr val="tx1"/>
            </a:solidFill>
            <a:miter lim="800000"/>
            <a:headEnd/>
            <a:tailEnd/>
          </a:ln>
        </p:spPr>
        <p:txBody>
          <a:bodyPr/>
          <a:lstStyle/>
          <a:p>
            <a:pPr>
              <a:spcBef>
                <a:spcPct val="50000"/>
              </a:spcBef>
              <a:buClrTx/>
              <a:buSzTx/>
              <a:buFontTx/>
              <a:buNone/>
            </a:pPr>
            <a:r>
              <a:rPr lang="zh-CN" altLang="en-US" sz="2800" b="1" dirty="0">
                <a:latin typeface="Arial" charset="0"/>
                <a:ea typeface="华文仿宋" pitchFamily="2" charset="-122"/>
              </a:rPr>
              <a:t>风险收益等于无风险收益</a:t>
            </a:r>
          </a:p>
        </p:txBody>
      </p:sp>
      <p:sp>
        <p:nvSpPr>
          <p:cNvPr id="185354" name="AutoShape 10"/>
          <p:cNvSpPr>
            <a:spLocks/>
          </p:cNvSpPr>
          <p:nvPr/>
        </p:nvSpPr>
        <p:spPr bwMode="auto">
          <a:xfrm>
            <a:off x="1919289" y="6092826"/>
            <a:ext cx="5037137" cy="550863"/>
          </a:xfrm>
          <a:prstGeom prst="borderCallout2">
            <a:avLst>
              <a:gd name="adj1" fmla="val 18750"/>
              <a:gd name="adj2" fmla="val 101514"/>
              <a:gd name="adj3" fmla="val 18750"/>
              <a:gd name="adj4" fmla="val 105074"/>
              <a:gd name="adj5" fmla="val -39324"/>
              <a:gd name="adj6" fmla="val 108759"/>
            </a:avLst>
          </a:prstGeom>
          <a:solidFill>
            <a:schemeClr val="accent1"/>
          </a:solidFill>
          <a:ln w="9525" algn="ctr">
            <a:solidFill>
              <a:schemeClr val="tx1"/>
            </a:solidFill>
            <a:miter lim="800000"/>
            <a:headEnd/>
            <a:tailEnd/>
          </a:ln>
        </p:spPr>
        <p:txBody>
          <a:bodyPr/>
          <a:lstStyle/>
          <a:p>
            <a:pPr>
              <a:spcBef>
                <a:spcPct val="50000"/>
              </a:spcBef>
              <a:buClrTx/>
              <a:buSzTx/>
              <a:buFontTx/>
              <a:buNone/>
            </a:pPr>
            <a:r>
              <a:rPr lang="zh-CN" altLang="en-US" sz="2800" b="1" dirty="0">
                <a:latin typeface="Arial" charset="0"/>
                <a:ea typeface="华文仿宋" pitchFamily="2" charset="-122"/>
              </a:rPr>
              <a:t>未来现金流的无风险利率贴现</a:t>
            </a:r>
          </a:p>
        </p:txBody>
      </p:sp>
    </p:spTree>
    <p:extLst>
      <p:ext uri="{BB962C8B-B14F-4D97-AF65-F5344CB8AC3E}">
        <p14:creationId xmlns:p14="http://schemas.microsoft.com/office/powerpoint/2010/main" val="124831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5347">
                                            <p:txEl>
                                              <p:pRg st="2" end="2"/>
                                            </p:txEl>
                                          </p:spTgt>
                                        </p:tgtEl>
                                        <p:attrNameLst>
                                          <p:attrName>style.visibility</p:attrName>
                                        </p:attrNameLst>
                                      </p:cBhvr>
                                      <p:to>
                                        <p:strVal val="visible"/>
                                      </p:to>
                                    </p:set>
                                    <p:animEffect transition="in" filter="blinds(horizontal)">
                                      <p:cBhvr>
                                        <p:cTn id="7" dur="500"/>
                                        <p:tgtEl>
                                          <p:spTgt spid="1853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5347">
                                            <p:txEl>
                                              <p:pRg st="3" end="3"/>
                                            </p:txEl>
                                          </p:spTgt>
                                        </p:tgtEl>
                                        <p:attrNameLst>
                                          <p:attrName>style.visibility</p:attrName>
                                        </p:attrNameLst>
                                      </p:cBhvr>
                                      <p:to>
                                        <p:strVal val="visible"/>
                                      </p:to>
                                    </p:set>
                                    <p:animEffect transition="in" filter="blinds(horizontal)">
                                      <p:cBhvr>
                                        <p:cTn id="12" dur="500"/>
                                        <p:tgtEl>
                                          <p:spTgt spid="1853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5347">
                                            <p:txEl>
                                              <p:pRg st="4" end="4"/>
                                            </p:txEl>
                                          </p:spTgt>
                                        </p:tgtEl>
                                        <p:attrNameLst>
                                          <p:attrName>style.visibility</p:attrName>
                                        </p:attrNameLst>
                                      </p:cBhvr>
                                      <p:to>
                                        <p:strVal val="visible"/>
                                      </p:to>
                                    </p:set>
                                    <p:animEffect transition="in" filter="blinds(horizontal)">
                                      <p:cBhvr>
                                        <p:cTn id="17" dur="500"/>
                                        <p:tgtEl>
                                          <p:spTgt spid="1853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85348"/>
                                        </p:tgtEl>
                                        <p:attrNameLst>
                                          <p:attrName>style.visibility</p:attrName>
                                        </p:attrNameLst>
                                      </p:cBhvr>
                                      <p:to>
                                        <p:strVal val="visible"/>
                                      </p:to>
                                    </p:set>
                                    <p:anim calcmode="lin" valueType="num">
                                      <p:cBhvr additive="base">
                                        <p:cTn id="22" dur="500" fill="hold"/>
                                        <p:tgtEl>
                                          <p:spTgt spid="185348"/>
                                        </p:tgtEl>
                                        <p:attrNameLst>
                                          <p:attrName>ppt_x</p:attrName>
                                        </p:attrNameLst>
                                      </p:cBhvr>
                                      <p:tavLst>
                                        <p:tav tm="0">
                                          <p:val>
                                            <p:strVal val="#ppt_x"/>
                                          </p:val>
                                        </p:tav>
                                        <p:tav tm="100000">
                                          <p:val>
                                            <p:strVal val="#ppt_x"/>
                                          </p:val>
                                        </p:tav>
                                      </p:tavLst>
                                    </p:anim>
                                    <p:anim calcmode="lin" valueType="num">
                                      <p:cBhvr additive="base">
                                        <p:cTn id="23" dur="500" fill="hold"/>
                                        <p:tgtEl>
                                          <p:spTgt spid="18534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5347">
                                            <p:txEl>
                                              <p:pRg st="5" end="5"/>
                                            </p:txEl>
                                          </p:spTgt>
                                        </p:tgtEl>
                                        <p:attrNameLst>
                                          <p:attrName>style.visibility</p:attrName>
                                        </p:attrNameLst>
                                      </p:cBhvr>
                                      <p:to>
                                        <p:strVal val="visible"/>
                                      </p:to>
                                    </p:set>
                                    <p:animEffect transition="in" filter="blinds(horizontal)">
                                      <p:cBhvr>
                                        <p:cTn id="28" dur="500"/>
                                        <p:tgtEl>
                                          <p:spTgt spid="18534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85347">
                                            <p:txEl>
                                              <p:pRg st="6" end="6"/>
                                            </p:txEl>
                                          </p:spTgt>
                                        </p:tgtEl>
                                        <p:attrNameLst>
                                          <p:attrName>style.visibility</p:attrName>
                                        </p:attrNameLst>
                                      </p:cBhvr>
                                      <p:to>
                                        <p:strVal val="visible"/>
                                      </p:to>
                                    </p:set>
                                    <p:animEffect transition="in" filter="blinds(horizontal)">
                                      <p:cBhvr>
                                        <p:cTn id="33" dur="500"/>
                                        <p:tgtEl>
                                          <p:spTgt spid="18534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85351"/>
                                        </p:tgtEl>
                                        <p:attrNameLst>
                                          <p:attrName>style.visibility</p:attrName>
                                        </p:attrNameLst>
                                      </p:cBhvr>
                                      <p:to>
                                        <p:strVal val="visible"/>
                                      </p:to>
                                    </p:set>
                                    <p:anim calcmode="lin" valueType="num">
                                      <p:cBhvr additive="base">
                                        <p:cTn id="38" dur="500" fill="hold"/>
                                        <p:tgtEl>
                                          <p:spTgt spid="185351"/>
                                        </p:tgtEl>
                                        <p:attrNameLst>
                                          <p:attrName>ppt_x</p:attrName>
                                        </p:attrNameLst>
                                      </p:cBhvr>
                                      <p:tavLst>
                                        <p:tav tm="0">
                                          <p:val>
                                            <p:strVal val="#ppt_x"/>
                                          </p:val>
                                        </p:tav>
                                        <p:tav tm="100000">
                                          <p:val>
                                            <p:strVal val="#ppt_x"/>
                                          </p:val>
                                        </p:tav>
                                      </p:tavLst>
                                    </p:anim>
                                    <p:anim calcmode="lin" valueType="num">
                                      <p:cBhvr additive="base">
                                        <p:cTn id="39" dur="500" fill="hold"/>
                                        <p:tgtEl>
                                          <p:spTgt spid="18535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85353"/>
                                        </p:tgtEl>
                                        <p:attrNameLst>
                                          <p:attrName>style.visibility</p:attrName>
                                        </p:attrNameLst>
                                      </p:cBhvr>
                                      <p:to>
                                        <p:strVal val="visible"/>
                                      </p:to>
                                    </p:set>
                                    <p:anim calcmode="lin" valueType="num">
                                      <p:cBhvr additive="base">
                                        <p:cTn id="44" dur="500" fill="hold"/>
                                        <p:tgtEl>
                                          <p:spTgt spid="185353"/>
                                        </p:tgtEl>
                                        <p:attrNameLst>
                                          <p:attrName>ppt_x</p:attrName>
                                        </p:attrNameLst>
                                      </p:cBhvr>
                                      <p:tavLst>
                                        <p:tav tm="0">
                                          <p:val>
                                            <p:strVal val="#ppt_x"/>
                                          </p:val>
                                        </p:tav>
                                        <p:tav tm="100000">
                                          <p:val>
                                            <p:strVal val="#ppt_x"/>
                                          </p:val>
                                        </p:tav>
                                      </p:tavLst>
                                    </p:anim>
                                    <p:anim calcmode="lin" valueType="num">
                                      <p:cBhvr additive="base">
                                        <p:cTn id="45" dur="500" fill="hold"/>
                                        <p:tgtEl>
                                          <p:spTgt spid="18535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85354"/>
                                        </p:tgtEl>
                                        <p:attrNameLst>
                                          <p:attrName>style.visibility</p:attrName>
                                        </p:attrNameLst>
                                      </p:cBhvr>
                                      <p:to>
                                        <p:strVal val="visible"/>
                                      </p:to>
                                    </p:set>
                                    <p:anim calcmode="lin" valueType="num">
                                      <p:cBhvr additive="base">
                                        <p:cTn id="50" dur="500" fill="hold"/>
                                        <p:tgtEl>
                                          <p:spTgt spid="185354"/>
                                        </p:tgtEl>
                                        <p:attrNameLst>
                                          <p:attrName>ppt_x</p:attrName>
                                        </p:attrNameLst>
                                      </p:cBhvr>
                                      <p:tavLst>
                                        <p:tav tm="0">
                                          <p:val>
                                            <p:strVal val="#ppt_x"/>
                                          </p:val>
                                        </p:tav>
                                        <p:tav tm="100000">
                                          <p:val>
                                            <p:strVal val="#ppt_x"/>
                                          </p:val>
                                        </p:tav>
                                      </p:tavLst>
                                    </p:anim>
                                    <p:anim calcmode="lin" valueType="num">
                                      <p:cBhvr additive="base">
                                        <p:cTn id="51" dur="500" fill="hold"/>
                                        <p:tgtEl>
                                          <p:spTgt spid="185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3" grpId="0" animBg="1"/>
      <p:bldP spid="18535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2"/>
          <p:cNvSpPr>
            <a:spLocks noGrp="1"/>
          </p:cNvSpPr>
          <p:nvPr>
            <p:ph type="title" idx="4294967295"/>
          </p:nvPr>
        </p:nvSpPr>
        <p:spPr bwMode="auto">
          <a:xfrm>
            <a:off x="1919288" y="333375"/>
            <a:ext cx="7467600" cy="725488"/>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p>
        </p:txBody>
      </p:sp>
      <p:sp>
        <p:nvSpPr>
          <p:cNvPr id="258051" name="Rectangle 3"/>
          <p:cNvSpPr>
            <a:spLocks noGrp="1"/>
          </p:cNvSpPr>
          <p:nvPr>
            <p:ph type="body" idx="4294967295"/>
          </p:nvPr>
        </p:nvSpPr>
        <p:spPr>
          <a:xfrm>
            <a:off x="1881188" y="1600201"/>
            <a:ext cx="8215312" cy="4873625"/>
          </a:xfrm>
        </p:spPr>
        <p:txBody>
          <a:bodyPr/>
          <a:lstStyle/>
          <a:p>
            <a:r>
              <a:rPr lang="zh-CN" altLang="en-US" dirty="0" smtClean="0">
                <a:latin typeface="宋体" charset="-122"/>
                <a:ea typeface="宋体" charset="-122"/>
              </a:rPr>
              <a:t>离散复利与连续复利</a:t>
            </a:r>
          </a:p>
          <a:p>
            <a:pPr>
              <a:buFont typeface="Wingdings" pitchFamily="2" charset="2"/>
              <a:buNone/>
            </a:pPr>
            <a:r>
              <a:rPr lang="zh-CN" altLang="en-US" dirty="0" smtClean="0">
                <a:latin typeface="宋体" charset="-122"/>
                <a:ea typeface="宋体" charset="-122"/>
              </a:rPr>
              <a:t>  离散复利</a:t>
            </a:r>
            <a:r>
              <a:rPr lang="en-US" altLang="zh-CN" dirty="0" smtClean="0">
                <a:latin typeface="宋体" charset="-122"/>
                <a:ea typeface="宋体" charset="-122"/>
              </a:rPr>
              <a:t>:</a:t>
            </a:r>
            <a:r>
              <a:rPr lang="zh-CN" altLang="en-US" dirty="0" smtClean="0">
                <a:latin typeface="宋体" charset="-122"/>
                <a:ea typeface="宋体" charset="-122"/>
              </a:rPr>
              <a:t>每固定期限支付</a:t>
            </a:r>
            <a:r>
              <a:rPr lang="en-US" altLang="zh-CN" dirty="0" smtClean="0">
                <a:latin typeface="宋体" charset="-122"/>
                <a:ea typeface="宋体" charset="-122"/>
              </a:rPr>
              <a:t>1</a:t>
            </a:r>
            <a:r>
              <a:rPr lang="zh-CN" altLang="en-US" dirty="0" smtClean="0">
                <a:latin typeface="宋体" charset="-122"/>
                <a:ea typeface="宋体" charset="-122"/>
              </a:rPr>
              <a:t>次利息</a:t>
            </a:r>
            <a:r>
              <a:rPr lang="en-US" altLang="zh-CN" dirty="0" smtClean="0">
                <a:latin typeface="宋体" charset="-122"/>
                <a:ea typeface="宋体" charset="-122"/>
              </a:rPr>
              <a:t>,</a:t>
            </a:r>
            <a:r>
              <a:rPr lang="zh-CN" altLang="en-US" dirty="0" smtClean="0">
                <a:latin typeface="宋体" charset="-122"/>
                <a:ea typeface="宋体" charset="-122"/>
              </a:rPr>
              <a:t>其计算公式为</a:t>
            </a:r>
            <a:r>
              <a:rPr lang="en-US" altLang="zh-CN" dirty="0">
                <a:latin typeface="宋体" charset="-122"/>
                <a:ea typeface="宋体" charset="-122"/>
              </a:rPr>
              <a:t>,</a:t>
            </a:r>
          </a:p>
          <a:p>
            <a:endParaRPr lang="en-US" altLang="zh-CN" dirty="0">
              <a:latin typeface="宋体" charset="-122"/>
              <a:ea typeface="宋体" charset="-122"/>
            </a:endParaRPr>
          </a:p>
          <a:p>
            <a:pPr>
              <a:buFont typeface="Wingdings" pitchFamily="2" charset="2"/>
              <a:buNone/>
            </a:pPr>
            <a:endParaRPr lang="zh-CN" altLang="en-US" dirty="0" smtClean="0">
              <a:latin typeface="宋体" charset="-122"/>
              <a:ea typeface="宋体" charset="-122"/>
            </a:endParaRPr>
          </a:p>
          <a:p>
            <a:pPr>
              <a:buFont typeface="Wingdings" pitchFamily="2" charset="2"/>
              <a:buNone/>
            </a:pPr>
            <a:endParaRPr lang="zh-CN" altLang="en-US" dirty="0" smtClean="0">
              <a:latin typeface="宋体" charset="-122"/>
              <a:ea typeface="宋体" charset="-122"/>
            </a:endParaRPr>
          </a:p>
          <a:p>
            <a:pPr>
              <a:buFont typeface="Wingdings" pitchFamily="2" charset="2"/>
              <a:buNone/>
            </a:pPr>
            <a:r>
              <a:rPr lang="zh-CN" altLang="en-US" dirty="0" smtClean="0">
                <a:latin typeface="宋体" charset="-122"/>
                <a:ea typeface="宋体" charset="-122"/>
              </a:rPr>
              <a:t>连续复利</a:t>
            </a:r>
            <a:r>
              <a:rPr lang="en-US" altLang="zh-CN" dirty="0" smtClean="0">
                <a:latin typeface="宋体" charset="-122"/>
                <a:ea typeface="宋体" charset="-122"/>
              </a:rPr>
              <a:t>:</a:t>
            </a:r>
            <a:r>
              <a:rPr lang="zh-CN" altLang="en-US" dirty="0" smtClean="0">
                <a:latin typeface="宋体" charset="-122"/>
                <a:ea typeface="宋体" charset="-122"/>
              </a:rPr>
              <a:t>每时每刻都计算利息</a:t>
            </a:r>
            <a:r>
              <a:rPr lang="en-US" altLang="zh-CN" dirty="0" smtClean="0">
                <a:latin typeface="宋体" charset="-122"/>
                <a:ea typeface="宋体" charset="-122"/>
              </a:rPr>
              <a:t>(</a:t>
            </a:r>
            <a:r>
              <a:rPr lang="zh-CN" altLang="en-US" dirty="0" smtClean="0">
                <a:latin typeface="宋体" charset="-122"/>
                <a:ea typeface="宋体" charset="-122"/>
              </a:rPr>
              <a:t>连续时间</a:t>
            </a:r>
            <a:r>
              <a:rPr lang="en-US" altLang="zh-CN" dirty="0" smtClean="0">
                <a:latin typeface="宋体" charset="-122"/>
                <a:ea typeface="宋体" charset="-122"/>
              </a:rPr>
              <a:t>),</a:t>
            </a:r>
            <a:r>
              <a:rPr lang="zh-CN" altLang="en-US" dirty="0" smtClean="0">
                <a:latin typeface="宋体" charset="-122"/>
                <a:ea typeface="宋体" charset="-122"/>
              </a:rPr>
              <a:t>计算公式为</a:t>
            </a:r>
            <a:r>
              <a:rPr lang="en-US" altLang="zh-CN" dirty="0" smtClean="0">
                <a:latin typeface="宋体" charset="-122"/>
                <a:ea typeface="宋体" charset="-122"/>
              </a:rPr>
              <a:t>,</a:t>
            </a:r>
          </a:p>
          <a:p>
            <a:pPr>
              <a:buFont typeface="Wingdings" pitchFamily="2" charset="2"/>
              <a:buNone/>
            </a:pPr>
            <a:endParaRPr lang="en-US" altLang="zh-CN" dirty="0" smtClean="0">
              <a:latin typeface="宋体" charset="-122"/>
              <a:ea typeface="宋体" charset="-122"/>
            </a:endParaRPr>
          </a:p>
          <a:p>
            <a:pPr>
              <a:buFont typeface="Wingdings" pitchFamily="2" charset="2"/>
              <a:buNone/>
            </a:pPr>
            <a:endParaRPr lang="en-US" altLang="zh-CN" dirty="0" smtClean="0">
              <a:latin typeface="宋体" charset="-122"/>
              <a:ea typeface="宋体" charset="-122"/>
            </a:endParaRPr>
          </a:p>
          <a:p>
            <a:pPr>
              <a:buFont typeface="Wingdings" pitchFamily="2" charset="2"/>
              <a:buNone/>
            </a:pPr>
            <a:endParaRPr lang="en-US" altLang="zh-CN" dirty="0" smtClean="0">
              <a:latin typeface="宋体" charset="-122"/>
              <a:ea typeface="宋体" charset="-122"/>
            </a:endParaRPr>
          </a:p>
          <a:p>
            <a:pPr>
              <a:buFont typeface="Wingdings" pitchFamily="2" charset="2"/>
              <a:buNone/>
            </a:pPr>
            <a:endParaRPr lang="en-US" altLang="zh-CN" dirty="0" smtClean="0">
              <a:latin typeface="宋体" charset="-122"/>
              <a:ea typeface="宋体" charset="-122"/>
            </a:endParaRPr>
          </a:p>
          <a:p>
            <a:pPr>
              <a:buFont typeface="Wingdings" pitchFamily="2" charset="2"/>
              <a:buNone/>
            </a:pPr>
            <a:endParaRPr lang="en-US" altLang="zh-CN" dirty="0" smtClean="0">
              <a:latin typeface="宋体" charset="-122"/>
              <a:ea typeface="宋体" charset="-122"/>
            </a:endParaRPr>
          </a:p>
        </p:txBody>
      </p:sp>
      <p:graphicFrame>
        <p:nvGraphicFramePr>
          <p:cNvPr id="258052" name="Object 4"/>
          <p:cNvGraphicFramePr>
            <a:graphicFrameLocks noChangeAspect="1"/>
          </p:cNvGraphicFramePr>
          <p:nvPr/>
        </p:nvGraphicFramePr>
        <p:xfrm>
          <a:off x="4583113" y="2708275"/>
          <a:ext cx="2413000" cy="655638"/>
        </p:xfrm>
        <a:graphic>
          <a:graphicData uri="http://schemas.openxmlformats.org/presentationml/2006/ole">
            <mc:AlternateContent xmlns:mc="http://schemas.openxmlformats.org/markup-compatibility/2006">
              <mc:Choice xmlns:v="urn:schemas-microsoft-com:vml" Requires="v">
                <p:oleObj spid="_x0000_s17438" name="Equation" r:id="rId3" imgW="888840" imgH="241200" progId="Equation.DSMT4">
                  <p:embed/>
                </p:oleObj>
              </mc:Choice>
              <mc:Fallback>
                <p:oleObj name="Equation" r:id="rId3" imgW="888840" imgH="241200" progId="Equation.DSMT4">
                  <p:embed/>
                  <p:pic>
                    <p:nvPicPr>
                      <p:cNvPr id="2580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3" y="2708275"/>
                        <a:ext cx="24130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3" name="Object 5"/>
          <p:cNvGraphicFramePr>
            <a:graphicFrameLocks noChangeAspect="1"/>
          </p:cNvGraphicFramePr>
          <p:nvPr>
            <p:extLst>
              <p:ext uri="{D42A27DB-BD31-4B8C-83A1-F6EECF244321}">
                <p14:modId xmlns:p14="http://schemas.microsoft.com/office/powerpoint/2010/main" val="4002738360"/>
              </p:ext>
            </p:extLst>
          </p:nvPr>
        </p:nvGraphicFramePr>
        <p:xfrm>
          <a:off x="1956594" y="3780630"/>
          <a:ext cx="7777162" cy="455613"/>
        </p:xfrm>
        <a:graphic>
          <a:graphicData uri="http://schemas.openxmlformats.org/presentationml/2006/ole">
            <mc:AlternateContent xmlns:mc="http://schemas.openxmlformats.org/markup-compatibility/2006">
              <mc:Choice xmlns:v="urn:schemas-microsoft-com:vml" Requires="v">
                <p:oleObj spid="_x0000_s17439" name="Equation" r:id="rId5" imgW="3898800" imgH="228600" progId="Equation.DSMT4">
                  <p:embed/>
                </p:oleObj>
              </mc:Choice>
              <mc:Fallback>
                <p:oleObj name="Equation" r:id="rId5" imgW="3898800" imgH="228600" progId="Equation.DSMT4">
                  <p:embed/>
                  <p:pic>
                    <p:nvPicPr>
                      <p:cNvPr id="25805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6594" y="3780630"/>
                        <a:ext cx="7777162"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6"/>
          <p:cNvGraphicFramePr>
            <a:graphicFrameLocks noChangeAspect="1"/>
          </p:cNvGraphicFramePr>
          <p:nvPr/>
        </p:nvGraphicFramePr>
        <p:xfrm>
          <a:off x="4965700" y="2705100"/>
          <a:ext cx="914400" cy="198438"/>
        </p:xfrm>
        <a:graphic>
          <a:graphicData uri="http://schemas.openxmlformats.org/presentationml/2006/ole">
            <mc:AlternateContent xmlns:mc="http://schemas.openxmlformats.org/markup-compatibility/2006">
              <mc:Choice xmlns:v="urn:schemas-microsoft-com:vml" Requires="v">
                <p:oleObj spid="_x0000_s17440" name="Equation" r:id="rId7" imgW="914400" imgH="198720" progId="Equation.DSMT4">
                  <p:embed/>
                </p:oleObj>
              </mc:Choice>
              <mc:Fallback>
                <p:oleObj name="Equation" r:id="rId7" imgW="914400" imgH="198720" progId="Equation.DSMT4">
                  <p:embed/>
                  <p:pic>
                    <p:nvPicPr>
                      <p:cNvPr id="1843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5700" y="27051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7" name="Object 9"/>
          <p:cNvGraphicFramePr>
            <a:graphicFrameLocks noChangeAspect="1"/>
          </p:cNvGraphicFramePr>
          <p:nvPr/>
        </p:nvGraphicFramePr>
        <p:xfrm>
          <a:off x="4800600" y="4581526"/>
          <a:ext cx="2089150" cy="714375"/>
        </p:xfrm>
        <a:graphic>
          <a:graphicData uri="http://schemas.openxmlformats.org/presentationml/2006/ole">
            <mc:AlternateContent xmlns:mc="http://schemas.openxmlformats.org/markup-compatibility/2006">
              <mc:Choice xmlns:v="urn:schemas-microsoft-com:vml" Requires="v">
                <p:oleObj spid="_x0000_s17441" name="Equation" r:id="rId9" imgW="622080" imgH="241200" progId="Equation.DSMT4">
                  <p:embed/>
                </p:oleObj>
              </mc:Choice>
              <mc:Fallback>
                <p:oleObj name="Equation" r:id="rId9" imgW="622080" imgH="241200" progId="Equation.DSMT4">
                  <p:embed/>
                  <p:pic>
                    <p:nvPicPr>
                      <p:cNvPr id="25805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4581526"/>
                        <a:ext cx="208915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077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8052"/>
                                        </p:tgtEl>
                                        <p:attrNameLst>
                                          <p:attrName>style.visibility</p:attrName>
                                        </p:attrNameLst>
                                      </p:cBhvr>
                                      <p:to>
                                        <p:strVal val="visible"/>
                                      </p:to>
                                    </p:set>
                                    <p:anim calcmode="lin" valueType="num">
                                      <p:cBhvr additive="base">
                                        <p:cTn id="7" dur="500" fill="hold"/>
                                        <p:tgtEl>
                                          <p:spTgt spid="258052"/>
                                        </p:tgtEl>
                                        <p:attrNameLst>
                                          <p:attrName>ppt_x</p:attrName>
                                        </p:attrNameLst>
                                      </p:cBhvr>
                                      <p:tavLst>
                                        <p:tav tm="0">
                                          <p:val>
                                            <p:strVal val="#ppt_x"/>
                                          </p:val>
                                        </p:tav>
                                        <p:tav tm="100000">
                                          <p:val>
                                            <p:strVal val="#ppt_x"/>
                                          </p:val>
                                        </p:tav>
                                      </p:tavLst>
                                    </p:anim>
                                    <p:anim calcmode="lin" valueType="num">
                                      <p:cBhvr additive="base">
                                        <p:cTn id="8" dur="500" fill="hold"/>
                                        <p:tgtEl>
                                          <p:spTgt spid="258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58053"/>
                                        </p:tgtEl>
                                        <p:attrNameLst>
                                          <p:attrName>style.visibility</p:attrName>
                                        </p:attrNameLst>
                                      </p:cBhvr>
                                      <p:to>
                                        <p:strVal val="visible"/>
                                      </p:to>
                                    </p:set>
                                    <p:animEffect transition="in" filter="blinds(horizontal)">
                                      <p:cBhvr>
                                        <p:cTn id="13" dur="500"/>
                                        <p:tgtEl>
                                          <p:spTgt spid="25805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58051">
                                            <p:txEl>
                                              <p:pRg st="5" end="5"/>
                                            </p:txEl>
                                          </p:spTgt>
                                        </p:tgtEl>
                                        <p:attrNameLst>
                                          <p:attrName>style.visibility</p:attrName>
                                        </p:attrNameLst>
                                      </p:cBhvr>
                                      <p:to>
                                        <p:strVal val="visible"/>
                                      </p:to>
                                    </p:set>
                                    <p:animEffect transition="in" filter="blinds(horizontal)">
                                      <p:cBhvr>
                                        <p:cTn id="18" dur="500"/>
                                        <p:tgtEl>
                                          <p:spTgt spid="25805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8057"/>
                                        </p:tgtEl>
                                        <p:attrNameLst>
                                          <p:attrName>style.visibility</p:attrName>
                                        </p:attrNameLst>
                                      </p:cBhvr>
                                      <p:to>
                                        <p:strVal val="visible"/>
                                      </p:to>
                                    </p:set>
                                    <p:anim calcmode="lin" valueType="num">
                                      <p:cBhvr additive="base">
                                        <p:cTn id="23" dur="500" fill="hold"/>
                                        <p:tgtEl>
                                          <p:spTgt spid="258057"/>
                                        </p:tgtEl>
                                        <p:attrNameLst>
                                          <p:attrName>ppt_x</p:attrName>
                                        </p:attrNameLst>
                                      </p:cBhvr>
                                      <p:tavLst>
                                        <p:tav tm="0">
                                          <p:val>
                                            <p:strVal val="#ppt_x"/>
                                          </p:val>
                                        </p:tav>
                                        <p:tav tm="100000">
                                          <p:val>
                                            <p:strVal val="#ppt_x"/>
                                          </p:val>
                                        </p:tav>
                                      </p:tavLst>
                                    </p:anim>
                                    <p:anim calcmode="lin" valueType="num">
                                      <p:cBhvr additive="base">
                                        <p:cTn id="24" dur="500" fill="hold"/>
                                        <p:tgtEl>
                                          <p:spTgt spid="2580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p:cNvSpPr>
          <p:nvPr>
            <p:ph type="title" idx="4294967295"/>
          </p:nvPr>
        </p:nvSpPr>
        <p:spPr bwMode="auto">
          <a:xfrm>
            <a:off x="1919288" y="333375"/>
            <a:ext cx="7467600" cy="725488"/>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p>
        </p:txBody>
      </p:sp>
      <p:sp>
        <p:nvSpPr>
          <p:cNvPr id="260099" name="Rectangle 3"/>
          <p:cNvSpPr>
            <a:spLocks noGrp="1"/>
          </p:cNvSpPr>
          <p:nvPr>
            <p:ph type="body" idx="4294967295"/>
          </p:nvPr>
        </p:nvSpPr>
        <p:spPr>
          <a:xfrm>
            <a:off x="1981201" y="1600200"/>
            <a:ext cx="8043863" cy="4205288"/>
          </a:xfrm>
        </p:spPr>
        <p:txBody>
          <a:bodyPr>
            <a:normAutofit fontScale="92500" lnSpcReduction="20000"/>
          </a:bodyPr>
          <a:lstStyle/>
          <a:p>
            <a:r>
              <a:rPr lang="zh-CN" altLang="en-US" dirty="0" smtClean="0">
                <a:latin typeface="宋体" charset="-122"/>
                <a:ea typeface="宋体" charset="-122"/>
              </a:rPr>
              <a:t>两种计算公式是相通的</a:t>
            </a:r>
            <a:r>
              <a:rPr lang="en-US" altLang="zh-CN" dirty="0" smtClean="0">
                <a:latin typeface="宋体" charset="-122"/>
                <a:ea typeface="宋体" charset="-122"/>
              </a:rPr>
              <a:t>,</a:t>
            </a:r>
            <a:r>
              <a:rPr lang="zh-CN" altLang="en-US" dirty="0" smtClean="0">
                <a:latin typeface="宋体" charset="-122"/>
                <a:ea typeface="宋体" charset="-122"/>
              </a:rPr>
              <a:t>离散复利事实上是连续复利的特</a:t>
            </a:r>
            <a:endParaRPr lang="en-US" altLang="zh-CN" dirty="0" smtClean="0">
              <a:latin typeface="宋体" charset="-122"/>
              <a:ea typeface="宋体" charset="-122"/>
            </a:endParaRPr>
          </a:p>
          <a:p>
            <a:pPr>
              <a:buFont typeface="Wingdings" pitchFamily="2" charset="2"/>
              <a:buNone/>
            </a:pPr>
            <a:r>
              <a:rPr lang="zh-CN" altLang="en-US" dirty="0" smtClean="0">
                <a:latin typeface="宋体" charset="-122"/>
                <a:ea typeface="宋体" charset="-122"/>
              </a:rPr>
              <a:t>例，推导过程如下：</a:t>
            </a:r>
          </a:p>
          <a:p>
            <a:pPr>
              <a:buFont typeface="Wingdings" pitchFamily="2" charset="2"/>
              <a:buNone/>
            </a:pPr>
            <a:endParaRPr lang="zh-CN" altLang="en-US" dirty="0" smtClean="0">
              <a:latin typeface="宋体" charset="-122"/>
              <a:ea typeface="宋体" charset="-122"/>
            </a:endParaRPr>
          </a:p>
          <a:p>
            <a:pPr>
              <a:buFont typeface="Wingdings" pitchFamily="2" charset="2"/>
              <a:buNone/>
            </a:pPr>
            <a:endParaRPr lang="zh-CN" altLang="en-US" dirty="0" smtClean="0">
              <a:latin typeface="宋体" charset="-122"/>
              <a:ea typeface="宋体" charset="-122"/>
            </a:endParaRPr>
          </a:p>
          <a:p>
            <a:pPr>
              <a:buFont typeface="Wingdings" pitchFamily="2" charset="2"/>
              <a:buNone/>
            </a:pPr>
            <a:endParaRPr lang="zh-CN" altLang="en-US" dirty="0" smtClean="0">
              <a:latin typeface="宋体" charset="-122"/>
              <a:ea typeface="宋体" charset="-122"/>
            </a:endParaRPr>
          </a:p>
          <a:p>
            <a:pPr>
              <a:buFont typeface="Wingdings" pitchFamily="2" charset="2"/>
              <a:buNone/>
            </a:pPr>
            <a:endParaRPr lang="zh-CN" altLang="en-US" dirty="0" smtClean="0">
              <a:latin typeface="宋体" charset="-122"/>
              <a:ea typeface="宋体" charset="-122"/>
            </a:endParaRPr>
          </a:p>
          <a:p>
            <a:pPr>
              <a:buFont typeface="Wingdings" pitchFamily="2" charset="2"/>
              <a:buNone/>
            </a:pPr>
            <a:endParaRPr lang="zh-CN" altLang="en-US" dirty="0" smtClean="0">
              <a:latin typeface="宋体" charset="-122"/>
              <a:ea typeface="宋体" charset="-122"/>
            </a:endParaRPr>
          </a:p>
          <a:p>
            <a:pPr>
              <a:buFont typeface="Wingdings" pitchFamily="2" charset="2"/>
              <a:buNone/>
            </a:pPr>
            <a:r>
              <a:rPr lang="zh-CN" altLang="en-US" b="1" dirty="0" smtClean="0">
                <a:solidFill>
                  <a:schemeClr val="hlink"/>
                </a:solidFill>
                <a:latin typeface="方正姚体" pitchFamily="2" charset="-122"/>
                <a:ea typeface="方正姚体" pitchFamily="2" charset="-122"/>
              </a:rPr>
              <a:t>可见，</a:t>
            </a:r>
            <a:r>
              <a:rPr lang="zh-CN" altLang="en-US" b="1" dirty="0" smtClean="0">
                <a:solidFill>
                  <a:srgbClr val="FF0000"/>
                </a:solidFill>
                <a:latin typeface="方正姚体" pitchFamily="2" charset="-122"/>
                <a:ea typeface="方正姚体" pitchFamily="2" charset="-122"/>
              </a:rPr>
              <a:t>离散复利</a:t>
            </a:r>
            <a:r>
              <a:rPr lang="zh-CN" altLang="en-US" b="1" dirty="0" smtClean="0">
                <a:solidFill>
                  <a:schemeClr val="hlink"/>
                </a:solidFill>
                <a:latin typeface="方正姚体" pitchFamily="2" charset="-122"/>
                <a:ea typeface="方正姚体" pitchFamily="2" charset="-122"/>
              </a:rPr>
              <a:t>只是连续复利的离散时间情形特例，连续</a:t>
            </a:r>
            <a:endParaRPr lang="en-US" altLang="zh-CN" b="1" dirty="0" smtClean="0">
              <a:solidFill>
                <a:schemeClr val="hlink"/>
              </a:solidFill>
              <a:latin typeface="方正姚体" pitchFamily="2" charset="-122"/>
              <a:ea typeface="方正姚体" pitchFamily="2" charset="-122"/>
            </a:endParaRPr>
          </a:p>
          <a:p>
            <a:pPr>
              <a:buFont typeface="Wingdings" pitchFamily="2" charset="2"/>
              <a:buNone/>
            </a:pPr>
            <a:r>
              <a:rPr lang="zh-CN" altLang="en-US" b="1" dirty="0" smtClean="0">
                <a:solidFill>
                  <a:schemeClr val="hlink"/>
                </a:solidFill>
                <a:latin typeface="方正姚体" pitchFamily="2" charset="-122"/>
                <a:ea typeface="方正姚体" pitchFamily="2" charset="-122"/>
              </a:rPr>
              <a:t>复利计算公式才是一般公式或通用公</a:t>
            </a:r>
            <a:r>
              <a:rPr lang="zh-CN" altLang="en-US" b="1" dirty="0" smtClean="0">
                <a:solidFill>
                  <a:schemeClr val="hlink"/>
                </a:solidFill>
                <a:latin typeface="方正姚体" pitchFamily="2" charset="-122"/>
                <a:ea typeface="方正姚体" pitchFamily="2" charset="-122"/>
                <a:hlinkClick r:id="rId3" action="ppaction://hlinksldjump"/>
              </a:rPr>
              <a:t>式</a:t>
            </a:r>
            <a:r>
              <a:rPr lang="zh-CN" altLang="en-US" b="1" dirty="0" smtClean="0">
                <a:solidFill>
                  <a:schemeClr val="hlink"/>
                </a:solidFill>
                <a:latin typeface="方正姚体" pitchFamily="2" charset="-122"/>
                <a:ea typeface="方正姚体" pitchFamily="2" charset="-122"/>
              </a:rPr>
              <a:t>。</a:t>
            </a:r>
          </a:p>
        </p:txBody>
      </p:sp>
      <p:graphicFrame>
        <p:nvGraphicFramePr>
          <p:cNvPr id="260100" name="Object 4"/>
          <p:cNvGraphicFramePr>
            <a:graphicFrameLocks noChangeAspect="1"/>
          </p:cNvGraphicFramePr>
          <p:nvPr/>
        </p:nvGraphicFramePr>
        <p:xfrm>
          <a:off x="2351088" y="2708275"/>
          <a:ext cx="7129462" cy="827088"/>
        </p:xfrm>
        <a:graphic>
          <a:graphicData uri="http://schemas.openxmlformats.org/presentationml/2006/ole">
            <mc:AlternateContent xmlns:mc="http://schemas.openxmlformats.org/markup-compatibility/2006">
              <mc:Choice xmlns:v="urn:schemas-microsoft-com:vml" Requires="v">
                <p:oleObj spid="_x0000_s18446" name="Equation" r:id="rId4" imgW="3390840" imgH="393480" progId="Equation.DSMT4">
                  <p:embed/>
                </p:oleObj>
              </mc:Choice>
              <mc:Fallback>
                <p:oleObj name="Equation" r:id="rId4" imgW="3390840" imgH="393480" progId="Equation.DSMT4">
                  <p:embed/>
                  <p:pic>
                    <p:nvPicPr>
                      <p:cNvPr id="2601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088" y="2708275"/>
                        <a:ext cx="7129462"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0101" name="Object 5"/>
          <p:cNvGraphicFramePr>
            <a:graphicFrameLocks noChangeAspect="1"/>
          </p:cNvGraphicFramePr>
          <p:nvPr/>
        </p:nvGraphicFramePr>
        <p:xfrm>
          <a:off x="2279650" y="3573463"/>
          <a:ext cx="5543550" cy="863600"/>
        </p:xfrm>
        <a:graphic>
          <a:graphicData uri="http://schemas.openxmlformats.org/presentationml/2006/ole">
            <mc:AlternateContent xmlns:mc="http://schemas.openxmlformats.org/markup-compatibility/2006">
              <mc:Choice xmlns:v="urn:schemas-microsoft-com:vml" Requires="v">
                <p:oleObj spid="_x0000_s18447" name="Equation" r:id="rId6" imgW="2527200" imgH="393480" progId="Equation.DSMT4">
                  <p:embed/>
                </p:oleObj>
              </mc:Choice>
              <mc:Fallback>
                <p:oleObj name="Equation" r:id="rId6" imgW="2527200" imgH="393480" progId="Equation.DSMT4">
                  <p:embed/>
                  <p:pic>
                    <p:nvPicPr>
                      <p:cNvPr id="26010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0" y="3573463"/>
                        <a:ext cx="55435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935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blinds(horizontal)">
                                      <p:cBhvr>
                                        <p:cTn id="7" dur="500"/>
                                        <p:tgtEl>
                                          <p:spTgt spid="260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0099">
                                            <p:txEl>
                                              <p:pRg st="1" end="1"/>
                                            </p:txEl>
                                          </p:spTgt>
                                        </p:tgtEl>
                                        <p:attrNameLst>
                                          <p:attrName>style.visibility</p:attrName>
                                        </p:attrNameLst>
                                      </p:cBhvr>
                                      <p:to>
                                        <p:strVal val="visible"/>
                                      </p:to>
                                    </p:set>
                                    <p:animEffect transition="in" filter="blinds(horizontal)">
                                      <p:cBhvr>
                                        <p:cTn id="12" dur="500"/>
                                        <p:tgtEl>
                                          <p:spTgt spid="260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0100"/>
                                        </p:tgtEl>
                                        <p:attrNameLst>
                                          <p:attrName>style.visibility</p:attrName>
                                        </p:attrNameLst>
                                      </p:cBhvr>
                                      <p:to>
                                        <p:strVal val="visible"/>
                                      </p:to>
                                    </p:set>
                                    <p:anim calcmode="lin" valueType="num">
                                      <p:cBhvr additive="base">
                                        <p:cTn id="17" dur="500" fill="hold"/>
                                        <p:tgtEl>
                                          <p:spTgt spid="260100"/>
                                        </p:tgtEl>
                                        <p:attrNameLst>
                                          <p:attrName>ppt_x</p:attrName>
                                        </p:attrNameLst>
                                      </p:cBhvr>
                                      <p:tavLst>
                                        <p:tav tm="0">
                                          <p:val>
                                            <p:strVal val="#ppt_x"/>
                                          </p:val>
                                        </p:tav>
                                        <p:tav tm="100000">
                                          <p:val>
                                            <p:strVal val="#ppt_x"/>
                                          </p:val>
                                        </p:tav>
                                      </p:tavLst>
                                    </p:anim>
                                    <p:anim calcmode="lin" valueType="num">
                                      <p:cBhvr additive="base">
                                        <p:cTn id="18" dur="500" fill="hold"/>
                                        <p:tgtEl>
                                          <p:spTgt spid="26010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0101"/>
                                        </p:tgtEl>
                                        <p:attrNameLst>
                                          <p:attrName>style.visibility</p:attrName>
                                        </p:attrNameLst>
                                      </p:cBhvr>
                                      <p:to>
                                        <p:strVal val="visible"/>
                                      </p:to>
                                    </p:set>
                                    <p:anim calcmode="lin" valueType="num">
                                      <p:cBhvr additive="base">
                                        <p:cTn id="23" dur="500" fill="hold"/>
                                        <p:tgtEl>
                                          <p:spTgt spid="260101"/>
                                        </p:tgtEl>
                                        <p:attrNameLst>
                                          <p:attrName>ppt_x</p:attrName>
                                        </p:attrNameLst>
                                      </p:cBhvr>
                                      <p:tavLst>
                                        <p:tav tm="0">
                                          <p:val>
                                            <p:strVal val="#ppt_x"/>
                                          </p:val>
                                        </p:tav>
                                        <p:tav tm="100000">
                                          <p:val>
                                            <p:strVal val="#ppt_x"/>
                                          </p:val>
                                        </p:tav>
                                      </p:tavLst>
                                    </p:anim>
                                    <p:anim calcmode="lin" valueType="num">
                                      <p:cBhvr additive="base">
                                        <p:cTn id="24" dur="500" fill="hold"/>
                                        <p:tgtEl>
                                          <p:spTgt spid="26010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60099">
                                            <p:txEl>
                                              <p:pRg st="7" end="7"/>
                                            </p:txEl>
                                          </p:spTgt>
                                        </p:tgtEl>
                                        <p:attrNameLst>
                                          <p:attrName>style.visibility</p:attrName>
                                        </p:attrNameLst>
                                      </p:cBhvr>
                                      <p:to>
                                        <p:strVal val="visible"/>
                                      </p:to>
                                    </p:set>
                                    <p:animEffect transition="in" filter="checkerboard(across)">
                                      <p:cBhvr>
                                        <p:cTn id="29" dur="500"/>
                                        <p:tgtEl>
                                          <p:spTgt spid="260099">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260099">
                                            <p:txEl>
                                              <p:pRg st="8" end="8"/>
                                            </p:txEl>
                                          </p:spTgt>
                                        </p:tgtEl>
                                        <p:attrNameLst>
                                          <p:attrName>style.visibility</p:attrName>
                                        </p:attrNameLst>
                                      </p:cBhvr>
                                      <p:to>
                                        <p:strVal val="visible"/>
                                      </p:to>
                                    </p:set>
                                    <p:animEffect transition="in" filter="checkerboard(across)">
                                      <p:cBhvr>
                                        <p:cTn id="34" dur="500"/>
                                        <p:tgtEl>
                                          <p:spTgt spid="260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p:cNvSpPr>
          <p:nvPr>
            <p:ph type="title" idx="4294967295"/>
          </p:nvPr>
        </p:nvSpPr>
        <p:spPr bwMode="auto">
          <a:xfrm>
            <a:off x="1992313" y="404813"/>
            <a:ext cx="7467600" cy="882650"/>
          </a:xfrm>
        </p:spPr>
        <p:txBody>
          <a:bodyPr vert="horz" wrap="square" lIns="91440" tIns="45720" rIns="91440" bIns="45720" numCol="1" rtlCol="0" anchor="ctr" anchorCtr="0" compatLnSpc="1">
            <a:prstTxWarp prst="textNoShape">
              <a:avLst/>
            </a:prstTxWarp>
            <a:normAutofit/>
          </a:bodyPr>
          <a:lstStyle/>
          <a:p>
            <a:pPr algn="ctr">
              <a:defRPr/>
            </a:pPr>
            <a:r>
              <a:rPr lang="zh-CN" altLang="en-US" sz="3600" b="1"/>
              <a:t>补充内容</a:t>
            </a:r>
            <a:r>
              <a:rPr lang="zh-CN" altLang="en-US" sz="2100" b="1">
                <a:ea typeface="楷体_GB2312" pitchFamily="49" charset="-122"/>
              </a:rPr>
              <a:t/>
            </a:r>
            <a:br>
              <a:rPr lang="zh-CN" altLang="en-US" sz="2100" b="1">
                <a:ea typeface="楷体_GB2312" pitchFamily="49" charset="-122"/>
              </a:rPr>
            </a:br>
            <a:endParaRPr lang="zh-CN" altLang="en-US" sz="2100" b="1">
              <a:ea typeface="楷体_GB2312" pitchFamily="49" charset="-122"/>
            </a:endParaRPr>
          </a:p>
        </p:txBody>
      </p:sp>
      <p:sp>
        <p:nvSpPr>
          <p:cNvPr id="20486" name="Rectangle 3"/>
          <p:cNvSpPr>
            <a:spLocks noGrp="1"/>
          </p:cNvSpPr>
          <p:nvPr>
            <p:ph type="body" sz="half" idx="4294967295"/>
          </p:nvPr>
        </p:nvSpPr>
        <p:spPr>
          <a:xfrm>
            <a:off x="1774826" y="1341439"/>
            <a:ext cx="5834063" cy="4751387"/>
          </a:xfrm>
        </p:spPr>
        <p:txBody>
          <a:bodyPr>
            <a:normAutofit fontScale="92500" lnSpcReduction="10000"/>
          </a:bodyPr>
          <a:lstStyle/>
          <a:p>
            <a:pPr>
              <a:lnSpc>
                <a:spcPct val="80000"/>
              </a:lnSpc>
              <a:buFont typeface="Wingdings" pitchFamily="2" charset="2"/>
              <a:buNone/>
            </a:pPr>
            <a:r>
              <a:rPr lang="zh-CN" altLang="en-US" sz="3200" b="1" dirty="0">
                <a:solidFill>
                  <a:schemeClr val="hlink"/>
                </a:solidFill>
                <a:ea typeface="楷体_GB2312" pitchFamily="49" charset="-122"/>
              </a:rPr>
              <a:t>一、风险中性定价法</a:t>
            </a:r>
          </a:p>
          <a:p>
            <a:pPr>
              <a:lnSpc>
                <a:spcPct val="80000"/>
              </a:lnSpc>
              <a:buFont typeface="Wingdings" pitchFamily="2" charset="2"/>
              <a:buNone/>
            </a:pPr>
            <a:endParaRPr lang="zh-CN" altLang="en-US" b="1" dirty="0">
              <a:ea typeface="楷体_GB2312" pitchFamily="49" charset="-122"/>
            </a:endParaRPr>
          </a:p>
          <a:p>
            <a:pPr>
              <a:lnSpc>
                <a:spcPct val="80000"/>
              </a:lnSpc>
              <a:buFont typeface="Wingdings" pitchFamily="2" charset="2"/>
              <a:buNone/>
            </a:pPr>
            <a:r>
              <a:rPr lang="zh-CN" altLang="en-US" b="1" dirty="0">
                <a:ea typeface="楷体_GB2312" pitchFamily="49" charset="-122"/>
              </a:rPr>
              <a:t>无套利定价与风险中性定价的关系</a:t>
            </a:r>
          </a:p>
          <a:p>
            <a:pPr>
              <a:lnSpc>
                <a:spcPct val="80000"/>
              </a:lnSpc>
              <a:buFont typeface="Wingdings" pitchFamily="2" charset="2"/>
              <a:buNone/>
            </a:pPr>
            <a:endParaRPr lang="zh-CN" altLang="en-US" sz="1400" b="1" dirty="0">
              <a:latin typeface="Comic Sans MS" pitchFamily="66" charset="0"/>
              <a:ea typeface="楷体_GB2312" pitchFamily="49" charset="-122"/>
            </a:endParaRPr>
          </a:p>
          <a:p>
            <a:pPr>
              <a:lnSpc>
                <a:spcPct val="80000"/>
              </a:lnSpc>
            </a:pPr>
            <a:r>
              <a:rPr lang="zh-CN" altLang="en-US" b="1" dirty="0" smtClean="0">
                <a:latin typeface="Times New Roman" pitchFamily="18" charset="0"/>
                <a:ea typeface="楷体_GB2312" pitchFamily="49" charset="-122"/>
              </a:rPr>
              <a:t>假设一个无红利支付的股票，当前时刻</a:t>
            </a:r>
            <a:r>
              <a:rPr lang="en-US" altLang="zh-CN" b="1" dirty="0" smtClean="0">
                <a:latin typeface="Times New Roman" pitchFamily="18" charset="0"/>
                <a:ea typeface="楷体_GB2312" pitchFamily="49" charset="-122"/>
              </a:rPr>
              <a:t>t</a:t>
            </a:r>
            <a:r>
              <a:rPr lang="zh-CN" altLang="en-US" b="1" dirty="0" smtClean="0">
                <a:latin typeface="Times New Roman" pitchFamily="18" charset="0"/>
                <a:ea typeface="楷体_GB2312" pitchFamily="49" charset="-122"/>
              </a:rPr>
              <a:t>股票价格为</a:t>
            </a:r>
            <a:r>
              <a:rPr lang="en-US" altLang="zh-CN" b="1" dirty="0" smtClean="0">
                <a:latin typeface="Times New Roman" pitchFamily="18" charset="0"/>
                <a:ea typeface="楷体_GB2312" pitchFamily="49" charset="-122"/>
              </a:rPr>
              <a:t>S</a:t>
            </a:r>
            <a:r>
              <a:rPr lang="zh-CN" altLang="en-US" b="1" dirty="0" smtClean="0">
                <a:latin typeface="Times New Roman" pitchFamily="18" charset="0"/>
                <a:ea typeface="楷体_GB2312" pitchFamily="49" charset="-122"/>
              </a:rPr>
              <a:t>，基于该股票的某个期权的价值是</a:t>
            </a:r>
            <a:r>
              <a:rPr lang="en-US" altLang="zh-CN" b="1" dirty="0" smtClean="0">
                <a:latin typeface="Times New Roman" pitchFamily="18" charset="0"/>
                <a:ea typeface="楷体_GB2312" pitchFamily="49" charset="-122"/>
              </a:rPr>
              <a:t>f</a:t>
            </a:r>
            <a:r>
              <a:rPr lang="zh-CN" altLang="en-US" b="1" dirty="0" smtClean="0">
                <a:latin typeface="Times New Roman" pitchFamily="18" charset="0"/>
                <a:ea typeface="楷体_GB2312" pitchFamily="49" charset="-122"/>
              </a:rPr>
              <a:t>，期权的有效期是</a:t>
            </a:r>
            <a:r>
              <a:rPr lang="en-US" altLang="zh-CN" b="1" dirty="0" smtClean="0">
                <a:latin typeface="Times New Roman" pitchFamily="18" charset="0"/>
                <a:ea typeface="楷体_GB2312" pitchFamily="49" charset="-122"/>
              </a:rPr>
              <a:t>T</a:t>
            </a:r>
          </a:p>
          <a:p>
            <a:pPr>
              <a:lnSpc>
                <a:spcPct val="80000"/>
              </a:lnSpc>
            </a:pPr>
            <a:r>
              <a:rPr lang="zh-CN" altLang="en-US" b="1" dirty="0" smtClean="0">
                <a:latin typeface="Times New Roman" pitchFamily="18" charset="0"/>
                <a:ea typeface="楷体_GB2312" pitchFamily="49" charset="-122"/>
              </a:rPr>
              <a:t>在这个有效期内，股票价格或者上升到</a:t>
            </a:r>
            <a:r>
              <a:rPr lang="en-US" altLang="zh-CN" b="1" dirty="0" smtClean="0">
                <a:latin typeface="Times New Roman" pitchFamily="18" charset="0"/>
                <a:ea typeface="楷体_GB2312" pitchFamily="49" charset="-122"/>
              </a:rPr>
              <a:t>Su</a:t>
            </a:r>
            <a:r>
              <a:rPr lang="zh-CN" altLang="en-US" b="1" dirty="0" smtClean="0">
                <a:latin typeface="Times New Roman" pitchFamily="18" charset="0"/>
                <a:ea typeface="楷体_GB2312" pitchFamily="49" charset="-122"/>
              </a:rPr>
              <a:t>，或者下降到</a:t>
            </a:r>
            <a:r>
              <a:rPr lang="en-US" altLang="zh-CN" b="1" dirty="0" err="1" smtClean="0">
                <a:latin typeface="Times New Roman" pitchFamily="18" charset="0"/>
                <a:ea typeface="楷体_GB2312" pitchFamily="49" charset="-122"/>
              </a:rPr>
              <a:t>Sd</a:t>
            </a:r>
            <a:r>
              <a:rPr lang="zh-CN" altLang="en-US" b="1" dirty="0" smtClean="0">
                <a:latin typeface="Times New Roman" pitchFamily="18" charset="0"/>
                <a:ea typeface="楷体_GB2312" pitchFamily="49" charset="-122"/>
              </a:rPr>
              <a:t>（</a:t>
            </a:r>
            <a:r>
              <a:rPr lang="en-US" altLang="zh-CN" b="1" dirty="0" smtClean="0">
                <a:latin typeface="Times New Roman" pitchFamily="18" charset="0"/>
                <a:ea typeface="楷体_GB2312" pitchFamily="49" charset="-122"/>
              </a:rPr>
              <a:t>u</a:t>
            </a:r>
            <a:r>
              <a:rPr lang="zh-CN" altLang="en-US" b="1" dirty="0" smtClean="0">
                <a:latin typeface="Times New Roman" pitchFamily="18" charset="0"/>
                <a:ea typeface="楷体_GB2312" pitchFamily="49" charset="-122"/>
              </a:rPr>
              <a:t>＞</a:t>
            </a:r>
            <a:r>
              <a:rPr lang="en-US" altLang="zh-CN" b="1" dirty="0" smtClean="0">
                <a:latin typeface="Times New Roman" pitchFamily="18" charset="0"/>
                <a:ea typeface="楷体_GB2312" pitchFamily="49" charset="-122"/>
              </a:rPr>
              <a:t>1</a:t>
            </a:r>
            <a:r>
              <a:rPr lang="zh-CN" altLang="en-US" b="1" dirty="0" smtClean="0">
                <a:latin typeface="Times New Roman" pitchFamily="18" charset="0"/>
                <a:ea typeface="楷体_GB2312" pitchFamily="49" charset="-122"/>
              </a:rPr>
              <a:t>，</a:t>
            </a:r>
            <a:r>
              <a:rPr lang="en-US" altLang="zh-CN" b="1" dirty="0" smtClean="0">
                <a:latin typeface="Times New Roman" pitchFamily="18" charset="0"/>
                <a:ea typeface="楷体_GB2312" pitchFamily="49" charset="-122"/>
              </a:rPr>
              <a:t>d</a:t>
            </a:r>
            <a:r>
              <a:rPr lang="zh-CN" altLang="en-US" b="1" dirty="0" smtClean="0">
                <a:latin typeface="Times New Roman" pitchFamily="18" charset="0"/>
                <a:ea typeface="楷体_GB2312" pitchFamily="49" charset="-122"/>
              </a:rPr>
              <a:t>＜</a:t>
            </a:r>
            <a:r>
              <a:rPr lang="en-US" altLang="zh-CN" b="1" dirty="0" smtClean="0">
                <a:latin typeface="Times New Roman" pitchFamily="18" charset="0"/>
                <a:ea typeface="楷体_GB2312" pitchFamily="49" charset="-122"/>
              </a:rPr>
              <a:t>1</a:t>
            </a:r>
            <a:r>
              <a:rPr lang="zh-CN" altLang="en-US" b="1" dirty="0" smtClean="0">
                <a:latin typeface="Times New Roman" pitchFamily="18" charset="0"/>
                <a:ea typeface="楷体_GB2312" pitchFamily="49" charset="-122"/>
              </a:rPr>
              <a:t>）</a:t>
            </a:r>
          </a:p>
          <a:p>
            <a:pPr>
              <a:lnSpc>
                <a:spcPct val="80000"/>
              </a:lnSpc>
            </a:pPr>
            <a:r>
              <a:rPr lang="zh-CN" altLang="en-US" b="1" dirty="0" smtClean="0">
                <a:latin typeface="Times New Roman" pitchFamily="18" charset="0"/>
                <a:ea typeface="楷体_GB2312" pitchFamily="49" charset="-122"/>
              </a:rPr>
              <a:t>当股票价格上升到</a:t>
            </a:r>
            <a:r>
              <a:rPr lang="en-US" altLang="zh-CN" b="1" dirty="0" smtClean="0">
                <a:latin typeface="Times New Roman" pitchFamily="18" charset="0"/>
                <a:ea typeface="楷体_GB2312" pitchFamily="49" charset="-122"/>
              </a:rPr>
              <a:t>Su</a:t>
            </a:r>
            <a:r>
              <a:rPr lang="zh-CN" altLang="en-US" b="1" dirty="0" smtClean="0">
                <a:latin typeface="Times New Roman" pitchFamily="18" charset="0"/>
                <a:ea typeface="楷体_GB2312" pitchFamily="49" charset="-122"/>
              </a:rPr>
              <a:t>时，假设期权的收</a:t>
            </a:r>
          </a:p>
          <a:p>
            <a:pPr>
              <a:lnSpc>
                <a:spcPct val="80000"/>
              </a:lnSpc>
              <a:buFont typeface="Wingdings" pitchFamily="2" charset="2"/>
              <a:buNone/>
            </a:pPr>
            <a:r>
              <a:rPr lang="zh-CN" altLang="en-US" b="1" dirty="0" smtClean="0">
                <a:latin typeface="Times New Roman" pitchFamily="18" charset="0"/>
                <a:ea typeface="楷体_GB2312" pitchFamily="49" charset="-122"/>
              </a:rPr>
              <a:t>益为</a:t>
            </a:r>
            <a:r>
              <a:rPr lang="en-US" altLang="zh-CN" b="1" dirty="0" err="1" smtClean="0">
                <a:latin typeface="Times New Roman" pitchFamily="18" charset="0"/>
                <a:ea typeface="楷体_GB2312" pitchFamily="49" charset="-122"/>
              </a:rPr>
              <a:t>f</a:t>
            </a:r>
            <a:r>
              <a:rPr lang="en-US" altLang="zh-CN" b="1" baseline="-30000" dirty="0" err="1" smtClean="0">
                <a:latin typeface="Times New Roman" pitchFamily="18" charset="0"/>
                <a:ea typeface="楷体_GB2312" pitchFamily="49" charset="-122"/>
              </a:rPr>
              <a:t>u</a:t>
            </a:r>
            <a:r>
              <a:rPr lang="zh-CN" altLang="en-US" b="1" dirty="0" smtClean="0">
                <a:latin typeface="Times New Roman" pitchFamily="18" charset="0"/>
                <a:ea typeface="楷体_GB2312" pitchFamily="49" charset="-122"/>
              </a:rPr>
              <a:t>，如果股票的价格下降到</a:t>
            </a:r>
            <a:r>
              <a:rPr lang="en-US" altLang="zh-CN" b="1" dirty="0" err="1" smtClean="0">
                <a:latin typeface="Times New Roman" pitchFamily="18" charset="0"/>
                <a:ea typeface="楷体_GB2312" pitchFamily="49" charset="-122"/>
              </a:rPr>
              <a:t>Sd</a:t>
            </a:r>
            <a:r>
              <a:rPr lang="zh-CN" altLang="en-US" b="1" dirty="0" smtClean="0">
                <a:latin typeface="Times New Roman" pitchFamily="18" charset="0"/>
                <a:ea typeface="楷体_GB2312" pitchFamily="49" charset="-122"/>
              </a:rPr>
              <a:t>时，</a:t>
            </a:r>
          </a:p>
          <a:p>
            <a:pPr>
              <a:lnSpc>
                <a:spcPct val="80000"/>
              </a:lnSpc>
              <a:buFont typeface="Wingdings" pitchFamily="2" charset="2"/>
              <a:buNone/>
            </a:pPr>
            <a:r>
              <a:rPr lang="zh-CN" altLang="en-US" b="1" dirty="0" smtClean="0">
                <a:latin typeface="Times New Roman" pitchFamily="18" charset="0"/>
                <a:ea typeface="楷体_GB2312" pitchFamily="49" charset="-122"/>
              </a:rPr>
              <a:t>期权的收益为</a:t>
            </a:r>
            <a:r>
              <a:rPr lang="en-US" altLang="zh-CN" b="1" dirty="0" err="1" smtClean="0">
                <a:latin typeface="Times New Roman" pitchFamily="18" charset="0"/>
                <a:ea typeface="楷体_GB2312" pitchFamily="49" charset="-122"/>
              </a:rPr>
              <a:t>f</a:t>
            </a:r>
            <a:r>
              <a:rPr lang="en-US" altLang="zh-CN" b="1" baseline="-30000" dirty="0" err="1" smtClean="0">
                <a:latin typeface="Times New Roman" pitchFamily="18" charset="0"/>
                <a:ea typeface="楷体_GB2312" pitchFamily="49" charset="-122"/>
              </a:rPr>
              <a:t>d</a:t>
            </a:r>
            <a:r>
              <a:rPr lang="zh-CN" altLang="en-US" b="1" dirty="0" smtClean="0">
                <a:latin typeface="Times New Roman" pitchFamily="18" charset="0"/>
                <a:ea typeface="楷体_GB2312" pitchFamily="49" charset="-122"/>
              </a:rPr>
              <a:t>。</a:t>
            </a:r>
          </a:p>
        </p:txBody>
      </p:sp>
      <p:grpSp>
        <p:nvGrpSpPr>
          <p:cNvPr id="20487" name="Group 18"/>
          <p:cNvGrpSpPr>
            <a:grpSpLocks/>
          </p:cNvGrpSpPr>
          <p:nvPr/>
        </p:nvGrpSpPr>
        <p:grpSpPr bwMode="auto">
          <a:xfrm>
            <a:off x="7824788" y="2276476"/>
            <a:ext cx="2138362" cy="2062163"/>
            <a:chOff x="2336" y="2341"/>
            <a:chExt cx="1347" cy="1299"/>
          </a:xfrm>
        </p:grpSpPr>
        <p:sp>
          <p:nvSpPr>
            <p:cNvPr id="20489" name="Oval 10"/>
            <p:cNvSpPr>
              <a:spLocks noChangeArrowheads="1"/>
            </p:cNvSpPr>
            <p:nvPr/>
          </p:nvSpPr>
          <p:spPr bwMode="auto">
            <a:xfrm>
              <a:off x="3442" y="2533"/>
              <a:ext cx="51" cy="33"/>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pSp>
          <p:nvGrpSpPr>
            <p:cNvPr id="20490" name="Group 17"/>
            <p:cNvGrpSpPr>
              <a:grpSpLocks/>
            </p:cNvGrpSpPr>
            <p:nvPr/>
          </p:nvGrpSpPr>
          <p:grpSpPr bwMode="auto">
            <a:xfrm>
              <a:off x="2336" y="2341"/>
              <a:ext cx="1347" cy="1299"/>
              <a:chOff x="2336" y="2341"/>
              <a:chExt cx="1347" cy="1299"/>
            </a:xfrm>
          </p:grpSpPr>
          <p:grpSp>
            <p:nvGrpSpPr>
              <p:cNvPr id="20491" name="Group 16"/>
              <p:cNvGrpSpPr>
                <a:grpSpLocks/>
              </p:cNvGrpSpPr>
              <p:nvPr/>
            </p:nvGrpSpPr>
            <p:grpSpPr bwMode="auto">
              <a:xfrm>
                <a:off x="2533" y="2995"/>
                <a:ext cx="909" cy="495"/>
                <a:chOff x="2533" y="2995"/>
                <a:chExt cx="909" cy="495"/>
              </a:xfrm>
            </p:grpSpPr>
            <p:sp>
              <p:nvSpPr>
                <p:cNvPr id="20495" name="Oval 6"/>
                <p:cNvSpPr>
                  <a:spLocks noChangeArrowheads="1"/>
                </p:cNvSpPr>
                <p:nvPr/>
              </p:nvSpPr>
              <p:spPr bwMode="auto">
                <a:xfrm>
                  <a:off x="2533" y="2995"/>
                  <a:ext cx="51" cy="33"/>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0496" name="Oval 9"/>
                <p:cNvSpPr>
                  <a:spLocks noChangeArrowheads="1"/>
                </p:cNvSpPr>
                <p:nvPr/>
              </p:nvSpPr>
              <p:spPr bwMode="auto">
                <a:xfrm>
                  <a:off x="3392" y="3457"/>
                  <a:ext cx="50" cy="33"/>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pSp>
          <p:grpSp>
            <p:nvGrpSpPr>
              <p:cNvPr id="20492" name="Group 15"/>
              <p:cNvGrpSpPr>
                <a:grpSpLocks/>
              </p:cNvGrpSpPr>
              <p:nvPr/>
            </p:nvGrpSpPr>
            <p:grpSpPr bwMode="auto">
              <a:xfrm>
                <a:off x="2336" y="2341"/>
                <a:ext cx="1347" cy="1299"/>
                <a:chOff x="2336" y="2341"/>
                <a:chExt cx="1347" cy="1299"/>
              </a:xfrm>
            </p:grpSpPr>
            <p:sp>
              <p:nvSpPr>
                <p:cNvPr id="20493" name="Line 7"/>
                <p:cNvSpPr>
                  <a:spLocks noChangeShapeType="1"/>
                </p:cNvSpPr>
                <p:nvPr/>
              </p:nvSpPr>
              <p:spPr bwMode="auto">
                <a:xfrm flipV="1">
                  <a:off x="2562" y="2568"/>
                  <a:ext cx="859" cy="429"/>
                </a:xfrm>
                <a:prstGeom prst="line">
                  <a:avLst/>
                </a:prstGeom>
                <a:noFill/>
                <a:ln w="9525">
                  <a:solidFill>
                    <a:schemeClr val="tx1"/>
                  </a:solidFill>
                  <a:round/>
                  <a:headEnd/>
                  <a:tailEnd/>
                </a:ln>
              </p:spPr>
              <p:txBody>
                <a:bodyPr/>
                <a:lstStyle/>
                <a:p>
                  <a:endParaRPr lang="zh-CN" altLang="en-US"/>
                </a:p>
              </p:txBody>
            </p:sp>
            <p:sp>
              <p:nvSpPr>
                <p:cNvPr id="20494" name="Line 8"/>
                <p:cNvSpPr>
                  <a:spLocks noChangeShapeType="1"/>
                </p:cNvSpPr>
                <p:nvPr/>
              </p:nvSpPr>
              <p:spPr bwMode="auto">
                <a:xfrm rot="5400000" flipV="1">
                  <a:off x="2773" y="2839"/>
                  <a:ext cx="429" cy="808"/>
                </a:xfrm>
                <a:prstGeom prst="line">
                  <a:avLst/>
                </a:prstGeom>
                <a:noFill/>
                <a:ln w="9525">
                  <a:solidFill>
                    <a:schemeClr val="tx1"/>
                  </a:solidFill>
                  <a:round/>
                  <a:headEnd/>
                  <a:tailEnd/>
                </a:ln>
              </p:spPr>
              <p:txBody>
                <a:bodyPr/>
                <a:lstStyle/>
                <a:p>
                  <a:endParaRPr lang="zh-CN" altLang="en-US"/>
                </a:p>
              </p:txBody>
            </p:sp>
            <p:graphicFrame>
              <p:nvGraphicFramePr>
                <p:cNvPr id="20482" name="Object 11"/>
                <p:cNvGraphicFramePr>
                  <a:graphicFrameLocks noChangeAspect="1"/>
                </p:cNvGraphicFramePr>
                <p:nvPr/>
              </p:nvGraphicFramePr>
              <p:xfrm>
                <a:off x="2336" y="2840"/>
                <a:ext cx="194" cy="408"/>
              </p:xfrm>
              <a:graphic>
                <a:graphicData uri="http://schemas.openxmlformats.org/presentationml/2006/ole">
                  <mc:AlternateContent xmlns:mc="http://schemas.openxmlformats.org/markup-compatibility/2006">
                    <mc:Choice xmlns:v="urn:schemas-microsoft-com:vml" Requires="v">
                      <p:oleObj spid="_x0000_s19479" name="Equation" r:id="rId3" imgW="253800" imgH="736560" progId="Equation.DSMT4">
                        <p:embed/>
                      </p:oleObj>
                    </mc:Choice>
                    <mc:Fallback>
                      <p:oleObj name="Equation" r:id="rId3" imgW="253800" imgH="736560" progId="Equation.DSMT4">
                        <p:embed/>
                        <p:pic>
                          <p:nvPicPr>
                            <p:cNvPr id="20482"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 y="2840"/>
                              <a:ext cx="194"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12"/>
                <p:cNvGraphicFramePr>
                  <a:graphicFrameLocks noChangeAspect="1"/>
                </p:cNvGraphicFramePr>
                <p:nvPr/>
              </p:nvGraphicFramePr>
              <p:xfrm>
                <a:off x="3493" y="2341"/>
                <a:ext cx="190" cy="387"/>
              </p:xfrm>
              <a:graphic>
                <a:graphicData uri="http://schemas.openxmlformats.org/presentationml/2006/ole">
                  <mc:AlternateContent xmlns:mc="http://schemas.openxmlformats.org/markup-compatibility/2006">
                    <mc:Choice xmlns:v="urn:schemas-microsoft-com:vml" Requires="v">
                      <p:oleObj spid="_x0000_s19480" name="Equation" r:id="rId5" imgW="368280" imgH="749160" progId="Equation.DSMT4">
                        <p:embed/>
                      </p:oleObj>
                    </mc:Choice>
                    <mc:Fallback>
                      <p:oleObj name="Equation" r:id="rId5" imgW="368280" imgH="749160" progId="Equation.DSMT4">
                        <p:embed/>
                        <p:pic>
                          <p:nvPicPr>
                            <p:cNvPr id="20483"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3" y="2341"/>
                              <a:ext cx="190"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4" name="Object 13"/>
                <p:cNvGraphicFramePr>
                  <a:graphicFrameLocks noChangeAspect="1"/>
                </p:cNvGraphicFramePr>
                <p:nvPr/>
              </p:nvGraphicFramePr>
              <p:xfrm>
                <a:off x="3445" y="3253"/>
                <a:ext cx="197" cy="387"/>
              </p:xfrm>
              <a:graphic>
                <a:graphicData uri="http://schemas.openxmlformats.org/presentationml/2006/ole">
                  <mc:AlternateContent xmlns:mc="http://schemas.openxmlformats.org/markup-compatibility/2006">
                    <mc:Choice xmlns:v="urn:schemas-microsoft-com:vml" Requires="v">
                      <p:oleObj spid="_x0000_s19481" name="Equation" r:id="rId7" imgW="380880" imgH="749160" progId="Equation.DSMT4">
                        <p:embed/>
                      </p:oleObj>
                    </mc:Choice>
                    <mc:Fallback>
                      <p:oleObj name="Equation" r:id="rId7" imgW="380880" imgH="749160" progId="Equation.DSMT4">
                        <p:embed/>
                        <p:pic>
                          <p:nvPicPr>
                            <p:cNvPr id="20484"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5" y="3253"/>
                              <a:ext cx="197"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
        <p:nvSpPr>
          <p:cNvPr id="20488" name="Text Box 14"/>
          <p:cNvSpPr txBox="1">
            <a:spLocks noChangeArrowheads="1"/>
          </p:cNvSpPr>
          <p:nvPr/>
        </p:nvSpPr>
        <p:spPr bwMode="auto">
          <a:xfrm>
            <a:off x="7824788" y="4581526"/>
            <a:ext cx="2286000" cy="366713"/>
          </a:xfrm>
          <a:prstGeom prst="rect">
            <a:avLst/>
          </a:prstGeom>
          <a:noFill/>
          <a:ln w="9525">
            <a:noFill/>
            <a:miter lim="800000"/>
            <a:headEnd/>
            <a:tailEnd/>
          </a:ln>
        </p:spPr>
        <p:txBody>
          <a:bodyPr>
            <a:spAutoFit/>
          </a:bodyPr>
          <a:lstStyle/>
          <a:p>
            <a:pPr algn="l">
              <a:spcBef>
                <a:spcPct val="50000"/>
              </a:spcBef>
              <a:buClrTx/>
              <a:buSzTx/>
              <a:buFontTx/>
              <a:buNone/>
            </a:pPr>
            <a:r>
              <a:rPr lang="zh-CN" altLang="en-US" b="1">
                <a:solidFill>
                  <a:schemeClr val="hlink"/>
                </a:solidFill>
                <a:latin typeface="Comic Sans MS" pitchFamily="66" charset="0"/>
                <a:ea typeface="楷体_GB2312" pitchFamily="49" charset="-122"/>
              </a:rPr>
              <a:t>期权价格和股票价格</a:t>
            </a:r>
          </a:p>
        </p:txBody>
      </p:sp>
    </p:spTree>
    <p:extLst>
      <p:ext uri="{BB962C8B-B14F-4D97-AF65-F5344CB8AC3E}">
        <p14:creationId xmlns:p14="http://schemas.microsoft.com/office/powerpoint/2010/main" val="1837456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78179"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en-US" altLang="zh-CN" sz="3600" b="1">
                <a:latin typeface="Times New Roman" pitchFamily="18" charset="0"/>
                <a:ea typeface="宋体" charset="-122"/>
              </a:rPr>
              <a:t>Case3:</a:t>
            </a:r>
            <a:r>
              <a:rPr lang="zh-CN" altLang="en-US" sz="3200" b="1">
                <a:latin typeface="Arial" charset="0"/>
                <a:ea typeface="宋体" charset="-122"/>
              </a:rPr>
              <a:t>东方航空公司航油套期保值</a:t>
            </a:r>
          </a:p>
        </p:txBody>
      </p:sp>
      <p:sp>
        <p:nvSpPr>
          <p:cNvPr id="39940" name="Text Box 4"/>
          <p:cNvSpPr txBox="1">
            <a:spLocks noChangeArrowheads="1"/>
          </p:cNvSpPr>
          <p:nvPr/>
        </p:nvSpPr>
        <p:spPr bwMode="auto">
          <a:xfrm>
            <a:off x="1981200" y="1447800"/>
            <a:ext cx="8305800" cy="3970338"/>
          </a:xfrm>
          <a:prstGeom prst="rect">
            <a:avLst/>
          </a:prstGeom>
          <a:noFill/>
          <a:ln w="9525">
            <a:noFill/>
            <a:miter lim="800000"/>
            <a:headEnd/>
            <a:tailEnd/>
          </a:ln>
        </p:spPr>
        <p:txBody>
          <a:bodyPr>
            <a:spAutoFit/>
          </a:bodyPr>
          <a:lstStyle/>
          <a:p>
            <a:pPr>
              <a:spcBef>
                <a:spcPct val="50000"/>
              </a:spcBef>
              <a:buClrTx/>
              <a:buSzTx/>
              <a:buFontTx/>
              <a:buNone/>
            </a:pPr>
            <a:r>
              <a:rPr lang="zh-CN" altLang="en-US" sz="2800">
                <a:latin typeface="Arial" charset="0"/>
                <a:ea typeface="华文仿宋" pitchFamily="2" charset="-122"/>
              </a:rPr>
              <a:t>东航套期保值交易包括三种同时进行的操作：</a:t>
            </a:r>
          </a:p>
          <a:p>
            <a:pPr>
              <a:spcBef>
                <a:spcPct val="50000"/>
              </a:spcBef>
              <a:buClrTx/>
              <a:buSzTx/>
              <a:buFontTx/>
              <a:buNone/>
            </a:pPr>
            <a:endParaRPr lang="zh-CN" altLang="en-US" sz="1600">
              <a:latin typeface="Arial" charset="0"/>
              <a:ea typeface="宋体" charset="-122"/>
            </a:endParaRPr>
          </a:p>
          <a:p>
            <a:pPr algn="l">
              <a:spcBef>
                <a:spcPct val="50000"/>
              </a:spcBef>
              <a:buClrTx/>
              <a:buSzTx/>
              <a:buFontTx/>
              <a:buNone/>
            </a:pPr>
            <a:r>
              <a:rPr lang="zh-CN" altLang="en-US" sz="2400">
                <a:latin typeface="Times New Roman" pitchFamily="18" charset="0"/>
                <a:ea typeface="宋体" charset="-122"/>
              </a:rPr>
              <a:t>（</a:t>
            </a:r>
            <a:r>
              <a:rPr lang="en-US" altLang="zh-CN" sz="2400">
                <a:latin typeface="Times New Roman" pitchFamily="18" charset="0"/>
                <a:ea typeface="宋体" charset="-122"/>
              </a:rPr>
              <a:t>1</a:t>
            </a:r>
            <a:r>
              <a:rPr lang="zh-CN" altLang="en-US" sz="2400">
                <a:latin typeface="Times New Roman" pitchFamily="18" charset="0"/>
                <a:ea typeface="宋体" charset="-122"/>
              </a:rPr>
              <a:t>）买入看涨期权</a:t>
            </a:r>
            <a:r>
              <a:rPr lang="en-US" altLang="zh-CN" sz="2400">
                <a:latin typeface="Times New Roman" pitchFamily="18" charset="0"/>
                <a:ea typeface="宋体" charset="-122"/>
              </a:rPr>
              <a:t>——62.35</a:t>
            </a:r>
            <a:r>
              <a:rPr lang="zh-CN" altLang="en-US" sz="2400">
                <a:latin typeface="Times New Roman" pitchFamily="18" charset="0"/>
                <a:ea typeface="宋体" charset="-122"/>
              </a:rPr>
              <a:t>至</a:t>
            </a:r>
            <a:r>
              <a:rPr lang="en-US" altLang="zh-CN" sz="2400">
                <a:latin typeface="Times New Roman" pitchFamily="18" charset="0"/>
                <a:ea typeface="宋体" charset="-122"/>
              </a:rPr>
              <a:t>150</a:t>
            </a:r>
            <a:r>
              <a:rPr lang="zh-CN" altLang="en-US" sz="2400">
                <a:latin typeface="Times New Roman" pitchFamily="18" charset="0"/>
                <a:ea typeface="宋体" charset="-122"/>
              </a:rPr>
              <a:t>美元</a:t>
            </a:r>
            <a:r>
              <a:rPr lang="en-US" altLang="zh-CN" sz="2400">
                <a:latin typeface="Times New Roman" pitchFamily="18" charset="0"/>
                <a:ea typeface="宋体" charset="-122"/>
              </a:rPr>
              <a:t>/</a:t>
            </a:r>
            <a:r>
              <a:rPr lang="zh-CN" altLang="en-US" sz="2400">
                <a:latin typeface="Times New Roman" pitchFamily="18" charset="0"/>
                <a:ea typeface="宋体" charset="-122"/>
              </a:rPr>
              <a:t>桶</a:t>
            </a:r>
            <a:r>
              <a:rPr lang="en-US" altLang="zh-CN" sz="2400">
                <a:latin typeface="Times New Roman" pitchFamily="18" charset="0"/>
                <a:ea typeface="宋体" charset="-122"/>
              </a:rPr>
              <a:t>,</a:t>
            </a:r>
            <a:r>
              <a:rPr lang="zh-CN" altLang="en-US" sz="2400">
                <a:latin typeface="Times New Roman" pitchFamily="18" charset="0"/>
                <a:ea typeface="宋体" charset="-122"/>
              </a:rPr>
              <a:t>（</a:t>
            </a:r>
            <a:r>
              <a:rPr lang="en-US" altLang="zh-CN" sz="2400">
                <a:latin typeface="Times New Roman" pitchFamily="18" charset="0"/>
                <a:ea typeface="宋体" charset="-122"/>
              </a:rPr>
              <a:t>1135</a:t>
            </a:r>
            <a:r>
              <a:rPr lang="zh-CN" altLang="en-US" sz="2400">
                <a:latin typeface="Times New Roman" pitchFamily="18" charset="0"/>
                <a:ea typeface="宋体" charset="-122"/>
              </a:rPr>
              <a:t>万桶）</a:t>
            </a:r>
            <a:endParaRPr lang="en-US" altLang="zh-CN" sz="2400">
              <a:latin typeface="Times New Roman" pitchFamily="18" charset="0"/>
              <a:ea typeface="宋体" charset="-122"/>
            </a:endParaRPr>
          </a:p>
          <a:p>
            <a:pPr algn="l">
              <a:spcBef>
                <a:spcPct val="50000"/>
              </a:spcBef>
              <a:buClrTx/>
              <a:buSzTx/>
              <a:buFontTx/>
              <a:buNone/>
            </a:pPr>
            <a:r>
              <a:rPr lang="zh-CN" altLang="en-US" sz="2400">
                <a:latin typeface="Times New Roman" pitchFamily="18" charset="0"/>
                <a:ea typeface="宋体" charset="-122"/>
              </a:rPr>
              <a:t>（</a:t>
            </a:r>
            <a:r>
              <a:rPr lang="en-US" altLang="zh-CN" sz="2400">
                <a:latin typeface="Times New Roman" pitchFamily="18" charset="0"/>
                <a:ea typeface="宋体" charset="-122"/>
              </a:rPr>
              <a:t>2</a:t>
            </a:r>
            <a:r>
              <a:rPr lang="zh-CN" altLang="en-US" sz="2400">
                <a:latin typeface="Times New Roman" pitchFamily="18" charset="0"/>
                <a:ea typeface="宋体" charset="-122"/>
              </a:rPr>
              <a:t>）卖出看跌期权</a:t>
            </a:r>
            <a:r>
              <a:rPr lang="en-US" altLang="zh-CN" sz="2400">
                <a:latin typeface="Times New Roman" pitchFamily="18" charset="0"/>
                <a:ea typeface="宋体" charset="-122"/>
              </a:rPr>
              <a:t>——</a:t>
            </a:r>
            <a:r>
              <a:rPr lang="zh-CN" altLang="en-US" sz="2400">
                <a:latin typeface="Times New Roman" pitchFamily="18" charset="0"/>
                <a:ea typeface="宋体" charset="-122"/>
              </a:rPr>
              <a:t>敲定价</a:t>
            </a:r>
            <a:r>
              <a:rPr lang="en-US" altLang="zh-CN" sz="2400">
                <a:latin typeface="Times New Roman" pitchFamily="18" charset="0"/>
                <a:ea typeface="宋体" charset="-122"/>
              </a:rPr>
              <a:t>62.35</a:t>
            </a:r>
            <a:r>
              <a:rPr lang="zh-CN" altLang="en-US" sz="2400">
                <a:latin typeface="Times New Roman" pitchFamily="18" charset="0"/>
                <a:ea typeface="宋体" charset="-122"/>
              </a:rPr>
              <a:t>美元</a:t>
            </a:r>
            <a:r>
              <a:rPr lang="en-US" altLang="zh-CN" sz="2400">
                <a:latin typeface="Times New Roman" pitchFamily="18" charset="0"/>
                <a:ea typeface="宋体" charset="-122"/>
              </a:rPr>
              <a:t>/</a:t>
            </a:r>
            <a:r>
              <a:rPr lang="zh-CN" altLang="en-US" sz="2400">
                <a:latin typeface="Times New Roman" pitchFamily="18" charset="0"/>
                <a:ea typeface="宋体" charset="-122"/>
              </a:rPr>
              <a:t>桶（</a:t>
            </a:r>
            <a:r>
              <a:rPr lang="en-US" altLang="zh-CN" sz="2400">
                <a:latin typeface="Times New Roman" pitchFamily="18" charset="0"/>
                <a:ea typeface="宋体" charset="-122"/>
              </a:rPr>
              <a:t>1135</a:t>
            </a:r>
            <a:r>
              <a:rPr lang="zh-CN" altLang="en-US" sz="2400">
                <a:latin typeface="Times New Roman" pitchFamily="18" charset="0"/>
                <a:ea typeface="宋体" charset="-122"/>
              </a:rPr>
              <a:t>万桶）</a:t>
            </a:r>
          </a:p>
          <a:p>
            <a:pPr algn="l">
              <a:spcBef>
                <a:spcPct val="50000"/>
              </a:spcBef>
              <a:buClrTx/>
              <a:buSzTx/>
              <a:buFontTx/>
              <a:buNone/>
            </a:pPr>
            <a:r>
              <a:rPr lang="zh-CN" altLang="en-US" sz="2400">
                <a:latin typeface="Times New Roman" pitchFamily="18" charset="0"/>
                <a:ea typeface="宋体" charset="-122"/>
              </a:rPr>
              <a:t>（</a:t>
            </a:r>
            <a:r>
              <a:rPr lang="en-US" altLang="zh-CN" sz="2400">
                <a:latin typeface="Times New Roman" pitchFamily="18" charset="0"/>
                <a:ea typeface="宋体" charset="-122"/>
              </a:rPr>
              <a:t>3</a:t>
            </a:r>
            <a:r>
              <a:rPr lang="zh-CN" altLang="en-US" sz="2400">
                <a:latin typeface="Times New Roman" pitchFamily="18" charset="0"/>
                <a:ea typeface="宋体" charset="-122"/>
              </a:rPr>
              <a:t>）卖出看涨期权</a:t>
            </a:r>
            <a:r>
              <a:rPr lang="en-US" altLang="zh-CN" sz="2400">
                <a:latin typeface="Times New Roman" pitchFamily="18" charset="0"/>
                <a:ea typeface="宋体" charset="-122"/>
              </a:rPr>
              <a:t>——72.35</a:t>
            </a:r>
            <a:r>
              <a:rPr lang="zh-CN" altLang="en-US" sz="2800">
                <a:latin typeface="Arial" charset="0"/>
                <a:ea typeface="华文仿宋" pitchFamily="2" charset="-122"/>
              </a:rPr>
              <a:t>至</a:t>
            </a:r>
            <a:r>
              <a:rPr lang="en-US" altLang="zh-CN" sz="2400">
                <a:latin typeface="Times New Roman" pitchFamily="18" charset="0"/>
                <a:ea typeface="宋体" charset="-122"/>
              </a:rPr>
              <a:t>200</a:t>
            </a:r>
            <a:r>
              <a:rPr lang="zh-CN" altLang="en-US" sz="2400">
                <a:latin typeface="Times New Roman" pitchFamily="18" charset="0"/>
                <a:ea typeface="宋体" charset="-122"/>
              </a:rPr>
              <a:t>美元</a:t>
            </a:r>
            <a:r>
              <a:rPr lang="en-US" altLang="zh-CN" sz="2400">
                <a:latin typeface="Times New Roman" pitchFamily="18" charset="0"/>
                <a:ea typeface="宋体" charset="-122"/>
              </a:rPr>
              <a:t>/</a:t>
            </a:r>
            <a:r>
              <a:rPr lang="zh-CN" altLang="en-US" sz="2400">
                <a:latin typeface="Times New Roman" pitchFamily="18" charset="0"/>
                <a:ea typeface="宋体" charset="-122"/>
              </a:rPr>
              <a:t>桶（</a:t>
            </a:r>
            <a:r>
              <a:rPr lang="en-US" altLang="zh-CN" sz="2400">
                <a:latin typeface="Times New Roman" pitchFamily="18" charset="0"/>
                <a:ea typeface="宋体" charset="-122"/>
              </a:rPr>
              <a:t>300</a:t>
            </a:r>
            <a:r>
              <a:rPr lang="zh-CN" altLang="en-US" sz="2400">
                <a:latin typeface="Times New Roman" pitchFamily="18" charset="0"/>
                <a:ea typeface="宋体" charset="-122"/>
              </a:rPr>
              <a:t>万桶）</a:t>
            </a:r>
          </a:p>
          <a:p>
            <a:pPr algn="l">
              <a:spcBef>
                <a:spcPct val="50000"/>
              </a:spcBef>
              <a:buClrTx/>
              <a:buSzTx/>
              <a:buFontTx/>
              <a:buNone/>
            </a:pPr>
            <a:r>
              <a:rPr lang="zh-CN" altLang="en-US" sz="2000">
                <a:latin typeface="Times New Roman" pitchFamily="18" charset="0"/>
                <a:ea typeface="宋体" charset="-122"/>
              </a:rPr>
              <a:t>        可分五个阶段分析：</a:t>
            </a:r>
          </a:p>
          <a:p>
            <a:pPr algn="l">
              <a:spcBef>
                <a:spcPct val="50000"/>
              </a:spcBef>
              <a:buClrTx/>
              <a:buSzTx/>
              <a:buFontTx/>
              <a:buNone/>
            </a:pPr>
            <a:r>
              <a:rPr lang="zh-CN" altLang="en-US" sz="2000">
                <a:latin typeface="Times New Roman" pitchFamily="18" charset="0"/>
                <a:ea typeface="宋体" charset="-122"/>
              </a:rPr>
              <a:t>价格</a:t>
            </a:r>
            <a:r>
              <a:rPr lang="en-US" altLang="zh-CN" sz="2000">
                <a:latin typeface="Times New Roman" pitchFamily="18" charset="0"/>
                <a:ea typeface="宋体" charset="-122"/>
              </a:rPr>
              <a:t>P</a:t>
            </a:r>
            <a:r>
              <a:rPr lang="zh-CN" altLang="en-US" sz="2000">
                <a:latin typeface="Times New Roman" pitchFamily="18" charset="0"/>
                <a:ea typeface="宋体" charset="-122"/>
              </a:rPr>
              <a:t>＜ </a:t>
            </a:r>
            <a:r>
              <a:rPr lang="en-US" altLang="zh-CN" sz="2000">
                <a:latin typeface="Times New Roman" pitchFamily="18" charset="0"/>
                <a:ea typeface="宋体" charset="-122"/>
              </a:rPr>
              <a:t>62.35</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 </a:t>
            </a:r>
            <a:r>
              <a:rPr lang="en-US" altLang="zh-CN" sz="2000">
                <a:latin typeface="Times New Roman" pitchFamily="18" charset="0"/>
                <a:ea typeface="宋体" charset="-122"/>
              </a:rPr>
              <a:t>62.35</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zh-CN" altLang="zh-CN" sz="2000">
                <a:latin typeface="Times New Roman" pitchFamily="18" charset="0"/>
                <a:ea typeface="宋体" charset="-122"/>
              </a:rPr>
              <a:t>≤</a:t>
            </a:r>
            <a:r>
              <a:rPr lang="zh-CN" altLang="en-US" sz="2000">
                <a:latin typeface="Times New Roman" pitchFamily="18" charset="0"/>
                <a:ea typeface="宋体" charset="-122"/>
              </a:rPr>
              <a:t> </a:t>
            </a:r>
            <a:r>
              <a:rPr lang="en-US" altLang="zh-CN" sz="2000">
                <a:latin typeface="Times New Roman" pitchFamily="18" charset="0"/>
                <a:ea typeface="宋体" charset="-122"/>
              </a:rPr>
              <a:t>P</a:t>
            </a:r>
            <a:r>
              <a:rPr lang="zh-CN" altLang="en-US" sz="2000">
                <a:latin typeface="Times New Roman" pitchFamily="18" charset="0"/>
                <a:ea typeface="宋体" charset="-122"/>
              </a:rPr>
              <a:t>＜ </a:t>
            </a:r>
            <a:r>
              <a:rPr lang="en-US" altLang="zh-CN" sz="2000">
                <a:latin typeface="Times New Roman" pitchFamily="18" charset="0"/>
                <a:ea typeface="宋体" charset="-122"/>
              </a:rPr>
              <a:t>72.35</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en-US" altLang="zh-CN" sz="2000">
                <a:latin typeface="Times New Roman" pitchFamily="18" charset="0"/>
                <a:ea typeface="宋体" charset="-122"/>
              </a:rPr>
              <a:t>72.35</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zh-CN" altLang="zh-CN" sz="2000">
                <a:latin typeface="Times New Roman" pitchFamily="18" charset="0"/>
                <a:ea typeface="宋体" charset="-122"/>
              </a:rPr>
              <a:t>≤</a:t>
            </a:r>
            <a:r>
              <a:rPr lang="zh-CN" altLang="en-US" sz="2000">
                <a:latin typeface="Times New Roman" pitchFamily="18" charset="0"/>
                <a:ea typeface="宋体" charset="-122"/>
              </a:rPr>
              <a:t> </a:t>
            </a:r>
            <a:r>
              <a:rPr lang="en-US" altLang="zh-CN" sz="2000">
                <a:latin typeface="Times New Roman" pitchFamily="18" charset="0"/>
                <a:ea typeface="宋体" charset="-122"/>
              </a:rPr>
              <a:t>P</a:t>
            </a:r>
            <a:r>
              <a:rPr lang="zh-CN" altLang="en-US" sz="2000">
                <a:latin typeface="Times New Roman" pitchFamily="18" charset="0"/>
                <a:ea typeface="宋体" charset="-122"/>
              </a:rPr>
              <a:t>＜ </a:t>
            </a:r>
            <a:r>
              <a:rPr lang="en-US" altLang="zh-CN" sz="2000">
                <a:latin typeface="Times New Roman" pitchFamily="18" charset="0"/>
                <a:ea typeface="宋体" charset="-122"/>
              </a:rPr>
              <a:t>150</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en-US" altLang="zh-CN" sz="2000">
                <a:latin typeface="Times New Roman" pitchFamily="18" charset="0"/>
                <a:ea typeface="宋体" charset="-122"/>
              </a:rPr>
              <a:t>150</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zh-CN" altLang="zh-CN" sz="2000">
                <a:latin typeface="Times New Roman" pitchFamily="18" charset="0"/>
                <a:ea typeface="宋体" charset="-122"/>
              </a:rPr>
              <a:t>≤</a:t>
            </a:r>
            <a:r>
              <a:rPr lang="zh-CN" altLang="en-US" sz="2000">
                <a:latin typeface="Times New Roman" pitchFamily="18" charset="0"/>
                <a:ea typeface="宋体" charset="-122"/>
              </a:rPr>
              <a:t> </a:t>
            </a:r>
            <a:r>
              <a:rPr lang="en-US" altLang="zh-CN" sz="2000">
                <a:latin typeface="Times New Roman" pitchFamily="18" charset="0"/>
                <a:ea typeface="宋体" charset="-122"/>
              </a:rPr>
              <a:t>P</a:t>
            </a:r>
            <a:r>
              <a:rPr lang="zh-CN" altLang="en-US" sz="2000">
                <a:latin typeface="Times New Roman" pitchFamily="18" charset="0"/>
                <a:ea typeface="宋体" charset="-122"/>
              </a:rPr>
              <a:t>＜ </a:t>
            </a:r>
            <a:r>
              <a:rPr lang="en-US" altLang="zh-CN" sz="2000">
                <a:latin typeface="Times New Roman" pitchFamily="18" charset="0"/>
                <a:ea typeface="宋体" charset="-122"/>
              </a:rPr>
              <a:t>200</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en-US" altLang="zh-CN" sz="2000">
                <a:latin typeface="Times New Roman" pitchFamily="18" charset="0"/>
                <a:ea typeface="宋体" charset="-122"/>
              </a:rPr>
              <a:t>200</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zh-CN" altLang="zh-CN" sz="2000">
                <a:latin typeface="Times New Roman" pitchFamily="18" charset="0"/>
                <a:ea typeface="宋体" charset="-122"/>
              </a:rPr>
              <a:t>≤</a:t>
            </a:r>
            <a:r>
              <a:rPr lang="zh-CN" altLang="en-US" sz="2000">
                <a:latin typeface="Times New Roman" pitchFamily="18" charset="0"/>
                <a:ea typeface="宋体" charset="-122"/>
              </a:rPr>
              <a:t> </a:t>
            </a:r>
            <a:r>
              <a:rPr lang="en-US" altLang="zh-CN" sz="2000">
                <a:latin typeface="Times New Roman" pitchFamily="18" charset="0"/>
                <a:ea typeface="宋体" charset="-122"/>
              </a:rPr>
              <a:t>P</a:t>
            </a:r>
            <a:r>
              <a:rPr lang="zh-CN" altLang="en-US" sz="2000">
                <a:latin typeface="Times New Roman" pitchFamily="18" charset="0"/>
                <a:ea typeface="宋体" charset="-122"/>
              </a:rPr>
              <a:t>。</a:t>
            </a:r>
            <a:r>
              <a:rPr lang="en-US" altLang="zh-CN" sz="2000">
                <a:latin typeface="Arial" charset="0"/>
                <a:ea typeface="华文仿宋" pitchFamily="2" charset="-122"/>
              </a:rPr>
              <a:t>       </a:t>
            </a:r>
            <a:endParaRPr lang="zh-CN" altLang="en-US" sz="2000">
              <a:latin typeface="Arial" charset="0"/>
              <a:ea typeface="华文仿宋" pitchFamily="2" charset="-122"/>
            </a:endParaRPr>
          </a:p>
        </p:txBody>
      </p:sp>
      <p:sp>
        <p:nvSpPr>
          <p:cNvPr id="39944" name="Text Box 8"/>
          <p:cNvSpPr txBox="1">
            <a:spLocks noChangeArrowheads="1"/>
          </p:cNvSpPr>
          <p:nvPr/>
        </p:nvSpPr>
        <p:spPr bwMode="auto">
          <a:xfrm>
            <a:off x="2351088" y="5516564"/>
            <a:ext cx="6983412" cy="528637"/>
          </a:xfrm>
          <a:prstGeom prst="rect">
            <a:avLst/>
          </a:prstGeom>
          <a:solidFill>
            <a:srgbClr val="FFFF00"/>
          </a:solidFill>
          <a:ln w="9525" algn="ctr">
            <a:solidFill>
              <a:schemeClr val="tx1"/>
            </a:solidFill>
            <a:miter lim="800000"/>
            <a:headEnd/>
            <a:tailEnd/>
          </a:ln>
        </p:spPr>
        <p:txBody>
          <a:bodyPr>
            <a:spAutoFit/>
          </a:bodyPr>
          <a:lstStyle/>
          <a:p>
            <a:pPr>
              <a:spcBef>
                <a:spcPct val="50000"/>
              </a:spcBef>
              <a:buClrTx/>
              <a:buSzTx/>
              <a:buFontTx/>
              <a:buNone/>
            </a:pPr>
            <a:r>
              <a:rPr lang="en-US" altLang="zh-CN" sz="2800">
                <a:latin typeface="Times New Roman" pitchFamily="18" charset="0"/>
                <a:ea typeface="华文仿宋" pitchFamily="2" charset="-122"/>
              </a:rPr>
              <a:t>Problem: P</a:t>
            </a:r>
            <a:r>
              <a:rPr lang="zh-CN" altLang="en-US" sz="2800">
                <a:latin typeface="Times New Roman" pitchFamily="18" charset="0"/>
                <a:ea typeface="华文仿宋" pitchFamily="2" charset="-122"/>
              </a:rPr>
              <a:t>＜ </a:t>
            </a:r>
            <a:r>
              <a:rPr lang="en-US" altLang="zh-CN" sz="2800">
                <a:latin typeface="Times New Roman" pitchFamily="18" charset="0"/>
                <a:ea typeface="华文仿宋" pitchFamily="2" charset="-122"/>
              </a:rPr>
              <a:t>6</a:t>
            </a:r>
            <a:r>
              <a:rPr lang="en-US" altLang="zh-CN" sz="2800">
                <a:latin typeface="Times New Roman" pitchFamily="18" charset="0"/>
                <a:ea typeface="宋体" charset="-122"/>
              </a:rPr>
              <a:t>2.35</a:t>
            </a:r>
            <a:r>
              <a:rPr lang="zh-CN" altLang="en-US" sz="2800">
                <a:latin typeface="Times New Roman" pitchFamily="18" charset="0"/>
                <a:ea typeface="华文仿宋" pitchFamily="2" charset="-122"/>
              </a:rPr>
              <a:t>美元</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桶时该组合的损益</a:t>
            </a:r>
            <a:r>
              <a:rPr lang="en-US" altLang="zh-CN" sz="2800">
                <a:latin typeface="Times New Roman" pitchFamily="18" charset="0"/>
                <a:ea typeface="华文仿宋" pitchFamily="2" charset="-122"/>
              </a:rPr>
              <a:t>?</a:t>
            </a:r>
            <a:endParaRPr lang="zh-CN" altLang="en-US" sz="2800">
              <a:latin typeface="Times New Roman" pitchFamily="18" charset="0"/>
              <a:ea typeface="华文仿宋" pitchFamily="2" charset="-122"/>
            </a:endParaRPr>
          </a:p>
        </p:txBody>
      </p:sp>
    </p:spTree>
    <p:extLst>
      <p:ext uri="{BB962C8B-B14F-4D97-AF65-F5344CB8AC3E}">
        <p14:creationId xmlns:p14="http://schemas.microsoft.com/office/powerpoint/2010/main" val="1235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xEl>
                                              <p:pRg st="2" end="2"/>
                                            </p:txEl>
                                          </p:spTgt>
                                        </p:tgtEl>
                                        <p:attrNameLst>
                                          <p:attrName>style.visibility</p:attrName>
                                        </p:attrNameLst>
                                      </p:cBhvr>
                                      <p:to>
                                        <p:strVal val="visible"/>
                                      </p:to>
                                    </p:set>
                                    <p:anim calcmode="lin" valueType="num">
                                      <p:cBhvr additive="base">
                                        <p:cTn id="7"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0">
                                            <p:txEl>
                                              <p:pRg st="3" end="3"/>
                                            </p:txEl>
                                          </p:spTgt>
                                        </p:tgtEl>
                                        <p:attrNameLst>
                                          <p:attrName>style.visibility</p:attrName>
                                        </p:attrNameLst>
                                      </p:cBhvr>
                                      <p:to>
                                        <p:strVal val="visible"/>
                                      </p:to>
                                    </p:set>
                                    <p:anim calcmode="lin" valueType="num">
                                      <p:cBhvr additive="base">
                                        <p:cTn id="13" dur="500" fill="hold"/>
                                        <p:tgtEl>
                                          <p:spTgt spid="3994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40">
                                            <p:txEl>
                                              <p:pRg st="4" end="4"/>
                                            </p:txEl>
                                          </p:spTgt>
                                        </p:tgtEl>
                                        <p:attrNameLst>
                                          <p:attrName>style.visibility</p:attrName>
                                        </p:attrNameLst>
                                      </p:cBhvr>
                                      <p:to>
                                        <p:strVal val="visible"/>
                                      </p:to>
                                    </p:set>
                                    <p:anim calcmode="lin" valueType="num">
                                      <p:cBhvr additive="base">
                                        <p:cTn id="19"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9940">
                                            <p:txEl>
                                              <p:pRg st="5" end="5"/>
                                            </p:txEl>
                                          </p:spTgt>
                                        </p:tgtEl>
                                        <p:attrNameLst>
                                          <p:attrName>style.visibility</p:attrName>
                                        </p:attrNameLst>
                                      </p:cBhvr>
                                      <p:to>
                                        <p:strVal val="visible"/>
                                      </p:to>
                                    </p:set>
                                    <p:animEffect transition="in" filter="blinds(horizontal)">
                                      <p:cBhvr>
                                        <p:cTn id="25" dur="500"/>
                                        <p:tgtEl>
                                          <p:spTgt spid="39940">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9940">
                                            <p:txEl>
                                              <p:pRg st="6" end="6"/>
                                            </p:txEl>
                                          </p:spTgt>
                                        </p:tgtEl>
                                        <p:attrNameLst>
                                          <p:attrName>style.visibility</p:attrName>
                                        </p:attrNameLst>
                                      </p:cBhvr>
                                      <p:to>
                                        <p:strVal val="visible"/>
                                      </p:to>
                                    </p:set>
                                    <p:animEffect transition="in" filter="blinds(horizontal)">
                                      <p:cBhvr>
                                        <p:cTn id="28" dur="500"/>
                                        <p:tgtEl>
                                          <p:spTgt spid="39940">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9944"/>
                                        </p:tgtEl>
                                        <p:attrNameLst>
                                          <p:attrName>style.visibility</p:attrName>
                                        </p:attrNameLst>
                                      </p:cBhvr>
                                      <p:to>
                                        <p:strVal val="visible"/>
                                      </p:to>
                                    </p:set>
                                    <p:anim calcmode="lin" valueType="num">
                                      <p:cBhvr additive="base">
                                        <p:cTn id="33" dur="500" fill="hold"/>
                                        <p:tgtEl>
                                          <p:spTgt spid="39944"/>
                                        </p:tgtEl>
                                        <p:attrNameLst>
                                          <p:attrName>ppt_x</p:attrName>
                                        </p:attrNameLst>
                                      </p:cBhvr>
                                      <p:tavLst>
                                        <p:tav tm="0">
                                          <p:val>
                                            <p:strVal val="#ppt_x"/>
                                          </p:val>
                                        </p:tav>
                                        <p:tav tm="100000">
                                          <p:val>
                                            <p:strVal val="#ppt_x"/>
                                          </p:val>
                                        </p:tav>
                                      </p:tavLst>
                                    </p:anim>
                                    <p:anim calcmode="lin" valueType="num">
                                      <p:cBhvr additive="base">
                                        <p:cTn id="34" dur="500" fill="hold"/>
                                        <p:tgtEl>
                                          <p:spTgt spid="399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3" name="Rectangle 2"/>
          <p:cNvSpPr>
            <a:spLocks noGrp="1"/>
          </p:cNvSpPr>
          <p:nvPr>
            <p:ph type="title" idx="4294967295"/>
          </p:nvPr>
        </p:nvSpPr>
        <p:spPr bwMode="auto">
          <a:xfrm>
            <a:off x="1981200" y="274639"/>
            <a:ext cx="7467600" cy="706437"/>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p>
        </p:txBody>
      </p:sp>
      <p:sp>
        <p:nvSpPr>
          <p:cNvPr id="187395" name="Rectangle 3"/>
          <p:cNvSpPr>
            <a:spLocks noGrp="1"/>
          </p:cNvSpPr>
          <p:nvPr>
            <p:ph type="body" sz="half" idx="4294967295"/>
          </p:nvPr>
        </p:nvSpPr>
        <p:spPr>
          <a:xfrm>
            <a:off x="1825626" y="1905000"/>
            <a:ext cx="6251575" cy="4343400"/>
          </a:xfrm>
        </p:spPr>
        <p:txBody>
          <a:bodyPr/>
          <a:lstStyle/>
          <a:p>
            <a:pPr>
              <a:buFont typeface="Wingdings" pitchFamily="2" charset="2"/>
              <a:buNone/>
            </a:pPr>
            <a:r>
              <a:rPr lang="en-US" altLang="zh-CN" sz="2000" b="1" dirty="0">
                <a:latin typeface="Comic Sans MS" pitchFamily="66" charset="0"/>
                <a:ea typeface="楷体_GB2312" pitchFamily="49" charset="-122"/>
              </a:rPr>
              <a:t>1</a:t>
            </a:r>
            <a:r>
              <a:rPr lang="zh-CN" altLang="en-US" sz="2000" b="1" dirty="0">
                <a:latin typeface="Comic Sans MS" pitchFamily="66" charset="0"/>
                <a:ea typeface="楷体_GB2312" pitchFamily="49" charset="-122"/>
              </a:rPr>
              <a:t>、无套利定价思路</a:t>
            </a:r>
          </a:p>
          <a:p>
            <a:r>
              <a:rPr lang="zh-CN" altLang="en-US" sz="2000" b="1" dirty="0">
                <a:latin typeface="Comic Sans MS" pitchFamily="66" charset="0"/>
                <a:ea typeface="楷体_GB2312" pitchFamily="49" charset="-122"/>
              </a:rPr>
              <a:t>构造一个由</a:t>
            </a:r>
            <a:r>
              <a:rPr lang="en-US" altLang="zh-CN" sz="2000" b="1" dirty="0">
                <a:latin typeface="Comic Sans MS" pitchFamily="66" charset="0"/>
                <a:ea typeface="楷体_GB2312" pitchFamily="49" charset="-122"/>
              </a:rPr>
              <a:t>Δ</a:t>
            </a:r>
            <a:r>
              <a:rPr lang="zh-CN" altLang="en-US" sz="2000" b="1" dirty="0">
                <a:latin typeface="Comic Sans MS" pitchFamily="66" charset="0"/>
                <a:ea typeface="楷体_GB2312" pitchFamily="49" charset="-122"/>
              </a:rPr>
              <a:t>股股票多头和一个期权空头组成的证券组合，并计算出该组合为无风险时的</a:t>
            </a:r>
            <a:r>
              <a:rPr lang="en-US" altLang="zh-CN" sz="2000" b="1" dirty="0">
                <a:latin typeface="Comic Sans MS" pitchFamily="66" charset="0"/>
                <a:ea typeface="楷体_GB2312" pitchFamily="49" charset="-122"/>
              </a:rPr>
              <a:t>Δ</a:t>
            </a:r>
            <a:r>
              <a:rPr lang="zh-CN" altLang="en-US" sz="2000" b="1" dirty="0">
                <a:latin typeface="Comic Sans MS" pitchFamily="66" charset="0"/>
                <a:ea typeface="楷体_GB2312" pitchFamily="49" charset="-122"/>
              </a:rPr>
              <a:t>值。</a:t>
            </a:r>
          </a:p>
          <a:p>
            <a:r>
              <a:rPr lang="zh-CN" altLang="en-US" sz="2000" b="1" dirty="0">
                <a:latin typeface="Comic Sans MS" pitchFamily="66" charset="0"/>
                <a:ea typeface="楷体_GB2312" pitchFamily="49" charset="-122"/>
              </a:rPr>
              <a:t>该组合的期初成本：</a:t>
            </a:r>
          </a:p>
          <a:p>
            <a:r>
              <a:rPr lang="zh-CN" altLang="en-US" sz="2000" b="1" dirty="0">
                <a:latin typeface="Comic Sans MS" pitchFamily="66" charset="0"/>
                <a:ea typeface="楷体_GB2312" pitchFamily="49" charset="-122"/>
              </a:rPr>
              <a:t>该组合为无风险组合时：</a:t>
            </a:r>
          </a:p>
          <a:p>
            <a:endParaRPr lang="zh-CN" altLang="en-US" sz="2000" b="1" dirty="0">
              <a:latin typeface="Comic Sans MS" pitchFamily="66" charset="0"/>
              <a:ea typeface="楷体_GB2312" pitchFamily="49" charset="-122"/>
            </a:endParaRPr>
          </a:p>
          <a:p>
            <a:r>
              <a:rPr lang="zh-CN" altLang="en-US" sz="2000" b="1" dirty="0">
                <a:latin typeface="Comic Sans MS" pitchFamily="66" charset="0"/>
                <a:ea typeface="楷体_GB2312" pitchFamily="49" charset="-122"/>
              </a:rPr>
              <a:t>无风险利率为</a:t>
            </a:r>
            <a:r>
              <a:rPr lang="en-US" altLang="zh-CN" sz="2000" b="1" i="1" dirty="0">
                <a:latin typeface="Times New Roman" pitchFamily="18" charset="0"/>
                <a:ea typeface="楷体_GB2312" pitchFamily="49" charset="-122"/>
              </a:rPr>
              <a:t>r</a:t>
            </a:r>
          </a:p>
          <a:p>
            <a:r>
              <a:rPr lang="zh-CN" altLang="en-US" sz="2000" b="1" dirty="0">
                <a:latin typeface="Comic Sans MS" pitchFamily="66" charset="0"/>
                <a:ea typeface="楷体_GB2312" pitchFamily="49" charset="-122"/>
              </a:rPr>
              <a:t>无套利均衡：</a:t>
            </a:r>
          </a:p>
          <a:p>
            <a:pPr>
              <a:buFont typeface="Wingdings" pitchFamily="2" charset="2"/>
              <a:buNone/>
            </a:pPr>
            <a:r>
              <a:rPr lang="zh-CN" altLang="en-US" sz="2000" b="1" dirty="0">
                <a:latin typeface="Comic Sans MS" pitchFamily="66" charset="0"/>
                <a:ea typeface="楷体_GB2312" pitchFamily="49" charset="-122"/>
              </a:rPr>
              <a:t>   </a:t>
            </a:r>
          </a:p>
          <a:p>
            <a:pPr>
              <a:buFont typeface="Wingdings" pitchFamily="2" charset="2"/>
              <a:buNone/>
            </a:pPr>
            <a:r>
              <a:rPr lang="zh-CN" altLang="en-US" sz="2000" b="1" dirty="0">
                <a:latin typeface="Comic Sans MS" pitchFamily="66" charset="0"/>
                <a:ea typeface="楷体_GB2312" pitchFamily="49" charset="-122"/>
              </a:rPr>
              <a:t>    其中，</a:t>
            </a:r>
          </a:p>
          <a:p>
            <a:endParaRPr lang="zh-CN" altLang="en-US" sz="2000" b="1" dirty="0">
              <a:latin typeface="Comic Sans MS" pitchFamily="66" charset="0"/>
              <a:ea typeface="楷体_GB2312" pitchFamily="49" charset="-122"/>
            </a:endParaRPr>
          </a:p>
        </p:txBody>
      </p:sp>
      <p:sp>
        <p:nvSpPr>
          <p:cNvPr id="21515" name="Oval 6"/>
          <p:cNvSpPr>
            <a:spLocks noChangeArrowheads="1"/>
          </p:cNvSpPr>
          <p:nvPr/>
        </p:nvSpPr>
        <p:spPr bwMode="auto">
          <a:xfrm>
            <a:off x="8256589" y="2693988"/>
            <a:ext cx="77787"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1516" name="Line 7"/>
          <p:cNvSpPr>
            <a:spLocks noChangeShapeType="1"/>
          </p:cNvSpPr>
          <p:nvPr/>
        </p:nvSpPr>
        <p:spPr bwMode="auto">
          <a:xfrm flipV="1">
            <a:off x="8321676" y="2039938"/>
            <a:ext cx="1312863" cy="654050"/>
          </a:xfrm>
          <a:prstGeom prst="line">
            <a:avLst/>
          </a:prstGeom>
          <a:noFill/>
          <a:ln w="9525">
            <a:solidFill>
              <a:schemeClr val="tx1"/>
            </a:solidFill>
            <a:round/>
            <a:headEnd/>
            <a:tailEnd/>
          </a:ln>
        </p:spPr>
        <p:txBody>
          <a:bodyPr/>
          <a:lstStyle/>
          <a:p>
            <a:endParaRPr lang="zh-CN" altLang="en-US"/>
          </a:p>
        </p:txBody>
      </p:sp>
      <p:sp>
        <p:nvSpPr>
          <p:cNvPr id="21517" name="Line 8"/>
          <p:cNvSpPr>
            <a:spLocks noChangeShapeType="1"/>
          </p:cNvSpPr>
          <p:nvPr/>
        </p:nvSpPr>
        <p:spPr bwMode="auto">
          <a:xfrm rot="5400000" flipV="1">
            <a:off x="8625682" y="2453482"/>
            <a:ext cx="654050" cy="1236663"/>
          </a:xfrm>
          <a:prstGeom prst="line">
            <a:avLst/>
          </a:prstGeom>
          <a:noFill/>
          <a:ln w="9525">
            <a:solidFill>
              <a:schemeClr val="tx1"/>
            </a:solidFill>
            <a:round/>
            <a:headEnd/>
            <a:tailEnd/>
          </a:ln>
        </p:spPr>
        <p:txBody>
          <a:bodyPr/>
          <a:lstStyle/>
          <a:p>
            <a:endParaRPr lang="zh-CN" altLang="en-US"/>
          </a:p>
        </p:txBody>
      </p:sp>
      <p:sp>
        <p:nvSpPr>
          <p:cNvPr id="21518" name="Oval 9"/>
          <p:cNvSpPr>
            <a:spLocks noChangeArrowheads="1"/>
          </p:cNvSpPr>
          <p:nvPr/>
        </p:nvSpPr>
        <p:spPr bwMode="auto">
          <a:xfrm>
            <a:off x="9571038" y="3398838"/>
            <a:ext cx="76200"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1519" name="Oval 10"/>
          <p:cNvSpPr>
            <a:spLocks noChangeArrowheads="1"/>
          </p:cNvSpPr>
          <p:nvPr/>
        </p:nvSpPr>
        <p:spPr bwMode="auto">
          <a:xfrm>
            <a:off x="9647239" y="1989138"/>
            <a:ext cx="77787"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aphicFrame>
        <p:nvGraphicFramePr>
          <p:cNvPr id="21506" name="Object 11"/>
          <p:cNvGraphicFramePr>
            <a:graphicFrameLocks noGrp="1" noChangeAspect="1"/>
          </p:cNvGraphicFramePr>
          <p:nvPr>
            <p:ph sz="quarter" idx="4294967295"/>
          </p:nvPr>
        </p:nvGraphicFramePr>
        <p:xfrm>
          <a:off x="8040689" y="2420939"/>
          <a:ext cx="149225" cy="581025"/>
        </p:xfrm>
        <a:graphic>
          <a:graphicData uri="http://schemas.openxmlformats.org/presentationml/2006/ole">
            <mc:AlternateContent xmlns:mc="http://schemas.openxmlformats.org/markup-compatibility/2006">
              <mc:Choice xmlns:v="urn:schemas-microsoft-com:vml" Requires="v">
                <p:oleObj spid="_x0000_s20524" name="Equation" r:id="rId3" imgW="253800" imgH="736560" progId="Equation.DSMT4">
                  <p:embed/>
                </p:oleObj>
              </mc:Choice>
              <mc:Fallback>
                <p:oleObj name="Equation" r:id="rId3" imgW="253800" imgH="736560" progId="Equation.DSMT4">
                  <p:embed/>
                  <p:pic>
                    <p:nvPicPr>
                      <p:cNvPr id="21506"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689" y="2420939"/>
                        <a:ext cx="1492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12"/>
          <p:cNvGraphicFramePr>
            <a:graphicFrameLocks noChangeAspect="1"/>
          </p:cNvGraphicFramePr>
          <p:nvPr/>
        </p:nvGraphicFramePr>
        <p:xfrm>
          <a:off x="9725026" y="1697038"/>
          <a:ext cx="290513" cy="590550"/>
        </p:xfrm>
        <a:graphic>
          <a:graphicData uri="http://schemas.openxmlformats.org/presentationml/2006/ole">
            <mc:AlternateContent xmlns:mc="http://schemas.openxmlformats.org/markup-compatibility/2006">
              <mc:Choice xmlns:v="urn:schemas-microsoft-com:vml" Requires="v">
                <p:oleObj spid="_x0000_s20525" name="Equation" r:id="rId5" imgW="368280" imgH="749160" progId="Equation.DSMT4">
                  <p:embed/>
                </p:oleObj>
              </mc:Choice>
              <mc:Fallback>
                <p:oleObj name="Equation" r:id="rId5" imgW="368280" imgH="749160" progId="Equation.DSMT4">
                  <p:embed/>
                  <p:pic>
                    <p:nvPicPr>
                      <p:cNvPr id="21507"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5026" y="1697038"/>
                        <a:ext cx="29051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13"/>
          <p:cNvGraphicFramePr>
            <a:graphicFrameLocks noChangeAspect="1"/>
          </p:cNvGraphicFramePr>
          <p:nvPr/>
        </p:nvGraphicFramePr>
        <p:xfrm>
          <a:off x="9652001" y="3087688"/>
          <a:ext cx="301625" cy="590550"/>
        </p:xfrm>
        <a:graphic>
          <a:graphicData uri="http://schemas.openxmlformats.org/presentationml/2006/ole">
            <mc:AlternateContent xmlns:mc="http://schemas.openxmlformats.org/markup-compatibility/2006">
              <mc:Choice xmlns:v="urn:schemas-microsoft-com:vml" Requires="v">
                <p:oleObj spid="_x0000_s20526" name="Equation" r:id="rId7" imgW="380880" imgH="749160" progId="Equation.DSMT4">
                  <p:embed/>
                </p:oleObj>
              </mc:Choice>
              <mc:Fallback>
                <p:oleObj name="Equation" r:id="rId7" imgW="380880" imgH="749160" progId="Equation.DSMT4">
                  <p:embed/>
                  <p:pic>
                    <p:nvPicPr>
                      <p:cNvPr id="21508"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52001" y="3087688"/>
                        <a:ext cx="3016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6" name="Object 14"/>
          <p:cNvGraphicFramePr>
            <a:graphicFrameLocks noChangeAspect="1"/>
          </p:cNvGraphicFramePr>
          <p:nvPr/>
        </p:nvGraphicFramePr>
        <p:xfrm>
          <a:off x="5087938" y="3213101"/>
          <a:ext cx="1524000" cy="708025"/>
        </p:xfrm>
        <a:graphic>
          <a:graphicData uri="http://schemas.openxmlformats.org/presentationml/2006/ole">
            <mc:AlternateContent xmlns:mc="http://schemas.openxmlformats.org/markup-compatibility/2006">
              <mc:Choice xmlns:v="urn:schemas-microsoft-com:vml" Requires="v">
                <p:oleObj spid="_x0000_s20527" name="Equation" r:id="rId9" imgW="1473120" imgH="685800" progId="Equation.DSMT4">
                  <p:embed/>
                </p:oleObj>
              </mc:Choice>
              <mc:Fallback>
                <p:oleObj name="Equation" r:id="rId9" imgW="1473120" imgH="685800" progId="Equation.DSMT4">
                  <p:embed/>
                  <p:pic>
                    <p:nvPicPr>
                      <p:cNvPr id="187406"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7938" y="3213101"/>
                        <a:ext cx="15240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7" name="Object 15"/>
          <p:cNvGraphicFramePr>
            <a:graphicFrameLocks noChangeAspect="1"/>
          </p:cNvGraphicFramePr>
          <p:nvPr/>
        </p:nvGraphicFramePr>
        <p:xfrm>
          <a:off x="4800601" y="2997200"/>
          <a:ext cx="1001713" cy="361950"/>
        </p:xfrm>
        <a:graphic>
          <a:graphicData uri="http://schemas.openxmlformats.org/presentationml/2006/ole">
            <mc:AlternateContent xmlns:mc="http://schemas.openxmlformats.org/markup-compatibility/2006">
              <mc:Choice xmlns:v="urn:schemas-microsoft-com:vml" Requires="v">
                <p:oleObj spid="_x0000_s20528" name="Equation" r:id="rId11" imgW="876240" imgH="317160" progId="Equation.DSMT4">
                  <p:embed/>
                </p:oleObj>
              </mc:Choice>
              <mc:Fallback>
                <p:oleObj name="Equation" r:id="rId11" imgW="876240" imgH="317160" progId="Equation.DSMT4">
                  <p:embed/>
                  <p:pic>
                    <p:nvPicPr>
                      <p:cNvPr id="187407"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1" y="2997200"/>
                        <a:ext cx="1001713"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8" name="Object 16"/>
          <p:cNvGraphicFramePr>
            <a:graphicFrameLocks noChangeAspect="1"/>
          </p:cNvGraphicFramePr>
          <p:nvPr/>
        </p:nvGraphicFramePr>
        <p:xfrm>
          <a:off x="3935413" y="4365625"/>
          <a:ext cx="3657600" cy="598488"/>
        </p:xfrm>
        <a:graphic>
          <a:graphicData uri="http://schemas.openxmlformats.org/presentationml/2006/ole">
            <mc:AlternateContent xmlns:mc="http://schemas.openxmlformats.org/markup-compatibility/2006">
              <mc:Choice xmlns:v="urn:schemas-microsoft-com:vml" Requires="v">
                <p:oleObj spid="_x0000_s20529" name="Equation" r:id="rId13" imgW="1701720" imgH="253800" progId="Equation.DSMT4">
                  <p:embed/>
                </p:oleObj>
              </mc:Choice>
              <mc:Fallback>
                <p:oleObj name="Equation" r:id="rId13" imgW="1701720" imgH="253800" progId="Equation.DSMT4">
                  <p:embed/>
                  <p:pic>
                    <p:nvPicPr>
                      <p:cNvPr id="187408"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5413" y="4365625"/>
                        <a:ext cx="36576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9" name="Object 17"/>
          <p:cNvGraphicFramePr>
            <a:graphicFrameLocks noChangeAspect="1"/>
          </p:cNvGraphicFramePr>
          <p:nvPr/>
        </p:nvGraphicFramePr>
        <p:xfrm>
          <a:off x="5016500" y="5013326"/>
          <a:ext cx="1752600" cy="811213"/>
        </p:xfrm>
        <a:graphic>
          <a:graphicData uri="http://schemas.openxmlformats.org/presentationml/2006/ole">
            <mc:AlternateContent xmlns:mc="http://schemas.openxmlformats.org/markup-compatibility/2006">
              <mc:Choice xmlns:v="urn:schemas-microsoft-com:vml" Requires="v">
                <p:oleObj spid="_x0000_s20530" r:id="rId15" imgW="901309" imgH="418918" progId="Equation.DSMT4">
                  <p:embed/>
                </p:oleObj>
              </mc:Choice>
              <mc:Fallback>
                <p:oleObj r:id="rId15" imgW="901309" imgH="418918" progId="Equation.DSMT4">
                  <p:embed/>
                  <p:pic>
                    <p:nvPicPr>
                      <p:cNvPr id="187409"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16500" y="5013326"/>
                        <a:ext cx="175260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0" name="Rectangle 18"/>
          <p:cNvSpPr>
            <a:spLocks noChangeArrowheads="1"/>
          </p:cNvSpPr>
          <p:nvPr/>
        </p:nvSpPr>
        <p:spPr bwMode="auto">
          <a:xfrm>
            <a:off x="2052638" y="1230313"/>
            <a:ext cx="5541962" cy="519112"/>
          </a:xfrm>
          <a:prstGeom prst="rect">
            <a:avLst/>
          </a:prstGeom>
          <a:noFill/>
          <a:ln w="9525" algn="ctr">
            <a:noFill/>
            <a:miter lim="800000"/>
            <a:headEnd/>
            <a:tailEnd/>
          </a:ln>
        </p:spPr>
        <p:txBody>
          <a:bodyPr wrap="none">
            <a:spAutoFit/>
          </a:bodyPr>
          <a:lstStyle/>
          <a:p>
            <a:pPr>
              <a:spcBef>
                <a:spcPct val="50000"/>
              </a:spcBef>
              <a:buClrTx/>
              <a:buSzTx/>
              <a:buFontTx/>
              <a:buNone/>
            </a:pPr>
            <a:r>
              <a:rPr lang="zh-CN" altLang="en-US" sz="2800" b="1">
                <a:latin typeface="Arial" charset="0"/>
                <a:ea typeface="楷体_GB2312" pitchFamily="49" charset="-122"/>
              </a:rPr>
              <a:t>无套利定价与风险中性定价的关系</a:t>
            </a:r>
          </a:p>
        </p:txBody>
      </p:sp>
      <p:sp>
        <p:nvSpPr>
          <p:cNvPr id="187411" name="AutoShape 19">
            <a:hlinkClick r:id="" action="ppaction://hlinkshowjump?jump=nextslide" highlightClick="1"/>
          </p:cNvPr>
          <p:cNvSpPr>
            <a:spLocks noChangeArrowheads="1"/>
          </p:cNvSpPr>
          <p:nvPr/>
        </p:nvSpPr>
        <p:spPr bwMode="auto">
          <a:xfrm>
            <a:off x="4656139" y="6016903"/>
            <a:ext cx="184731" cy="369332"/>
          </a:xfrm>
          <a:prstGeom prst="actionButtonForwardNext">
            <a:avLst/>
          </a:prstGeom>
          <a:solidFill>
            <a:schemeClr val="accent1"/>
          </a:solidFill>
          <a:ln w="9525">
            <a:noFill/>
            <a:miter lim="800000"/>
            <a:headEnd/>
            <a:tailEnd/>
          </a:ln>
        </p:spPr>
        <p:txBody>
          <a:bodyPr wrap="none" anchor="ctr">
            <a:spAutoFit/>
          </a:bodyPr>
          <a:lstStyle/>
          <a:p>
            <a:pPr algn="l"/>
            <a:endParaRPr lang="zh-CN" altLang="en-US"/>
          </a:p>
        </p:txBody>
      </p:sp>
      <p:sp>
        <p:nvSpPr>
          <p:cNvPr id="187412" name="Text Box 20"/>
          <p:cNvSpPr txBox="1">
            <a:spLocks noChangeArrowheads="1"/>
          </p:cNvSpPr>
          <p:nvPr/>
        </p:nvSpPr>
        <p:spPr bwMode="auto">
          <a:xfrm>
            <a:off x="5448300" y="5949951"/>
            <a:ext cx="935038" cy="519113"/>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推导</a:t>
            </a:r>
          </a:p>
        </p:txBody>
      </p:sp>
      <p:sp>
        <p:nvSpPr>
          <p:cNvPr id="187413" name="AutoShape 21"/>
          <p:cNvSpPr>
            <a:spLocks/>
          </p:cNvSpPr>
          <p:nvPr/>
        </p:nvSpPr>
        <p:spPr bwMode="auto">
          <a:xfrm>
            <a:off x="6527800" y="5805488"/>
            <a:ext cx="3455988" cy="609600"/>
          </a:xfrm>
          <a:prstGeom prst="borderCallout2">
            <a:avLst>
              <a:gd name="adj1" fmla="val 18750"/>
              <a:gd name="adj2" fmla="val -2204"/>
              <a:gd name="adj3" fmla="val 18750"/>
              <a:gd name="adj4" fmla="val -13366"/>
              <a:gd name="adj5" fmla="val -55468"/>
              <a:gd name="adj6" fmla="val -24528"/>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en-US" altLang="zh-CN" sz="2800" b="1">
                <a:latin typeface="Times New Roman" pitchFamily="18" charset="0"/>
                <a:ea typeface="华文仿宋" pitchFamily="2" charset="-122"/>
              </a:rPr>
              <a:t>P</a:t>
            </a:r>
            <a:r>
              <a:rPr lang="zh-CN" altLang="en-US" sz="2800" b="1">
                <a:latin typeface="Times New Roman" pitchFamily="18" charset="0"/>
                <a:ea typeface="华文仿宋" pitchFamily="2" charset="-122"/>
              </a:rPr>
              <a:t>即为风险中性概率</a:t>
            </a:r>
          </a:p>
        </p:txBody>
      </p:sp>
    </p:spTree>
    <p:extLst>
      <p:ext uri="{BB962C8B-B14F-4D97-AF65-F5344CB8AC3E}">
        <p14:creationId xmlns:p14="http://schemas.microsoft.com/office/powerpoint/2010/main" val="330166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7" dur="500"/>
                                        <p:tgtEl>
                                          <p:spTgt spid="1873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7407"/>
                                        </p:tgtEl>
                                        <p:attrNameLst>
                                          <p:attrName>style.visibility</p:attrName>
                                        </p:attrNameLst>
                                      </p:cBhvr>
                                      <p:to>
                                        <p:strVal val="visible"/>
                                      </p:to>
                                    </p:set>
                                    <p:anim calcmode="lin" valueType="num">
                                      <p:cBhvr additive="base">
                                        <p:cTn id="12" dur="500" fill="hold"/>
                                        <p:tgtEl>
                                          <p:spTgt spid="187407"/>
                                        </p:tgtEl>
                                        <p:attrNameLst>
                                          <p:attrName>ppt_x</p:attrName>
                                        </p:attrNameLst>
                                      </p:cBhvr>
                                      <p:tavLst>
                                        <p:tav tm="0">
                                          <p:val>
                                            <p:strVal val="#ppt_x"/>
                                          </p:val>
                                        </p:tav>
                                        <p:tav tm="100000">
                                          <p:val>
                                            <p:strVal val="#ppt_x"/>
                                          </p:val>
                                        </p:tav>
                                      </p:tavLst>
                                    </p:anim>
                                    <p:anim calcmode="lin" valueType="num">
                                      <p:cBhvr additive="base">
                                        <p:cTn id="13" dur="500" fill="hold"/>
                                        <p:tgtEl>
                                          <p:spTgt spid="18740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7395">
                                            <p:txEl>
                                              <p:pRg st="3" end="3"/>
                                            </p:txEl>
                                          </p:spTgt>
                                        </p:tgtEl>
                                        <p:attrNameLst>
                                          <p:attrName>style.visibility</p:attrName>
                                        </p:attrNameLst>
                                      </p:cBhvr>
                                      <p:to>
                                        <p:strVal val="visible"/>
                                      </p:to>
                                    </p:set>
                                    <p:animEffect transition="in" filter="blinds(horizontal)">
                                      <p:cBhvr>
                                        <p:cTn id="18" dur="500"/>
                                        <p:tgtEl>
                                          <p:spTgt spid="18739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7406"/>
                                        </p:tgtEl>
                                        <p:attrNameLst>
                                          <p:attrName>style.visibility</p:attrName>
                                        </p:attrNameLst>
                                      </p:cBhvr>
                                      <p:to>
                                        <p:strVal val="visible"/>
                                      </p:to>
                                    </p:set>
                                    <p:anim calcmode="lin" valueType="num">
                                      <p:cBhvr additive="base">
                                        <p:cTn id="23" dur="500" fill="hold"/>
                                        <p:tgtEl>
                                          <p:spTgt spid="187406"/>
                                        </p:tgtEl>
                                        <p:attrNameLst>
                                          <p:attrName>ppt_x</p:attrName>
                                        </p:attrNameLst>
                                      </p:cBhvr>
                                      <p:tavLst>
                                        <p:tav tm="0">
                                          <p:val>
                                            <p:strVal val="#ppt_x"/>
                                          </p:val>
                                        </p:tav>
                                        <p:tav tm="100000">
                                          <p:val>
                                            <p:strVal val="#ppt_x"/>
                                          </p:val>
                                        </p:tav>
                                      </p:tavLst>
                                    </p:anim>
                                    <p:anim calcmode="lin" valueType="num">
                                      <p:cBhvr additive="base">
                                        <p:cTn id="24" dur="500" fill="hold"/>
                                        <p:tgtEl>
                                          <p:spTgt spid="18740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7395">
                                            <p:txEl>
                                              <p:pRg st="5" end="5"/>
                                            </p:txEl>
                                          </p:spTgt>
                                        </p:tgtEl>
                                        <p:attrNameLst>
                                          <p:attrName>style.visibility</p:attrName>
                                        </p:attrNameLst>
                                      </p:cBhvr>
                                      <p:to>
                                        <p:strVal val="visible"/>
                                      </p:to>
                                    </p:set>
                                    <p:animEffect transition="in" filter="blinds(horizontal)">
                                      <p:cBhvr>
                                        <p:cTn id="29" dur="500"/>
                                        <p:tgtEl>
                                          <p:spTgt spid="18739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87395">
                                            <p:txEl>
                                              <p:pRg st="6" end="6"/>
                                            </p:txEl>
                                          </p:spTgt>
                                        </p:tgtEl>
                                        <p:attrNameLst>
                                          <p:attrName>style.visibility</p:attrName>
                                        </p:attrNameLst>
                                      </p:cBhvr>
                                      <p:to>
                                        <p:strVal val="visible"/>
                                      </p:to>
                                    </p:set>
                                    <p:animEffect transition="in" filter="blinds(horizontal)">
                                      <p:cBhvr>
                                        <p:cTn id="34" dur="500"/>
                                        <p:tgtEl>
                                          <p:spTgt spid="187395">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87408"/>
                                        </p:tgtEl>
                                        <p:attrNameLst>
                                          <p:attrName>style.visibility</p:attrName>
                                        </p:attrNameLst>
                                      </p:cBhvr>
                                      <p:to>
                                        <p:strVal val="visible"/>
                                      </p:to>
                                    </p:set>
                                    <p:anim calcmode="lin" valueType="num">
                                      <p:cBhvr additive="base">
                                        <p:cTn id="39" dur="500" fill="hold"/>
                                        <p:tgtEl>
                                          <p:spTgt spid="187408"/>
                                        </p:tgtEl>
                                        <p:attrNameLst>
                                          <p:attrName>ppt_x</p:attrName>
                                        </p:attrNameLst>
                                      </p:cBhvr>
                                      <p:tavLst>
                                        <p:tav tm="0">
                                          <p:val>
                                            <p:strVal val="#ppt_x"/>
                                          </p:val>
                                        </p:tav>
                                        <p:tav tm="100000">
                                          <p:val>
                                            <p:strVal val="#ppt_x"/>
                                          </p:val>
                                        </p:tav>
                                      </p:tavLst>
                                    </p:anim>
                                    <p:anim calcmode="lin" valueType="num">
                                      <p:cBhvr additive="base">
                                        <p:cTn id="40" dur="500" fill="hold"/>
                                        <p:tgtEl>
                                          <p:spTgt spid="18740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87395">
                                            <p:txEl>
                                              <p:pRg st="8" end="8"/>
                                            </p:txEl>
                                          </p:spTgt>
                                        </p:tgtEl>
                                        <p:attrNameLst>
                                          <p:attrName>style.visibility</p:attrName>
                                        </p:attrNameLst>
                                      </p:cBhvr>
                                      <p:to>
                                        <p:strVal val="visible"/>
                                      </p:to>
                                    </p:set>
                                    <p:animEffect transition="in" filter="blinds(horizontal)">
                                      <p:cBhvr>
                                        <p:cTn id="45" dur="500"/>
                                        <p:tgtEl>
                                          <p:spTgt spid="187395">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87409"/>
                                        </p:tgtEl>
                                        <p:attrNameLst>
                                          <p:attrName>style.visibility</p:attrName>
                                        </p:attrNameLst>
                                      </p:cBhvr>
                                      <p:to>
                                        <p:strVal val="visible"/>
                                      </p:to>
                                    </p:set>
                                    <p:animEffect transition="in" filter="checkerboard(across)">
                                      <p:cBhvr>
                                        <p:cTn id="50" dur="500"/>
                                        <p:tgtEl>
                                          <p:spTgt spid="18740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7413"/>
                                        </p:tgtEl>
                                        <p:attrNameLst>
                                          <p:attrName>style.visibility</p:attrName>
                                        </p:attrNameLst>
                                      </p:cBhvr>
                                      <p:to>
                                        <p:strVal val="visible"/>
                                      </p:to>
                                    </p:set>
                                    <p:anim calcmode="lin" valueType="num">
                                      <p:cBhvr additive="base">
                                        <p:cTn id="55" dur="500" fill="hold"/>
                                        <p:tgtEl>
                                          <p:spTgt spid="187413"/>
                                        </p:tgtEl>
                                        <p:attrNameLst>
                                          <p:attrName>ppt_x</p:attrName>
                                        </p:attrNameLst>
                                      </p:cBhvr>
                                      <p:tavLst>
                                        <p:tav tm="0">
                                          <p:val>
                                            <p:strVal val="#ppt_x"/>
                                          </p:val>
                                        </p:tav>
                                        <p:tav tm="100000">
                                          <p:val>
                                            <p:strVal val="#ppt_x"/>
                                          </p:val>
                                        </p:tav>
                                      </p:tavLst>
                                    </p:anim>
                                    <p:anim calcmode="lin" valueType="num">
                                      <p:cBhvr additive="base">
                                        <p:cTn id="56" dur="500" fill="hold"/>
                                        <p:tgtEl>
                                          <p:spTgt spid="1874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7411"/>
                                        </p:tgtEl>
                                        <p:attrNameLst>
                                          <p:attrName>style.visibility</p:attrName>
                                        </p:attrNameLst>
                                      </p:cBhvr>
                                      <p:to>
                                        <p:strVal val="visible"/>
                                      </p:to>
                                    </p:set>
                                    <p:anim calcmode="lin" valueType="num">
                                      <p:cBhvr additive="base">
                                        <p:cTn id="61" dur="500" fill="hold"/>
                                        <p:tgtEl>
                                          <p:spTgt spid="187411"/>
                                        </p:tgtEl>
                                        <p:attrNameLst>
                                          <p:attrName>ppt_x</p:attrName>
                                        </p:attrNameLst>
                                      </p:cBhvr>
                                      <p:tavLst>
                                        <p:tav tm="0">
                                          <p:val>
                                            <p:strVal val="#ppt_x"/>
                                          </p:val>
                                        </p:tav>
                                        <p:tav tm="100000">
                                          <p:val>
                                            <p:strVal val="#ppt_x"/>
                                          </p:val>
                                        </p:tav>
                                      </p:tavLst>
                                    </p:anim>
                                    <p:anim calcmode="lin" valueType="num">
                                      <p:cBhvr additive="base">
                                        <p:cTn id="62" dur="500" fill="hold"/>
                                        <p:tgtEl>
                                          <p:spTgt spid="1874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87412"/>
                                        </p:tgtEl>
                                        <p:attrNameLst>
                                          <p:attrName>style.visibility</p:attrName>
                                        </p:attrNameLst>
                                      </p:cBhvr>
                                      <p:to>
                                        <p:strVal val="visible"/>
                                      </p:to>
                                    </p:set>
                                    <p:animEffect transition="in" filter="checkerboard(across)">
                                      <p:cBhvr>
                                        <p:cTn id="67" dur="500"/>
                                        <p:tgtEl>
                                          <p:spTgt spid="18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11" grpId="0" animBg="1"/>
      <p:bldP spid="187412" grpId="0"/>
      <p:bldP spid="18741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7"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4000" b="1"/>
              <a:t>补充内容</a:t>
            </a:r>
          </a:p>
        </p:txBody>
      </p:sp>
      <p:sp>
        <p:nvSpPr>
          <p:cNvPr id="218115" name="Rectangle 3"/>
          <p:cNvSpPr>
            <a:spLocks noGrp="1"/>
          </p:cNvSpPr>
          <p:nvPr>
            <p:ph type="body" sz="half" idx="4294967295"/>
          </p:nvPr>
        </p:nvSpPr>
        <p:spPr>
          <a:xfrm>
            <a:off x="1981200" y="1600201"/>
            <a:ext cx="7499350" cy="4708525"/>
          </a:xfrm>
        </p:spPr>
        <p:txBody>
          <a:bodyPr/>
          <a:lstStyle/>
          <a:p>
            <a:pPr>
              <a:buFont typeface="Wingdings" pitchFamily="2" charset="2"/>
              <a:buNone/>
            </a:pPr>
            <a:r>
              <a:rPr lang="zh-CN" altLang="en-US" sz="2000">
                <a:latin typeface="宋体" charset="-122"/>
                <a:ea typeface="宋体" charset="-122"/>
              </a:rPr>
              <a:t>（</a:t>
            </a:r>
            <a:r>
              <a:rPr lang="en-US" altLang="zh-CN" sz="2000">
                <a:latin typeface="宋体" charset="-122"/>
                <a:ea typeface="宋体" charset="-122"/>
              </a:rPr>
              <a:t>1</a:t>
            </a:r>
            <a:r>
              <a:rPr lang="zh-CN" altLang="en-US" sz="2000">
                <a:latin typeface="宋体" charset="-122"/>
                <a:ea typeface="宋体" charset="-122"/>
              </a:rPr>
              <a:t>）    的推导：由无风险组合的含义，即有，</a:t>
            </a:r>
          </a:p>
          <a:p>
            <a:pPr>
              <a:buFont typeface="Wingdings" pitchFamily="2" charset="2"/>
              <a:buNone/>
            </a:pPr>
            <a:endParaRPr lang="zh-CN" altLang="en-US" sz="2000">
              <a:latin typeface="宋体" charset="-122"/>
              <a:ea typeface="宋体" charset="-122"/>
            </a:endParaRPr>
          </a:p>
          <a:p>
            <a:pPr>
              <a:buFont typeface="Wingdings" pitchFamily="2" charset="2"/>
              <a:buNone/>
            </a:pPr>
            <a:endParaRPr lang="zh-CN" altLang="en-US" sz="2000">
              <a:latin typeface="宋体" charset="-122"/>
              <a:ea typeface="宋体" charset="-122"/>
            </a:endParaRPr>
          </a:p>
          <a:p>
            <a:pPr>
              <a:buFont typeface="Wingdings" pitchFamily="2" charset="2"/>
              <a:buNone/>
            </a:pPr>
            <a:r>
              <a:rPr lang="zh-CN" altLang="en-US" sz="2000">
                <a:latin typeface="宋体" charset="-122"/>
                <a:ea typeface="宋体" charset="-122"/>
              </a:rPr>
              <a:t>立即可得</a:t>
            </a:r>
          </a:p>
          <a:p>
            <a:pPr>
              <a:buFont typeface="Wingdings" pitchFamily="2" charset="2"/>
              <a:buNone/>
            </a:pPr>
            <a:r>
              <a:rPr lang="zh-CN" altLang="en-US" sz="2000">
                <a:latin typeface="宋体" charset="-122"/>
                <a:ea typeface="宋体" charset="-122"/>
              </a:rPr>
              <a:t>（</a:t>
            </a:r>
            <a:r>
              <a:rPr lang="en-US" altLang="zh-CN" sz="2000">
                <a:latin typeface="宋体" charset="-122"/>
                <a:ea typeface="宋体" charset="-122"/>
              </a:rPr>
              <a:t>2</a:t>
            </a:r>
            <a:r>
              <a:rPr lang="zh-CN" altLang="en-US" sz="2000">
                <a:latin typeface="宋体" charset="-122"/>
                <a:ea typeface="宋体" charset="-122"/>
              </a:rPr>
              <a:t>）无风险组合的现值必等于构造组合的成本，有：</a:t>
            </a:r>
          </a:p>
          <a:p>
            <a:pPr>
              <a:buFont typeface="Wingdings" pitchFamily="2" charset="2"/>
              <a:buNone/>
            </a:pPr>
            <a:endParaRPr lang="zh-CN" altLang="en-US" sz="2000">
              <a:latin typeface="宋体" charset="-122"/>
              <a:ea typeface="宋体" charset="-122"/>
            </a:endParaRPr>
          </a:p>
          <a:p>
            <a:pPr>
              <a:buFont typeface="Wingdings" pitchFamily="2" charset="2"/>
              <a:buNone/>
            </a:pPr>
            <a:endParaRPr lang="zh-CN" altLang="en-US" sz="2000">
              <a:latin typeface="宋体" charset="-122"/>
              <a:ea typeface="宋体" charset="-122"/>
            </a:endParaRPr>
          </a:p>
          <a:p>
            <a:pPr>
              <a:buFont typeface="Wingdings" pitchFamily="2" charset="2"/>
              <a:buNone/>
            </a:pPr>
            <a:r>
              <a:rPr lang="zh-CN" altLang="en-US" sz="2000">
                <a:latin typeface="宋体" charset="-122"/>
                <a:ea typeface="宋体" charset="-122"/>
              </a:rPr>
              <a:t>将   代入并化简，可得</a:t>
            </a:r>
          </a:p>
          <a:p>
            <a:pPr>
              <a:buFont typeface="Wingdings" pitchFamily="2" charset="2"/>
              <a:buNone/>
            </a:pPr>
            <a:endParaRPr lang="zh-CN" altLang="en-US" sz="2000">
              <a:latin typeface="宋体" charset="-122"/>
              <a:ea typeface="宋体" charset="-122"/>
            </a:endParaRPr>
          </a:p>
          <a:p>
            <a:pPr>
              <a:buFont typeface="Wingdings" pitchFamily="2" charset="2"/>
              <a:buNone/>
            </a:pPr>
            <a:endParaRPr lang="zh-CN" altLang="en-US" sz="2000">
              <a:latin typeface="宋体" charset="-122"/>
              <a:ea typeface="宋体" charset="-122"/>
            </a:endParaRPr>
          </a:p>
          <a:p>
            <a:pPr>
              <a:buFont typeface="Wingdings" pitchFamily="2" charset="2"/>
              <a:buNone/>
            </a:pPr>
            <a:r>
              <a:rPr lang="zh-CN" altLang="en-US" sz="2000">
                <a:latin typeface="宋体" charset="-122"/>
                <a:ea typeface="宋体" charset="-122"/>
              </a:rPr>
              <a:t>其中，</a:t>
            </a:r>
          </a:p>
        </p:txBody>
      </p:sp>
      <p:graphicFrame>
        <p:nvGraphicFramePr>
          <p:cNvPr id="218118" name="Object 6"/>
          <p:cNvGraphicFramePr>
            <a:graphicFrameLocks noChangeAspect="1"/>
          </p:cNvGraphicFramePr>
          <p:nvPr/>
        </p:nvGraphicFramePr>
        <p:xfrm>
          <a:off x="4224339" y="2060576"/>
          <a:ext cx="3024187" cy="544513"/>
        </p:xfrm>
        <a:graphic>
          <a:graphicData uri="http://schemas.openxmlformats.org/presentationml/2006/ole">
            <mc:AlternateContent xmlns:mc="http://schemas.openxmlformats.org/markup-compatibility/2006">
              <mc:Choice xmlns:v="urn:schemas-microsoft-com:vml" Requires="v">
                <p:oleObj spid="_x0000_s21548" name="Equation" r:id="rId3" imgW="1269720" imgH="228600" progId="Equation.DSMT4">
                  <p:embed/>
                </p:oleObj>
              </mc:Choice>
              <mc:Fallback>
                <p:oleObj name="Equation" r:id="rId3" imgW="1269720" imgH="228600" progId="Equation.DSMT4">
                  <p:embed/>
                  <p:pic>
                    <p:nvPicPr>
                      <p:cNvPr id="2181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339" y="2060576"/>
                        <a:ext cx="3024187"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9" name="Object 7"/>
          <p:cNvGraphicFramePr>
            <a:graphicFrameLocks noChangeAspect="1"/>
          </p:cNvGraphicFramePr>
          <p:nvPr/>
        </p:nvGraphicFramePr>
        <p:xfrm>
          <a:off x="3863975" y="2708276"/>
          <a:ext cx="3100388" cy="473075"/>
        </p:xfrm>
        <a:graphic>
          <a:graphicData uri="http://schemas.openxmlformats.org/presentationml/2006/ole">
            <mc:AlternateContent xmlns:mc="http://schemas.openxmlformats.org/markup-compatibility/2006">
              <mc:Choice xmlns:v="urn:schemas-microsoft-com:vml" Requires="v">
                <p:oleObj spid="_x0000_s21549" name="Equation" r:id="rId5" imgW="1498320" imgH="228600" progId="Equation.DSMT4">
                  <p:embed/>
                </p:oleObj>
              </mc:Choice>
              <mc:Fallback>
                <p:oleObj name="Equation" r:id="rId5" imgW="1498320" imgH="228600" progId="Equation.DSMT4">
                  <p:embed/>
                  <p:pic>
                    <p:nvPicPr>
                      <p:cNvPr id="2181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975" y="2708276"/>
                        <a:ext cx="3100388"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0" name="Object 8"/>
          <p:cNvGraphicFramePr>
            <a:graphicFrameLocks noGrp="1" noChangeAspect="1"/>
          </p:cNvGraphicFramePr>
          <p:nvPr>
            <p:ph sz="quarter" idx="4294967295"/>
          </p:nvPr>
        </p:nvGraphicFramePr>
        <p:xfrm>
          <a:off x="3863975" y="3573463"/>
          <a:ext cx="3455988" cy="501650"/>
        </p:xfrm>
        <a:graphic>
          <a:graphicData uri="http://schemas.openxmlformats.org/presentationml/2006/ole">
            <mc:AlternateContent xmlns:mc="http://schemas.openxmlformats.org/markup-compatibility/2006">
              <mc:Choice xmlns:v="urn:schemas-microsoft-com:vml" Requires="v">
                <p:oleObj spid="_x0000_s21550" name="Equation" r:id="rId7" imgW="1663560" imgH="241200" progId="Equation.DSMT4">
                  <p:embed/>
                </p:oleObj>
              </mc:Choice>
              <mc:Fallback>
                <p:oleObj name="Equation" r:id="rId7" imgW="1663560" imgH="241200" progId="Equation.DSMT4">
                  <p:embed/>
                  <p:pic>
                    <p:nvPicPr>
                      <p:cNvPr id="21812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3975" y="3573463"/>
                        <a:ext cx="3455988"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10"/>
          <p:cNvGraphicFramePr>
            <a:graphicFrameLocks noChangeAspect="1"/>
          </p:cNvGraphicFramePr>
          <p:nvPr/>
        </p:nvGraphicFramePr>
        <p:xfrm>
          <a:off x="2351088" y="4292601"/>
          <a:ext cx="304800" cy="360363"/>
        </p:xfrm>
        <a:graphic>
          <a:graphicData uri="http://schemas.openxmlformats.org/presentationml/2006/ole">
            <mc:AlternateContent xmlns:mc="http://schemas.openxmlformats.org/markup-compatibility/2006">
              <mc:Choice xmlns:v="urn:schemas-microsoft-com:vml" Requires="v">
                <p:oleObj spid="_x0000_s21551" name="Equation" r:id="rId9" imgW="139680" imgH="164880" progId="Equation.DSMT4">
                  <p:embed/>
                </p:oleObj>
              </mc:Choice>
              <mc:Fallback>
                <p:oleObj name="Equation" r:id="rId9" imgW="139680" imgH="164880" progId="Equation.DSMT4">
                  <p:embed/>
                  <p:pic>
                    <p:nvPicPr>
                      <p:cNvPr id="22533"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088" y="4292601"/>
                        <a:ext cx="304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23" name="Object 11"/>
          <p:cNvGraphicFramePr>
            <a:graphicFrameLocks noChangeAspect="1"/>
          </p:cNvGraphicFramePr>
          <p:nvPr/>
        </p:nvGraphicFramePr>
        <p:xfrm>
          <a:off x="4079875" y="4724400"/>
          <a:ext cx="3657600" cy="598488"/>
        </p:xfrm>
        <a:graphic>
          <a:graphicData uri="http://schemas.openxmlformats.org/presentationml/2006/ole">
            <mc:AlternateContent xmlns:mc="http://schemas.openxmlformats.org/markup-compatibility/2006">
              <mc:Choice xmlns:v="urn:schemas-microsoft-com:vml" Requires="v">
                <p:oleObj spid="_x0000_s21552" name="Equation" r:id="rId11" imgW="1701720" imgH="253800" progId="Equation.DSMT4">
                  <p:embed/>
                </p:oleObj>
              </mc:Choice>
              <mc:Fallback>
                <p:oleObj name="Equation" r:id="rId11" imgW="1701720" imgH="253800" progId="Equation.DSMT4">
                  <p:embed/>
                  <p:pic>
                    <p:nvPicPr>
                      <p:cNvPr id="218123"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9875" y="4724400"/>
                        <a:ext cx="36576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4" name="Object 12"/>
          <p:cNvGraphicFramePr>
            <a:graphicFrameLocks noChangeAspect="1"/>
          </p:cNvGraphicFramePr>
          <p:nvPr/>
        </p:nvGraphicFramePr>
        <p:xfrm>
          <a:off x="5375275" y="5300663"/>
          <a:ext cx="1752600" cy="811212"/>
        </p:xfrm>
        <a:graphic>
          <a:graphicData uri="http://schemas.openxmlformats.org/presentationml/2006/ole">
            <mc:AlternateContent xmlns:mc="http://schemas.openxmlformats.org/markup-compatibility/2006">
              <mc:Choice xmlns:v="urn:schemas-microsoft-com:vml" Requires="v">
                <p:oleObj spid="_x0000_s21553" r:id="rId13" imgW="901309" imgH="418918" progId="Equation.DSMT4">
                  <p:embed/>
                </p:oleObj>
              </mc:Choice>
              <mc:Fallback>
                <p:oleObj r:id="rId13" imgW="901309" imgH="418918" progId="Equation.DSMT4">
                  <p:embed/>
                  <p:pic>
                    <p:nvPicPr>
                      <p:cNvPr id="218124"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75275" y="5300663"/>
                        <a:ext cx="1752600"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6" name="Object 13"/>
          <p:cNvGraphicFramePr>
            <a:graphicFrameLocks noChangeAspect="1"/>
          </p:cNvGraphicFramePr>
          <p:nvPr/>
        </p:nvGraphicFramePr>
        <p:xfrm>
          <a:off x="2782888" y="1628776"/>
          <a:ext cx="304800" cy="360363"/>
        </p:xfrm>
        <a:graphic>
          <a:graphicData uri="http://schemas.openxmlformats.org/presentationml/2006/ole">
            <mc:AlternateContent xmlns:mc="http://schemas.openxmlformats.org/markup-compatibility/2006">
              <mc:Choice xmlns:v="urn:schemas-microsoft-com:vml" Requires="v">
                <p:oleObj spid="_x0000_s21554" name="Equation" r:id="rId15" imgW="139680" imgH="164880" progId="Equation.DSMT4">
                  <p:embed/>
                </p:oleObj>
              </mc:Choice>
              <mc:Fallback>
                <p:oleObj name="Equation" r:id="rId15" imgW="139680" imgH="164880" progId="Equation.DSMT4">
                  <p:embed/>
                  <p:pic>
                    <p:nvPicPr>
                      <p:cNvPr id="22536"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888" y="1628776"/>
                        <a:ext cx="304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633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8118"/>
                                        </p:tgtEl>
                                        <p:attrNameLst>
                                          <p:attrName>style.visibility</p:attrName>
                                        </p:attrNameLst>
                                      </p:cBhvr>
                                      <p:to>
                                        <p:strVal val="visible"/>
                                      </p:to>
                                    </p:set>
                                    <p:anim calcmode="lin" valueType="num">
                                      <p:cBhvr additive="base">
                                        <p:cTn id="7" dur="500" fill="hold"/>
                                        <p:tgtEl>
                                          <p:spTgt spid="218118"/>
                                        </p:tgtEl>
                                        <p:attrNameLst>
                                          <p:attrName>ppt_x</p:attrName>
                                        </p:attrNameLst>
                                      </p:cBhvr>
                                      <p:tavLst>
                                        <p:tav tm="0">
                                          <p:val>
                                            <p:strVal val="#ppt_x"/>
                                          </p:val>
                                        </p:tav>
                                        <p:tav tm="100000">
                                          <p:val>
                                            <p:strVal val="#ppt_x"/>
                                          </p:val>
                                        </p:tav>
                                      </p:tavLst>
                                    </p:anim>
                                    <p:anim calcmode="lin" valueType="num">
                                      <p:cBhvr additive="base">
                                        <p:cTn id="8" dur="500" fill="hold"/>
                                        <p:tgtEl>
                                          <p:spTgt spid="2181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18115">
                                            <p:txEl>
                                              <p:pRg st="3" end="3"/>
                                            </p:txEl>
                                          </p:spTgt>
                                        </p:tgtEl>
                                        <p:attrNameLst>
                                          <p:attrName>style.visibility</p:attrName>
                                        </p:attrNameLst>
                                      </p:cBhvr>
                                      <p:to>
                                        <p:strVal val="visible"/>
                                      </p:to>
                                    </p:set>
                                    <p:animEffect transition="in" filter="blinds(horizontal)">
                                      <p:cBhvr>
                                        <p:cTn id="13" dur="500"/>
                                        <p:tgtEl>
                                          <p:spTgt spid="21811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8119"/>
                                        </p:tgtEl>
                                        <p:attrNameLst>
                                          <p:attrName>style.visibility</p:attrName>
                                        </p:attrNameLst>
                                      </p:cBhvr>
                                      <p:to>
                                        <p:strVal val="visible"/>
                                      </p:to>
                                    </p:set>
                                    <p:anim calcmode="lin" valueType="num">
                                      <p:cBhvr additive="base">
                                        <p:cTn id="18" dur="500" fill="hold"/>
                                        <p:tgtEl>
                                          <p:spTgt spid="218119"/>
                                        </p:tgtEl>
                                        <p:attrNameLst>
                                          <p:attrName>ppt_x</p:attrName>
                                        </p:attrNameLst>
                                      </p:cBhvr>
                                      <p:tavLst>
                                        <p:tav tm="0">
                                          <p:val>
                                            <p:strVal val="#ppt_x"/>
                                          </p:val>
                                        </p:tav>
                                        <p:tav tm="100000">
                                          <p:val>
                                            <p:strVal val="#ppt_x"/>
                                          </p:val>
                                        </p:tav>
                                      </p:tavLst>
                                    </p:anim>
                                    <p:anim calcmode="lin" valueType="num">
                                      <p:cBhvr additive="base">
                                        <p:cTn id="19" dur="500" fill="hold"/>
                                        <p:tgtEl>
                                          <p:spTgt spid="2181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18115">
                                            <p:txEl>
                                              <p:pRg st="4" end="4"/>
                                            </p:txEl>
                                          </p:spTgt>
                                        </p:tgtEl>
                                        <p:attrNameLst>
                                          <p:attrName>style.visibility</p:attrName>
                                        </p:attrNameLst>
                                      </p:cBhvr>
                                      <p:to>
                                        <p:strVal val="visible"/>
                                      </p:to>
                                    </p:set>
                                    <p:animEffect transition="in" filter="blinds(horizontal)">
                                      <p:cBhvr>
                                        <p:cTn id="24" dur="500"/>
                                        <p:tgtEl>
                                          <p:spTgt spid="21811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8120"/>
                                        </p:tgtEl>
                                        <p:attrNameLst>
                                          <p:attrName>style.visibility</p:attrName>
                                        </p:attrNameLst>
                                      </p:cBhvr>
                                      <p:to>
                                        <p:strVal val="visible"/>
                                      </p:to>
                                    </p:set>
                                    <p:anim calcmode="lin" valueType="num">
                                      <p:cBhvr additive="base">
                                        <p:cTn id="29" dur="500" fill="hold"/>
                                        <p:tgtEl>
                                          <p:spTgt spid="218120"/>
                                        </p:tgtEl>
                                        <p:attrNameLst>
                                          <p:attrName>ppt_x</p:attrName>
                                        </p:attrNameLst>
                                      </p:cBhvr>
                                      <p:tavLst>
                                        <p:tav tm="0">
                                          <p:val>
                                            <p:strVal val="#ppt_x"/>
                                          </p:val>
                                        </p:tav>
                                        <p:tav tm="100000">
                                          <p:val>
                                            <p:strVal val="#ppt_x"/>
                                          </p:val>
                                        </p:tav>
                                      </p:tavLst>
                                    </p:anim>
                                    <p:anim calcmode="lin" valueType="num">
                                      <p:cBhvr additive="base">
                                        <p:cTn id="30" dur="500" fill="hold"/>
                                        <p:tgtEl>
                                          <p:spTgt spid="2181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18115">
                                            <p:txEl>
                                              <p:pRg st="7" end="7"/>
                                            </p:txEl>
                                          </p:spTgt>
                                        </p:tgtEl>
                                        <p:attrNameLst>
                                          <p:attrName>style.visibility</p:attrName>
                                        </p:attrNameLst>
                                      </p:cBhvr>
                                      <p:to>
                                        <p:strVal val="visible"/>
                                      </p:to>
                                    </p:set>
                                    <p:animEffect transition="in" filter="blinds(horizontal)">
                                      <p:cBhvr>
                                        <p:cTn id="35" dur="500"/>
                                        <p:tgtEl>
                                          <p:spTgt spid="21811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18123"/>
                                        </p:tgtEl>
                                        <p:attrNameLst>
                                          <p:attrName>style.visibility</p:attrName>
                                        </p:attrNameLst>
                                      </p:cBhvr>
                                      <p:to>
                                        <p:strVal val="visible"/>
                                      </p:to>
                                    </p:set>
                                    <p:anim calcmode="lin" valueType="num">
                                      <p:cBhvr additive="base">
                                        <p:cTn id="40" dur="500" fill="hold"/>
                                        <p:tgtEl>
                                          <p:spTgt spid="218123"/>
                                        </p:tgtEl>
                                        <p:attrNameLst>
                                          <p:attrName>ppt_x</p:attrName>
                                        </p:attrNameLst>
                                      </p:cBhvr>
                                      <p:tavLst>
                                        <p:tav tm="0">
                                          <p:val>
                                            <p:strVal val="#ppt_x"/>
                                          </p:val>
                                        </p:tav>
                                        <p:tav tm="100000">
                                          <p:val>
                                            <p:strVal val="#ppt_x"/>
                                          </p:val>
                                        </p:tav>
                                      </p:tavLst>
                                    </p:anim>
                                    <p:anim calcmode="lin" valueType="num">
                                      <p:cBhvr additive="base">
                                        <p:cTn id="41" dur="500" fill="hold"/>
                                        <p:tgtEl>
                                          <p:spTgt spid="21812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18115">
                                            <p:txEl>
                                              <p:pRg st="10" end="10"/>
                                            </p:txEl>
                                          </p:spTgt>
                                        </p:tgtEl>
                                        <p:attrNameLst>
                                          <p:attrName>style.visibility</p:attrName>
                                        </p:attrNameLst>
                                      </p:cBhvr>
                                      <p:to>
                                        <p:strVal val="visible"/>
                                      </p:to>
                                    </p:set>
                                    <p:animEffect transition="in" filter="blinds(horizontal)">
                                      <p:cBhvr>
                                        <p:cTn id="46" dur="500"/>
                                        <p:tgtEl>
                                          <p:spTgt spid="218115">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18124"/>
                                        </p:tgtEl>
                                        <p:attrNameLst>
                                          <p:attrName>style.visibility</p:attrName>
                                        </p:attrNameLst>
                                      </p:cBhvr>
                                      <p:to>
                                        <p:strVal val="visible"/>
                                      </p:to>
                                    </p:set>
                                    <p:anim calcmode="lin" valueType="num">
                                      <p:cBhvr additive="base">
                                        <p:cTn id="51" dur="500" fill="hold"/>
                                        <p:tgtEl>
                                          <p:spTgt spid="218124"/>
                                        </p:tgtEl>
                                        <p:attrNameLst>
                                          <p:attrName>ppt_x</p:attrName>
                                        </p:attrNameLst>
                                      </p:cBhvr>
                                      <p:tavLst>
                                        <p:tav tm="0">
                                          <p:val>
                                            <p:strVal val="#ppt_x"/>
                                          </p:val>
                                        </p:tav>
                                        <p:tav tm="100000">
                                          <p:val>
                                            <p:strVal val="#ppt_x"/>
                                          </p:val>
                                        </p:tav>
                                      </p:tavLst>
                                    </p:anim>
                                    <p:anim calcmode="lin" valueType="num">
                                      <p:cBhvr additive="base">
                                        <p:cTn id="52" dur="500" fill="hold"/>
                                        <p:tgtEl>
                                          <p:spTgt spid="218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2"/>
          <p:cNvSpPr>
            <a:spLocks noGrp="1"/>
          </p:cNvSpPr>
          <p:nvPr>
            <p:ph type="title" idx="4294967295"/>
          </p:nvPr>
        </p:nvSpPr>
        <p:spPr bwMode="auto">
          <a:xfrm>
            <a:off x="1981200" y="333375"/>
            <a:ext cx="7467600" cy="647700"/>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p>
        </p:txBody>
      </p:sp>
      <p:sp>
        <p:nvSpPr>
          <p:cNvPr id="188419" name="Rectangle 3"/>
          <p:cNvSpPr>
            <a:spLocks noGrp="1"/>
          </p:cNvSpPr>
          <p:nvPr>
            <p:ph type="body" sz="half" idx="4294967295"/>
          </p:nvPr>
        </p:nvSpPr>
        <p:spPr>
          <a:xfrm>
            <a:off x="1847851" y="1268413"/>
            <a:ext cx="6251575" cy="4343400"/>
          </a:xfrm>
        </p:spPr>
        <p:txBody>
          <a:bodyPr>
            <a:normAutofit lnSpcReduction="10000"/>
          </a:bodyPr>
          <a:lstStyle/>
          <a:p>
            <a:pPr>
              <a:buFont typeface="Wingdings" pitchFamily="2" charset="2"/>
              <a:buNone/>
            </a:pPr>
            <a:r>
              <a:rPr lang="zh-CN" altLang="en-US" b="1">
                <a:ea typeface="楷体_GB2312" pitchFamily="49" charset="-122"/>
              </a:rPr>
              <a:t>无套利定价与风险中性定价的关系</a:t>
            </a:r>
            <a:endParaRPr lang="en-US" altLang="zh-CN" b="1">
              <a:latin typeface="Comic Sans MS" pitchFamily="66" charset="0"/>
              <a:ea typeface="楷体_GB2312" pitchFamily="49" charset="-122"/>
            </a:endParaRPr>
          </a:p>
          <a:p>
            <a:pPr>
              <a:buFont typeface="Wingdings" pitchFamily="2" charset="2"/>
              <a:buNone/>
            </a:pPr>
            <a:r>
              <a:rPr lang="en-US" altLang="zh-CN" sz="2000" b="1">
                <a:latin typeface="Comic Sans MS" pitchFamily="66" charset="0"/>
                <a:ea typeface="楷体_GB2312" pitchFamily="49" charset="-122"/>
              </a:rPr>
              <a:t>  </a:t>
            </a:r>
          </a:p>
          <a:p>
            <a:pPr>
              <a:buFont typeface="Wingdings" pitchFamily="2" charset="2"/>
              <a:buNone/>
            </a:pPr>
            <a:r>
              <a:rPr lang="en-US" altLang="zh-CN" sz="2000" b="1">
                <a:latin typeface="Comic Sans MS" pitchFamily="66" charset="0"/>
                <a:ea typeface="楷体_GB2312" pitchFamily="49" charset="-122"/>
              </a:rPr>
              <a:t>   </a:t>
            </a:r>
            <a:r>
              <a:rPr lang="en-US" altLang="zh-CN" b="1" smtClean="0">
                <a:latin typeface="Comic Sans MS" pitchFamily="66" charset="0"/>
                <a:ea typeface="楷体_GB2312" pitchFamily="49" charset="-122"/>
              </a:rPr>
              <a:t>2.</a:t>
            </a:r>
            <a:r>
              <a:rPr lang="zh-CN" altLang="en-US" b="1" smtClean="0">
                <a:latin typeface="Comic Sans MS" pitchFamily="66" charset="0"/>
                <a:ea typeface="楷体_GB2312" pitchFamily="49" charset="-122"/>
              </a:rPr>
              <a:t>风险中性定价思路</a:t>
            </a:r>
          </a:p>
          <a:p>
            <a:r>
              <a:rPr lang="zh-CN" altLang="en-US" b="1" smtClean="0">
                <a:latin typeface="Comic Sans MS" pitchFamily="66" charset="0"/>
                <a:ea typeface="楷体_GB2312" pitchFamily="49" charset="-122"/>
              </a:rPr>
              <a:t>股票上升的概率为</a:t>
            </a:r>
            <a:r>
              <a:rPr lang="en-US" altLang="zh-CN" b="1" smtClean="0">
                <a:latin typeface="Times New Roman" pitchFamily="18" charset="0"/>
                <a:ea typeface="楷体_GB2312" pitchFamily="49" charset="-122"/>
              </a:rPr>
              <a:t>P</a:t>
            </a:r>
          </a:p>
          <a:p>
            <a:r>
              <a:rPr lang="zh-CN" altLang="en-US" b="1" smtClean="0">
                <a:latin typeface="Comic Sans MS" pitchFamily="66" charset="0"/>
                <a:ea typeface="楷体_GB2312" pitchFamily="49" charset="-122"/>
              </a:rPr>
              <a:t>股票未来期望值按无风险利率贴现的现值</a:t>
            </a:r>
            <a:r>
              <a:rPr lang="en-US" altLang="zh-CN" b="1" smtClean="0">
                <a:latin typeface="Comic Sans MS" pitchFamily="66" charset="0"/>
                <a:ea typeface="楷体_GB2312" pitchFamily="49" charset="-122"/>
              </a:rPr>
              <a:t>=</a:t>
            </a:r>
            <a:r>
              <a:rPr lang="zh-CN" altLang="en-US" b="1" smtClean="0">
                <a:latin typeface="Comic Sans MS" pitchFamily="66" charset="0"/>
                <a:ea typeface="楷体_GB2312" pitchFamily="49" charset="-122"/>
              </a:rPr>
              <a:t>股票当前价格</a:t>
            </a:r>
          </a:p>
          <a:p>
            <a:endParaRPr lang="zh-CN" altLang="en-US" b="1" smtClean="0">
              <a:latin typeface="Comic Sans MS" pitchFamily="66" charset="0"/>
              <a:ea typeface="楷体_GB2312" pitchFamily="49" charset="-122"/>
            </a:endParaRPr>
          </a:p>
          <a:p>
            <a:endParaRPr lang="zh-CN" altLang="en-US" sz="2000" b="1">
              <a:latin typeface="Comic Sans MS" pitchFamily="66" charset="0"/>
              <a:ea typeface="楷体_GB2312" pitchFamily="49" charset="-122"/>
            </a:endParaRPr>
          </a:p>
          <a:p>
            <a:endParaRPr lang="zh-CN" altLang="en-US" sz="1000" b="1">
              <a:latin typeface="Comic Sans MS" pitchFamily="66" charset="0"/>
              <a:ea typeface="楷体_GB2312" pitchFamily="49" charset="-122"/>
            </a:endParaRPr>
          </a:p>
          <a:p>
            <a:r>
              <a:rPr lang="zh-CN" altLang="en-US" sz="2000" b="1">
                <a:latin typeface="Comic Sans MS" pitchFamily="66" charset="0"/>
                <a:ea typeface="楷体_GB2312" pitchFamily="49" charset="-122"/>
              </a:rPr>
              <a:t>则：</a:t>
            </a:r>
          </a:p>
        </p:txBody>
      </p:sp>
      <p:sp>
        <p:nvSpPr>
          <p:cNvPr id="23563" name="Oval 6"/>
          <p:cNvSpPr>
            <a:spLocks noChangeArrowheads="1"/>
          </p:cNvSpPr>
          <p:nvPr/>
        </p:nvSpPr>
        <p:spPr bwMode="auto">
          <a:xfrm>
            <a:off x="8299450" y="2673350"/>
            <a:ext cx="77788"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3564" name="Line 7"/>
          <p:cNvSpPr>
            <a:spLocks noChangeShapeType="1"/>
          </p:cNvSpPr>
          <p:nvPr/>
        </p:nvSpPr>
        <p:spPr bwMode="auto">
          <a:xfrm flipV="1">
            <a:off x="8364538" y="2019300"/>
            <a:ext cx="1312862" cy="654050"/>
          </a:xfrm>
          <a:prstGeom prst="line">
            <a:avLst/>
          </a:prstGeom>
          <a:noFill/>
          <a:ln w="9525">
            <a:solidFill>
              <a:schemeClr val="tx1"/>
            </a:solidFill>
            <a:round/>
            <a:headEnd/>
            <a:tailEnd/>
          </a:ln>
        </p:spPr>
        <p:txBody>
          <a:bodyPr/>
          <a:lstStyle/>
          <a:p>
            <a:endParaRPr lang="zh-CN" altLang="en-US"/>
          </a:p>
        </p:txBody>
      </p:sp>
      <p:sp>
        <p:nvSpPr>
          <p:cNvPr id="23565" name="Line 8"/>
          <p:cNvSpPr>
            <a:spLocks noChangeShapeType="1"/>
          </p:cNvSpPr>
          <p:nvPr/>
        </p:nvSpPr>
        <p:spPr bwMode="auto">
          <a:xfrm rot="5400000" flipV="1">
            <a:off x="8668544" y="2432844"/>
            <a:ext cx="654050" cy="1236662"/>
          </a:xfrm>
          <a:prstGeom prst="line">
            <a:avLst/>
          </a:prstGeom>
          <a:noFill/>
          <a:ln w="9525">
            <a:solidFill>
              <a:schemeClr val="tx1"/>
            </a:solidFill>
            <a:round/>
            <a:headEnd/>
            <a:tailEnd/>
          </a:ln>
        </p:spPr>
        <p:txBody>
          <a:bodyPr/>
          <a:lstStyle/>
          <a:p>
            <a:endParaRPr lang="zh-CN" altLang="en-US"/>
          </a:p>
        </p:txBody>
      </p:sp>
      <p:sp>
        <p:nvSpPr>
          <p:cNvPr id="23566" name="Oval 9"/>
          <p:cNvSpPr>
            <a:spLocks noChangeArrowheads="1"/>
          </p:cNvSpPr>
          <p:nvPr/>
        </p:nvSpPr>
        <p:spPr bwMode="auto">
          <a:xfrm>
            <a:off x="9613900" y="3378200"/>
            <a:ext cx="76200"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3567" name="Oval 10"/>
          <p:cNvSpPr>
            <a:spLocks noChangeArrowheads="1"/>
          </p:cNvSpPr>
          <p:nvPr/>
        </p:nvSpPr>
        <p:spPr bwMode="auto">
          <a:xfrm>
            <a:off x="9690100" y="1968500"/>
            <a:ext cx="77788"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aphicFrame>
        <p:nvGraphicFramePr>
          <p:cNvPr id="23554" name="Object 11"/>
          <p:cNvGraphicFramePr>
            <a:graphicFrameLocks noGrp="1" noChangeAspect="1"/>
          </p:cNvGraphicFramePr>
          <p:nvPr>
            <p:ph sz="quarter" idx="4294967295"/>
          </p:nvPr>
        </p:nvGraphicFramePr>
        <p:xfrm>
          <a:off x="8112126" y="2420939"/>
          <a:ext cx="149225" cy="581025"/>
        </p:xfrm>
        <a:graphic>
          <a:graphicData uri="http://schemas.openxmlformats.org/presentationml/2006/ole">
            <mc:AlternateContent xmlns:mc="http://schemas.openxmlformats.org/markup-compatibility/2006">
              <mc:Choice xmlns:v="urn:schemas-microsoft-com:vml" Requires="v">
                <p:oleObj spid="_x0000_s22572" name="Equation" r:id="rId3" imgW="253800" imgH="736560" progId="Equation.DSMT4">
                  <p:embed/>
                </p:oleObj>
              </mc:Choice>
              <mc:Fallback>
                <p:oleObj name="Equation" r:id="rId3" imgW="253800" imgH="736560" progId="Equation.DSMT4">
                  <p:embed/>
                  <p:pic>
                    <p:nvPicPr>
                      <p:cNvPr id="23554"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6" y="2420939"/>
                        <a:ext cx="1492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12"/>
          <p:cNvGraphicFramePr>
            <a:graphicFrameLocks noChangeAspect="1"/>
          </p:cNvGraphicFramePr>
          <p:nvPr/>
        </p:nvGraphicFramePr>
        <p:xfrm>
          <a:off x="9767888" y="1676400"/>
          <a:ext cx="290512" cy="590550"/>
        </p:xfrm>
        <a:graphic>
          <a:graphicData uri="http://schemas.openxmlformats.org/presentationml/2006/ole">
            <mc:AlternateContent xmlns:mc="http://schemas.openxmlformats.org/markup-compatibility/2006">
              <mc:Choice xmlns:v="urn:schemas-microsoft-com:vml" Requires="v">
                <p:oleObj spid="_x0000_s22573" name="Equation" r:id="rId5" imgW="368280" imgH="749160" progId="Equation.DSMT4">
                  <p:embed/>
                </p:oleObj>
              </mc:Choice>
              <mc:Fallback>
                <p:oleObj name="Equation" r:id="rId5" imgW="368280" imgH="749160" progId="Equation.DSMT4">
                  <p:embed/>
                  <p:pic>
                    <p:nvPicPr>
                      <p:cNvPr id="23555"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7888" y="1676400"/>
                        <a:ext cx="29051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13"/>
          <p:cNvGraphicFramePr>
            <a:graphicFrameLocks noChangeAspect="1"/>
          </p:cNvGraphicFramePr>
          <p:nvPr/>
        </p:nvGraphicFramePr>
        <p:xfrm>
          <a:off x="9694864" y="3067050"/>
          <a:ext cx="301625" cy="590550"/>
        </p:xfrm>
        <a:graphic>
          <a:graphicData uri="http://schemas.openxmlformats.org/presentationml/2006/ole">
            <mc:AlternateContent xmlns:mc="http://schemas.openxmlformats.org/markup-compatibility/2006">
              <mc:Choice xmlns:v="urn:schemas-microsoft-com:vml" Requires="v">
                <p:oleObj spid="_x0000_s22574" name="Equation" r:id="rId7" imgW="380880" imgH="749160" progId="Equation.DSMT4">
                  <p:embed/>
                </p:oleObj>
              </mc:Choice>
              <mc:Fallback>
                <p:oleObj name="Equation" r:id="rId7" imgW="380880" imgH="749160" progId="Equation.DSMT4">
                  <p:embed/>
                  <p:pic>
                    <p:nvPicPr>
                      <p:cNvPr id="23556"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4864" y="3067050"/>
                        <a:ext cx="3016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0" name="Object 14"/>
          <p:cNvGraphicFramePr>
            <a:graphicFrameLocks noChangeAspect="1"/>
          </p:cNvGraphicFramePr>
          <p:nvPr/>
        </p:nvGraphicFramePr>
        <p:xfrm>
          <a:off x="2209800" y="4038600"/>
          <a:ext cx="4191000" cy="533400"/>
        </p:xfrm>
        <a:graphic>
          <a:graphicData uri="http://schemas.openxmlformats.org/presentationml/2006/ole">
            <mc:AlternateContent xmlns:mc="http://schemas.openxmlformats.org/markup-compatibility/2006">
              <mc:Choice xmlns:v="urn:schemas-microsoft-com:vml" Requires="v">
                <p:oleObj spid="_x0000_s22575" name="Equation" r:id="rId9" imgW="3327120" imgH="368280" progId="Equation.DSMT4">
                  <p:embed/>
                </p:oleObj>
              </mc:Choice>
              <mc:Fallback>
                <p:oleObj name="Equation" r:id="rId9" imgW="3327120" imgH="368280" progId="Equation.DSMT4">
                  <p:embed/>
                  <p:pic>
                    <p:nvPicPr>
                      <p:cNvPr id="18843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038600"/>
                        <a:ext cx="4191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1" name="Object 15"/>
          <p:cNvGraphicFramePr>
            <a:graphicFrameLocks noChangeAspect="1"/>
          </p:cNvGraphicFramePr>
          <p:nvPr/>
        </p:nvGraphicFramePr>
        <p:xfrm>
          <a:off x="2895600" y="5029200"/>
          <a:ext cx="4114800" cy="685800"/>
        </p:xfrm>
        <a:graphic>
          <a:graphicData uri="http://schemas.openxmlformats.org/presentationml/2006/ole">
            <mc:AlternateContent xmlns:mc="http://schemas.openxmlformats.org/markup-compatibility/2006">
              <mc:Choice xmlns:v="urn:schemas-microsoft-com:vml" Requires="v">
                <p:oleObj spid="_x0000_s22576" name="Equation" r:id="rId11" imgW="1701720" imgH="253800" progId="Equation.DSMT4">
                  <p:embed/>
                </p:oleObj>
              </mc:Choice>
              <mc:Fallback>
                <p:oleObj name="Equation" r:id="rId11" imgW="1701720" imgH="253800" progId="Equation.DSMT4">
                  <p:embed/>
                  <p:pic>
                    <p:nvPicPr>
                      <p:cNvPr id="188431"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5029200"/>
                        <a:ext cx="4114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2" name="Object 16"/>
          <p:cNvGraphicFramePr>
            <a:graphicFrameLocks noChangeAspect="1"/>
          </p:cNvGraphicFramePr>
          <p:nvPr/>
        </p:nvGraphicFramePr>
        <p:xfrm>
          <a:off x="7175500" y="3860801"/>
          <a:ext cx="1752600" cy="811213"/>
        </p:xfrm>
        <a:graphic>
          <a:graphicData uri="http://schemas.openxmlformats.org/presentationml/2006/ole">
            <mc:AlternateContent xmlns:mc="http://schemas.openxmlformats.org/markup-compatibility/2006">
              <mc:Choice xmlns:v="urn:schemas-microsoft-com:vml" Requires="v">
                <p:oleObj spid="_x0000_s22577" r:id="rId13" imgW="901309" imgH="418918" progId="Equation.DSMT4">
                  <p:embed/>
                </p:oleObj>
              </mc:Choice>
              <mc:Fallback>
                <p:oleObj r:id="rId13" imgW="901309" imgH="418918" progId="Equation.DSMT4">
                  <p:embed/>
                  <p:pic>
                    <p:nvPicPr>
                      <p:cNvPr id="188432"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75500" y="3860801"/>
                        <a:ext cx="175260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3" name="Object 17"/>
          <p:cNvGraphicFramePr>
            <a:graphicFrameLocks noChangeAspect="1"/>
          </p:cNvGraphicFramePr>
          <p:nvPr/>
        </p:nvGraphicFramePr>
        <p:xfrm>
          <a:off x="6527800" y="4149726"/>
          <a:ext cx="533400" cy="441325"/>
        </p:xfrm>
        <a:graphic>
          <a:graphicData uri="http://schemas.openxmlformats.org/presentationml/2006/ole">
            <mc:AlternateContent xmlns:mc="http://schemas.openxmlformats.org/markup-compatibility/2006">
              <mc:Choice xmlns:v="urn:schemas-microsoft-com:vml" Requires="v">
                <p:oleObj spid="_x0000_s22578" name="Equation" r:id="rId15" imgW="190440" imgH="152280" progId="Equation.DSMT4">
                  <p:embed/>
                </p:oleObj>
              </mc:Choice>
              <mc:Fallback>
                <p:oleObj name="Equation" r:id="rId15" imgW="190440" imgH="152280" progId="Equation.DSMT4">
                  <p:embed/>
                  <p:pic>
                    <p:nvPicPr>
                      <p:cNvPr id="188433"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27800" y="4149726"/>
                        <a:ext cx="5334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34" name="AutoShape 18"/>
          <p:cNvSpPr>
            <a:spLocks/>
          </p:cNvSpPr>
          <p:nvPr/>
        </p:nvSpPr>
        <p:spPr bwMode="auto">
          <a:xfrm>
            <a:off x="7391401" y="5013325"/>
            <a:ext cx="3095625" cy="609600"/>
          </a:xfrm>
          <a:prstGeom prst="borderCallout2">
            <a:avLst>
              <a:gd name="adj1" fmla="val 18750"/>
              <a:gd name="adj2" fmla="val -2463"/>
              <a:gd name="adj3" fmla="val 18750"/>
              <a:gd name="adj4" fmla="val -3384"/>
              <a:gd name="adj5" fmla="val -110940"/>
              <a:gd name="adj6" fmla="val -4306"/>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en-US" altLang="zh-CN" sz="2800" b="1">
                <a:latin typeface="Times New Roman" pitchFamily="18" charset="0"/>
                <a:ea typeface="华文仿宋" pitchFamily="2" charset="-122"/>
              </a:rPr>
              <a:t>P</a:t>
            </a:r>
            <a:r>
              <a:rPr lang="zh-CN" altLang="en-US" sz="2800" b="1">
                <a:latin typeface="Times New Roman" pitchFamily="18" charset="0"/>
                <a:ea typeface="华文仿宋" pitchFamily="2" charset="-122"/>
              </a:rPr>
              <a:t>为风险中性概率</a:t>
            </a:r>
          </a:p>
        </p:txBody>
      </p:sp>
    </p:spTree>
    <p:extLst>
      <p:ext uri="{BB962C8B-B14F-4D97-AF65-F5344CB8AC3E}">
        <p14:creationId xmlns:p14="http://schemas.microsoft.com/office/powerpoint/2010/main" val="22044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8430"/>
                                        </p:tgtEl>
                                        <p:attrNameLst>
                                          <p:attrName>style.visibility</p:attrName>
                                        </p:attrNameLst>
                                      </p:cBhvr>
                                      <p:to>
                                        <p:strVal val="visible"/>
                                      </p:to>
                                    </p:set>
                                    <p:anim calcmode="lin" valueType="num">
                                      <p:cBhvr additive="base">
                                        <p:cTn id="7" dur="500" fill="hold"/>
                                        <p:tgtEl>
                                          <p:spTgt spid="188430"/>
                                        </p:tgtEl>
                                        <p:attrNameLst>
                                          <p:attrName>ppt_x</p:attrName>
                                        </p:attrNameLst>
                                      </p:cBhvr>
                                      <p:tavLst>
                                        <p:tav tm="0">
                                          <p:val>
                                            <p:strVal val="#ppt_x"/>
                                          </p:val>
                                        </p:tav>
                                        <p:tav tm="100000">
                                          <p:val>
                                            <p:strVal val="#ppt_x"/>
                                          </p:val>
                                        </p:tav>
                                      </p:tavLst>
                                    </p:anim>
                                    <p:anim calcmode="lin" valueType="num">
                                      <p:cBhvr additive="base">
                                        <p:cTn id="8" dur="500" fill="hold"/>
                                        <p:tgtEl>
                                          <p:spTgt spid="1884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88433"/>
                                        </p:tgtEl>
                                        <p:attrNameLst>
                                          <p:attrName>style.visibility</p:attrName>
                                        </p:attrNameLst>
                                      </p:cBhvr>
                                      <p:to>
                                        <p:strVal val="visible"/>
                                      </p:to>
                                    </p:set>
                                    <p:animEffect transition="in" filter="checkerboard(across)">
                                      <p:cBhvr>
                                        <p:cTn id="13" dur="500"/>
                                        <p:tgtEl>
                                          <p:spTgt spid="18843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8432"/>
                                        </p:tgtEl>
                                        <p:attrNameLst>
                                          <p:attrName>style.visibility</p:attrName>
                                        </p:attrNameLst>
                                      </p:cBhvr>
                                      <p:to>
                                        <p:strVal val="visible"/>
                                      </p:to>
                                    </p:set>
                                    <p:anim calcmode="lin" valueType="num">
                                      <p:cBhvr additive="base">
                                        <p:cTn id="18" dur="500" fill="hold"/>
                                        <p:tgtEl>
                                          <p:spTgt spid="188432"/>
                                        </p:tgtEl>
                                        <p:attrNameLst>
                                          <p:attrName>ppt_x</p:attrName>
                                        </p:attrNameLst>
                                      </p:cBhvr>
                                      <p:tavLst>
                                        <p:tav tm="0">
                                          <p:val>
                                            <p:strVal val="#ppt_x"/>
                                          </p:val>
                                        </p:tav>
                                        <p:tav tm="100000">
                                          <p:val>
                                            <p:strVal val="#ppt_x"/>
                                          </p:val>
                                        </p:tav>
                                      </p:tavLst>
                                    </p:anim>
                                    <p:anim calcmode="lin" valueType="num">
                                      <p:cBhvr additive="base">
                                        <p:cTn id="19" dur="500" fill="hold"/>
                                        <p:tgtEl>
                                          <p:spTgt spid="18843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88434"/>
                                        </p:tgtEl>
                                        <p:attrNameLst>
                                          <p:attrName>style.visibility</p:attrName>
                                        </p:attrNameLst>
                                      </p:cBhvr>
                                      <p:to>
                                        <p:strVal val="visible"/>
                                      </p:to>
                                    </p:set>
                                    <p:animEffect transition="in" filter="checkerboard(across)">
                                      <p:cBhvr>
                                        <p:cTn id="24" dur="500"/>
                                        <p:tgtEl>
                                          <p:spTgt spid="18843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8419">
                                            <p:txEl>
                                              <p:pRg st="8" end="8"/>
                                            </p:txEl>
                                          </p:spTgt>
                                        </p:tgtEl>
                                        <p:attrNameLst>
                                          <p:attrName>style.visibility</p:attrName>
                                        </p:attrNameLst>
                                      </p:cBhvr>
                                      <p:to>
                                        <p:strVal val="visible"/>
                                      </p:to>
                                    </p:set>
                                    <p:animEffect transition="in" filter="blinds(horizontal)">
                                      <p:cBhvr>
                                        <p:cTn id="29" dur="500"/>
                                        <p:tgtEl>
                                          <p:spTgt spid="188419">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88431"/>
                                        </p:tgtEl>
                                        <p:attrNameLst>
                                          <p:attrName>style.visibility</p:attrName>
                                        </p:attrNameLst>
                                      </p:cBhvr>
                                      <p:to>
                                        <p:strVal val="visible"/>
                                      </p:to>
                                    </p:set>
                                    <p:anim calcmode="lin" valueType="num">
                                      <p:cBhvr additive="base">
                                        <p:cTn id="34" dur="500" fill="hold"/>
                                        <p:tgtEl>
                                          <p:spTgt spid="188431"/>
                                        </p:tgtEl>
                                        <p:attrNameLst>
                                          <p:attrName>ppt_x</p:attrName>
                                        </p:attrNameLst>
                                      </p:cBhvr>
                                      <p:tavLst>
                                        <p:tav tm="0">
                                          <p:val>
                                            <p:strVal val="#ppt_x"/>
                                          </p:val>
                                        </p:tav>
                                        <p:tav tm="100000">
                                          <p:val>
                                            <p:strVal val="#ppt_x"/>
                                          </p:val>
                                        </p:tav>
                                      </p:tavLst>
                                    </p:anim>
                                    <p:anim calcmode="lin" valueType="num">
                                      <p:cBhvr additive="base">
                                        <p:cTn id="35" dur="500" fill="hold"/>
                                        <p:tgtEl>
                                          <p:spTgt spid="1884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p:cNvSpPr>
          <p:nvPr>
            <p:ph type="title" idx="4294967295"/>
          </p:nvPr>
        </p:nvSpPr>
        <p:spPr bwMode="auto">
          <a:xfrm>
            <a:off x="1825626" y="457200"/>
            <a:ext cx="8537575" cy="1143000"/>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r>
              <a:rPr lang="zh-CN" altLang="en-US" sz="2100" b="1">
                <a:ea typeface="楷体_GB2312" pitchFamily="49" charset="-122"/>
              </a:rPr>
              <a:t/>
            </a:r>
            <a:br>
              <a:rPr lang="zh-CN" altLang="en-US" sz="2100" b="1">
                <a:ea typeface="楷体_GB2312" pitchFamily="49" charset="-122"/>
              </a:rPr>
            </a:br>
            <a:endParaRPr lang="zh-CN" altLang="en-US" sz="1800" b="1">
              <a:ea typeface="楷体_GB2312" pitchFamily="49" charset="-122"/>
            </a:endParaRPr>
          </a:p>
        </p:txBody>
      </p:sp>
      <p:sp>
        <p:nvSpPr>
          <p:cNvPr id="190467" name="Rectangle 3"/>
          <p:cNvSpPr>
            <a:spLocks noGrp="1"/>
          </p:cNvSpPr>
          <p:nvPr>
            <p:ph type="body" idx="4294967295"/>
          </p:nvPr>
        </p:nvSpPr>
        <p:spPr>
          <a:xfrm>
            <a:off x="1984375" y="1689100"/>
            <a:ext cx="7640638" cy="3252788"/>
          </a:xfrm>
        </p:spPr>
        <p:txBody>
          <a:bodyPr>
            <a:normAutofit lnSpcReduction="10000"/>
          </a:bodyPr>
          <a:lstStyle/>
          <a:p>
            <a:pPr>
              <a:buFont typeface="Wingdings" pitchFamily="2" charset="2"/>
              <a:buNone/>
            </a:pPr>
            <a:r>
              <a:rPr lang="zh-CN" altLang="en-US" sz="1700" b="1" dirty="0">
                <a:ea typeface="楷体_GB2312" pitchFamily="49" charset="-122"/>
              </a:rPr>
              <a:t>      </a:t>
            </a:r>
            <a:r>
              <a:rPr lang="zh-CN" altLang="en-US" b="1" dirty="0">
                <a:ea typeface="楷体_GB2312" pitchFamily="49" charset="-122"/>
              </a:rPr>
              <a:t>二、状态价格定价法</a:t>
            </a:r>
            <a:endParaRPr lang="zh-CN" altLang="en-US" b="1" dirty="0">
              <a:solidFill>
                <a:schemeClr val="hlink"/>
              </a:solidFill>
              <a:latin typeface="Comic Sans MS" pitchFamily="66" charset="0"/>
              <a:ea typeface="楷体_GB2312" pitchFamily="49" charset="-122"/>
            </a:endParaRPr>
          </a:p>
          <a:p>
            <a:r>
              <a:rPr lang="zh-CN" altLang="en-US" b="1" dirty="0" smtClean="0">
                <a:solidFill>
                  <a:schemeClr val="hlink"/>
                </a:solidFill>
                <a:latin typeface="Times New Roman" pitchFamily="18" charset="0"/>
                <a:ea typeface="楷体_GB2312" pitchFamily="49" charset="-122"/>
              </a:rPr>
              <a:t>状态价格</a:t>
            </a:r>
            <a:r>
              <a:rPr lang="zh-CN" altLang="en-US" b="1" dirty="0" smtClean="0">
                <a:latin typeface="Times New Roman" pitchFamily="18" charset="0"/>
                <a:ea typeface="楷体_GB2312" pitchFamily="49" charset="-122"/>
              </a:rPr>
              <a:t>指的是在</a:t>
            </a:r>
            <a:r>
              <a:rPr lang="zh-CN" altLang="en-US" b="1" dirty="0" smtClean="0">
                <a:solidFill>
                  <a:srgbClr val="FF0000"/>
                </a:solidFill>
                <a:latin typeface="Times New Roman" pitchFamily="18" charset="0"/>
                <a:ea typeface="楷体_GB2312" pitchFamily="49" charset="-122"/>
              </a:rPr>
              <a:t>特定的状态发生时回报为</a:t>
            </a:r>
            <a:r>
              <a:rPr lang="en-US" altLang="zh-CN" b="1" dirty="0" smtClean="0">
                <a:solidFill>
                  <a:srgbClr val="FF0000"/>
                </a:solidFill>
                <a:latin typeface="Times New Roman" pitchFamily="18" charset="0"/>
                <a:ea typeface="楷体_GB2312" pitchFamily="49" charset="-122"/>
              </a:rPr>
              <a:t>1</a:t>
            </a:r>
            <a:r>
              <a:rPr lang="zh-CN" altLang="en-US" b="1" dirty="0" smtClean="0">
                <a:solidFill>
                  <a:srgbClr val="FF0000"/>
                </a:solidFill>
                <a:latin typeface="Times New Roman" pitchFamily="18" charset="0"/>
                <a:ea typeface="楷体_GB2312" pitchFamily="49" charset="-122"/>
              </a:rPr>
              <a:t>，否则回报为</a:t>
            </a:r>
            <a:r>
              <a:rPr lang="en-US" altLang="zh-CN" b="1" dirty="0" smtClean="0">
                <a:solidFill>
                  <a:srgbClr val="FF0000"/>
                </a:solidFill>
                <a:latin typeface="Times New Roman" pitchFamily="18" charset="0"/>
                <a:ea typeface="楷体_GB2312" pitchFamily="49" charset="-122"/>
              </a:rPr>
              <a:t>0</a:t>
            </a:r>
            <a:r>
              <a:rPr lang="zh-CN" altLang="en-US" b="1" dirty="0" smtClean="0">
                <a:solidFill>
                  <a:srgbClr val="FF0000"/>
                </a:solidFill>
                <a:latin typeface="Times New Roman" pitchFamily="18" charset="0"/>
                <a:ea typeface="楷体_GB2312" pitchFamily="49" charset="-122"/>
              </a:rPr>
              <a:t>的资产</a:t>
            </a:r>
            <a:r>
              <a:rPr lang="zh-CN" altLang="en-US" b="1" dirty="0" smtClean="0">
                <a:latin typeface="Times New Roman" pitchFamily="18" charset="0"/>
                <a:ea typeface="楷体_GB2312" pitchFamily="49" charset="-122"/>
              </a:rPr>
              <a:t>在当前的价格。</a:t>
            </a:r>
          </a:p>
          <a:p>
            <a:r>
              <a:rPr lang="zh-CN" altLang="en-US" b="1" dirty="0" smtClean="0">
                <a:latin typeface="Times New Roman" pitchFamily="18" charset="0"/>
                <a:ea typeface="楷体_GB2312" pitchFamily="49" charset="-122"/>
              </a:rPr>
              <a:t>如果未来时刻有</a:t>
            </a:r>
            <a:r>
              <a:rPr lang="en-US" altLang="zh-CN" b="1" dirty="0" smtClean="0">
                <a:latin typeface="Times New Roman" pitchFamily="18" charset="0"/>
                <a:ea typeface="楷体_GB2312" pitchFamily="49" charset="-122"/>
              </a:rPr>
              <a:t>N</a:t>
            </a:r>
            <a:r>
              <a:rPr lang="zh-CN" altLang="en-US" b="1" dirty="0" smtClean="0">
                <a:latin typeface="Times New Roman" pitchFamily="18" charset="0"/>
                <a:ea typeface="楷体_GB2312" pitchFamily="49" charset="-122"/>
              </a:rPr>
              <a:t>种状态，而这</a:t>
            </a:r>
            <a:r>
              <a:rPr lang="en-US" altLang="zh-CN" b="1" dirty="0" smtClean="0">
                <a:latin typeface="Times New Roman" pitchFamily="18" charset="0"/>
                <a:ea typeface="楷体_GB2312" pitchFamily="49" charset="-122"/>
              </a:rPr>
              <a:t>N</a:t>
            </a:r>
            <a:r>
              <a:rPr lang="zh-CN" altLang="en-US" b="1" dirty="0" smtClean="0">
                <a:latin typeface="Times New Roman" pitchFamily="18" charset="0"/>
                <a:ea typeface="楷体_GB2312" pitchFamily="49" charset="-122"/>
              </a:rPr>
              <a:t>种状态的价格我们都知道，那么我们只要知道某种资产在未来</a:t>
            </a:r>
            <a:r>
              <a:rPr lang="zh-CN" altLang="en-US" b="1" dirty="0" smtClean="0">
                <a:solidFill>
                  <a:schemeClr val="hlink"/>
                </a:solidFill>
                <a:latin typeface="Times New Roman" pitchFamily="18" charset="0"/>
                <a:ea typeface="楷体_GB2312" pitchFamily="49" charset="-122"/>
              </a:rPr>
              <a:t>各种状态下的回报状况</a:t>
            </a:r>
            <a:r>
              <a:rPr lang="zh-CN" altLang="en-US" b="1" dirty="0" smtClean="0">
                <a:latin typeface="Times New Roman" pitchFamily="18" charset="0"/>
                <a:ea typeface="楷体_GB2312" pitchFamily="49" charset="-122"/>
              </a:rPr>
              <a:t>以及市场</a:t>
            </a:r>
            <a:r>
              <a:rPr lang="zh-CN" altLang="en-US" b="1" dirty="0" smtClean="0">
                <a:solidFill>
                  <a:schemeClr val="hlink"/>
                </a:solidFill>
                <a:latin typeface="Times New Roman" pitchFamily="18" charset="0"/>
                <a:ea typeface="楷体_GB2312" pitchFamily="49" charset="-122"/>
              </a:rPr>
              <a:t>无风险利率水平</a:t>
            </a:r>
            <a:r>
              <a:rPr lang="zh-CN" altLang="en-US" b="1" dirty="0" smtClean="0">
                <a:latin typeface="Times New Roman" pitchFamily="18" charset="0"/>
                <a:ea typeface="楷体_GB2312" pitchFamily="49" charset="-122"/>
              </a:rPr>
              <a:t>，我们就可以对该资产进行定价，这就是</a:t>
            </a:r>
            <a:r>
              <a:rPr lang="zh-CN" altLang="en-US" b="1" dirty="0" smtClean="0">
                <a:solidFill>
                  <a:schemeClr val="hlink"/>
                </a:solidFill>
                <a:latin typeface="Times New Roman" pitchFamily="18" charset="0"/>
                <a:ea typeface="楷体_GB2312" pitchFamily="49" charset="-122"/>
              </a:rPr>
              <a:t>状态价格定价技术</a:t>
            </a:r>
            <a:r>
              <a:rPr lang="zh-CN" altLang="en-US" b="1" dirty="0" smtClean="0">
                <a:latin typeface="Comic Sans MS" pitchFamily="66" charset="0"/>
                <a:ea typeface="楷体_GB2312" pitchFamily="49" charset="-122"/>
              </a:rPr>
              <a:t>。</a:t>
            </a:r>
          </a:p>
        </p:txBody>
      </p:sp>
      <p:sp>
        <p:nvSpPr>
          <p:cNvPr id="4" name="线形标注 1 3"/>
          <p:cNvSpPr/>
          <p:nvPr/>
        </p:nvSpPr>
        <p:spPr>
          <a:xfrm flipH="1">
            <a:off x="1809751" y="1000126"/>
            <a:ext cx="1928813" cy="714375"/>
          </a:xfrm>
          <a:prstGeom prst="borderCallout1">
            <a:avLst>
              <a:gd name="adj1" fmla="val 18750"/>
              <a:gd name="adj2" fmla="val -8333"/>
              <a:gd name="adj3" fmla="val 232691"/>
              <a:gd name="adj4" fmla="val -919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t>即阿罗证券或基础资产</a:t>
            </a:r>
          </a:p>
        </p:txBody>
      </p:sp>
      <p:sp>
        <p:nvSpPr>
          <p:cNvPr id="5" name="TextBox 4"/>
          <p:cNvSpPr txBox="1">
            <a:spLocks noChangeArrowheads="1"/>
          </p:cNvSpPr>
          <p:nvPr/>
        </p:nvSpPr>
        <p:spPr bwMode="auto">
          <a:xfrm>
            <a:off x="2238376" y="4786313"/>
            <a:ext cx="7358063" cy="1200150"/>
          </a:xfrm>
          <a:prstGeom prst="rect">
            <a:avLst/>
          </a:prstGeom>
          <a:noFill/>
          <a:ln w="9525">
            <a:solidFill>
              <a:schemeClr val="tx1"/>
            </a:solidFill>
            <a:miter lim="800000"/>
            <a:headEnd/>
            <a:tailEnd/>
          </a:ln>
        </p:spPr>
        <p:txBody>
          <a:bodyPr>
            <a:spAutoFit/>
          </a:bodyPr>
          <a:lstStyle/>
          <a:p>
            <a:pPr algn="l"/>
            <a:r>
              <a:rPr lang="zh-CN" altLang="en-US" sz="2400">
                <a:solidFill>
                  <a:srgbClr val="FF0000"/>
                </a:solidFill>
              </a:rPr>
              <a:t>注意</a:t>
            </a:r>
            <a:r>
              <a:rPr lang="en-US" altLang="zh-CN" sz="2400">
                <a:solidFill>
                  <a:srgbClr val="FF0000"/>
                </a:solidFill>
                <a:sym typeface="Wingdings" pitchFamily="2" charset="2"/>
              </a:rPr>
              <a:t>:(1)</a:t>
            </a:r>
            <a:r>
              <a:rPr lang="zh-CN" altLang="en-US" sz="2400" b="1">
                <a:solidFill>
                  <a:srgbClr val="FF0000"/>
                </a:solidFill>
                <a:latin typeface="仿宋_GB2312" pitchFamily="49" charset="-122"/>
                <a:ea typeface="仿宋_GB2312" pitchFamily="49" charset="-122"/>
                <a:sym typeface="Wingdings" pitchFamily="2" charset="2"/>
              </a:rPr>
              <a:t>市场上的任何证券都可被阿罗证券或基础资产组合所复制</a:t>
            </a:r>
            <a:r>
              <a:rPr lang="en-US" altLang="zh-CN" sz="2400" b="1">
                <a:solidFill>
                  <a:srgbClr val="FF0000"/>
                </a:solidFill>
                <a:latin typeface="仿宋_GB2312" pitchFamily="49" charset="-122"/>
                <a:ea typeface="仿宋_GB2312" pitchFamily="49" charset="-122"/>
                <a:sym typeface="Wingdings" pitchFamily="2" charset="2"/>
              </a:rPr>
              <a:t>;(2)</a:t>
            </a:r>
            <a:r>
              <a:rPr lang="zh-CN" altLang="en-US" sz="2400" b="1">
                <a:solidFill>
                  <a:srgbClr val="FF0000"/>
                </a:solidFill>
                <a:latin typeface="仿宋_GB2312" pitchFamily="49" charset="-122"/>
                <a:ea typeface="仿宋_GB2312" pitchFamily="49" charset="-122"/>
                <a:sym typeface="Wingdings" pitchFamily="2" charset="2"/>
              </a:rPr>
              <a:t>状态价格定价法的实质是无套利原理和复制技术的具体运用</a:t>
            </a:r>
            <a:r>
              <a:rPr lang="en-US" altLang="zh-CN" sz="2400" b="1">
                <a:solidFill>
                  <a:srgbClr val="FF0000"/>
                </a:solidFill>
                <a:latin typeface="仿宋_GB2312" pitchFamily="49" charset="-122"/>
                <a:ea typeface="仿宋_GB2312" pitchFamily="49" charset="-122"/>
                <a:sym typeface="Wingdings" pitchFamily="2" charset="2"/>
              </a:rPr>
              <a:t>.</a:t>
            </a:r>
            <a:endParaRPr lang="zh-CN" altLang="en-US" sz="2400" b="1">
              <a:solidFill>
                <a:srgbClr val="FF0000"/>
              </a:solidFill>
              <a:latin typeface="仿宋_GB2312" pitchFamily="49" charset="-122"/>
              <a:ea typeface="仿宋_GB2312" pitchFamily="49" charset="-122"/>
            </a:endParaRPr>
          </a:p>
        </p:txBody>
      </p:sp>
    </p:spTree>
    <p:extLst>
      <p:ext uri="{BB962C8B-B14F-4D97-AF65-F5344CB8AC3E}">
        <p14:creationId xmlns:p14="http://schemas.microsoft.com/office/powerpoint/2010/main" val="332618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animEffect transition="in" filter="blinds(horizontal)">
                                      <p:cBhvr>
                                        <p:cTn id="7" dur="500"/>
                                        <p:tgtEl>
                                          <p:spTgt spid="1904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90467">
                                            <p:txEl>
                                              <p:pRg st="2" end="2"/>
                                            </p:txEl>
                                          </p:spTgt>
                                        </p:tgtEl>
                                        <p:attrNameLst>
                                          <p:attrName>style.visibility</p:attrName>
                                        </p:attrNameLst>
                                      </p:cBhvr>
                                      <p:to>
                                        <p:strVal val="visible"/>
                                      </p:to>
                                    </p:set>
                                    <p:animEffect transition="in" filter="blinds(horizontal)">
                                      <p:cBhvr>
                                        <p:cTn id="18" dur="500"/>
                                        <p:tgtEl>
                                          <p:spTgt spid="19046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p:cNvSpPr>
          <p:nvPr>
            <p:ph type="title" idx="4294967295"/>
          </p:nvPr>
        </p:nvSpPr>
        <p:spPr bwMode="auto">
          <a:xfrm>
            <a:off x="1774826" y="404813"/>
            <a:ext cx="8424863" cy="576262"/>
          </a:xfrm>
        </p:spPr>
        <p:txBody>
          <a:bodyPr vert="horz" wrap="square" lIns="91440" tIns="45720" rIns="91440" bIns="45720" numCol="1" rtlCol="0" anchor="ctr" anchorCtr="0" compatLnSpc="1">
            <a:prstTxWarp prst="textNoShape">
              <a:avLst/>
            </a:prstTxWarp>
            <a:normAutofit fontScale="90000"/>
          </a:bodyPr>
          <a:lstStyle/>
          <a:p>
            <a:pPr algn="ctr">
              <a:defRPr/>
            </a:pPr>
            <a:r>
              <a:rPr lang="zh-CN" altLang="en-US" sz="3600" b="1"/>
              <a:t>补充内容</a:t>
            </a:r>
          </a:p>
        </p:txBody>
      </p:sp>
      <p:sp>
        <p:nvSpPr>
          <p:cNvPr id="24584" name="Rectangle 3"/>
          <p:cNvSpPr>
            <a:spLocks noGrp="1"/>
          </p:cNvSpPr>
          <p:nvPr>
            <p:ph type="body" idx="4294967295"/>
          </p:nvPr>
        </p:nvSpPr>
        <p:spPr>
          <a:xfrm>
            <a:off x="1828800" y="1600200"/>
            <a:ext cx="5943600" cy="3048000"/>
          </a:xfrm>
        </p:spPr>
        <p:txBody>
          <a:bodyPr/>
          <a:lstStyle/>
          <a:p>
            <a:pPr>
              <a:lnSpc>
                <a:spcPct val="90000"/>
              </a:lnSpc>
            </a:pPr>
            <a:r>
              <a:rPr lang="en-US" altLang="zh-CN" sz="2000" b="1">
                <a:latin typeface="Times New Roman" pitchFamily="18" charset="0"/>
                <a:ea typeface="楷体_GB2312" pitchFamily="49" charset="-122"/>
              </a:rPr>
              <a:t>A</a:t>
            </a:r>
            <a:r>
              <a:rPr lang="zh-CN" altLang="en-US" sz="2000" b="1">
                <a:latin typeface="Times New Roman" pitchFamily="18" charset="0"/>
                <a:ea typeface="楷体_GB2312" pitchFamily="49" charset="-122"/>
              </a:rPr>
              <a:t>是有风险证券，当前价格是</a:t>
            </a:r>
            <a:r>
              <a:rPr lang="en-US" altLang="zh-CN" sz="2000" b="1">
                <a:latin typeface="Times New Roman" pitchFamily="18" charset="0"/>
                <a:ea typeface="楷体_GB2312" pitchFamily="49" charset="-122"/>
              </a:rPr>
              <a:t>P</a:t>
            </a:r>
            <a:r>
              <a:rPr lang="en-US" altLang="zh-CN" sz="2000" b="1" baseline="-30000">
                <a:latin typeface="Times New Roman" pitchFamily="18" charset="0"/>
                <a:ea typeface="楷体_GB2312" pitchFamily="49" charset="-122"/>
              </a:rPr>
              <a:t>A</a:t>
            </a:r>
          </a:p>
          <a:p>
            <a:pPr>
              <a:lnSpc>
                <a:spcPct val="90000"/>
              </a:lnSpc>
            </a:pPr>
            <a:r>
              <a:rPr lang="zh-CN" altLang="en-US" sz="2000" b="1">
                <a:latin typeface="Times New Roman" pitchFamily="18" charset="0"/>
                <a:ea typeface="楷体_GB2312" pitchFamily="49" charset="-122"/>
              </a:rPr>
              <a:t>一年后市场状态：</a:t>
            </a:r>
          </a:p>
          <a:p>
            <a:pPr lvl="1">
              <a:lnSpc>
                <a:spcPct val="90000"/>
              </a:lnSpc>
            </a:pPr>
            <a:r>
              <a:rPr lang="zh-CN" altLang="en-US" sz="1900" b="1">
                <a:latin typeface="Times New Roman" pitchFamily="18" charset="0"/>
                <a:ea typeface="楷体_GB2312" pitchFamily="49" charset="-122"/>
              </a:rPr>
              <a:t>要么上升状态（概率是</a:t>
            </a:r>
            <a:r>
              <a:rPr lang="en-US" altLang="zh-CN" sz="1900" b="1">
                <a:latin typeface="Times New Roman" pitchFamily="18" charset="0"/>
                <a:ea typeface="楷体_GB2312" pitchFamily="49" charset="-122"/>
              </a:rPr>
              <a:t>q</a:t>
            </a:r>
            <a:r>
              <a:rPr lang="zh-CN" altLang="en-US" sz="1900" b="1">
                <a:latin typeface="Times New Roman" pitchFamily="18" charset="0"/>
                <a:ea typeface="楷体_GB2312" pitchFamily="49" charset="-122"/>
              </a:rPr>
              <a:t>），价格上升到</a:t>
            </a:r>
            <a:r>
              <a:rPr lang="en-US" altLang="zh-CN" sz="1900" b="1">
                <a:latin typeface="Times New Roman" pitchFamily="18" charset="0"/>
                <a:ea typeface="楷体_GB2312" pitchFamily="49" charset="-122"/>
              </a:rPr>
              <a:t>uP</a:t>
            </a:r>
            <a:r>
              <a:rPr lang="en-US" altLang="zh-CN" sz="1900" b="1" baseline="-30000">
                <a:latin typeface="Times New Roman" pitchFamily="18" charset="0"/>
                <a:ea typeface="楷体_GB2312" pitchFamily="49" charset="-122"/>
              </a:rPr>
              <a:t>A</a:t>
            </a:r>
            <a:r>
              <a:rPr lang="zh-CN" altLang="en-US" sz="1900" b="1">
                <a:latin typeface="Times New Roman" pitchFamily="18" charset="0"/>
                <a:ea typeface="楷体_GB2312" pitchFamily="49" charset="-122"/>
              </a:rPr>
              <a:t>；</a:t>
            </a:r>
          </a:p>
          <a:p>
            <a:pPr lvl="1">
              <a:lnSpc>
                <a:spcPct val="90000"/>
              </a:lnSpc>
            </a:pPr>
            <a:r>
              <a:rPr lang="zh-CN" altLang="en-US" sz="1900" b="1">
                <a:latin typeface="Times New Roman" pitchFamily="18" charset="0"/>
                <a:ea typeface="楷体_GB2312" pitchFamily="49" charset="-122"/>
              </a:rPr>
              <a:t>要么下降状态（概率是</a:t>
            </a:r>
            <a:r>
              <a:rPr lang="en-US" altLang="zh-CN" sz="1900" b="1">
                <a:latin typeface="Times New Roman" pitchFamily="18" charset="0"/>
                <a:ea typeface="楷体_GB2312" pitchFamily="49" charset="-122"/>
              </a:rPr>
              <a:t>1-q</a:t>
            </a:r>
            <a:r>
              <a:rPr lang="zh-CN" altLang="en-US" sz="1900" b="1">
                <a:latin typeface="Times New Roman" pitchFamily="18" charset="0"/>
                <a:ea typeface="楷体_GB2312" pitchFamily="49" charset="-122"/>
              </a:rPr>
              <a:t>），价格下降到</a:t>
            </a:r>
            <a:r>
              <a:rPr lang="en-US" altLang="zh-CN" sz="1900" b="1">
                <a:latin typeface="Times New Roman" pitchFamily="18" charset="0"/>
                <a:ea typeface="楷体_GB2312" pitchFamily="49" charset="-122"/>
              </a:rPr>
              <a:t>dP</a:t>
            </a:r>
            <a:r>
              <a:rPr lang="en-US" altLang="zh-CN" sz="1900" b="1" baseline="-30000">
                <a:latin typeface="Times New Roman" pitchFamily="18" charset="0"/>
                <a:ea typeface="楷体_GB2312" pitchFamily="49" charset="-122"/>
              </a:rPr>
              <a:t>A</a:t>
            </a:r>
            <a:r>
              <a:rPr lang="zh-CN" altLang="en-US" sz="1900" b="1">
                <a:latin typeface="Times New Roman" pitchFamily="18" charset="0"/>
                <a:ea typeface="楷体_GB2312" pitchFamily="49" charset="-122"/>
              </a:rPr>
              <a:t>。</a:t>
            </a:r>
          </a:p>
          <a:p>
            <a:pPr>
              <a:lnSpc>
                <a:spcPct val="90000"/>
              </a:lnSpc>
            </a:pPr>
            <a:r>
              <a:rPr lang="zh-CN" altLang="en-US" sz="2000" b="1">
                <a:latin typeface="Comic Sans MS" pitchFamily="66" charset="0"/>
                <a:ea typeface="楷体_GB2312" pitchFamily="49" charset="-122"/>
              </a:rPr>
              <a:t>构造两个基本证券：</a:t>
            </a:r>
          </a:p>
        </p:txBody>
      </p:sp>
      <p:grpSp>
        <p:nvGrpSpPr>
          <p:cNvPr id="24585" name="Group 4"/>
          <p:cNvGrpSpPr>
            <a:grpSpLocks/>
          </p:cNvGrpSpPr>
          <p:nvPr/>
        </p:nvGrpSpPr>
        <p:grpSpPr bwMode="auto">
          <a:xfrm>
            <a:off x="8153400" y="2057400"/>
            <a:ext cx="1600200" cy="1866900"/>
            <a:chOff x="4268" y="1272"/>
            <a:chExt cx="868" cy="856"/>
          </a:xfrm>
        </p:grpSpPr>
        <p:sp>
          <p:nvSpPr>
            <p:cNvPr id="24613" name="Oval 5"/>
            <p:cNvSpPr>
              <a:spLocks noChangeArrowheads="1"/>
            </p:cNvSpPr>
            <p:nvPr/>
          </p:nvSpPr>
          <p:spPr bwMode="auto">
            <a:xfrm>
              <a:off x="4268" y="1684"/>
              <a:ext cx="49" cy="32"/>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4614" name="Line 6"/>
            <p:cNvSpPr>
              <a:spLocks noChangeShapeType="1"/>
            </p:cNvSpPr>
            <p:nvPr/>
          </p:nvSpPr>
          <p:spPr bwMode="auto">
            <a:xfrm flipV="1">
              <a:off x="4309" y="1272"/>
              <a:ext cx="827" cy="412"/>
            </a:xfrm>
            <a:prstGeom prst="line">
              <a:avLst/>
            </a:prstGeom>
            <a:noFill/>
            <a:ln w="9525">
              <a:solidFill>
                <a:schemeClr val="tx1"/>
              </a:solidFill>
              <a:round/>
              <a:headEnd/>
              <a:tailEnd type="arrow" w="lg" len="lg"/>
            </a:ln>
          </p:spPr>
          <p:txBody>
            <a:bodyPr/>
            <a:lstStyle/>
            <a:p>
              <a:endParaRPr lang="zh-CN" altLang="en-US"/>
            </a:p>
          </p:txBody>
        </p:sp>
        <p:sp>
          <p:nvSpPr>
            <p:cNvPr id="24615" name="Line 7"/>
            <p:cNvSpPr>
              <a:spLocks noChangeShapeType="1"/>
            </p:cNvSpPr>
            <p:nvPr/>
          </p:nvSpPr>
          <p:spPr bwMode="auto">
            <a:xfrm rot="5400000" flipV="1">
              <a:off x="4501" y="1532"/>
              <a:ext cx="412" cy="779"/>
            </a:xfrm>
            <a:prstGeom prst="line">
              <a:avLst/>
            </a:prstGeom>
            <a:noFill/>
            <a:ln w="9525">
              <a:solidFill>
                <a:schemeClr val="tx1"/>
              </a:solidFill>
              <a:round/>
              <a:headEnd/>
              <a:tailEnd type="arrow" w="lg" len="lg"/>
            </a:ln>
          </p:spPr>
          <p:txBody>
            <a:bodyPr/>
            <a:lstStyle/>
            <a:p>
              <a:endParaRPr lang="zh-CN" altLang="en-US"/>
            </a:p>
          </p:txBody>
        </p:sp>
      </p:grpSp>
      <p:graphicFrame>
        <p:nvGraphicFramePr>
          <p:cNvPr id="24578" name="Object 8"/>
          <p:cNvGraphicFramePr>
            <a:graphicFrameLocks noGrp="1" noChangeAspect="1"/>
          </p:cNvGraphicFramePr>
          <p:nvPr>
            <p:ph sz="quarter" idx="4294967295"/>
          </p:nvPr>
        </p:nvGraphicFramePr>
        <p:xfrm>
          <a:off x="7751763" y="2708275"/>
          <a:ext cx="330200" cy="490538"/>
        </p:xfrm>
        <a:graphic>
          <a:graphicData uri="http://schemas.openxmlformats.org/presentationml/2006/ole">
            <mc:AlternateContent xmlns:mc="http://schemas.openxmlformats.org/markup-compatibility/2006">
              <mc:Choice xmlns:v="urn:schemas-microsoft-com:vml" Requires="v">
                <p:oleObj spid="_x0000_s23584" name="Equation" r:id="rId3" imgW="317160" imgH="355320" progId="Equation.DSMT4">
                  <p:embed/>
                </p:oleObj>
              </mc:Choice>
              <mc:Fallback>
                <p:oleObj name="Equation" r:id="rId3" imgW="317160" imgH="355320" progId="Equation.DSMT4">
                  <p:embed/>
                  <p:pic>
                    <p:nvPicPr>
                      <p:cNvPr id="2457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1763" y="2708275"/>
                        <a:ext cx="3302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9"/>
          <p:cNvGraphicFramePr>
            <a:graphicFrameLocks noChangeAspect="1"/>
          </p:cNvGraphicFramePr>
          <p:nvPr/>
        </p:nvGraphicFramePr>
        <p:xfrm>
          <a:off x="9753601" y="1828801"/>
          <a:ext cx="568325" cy="442913"/>
        </p:xfrm>
        <a:graphic>
          <a:graphicData uri="http://schemas.openxmlformats.org/presentationml/2006/ole">
            <mc:AlternateContent xmlns:mc="http://schemas.openxmlformats.org/markup-compatibility/2006">
              <mc:Choice xmlns:v="urn:schemas-microsoft-com:vml" Requires="v">
                <p:oleObj spid="_x0000_s23585" name="Equation" r:id="rId5" imgW="457200" imgH="355320" progId="Equation.DSMT4">
                  <p:embed/>
                </p:oleObj>
              </mc:Choice>
              <mc:Fallback>
                <p:oleObj name="Equation" r:id="rId5" imgW="457200" imgH="355320" progId="Equation.DSMT4">
                  <p:embed/>
                  <p:pic>
                    <p:nvPicPr>
                      <p:cNvPr id="2457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3601" y="1828801"/>
                        <a:ext cx="568325"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10"/>
          <p:cNvGraphicFramePr>
            <a:graphicFrameLocks noChangeAspect="1"/>
          </p:cNvGraphicFramePr>
          <p:nvPr/>
        </p:nvGraphicFramePr>
        <p:xfrm>
          <a:off x="9753600" y="3733800"/>
          <a:ext cx="533400" cy="425450"/>
        </p:xfrm>
        <a:graphic>
          <a:graphicData uri="http://schemas.openxmlformats.org/presentationml/2006/ole">
            <mc:AlternateContent xmlns:mc="http://schemas.openxmlformats.org/markup-compatibility/2006">
              <mc:Choice xmlns:v="urn:schemas-microsoft-com:vml" Requires="v">
                <p:oleObj spid="_x0000_s23586" name="Equation" r:id="rId7" imgW="444240" imgH="355320" progId="Equation.DSMT4">
                  <p:embed/>
                </p:oleObj>
              </mc:Choice>
              <mc:Fallback>
                <p:oleObj name="Equation" r:id="rId7" imgW="444240" imgH="355320" progId="Equation.DSMT4">
                  <p:embed/>
                  <p:pic>
                    <p:nvPicPr>
                      <p:cNvPr id="2458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3600" y="3733800"/>
                        <a:ext cx="5334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9" name="Group 11"/>
          <p:cNvGraphicFramePr>
            <a:graphicFrameLocks noGrp="1"/>
          </p:cNvGraphicFramePr>
          <p:nvPr/>
        </p:nvGraphicFramePr>
        <p:xfrm>
          <a:off x="1774826" y="4076700"/>
          <a:ext cx="7546975" cy="1981200"/>
        </p:xfrm>
        <a:graphic>
          <a:graphicData uri="http://schemas.openxmlformats.org/drawingml/2006/table">
            <a:tbl>
              <a:tblPr/>
              <a:tblGrid>
                <a:gridCol w="1592263">
                  <a:extLst>
                    <a:ext uri="{9D8B030D-6E8A-4147-A177-3AD203B41FA5}">
                      <a16:colId xmlns:a16="http://schemas.microsoft.com/office/drawing/2014/main" val="20000"/>
                    </a:ext>
                  </a:extLst>
                </a:gridCol>
                <a:gridCol w="1227137">
                  <a:extLst>
                    <a:ext uri="{9D8B030D-6E8A-4147-A177-3AD203B41FA5}">
                      <a16:colId xmlns:a16="http://schemas.microsoft.com/office/drawing/2014/main" val="20001"/>
                    </a:ext>
                  </a:extLst>
                </a:gridCol>
                <a:gridCol w="2178050">
                  <a:extLst>
                    <a:ext uri="{9D8B030D-6E8A-4147-A177-3AD203B41FA5}">
                      <a16:colId xmlns:a16="http://schemas.microsoft.com/office/drawing/2014/main" val="20002"/>
                    </a:ext>
                  </a:extLst>
                </a:gridCol>
                <a:gridCol w="2549525">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zh-CN" altLang="en-US" sz="1800" b="0" i="0" u="none" strike="noStrike" cap="none" normalizeH="0" baseline="0" smtClean="0">
                        <a:ln>
                          <a:noFill/>
                        </a:ln>
                        <a:solidFill>
                          <a:schemeClr val="tx1"/>
                        </a:solidFill>
                        <a:effectLst/>
                        <a:latin typeface="Comic Sans MS" pitchFamily="66" charset="0"/>
                        <a:ea typeface="华文新魏"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600" b="1" i="0" u="none" strike="noStrike" cap="none" normalizeH="0" baseline="0" smtClean="0">
                          <a:ln>
                            <a:noFill/>
                          </a:ln>
                          <a:solidFill>
                            <a:schemeClr val="hlink"/>
                          </a:solidFill>
                          <a:effectLst/>
                          <a:latin typeface="Times New Roman" pitchFamily="18" charset="0"/>
                          <a:ea typeface="楷体_GB2312" pitchFamily="49" charset="-122"/>
                        </a:rPr>
                        <a:t>t</a:t>
                      </a:r>
                      <a:r>
                        <a:rPr kumimoji="0" lang="zh-CN" altLang="en-US" sz="1600" b="1" i="0" u="none" strike="noStrike" cap="none" normalizeH="0" baseline="0" smtClean="0">
                          <a:ln>
                            <a:noFill/>
                          </a:ln>
                          <a:solidFill>
                            <a:schemeClr val="hlink"/>
                          </a:solidFill>
                          <a:effectLst/>
                          <a:latin typeface="Times New Roman" pitchFamily="18" charset="0"/>
                          <a:ea typeface="楷体_GB2312" pitchFamily="49" charset="-122"/>
                        </a:rPr>
                        <a:t>时刻</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600" b="1" i="0" u="none" strike="noStrike" cap="none" normalizeH="0" baseline="0" smtClean="0">
                          <a:ln>
                            <a:noFill/>
                          </a:ln>
                          <a:solidFill>
                            <a:schemeClr val="hlink"/>
                          </a:solidFill>
                          <a:effectLst/>
                          <a:latin typeface="Comic Sans MS" pitchFamily="66" charset="0"/>
                          <a:ea typeface="楷体_GB2312" pitchFamily="49" charset="-122"/>
                        </a:rPr>
                        <a:t>T</a:t>
                      </a:r>
                      <a:r>
                        <a:rPr kumimoji="0" lang="zh-CN" altLang="en-US" sz="1600" b="1" i="0" u="none" strike="noStrike" cap="none" normalizeH="0" baseline="0" smtClean="0">
                          <a:ln>
                            <a:noFill/>
                          </a:ln>
                          <a:solidFill>
                            <a:schemeClr val="hlink"/>
                          </a:solidFill>
                          <a:effectLst/>
                          <a:latin typeface="Comic Sans MS" pitchFamily="66" charset="0"/>
                          <a:ea typeface="楷体_GB2312" pitchFamily="49" charset="-122"/>
                        </a:rPr>
                        <a:t>时刻</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0800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zh-CN" altLang="en-US" sz="1800" b="0" i="0" u="none" strike="noStrike" cap="none" normalizeH="0" baseline="0" smtClean="0">
                        <a:ln>
                          <a:noFill/>
                        </a:ln>
                        <a:solidFill>
                          <a:schemeClr val="tx1"/>
                        </a:solidFill>
                        <a:effectLst/>
                        <a:latin typeface="Comic Sans MS" pitchFamily="66" charset="0"/>
                        <a:ea typeface="华文新魏"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hlink"/>
                          </a:solidFill>
                          <a:effectLst/>
                          <a:latin typeface="Comic Sans MS" pitchFamily="66" charset="0"/>
                          <a:ea typeface="楷体_GB2312" pitchFamily="49" charset="-122"/>
                        </a:rPr>
                        <a:t>现值</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hlink"/>
                          </a:solidFill>
                          <a:effectLst/>
                          <a:latin typeface="Comic Sans MS" pitchFamily="66" charset="0"/>
                          <a:ea typeface="楷体_GB2312" pitchFamily="49" charset="-122"/>
                        </a:rPr>
                        <a:t>市场状态上升</a:t>
                      </a:r>
                      <a:r>
                        <a:rPr kumimoji="0" lang="en-US" altLang="zh-CN" sz="1800" b="1" i="0" u="none" strike="noStrike" cap="none" normalizeH="0" baseline="0" smtClean="0">
                          <a:ln>
                            <a:noFill/>
                          </a:ln>
                          <a:solidFill>
                            <a:schemeClr val="hlink"/>
                          </a:solidFill>
                          <a:effectLst/>
                          <a:latin typeface="Comic Sans MS" pitchFamily="66" charset="0"/>
                          <a:ea typeface="楷体_GB2312" pitchFamily="49" charset="-122"/>
                        </a:rPr>
                        <a:t>q</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hlink"/>
                          </a:solidFill>
                          <a:effectLst/>
                          <a:latin typeface="Comic Sans MS" pitchFamily="66" charset="0"/>
                          <a:ea typeface="楷体_GB2312" pitchFamily="49" charset="-122"/>
                        </a:rPr>
                        <a:t>市场状态下降</a:t>
                      </a:r>
                      <a:r>
                        <a:rPr kumimoji="0" lang="en-US" altLang="zh-CN" sz="1800" b="1" i="0" u="none" strike="noStrike" cap="none" normalizeH="0" baseline="0" smtClean="0">
                          <a:ln>
                            <a:noFill/>
                          </a:ln>
                          <a:solidFill>
                            <a:schemeClr val="hlink"/>
                          </a:solidFill>
                          <a:effectLst/>
                          <a:latin typeface="Comic Sans MS" pitchFamily="66" charset="0"/>
                          <a:ea typeface="楷体_GB2312" pitchFamily="49" charset="-122"/>
                        </a:rPr>
                        <a:t>1-q</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omic Sans MS" pitchFamily="66" charset="0"/>
                          <a:ea typeface="楷体_GB2312" pitchFamily="49" charset="-122"/>
                        </a:rPr>
                        <a:t>基本证券</a:t>
                      </a: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π</a:t>
                      </a:r>
                      <a:r>
                        <a:rPr kumimoji="0" lang="en-US" altLang="zh-CN" sz="1800" b="1" i="0" u="none" strike="noStrike" cap="none" normalizeH="0" baseline="-30000" smtClean="0">
                          <a:ln>
                            <a:noFill/>
                          </a:ln>
                          <a:solidFill>
                            <a:schemeClr val="tx1"/>
                          </a:solidFill>
                          <a:effectLst/>
                          <a:latin typeface="Comic Sans MS" pitchFamily="66" charset="0"/>
                          <a:ea typeface="楷体_GB2312" pitchFamily="49" charset="-122"/>
                        </a:rPr>
                        <a:t>u</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omic Sans MS" pitchFamily="66" charset="0"/>
                          <a:ea typeface="楷体_GB2312" pitchFamily="49" charset="-122"/>
                        </a:rPr>
                        <a:t>基本证券</a:t>
                      </a: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π</a:t>
                      </a:r>
                      <a:r>
                        <a:rPr kumimoji="0" lang="en-US" altLang="zh-CN" sz="1800" b="1" i="0" u="none" strike="noStrike" cap="none" normalizeH="0" baseline="-30000" smtClean="0">
                          <a:ln>
                            <a:noFill/>
                          </a:ln>
                          <a:solidFill>
                            <a:schemeClr val="tx1"/>
                          </a:solidFill>
                          <a:effectLst/>
                          <a:latin typeface="Comic Sans MS" pitchFamily="66" charset="0"/>
                          <a:ea typeface="楷体_GB2312" pitchFamily="49" charset="-122"/>
                        </a:rPr>
                        <a:t>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4581" name="Object 37"/>
          <p:cNvGraphicFramePr>
            <a:graphicFrameLocks noChangeAspect="1"/>
          </p:cNvGraphicFramePr>
          <p:nvPr/>
        </p:nvGraphicFramePr>
        <p:xfrm>
          <a:off x="8686800" y="2209801"/>
          <a:ext cx="211138" cy="301625"/>
        </p:xfrm>
        <a:graphic>
          <a:graphicData uri="http://schemas.openxmlformats.org/presentationml/2006/ole">
            <mc:AlternateContent xmlns:mc="http://schemas.openxmlformats.org/markup-compatibility/2006">
              <mc:Choice xmlns:v="urn:schemas-microsoft-com:vml" Requires="v">
                <p:oleObj spid="_x0000_s23587" name="Equation" r:id="rId9" imgW="177480" imgH="253800" progId="Equation.DSMT4">
                  <p:embed/>
                </p:oleObj>
              </mc:Choice>
              <mc:Fallback>
                <p:oleObj name="Equation" r:id="rId9" imgW="177480" imgH="253800" progId="Equation.DSMT4">
                  <p:embed/>
                  <p:pic>
                    <p:nvPicPr>
                      <p:cNvPr id="24581"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86800" y="2209801"/>
                        <a:ext cx="21113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38"/>
          <p:cNvGraphicFramePr>
            <a:graphicFrameLocks noChangeAspect="1"/>
          </p:cNvGraphicFramePr>
          <p:nvPr/>
        </p:nvGraphicFramePr>
        <p:xfrm>
          <a:off x="8382000" y="3429001"/>
          <a:ext cx="647700" cy="377825"/>
        </p:xfrm>
        <a:graphic>
          <a:graphicData uri="http://schemas.openxmlformats.org/presentationml/2006/ole">
            <mc:AlternateContent xmlns:mc="http://schemas.openxmlformats.org/markup-compatibility/2006">
              <mc:Choice xmlns:v="urn:schemas-microsoft-com:vml" Requires="v">
                <p:oleObj spid="_x0000_s23588" name="Equation" r:id="rId11" imgW="545760" imgH="317160" progId="Equation.DSMT4">
                  <p:embed/>
                </p:oleObj>
              </mc:Choice>
              <mc:Fallback>
                <p:oleObj name="Equation" r:id="rId11" imgW="545760" imgH="317160" progId="Equation.DSMT4">
                  <p:embed/>
                  <p:pic>
                    <p:nvPicPr>
                      <p:cNvPr id="24582"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0" y="3429001"/>
                        <a:ext cx="6477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27" name="AutoShape 39"/>
          <p:cNvSpPr>
            <a:spLocks/>
          </p:cNvSpPr>
          <p:nvPr/>
        </p:nvSpPr>
        <p:spPr bwMode="auto">
          <a:xfrm>
            <a:off x="4224339" y="3284539"/>
            <a:ext cx="3889375" cy="573087"/>
          </a:xfrm>
          <a:prstGeom prst="borderCallout1">
            <a:avLst>
              <a:gd name="adj1" fmla="val 18750"/>
              <a:gd name="adj2" fmla="val -1958"/>
              <a:gd name="adj3" fmla="val -134634"/>
              <a:gd name="adj4" fmla="val -13713"/>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目前暂不考虑概率问题</a:t>
            </a:r>
          </a:p>
        </p:txBody>
      </p:sp>
    </p:spTree>
    <p:extLst>
      <p:ext uri="{BB962C8B-B14F-4D97-AF65-F5344CB8AC3E}">
        <p14:creationId xmlns:p14="http://schemas.microsoft.com/office/powerpoint/2010/main" val="287679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527"/>
                                        </p:tgtEl>
                                        <p:attrNameLst>
                                          <p:attrName>style.visibility</p:attrName>
                                        </p:attrNameLst>
                                      </p:cBhvr>
                                      <p:to>
                                        <p:strVal val="visible"/>
                                      </p:to>
                                    </p:set>
                                    <p:animEffect transition="in" filter="blinds(horizontal)">
                                      <p:cBhvr>
                                        <p:cTn id="7" dur="500"/>
                                        <p:tgtEl>
                                          <p:spTgt spid="191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idx="4294967295"/>
          </p:nvPr>
        </p:nvSpPr>
        <p:spPr bwMode="auto">
          <a:xfrm>
            <a:off x="1825626" y="457201"/>
            <a:ext cx="8537575" cy="595313"/>
          </a:xfrm>
        </p:spPr>
        <p:txBody>
          <a:bodyPr vert="horz" wrap="square" lIns="91440" tIns="45720" rIns="91440" bIns="45720" numCol="1" rtlCol="0" anchor="ctr" anchorCtr="0" compatLnSpc="1">
            <a:prstTxWarp prst="textNoShape">
              <a:avLst/>
            </a:prstTxWarp>
            <a:normAutofit/>
          </a:bodyPr>
          <a:lstStyle/>
          <a:p>
            <a:pPr algn="ctr">
              <a:defRPr/>
            </a:pPr>
            <a:r>
              <a:rPr lang="zh-CN" altLang="en-US" sz="3600" b="1"/>
              <a:t>补充内容</a:t>
            </a:r>
          </a:p>
        </p:txBody>
      </p:sp>
      <p:sp>
        <p:nvSpPr>
          <p:cNvPr id="192515" name="Rectangle 3"/>
          <p:cNvSpPr>
            <a:spLocks noGrp="1"/>
          </p:cNvSpPr>
          <p:nvPr>
            <p:ph type="body" idx="4294967295"/>
          </p:nvPr>
        </p:nvSpPr>
        <p:spPr>
          <a:xfrm>
            <a:off x="1873684" y="1160463"/>
            <a:ext cx="8382000" cy="4032250"/>
          </a:xfrm>
        </p:spPr>
        <p:txBody>
          <a:bodyPr>
            <a:normAutofit lnSpcReduction="10000"/>
          </a:bodyPr>
          <a:lstStyle/>
          <a:p>
            <a:pPr>
              <a:buFont typeface="Wingdings" pitchFamily="2" charset="2"/>
              <a:buNone/>
            </a:pPr>
            <a:r>
              <a:rPr lang="zh-CN" altLang="en-US" b="1" dirty="0">
                <a:ea typeface="楷体_GB2312" pitchFamily="49" charset="-122"/>
              </a:rPr>
              <a:t>二、状态价格定价法</a:t>
            </a:r>
          </a:p>
          <a:p>
            <a:r>
              <a:rPr lang="zh-CN" altLang="en-US" b="1" dirty="0" smtClean="0">
                <a:latin typeface="Times New Roman" pitchFamily="18" charset="0"/>
                <a:ea typeface="楷体_GB2312" pitchFamily="49" charset="-122"/>
              </a:rPr>
              <a:t>购买</a:t>
            </a:r>
            <a:r>
              <a:rPr lang="en-US" altLang="zh-CN" b="1" dirty="0" err="1" smtClean="0">
                <a:latin typeface="Times New Roman" pitchFamily="18" charset="0"/>
                <a:ea typeface="楷体_GB2312" pitchFamily="49" charset="-122"/>
              </a:rPr>
              <a:t>uP</a:t>
            </a:r>
            <a:r>
              <a:rPr lang="en-US" altLang="zh-CN" b="1" baseline="-30000" dirty="0" err="1" smtClean="0">
                <a:latin typeface="Times New Roman" pitchFamily="18" charset="0"/>
                <a:ea typeface="楷体_GB2312" pitchFamily="49" charset="-122"/>
              </a:rPr>
              <a:t>A</a:t>
            </a:r>
            <a:r>
              <a:rPr lang="zh-CN" altLang="en-US" b="1" dirty="0" smtClean="0">
                <a:latin typeface="Times New Roman" pitchFamily="18" charset="0"/>
                <a:ea typeface="楷体_GB2312" pitchFamily="49" charset="-122"/>
              </a:rPr>
              <a:t>份基本证券</a:t>
            </a:r>
            <a:r>
              <a:rPr lang="en-US" altLang="zh-CN" b="1" dirty="0" smtClean="0">
                <a:latin typeface="Times New Roman" pitchFamily="18" charset="0"/>
                <a:ea typeface="楷体_GB2312" pitchFamily="49" charset="-122"/>
              </a:rPr>
              <a:t>1</a:t>
            </a:r>
            <a:r>
              <a:rPr lang="zh-CN" altLang="en-US" b="1" dirty="0" smtClean="0">
                <a:latin typeface="Times New Roman" pitchFamily="18" charset="0"/>
                <a:ea typeface="楷体_GB2312" pitchFamily="49" charset="-122"/>
              </a:rPr>
              <a:t>和</a:t>
            </a:r>
            <a:r>
              <a:rPr lang="en-US" altLang="zh-CN" b="1" dirty="0" err="1" smtClean="0">
                <a:latin typeface="Times New Roman" pitchFamily="18" charset="0"/>
                <a:ea typeface="楷体_GB2312" pitchFamily="49" charset="-122"/>
              </a:rPr>
              <a:t>dP</a:t>
            </a:r>
            <a:r>
              <a:rPr lang="en-US" altLang="zh-CN" b="1" baseline="-30000" dirty="0" err="1" smtClean="0">
                <a:latin typeface="Times New Roman" pitchFamily="18" charset="0"/>
                <a:ea typeface="楷体_GB2312" pitchFamily="49" charset="-122"/>
              </a:rPr>
              <a:t>A</a:t>
            </a:r>
            <a:r>
              <a:rPr lang="zh-CN" altLang="en-US" b="1" dirty="0" smtClean="0">
                <a:latin typeface="Times New Roman" pitchFamily="18" charset="0"/>
                <a:ea typeface="楷体_GB2312" pitchFamily="49" charset="-122"/>
              </a:rPr>
              <a:t>份基本证券</a:t>
            </a:r>
            <a:r>
              <a:rPr lang="en-US" altLang="zh-CN" b="1" dirty="0" smtClean="0">
                <a:latin typeface="Times New Roman" pitchFamily="18" charset="0"/>
                <a:ea typeface="楷体_GB2312" pitchFamily="49" charset="-122"/>
              </a:rPr>
              <a:t>2</a:t>
            </a:r>
            <a:r>
              <a:rPr lang="zh-CN" altLang="en-US" b="1" dirty="0" smtClean="0">
                <a:latin typeface="Times New Roman" pitchFamily="18" charset="0"/>
                <a:ea typeface="楷体_GB2312" pitchFamily="49" charset="-122"/>
              </a:rPr>
              <a:t>组成一个假想的证券组合。</a:t>
            </a:r>
          </a:p>
          <a:p>
            <a:r>
              <a:rPr lang="zh-CN" altLang="en-US" b="1" dirty="0" smtClean="0">
                <a:latin typeface="Times New Roman" pitchFamily="18" charset="0"/>
                <a:ea typeface="楷体_GB2312" pitchFamily="49" charset="-122"/>
              </a:rPr>
              <a:t>该组合在</a:t>
            </a:r>
            <a:r>
              <a:rPr lang="en-US" altLang="zh-CN" b="1" dirty="0" smtClean="0">
                <a:latin typeface="Times New Roman" pitchFamily="18" charset="0"/>
                <a:ea typeface="楷体_GB2312" pitchFamily="49" charset="-122"/>
              </a:rPr>
              <a:t>T</a:t>
            </a:r>
            <a:r>
              <a:rPr lang="zh-CN" altLang="en-US" b="1" dirty="0" smtClean="0">
                <a:latin typeface="Times New Roman" pitchFamily="18" charset="0"/>
                <a:ea typeface="楷体_GB2312" pitchFamily="49" charset="-122"/>
              </a:rPr>
              <a:t>时刻无论发生什么情况，都能够产生和证券</a:t>
            </a:r>
            <a:r>
              <a:rPr lang="en-US" altLang="zh-CN" b="1" dirty="0" smtClean="0">
                <a:latin typeface="Times New Roman" pitchFamily="18" charset="0"/>
                <a:ea typeface="楷体_GB2312" pitchFamily="49" charset="-122"/>
              </a:rPr>
              <a:t>A</a:t>
            </a:r>
            <a:r>
              <a:rPr lang="zh-CN" altLang="en-US" b="1" dirty="0" smtClean="0">
                <a:latin typeface="Times New Roman" pitchFamily="18" charset="0"/>
                <a:ea typeface="楷体_GB2312" pitchFamily="49" charset="-122"/>
              </a:rPr>
              <a:t>一样的现金流，所以该组合与证券</a:t>
            </a:r>
            <a:r>
              <a:rPr lang="en-US" altLang="zh-CN" b="1" dirty="0" smtClean="0">
                <a:latin typeface="Times New Roman" pitchFamily="18" charset="0"/>
                <a:ea typeface="楷体_GB2312" pitchFamily="49" charset="-122"/>
              </a:rPr>
              <a:t>A</a:t>
            </a:r>
            <a:r>
              <a:rPr lang="zh-CN" altLang="en-US" b="1" dirty="0" smtClean="0">
                <a:latin typeface="Times New Roman" pitchFamily="18" charset="0"/>
                <a:ea typeface="楷体_GB2312" pitchFamily="49" charset="-122"/>
              </a:rPr>
              <a:t>的现值也应该相等</a:t>
            </a:r>
          </a:p>
          <a:p>
            <a:endParaRPr lang="zh-CN" altLang="en-US" b="1" dirty="0" smtClean="0">
              <a:latin typeface="Times New Roman" pitchFamily="18" charset="0"/>
              <a:ea typeface="楷体_GB2312" pitchFamily="49" charset="-122"/>
            </a:endParaRPr>
          </a:p>
          <a:p>
            <a:r>
              <a:rPr lang="zh-CN" altLang="en-US" b="1" dirty="0" smtClean="0">
                <a:latin typeface="Times New Roman" pitchFamily="18" charset="0"/>
                <a:ea typeface="楷体_GB2312" pitchFamily="49" charset="-122"/>
              </a:rPr>
              <a:t>由单位基本证券组成的组合在</a:t>
            </a:r>
            <a:r>
              <a:rPr lang="en-US" altLang="zh-CN" b="1" dirty="0" smtClean="0">
                <a:latin typeface="Times New Roman" pitchFamily="18" charset="0"/>
                <a:ea typeface="楷体_GB2312" pitchFamily="49" charset="-122"/>
              </a:rPr>
              <a:t>T</a:t>
            </a:r>
            <a:r>
              <a:rPr lang="zh-CN" altLang="en-US" b="1" dirty="0" smtClean="0">
                <a:latin typeface="Times New Roman" pitchFamily="18" charset="0"/>
                <a:ea typeface="楷体_GB2312" pitchFamily="49" charset="-122"/>
              </a:rPr>
              <a:t>时刻无论出现什么状态，其回报都是</a:t>
            </a:r>
            <a:r>
              <a:rPr lang="en-US" altLang="zh-CN" b="1" dirty="0" smtClean="0">
                <a:latin typeface="Times New Roman" pitchFamily="18" charset="0"/>
                <a:ea typeface="楷体_GB2312" pitchFamily="49" charset="-122"/>
              </a:rPr>
              <a:t>1</a:t>
            </a:r>
            <a:r>
              <a:rPr lang="zh-CN" altLang="en-US" b="1" dirty="0" smtClean="0">
                <a:latin typeface="Times New Roman" pitchFamily="18" charset="0"/>
                <a:ea typeface="楷体_GB2312" pitchFamily="49" charset="-122"/>
              </a:rPr>
              <a:t>元。这是无风险的投资组合，其收益率应该是无风险收益率</a:t>
            </a:r>
            <a:r>
              <a:rPr lang="en-US" altLang="zh-CN" b="1" dirty="0" smtClean="0">
                <a:latin typeface="Times New Roman" pitchFamily="18" charset="0"/>
                <a:ea typeface="楷体_GB2312" pitchFamily="49" charset="-122"/>
              </a:rPr>
              <a:t>r</a:t>
            </a:r>
            <a:endParaRPr lang="zh-CN" altLang="en-US" b="1" dirty="0" smtClean="0">
              <a:latin typeface="Times New Roman" pitchFamily="18" charset="0"/>
              <a:ea typeface="楷体_GB2312" pitchFamily="49" charset="-122"/>
            </a:endParaRPr>
          </a:p>
          <a:p>
            <a:endParaRPr lang="en-US" altLang="zh-CN" b="1" dirty="0" smtClean="0">
              <a:latin typeface="Times New Roman" pitchFamily="18" charset="0"/>
              <a:ea typeface="楷体_GB2312" pitchFamily="49" charset="-122"/>
            </a:endParaRPr>
          </a:p>
        </p:txBody>
      </p:sp>
      <p:graphicFrame>
        <p:nvGraphicFramePr>
          <p:cNvPr id="192516" name="Object 4"/>
          <p:cNvGraphicFramePr>
            <a:graphicFrameLocks noChangeAspect="1"/>
          </p:cNvGraphicFramePr>
          <p:nvPr>
            <p:extLst>
              <p:ext uri="{D42A27DB-BD31-4B8C-83A1-F6EECF244321}">
                <p14:modId xmlns:p14="http://schemas.microsoft.com/office/powerpoint/2010/main" val="1284420203"/>
              </p:ext>
            </p:extLst>
          </p:nvPr>
        </p:nvGraphicFramePr>
        <p:xfrm>
          <a:off x="7086601" y="4651375"/>
          <a:ext cx="3276600" cy="649288"/>
        </p:xfrm>
        <a:graphic>
          <a:graphicData uri="http://schemas.openxmlformats.org/presentationml/2006/ole">
            <mc:AlternateContent xmlns:mc="http://schemas.openxmlformats.org/markup-compatibility/2006">
              <mc:Choice xmlns:v="urn:schemas-microsoft-com:vml" Requires="v">
                <p:oleObj spid="_x0000_s24620" name="Equation" r:id="rId3" imgW="1206360" imgH="241200" progId="Equation.DSMT4">
                  <p:embed/>
                </p:oleObj>
              </mc:Choice>
              <mc:Fallback>
                <p:oleObj name="Equation" r:id="rId3" imgW="1206360" imgH="241200" progId="Equation.DSMT4">
                  <p:embed/>
                  <p:pic>
                    <p:nvPicPr>
                      <p:cNvPr id="1925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1" y="4651375"/>
                        <a:ext cx="327660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7" name="Object 5"/>
          <p:cNvGraphicFramePr>
            <a:graphicFrameLocks noChangeAspect="1"/>
          </p:cNvGraphicFramePr>
          <p:nvPr>
            <p:extLst>
              <p:ext uri="{D42A27DB-BD31-4B8C-83A1-F6EECF244321}">
                <p14:modId xmlns:p14="http://schemas.microsoft.com/office/powerpoint/2010/main" val="3162209615"/>
              </p:ext>
            </p:extLst>
          </p:nvPr>
        </p:nvGraphicFramePr>
        <p:xfrm>
          <a:off x="6094413" y="3559356"/>
          <a:ext cx="533400" cy="432234"/>
        </p:xfrm>
        <a:graphic>
          <a:graphicData uri="http://schemas.openxmlformats.org/presentationml/2006/ole">
            <mc:AlternateContent xmlns:mc="http://schemas.openxmlformats.org/markup-compatibility/2006">
              <mc:Choice xmlns:v="urn:schemas-microsoft-com:vml" Requires="v">
                <p:oleObj spid="_x0000_s24621" name="Equation" r:id="rId5" imgW="190440" imgH="152280" progId="Equation.DSMT4">
                  <p:embed/>
                </p:oleObj>
              </mc:Choice>
              <mc:Fallback>
                <p:oleObj name="Equation" r:id="rId5" imgW="190440" imgH="152280" progId="Equation.DSMT4">
                  <p:embed/>
                  <p:pic>
                    <p:nvPicPr>
                      <p:cNvPr id="19251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413" y="3559356"/>
                        <a:ext cx="533400" cy="432234"/>
                      </a:xfrm>
                      <a:prstGeom prst="rect">
                        <a:avLst/>
                      </a:prstGeom>
                      <a:noFill/>
                      <a:extLst/>
                    </p:spPr>
                  </p:pic>
                </p:oleObj>
              </mc:Fallback>
            </mc:AlternateContent>
          </a:graphicData>
        </a:graphic>
      </p:graphicFrame>
      <p:graphicFrame>
        <p:nvGraphicFramePr>
          <p:cNvPr id="192518" name="Object 6"/>
          <p:cNvGraphicFramePr>
            <a:graphicFrameLocks noChangeAspect="1"/>
          </p:cNvGraphicFramePr>
          <p:nvPr>
            <p:extLst>
              <p:ext uri="{D42A27DB-BD31-4B8C-83A1-F6EECF244321}">
                <p14:modId xmlns:p14="http://schemas.microsoft.com/office/powerpoint/2010/main" val="1492725135"/>
              </p:ext>
            </p:extLst>
          </p:nvPr>
        </p:nvGraphicFramePr>
        <p:xfrm>
          <a:off x="6721909" y="3471467"/>
          <a:ext cx="2286000" cy="608012"/>
        </p:xfrm>
        <a:graphic>
          <a:graphicData uri="http://schemas.openxmlformats.org/presentationml/2006/ole">
            <mc:AlternateContent xmlns:mc="http://schemas.openxmlformats.org/markup-compatibility/2006">
              <mc:Choice xmlns:v="urn:schemas-microsoft-com:vml" Requires="v">
                <p:oleObj spid="_x0000_s24622" name="Equation" r:id="rId7" imgW="850680" imgH="228600" progId="Equation.DSMT4">
                  <p:embed/>
                </p:oleObj>
              </mc:Choice>
              <mc:Fallback>
                <p:oleObj name="Equation" r:id="rId7" imgW="850680" imgH="228600" progId="Equation.DSMT4">
                  <p:embed/>
                  <p:pic>
                    <p:nvPicPr>
                      <p:cNvPr id="19251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1909" y="3471467"/>
                        <a:ext cx="2286000"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9" name="Object 7"/>
          <p:cNvGraphicFramePr>
            <a:graphicFrameLocks noChangeAspect="1"/>
          </p:cNvGraphicFramePr>
          <p:nvPr>
            <p:extLst>
              <p:ext uri="{D42A27DB-BD31-4B8C-83A1-F6EECF244321}">
                <p14:modId xmlns:p14="http://schemas.microsoft.com/office/powerpoint/2010/main" val="2588905546"/>
              </p:ext>
            </p:extLst>
          </p:nvPr>
        </p:nvGraphicFramePr>
        <p:xfrm>
          <a:off x="2635684" y="3510757"/>
          <a:ext cx="3429000" cy="531812"/>
        </p:xfrm>
        <a:graphic>
          <a:graphicData uri="http://schemas.openxmlformats.org/presentationml/2006/ole">
            <mc:AlternateContent xmlns:mc="http://schemas.openxmlformats.org/markup-compatibility/2006">
              <mc:Choice xmlns:v="urn:schemas-microsoft-com:vml" Requires="v">
                <p:oleObj spid="_x0000_s24623" name="Equation" r:id="rId9" imgW="1460160" imgH="228600" progId="Equation.DSMT4">
                  <p:embed/>
                </p:oleObj>
              </mc:Choice>
              <mc:Fallback>
                <p:oleObj name="Equation" r:id="rId9" imgW="1460160" imgH="228600" progId="Equation.DSMT4">
                  <p:embed/>
                  <p:pic>
                    <p:nvPicPr>
                      <p:cNvPr id="19251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5684" y="3510757"/>
                        <a:ext cx="342900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20" name="Object 8"/>
          <p:cNvGraphicFramePr>
            <a:graphicFrameLocks noChangeAspect="1"/>
          </p:cNvGraphicFramePr>
          <p:nvPr/>
        </p:nvGraphicFramePr>
        <p:xfrm>
          <a:off x="2927351" y="5300663"/>
          <a:ext cx="5757863" cy="1096962"/>
        </p:xfrm>
        <a:graphic>
          <a:graphicData uri="http://schemas.openxmlformats.org/presentationml/2006/ole">
            <mc:AlternateContent xmlns:mc="http://schemas.openxmlformats.org/markup-compatibility/2006">
              <mc:Choice xmlns:v="urn:schemas-microsoft-com:vml" Requires="v">
                <p:oleObj spid="_x0000_s24624" name="Equation" r:id="rId11" imgW="2197080" imgH="419040" progId="Equation.DSMT4">
                  <p:embed/>
                </p:oleObj>
              </mc:Choice>
              <mc:Fallback>
                <p:oleObj name="Equation" r:id="rId11" imgW="2197080" imgH="419040" progId="Equation.DSMT4">
                  <p:embed/>
                  <p:pic>
                    <p:nvPicPr>
                      <p:cNvPr id="19252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7351" y="5300663"/>
                        <a:ext cx="5757863" cy="109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21" name="Object 9"/>
          <p:cNvGraphicFramePr>
            <a:graphicFrameLocks noChangeAspect="1"/>
          </p:cNvGraphicFramePr>
          <p:nvPr/>
        </p:nvGraphicFramePr>
        <p:xfrm>
          <a:off x="2351088" y="5805489"/>
          <a:ext cx="533400" cy="441325"/>
        </p:xfrm>
        <a:graphic>
          <a:graphicData uri="http://schemas.openxmlformats.org/presentationml/2006/ole">
            <mc:AlternateContent xmlns:mc="http://schemas.openxmlformats.org/markup-compatibility/2006">
              <mc:Choice xmlns:v="urn:schemas-microsoft-com:vml" Requires="v">
                <p:oleObj spid="_x0000_s24625" name="Equation" r:id="rId13" imgW="190440" imgH="152280" progId="Equation.DSMT4">
                  <p:embed/>
                </p:oleObj>
              </mc:Choice>
              <mc:Fallback>
                <p:oleObj name="Equation" r:id="rId13" imgW="190440" imgH="152280" progId="Equation.DSMT4">
                  <p:embed/>
                  <p:pic>
                    <p:nvPicPr>
                      <p:cNvPr id="19252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8" y="5805489"/>
                        <a:ext cx="5334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082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animEffect transition="in" filter="blinds(horizontal)">
                                      <p:cBhvr>
                                        <p:cTn id="7" dur="500"/>
                                        <p:tgtEl>
                                          <p:spTgt spid="1925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2515">
                                            <p:txEl>
                                              <p:pRg st="2" end="2"/>
                                            </p:txEl>
                                          </p:spTgt>
                                        </p:tgtEl>
                                        <p:attrNameLst>
                                          <p:attrName>style.visibility</p:attrName>
                                        </p:attrNameLst>
                                      </p:cBhvr>
                                      <p:to>
                                        <p:strVal val="visible"/>
                                      </p:to>
                                    </p:set>
                                    <p:animEffect transition="in" filter="blinds(horizontal)">
                                      <p:cBhvr>
                                        <p:cTn id="12" dur="500"/>
                                        <p:tgtEl>
                                          <p:spTgt spid="1925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2519"/>
                                        </p:tgtEl>
                                        <p:attrNameLst>
                                          <p:attrName>style.visibility</p:attrName>
                                        </p:attrNameLst>
                                      </p:cBhvr>
                                      <p:to>
                                        <p:strVal val="visible"/>
                                      </p:to>
                                    </p:set>
                                    <p:anim calcmode="lin" valueType="num">
                                      <p:cBhvr additive="base">
                                        <p:cTn id="17" dur="500" fill="hold"/>
                                        <p:tgtEl>
                                          <p:spTgt spid="192519"/>
                                        </p:tgtEl>
                                        <p:attrNameLst>
                                          <p:attrName>ppt_x</p:attrName>
                                        </p:attrNameLst>
                                      </p:cBhvr>
                                      <p:tavLst>
                                        <p:tav tm="0">
                                          <p:val>
                                            <p:strVal val="#ppt_x"/>
                                          </p:val>
                                        </p:tav>
                                        <p:tav tm="100000">
                                          <p:val>
                                            <p:strVal val="#ppt_x"/>
                                          </p:val>
                                        </p:tav>
                                      </p:tavLst>
                                    </p:anim>
                                    <p:anim calcmode="lin" valueType="num">
                                      <p:cBhvr additive="base">
                                        <p:cTn id="18" dur="500" fill="hold"/>
                                        <p:tgtEl>
                                          <p:spTgt spid="1925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2517"/>
                                        </p:tgtEl>
                                        <p:attrNameLst>
                                          <p:attrName>style.visibility</p:attrName>
                                        </p:attrNameLst>
                                      </p:cBhvr>
                                      <p:to>
                                        <p:strVal val="visible"/>
                                      </p:to>
                                    </p:set>
                                    <p:animEffect transition="in" filter="blinds(horizontal)">
                                      <p:cBhvr>
                                        <p:cTn id="23" dur="500"/>
                                        <p:tgtEl>
                                          <p:spTgt spid="1925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92518"/>
                                        </p:tgtEl>
                                        <p:attrNameLst>
                                          <p:attrName>style.visibility</p:attrName>
                                        </p:attrNameLst>
                                      </p:cBhvr>
                                      <p:to>
                                        <p:strVal val="visible"/>
                                      </p:to>
                                    </p:set>
                                    <p:anim calcmode="lin" valueType="num">
                                      <p:cBhvr additive="base">
                                        <p:cTn id="28" dur="500" fill="hold"/>
                                        <p:tgtEl>
                                          <p:spTgt spid="192518"/>
                                        </p:tgtEl>
                                        <p:attrNameLst>
                                          <p:attrName>ppt_x</p:attrName>
                                        </p:attrNameLst>
                                      </p:cBhvr>
                                      <p:tavLst>
                                        <p:tav tm="0">
                                          <p:val>
                                            <p:strVal val="#ppt_x"/>
                                          </p:val>
                                        </p:tav>
                                        <p:tav tm="100000">
                                          <p:val>
                                            <p:strVal val="#ppt_x"/>
                                          </p:val>
                                        </p:tav>
                                      </p:tavLst>
                                    </p:anim>
                                    <p:anim calcmode="lin" valueType="num">
                                      <p:cBhvr additive="base">
                                        <p:cTn id="29" dur="500" fill="hold"/>
                                        <p:tgtEl>
                                          <p:spTgt spid="19251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92515">
                                            <p:txEl>
                                              <p:pRg st="4" end="4"/>
                                            </p:txEl>
                                          </p:spTgt>
                                        </p:tgtEl>
                                        <p:attrNameLst>
                                          <p:attrName>style.visibility</p:attrName>
                                        </p:attrNameLst>
                                      </p:cBhvr>
                                      <p:to>
                                        <p:strVal val="visible"/>
                                      </p:to>
                                    </p:set>
                                    <p:anim calcmode="lin" valueType="num">
                                      <p:cBhvr additive="base">
                                        <p:cTn id="34"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92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92516"/>
                                        </p:tgtEl>
                                        <p:attrNameLst>
                                          <p:attrName>style.visibility</p:attrName>
                                        </p:attrNameLst>
                                      </p:cBhvr>
                                      <p:to>
                                        <p:strVal val="visible"/>
                                      </p:to>
                                    </p:set>
                                    <p:animEffect transition="in" filter="blinds(horizontal)">
                                      <p:cBhvr>
                                        <p:cTn id="40" dur="500"/>
                                        <p:tgtEl>
                                          <p:spTgt spid="19251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92521"/>
                                        </p:tgtEl>
                                        <p:attrNameLst>
                                          <p:attrName>style.visibility</p:attrName>
                                        </p:attrNameLst>
                                      </p:cBhvr>
                                      <p:to>
                                        <p:strVal val="visible"/>
                                      </p:to>
                                    </p:set>
                                    <p:animEffect transition="in" filter="blinds(horizontal)">
                                      <p:cBhvr>
                                        <p:cTn id="45" dur="500"/>
                                        <p:tgtEl>
                                          <p:spTgt spid="19252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92520"/>
                                        </p:tgtEl>
                                        <p:attrNameLst>
                                          <p:attrName>style.visibility</p:attrName>
                                        </p:attrNameLst>
                                      </p:cBhvr>
                                      <p:to>
                                        <p:strVal val="visible"/>
                                      </p:to>
                                    </p:set>
                                    <p:animEffect transition="in" filter="blinds(horizontal)">
                                      <p:cBhvr>
                                        <p:cTn id="50" dur="500"/>
                                        <p:tgtEl>
                                          <p:spTgt spid="19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9" name="Rectangle 3"/>
          <p:cNvSpPr>
            <a:spLocks noGrp="1"/>
          </p:cNvSpPr>
          <p:nvPr>
            <p:ph type="body" idx="4294967295"/>
          </p:nvPr>
        </p:nvSpPr>
        <p:spPr>
          <a:xfrm>
            <a:off x="525752" y="246929"/>
            <a:ext cx="8569325" cy="4876800"/>
          </a:xfrm>
        </p:spPr>
        <p:txBody>
          <a:bodyPr/>
          <a:lstStyle/>
          <a:p>
            <a:r>
              <a:rPr lang="zh-CN" altLang="en-US" b="1" dirty="0" smtClean="0">
                <a:latin typeface="Times New Roman" pitchFamily="18" charset="0"/>
                <a:ea typeface="楷体_GB2312" pitchFamily="49" charset="-122"/>
              </a:rPr>
              <a:t>只要</a:t>
            </a:r>
            <a:r>
              <a:rPr lang="zh-CN" altLang="en-US" b="1" dirty="0">
                <a:latin typeface="Times New Roman" pitchFamily="18" charset="0"/>
                <a:ea typeface="楷体_GB2312" pitchFamily="49" charset="-122"/>
              </a:rPr>
              <a:t>有具备上述性质的一对基本证券存在，就能够通过复制技术，为金融市场上任何有价证券定价。</a:t>
            </a:r>
          </a:p>
          <a:p>
            <a:pPr>
              <a:buFont typeface="Wingdings" pitchFamily="2" charset="2"/>
              <a:buNone/>
            </a:pPr>
            <a:r>
              <a:rPr lang="zh-CN" altLang="en-US" b="1" dirty="0">
                <a:solidFill>
                  <a:srgbClr val="FF0000"/>
                </a:solidFill>
                <a:latin typeface="Times New Roman" pitchFamily="18" charset="0"/>
                <a:ea typeface="楷体_GB2312" pitchFamily="49" charset="-122"/>
              </a:rPr>
              <a:t>   例：证券</a:t>
            </a:r>
            <a:r>
              <a:rPr lang="en-US" altLang="zh-CN" b="1" dirty="0">
                <a:solidFill>
                  <a:srgbClr val="FF0000"/>
                </a:solidFill>
                <a:latin typeface="Times New Roman" pitchFamily="18" charset="0"/>
                <a:ea typeface="楷体_GB2312" pitchFamily="49" charset="-122"/>
              </a:rPr>
              <a:t>A</a:t>
            </a:r>
            <a:r>
              <a:rPr lang="zh-CN" altLang="en-US" b="1" dirty="0">
                <a:solidFill>
                  <a:srgbClr val="FF0000"/>
                </a:solidFill>
                <a:latin typeface="Times New Roman" pitchFamily="18" charset="0"/>
                <a:ea typeface="楷体_GB2312" pitchFamily="49" charset="-122"/>
              </a:rPr>
              <a:t>的市场价格为</a:t>
            </a:r>
            <a:r>
              <a:rPr lang="en-US" altLang="zh-CN" b="1" dirty="0">
                <a:solidFill>
                  <a:srgbClr val="FF0000"/>
                </a:solidFill>
                <a:latin typeface="Times New Roman" pitchFamily="18" charset="0"/>
                <a:ea typeface="楷体_GB2312" pitchFamily="49" charset="-122"/>
              </a:rPr>
              <a:t>100</a:t>
            </a:r>
            <a:r>
              <a:rPr lang="zh-CN" altLang="en-US" b="1" dirty="0">
                <a:solidFill>
                  <a:srgbClr val="FF0000"/>
                </a:solidFill>
                <a:latin typeface="Times New Roman" pitchFamily="18" charset="0"/>
                <a:ea typeface="楷体_GB2312" pitchFamily="49" charset="-122"/>
              </a:rPr>
              <a:t>元，</a:t>
            </a:r>
            <a:r>
              <a:rPr lang="en-US" altLang="zh-CN" b="1" dirty="0">
                <a:solidFill>
                  <a:srgbClr val="FF0000"/>
                </a:solidFill>
                <a:latin typeface="Times New Roman" pitchFamily="18" charset="0"/>
                <a:ea typeface="楷体_GB2312" pitchFamily="49" charset="-122"/>
              </a:rPr>
              <a:t>r=2%</a:t>
            </a:r>
            <a:r>
              <a:rPr lang="zh-CN" altLang="en-US" b="1" dirty="0">
                <a:solidFill>
                  <a:srgbClr val="FF0000"/>
                </a:solidFill>
                <a:latin typeface="Times New Roman" pitchFamily="18" charset="0"/>
                <a:ea typeface="楷体_GB2312" pitchFamily="49" charset="-122"/>
              </a:rPr>
              <a:t>，</a:t>
            </a:r>
            <a:r>
              <a:rPr lang="en-US" altLang="zh-CN" b="1" dirty="0">
                <a:solidFill>
                  <a:srgbClr val="FF0000"/>
                </a:solidFill>
                <a:latin typeface="Times New Roman" pitchFamily="18" charset="0"/>
                <a:ea typeface="楷体_GB2312" pitchFamily="49" charset="-122"/>
              </a:rPr>
              <a:t>u=1.07</a:t>
            </a:r>
            <a:r>
              <a:rPr lang="zh-CN" altLang="en-US" b="1" dirty="0">
                <a:solidFill>
                  <a:srgbClr val="FF0000"/>
                </a:solidFill>
                <a:latin typeface="Times New Roman" pitchFamily="18" charset="0"/>
                <a:ea typeface="楷体_GB2312" pitchFamily="49" charset="-122"/>
              </a:rPr>
              <a:t>，</a:t>
            </a:r>
            <a:r>
              <a:rPr lang="en-US" altLang="zh-CN" b="1" dirty="0">
                <a:solidFill>
                  <a:srgbClr val="FF0000"/>
                </a:solidFill>
                <a:latin typeface="Times New Roman" pitchFamily="18" charset="0"/>
                <a:ea typeface="楷体_GB2312" pitchFamily="49" charset="-122"/>
              </a:rPr>
              <a:t>d=0.98</a:t>
            </a:r>
            <a:r>
              <a:rPr lang="zh-CN" altLang="en-US" b="1" dirty="0">
                <a:solidFill>
                  <a:srgbClr val="FF0000"/>
                </a:solidFill>
                <a:latin typeface="Times New Roman" pitchFamily="18" charset="0"/>
                <a:ea typeface="楷体_GB2312" pitchFamily="49" charset="-122"/>
              </a:rPr>
              <a:t>，</a:t>
            </a:r>
            <a:r>
              <a:rPr lang="en-US" altLang="zh-CN" b="1" dirty="0">
                <a:solidFill>
                  <a:srgbClr val="FF0000"/>
                </a:solidFill>
                <a:latin typeface="Times New Roman" pitchFamily="18" charset="0"/>
                <a:ea typeface="楷体_GB2312" pitchFamily="49" charset="-122"/>
              </a:rPr>
              <a:t>T-t=1</a:t>
            </a:r>
            <a:r>
              <a:rPr lang="zh-CN" altLang="en-US" b="1" dirty="0">
                <a:solidFill>
                  <a:srgbClr val="FF0000"/>
                </a:solidFill>
                <a:latin typeface="Times New Roman" pitchFamily="18" charset="0"/>
                <a:ea typeface="楷体_GB2312" pitchFamily="49" charset="-122"/>
              </a:rPr>
              <a:t>；另一证券</a:t>
            </a:r>
            <a:r>
              <a:rPr lang="en-US" altLang="zh-CN" b="1" dirty="0">
                <a:solidFill>
                  <a:srgbClr val="FF0000"/>
                </a:solidFill>
                <a:latin typeface="Times New Roman" pitchFamily="18" charset="0"/>
                <a:ea typeface="楷体_GB2312" pitchFamily="49" charset="-122"/>
              </a:rPr>
              <a:t>B</a:t>
            </a:r>
            <a:r>
              <a:rPr lang="zh-CN" altLang="en-US" b="1" dirty="0">
                <a:solidFill>
                  <a:srgbClr val="FF0000"/>
                </a:solidFill>
                <a:latin typeface="Times New Roman" pitchFamily="18" charset="0"/>
                <a:ea typeface="楷体_GB2312" pitchFamily="49" charset="-122"/>
              </a:rPr>
              <a:t>，一年后价格可能上升到</a:t>
            </a:r>
            <a:r>
              <a:rPr lang="en-US" altLang="zh-CN" b="1" dirty="0">
                <a:solidFill>
                  <a:srgbClr val="FF0000"/>
                </a:solidFill>
                <a:latin typeface="Times New Roman" pitchFamily="18" charset="0"/>
                <a:ea typeface="楷体_GB2312" pitchFamily="49" charset="-122"/>
              </a:rPr>
              <a:t>103</a:t>
            </a:r>
            <a:r>
              <a:rPr lang="zh-CN" altLang="en-US" b="1" dirty="0">
                <a:solidFill>
                  <a:srgbClr val="FF0000"/>
                </a:solidFill>
                <a:latin typeface="Times New Roman" pitchFamily="18" charset="0"/>
                <a:ea typeface="楷体_GB2312" pitchFamily="49" charset="-122"/>
              </a:rPr>
              <a:t>元，也可能下降到</a:t>
            </a:r>
            <a:r>
              <a:rPr lang="en-US" altLang="zh-CN" b="1" dirty="0">
                <a:solidFill>
                  <a:srgbClr val="FF0000"/>
                </a:solidFill>
                <a:latin typeface="Times New Roman" pitchFamily="18" charset="0"/>
                <a:ea typeface="楷体_GB2312" pitchFamily="49" charset="-122"/>
              </a:rPr>
              <a:t>98.5</a:t>
            </a:r>
            <a:r>
              <a:rPr lang="zh-CN" altLang="en-US" b="1" dirty="0">
                <a:solidFill>
                  <a:srgbClr val="FF0000"/>
                </a:solidFill>
                <a:latin typeface="Times New Roman" pitchFamily="18" charset="0"/>
                <a:ea typeface="楷体_GB2312" pitchFamily="49" charset="-122"/>
              </a:rPr>
              <a:t>元，</a:t>
            </a:r>
            <a:r>
              <a:rPr lang="en-US" altLang="zh-CN" b="1" dirty="0">
                <a:solidFill>
                  <a:srgbClr val="FF0000"/>
                </a:solidFill>
                <a:latin typeface="Times New Roman" pitchFamily="18" charset="0"/>
                <a:ea typeface="楷体_GB2312" pitchFamily="49" charset="-122"/>
              </a:rPr>
              <a:t>B</a:t>
            </a:r>
            <a:r>
              <a:rPr lang="zh-CN" altLang="en-US" b="1" dirty="0">
                <a:solidFill>
                  <a:srgbClr val="FF0000"/>
                </a:solidFill>
                <a:latin typeface="Times New Roman" pitchFamily="18" charset="0"/>
                <a:ea typeface="楷体_GB2312" pitchFamily="49" charset="-122"/>
              </a:rPr>
              <a:t>当前市场价格应该为多少？</a:t>
            </a:r>
          </a:p>
          <a:p>
            <a:pPr>
              <a:buFont typeface="Wingdings" pitchFamily="2" charset="2"/>
              <a:buNone/>
            </a:pPr>
            <a:endParaRPr lang="zh-CN" altLang="en-US" b="1" dirty="0">
              <a:solidFill>
                <a:srgbClr val="FF0000"/>
              </a:solidFill>
              <a:latin typeface="Times New Roman" pitchFamily="18" charset="0"/>
              <a:ea typeface="楷体_GB2312" pitchFamily="49" charset="-122"/>
            </a:endParaRPr>
          </a:p>
          <a:p>
            <a:pPr>
              <a:buFont typeface="Wingdings" pitchFamily="2" charset="2"/>
              <a:buNone/>
            </a:pPr>
            <a:endParaRPr lang="zh-CN" altLang="en-US" b="1" dirty="0">
              <a:solidFill>
                <a:srgbClr val="FF0000"/>
              </a:solidFill>
              <a:latin typeface="Times New Roman" pitchFamily="18" charset="0"/>
              <a:ea typeface="楷体_GB2312" pitchFamily="49" charset="-122"/>
            </a:endParaRPr>
          </a:p>
          <a:p>
            <a:pPr>
              <a:buFont typeface="Wingdings" pitchFamily="2" charset="2"/>
              <a:buNone/>
            </a:pPr>
            <a:endParaRPr lang="zh-CN" altLang="en-US" b="1" dirty="0">
              <a:latin typeface="Times New Roman" pitchFamily="18" charset="0"/>
              <a:ea typeface="楷体_GB2312" pitchFamily="49" charset="-122"/>
            </a:endParaRPr>
          </a:p>
        </p:txBody>
      </p:sp>
      <p:sp>
        <p:nvSpPr>
          <p:cNvPr id="4" name="Rectangle 3"/>
          <p:cNvSpPr txBox="1">
            <a:spLocks/>
          </p:cNvSpPr>
          <p:nvPr/>
        </p:nvSpPr>
        <p:spPr>
          <a:xfrm>
            <a:off x="913679" y="2851584"/>
            <a:ext cx="8569325"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solidFill>
                  <a:srgbClr val="FF0000"/>
                </a:solidFill>
                <a:latin typeface="Times New Roman" pitchFamily="18" charset="0"/>
                <a:ea typeface="楷体_GB2312" pitchFamily="49" charset="-122"/>
              </a:rPr>
              <a:t>首先计算基本证券组合的当前市场价格</a:t>
            </a:r>
          </a:p>
          <a:p>
            <a:pPr>
              <a:buFont typeface="Wingdings" pitchFamily="2" charset="2"/>
              <a:buNone/>
            </a:pPr>
            <a:r>
              <a:rPr lang="zh-CN" altLang="en-US" b="1" dirty="0" smtClean="0">
                <a:latin typeface="Times New Roman" pitchFamily="18" charset="0"/>
                <a:ea typeface="楷体_GB2312" pitchFamily="49" charset="-122"/>
              </a:rPr>
              <a:t>将各项数据代入            的计算公式</a:t>
            </a:r>
            <a:r>
              <a:rPr lang="en-US" altLang="zh-CN" b="1" dirty="0" smtClean="0">
                <a:latin typeface="Times New Roman" pitchFamily="18" charset="0"/>
                <a:ea typeface="楷体_GB2312" pitchFamily="49" charset="-122"/>
              </a:rPr>
              <a:t>,</a:t>
            </a:r>
            <a:r>
              <a:rPr lang="zh-CN" altLang="en-US" b="1" dirty="0" smtClean="0">
                <a:latin typeface="Times New Roman" pitchFamily="18" charset="0"/>
                <a:ea typeface="楷体_GB2312" pitchFamily="49" charset="-122"/>
              </a:rPr>
              <a:t>可得</a:t>
            </a:r>
            <a:r>
              <a:rPr lang="en-US" altLang="zh-CN" b="1" dirty="0" smtClean="0">
                <a:latin typeface="Times New Roman" pitchFamily="18" charset="0"/>
                <a:ea typeface="楷体_GB2312" pitchFamily="49" charset="-122"/>
              </a:rPr>
              <a:t>:</a:t>
            </a:r>
          </a:p>
          <a:p>
            <a:pPr>
              <a:buFont typeface="Wingdings" pitchFamily="2" charset="2"/>
              <a:buNone/>
            </a:pPr>
            <a:endParaRPr lang="zh-CN" altLang="en-US" b="1" dirty="0" smtClean="0">
              <a:latin typeface="Times New Roman" pitchFamily="18" charset="0"/>
              <a:ea typeface="楷体_GB2312" pitchFamily="49" charset="-122"/>
            </a:endParaRPr>
          </a:p>
          <a:p>
            <a:r>
              <a:rPr lang="zh-CN" altLang="en-US" b="1" dirty="0" smtClean="0">
                <a:solidFill>
                  <a:srgbClr val="FF0000"/>
                </a:solidFill>
                <a:latin typeface="Times New Roman" pitchFamily="18" charset="0"/>
                <a:ea typeface="楷体_GB2312" pitchFamily="49" charset="-122"/>
              </a:rPr>
              <a:t>然后计算由基本证券组合所复制</a:t>
            </a:r>
            <a:r>
              <a:rPr lang="en-US" altLang="zh-CN" b="1" dirty="0" smtClean="0">
                <a:solidFill>
                  <a:srgbClr val="FF0000"/>
                </a:solidFill>
                <a:latin typeface="Times New Roman" pitchFamily="18" charset="0"/>
                <a:ea typeface="楷体_GB2312" pitchFamily="49" charset="-122"/>
              </a:rPr>
              <a:t>,</a:t>
            </a:r>
            <a:r>
              <a:rPr lang="zh-CN" altLang="en-US" b="1" dirty="0" smtClean="0">
                <a:solidFill>
                  <a:srgbClr val="FF0000"/>
                </a:solidFill>
                <a:latin typeface="Times New Roman" pitchFamily="18" charset="0"/>
                <a:ea typeface="楷体_GB2312" pitchFamily="49" charset="-122"/>
              </a:rPr>
              <a:t>也即被复制证券</a:t>
            </a:r>
            <a:r>
              <a:rPr lang="en-US" altLang="zh-CN" b="1" dirty="0" smtClean="0">
                <a:solidFill>
                  <a:srgbClr val="FF0000"/>
                </a:solidFill>
                <a:latin typeface="Times New Roman" pitchFamily="18" charset="0"/>
                <a:ea typeface="楷体_GB2312" pitchFamily="49" charset="-122"/>
              </a:rPr>
              <a:t>B</a:t>
            </a:r>
          </a:p>
          <a:p>
            <a:pPr>
              <a:buFont typeface="Wingdings" pitchFamily="2" charset="2"/>
              <a:buNone/>
            </a:pPr>
            <a:r>
              <a:rPr lang="zh-CN" altLang="en-US" b="1" dirty="0" smtClean="0">
                <a:solidFill>
                  <a:srgbClr val="FF0000"/>
                </a:solidFill>
                <a:latin typeface="Times New Roman" pitchFamily="18" charset="0"/>
                <a:ea typeface="楷体_GB2312" pitchFamily="49" charset="-122"/>
              </a:rPr>
              <a:t>的当前市场价格</a:t>
            </a:r>
            <a:r>
              <a:rPr lang="en-US" altLang="zh-CN" b="1" dirty="0" smtClean="0">
                <a:solidFill>
                  <a:srgbClr val="FF0000"/>
                </a:solidFill>
                <a:latin typeface="Times New Roman" pitchFamily="18" charset="0"/>
                <a:ea typeface="楷体_GB2312" pitchFamily="49" charset="-122"/>
              </a:rPr>
              <a:t>,</a:t>
            </a:r>
            <a:r>
              <a:rPr lang="zh-CN" altLang="en-US" b="1" dirty="0" smtClean="0">
                <a:solidFill>
                  <a:srgbClr val="FF0000"/>
                </a:solidFill>
                <a:latin typeface="Times New Roman" pitchFamily="18" charset="0"/>
                <a:ea typeface="楷体_GB2312" pitchFamily="49" charset="-122"/>
              </a:rPr>
              <a:t>由公式有</a:t>
            </a:r>
            <a:r>
              <a:rPr lang="en-US" altLang="zh-CN" b="1" dirty="0" smtClean="0">
                <a:solidFill>
                  <a:srgbClr val="FF0000"/>
                </a:solidFill>
                <a:latin typeface="Times New Roman" pitchFamily="18" charset="0"/>
                <a:ea typeface="楷体_GB2312" pitchFamily="49" charset="-122"/>
              </a:rPr>
              <a:t>:</a:t>
            </a:r>
          </a:p>
          <a:p>
            <a:pPr>
              <a:buFont typeface="Wingdings" pitchFamily="2" charset="2"/>
              <a:buNone/>
            </a:pPr>
            <a:endParaRPr lang="zh-CN" altLang="en-US" b="1" dirty="0">
              <a:latin typeface="Times New Roman" pitchFamily="18" charset="0"/>
              <a:ea typeface="楷体_GB2312" pitchFamily="49"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91283395"/>
              </p:ext>
            </p:extLst>
          </p:nvPr>
        </p:nvGraphicFramePr>
        <p:xfrm>
          <a:off x="3563649" y="3337503"/>
          <a:ext cx="1065212" cy="492125"/>
        </p:xfrm>
        <a:graphic>
          <a:graphicData uri="http://schemas.openxmlformats.org/presentationml/2006/ole">
            <mc:AlternateContent xmlns:mc="http://schemas.openxmlformats.org/markup-compatibility/2006">
              <mc:Choice xmlns:v="urn:schemas-microsoft-com:vml" Requires="v">
                <p:oleObj spid="_x0000_s51206" name="Equation" r:id="rId3" imgW="495000" imgH="228600" progId="Equation.DSMT4">
                  <p:embed/>
                </p:oleObj>
              </mc:Choice>
              <mc:Fallback>
                <p:oleObj name="Equation" r:id="rId3" imgW="495000" imgH="228600" progId="Equation.DSMT4">
                  <p:embed/>
                  <p:pic>
                    <p:nvPicPr>
                      <p:cNvPr id="266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649" y="3337503"/>
                        <a:ext cx="106521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64653316"/>
              </p:ext>
            </p:extLst>
          </p:nvPr>
        </p:nvGraphicFramePr>
        <p:xfrm>
          <a:off x="2140095" y="3829628"/>
          <a:ext cx="4249737" cy="627063"/>
        </p:xfrm>
        <a:graphic>
          <a:graphicData uri="http://schemas.openxmlformats.org/presentationml/2006/ole">
            <mc:AlternateContent xmlns:mc="http://schemas.openxmlformats.org/markup-compatibility/2006">
              <mc:Choice xmlns:v="urn:schemas-microsoft-com:vml" Requires="v">
                <p:oleObj spid="_x0000_s51207" name="Equation" r:id="rId5" imgW="1549080" imgH="228600" progId="Equation.DSMT4">
                  <p:embed/>
                </p:oleObj>
              </mc:Choice>
              <mc:Fallback>
                <p:oleObj name="Equation" r:id="rId5" imgW="1549080" imgH="228600" progId="Equation.DSMT4">
                  <p:embed/>
                  <p:pic>
                    <p:nvPicPr>
                      <p:cNvPr id="2211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0095" y="3829628"/>
                        <a:ext cx="4249737"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56194322"/>
              </p:ext>
            </p:extLst>
          </p:nvPr>
        </p:nvGraphicFramePr>
        <p:xfrm>
          <a:off x="1777279" y="5302539"/>
          <a:ext cx="7705725" cy="498475"/>
        </p:xfrm>
        <a:graphic>
          <a:graphicData uri="http://schemas.openxmlformats.org/presentationml/2006/ole">
            <mc:AlternateContent xmlns:mc="http://schemas.openxmlformats.org/markup-compatibility/2006">
              <mc:Choice xmlns:v="urn:schemas-microsoft-com:vml" Requires="v">
                <p:oleObj spid="_x0000_s51208" name="Equation" r:id="rId7" imgW="3530520" imgH="228600" progId="Equation.DSMT4">
                  <p:embed/>
                </p:oleObj>
              </mc:Choice>
              <mc:Fallback>
                <p:oleObj name="Equation" r:id="rId7" imgW="3530520" imgH="228600" progId="Equation.DSMT4">
                  <p:embed/>
                  <p:pic>
                    <p:nvPicPr>
                      <p:cNvPr id="22119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7279" y="5302539"/>
                        <a:ext cx="770572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6"/>
          <p:cNvSpPr txBox="1">
            <a:spLocks noChangeArrowheads="1"/>
          </p:cNvSpPr>
          <p:nvPr/>
        </p:nvSpPr>
        <p:spPr bwMode="auto">
          <a:xfrm>
            <a:off x="1983653" y="5865451"/>
            <a:ext cx="6429375" cy="830263"/>
          </a:xfrm>
          <a:prstGeom prst="rect">
            <a:avLst/>
          </a:prstGeom>
          <a:noFill/>
          <a:ln w="9525">
            <a:solidFill>
              <a:schemeClr val="tx1"/>
            </a:solidFill>
            <a:miter lim="800000"/>
            <a:headEnd/>
            <a:tailEnd/>
          </a:ln>
        </p:spPr>
        <p:txBody>
          <a:bodyPr>
            <a:spAutoFit/>
          </a:bodyPr>
          <a:lstStyle/>
          <a:p>
            <a:pPr algn="l">
              <a:defRPr/>
            </a:pPr>
            <a:r>
              <a:rPr lang="zh-CN" altLang="en-US" sz="2400" b="1" dirty="0">
                <a:solidFill>
                  <a:srgbClr val="FF0000"/>
                </a:solidFill>
                <a:latin typeface="仿宋_GB2312" pitchFamily="49" charset="-122"/>
                <a:ea typeface="仿宋_GB2312" pitchFamily="49" charset="-122"/>
              </a:rPr>
              <a:t>注意</a:t>
            </a:r>
            <a:r>
              <a:rPr lang="en-US" altLang="zh-CN" sz="2400" b="1" dirty="0">
                <a:solidFill>
                  <a:srgbClr val="FF0000"/>
                </a:solidFill>
                <a:latin typeface="仿宋_GB2312" pitchFamily="49" charset="-122"/>
                <a:ea typeface="仿宋_GB2312" pitchFamily="49" charset="-122"/>
              </a:rPr>
              <a:t>:      </a:t>
            </a:r>
            <a:r>
              <a:rPr lang="zh-CN" altLang="en-US" sz="2400" b="1" dirty="0">
                <a:solidFill>
                  <a:srgbClr val="FF0000"/>
                </a:solidFill>
                <a:latin typeface="仿宋_GB2312" pitchFamily="49" charset="-122"/>
                <a:ea typeface="仿宋_GB2312" pitchFamily="49" charset="-122"/>
              </a:rPr>
              <a:t>是单位未来损益的现值</a:t>
            </a:r>
            <a:r>
              <a:rPr lang="en-US" altLang="zh-CN" sz="2400" b="1" dirty="0">
                <a:solidFill>
                  <a:srgbClr val="FF0000"/>
                </a:solidFill>
                <a:latin typeface="仿宋_GB2312" pitchFamily="49" charset="-122"/>
                <a:ea typeface="仿宋_GB2312" pitchFamily="49" charset="-122"/>
              </a:rPr>
              <a:t>,</a:t>
            </a:r>
            <a:r>
              <a:rPr lang="zh-CN" altLang="en-US" sz="2400" b="1" dirty="0">
                <a:solidFill>
                  <a:srgbClr val="FF0000"/>
                </a:solidFill>
                <a:latin typeface="仿宋_GB2312" pitchFamily="49" charset="-122"/>
                <a:ea typeface="仿宋_GB2312" pitchFamily="49" charset="-122"/>
              </a:rPr>
              <a:t>对所有被复制的证券来讲</a:t>
            </a:r>
            <a:r>
              <a:rPr lang="en-US" altLang="zh-CN" sz="2400" b="1" dirty="0">
                <a:solidFill>
                  <a:srgbClr val="FF0000"/>
                </a:solidFill>
                <a:latin typeface="仿宋_GB2312" pitchFamily="49" charset="-122"/>
                <a:ea typeface="仿宋_GB2312" pitchFamily="49" charset="-122"/>
              </a:rPr>
              <a:t>,</a:t>
            </a:r>
            <a:r>
              <a:rPr lang="zh-CN" altLang="en-US" sz="2400" b="1" dirty="0">
                <a:solidFill>
                  <a:srgbClr val="FF0000"/>
                </a:solidFill>
                <a:latin typeface="仿宋_GB2312" pitchFamily="49" charset="-122"/>
                <a:ea typeface="仿宋_GB2312" pitchFamily="49" charset="-122"/>
              </a:rPr>
              <a:t>都是</a:t>
            </a:r>
            <a:r>
              <a:rPr lang="zh-CN" altLang="en-US" sz="2400" b="1" dirty="0">
                <a:latin typeface="+mj-ea"/>
                <a:ea typeface="+mj-ea"/>
              </a:rPr>
              <a:t>唯一确定</a:t>
            </a:r>
            <a:r>
              <a:rPr lang="zh-CN" altLang="en-US" sz="2400" b="1" dirty="0">
                <a:solidFill>
                  <a:srgbClr val="FF0000"/>
                </a:solidFill>
                <a:latin typeface="仿宋_GB2312" pitchFamily="49" charset="-122"/>
                <a:ea typeface="仿宋_GB2312" pitchFamily="49" charset="-122"/>
              </a:rPr>
              <a:t>的</a:t>
            </a:r>
            <a:r>
              <a:rPr lang="en-US" altLang="zh-CN" sz="2400" b="1" dirty="0">
                <a:solidFill>
                  <a:srgbClr val="FF0000"/>
                </a:solidFill>
                <a:latin typeface="仿宋_GB2312" pitchFamily="49" charset="-122"/>
                <a:ea typeface="仿宋_GB2312" pitchFamily="49" charset="-122"/>
              </a:rPr>
              <a:t>!(</a:t>
            </a:r>
            <a:r>
              <a:rPr lang="zh-CN" altLang="en-US" sz="2400" b="1" dirty="0">
                <a:latin typeface="+mj-ea"/>
                <a:ea typeface="+mj-ea"/>
              </a:rPr>
              <a:t>为什么</a:t>
            </a:r>
            <a:r>
              <a:rPr lang="en-US" altLang="zh-CN" sz="2400" b="1" dirty="0">
                <a:latin typeface="+mj-ea"/>
                <a:ea typeface="+mj-ea"/>
              </a:rPr>
              <a:t>?</a:t>
            </a:r>
            <a:r>
              <a:rPr lang="en-US" altLang="zh-CN" sz="2400" b="1" dirty="0">
                <a:solidFill>
                  <a:srgbClr val="FF0000"/>
                </a:solidFill>
                <a:latin typeface="仿宋_GB2312" pitchFamily="49" charset="-122"/>
                <a:ea typeface="仿宋_GB2312" pitchFamily="49" charset="-122"/>
              </a:rPr>
              <a:t>)</a:t>
            </a:r>
            <a:endParaRPr lang="zh-CN" altLang="en-US" sz="2400" b="1" dirty="0">
              <a:solidFill>
                <a:srgbClr val="FF0000"/>
              </a:solidFill>
              <a:latin typeface="仿宋_GB2312" pitchFamily="49" charset="-122"/>
              <a:ea typeface="仿宋_GB2312" pitchFamily="49" charset="-122"/>
            </a:endParaRPr>
          </a:p>
        </p:txBody>
      </p:sp>
      <p:graphicFrame>
        <p:nvGraphicFramePr>
          <p:cNvPr id="9" name="Object 7"/>
          <p:cNvGraphicFramePr>
            <a:graphicFrameLocks noChangeAspect="1"/>
          </p:cNvGraphicFramePr>
          <p:nvPr>
            <p:extLst>
              <p:ext uri="{D42A27DB-BD31-4B8C-83A1-F6EECF244321}">
                <p14:modId xmlns:p14="http://schemas.microsoft.com/office/powerpoint/2010/main" val="2422867217"/>
              </p:ext>
            </p:extLst>
          </p:nvPr>
        </p:nvGraphicFramePr>
        <p:xfrm>
          <a:off x="2880447" y="5885295"/>
          <a:ext cx="857250" cy="395287"/>
        </p:xfrm>
        <a:graphic>
          <a:graphicData uri="http://schemas.openxmlformats.org/presentationml/2006/ole">
            <mc:AlternateContent xmlns:mc="http://schemas.openxmlformats.org/markup-compatibility/2006">
              <mc:Choice xmlns:v="urn:schemas-microsoft-com:vml" Requires="v">
                <p:oleObj spid="_x0000_s51209" name="Equation" r:id="rId9" imgW="495000" imgH="228600" progId="Equation.DSMT4">
                  <p:embed/>
                </p:oleObj>
              </mc:Choice>
              <mc:Fallback>
                <p:oleObj name="Equation" r:id="rId9" imgW="495000" imgH="228600" progId="Equation.DSMT4">
                  <p:embed/>
                  <p:pic>
                    <p:nvPicPr>
                      <p:cNvPr id="2663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447" y="5885295"/>
                        <a:ext cx="857250"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728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blinds(horizontal)">
                                      <p:cBhvr>
                                        <p:cTn id="7" dur="500"/>
                                        <p:tgtEl>
                                          <p:spTgt spid="193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3539">
                                            <p:txEl>
                                              <p:pRg st="1" end="1"/>
                                            </p:txEl>
                                          </p:spTgt>
                                        </p:tgtEl>
                                        <p:attrNameLst>
                                          <p:attrName>style.visibility</p:attrName>
                                        </p:attrNameLst>
                                      </p:cBhvr>
                                      <p:to>
                                        <p:strVal val="visible"/>
                                      </p:to>
                                    </p:set>
                                    <p:anim calcmode="lin" valueType="num">
                                      <p:cBhvr additive="base">
                                        <p:cTn id="12" dur="500" fill="hold"/>
                                        <p:tgtEl>
                                          <p:spTgt spid="1935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3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30" name="Rectangle 2"/>
          <p:cNvSpPr>
            <a:spLocks noGrp="1"/>
          </p:cNvSpPr>
          <p:nvPr>
            <p:ph type="title" idx="4294967295"/>
          </p:nvPr>
        </p:nvSpPr>
        <p:spPr bwMode="auto">
          <a:xfrm>
            <a:off x="1847851" y="188913"/>
            <a:ext cx="8537575" cy="1008062"/>
          </a:xfrm>
          <a:noFill/>
        </p:spPr>
        <p:txBody>
          <a:bodyPr vert="horz" wrap="square" lIns="91440" tIns="45720" rIns="91440" bIns="45720" numCol="1" rtlCol="0" anchor="ctr" anchorCtr="0" compatLnSpc="1">
            <a:prstTxWarp prst="textNoShape">
              <a:avLst/>
            </a:prstTxWarp>
            <a:normAutofit/>
          </a:bodyPr>
          <a:lstStyle/>
          <a:p>
            <a:pPr algn="ctr"/>
            <a:r>
              <a:rPr lang="zh-CN" altLang="en-US" sz="4000" b="1"/>
              <a:t>补充内容</a:t>
            </a:r>
            <a:r>
              <a:rPr lang="zh-CN" altLang="en-US" sz="2500" b="1">
                <a:ea typeface="楷体_GB2312" pitchFamily="49" charset="-122"/>
              </a:rPr>
              <a:t/>
            </a:r>
            <a:br>
              <a:rPr lang="zh-CN" altLang="en-US" sz="2500" b="1">
                <a:ea typeface="楷体_GB2312" pitchFamily="49" charset="-122"/>
              </a:rPr>
            </a:br>
            <a:endParaRPr lang="zh-CN" altLang="en-US" sz="2000" b="1">
              <a:ea typeface="楷体_GB2312" pitchFamily="49" charset="-122"/>
            </a:endParaRPr>
          </a:p>
        </p:txBody>
      </p:sp>
    </p:spTree>
    <p:extLst>
      <p:ext uri="{BB962C8B-B14F-4D97-AF65-F5344CB8AC3E}">
        <p14:creationId xmlns:p14="http://schemas.microsoft.com/office/powerpoint/2010/main" val="214709916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5" name="Rectangle 2"/>
          <p:cNvSpPr>
            <a:spLocks noGrp="1"/>
          </p:cNvSpPr>
          <p:nvPr>
            <p:ph type="title" idx="4294967295"/>
          </p:nvPr>
        </p:nvSpPr>
        <p:spPr bwMode="auto">
          <a:xfrm>
            <a:off x="1847851" y="188913"/>
            <a:ext cx="8537575" cy="1008062"/>
          </a:xfrm>
          <a:noFill/>
        </p:spPr>
        <p:txBody>
          <a:bodyPr vert="horz" wrap="square" lIns="91440" tIns="45720" rIns="91440" bIns="45720" numCol="1" rtlCol="0" anchor="ctr" anchorCtr="0" compatLnSpc="1">
            <a:prstTxWarp prst="textNoShape">
              <a:avLst/>
            </a:prstTxWarp>
            <a:normAutofit/>
          </a:bodyPr>
          <a:lstStyle/>
          <a:p>
            <a:pPr algn="ctr"/>
            <a:r>
              <a:rPr lang="zh-CN" altLang="en-US" sz="4000" b="1"/>
              <a:t>补充内容</a:t>
            </a:r>
            <a:r>
              <a:rPr lang="zh-CN" altLang="en-US" sz="2500" b="1">
                <a:ea typeface="楷体_GB2312" pitchFamily="49" charset="-122"/>
              </a:rPr>
              <a:t/>
            </a:r>
            <a:br>
              <a:rPr lang="zh-CN" altLang="en-US" sz="2500" b="1">
                <a:ea typeface="楷体_GB2312" pitchFamily="49" charset="-122"/>
              </a:rPr>
            </a:br>
            <a:endParaRPr lang="zh-CN" altLang="en-US" sz="2000" b="1">
              <a:ea typeface="楷体_GB2312" pitchFamily="49" charset="-122"/>
            </a:endParaRPr>
          </a:p>
        </p:txBody>
      </p:sp>
      <p:sp>
        <p:nvSpPr>
          <p:cNvPr id="223235" name="Rectangle 3"/>
          <p:cNvSpPr>
            <a:spLocks noGrp="1"/>
          </p:cNvSpPr>
          <p:nvPr>
            <p:ph type="body" idx="4294967295"/>
          </p:nvPr>
        </p:nvSpPr>
        <p:spPr>
          <a:xfrm>
            <a:off x="1703389" y="1341438"/>
            <a:ext cx="8569325" cy="4876800"/>
          </a:xfrm>
        </p:spPr>
        <p:txBody>
          <a:bodyPr/>
          <a:lstStyle/>
          <a:p>
            <a:pPr>
              <a:buFont typeface="Wingdings" pitchFamily="2" charset="2"/>
              <a:buNone/>
            </a:pPr>
            <a:r>
              <a:rPr lang="zh-CN" altLang="en-US" sz="3600" b="1" dirty="0">
                <a:ea typeface="楷体_GB2312" pitchFamily="49" charset="-122"/>
              </a:rPr>
              <a:t>二、状态价格定价法</a:t>
            </a:r>
            <a:endParaRPr lang="zh-CN" altLang="en-US" b="1" dirty="0" smtClean="0">
              <a:latin typeface="Comic Sans MS" pitchFamily="66" charset="0"/>
              <a:ea typeface="楷体_GB2312" pitchFamily="49" charset="-122"/>
            </a:endParaRPr>
          </a:p>
          <a:p>
            <a:r>
              <a:rPr lang="zh-CN" altLang="en-US" b="1" dirty="0">
                <a:solidFill>
                  <a:srgbClr val="FF0000"/>
                </a:solidFill>
                <a:latin typeface="Times New Roman" pitchFamily="18" charset="0"/>
                <a:ea typeface="楷体_GB2312" pitchFamily="49" charset="-122"/>
              </a:rPr>
              <a:t>也可以用证券</a:t>
            </a:r>
            <a:r>
              <a:rPr lang="en-US" altLang="zh-CN" b="1" dirty="0">
                <a:solidFill>
                  <a:srgbClr val="FF0000"/>
                </a:solidFill>
                <a:latin typeface="Times New Roman" pitchFamily="18" charset="0"/>
                <a:ea typeface="楷体_GB2312" pitchFamily="49" charset="-122"/>
              </a:rPr>
              <a:t>A</a:t>
            </a:r>
            <a:r>
              <a:rPr lang="zh-CN" altLang="en-US" b="1" dirty="0">
                <a:solidFill>
                  <a:srgbClr val="FF0000"/>
                </a:solidFill>
                <a:latin typeface="Times New Roman" pitchFamily="18" charset="0"/>
                <a:ea typeface="楷体_GB2312" pitchFamily="49" charset="-122"/>
              </a:rPr>
              <a:t>和无风险证券来复制证券</a:t>
            </a:r>
            <a:r>
              <a:rPr lang="en-US" altLang="zh-CN" b="1" dirty="0">
                <a:solidFill>
                  <a:srgbClr val="FF0000"/>
                </a:solidFill>
                <a:latin typeface="Times New Roman" pitchFamily="18" charset="0"/>
                <a:ea typeface="楷体_GB2312" pitchFamily="49" charset="-122"/>
              </a:rPr>
              <a:t>B</a:t>
            </a:r>
          </a:p>
          <a:p>
            <a:pPr>
              <a:buFont typeface="Wingdings" pitchFamily="2" charset="2"/>
              <a:buNone/>
            </a:pPr>
            <a:r>
              <a:rPr lang="en-US" altLang="zh-CN" b="1" dirty="0">
                <a:latin typeface="Times New Roman" pitchFamily="18" charset="0"/>
                <a:ea typeface="楷体_GB2312" pitchFamily="49" charset="-122"/>
              </a:rPr>
              <a:t>     </a:t>
            </a:r>
            <a:r>
              <a:rPr lang="zh-CN" altLang="en-US" b="1" dirty="0">
                <a:latin typeface="Times New Roman" pitchFamily="18" charset="0"/>
                <a:ea typeface="楷体_GB2312" pitchFamily="49" charset="-122"/>
              </a:rPr>
              <a:t>即</a:t>
            </a:r>
            <a:r>
              <a:rPr lang="en-US" altLang="zh-CN" b="1" dirty="0">
                <a:latin typeface="Times New Roman" pitchFamily="18" charset="0"/>
                <a:ea typeface="楷体_GB2312" pitchFamily="49" charset="-122"/>
              </a:rPr>
              <a:t>:</a:t>
            </a:r>
            <a:r>
              <a:rPr lang="zh-CN" altLang="en-US" b="1" dirty="0">
                <a:latin typeface="Times New Roman" pitchFamily="18" charset="0"/>
                <a:ea typeface="楷体_GB2312" pitchFamily="49" charset="-122"/>
              </a:rPr>
              <a:t>用    份证券</a:t>
            </a:r>
            <a:r>
              <a:rPr lang="en-US" altLang="zh-CN" b="1" dirty="0">
                <a:latin typeface="Times New Roman" pitchFamily="18" charset="0"/>
                <a:ea typeface="楷体_GB2312" pitchFamily="49" charset="-122"/>
              </a:rPr>
              <a:t>A</a:t>
            </a:r>
            <a:r>
              <a:rPr lang="zh-CN" altLang="en-US" b="1" dirty="0">
                <a:latin typeface="Times New Roman" pitchFamily="18" charset="0"/>
                <a:ea typeface="楷体_GB2312" pitchFamily="49" charset="-122"/>
              </a:rPr>
              <a:t>和当前市场价值为</a:t>
            </a:r>
            <a:r>
              <a:rPr lang="en-US" altLang="zh-CN" b="1" dirty="0">
                <a:latin typeface="Times New Roman" pitchFamily="18" charset="0"/>
                <a:ea typeface="楷体_GB2312" pitchFamily="49" charset="-122"/>
              </a:rPr>
              <a:t>L</a:t>
            </a:r>
            <a:r>
              <a:rPr lang="zh-CN" altLang="en-US" b="1" dirty="0">
                <a:latin typeface="Times New Roman" pitchFamily="18" charset="0"/>
                <a:ea typeface="楷体_GB2312" pitchFamily="49" charset="-122"/>
              </a:rPr>
              <a:t>的无风险证券构成市场价值为</a:t>
            </a:r>
            <a:r>
              <a:rPr lang="en-US" altLang="zh-CN" b="1" dirty="0">
                <a:latin typeface="Times New Roman" pitchFamily="18" charset="0"/>
                <a:ea typeface="楷体_GB2312" pitchFamily="49" charset="-122"/>
              </a:rPr>
              <a:t>I</a:t>
            </a:r>
            <a:r>
              <a:rPr lang="zh-CN" altLang="en-US" b="1" dirty="0">
                <a:latin typeface="Times New Roman" pitchFamily="18" charset="0"/>
                <a:ea typeface="楷体_GB2312" pitchFamily="49" charset="-122"/>
              </a:rPr>
              <a:t>的组合</a:t>
            </a:r>
            <a:r>
              <a:rPr lang="en-US" altLang="zh-CN" b="1" dirty="0">
                <a:latin typeface="Times New Roman" pitchFamily="18" charset="0"/>
                <a:ea typeface="楷体_GB2312" pitchFamily="49" charset="-122"/>
              </a:rPr>
              <a:t>,</a:t>
            </a:r>
            <a:r>
              <a:rPr lang="zh-CN" altLang="en-US" b="1" dirty="0">
                <a:latin typeface="Times New Roman" pitchFamily="18" charset="0"/>
                <a:ea typeface="楷体_GB2312" pitchFamily="49" charset="-122"/>
              </a:rPr>
              <a:t>其成本为</a:t>
            </a:r>
            <a:r>
              <a:rPr lang="en-US" altLang="zh-CN" b="1" dirty="0">
                <a:latin typeface="Times New Roman" pitchFamily="18" charset="0"/>
                <a:ea typeface="楷体_GB2312" pitchFamily="49" charset="-122"/>
              </a:rPr>
              <a:t>I=100     +L,</a:t>
            </a:r>
            <a:r>
              <a:rPr lang="zh-CN" altLang="en-US" b="1" dirty="0">
                <a:latin typeface="Times New Roman" pitchFamily="18" charset="0"/>
                <a:ea typeface="楷体_GB2312" pitchFamily="49" charset="-122"/>
              </a:rPr>
              <a:t>若完全复制证券</a:t>
            </a:r>
            <a:r>
              <a:rPr lang="en-US" altLang="zh-CN" b="1" dirty="0">
                <a:latin typeface="Times New Roman" pitchFamily="18" charset="0"/>
                <a:ea typeface="楷体_GB2312" pitchFamily="49" charset="-122"/>
              </a:rPr>
              <a:t>B, </a:t>
            </a:r>
            <a:r>
              <a:rPr lang="zh-CN" altLang="en-US" b="1" dirty="0">
                <a:latin typeface="Times New Roman" pitchFamily="18" charset="0"/>
                <a:ea typeface="楷体_GB2312" pitchFamily="49" charset="-122"/>
              </a:rPr>
              <a:t>必有</a:t>
            </a:r>
            <a:r>
              <a:rPr lang="en-US" altLang="zh-CN" b="1" dirty="0">
                <a:latin typeface="Times New Roman" pitchFamily="18" charset="0"/>
                <a:ea typeface="楷体_GB2312" pitchFamily="49" charset="-122"/>
              </a:rPr>
              <a:t>:</a:t>
            </a:r>
          </a:p>
          <a:p>
            <a:pPr>
              <a:buFont typeface="Wingdings" pitchFamily="2" charset="2"/>
              <a:buNone/>
            </a:pPr>
            <a:endParaRPr lang="en-US" altLang="zh-CN" b="1" dirty="0">
              <a:latin typeface="Times New Roman" pitchFamily="18" charset="0"/>
              <a:ea typeface="楷体_GB2312" pitchFamily="49" charset="-122"/>
            </a:endParaRPr>
          </a:p>
          <a:p>
            <a:pPr>
              <a:buFont typeface="Wingdings" pitchFamily="2" charset="2"/>
              <a:buNone/>
            </a:pPr>
            <a:endParaRPr lang="zh-CN" altLang="en-US" b="1" dirty="0">
              <a:latin typeface="Times New Roman" pitchFamily="18" charset="0"/>
              <a:ea typeface="楷体_GB2312" pitchFamily="49" charset="-122"/>
            </a:endParaRPr>
          </a:p>
          <a:p>
            <a:r>
              <a:rPr lang="zh-CN" altLang="en-US" b="1" dirty="0">
                <a:solidFill>
                  <a:srgbClr val="FF0000"/>
                </a:solidFill>
                <a:latin typeface="Times New Roman" pitchFamily="18" charset="0"/>
                <a:ea typeface="楷体_GB2312" pitchFamily="49" charset="-122"/>
              </a:rPr>
              <a:t>求解</a:t>
            </a:r>
            <a:r>
              <a:rPr lang="en-US" altLang="zh-CN" b="1" dirty="0">
                <a:solidFill>
                  <a:srgbClr val="FF0000"/>
                </a:solidFill>
                <a:latin typeface="Times New Roman" pitchFamily="18" charset="0"/>
                <a:ea typeface="楷体_GB2312" pitchFamily="49" charset="-122"/>
              </a:rPr>
              <a:t>,</a:t>
            </a:r>
            <a:r>
              <a:rPr lang="zh-CN" altLang="en-US" b="1" dirty="0">
                <a:solidFill>
                  <a:srgbClr val="FF0000"/>
                </a:solidFill>
                <a:latin typeface="Times New Roman" pitchFamily="18" charset="0"/>
                <a:ea typeface="楷体_GB2312" pitchFamily="49" charset="-122"/>
              </a:rPr>
              <a:t>可得                                                            </a:t>
            </a:r>
            <a:r>
              <a:rPr lang="en-US" altLang="zh-CN" b="1" dirty="0">
                <a:solidFill>
                  <a:srgbClr val="FF0000"/>
                </a:solidFill>
                <a:latin typeface="Times New Roman" pitchFamily="18" charset="0"/>
                <a:ea typeface="楷体_GB2312" pitchFamily="49" charset="-122"/>
              </a:rPr>
              <a:t>,</a:t>
            </a:r>
            <a:r>
              <a:rPr lang="zh-CN" altLang="en-US" b="1" dirty="0">
                <a:solidFill>
                  <a:srgbClr val="FF0000"/>
                </a:solidFill>
                <a:latin typeface="Times New Roman" pitchFamily="18" charset="0"/>
                <a:ea typeface="楷体_GB2312" pitchFamily="49" charset="-122"/>
              </a:rPr>
              <a:t>即证券</a:t>
            </a:r>
            <a:r>
              <a:rPr lang="en-US" altLang="zh-CN" b="1" dirty="0">
                <a:solidFill>
                  <a:srgbClr val="FF0000"/>
                </a:solidFill>
                <a:latin typeface="Times New Roman" pitchFamily="18" charset="0"/>
                <a:ea typeface="楷体_GB2312" pitchFamily="49" charset="-122"/>
              </a:rPr>
              <a:t>B</a:t>
            </a:r>
            <a:r>
              <a:rPr lang="zh-CN" altLang="en-US" b="1" dirty="0">
                <a:solidFill>
                  <a:srgbClr val="FF0000"/>
                </a:solidFill>
                <a:latin typeface="Times New Roman" pitchFamily="18" charset="0"/>
                <a:ea typeface="楷体_GB2312" pitchFamily="49" charset="-122"/>
              </a:rPr>
              <a:t>的价格为</a:t>
            </a:r>
            <a:r>
              <a:rPr lang="en-US" altLang="zh-CN" b="1" dirty="0">
                <a:solidFill>
                  <a:srgbClr val="FF0000"/>
                </a:solidFill>
                <a:latin typeface="Times New Roman" pitchFamily="18" charset="0"/>
                <a:ea typeface="楷体_GB2312" pitchFamily="49" charset="-122"/>
              </a:rPr>
              <a:t>:</a:t>
            </a:r>
          </a:p>
          <a:p>
            <a:pPr>
              <a:buFont typeface="Wingdings" pitchFamily="2" charset="2"/>
              <a:buNone/>
            </a:pPr>
            <a:endParaRPr lang="zh-CN" altLang="en-US" b="1" dirty="0">
              <a:latin typeface="Times New Roman" pitchFamily="18" charset="0"/>
              <a:ea typeface="楷体_GB2312" pitchFamily="49" charset="-122"/>
            </a:endParaRPr>
          </a:p>
        </p:txBody>
      </p:sp>
      <p:graphicFrame>
        <p:nvGraphicFramePr>
          <p:cNvPr id="27650" name="Object 9"/>
          <p:cNvGraphicFramePr>
            <a:graphicFrameLocks noChangeAspect="1"/>
          </p:cNvGraphicFramePr>
          <p:nvPr/>
        </p:nvGraphicFramePr>
        <p:xfrm>
          <a:off x="3071814" y="2492375"/>
          <a:ext cx="365125" cy="431800"/>
        </p:xfrm>
        <a:graphic>
          <a:graphicData uri="http://schemas.openxmlformats.org/presentationml/2006/ole">
            <mc:AlternateContent xmlns:mc="http://schemas.openxmlformats.org/markup-compatibility/2006">
              <mc:Choice xmlns:v="urn:schemas-microsoft-com:vml" Requires="v">
                <p:oleObj spid="_x0000_s26656" name="Equation" r:id="rId3" imgW="139680" imgH="164880" progId="Equation.DSMT4">
                  <p:embed/>
                </p:oleObj>
              </mc:Choice>
              <mc:Fallback>
                <p:oleObj name="Equation" r:id="rId3" imgW="139680" imgH="164880" progId="Equation.DSMT4">
                  <p:embed/>
                  <p:pic>
                    <p:nvPicPr>
                      <p:cNvPr id="2765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2492375"/>
                        <a:ext cx="3651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10"/>
          <p:cNvGraphicFramePr>
            <a:graphicFrameLocks noChangeAspect="1"/>
          </p:cNvGraphicFramePr>
          <p:nvPr/>
        </p:nvGraphicFramePr>
        <p:xfrm>
          <a:off x="8183563" y="2924176"/>
          <a:ext cx="304800" cy="360363"/>
        </p:xfrm>
        <a:graphic>
          <a:graphicData uri="http://schemas.openxmlformats.org/presentationml/2006/ole">
            <mc:AlternateContent xmlns:mc="http://schemas.openxmlformats.org/markup-compatibility/2006">
              <mc:Choice xmlns:v="urn:schemas-microsoft-com:vml" Requires="v">
                <p:oleObj spid="_x0000_s26657" name="Equation" r:id="rId5" imgW="139680" imgH="164880" progId="Equation.DSMT4">
                  <p:embed/>
                </p:oleObj>
              </mc:Choice>
              <mc:Fallback>
                <p:oleObj name="Equation" r:id="rId5" imgW="139680" imgH="164880" progId="Equation.DSMT4">
                  <p:embed/>
                  <p:pic>
                    <p:nvPicPr>
                      <p:cNvPr id="27651"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3563" y="2924176"/>
                        <a:ext cx="3048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11"/>
          <p:cNvGraphicFramePr>
            <a:graphicFrameLocks noChangeAspect="1"/>
          </p:cNvGraphicFramePr>
          <p:nvPr/>
        </p:nvGraphicFramePr>
        <p:xfrm>
          <a:off x="3792538" y="3789363"/>
          <a:ext cx="4608512" cy="1090612"/>
        </p:xfrm>
        <a:graphic>
          <a:graphicData uri="http://schemas.openxmlformats.org/presentationml/2006/ole">
            <mc:AlternateContent xmlns:mc="http://schemas.openxmlformats.org/markup-compatibility/2006">
              <mc:Choice xmlns:v="urn:schemas-microsoft-com:vml" Requires="v">
                <p:oleObj spid="_x0000_s26658" name="Equation" r:id="rId7" imgW="1688760" imgH="482400" progId="Equation.DSMT4">
                  <p:embed/>
                </p:oleObj>
              </mc:Choice>
              <mc:Fallback>
                <p:oleObj name="Equation" r:id="rId7" imgW="1688760" imgH="482400" progId="Equation.DSMT4">
                  <p:embed/>
                  <p:pic>
                    <p:nvPicPr>
                      <p:cNvPr id="2765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3789363"/>
                        <a:ext cx="4608512"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12"/>
          <p:cNvGraphicFramePr>
            <a:graphicFrameLocks noChangeAspect="1"/>
          </p:cNvGraphicFramePr>
          <p:nvPr/>
        </p:nvGraphicFramePr>
        <p:xfrm>
          <a:off x="3792538" y="4868864"/>
          <a:ext cx="5111750" cy="460375"/>
        </p:xfrm>
        <a:graphic>
          <a:graphicData uri="http://schemas.openxmlformats.org/presentationml/2006/ole">
            <mc:AlternateContent xmlns:mc="http://schemas.openxmlformats.org/markup-compatibility/2006">
              <mc:Choice xmlns:v="urn:schemas-microsoft-com:vml" Requires="v">
                <p:oleObj spid="_x0000_s26659" name="Equation" r:id="rId9" imgW="2539800" imgH="228600" progId="Equation.DSMT4">
                  <p:embed/>
                </p:oleObj>
              </mc:Choice>
              <mc:Fallback>
                <p:oleObj name="Equation" r:id="rId9" imgW="2539800" imgH="228600" progId="Equation.DSMT4">
                  <p:embed/>
                  <p:pic>
                    <p:nvPicPr>
                      <p:cNvPr id="27653"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4868864"/>
                        <a:ext cx="511175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4" name="Object 13"/>
          <p:cNvGraphicFramePr>
            <a:graphicFrameLocks noChangeAspect="1"/>
          </p:cNvGraphicFramePr>
          <p:nvPr/>
        </p:nvGraphicFramePr>
        <p:xfrm>
          <a:off x="3432176" y="5734051"/>
          <a:ext cx="4968875" cy="360363"/>
        </p:xfrm>
        <a:graphic>
          <a:graphicData uri="http://schemas.openxmlformats.org/presentationml/2006/ole">
            <mc:AlternateContent xmlns:mc="http://schemas.openxmlformats.org/markup-compatibility/2006">
              <mc:Choice xmlns:v="urn:schemas-microsoft-com:vml" Requires="v">
                <p:oleObj spid="_x0000_s26660" name="Equation" r:id="rId11" imgW="2450880" imgH="177480" progId="Equation.DSMT4">
                  <p:embed/>
                </p:oleObj>
              </mc:Choice>
              <mc:Fallback>
                <p:oleObj name="Equation" r:id="rId11" imgW="2450880" imgH="177480" progId="Equation.DSMT4">
                  <p:embed/>
                  <p:pic>
                    <p:nvPicPr>
                      <p:cNvPr id="27654"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2176" y="5734051"/>
                        <a:ext cx="49688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AutoShape 14"/>
          <p:cNvSpPr>
            <a:spLocks/>
          </p:cNvSpPr>
          <p:nvPr/>
        </p:nvSpPr>
        <p:spPr bwMode="auto">
          <a:xfrm>
            <a:off x="2135188" y="6122988"/>
            <a:ext cx="4748212" cy="520700"/>
          </a:xfrm>
          <a:prstGeom prst="borderCallout2">
            <a:avLst>
              <a:gd name="adj1" fmla="val 18750"/>
              <a:gd name="adj2" fmla="val 101606"/>
              <a:gd name="adj3" fmla="val 18750"/>
              <a:gd name="adj4" fmla="val 112338"/>
              <a:gd name="adj5" fmla="val -29167"/>
              <a:gd name="adj6" fmla="val 123505"/>
            </a:avLst>
          </a:prstGeom>
          <a:solidFill>
            <a:schemeClr val="hlink"/>
          </a:solidFill>
          <a:ln w="9525" algn="ctr">
            <a:solidFill>
              <a:schemeClr val="hlink"/>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与状态价格定价法结果相同</a:t>
            </a:r>
          </a:p>
        </p:txBody>
      </p:sp>
    </p:spTree>
    <p:extLst>
      <p:ext uri="{BB962C8B-B14F-4D97-AF65-F5344CB8AC3E}">
        <p14:creationId xmlns:p14="http://schemas.microsoft.com/office/powerpoint/2010/main" val="331161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235">
                                            <p:txEl>
                                              <p:pRg st="5" end="5"/>
                                            </p:txEl>
                                          </p:spTgt>
                                        </p:tgtEl>
                                        <p:attrNameLst>
                                          <p:attrName>style.visibility</p:attrName>
                                        </p:attrNameLst>
                                      </p:cBhvr>
                                      <p:to>
                                        <p:strVal val="visible"/>
                                      </p:to>
                                    </p:set>
                                    <p:animEffect transition="in" filter="blinds(horizontal)">
                                      <p:cBhvr>
                                        <p:cTn id="7" dur="500"/>
                                        <p:tgtEl>
                                          <p:spTgt spid="22323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 calcmode="lin" valueType="num">
                                      <p:cBhvr additive="base">
                                        <p:cTn id="12" dur="500" fill="hold"/>
                                        <p:tgtEl>
                                          <p:spTgt spid="27657"/>
                                        </p:tgtEl>
                                        <p:attrNameLst>
                                          <p:attrName>ppt_x</p:attrName>
                                        </p:attrNameLst>
                                      </p:cBhvr>
                                      <p:tavLst>
                                        <p:tav tm="0">
                                          <p:val>
                                            <p:strVal val="#ppt_x"/>
                                          </p:val>
                                        </p:tav>
                                        <p:tav tm="100000">
                                          <p:val>
                                            <p:strVal val="#ppt_x"/>
                                          </p:val>
                                        </p:tav>
                                      </p:tavLst>
                                    </p:anim>
                                    <p:anim calcmode="lin" valueType="num">
                                      <p:cBhvr additive="base">
                                        <p:cTn id="13" dur="500" fill="hold"/>
                                        <p:tgtEl>
                                          <p:spTgt spid="27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p:cNvSpPr>
          <p:nvPr>
            <p:ph type="body" idx="4294967295"/>
          </p:nvPr>
        </p:nvSpPr>
        <p:spPr>
          <a:xfrm>
            <a:off x="415636" y="0"/>
            <a:ext cx="10610940" cy="6682153"/>
          </a:xfrm>
        </p:spPr>
        <p:txBody>
          <a:bodyPr>
            <a:normAutofit fontScale="92500" lnSpcReduction="10000"/>
          </a:bodyPr>
          <a:lstStyle/>
          <a:p>
            <a:pPr algn="just">
              <a:buFont typeface="Wingdings" pitchFamily="2" charset="2"/>
              <a:buNone/>
            </a:pPr>
            <a:r>
              <a:rPr lang="zh-CN" altLang="en-US" b="1" dirty="0">
                <a:solidFill>
                  <a:schemeClr val="hlink"/>
                </a:solidFill>
                <a:ea typeface="楷体_GB2312" pitchFamily="49" charset="-122"/>
              </a:rPr>
              <a:t>状态价格定价法</a:t>
            </a:r>
            <a:r>
              <a:rPr lang="zh-CN" altLang="en-US" b="1" dirty="0">
                <a:solidFill>
                  <a:schemeClr val="hlink"/>
                </a:solidFill>
                <a:latin typeface="Comic Sans MS" pitchFamily="66" charset="0"/>
                <a:ea typeface="楷体_GB2312" pitchFamily="49" charset="-122"/>
              </a:rPr>
              <a:t>在期权定价上的应用：</a:t>
            </a:r>
          </a:p>
          <a:p>
            <a:pPr algn="just"/>
            <a:r>
              <a:rPr lang="zh-CN" altLang="en-US" b="1" dirty="0">
                <a:latin typeface="Times New Roman" pitchFamily="18" charset="0"/>
                <a:ea typeface="楷体_GB2312" pitchFamily="49" charset="-122"/>
              </a:rPr>
              <a:t>假设某股票符合上述两种市场状态，期初价值是</a:t>
            </a:r>
            <a:r>
              <a:rPr lang="en-US" altLang="zh-CN" b="1" dirty="0">
                <a:latin typeface="Times New Roman" pitchFamily="18" charset="0"/>
                <a:ea typeface="楷体_GB2312" pitchFamily="49" charset="-122"/>
              </a:rPr>
              <a:t>S</a:t>
            </a:r>
            <a:r>
              <a:rPr lang="en-US" altLang="zh-CN" b="1" baseline="-30000" dirty="0">
                <a:latin typeface="Times New Roman" pitchFamily="18" charset="0"/>
                <a:ea typeface="楷体_GB2312" pitchFamily="49" charset="-122"/>
              </a:rPr>
              <a:t>0</a:t>
            </a:r>
            <a:r>
              <a:rPr lang="zh-CN" altLang="en-US" b="1" dirty="0" smtClean="0">
                <a:latin typeface="Times New Roman" pitchFamily="18" charset="0"/>
                <a:ea typeface="楷体_GB2312" pitchFamily="49" charset="-122"/>
              </a:rPr>
              <a:t>，</a:t>
            </a:r>
            <a:endParaRPr lang="en-US" altLang="zh-CN" b="1" dirty="0" smtClean="0">
              <a:latin typeface="Times New Roman" pitchFamily="18" charset="0"/>
              <a:ea typeface="楷体_GB2312" pitchFamily="49" charset="-122"/>
            </a:endParaRPr>
          </a:p>
          <a:p>
            <a:pPr algn="just"/>
            <a:r>
              <a:rPr lang="zh-CN" altLang="en-US" b="1" dirty="0" smtClean="0">
                <a:latin typeface="Times New Roman" pitchFamily="18" charset="0"/>
                <a:ea typeface="楷体_GB2312" pitchFamily="49" charset="-122"/>
              </a:rPr>
              <a:t>期末</a:t>
            </a:r>
            <a:r>
              <a:rPr lang="zh-CN" altLang="en-US" b="1" dirty="0">
                <a:latin typeface="Times New Roman" pitchFamily="18" charset="0"/>
                <a:ea typeface="楷体_GB2312" pitchFamily="49" charset="-122"/>
              </a:rPr>
              <a:t>价值是</a:t>
            </a:r>
            <a:r>
              <a:rPr lang="en-US" altLang="zh-CN" b="1" dirty="0">
                <a:latin typeface="Times New Roman" pitchFamily="18" charset="0"/>
                <a:ea typeface="楷体_GB2312" pitchFamily="49" charset="-122"/>
              </a:rPr>
              <a:t>S</a:t>
            </a:r>
            <a:r>
              <a:rPr lang="en-US" altLang="zh-CN" b="1" baseline="-30000" dirty="0">
                <a:latin typeface="Times New Roman" pitchFamily="18" charset="0"/>
                <a:ea typeface="楷体_GB2312" pitchFamily="49" charset="-122"/>
              </a:rPr>
              <a:t>1</a:t>
            </a:r>
            <a:endParaRPr lang="en-US" altLang="zh-CN" b="1" dirty="0">
              <a:latin typeface="Times New Roman" pitchFamily="18" charset="0"/>
              <a:ea typeface="楷体_GB2312" pitchFamily="49" charset="-122"/>
            </a:endParaRPr>
          </a:p>
          <a:p>
            <a:pPr algn="just"/>
            <a:r>
              <a:rPr lang="en-US" altLang="zh-CN" b="1" dirty="0">
                <a:latin typeface="Times New Roman" pitchFamily="18" charset="0"/>
                <a:ea typeface="楷体_GB2312" pitchFamily="49" charset="-122"/>
              </a:rPr>
              <a:t>S</a:t>
            </a:r>
            <a:r>
              <a:rPr lang="en-US" altLang="zh-CN" b="1" baseline="-30000" dirty="0">
                <a:latin typeface="Times New Roman" pitchFamily="18" charset="0"/>
                <a:ea typeface="楷体_GB2312" pitchFamily="49" charset="-122"/>
              </a:rPr>
              <a:t>1</a:t>
            </a:r>
            <a:r>
              <a:rPr lang="zh-CN" altLang="en-US" b="1" dirty="0">
                <a:latin typeface="Times New Roman" pitchFamily="18" charset="0"/>
                <a:ea typeface="楷体_GB2312" pitchFamily="49" charset="-122"/>
              </a:rPr>
              <a:t>只可能取两个值：</a:t>
            </a:r>
          </a:p>
          <a:p>
            <a:pPr lvl="1" algn="just"/>
            <a:r>
              <a:rPr lang="en-US" altLang="zh-CN" sz="2800" b="1" dirty="0">
                <a:latin typeface="Times New Roman" pitchFamily="18" charset="0"/>
                <a:ea typeface="楷体_GB2312" pitchFamily="49" charset="-122"/>
              </a:rPr>
              <a:t>S</a:t>
            </a:r>
            <a:r>
              <a:rPr lang="en-US" altLang="zh-CN" sz="2800" b="1" baseline="-30000" dirty="0">
                <a:latin typeface="Times New Roman" pitchFamily="18" charset="0"/>
                <a:ea typeface="楷体_GB2312" pitchFamily="49" charset="-122"/>
              </a:rPr>
              <a:t>1</a:t>
            </a:r>
            <a:r>
              <a:rPr lang="en-US" altLang="zh-CN" sz="2800" b="1" dirty="0">
                <a:latin typeface="Times New Roman" pitchFamily="18" charset="0"/>
                <a:ea typeface="楷体_GB2312" pitchFamily="49" charset="-122"/>
              </a:rPr>
              <a:t>=S</a:t>
            </a:r>
            <a:r>
              <a:rPr lang="en-US" altLang="zh-CN" sz="2800" b="1" baseline="30000" dirty="0">
                <a:latin typeface="Times New Roman" pitchFamily="18" charset="0"/>
                <a:ea typeface="楷体_GB2312" pitchFamily="49" charset="-122"/>
              </a:rPr>
              <a:t>u</a:t>
            </a:r>
            <a:r>
              <a:rPr lang="en-US" altLang="zh-CN" sz="2800" b="1" dirty="0">
                <a:latin typeface="Times New Roman" pitchFamily="18" charset="0"/>
                <a:ea typeface="楷体_GB2312" pitchFamily="49" charset="-122"/>
              </a:rPr>
              <a:t>=uS</a:t>
            </a:r>
            <a:r>
              <a:rPr lang="en-US" altLang="zh-CN" sz="2800" b="1" baseline="-30000" dirty="0">
                <a:latin typeface="Times New Roman" pitchFamily="18" charset="0"/>
                <a:ea typeface="楷体_GB2312" pitchFamily="49" charset="-122"/>
              </a:rPr>
              <a:t>0</a:t>
            </a:r>
            <a:r>
              <a:rPr lang="en-US" altLang="zh-CN" sz="2800" b="1" dirty="0">
                <a:latin typeface="Times New Roman" pitchFamily="18" charset="0"/>
                <a:ea typeface="楷体_GB2312" pitchFamily="49" charset="-122"/>
              </a:rPr>
              <a:t>,u</a:t>
            </a:r>
            <a:r>
              <a:rPr lang="zh-CN" altLang="en-US" sz="2800" b="1" dirty="0">
                <a:latin typeface="Times New Roman" pitchFamily="18" charset="0"/>
                <a:ea typeface="楷体_GB2312" pitchFamily="49" charset="-122"/>
              </a:rPr>
              <a:t>＞</a:t>
            </a:r>
            <a:r>
              <a:rPr lang="en-US" altLang="zh-CN" sz="2800" b="1" dirty="0">
                <a:latin typeface="Times New Roman" pitchFamily="18" charset="0"/>
                <a:ea typeface="楷体_GB2312" pitchFamily="49" charset="-122"/>
              </a:rPr>
              <a:t>1</a:t>
            </a:r>
          </a:p>
          <a:p>
            <a:pPr lvl="1" algn="just"/>
            <a:r>
              <a:rPr lang="en-US" altLang="zh-CN" sz="2800" b="1" dirty="0">
                <a:latin typeface="Times New Roman" pitchFamily="18" charset="0"/>
                <a:ea typeface="楷体_GB2312" pitchFamily="49" charset="-122"/>
              </a:rPr>
              <a:t>S</a:t>
            </a:r>
            <a:r>
              <a:rPr lang="en-US" altLang="zh-CN" sz="2800" b="1" baseline="-30000" dirty="0">
                <a:latin typeface="Times New Roman" pitchFamily="18" charset="0"/>
                <a:ea typeface="楷体_GB2312" pitchFamily="49" charset="-122"/>
              </a:rPr>
              <a:t>1</a:t>
            </a:r>
            <a:r>
              <a:rPr lang="en-US" altLang="zh-CN" sz="2800" b="1" dirty="0">
                <a:latin typeface="Times New Roman" pitchFamily="18" charset="0"/>
                <a:ea typeface="楷体_GB2312" pitchFamily="49" charset="-122"/>
              </a:rPr>
              <a:t>=</a:t>
            </a:r>
            <a:r>
              <a:rPr lang="en-US" altLang="zh-CN" sz="2800" b="1" dirty="0" err="1">
                <a:latin typeface="Times New Roman" pitchFamily="18" charset="0"/>
                <a:ea typeface="楷体_GB2312" pitchFamily="49" charset="-122"/>
              </a:rPr>
              <a:t>S</a:t>
            </a:r>
            <a:r>
              <a:rPr lang="en-US" altLang="zh-CN" sz="2800" b="1" baseline="30000" dirty="0" err="1">
                <a:latin typeface="Times New Roman" pitchFamily="18" charset="0"/>
                <a:ea typeface="楷体_GB2312" pitchFamily="49" charset="-122"/>
              </a:rPr>
              <a:t>d</a:t>
            </a:r>
            <a:r>
              <a:rPr lang="en-US" altLang="zh-CN" sz="2800" b="1" dirty="0">
                <a:latin typeface="Times New Roman" pitchFamily="18" charset="0"/>
                <a:ea typeface="楷体_GB2312" pitchFamily="49" charset="-122"/>
              </a:rPr>
              <a:t>=dS</a:t>
            </a:r>
            <a:r>
              <a:rPr lang="en-US" altLang="zh-CN" sz="2800" b="1" baseline="-30000" dirty="0">
                <a:latin typeface="Times New Roman" pitchFamily="18" charset="0"/>
                <a:ea typeface="楷体_GB2312" pitchFamily="49" charset="-122"/>
              </a:rPr>
              <a:t>0</a:t>
            </a:r>
            <a:r>
              <a:rPr lang="en-US" altLang="zh-CN" sz="2800" b="1" dirty="0">
                <a:latin typeface="Times New Roman" pitchFamily="18" charset="0"/>
                <a:ea typeface="楷体_GB2312" pitchFamily="49" charset="-122"/>
              </a:rPr>
              <a:t>,d</a:t>
            </a:r>
            <a:r>
              <a:rPr lang="zh-CN" altLang="en-US" sz="2800" b="1" dirty="0">
                <a:latin typeface="Times New Roman" pitchFamily="18" charset="0"/>
                <a:ea typeface="楷体_GB2312" pitchFamily="49" charset="-122"/>
              </a:rPr>
              <a:t>＜</a:t>
            </a:r>
            <a:r>
              <a:rPr lang="en-US" altLang="zh-CN" sz="2800" b="1" dirty="0">
                <a:latin typeface="Times New Roman" pitchFamily="18" charset="0"/>
                <a:ea typeface="楷体_GB2312" pitchFamily="49" charset="-122"/>
              </a:rPr>
              <a:t>1</a:t>
            </a:r>
          </a:p>
          <a:p>
            <a:pPr algn="just"/>
            <a:r>
              <a:rPr lang="zh-CN" altLang="en-US" b="1" dirty="0">
                <a:latin typeface="Times New Roman" pitchFamily="18" charset="0"/>
                <a:ea typeface="楷体_GB2312" pitchFamily="49" charset="-122"/>
              </a:rPr>
              <a:t>依附于该股票的看涨期权的价值是多少</a:t>
            </a:r>
            <a:r>
              <a:rPr lang="zh-CN" altLang="en-US" b="1" dirty="0" smtClean="0">
                <a:latin typeface="Times New Roman" pitchFamily="18" charset="0"/>
                <a:ea typeface="楷体_GB2312" pitchFamily="49" charset="-122"/>
              </a:rPr>
              <a:t>？</a:t>
            </a:r>
            <a:endParaRPr lang="en-US" altLang="zh-CN" b="1" dirty="0" smtClean="0">
              <a:latin typeface="Times New Roman" pitchFamily="18" charset="0"/>
              <a:ea typeface="楷体_GB2312" pitchFamily="49" charset="-122"/>
            </a:endParaRPr>
          </a:p>
          <a:p>
            <a:pPr algn="just">
              <a:buFont typeface="Wingdings" pitchFamily="2" charset="2"/>
              <a:buNone/>
            </a:pPr>
            <a:r>
              <a:rPr lang="zh-CN" altLang="en-US" b="1" dirty="0">
                <a:solidFill>
                  <a:srgbClr val="FF0000"/>
                </a:solidFill>
                <a:latin typeface="宋体" charset="-122"/>
                <a:ea typeface="宋体" charset="-122"/>
              </a:rPr>
              <a:t>做法：</a:t>
            </a:r>
          </a:p>
          <a:p>
            <a:pPr algn="just"/>
            <a:r>
              <a:rPr lang="zh-CN" altLang="en-US" b="1" dirty="0">
                <a:latin typeface="Times New Roman" pitchFamily="18" charset="0"/>
                <a:ea typeface="宋体" charset="-122"/>
              </a:rPr>
              <a:t>构造一个投资组合，使它与看涨期权的价值特征</a:t>
            </a:r>
            <a:r>
              <a:rPr lang="zh-CN" altLang="en-US" b="1" dirty="0">
                <a:solidFill>
                  <a:schemeClr val="hlink"/>
                </a:solidFill>
                <a:latin typeface="Times New Roman" pitchFamily="18" charset="0"/>
                <a:ea typeface="宋体" charset="-122"/>
              </a:rPr>
              <a:t>完全相同</a:t>
            </a:r>
            <a:r>
              <a:rPr lang="zh-CN" altLang="en-US" b="1" dirty="0">
                <a:latin typeface="Times New Roman" pitchFamily="18" charset="0"/>
                <a:ea typeface="宋体" charset="-122"/>
              </a:rPr>
              <a:t>：</a:t>
            </a:r>
          </a:p>
          <a:p>
            <a:pPr lvl="1" algn="just"/>
            <a:r>
              <a:rPr lang="zh-CN" altLang="en-US" b="1" dirty="0">
                <a:latin typeface="Times New Roman" pitchFamily="18" charset="0"/>
                <a:ea typeface="宋体" charset="-122"/>
              </a:rPr>
              <a:t>以无风险利率</a:t>
            </a:r>
            <a:r>
              <a:rPr lang="en-US" altLang="zh-CN" b="1" i="1" dirty="0">
                <a:latin typeface="Times New Roman" pitchFamily="18" charset="0"/>
                <a:ea typeface="宋体" charset="-122"/>
              </a:rPr>
              <a:t>r</a:t>
            </a:r>
            <a:r>
              <a:rPr lang="zh-CN" altLang="en-US" b="1" dirty="0">
                <a:latin typeface="Times New Roman" pitchFamily="18" charset="0"/>
                <a:ea typeface="宋体" charset="-122"/>
              </a:rPr>
              <a:t>借入一部分资金</a:t>
            </a:r>
            <a:r>
              <a:rPr lang="en-US" altLang="zh-CN" b="1" i="1" dirty="0">
                <a:latin typeface="Times New Roman" pitchFamily="18" charset="0"/>
                <a:ea typeface="宋体" charset="-122"/>
              </a:rPr>
              <a:t>B</a:t>
            </a:r>
            <a:r>
              <a:rPr lang="zh-CN" altLang="en-US" b="1" dirty="0">
                <a:latin typeface="Times New Roman" pitchFamily="18" charset="0"/>
                <a:ea typeface="宋体" charset="-122"/>
              </a:rPr>
              <a:t>（相当做空无风险债券</a:t>
            </a:r>
            <a:r>
              <a:rPr lang="en-US" altLang="zh-CN" b="1" dirty="0">
                <a:latin typeface="宋体" charset="-122"/>
                <a:ea typeface="宋体" charset="-122"/>
              </a:rPr>
              <a:t>)</a:t>
            </a:r>
            <a:endParaRPr lang="zh-CN" altLang="en-US" b="1" dirty="0">
              <a:latin typeface="宋体" charset="-122"/>
              <a:ea typeface="宋体" charset="-122"/>
            </a:endParaRPr>
          </a:p>
          <a:p>
            <a:pPr lvl="1" algn="just"/>
            <a:r>
              <a:rPr lang="zh-CN" altLang="en-US" b="1" dirty="0">
                <a:latin typeface="Times New Roman" pitchFamily="18" charset="0"/>
                <a:ea typeface="宋体" charset="-122"/>
              </a:rPr>
              <a:t>在股票市场上购入</a:t>
            </a:r>
            <a:r>
              <a:rPr lang="en-US" altLang="zh-CN" b="1" i="1" dirty="0">
                <a:latin typeface="Times New Roman" pitchFamily="18" charset="0"/>
                <a:ea typeface="宋体" charset="-122"/>
              </a:rPr>
              <a:t>N</a:t>
            </a:r>
            <a:r>
              <a:rPr lang="zh-CN" altLang="en-US" b="1" dirty="0">
                <a:latin typeface="Times New Roman" pitchFamily="18" charset="0"/>
                <a:ea typeface="宋体" charset="-122"/>
              </a:rPr>
              <a:t>股标的股票</a:t>
            </a:r>
          </a:p>
          <a:p>
            <a:pPr algn="just"/>
            <a:r>
              <a:rPr lang="zh-CN" altLang="en-US" b="1" dirty="0">
                <a:latin typeface="Times New Roman" pitchFamily="18" charset="0"/>
                <a:ea typeface="宋体" charset="-122"/>
              </a:rPr>
              <a:t>期初，该组合的成本是</a:t>
            </a:r>
            <a:r>
              <a:rPr lang="en-US" altLang="zh-CN" b="1" i="1" dirty="0">
                <a:latin typeface="Times New Roman" pitchFamily="18" charset="0"/>
                <a:ea typeface="宋体" charset="-122"/>
              </a:rPr>
              <a:t>NS</a:t>
            </a:r>
            <a:r>
              <a:rPr lang="en-US" altLang="zh-CN" b="1" i="1" baseline="-30000" dirty="0">
                <a:latin typeface="Times New Roman" pitchFamily="18" charset="0"/>
                <a:ea typeface="宋体" charset="-122"/>
              </a:rPr>
              <a:t>0</a:t>
            </a:r>
            <a:r>
              <a:rPr lang="en-US" altLang="zh-CN" b="1" dirty="0">
                <a:latin typeface="Times New Roman" pitchFamily="18" charset="0"/>
                <a:ea typeface="宋体" charset="-122"/>
              </a:rPr>
              <a:t>-</a:t>
            </a:r>
            <a:r>
              <a:rPr lang="en-US" altLang="zh-CN" b="1" i="1" dirty="0">
                <a:latin typeface="Times New Roman" pitchFamily="18" charset="0"/>
                <a:ea typeface="宋体" charset="-122"/>
              </a:rPr>
              <a:t>B</a:t>
            </a:r>
          </a:p>
          <a:p>
            <a:pPr algn="just"/>
            <a:r>
              <a:rPr lang="zh-CN" altLang="en-US" b="1" dirty="0">
                <a:latin typeface="Times New Roman" pitchFamily="18" charset="0"/>
                <a:ea typeface="宋体" charset="-122"/>
              </a:rPr>
              <a:t>期末，该组合的价值</a:t>
            </a:r>
            <a:r>
              <a:rPr lang="en-US" altLang="zh-CN" b="1" i="1" dirty="0">
                <a:latin typeface="Times New Roman" pitchFamily="18" charset="0"/>
                <a:ea typeface="宋体" charset="-122"/>
              </a:rPr>
              <a:t>V</a:t>
            </a:r>
            <a:r>
              <a:rPr lang="zh-CN" altLang="en-US" b="1" dirty="0">
                <a:latin typeface="Times New Roman" pitchFamily="18" charset="0"/>
                <a:ea typeface="宋体" charset="-122"/>
              </a:rPr>
              <a:t>是</a:t>
            </a:r>
            <a:r>
              <a:rPr lang="en-US" altLang="zh-CN" b="1" i="1" dirty="0">
                <a:latin typeface="Times New Roman" pitchFamily="18" charset="0"/>
                <a:ea typeface="宋体" charset="-122"/>
              </a:rPr>
              <a:t>NS</a:t>
            </a:r>
            <a:r>
              <a:rPr lang="en-US" altLang="zh-CN" b="1" baseline="-30000" dirty="0">
                <a:latin typeface="Times New Roman" pitchFamily="18" charset="0"/>
                <a:ea typeface="宋体" charset="-122"/>
              </a:rPr>
              <a:t>1</a:t>
            </a:r>
            <a:r>
              <a:rPr lang="en-US" altLang="zh-CN" b="1" dirty="0">
                <a:latin typeface="Times New Roman" pitchFamily="18" charset="0"/>
                <a:ea typeface="宋体" charset="-122"/>
              </a:rPr>
              <a:t>-</a:t>
            </a:r>
            <a:r>
              <a:rPr lang="en-US" altLang="zh-CN" b="1" i="1" dirty="0">
                <a:latin typeface="Times New Roman" pitchFamily="18" charset="0"/>
                <a:ea typeface="宋体" charset="-122"/>
              </a:rPr>
              <a:t>RB</a:t>
            </a:r>
            <a:r>
              <a:rPr lang="zh-CN" altLang="en-US" b="1" dirty="0">
                <a:latin typeface="Times New Roman" pitchFamily="18" charset="0"/>
                <a:ea typeface="宋体" charset="-122"/>
              </a:rPr>
              <a:t>，</a:t>
            </a:r>
            <a:r>
              <a:rPr lang="en-US" altLang="zh-CN" b="1" i="1" dirty="0">
                <a:latin typeface="Times New Roman" pitchFamily="18" charset="0"/>
                <a:ea typeface="宋体" charset="-122"/>
              </a:rPr>
              <a:t>R</a:t>
            </a:r>
            <a:r>
              <a:rPr lang="zh-CN" altLang="en-US" b="1" dirty="0">
                <a:latin typeface="Times New Roman" pitchFamily="18" charset="0"/>
                <a:ea typeface="宋体" charset="-122"/>
              </a:rPr>
              <a:t>是利率因子。</a:t>
            </a:r>
          </a:p>
          <a:p>
            <a:pPr algn="just"/>
            <a:r>
              <a:rPr lang="zh-CN" altLang="en-US" b="1" dirty="0">
                <a:latin typeface="Times New Roman" pitchFamily="18" charset="0"/>
                <a:ea typeface="宋体" charset="-122"/>
              </a:rPr>
              <a:t>对应于</a:t>
            </a:r>
            <a:r>
              <a:rPr lang="en-US" altLang="zh-CN" b="1" i="1" dirty="0">
                <a:latin typeface="Times New Roman" pitchFamily="18" charset="0"/>
                <a:ea typeface="宋体" charset="-122"/>
              </a:rPr>
              <a:t>S</a:t>
            </a:r>
            <a:r>
              <a:rPr lang="en-US" altLang="zh-CN" b="1" baseline="-30000" dirty="0">
                <a:latin typeface="Times New Roman" pitchFamily="18" charset="0"/>
                <a:ea typeface="宋体" charset="-122"/>
              </a:rPr>
              <a:t>1</a:t>
            </a:r>
            <a:r>
              <a:rPr lang="zh-CN" altLang="en-US" b="1" dirty="0">
                <a:latin typeface="Times New Roman" pitchFamily="18" charset="0"/>
                <a:ea typeface="宋体" charset="-122"/>
              </a:rPr>
              <a:t>的两种可能，</a:t>
            </a:r>
            <a:r>
              <a:rPr lang="en-US" altLang="zh-CN" b="1" i="1" dirty="0">
                <a:latin typeface="Times New Roman" pitchFamily="18" charset="0"/>
                <a:ea typeface="宋体" charset="-122"/>
              </a:rPr>
              <a:t>V</a:t>
            </a:r>
            <a:r>
              <a:rPr lang="zh-CN" altLang="en-US" b="1" dirty="0">
                <a:latin typeface="Times New Roman" pitchFamily="18" charset="0"/>
                <a:ea typeface="宋体" charset="-122"/>
              </a:rPr>
              <a:t>有两个取值：</a:t>
            </a:r>
          </a:p>
          <a:p>
            <a:pPr lvl="1" algn="just"/>
            <a:r>
              <a:rPr lang="zh-CN" altLang="en-US" b="1" dirty="0">
                <a:latin typeface="Times New Roman" pitchFamily="18" charset="0"/>
                <a:ea typeface="宋体" charset="-122"/>
              </a:rPr>
              <a:t>如果</a:t>
            </a:r>
            <a:r>
              <a:rPr lang="en-US" altLang="zh-CN" b="1" i="1" dirty="0">
                <a:latin typeface="Times New Roman" pitchFamily="18" charset="0"/>
                <a:ea typeface="宋体" charset="-122"/>
              </a:rPr>
              <a:t>S</a:t>
            </a:r>
            <a:r>
              <a:rPr lang="en-US" altLang="zh-CN" b="1" baseline="-30000" dirty="0">
                <a:latin typeface="Times New Roman" pitchFamily="18" charset="0"/>
                <a:ea typeface="宋体" charset="-122"/>
              </a:rPr>
              <a:t>1</a:t>
            </a:r>
            <a:r>
              <a:rPr lang="en-US" altLang="zh-CN" b="1" dirty="0">
                <a:latin typeface="Times New Roman" pitchFamily="18" charset="0"/>
                <a:ea typeface="宋体" charset="-122"/>
              </a:rPr>
              <a:t>=</a:t>
            </a:r>
            <a:r>
              <a:rPr lang="en-US" altLang="zh-CN" b="1" i="1" dirty="0">
                <a:latin typeface="Times New Roman" pitchFamily="18" charset="0"/>
                <a:ea typeface="宋体" charset="-122"/>
              </a:rPr>
              <a:t>S</a:t>
            </a:r>
            <a:r>
              <a:rPr lang="en-US" altLang="zh-CN" b="1" baseline="30000" dirty="0">
                <a:latin typeface="Times New Roman" pitchFamily="18" charset="0"/>
                <a:ea typeface="宋体" charset="-122"/>
              </a:rPr>
              <a:t>u</a:t>
            </a:r>
            <a:r>
              <a:rPr lang="en-US" altLang="zh-CN" b="1" dirty="0">
                <a:latin typeface="Times New Roman" pitchFamily="18" charset="0"/>
                <a:ea typeface="宋体" charset="-122"/>
              </a:rPr>
              <a:t>,</a:t>
            </a:r>
            <a:r>
              <a:rPr lang="zh-CN" altLang="en-US" b="1" dirty="0">
                <a:latin typeface="Times New Roman" pitchFamily="18" charset="0"/>
                <a:ea typeface="宋体" charset="-122"/>
              </a:rPr>
              <a:t>则</a:t>
            </a:r>
            <a:r>
              <a:rPr lang="en-US" altLang="zh-CN" b="1" i="1" dirty="0">
                <a:latin typeface="Times New Roman" pitchFamily="18" charset="0"/>
                <a:ea typeface="宋体" charset="-122"/>
              </a:rPr>
              <a:t>V</a:t>
            </a:r>
            <a:r>
              <a:rPr lang="en-US" altLang="zh-CN" b="1" dirty="0">
                <a:latin typeface="Times New Roman" pitchFamily="18" charset="0"/>
                <a:ea typeface="宋体" charset="-122"/>
              </a:rPr>
              <a:t>=</a:t>
            </a:r>
            <a:r>
              <a:rPr lang="en-US" altLang="zh-CN" b="1" i="1" dirty="0">
                <a:latin typeface="Times New Roman" pitchFamily="18" charset="0"/>
                <a:ea typeface="宋体" charset="-122"/>
              </a:rPr>
              <a:t>V</a:t>
            </a:r>
            <a:r>
              <a:rPr lang="en-US" altLang="zh-CN" b="1" baseline="30000" dirty="0">
                <a:latin typeface="Times New Roman" pitchFamily="18" charset="0"/>
                <a:ea typeface="宋体" charset="-122"/>
              </a:rPr>
              <a:t>u</a:t>
            </a:r>
            <a:r>
              <a:rPr lang="en-US" altLang="zh-CN" b="1" dirty="0">
                <a:latin typeface="Times New Roman" pitchFamily="18" charset="0"/>
                <a:ea typeface="宋体" charset="-122"/>
              </a:rPr>
              <a:t>=</a:t>
            </a:r>
            <a:r>
              <a:rPr lang="en-US" altLang="zh-CN" b="1" i="1" dirty="0" err="1">
                <a:latin typeface="Times New Roman" pitchFamily="18" charset="0"/>
                <a:ea typeface="宋体" charset="-122"/>
              </a:rPr>
              <a:t>NS</a:t>
            </a:r>
            <a:r>
              <a:rPr lang="en-US" altLang="zh-CN" b="1" baseline="30000" dirty="0" err="1">
                <a:latin typeface="Times New Roman" pitchFamily="18" charset="0"/>
                <a:ea typeface="宋体" charset="-122"/>
              </a:rPr>
              <a:t>u</a:t>
            </a:r>
            <a:r>
              <a:rPr lang="en-US" altLang="zh-CN" b="1" dirty="0">
                <a:latin typeface="Times New Roman" pitchFamily="18" charset="0"/>
                <a:ea typeface="宋体" charset="-122"/>
              </a:rPr>
              <a:t>-</a:t>
            </a:r>
            <a:r>
              <a:rPr lang="en-US" altLang="zh-CN" b="1" i="1" dirty="0">
                <a:latin typeface="Times New Roman" pitchFamily="18" charset="0"/>
                <a:ea typeface="宋体" charset="-122"/>
              </a:rPr>
              <a:t>RB</a:t>
            </a:r>
          </a:p>
          <a:p>
            <a:pPr lvl="1" algn="just"/>
            <a:r>
              <a:rPr lang="zh-CN" altLang="en-US" b="1" dirty="0">
                <a:latin typeface="Times New Roman" pitchFamily="18" charset="0"/>
                <a:ea typeface="宋体" charset="-122"/>
              </a:rPr>
              <a:t>如果</a:t>
            </a:r>
            <a:r>
              <a:rPr lang="en-US" altLang="zh-CN" b="1" i="1" dirty="0">
                <a:latin typeface="Times New Roman" pitchFamily="18" charset="0"/>
                <a:ea typeface="宋体" charset="-122"/>
              </a:rPr>
              <a:t>S</a:t>
            </a:r>
            <a:r>
              <a:rPr lang="en-US" altLang="zh-CN" b="1" baseline="-30000" dirty="0">
                <a:latin typeface="Times New Roman" pitchFamily="18" charset="0"/>
                <a:ea typeface="宋体" charset="-122"/>
              </a:rPr>
              <a:t>1</a:t>
            </a:r>
            <a:r>
              <a:rPr lang="en-US" altLang="zh-CN" b="1" dirty="0">
                <a:latin typeface="Times New Roman" pitchFamily="18" charset="0"/>
                <a:ea typeface="宋体" charset="-122"/>
              </a:rPr>
              <a:t>=</a:t>
            </a:r>
            <a:r>
              <a:rPr lang="en-US" altLang="zh-CN" b="1" i="1" dirty="0" err="1">
                <a:latin typeface="Times New Roman" pitchFamily="18" charset="0"/>
                <a:ea typeface="宋体" charset="-122"/>
              </a:rPr>
              <a:t>S</a:t>
            </a:r>
            <a:r>
              <a:rPr lang="en-US" altLang="zh-CN" b="1" baseline="30000" dirty="0" err="1">
                <a:latin typeface="Times New Roman" pitchFamily="18" charset="0"/>
                <a:ea typeface="宋体" charset="-122"/>
              </a:rPr>
              <a:t>d</a:t>
            </a:r>
            <a:r>
              <a:rPr lang="en-US" altLang="zh-CN" b="1" dirty="0">
                <a:latin typeface="Times New Roman" pitchFamily="18" charset="0"/>
                <a:ea typeface="宋体" charset="-122"/>
              </a:rPr>
              <a:t>, </a:t>
            </a:r>
            <a:r>
              <a:rPr lang="zh-CN" altLang="en-US" b="1" dirty="0">
                <a:latin typeface="Times New Roman" pitchFamily="18" charset="0"/>
                <a:ea typeface="宋体" charset="-122"/>
              </a:rPr>
              <a:t>则</a:t>
            </a:r>
            <a:r>
              <a:rPr lang="en-US" altLang="zh-CN" b="1" i="1" dirty="0">
                <a:latin typeface="Times New Roman" pitchFamily="18" charset="0"/>
                <a:ea typeface="宋体" charset="-122"/>
              </a:rPr>
              <a:t>V</a:t>
            </a:r>
            <a:r>
              <a:rPr lang="en-US" altLang="zh-CN" b="1" dirty="0">
                <a:latin typeface="Times New Roman" pitchFamily="18" charset="0"/>
                <a:ea typeface="宋体" charset="-122"/>
              </a:rPr>
              <a:t>=</a:t>
            </a:r>
            <a:r>
              <a:rPr lang="en-US" altLang="zh-CN" b="1" i="1" dirty="0" err="1">
                <a:latin typeface="Times New Roman" pitchFamily="18" charset="0"/>
                <a:ea typeface="宋体" charset="-122"/>
              </a:rPr>
              <a:t>V</a:t>
            </a:r>
            <a:r>
              <a:rPr lang="en-US" altLang="zh-CN" b="1" baseline="30000" dirty="0" err="1">
                <a:latin typeface="Times New Roman" pitchFamily="18" charset="0"/>
                <a:ea typeface="宋体" charset="-122"/>
              </a:rPr>
              <a:t>d</a:t>
            </a:r>
            <a:r>
              <a:rPr lang="en-US" altLang="zh-CN" b="1" dirty="0">
                <a:latin typeface="Times New Roman" pitchFamily="18" charset="0"/>
                <a:ea typeface="宋体" charset="-122"/>
              </a:rPr>
              <a:t>= </a:t>
            </a:r>
            <a:r>
              <a:rPr lang="en-US" altLang="zh-CN" b="1" i="1" dirty="0" err="1">
                <a:latin typeface="Times New Roman" pitchFamily="18" charset="0"/>
                <a:ea typeface="宋体" charset="-122"/>
              </a:rPr>
              <a:t>NS</a:t>
            </a:r>
            <a:r>
              <a:rPr lang="en-US" altLang="zh-CN" b="1" baseline="30000" dirty="0" err="1">
                <a:latin typeface="Times New Roman" pitchFamily="18" charset="0"/>
                <a:ea typeface="宋体" charset="-122"/>
              </a:rPr>
              <a:t>d</a:t>
            </a:r>
            <a:r>
              <a:rPr lang="en-US" altLang="zh-CN" b="1" dirty="0">
                <a:latin typeface="Times New Roman" pitchFamily="18" charset="0"/>
                <a:ea typeface="宋体" charset="-122"/>
              </a:rPr>
              <a:t>-</a:t>
            </a:r>
            <a:r>
              <a:rPr lang="en-US" altLang="zh-CN" b="1" i="1" dirty="0">
                <a:latin typeface="Times New Roman" pitchFamily="18" charset="0"/>
                <a:ea typeface="宋体" charset="-122"/>
              </a:rPr>
              <a:t>RB</a:t>
            </a:r>
          </a:p>
          <a:p>
            <a:pPr algn="just"/>
            <a:endParaRPr lang="zh-CN" altLang="en-US" b="1" dirty="0">
              <a:latin typeface="Times New Roman" pitchFamily="18" charset="0"/>
              <a:ea typeface="楷体_GB2312" pitchFamily="49" charset="-122"/>
            </a:endParaRPr>
          </a:p>
        </p:txBody>
      </p:sp>
      <p:sp>
        <p:nvSpPr>
          <p:cNvPr id="4" name="Rectangle 3"/>
          <p:cNvSpPr txBox="1">
            <a:spLocks/>
          </p:cNvSpPr>
          <p:nvPr/>
        </p:nvSpPr>
        <p:spPr>
          <a:xfrm>
            <a:off x="415636" y="3207327"/>
            <a:ext cx="8458200"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itchFamily="2" charset="2"/>
              <a:buNone/>
            </a:pPr>
            <a:endParaRPr lang="en-US" altLang="zh-CN" b="1" i="1" dirty="0">
              <a:latin typeface="Times New Roman" pitchFamily="18" charset="0"/>
              <a:ea typeface="宋体" charset="-122"/>
            </a:endParaRPr>
          </a:p>
        </p:txBody>
      </p:sp>
    </p:spTree>
    <p:extLst>
      <p:ext uri="{BB962C8B-B14F-4D97-AF65-F5344CB8AC3E}">
        <p14:creationId xmlns:p14="http://schemas.microsoft.com/office/powerpoint/2010/main" val="233830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5" name="Picture 5" descr="49d4d8f6g8fdffddd384a&amp;690"/>
          <p:cNvPicPr>
            <a:picLocks noChangeAspect="1" noChangeArrowheads="1"/>
          </p:cNvPicPr>
          <p:nvPr/>
        </p:nvPicPr>
        <p:blipFill>
          <a:blip r:embed="rId2" cstate="print"/>
          <a:srcRect t="3879" r="4932" b="7204"/>
          <a:stretch>
            <a:fillRect/>
          </a:stretch>
        </p:blipFill>
        <p:spPr bwMode="auto">
          <a:xfrm>
            <a:off x="3000375" y="188914"/>
            <a:ext cx="6121400" cy="3311525"/>
          </a:xfrm>
          <a:prstGeom prst="rect">
            <a:avLst/>
          </a:prstGeom>
          <a:noFill/>
          <a:ln w="9525">
            <a:noFill/>
            <a:miter lim="800000"/>
            <a:headEnd/>
            <a:tailEnd/>
          </a:ln>
        </p:spPr>
      </p:pic>
      <p:pic>
        <p:nvPicPr>
          <p:cNvPr id="66567" name="Picture 7" descr="49d4d8f6g8fe0078272c2&amp;690"/>
          <p:cNvPicPr>
            <a:picLocks noChangeAspect="1" noChangeArrowheads="1"/>
          </p:cNvPicPr>
          <p:nvPr/>
        </p:nvPicPr>
        <p:blipFill>
          <a:blip r:embed="rId3" cstate="print"/>
          <a:srcRect t="13864" b="21407"/>
          <a:stretch>
            <a:fillRect/>
          </a:stretch>
        </p:blipFill>
        <p:spPr bwMode="auto">
          <a:xfrm>
            <a:off x="3000376" y="3644901"/>
            <a:ext cx="6297613" cy="2016125"/>
          </a:xfrm>
          <a:prstGeom prst="rect">
            <a:avLst/>
          </a:prstGeom>
          <a:noFill/>
          <a:ln w="9525">
            <a:noFill/>
            <a:miter lim="800000"/>
            <a:headEnd/>
            <a:tailEnd/>
          </a:ln>
        </p:spPr>
      </p:pic>
      <p:sp>
        <p:nvSpPr>
          <p:cNvPr id="66568" name="AutoShape 8"/>
          <p:cNvSpPr>
            <a:spLocks/>
          </p:cNvSpPr>
          <p:nvPr/>
        </p:nvSpPr>
        <p:spPr bwMode="auto">
          <a:xfrm flipH="1">
            <a:off x="3217863" y="3571875"/>
            <a:ext cx="6335712" cy="1009650"/>
          </a:xfrm>
          <a:prstGeom prst="borderCallout3">
            <a:avLst>
              <a:gd name="adj1" fmla="val 11319"/>
              <a:gd name="adj2" fmla="val 101199"/>
              <a:gd name="adj3" fmla="val 11319"/>
              <a:gd name="adj4" fmla="val 106787"/>
              <a:gd name="adj5" fmla="val -132236"/>
              <a:gd name="adj6" fmla="val 106787"/>
              <a:gd name="adj7" fmla="val -272958"/>
              <a:gd name="adj8" fmla="val 80630"/>
            </a:avLst>
          </a:prstGeom>
          <a:solidFill>
            <a:schemeClr val="accent1"/>
          </a:solidFill>
          <a:ln w="9525">
            <a:solidFill>
              <a:schemeClr val="tx1"/>
            </a:solidFill>
            <a:miter lim="800000"/>
            <a:headEnd/>
            <a:tailEnd/>
          </a:ln>
        </p:spPr>
        <p:txBody>
          <a:bodyPr/>
          <a:lstStyle/>
          <a:p>
            <a:pPr>
              <a:spcBef>
                <a:spcPct val="0"/>
              </a:spcBef>
              <a:buClrTx/>
              <a:buSzTx/>
              <a:buFontTx/>
              <a:buNone/>
            </a:pPr>
            <a:r>
              <a:rPr lang="zh-CN" altLang="en-US" sz="2800" b="1">
                <a:latin typeface="Arial" charset="0"/>
                <a:ea typeface="宋体" charset="-122"/>
              </a:rPr>
              <a:t>较复杂的金融工程复合技术</a:t>
            </a:r>
            <a:r>
              <a:rPr lang="en-US" altLang="zh-CN" sz="2800" b="1">
                <a:latin typeface="Arial" charset="0"/>
                <a:ea typeface="宋体" charset="-122"/>
              </a:rPr>
              <a:t>(</a:t>
            </a:r>
            <a:r>
              <a:rPr lang="zh-CN" altLang="en-US" sz="2800" b="1">
                <a:latin typeface="Arial" charset="0"/>
                <a:ea typeface="宋体" charset="-122"/>
              </a:rPr>
              <a:t>领子期权</a:t>
            </a:r>
            <a:r>
              <a:rPr lang="en-US" altLang="zh-CN" sz="2800" b="1">
                <a:latin typeface="Arial" charset="0"/>
                <a:ea typeface="宋体" charset="-122"/>
              </a:rPr>
              <a:t>):</a:t>
            </a:r>
          </a:p>
          <a:p>
            <a:pPr>
              <a:spcBef>
                <a:spcPct val="0"/>
              </a:spcBef>
              <a:buClrTx/>
              <a:buSzTx/>
              <a:buFontTx/>
              <a:buNone/>
            </a:pPr>
            <a:r>
              <a:rPr lang="zh-CN" altLang="en-US" sz="2800" b="1">
                <a:latin typeface="Arial" charset="0"/>
                <a:ea typeface="宋体" charset="-122"/>
              </a:rPr>
              <a:t>三种期权合约的套期保值组合</a:t>
            </a:r>
          </a:p>
        </p:txBody>
      </p:sp>
      <p:sp>
        <p:nvSpPr>
          <p:cNvPr id="179205" name="Text Box 9"/>
          <p:cNvSpPr txBox="1">
            <a:spLocks noChangeArrowheads="1"/>
          </p:cNvSpPr>
          <p:nvPr/>
        </p:nvSpPr>
        <p:spPr bwMode="auto">
          <a:xfrm>
            <a:off x="3935413" y="5805488"/>
            <a:ext cx="4464050" cy="519112"/>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套保组合的损益图</a:t>
            </a:r>
          </a:p>
        </p:txBody>
      </p:sp>
    </p:spTree>
    <p:extLst>
      <p:ext uri="{BB962C8B-B14F-4D97-AF65-F5344CB8AC3E}">
        <p14:creationId xmlns:p14="http://schemas.microsoft.com/office/powerpoint/2010/main" val="168036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5"/>
                                        </p:tgtEl>
                                        <p:attrNameLst>
                                          <p:attrName>style.visibility</p:attrName>
                                        </p:attrNameLst>
                                      </p:cBhvr>
                                      <p:to>
                                        <p:strVal val="visible"/>
                                      </p:to>
                                    </p:set>
                                    <p:anim calcmode="lin" valueType="num">
                                      <p:cBhvr additive="base">
                                        <p:cTn id="7" dur="500" fill="hold"/>
                                        <p:tgtEl>
                                          <p:spTgt spid="66565"/>
                                        </p:tgtEl>
                                        <p:attrNameLst>
                                          <p:attrName>ppt_x</p:attrName>
                                        </p:attrNameLst>
                                      </p:cBhvr>
                                      <p:tavLst>
                                        <p:tav tm="0">
                                          <p:val>
                                            <p:strVal val="#ppt_x"/>
                                          </p:val>
                                        </p:tav>
                                        <p:tav tm="100000">
                                          <p:val>
                                            <p:strVal val="#ppt_x"/>
                                          </p:val>
                                        </p:tav>
                                      </p:tavLst>
                                    </p:anim>
                                    <p:anim calcmode="lin" valueType="num">
                                      <p:cBhvr additive="base">
                                        <p:cTn id="8" dur="500" fill="hold"/>
                                        <p:tgtEl>
                                          <p:spTgt spid="665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7"/>
                                        </p:tgtEl>
                                        <p:attrNameLst>
                                          <p:attrName>style.visibility</p:attrName>
                                        </p:attrNameLst>
                                      </p:cBhvr>
                                      <p:to>
                                        <p:strVal val="visible"/>
                                      </p:to>
                                    </p:set>
                                    <p:anim calcmode="lin" valueType="num">
                                      <p:cBhvr additive="base">
                                        <p:cTn id="13" dur="500" fill="hold"/>
                                        <p:tgtEl>
                                          <p:spTgt spid="66567"/>
                                        </p:tgtEl>
                                        <p:attrNameLst>
                                          <p:attrName>ppt_x</p:attrName>
                                        </p:attrNameLst>
                                      </p:cBhvr>
                                      <p:tavLst>
                                        <p:tav tm="0">
                                          <p:val>
                                            <p:strVal val="#ppt_x"/>
                                          </p:val>
                                        </p:tav>
                                        <p:tav tm="100000">
                                          <p:val>
                                            <p:strVal val="#ppt_x"/>
                                          </p:val>
                                        </p:tav>
                                      </p:tavLst>
                                    </p:anim>
                                    <p:anim calcmode="lin" valueType="num">
                                      <p:cBhvr additive="base">
                                        <p:cTn id="14" dur="500" fill="hold"/>
                                        <p:tgtEl>
                                          <p:spTgt spid="665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8"/>
                                        </p:tgtEl>
                                        <p:attrNameLst>
                                          <p:attrName>style.visibility</p:attrName>
                                        </p:attrNameLst>
                                      </p:cBhvr>
                                      <p:to>
                                        <p:strVal val="visible"/>
                                      </p:to>
                                    </p:set>
                                    <p:anim calcmode="lin" valueType="num">
                                      <p:cBhvr additive="base">
                                        <p:cTn id="19" dur="500" fill="hold"/>
                                        <p:tgtEl>
                                          <p:spTgt spid="66568"/>
                                        </p:tgtEl>
                                        <p:attrNameLst>
                                          <p:attrName>ppt_x</p:attrName>
                                        </p:attrNameLst>
                                      </p:cBhvr>
                                      <p:tavLst>
                                        <p:tav tm="0">
                                          <p:val>
                                            <p:strVal val="#ppt_x"/>
                                          </p:val>
                                        </p:tav>
                                        <p:tav tm="100000">
                                          <p:val>
                                            <p:strVal val="#ppt_x"/>
                                          </p:val>
                                        </p:tav>
                                      </p:tavLst>
                                    </p:anim>
                                    <p:anim calcmode="lin" valueType="num">
                                      <p:cBhvr additive="base">
                                        <p:cTn id="20" dur="500" fill="hold"/>
                                        <p:tgtEl>
                                          <p:spTgt spid="665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p:cNvSpPr>
          <p:nvPr>
            <p:ph type="title" idx="4294967295"/>
          </p:nvPr>
        </p:nvSpPr>
        <p:spPr bwMode="auto">
          <a:xfrm>
            <a:off x="1847851" y="333375"/>
            <a:ext cx="8537575" cy="692150"/>
          </a:xfrm>
        </p:spPr>
        <p:txBody>
          <a:bodyPr vert="horz" wrap="square" lIns="91440" tIns="45720" rIns="91440" bIns="45720" numCol="1" rtlCol="0" anchor="ctr" anchorCtr="0" compatLnSpc="1">
            <a:prstTxWarp prst="textNoShape">
              <a:avLst/>
            </a:prstTxWarp>
            <a:normAutofit/>
          </a:bodyPr>
          <a:lstStyle/>
          <a:p>
            <a:pPr algn="ctr">
              <a:defRPr/>
            </a:pPr>
            <a:r>
              <a:rPr lang="zh-CN" altLang="en-US" sz="4000" b="1"/>
              <a:t>补充内容</a:t>
            </a:r>
          </a:p>
        </p:txBody>
      </p:sp>
    </p:spTree>
    <p:extLst>
      <p:ext uri="{BB962C8B-B14F-4D97-AF65-F5344CB8AC3E}">
        <p14:creationId xmlns:p14="http://schemas.microsoft.com/office/powerpoint/2010/main" val="245106624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p:cNvSpPr>
          <p:nvPr>
            <p:ph type="body" sz="half" idx="4294967295"/>
          </p:nvPr>
        </p:nvSpPr>
        <p:spPr>
          <a:xfrm>
            <a:off x="0" y="0"/>
            <a:ext cx="8842375" cy="4876800"/>
          </a:xfrm>
        </p:spPr>
        <p:txBody>
          <a:bodyPr/>
          <a:lstStyle/>
          <a:p>
            <a:pPr algn="just"/>
            <a:r>
              <a:rPr lang="zh-CN" altLang="en-US" b="1" dirty="0" smtClean="0">
                <a:latin typeface="Comic Sans MS" pitchFamily="66" charset="0"/>
                <a:ea typeface="楷体_GB2312" pitchFamily="49" charset="-122"/>
              </a:rPr>
              <a:t>令到期日组合的价值与看涨期权的价值相同：</a:t>
            </a:r>
          </a:p>
          <a:p>
            <a:pPr algn="just">
              <a:buFont typeface="Wingdings" pitchFamily="2" charset="2"/>
              <a:buNone/>
            </a:pPr>
            <a:r>
              <a:rPr lang="zh-CN" altLang="en-US" b="1" dirty="0" smtClean="0">
                <a:latin typeface="Comic Sans MS" pitchFamily="66" charset="0"/>
                <a:ea typeface="楷体_GB2312" pitchFamily="49" charset="-122"/>
              </a:rPr>
              <a:t>则：</a:t>
            </a:r>
          </a:p>
          <a:p>
            <a:pPr algn="just">
              <a:buFont typeface="Wingdings" pitchFamily="2" charset="2"/>
              <a:buNone/>
            </a:pPr>
            <a:endParaRPr lang="zh-CN" altLang="en-US" b="1" dirty="0" smtClean="0">
              <a:latin typeface="Comic Sans MS" pitchFamily="66" charset="0"/>
              <a:ea typeface="楷体_GB2312" pitchFamily="49" charset="-122"/>
            </a:endParaRPr>
          </a:p>
          <a:p>
            <a:pPr algn="just">
              <a:buFont typeface="Wingdings" pitchFamily="2" charset="2"/>
              <a:buNone/>
            </a:pPr>
            <a:r>
              <a:rPr lang="zh-CN" altLang="en-US" sz="1800" b="1" dirty="0">
                <a:latin typeface="Comic Sans MS" pitchFamily="66" charset="0"/>
                <a:ea typeface="楷体_GB2312" pitchFamily="49" charset="-122"/>
              </a:rPr>
              <a:t>得出</a:t>
            </a:r>
            <a:r>
              <a:rPr lang="en-US" altLang="zh-CN" sz="1800" b="1" dirty="0">
                <a:latin typeface="Comic Sans MS" pitchFamily="66" charset="0"/>
                <a:ea typeface="楷体_GB2312" pitchFamily="49" charset="-122"/>
              </a:rPr>
              <a:t>:</a:t>
            </a:r>
          </a:p>
          <a:p>
            <a:pPr algn="just">
              <a:buFont typeface="Wingdings" pitchFamily="2" charset="2"/>
              <a:buNone/>
            </a:pPr>
            <a:endParaRPr lang="zh-CN" altLang="en-US" sz="1800" b="1" dirty="0">
              <a:latin typeface="Comic Sans MS" pitchFamily="66" charset="0"/>
              <a:ea typeface="楷体_GB2312" pitchFamily="49" charset="-122"/>
            </a:endParaRPr>
          </a:p>
          <a:p>
            <a:pPr algn="just">
              <a:buFont typeface="Wingdings" pitchFamily="2" charset="2"/>
              <a:buNone/>
            </a:pPr>
            <a:endParaRPr lang="zh-CN" altLang="en-US" sz="1800" b="1" dirty="0">
              <a:latin typeface="Comic Sans MS" pitchFamily="66" charset="0"/>
              <a:ea typeface="楷体_GB2312" pitchFamily="49" charset="-122"/>
            </a:endParaRPr>
          </a:p>
          <a:p>
            <a:pPr algn="just">
              <a:buFont typeface="Wingdings" pitchFamily="2" charset="2"/>
              <a:buNone/>
            </a:pPr>
            <a:endParaRPr lang="zh-CN" altLang="en-US" sz="1800" b="1" dirty="0">
              <a:latin typeface="Comic Sans MS" pitchFamily="66" charset="0"/>
              <a:ea typeface="楷体_GB2312" pitchFamily="49" charset="-122"/>
            </a:endParaRPr>
          </a:p>
          <a:p>
            <a:pPr algn="just"/>
            <a:r>
              <a:rPr lang="zh-CN" altLang="en-US" b="1" dirty="0" smtClean="0">
                <a:latin typeface="Comic Sans MS" pitchFamily="66" charset="0"/>
                <a:ea typeface="楷体_GB2312" pitchFamily="49" charset="-122"/>
              </a:rPr>
              <a:t>由于期初的组合应该等于看涨期权的价值，</a:t>
            </a:r>
            <a:r>
              <a:rPr lang="zh-CN" altLang="en-US" b="1" dirty="0" smtClean="0">
                <a:latin typeface="Times New Roman" pitchFamily="18" charset="0"/>
                <a:ea typeface="楷体_GB2312" pitchFamily="49" charset="-122"/>
              </a:rPr>
              <a:t>即有</a:t>
            </a:r>
            <a:r>
              <a:rPr lang="en-US" altLang="zh-CN" b="1" dirty="0" smtClean="0">
                <a:latin typeface="Times New Roman" pitchFamily="18" charset="0"/>
                <a:ea typeface="楷体_GB2312" pitchFamily="49" charset="-122"/>
              </a:rPr>
              <a:t>NS</a:t>
            </a:r>
            <a:r>
              <a:rPr lang="en-US" altLang="zh-CN" b="1" baseline="-25000" dirty="0" smtClean="0">
                <a:latin typeface="Times New Roman" pitchFamily="18" charset="0"/>
                <a:ea typeface="楷体_GB2312" pitchFamily="49" charset="-122"/>
              </a:rPr>
              <a:t>0</a:t>
            </a:r>
            <a:r>
              <a:rPr lang="en-US" altLang="zh-CN" b="1" dirty="0" smtClean="0">
                <a:latin typeface="Times New Roman" pitchFamily="18" charset="0"/>
                <a:ea typeface="楷体_GB2312" pitchFamily="49" charset="-122"/>
              </a:rPr>
              <a:t>-B=c</a:t>
            </a:r>
            <a:r>
              <a:rPr lang="en-US" altLang="zh-CN" b="1" baseline="-25000" dirty="0" smtClean="0">
                <a:latin typeface="Times New Roman" pitchFamily="18" charset="0"/>
                <a:ea typeface="楷体_GB2312" pitchFamily="49" charset="-122"/>
              </a:rPr>
              <a:t>0</a:t>
            </a:r>
            <a:r>
              <a:rPr lang="zh-CN" altLang="en-US" b="1" dirty="0" smtClean="0">
                <a:latin typeface="Times New Roman" pitchFamily="18" charset="0"/>
                <a:ea typeface="楷体_GB2312" pitchFamily="49" charset="-122"/>
              </a:rPr>
              <a:t>，把</a:t>
            </a:r>
            <a:r>
              <a:rPr lang="en-US" altLang="zh-CN" b="1" dirty="0" smtClean="0">
                <a:latin typeface="Times New Roman" pitchFamily="18" charset="0"/>
                <a:ea typeface="楷体_GB2312" pitchFamily="49" charset="-122"/>
              </a:rPr>
              <a:t>N</a:t>
            </a:r>
            <a:r>
              <a:rPr lang="zh-CN" altLang="en-US" b="1" dirty="0" smtClean="0">
                <a:latin typeface="Times New Roman" pitchFamily="18" charset="0"/>
                <a:ea typeface="楷体_GB2312" pitchFamily="49" charset="-122"/>
              </a:rPr>
              <a:t>和</a:t>
            </a:r>
            <a:r>
              <a:rPr lang="en-US" altLang="zh-CN" b="1" dirty="0" smtClean="0">
                <a:latin typeface="Times New Roman" pitchFamily="18" charset="0"/>
                <a:ea typeface="楷体_GB2312" pitchFamily="49" charset="-122"/>
              </a:rPr>
              <a:t>B</a:t>
            </a:r>
            <a:r>
              <a:rPr lang="zh-CN" altLang="en-US" b="1" dirty="0" smtClean="0">
                <a:latin typeface="Times New Roman" pitchFamily="18" charset="0"/>
                <a:ea typeface="楷体_GB2312" pitchFamily="49" charset="-122"/>
              </a:rPr>
              <a:t>代入本式中，得到看涨期权的价值公式</a:t>
            </a:r>
            <a:r>
              <a:rPr lang="en-US" altLang="zh-CN" b="1" dirty="0" smtClean="0">
                <a:latin typeface="Times New Roman" pitchFamily="18" charset="0"/>
                <a:ea typeface="楷体_GB2312" pitchFamily="49" charset="-122"/>
              </a:rPr>
              <a:t>(</a:t>
            </a:r>
            <a:r>
              <a:rPr lang="zh-CN" altLang="en-US" b="1" dirty="0" smtClean="0">
                <a:solidFill>
                  <a:schemeClr val="hlink"/>
                </a:solidFill>
                <a:latin typeface="Times New Roman" pitchFamily="18" charset="0"/>
                <a:ea typeface="楷体_GB2312" pitchFamily="49" charset="-122"/>
              </a:rPr>
              <a:t>推导略</a:t>
            </a:r>
            <a:r>
              <a:rPr lang="en-US" altLang="zh-CN" b="1" dirty="0" smtClean="0">
                <a:latin typeface="Times New Roman" pitchFamily="18" charset="0"/>
                <a:ea typeface="楷体_GB2312" pitchFamily="49" charset="-122"/>
              </a:rPr>
              <a:t>)</a:t>
            </a:r>
          </a:p>
          <a:p>
            <a:pPr algn="just">
              <a:buFont typeface="Wingdings" pitchFamily="2" charset="2"/>
              <a:buNone/>
            </a:pPr>
            <a:endParaRPr lang="zh-CN" altLang="en-US" sz="1800" b="1" dirty="0">
              <a:latin typeface="Comic Sans MS" pitchFamily="66" charset="0"/>
              <a:ea typeface="楷体_GB2312" pitchFamily="49" charset="-122"/>
            </a:endParaRPr>
          </a:p>
          <a:p>
            <a:pPr algn="just">
              <a:buFont typeface="Wingdings" pitchFamily="2" charset="2"/>
              <a:buNone/>
            </a:pPr>
            <a:endParaRPr lang="zh-CN" altLang="en-US" sz="1800" b="1" dirty="0">
              <a:latin typeface="Comic Sans MS" pitchFamily="66" charset="0"/>
              <a:ea typeface="楷体_GB2312" pitchFamily="49" charset="-122"/>
            </a:endParaRPr>
          </a:p>
          <a:p>
            <a:pPr algn="just">
              <a:buFont typeface="Wingdings" pitchFamily="2" charset="2"/>
              <a:buNone/>
            </a:pPr>
            <a:endParaRPr lang="zh-CN" altLang="en-US" sz="1800" b="1" dirty="0">
              <a:latin typeface="Comic Sans MS" pitchFamily="66" charset="0"/>
              <a:ea typeface="楷体_GB2312" pitchFamily="49" charset="-122"/>
            </a:endParaRPr>
          </a:p>
          <a:p>
            <a:pPr algn="just"/>
            <a:endParaRPr lang="zh-CN" altLang="en-US" sz="800" b="1" dirty="0">
              <a:latin typeface="Comic Sans MS" pitchFamily="66" charset="0"/>
              <a:ea typeface="楷体_GB2312" pitchFamily="49" charset="-122"/>
            </a:endParaRPr>
          </a:p>
        </p:txBody>
      </p:sp>
      <p:graphicFrame>
        <p:nvGraphicFramePr>
          <p:cNvPr id="196612" name="Object 4"/>
          <p:cNvGraphicFramePr>
            <a:graphicFrameLocks noChangeAspect="1"/>
          </p:cNvGraphicFramePr>
          <p:nvPr>
            <p:extLst>
              <p:ext uri="{D42A27DB-BD31-4B8C-83A1-F6EECF244321}">
                <p14:modId xmlns:p14="http://schemas.microsoft.com/office/powerpoint/2010/main" val="2903342965"/>
              </p:ext>
            </p:extLst>
          </p:nvPr>
        </p:nvGraphicFramePr>
        <p:xfrm>
          <a:off x="1763712" y="360362"/>
          <a:ext cx="3643312" cy="914400"/>
        </p:xfrm>
        <a:graphic>
          <a:graphicData uri="http://schemas.openxmlformats.org/presentationml/2006/ole">
            <mc:AlternateContent xmlns:mc="http://schemas.openxmlformats.org/markup-compatibility/2006">
              <mc:Choice xmlns:v="urn:schemas-microsoft-com:vml" Requires="v">
                <p:oleObj spid="_x0000_s27674" name="Equation" r:id="rId3" imgW="1536480" imgH="457200" progId="Equation.DSMT4">
                  <p:embed/>
                </p:oleObj>
              </mc:Choice>
              <mc:Fallback>
                <p:oleObj name="Equation" r:id="rId3" imgW="1536480" imgH="457200" progId="Equation.DSMT4">
                  <p:embed/>
                  <p:pic>
                    <p:nvPicPr>
                      <p:cNvPr id="1966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2" y="360362"/>
                        <a:ext cx="36433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3" name="Object 5"/>
          <p:cNvGraphicFramePr>
            <a:graphicFrameLocks noChangeAspect="1"/>
          </p:cNvGraphicFramePr>
          <p:nvPr>
            <p:extLst>
              <p:ext uri="{D42A27DB-BD31-4B8C-83A1-F6EECF244321}">
                <p14:modId xmlns:p14="http://schemas.microsoft.com/office/powerpoint/2010/main" val="4215853800"/>
              </p:ext>
            </p:extLst>
          </p:nvPr>
        </p:nvGraphicFramePr>
        <p:xfrm>
          <a:off x="669925" y="1296988"/>
          <a:ext cx="7878763" cy="1584325"/>
        </p:xfrm>
        <a:graphic>
          <a:graphicData uri="http://schemas.openxmlformats.org/presentationml/2006/ole">
            <mc:AlternateContent xmlns:mc="http://schemas.openxmlformats.org/markup-compatibility/2006">
              <mc:Choice xmlns:v="urn:schemas-microsoft-com:vml" Requires="v">
                <p:oleObj spid="_x0000_s27675" name="Equation" r:id="rId5" imgW="3429000" imgH="736560" progId="Equation.DSMT4">
                  <p:embed/>
                </p:oleObj>
              </mc:Choice>
              <mc:Fallback>
                <p:oleObj name="Equation" r:id="rId5" imgW="3429000" imgH="736560" progId="Equation.DSMT4">
                  <p:embed/>
                  <p:pic>
                    <p:nvPicPr>
                      <p:cNvPr id="19661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925" y="1296988"/>
                        <a:ext cx="7878763"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14" name="Object 6"/>
          <p:cNvGraphicFramePr>
            <a:graphicFrameLocks noGrp="1" noChangeAspect="1"/>
          </p:cNvGraphicFramePr>
          <p:nvPr>
            <p:ph sz="half" idx="4294967295"/>
            <p:extLst>
              <p:ext uri="{D42A27DB-BD31-4B8C-83A1-F6EECF244321}">
                <p14:modId xmlns:p14="http://schemas.microsoft.com/office/powerpoint/2010/main" val="2408656211"/>
              </p:ext>
            </p:extLst>
          </p:nvPr>
        </p:nvGraphicFramePr>
        <p:xfrm>
          <a:off x="1908174" y="3600451"/>
          <a:ext cx="4535488" cy="585787"/>
        </p:xfrm>
        <a:graphic>
          <a:graphicData uri="http://schemas.openxmlformats.org/presentationml/2006/ole">
            <mc:AlternateContent xmlns:mc="http://schemas.openxmlformats.org/markup-compatibility/2006">
              <mc:Choice xmlns:v="urn:schemas-microsoft-com:vml" Requires="v">
                <p:oleObj spid="_x0000_s27676" name="Equation" r:id="rId7" imgW="3174840" imgH="393480" progId="Equation.DSMT4">
                  <p:embed/>
                </p:oleObj>
              </mc:Choice>
              <mc:Fallback>
                <p:oleObj name="Equation" r:id="rId7" imgW="3174840" imgH="393480" progId="Equation.DSMT4">
                  <p:embed/>
                  <p:pic>
                    <p:nvPicPr>
                      <p:cNvPr id="19661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4" y="3600451"/>
                        <a:ext cx="4535488"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5" name="Object 7"/>
          <p:cNvGraphicFramePr>
            <a:graphicFrameLocks noChangeAspect="1"/>
          </p:cNvGraphicFramePr>
          <p:nvPr>
            <p:extLst>
              <p:ext uri="{D42A27DB-BD31-4B8C-83A1-F6EECF244321}">
                <p14:modId xmlns:p14="http://schemas.microsoft.com/office/powerpoint/2010/main" val="3909963099"/>
              </p:ext>
            </p:extLst>
          </p:nvPr>
        </p:nvGraphicFramePr>
        <p:xfrm>
          <a:off x="827087" y="4321176"/>
          <a:ext cx="7315200" cy="492125"/>
        </p:xfrm>
        <a:graphic>
          <a:graphicData uri="http://schemas.openxmlformats.org/presentationml/2006/ole">
            <mc:AlternateContent xmlns:mc="http://schemas.openxmlformats.org/markup-compatibility/2006">
              <mc:Choice xmlns:v="urn:schemas-microsoft-com:vml" Requires="v">
                <p:oleObj spid="_x0000_s27677" name="Equation" r:id="rId9" imgW="5854680" imgH="393480" progId="Equation.DSMT4">
                  <p:embed/>
                </p:oleObj>
              </mc:Choice>
              <mc:Fallback>
                <p:oleObj name="Equation" r:id="rId9" imgW="5854680" imgH="393480" progId="Equation.DSMT4">
                  <p:embed/>
                  <p:pic>
                    <p:nvPicPr>
                      <p:cNvPr id="19661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7" y="4321176"/>
                        <a:ext cx="73152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16" name="AutoShape 8"/>
          <p:cNvSpPr>
            <a:spLocks/>
          </p:cNvSpPr>
          <p:nvPr/>
        </p:nvSpPr>
        <p:spPr bwMode="auto">
          <a:xfrm>
            <a:off x="2928938" y="4803776"/>
            <a:ext cx="5545137" cy="503237"/>
          </a:xfrm>
          <a:prstGeom prst="borderCallout1">
            <a:avLst>
              <a:gd name="adj1" fmla="val 22713"/>
              <a:gd name="adj2" fmla="val -1375"/>
              <a:gd name="adj3" fmla="val -170662"/>
              <a:gd name="adj4" fmla="val -1546"/>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与无套利和风险中性定价结果相同</a:t>
            </a:r>
          </a:p>
        </p:txBody>
      </p:sp>
      <p:sp>
        <p:nvSpPr>
          <p:cNvPr id="9" name="线形标注 2 8"/>
          <p:cNvSpPr/>
          <p:nvPr/>
        </p:nvSpPr>
        <p:spPr>
          <a:xfrm>
            <a:off x="6572250" y="3803650"/>
            <a:ext cx="2143125" cy="500062"/>
          </a:xfrm>
          <a:prstGeom prst="borderCallout2">
            <a:avLst>
              <a:gd name="adj1" fmla="val 18750"/>
              <a:gd name="adj2" fmla="val -8333"/>
              <a:gd name="adj3" fmla="val 18750"/>
              <a:gd name="adj4" fmla="val -16667"/>
              <a:gd name="adj5" fmla="val 148690"/>
              <a:gd name="adj6" fmla="val -2800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latin typeface="宋体" pitchFamily="2" charset="-122"/>
                <a:ea typeface="宋体" pitchFamily="2" charset="-122"/>
              </a:rPr>
              <a:t>风险中性概率</a:t>
            </a:r>
          </a:p>
        </p:txBody>
      </p:sp>
    </p:spTree>
    <p:extLst>
      <p:ext uri="{BB962C8B-B14F-4D97-AF65-F5344CB8AC3E}">
        <p14:creationId xmlns:p14="http://schemas.microsoft.com/office/powerpoint/2010/main" val="69068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blinds(horizontal)">
                                      <p:cBhvr>
                                        <p:cTn id="7" dur="500"/>
                                        <p:tgtEl>
                                          <p:spTgt spid="1966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6611">
                                            <p:txEl>
                                              <p:pRg st="3" end="3"/>
                                            </p:txEl>
                                          </p:spTgt>
                                        </p:tgtEl>
                                        <p:attrNameLst>
                                          <p:attrName>style.visibility</p:attrName>
                                        </p:attrNameLst>
                                      </p:cBhvr>
                                      <p:to>
                                        <p:strVal val="visible"/>
                                      </p:to>
                                    </p:set>
                                    <p:animEffect transition="in" filter="blinds(horizontal)">
                                      <p:cBhvr>
                                        <p:cTn id="12" dur="500"/>
                                        <p:tgtEl>
                                          <p:spTgt spid="1966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6613"/>
                                        </p:tgtEl>
                                        <p:attrNameLst>
                                          <p:attrName>style.visibility</p:attrName>
                                        </p:attrNameLst>
                                      </p:cBhvr>
                                      <p:to>
                                        <p:strVal val="visible"/>
                                      </p:to>
                                    </p:set>
                                    <p:anim calcmode="lin" valueType="num">
                                      <p:cBhvr additive="base">
                                        <p:cTn id="17" dur="500" fill="hold"/>
                                        <p:tgtEl>
                                          <p:spTgt spid="196613"/>
                                        </p:tgtEl>
                                        <p:attrNameLst>
                                          <p:attrName>ppt_x</p:attrName>
                                        </p:attrNameLst>
                                      </p:cBhvr>
                                      <p:tavLst>
                                        <p:tav tm="0">
                                          <p:val>
                                            <p:strVal val="#ppt_x"/>
                                          </p:val>
                                        </p:tav>
                                        <p:tav tm="100000">
                                          <p:val>
                                            <p:strVal val="#ppt_x"/>
                                          </p:val>
                                        </p:tav>
                                      </p:tavLst>
                                    </p:anim>
                                    <p:anim calcmode="lin" valueType="num">
                                      <p:cBhvr additive="base">
                                        <p:cTn id="18" dur="500" fill="hold"/>
                                        <p:tgtEl>
                                          <p:spTgt spid="1966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96611">
                                            <p:txEl>
                                              <p:pRg st="7" end="7"/>
                                            </p:txEl>
                                          </p:spTgt>
                                        </p:tgtEl>
                                        <p:attrNameLst>
                                          <p:attrName>style.visibility</p:attrName>
                                        </p:attrNameLst>
                                      </p:cBhvr>
                                      <p:to>
                                        <p:strVal val="visible"/>
                                      </p:to>
                                    </p:set>
                                    <p:animEffect transition="in" filter="checkerboard(across)">
                                      <p:cBhvr>
                                        <p:cTn id="23" dur="500"/>
                                        <p:tgtEl>
                                          <p:spTgt spid="196611">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96614"/>
                                        </p:tgtEl>
                                        <p:attrNameLst>
                                          <p:attrName>style.visibility</p:attrName>
                                        </p:attrNameLst>
                                      </p:cBhvr>
                                      <p:to>
                                        <p:strVal val="visible"/>
                                      </p:to>
                                    </p:set>
                                    <p:anim calcmode="lin" valueType="num">
                                      <p:cBhvr additive="base">
                                        <p:cTn id="28" dur="500" fill="hold"/>
                                        <p:tgtEl>
                                          <p:spTgt spid="196614"/>
                                        </p:tgtEl>
                                        <p:attrNameLst>
                                          <p:attrName>ppt_x</p:attrName>
                                        </p:attrNameLst>
                                      </p:cBhvr>
                                      <p:tavLst>
                                        <p:tav tm="0">
                                          <p:val>
                                            <p:strVal val="#ppt_x"/>
                                          </p:val>
                                        </p:tav>
                                        <p:tav tm="100000">
                                          <p:val>
                                            <p:strVal val="#ppt_x"/>
                                          </p:val>
                                        </p:tav>
                                      </p:tavLst>
                                    </p:anim>
                                    <p:anim calcmode="lin" valueType="num">
                                      <p:cBhvr additive="base">
                                        <p:cTn id="29" dur="500" fill="hold"/>
                                        <p:tgtEl>
                                          <p:spTgt spid="19661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96615"/>
                                        </p:tgtEl>
                                        <p:attrNameLst>
                                          <p:attrName>style.visibility</p:attrName>
                                        </p:attrNameLst>
                                      </p:cBhvr>
                                      <p:to>
                                        <p:strVal val="visible"/>
                                      </p:to>
                                    </p:set>
                                    <p:anim calcmode="lin" valueType="num">
                                      <p:cBhvr additive="base">
                                        <p:cTn id="34" dur="500" fill="hold"/>
                                        <p:tgtEl>
                                          <p:spTgt spid="196615"/>
                                        </p:tgtEl>
                                        <p:attrNameLst>
                                          <p:attrName>ppt_x</p:attrName>
                                        </p:attrNameLst>
                                      </p:cBhvr>
                                      <p:tavLst>
                                        <p:tav tm="0">
                                          <p:val>
                                            <p:strVal val="#ppt_x"/>
                                          </p:val>
                                        </p:tav>
                                        <p:tav tm="100000">
                                          <p:val>
                                            <p:strVal val="#ppt_x"/>
                                          </p:val>
                                        </p:tav>
                                      </p:tavLst>
                                    </p:anim>
                                    <p:anim calcmode="lin" valueType="num">
                                      <p:cBhvr additive="base">
                                        <p:cTn id="35" dur="500" fill="hold"/>
                                        <p:tgtEl>
                                          <p:spTgt spid="1966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96616"/>
                                        </p:tgtEl>
                                        <p:attrNameLst>
                                          <p:attrName>style.visibility</p:attrName>
                                        </p:attrNameLst>
                                      </p:cBhvr>
                                      <p:to>
                                        <p:strVal val="visible"/>
                                      </p:to>
                                    </p:set>
                                    <p:animEffect transition="in" filter="checkerboard(across)">
                                      <p:cBhvr>
                                        <p:cTn id="40" dur="500"/>
                                        <p:tgtEl>
                                          <p:spTgt spid="19661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1+#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6" grpId="0" animBg="1"/>
      <p:bldP spid="9"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p:cNvSpPr>
          <p:nvPr>
            <p:ph type="title" idx="4294967295"/>
          </p:nvPr>
        </p:nvSpPr>
        <p:spPr bwMode="auto">
          <a:xfrm>
            <a:off x="1825626" y="457200"/>
            <a:ext cx="8374063" cy="668338"/>
          </a:xfrm>
        </p:spPr>
        <p:txBody>
          <a:bodyPr vert="horz" wrap="square" lIns="91440" tIns="45720" rIns="91440" bIns="45720" numCol="1" rtlCol="0" anchor="ctr" anchorCtr="0" compatLnSpc="1">
            <a:prstTxWarp prst="textNoShape">
              <a:avLst/>
            </a:prstTxWarp>
            <a:normAutofit/>
          </a:bodyPr>
          <a:lstStyle/>
          <a:p>
            <a:pPr algn="ctr">
              <a:defRPr/>
            </a:pPr>
            <a:r>
              <a:rPr lang="zh-CN" altLang="en-US" sz="4000" b="1" dirty="0"/>
              <a:t>补充内容</a:t>
            </a:r>
          </a:p>
        </p:txBody>
      </p:sp>
      <p:sp>
        <p:nvSpPr>
          <p:cNvPr id="29702" name="Rectangle 3"/>
          <p:cNvSpPr>
            <a:spLocks noGrp="1"/>
          </p:cNvSpPr>
          <p:nvPr>
            <p:ph type="body" idx="4294967295"/>
          </p:nvPr>
        </p:nvSpPr>
        <p:spPr>
          <a:xfrm>
            <a:off x="1828800" y="1752601"/>
            <a:ext cx="8540750" cy="4346575"/>
          </a:xfrm>
        </p:spPr>
        <p:txBody>
          <a:bodyPr/>
          <a:lstStyle/>
          <a:p>
            <a:pPr algn="just">
              <a:buFont typeface="Wingdings" pitchFamily="2" charset="2"/>
              <a:buNone/>
            </a:pPr>
            <a:r>
              <a:rPr lang="zh-CN" altLang="en-US" b="1" dirty="0" smtClean="0">
                <a:solidFill>
                  <a:srgbClr val="FF0000"/>
                </a:solidFill>
                <a:latin typeface="Comic Sans MS" pitchFamily="66" charset="0"/>
                <a:ea typeface="楷体_GB2312" pitchFamily="49" charset="-122"/>
              </a:rPr>
              <a:t>在期权定价上的应用：</a:t>
            </a:r>
          </a:p>
          <a:p>
            <a:pPr algn="just"/>
            <a:r>
              <a:rPr lang="zh-CN" altLang="en-US" b="1" dirty="0" smtClean="0">
                <a:latin typeface="Times New Roman" pitchFamily="18" charset="0"/>
                <a:ea typeface="楷体_GB2312" pitchFamily="49" charset="-122"/>
              </a:rPr>
              <a:t>例：</a:t>
            </a:r>
          </a:p>
          <a:p>
            <a:pPr algn="just"/>
            <a:r>
              <a:rPr lang="zh-CN" altLang="en-US" b="1" dirty="0" smtClean="0">
                <a:latin typeface="Times New Roman" pitchFamily="18" charset="0"/>
                <a:ea typeface="楷体_GB2312" pitchFamily="49" charset="-122"/>
              </a:rPr>
              <a:t>某股票，一年后状态如下：</a:t>
            </a:r>
          </a:p>
          <a:p>
            <a:pPr algn="just"/>
            <a:r>
              <a:rPr lang="zh-CN" altLang="en-US" b="1" dirty="0" smtClean="0">
                <a:latin typeface="Times New Roman" pitchFamily="18" charset="0"/>
                <a:ea typeface="楷体_GB2312" pitchFamily="49" charset="-122"/>
              </a:rPr>
              <a:t>无风险利率</a:t>
            </a:r>
            <a:r>
              <a:rPr lang="en-US" altLang="zh-CN" b="1" dirty="0" smtClean="0">
                <a:latin typeface="Times New Roman" pitchFamily="18" charset="0"/>
                <a:ea typeface="楷体_GB2312" pitchFamily="49" charset="-122"/>
              </a:rPr>
              <a:t>8%</a:t>
            </a:r>
            <a:r>
              <a:rPr lang="zh-CN" altLang="en-US" b="1" dirty="0" smtClean="0">
                <a:latin typeface="Times New Roman" pitchFamily="18" charset="0"/>
                <a:ea typeface="楷体_GB2312" pitchFamily="49" charset="-122"/>
              </a:rPr>
              <a:t>（连续复利）</a:t>
            </a:r>
          </a:p>
          <a:p>
            <a:pPr algn="just"/>
            <a:r>
              <a:rPr lang="en-US" altLang="zh-CN" b="1" dirty="0" smtClean="0">
                <a:latin typeface="Times New Roman" pitchFamily="18" charset="0"/>
                <a:ea typeface="楷体_GB2312" pitchFamily="49" charset="-122"/>
              </a:rPr>
              <a:t>1</a:t>
            </a:r>
            <a:r>
              <a:rPr lang="zh-CN" altLang="en-US" b="1" dirty="0" smtClean="0">
                <a:latin typeface="Times New Roman" pitchFamily="18" charset="0"/>
                <a:ea typeface="楷体_GB2312" pitchFamily="49" charset="-122"/>
              </a:rPr>
              <a:t>年到期的欧式看涨期权，执行价格</a:t>
            </a:r>
            <a:r>
              <a:rPr lang="en-US" altLang="zh-CN" b="1" dirty="0" smtClean="0">
                <a:latin typeface="Times New Roman" pitchFamily="18" charset="0"/>
                <a:ea typeface="楷体_GB2312" pitchFamily="49" charset="-122"/>
              </a:rPr>
              <a:t>112</a:t>
            </a:r>
            <a:r>
              <a:rPr lang="zh-CN" altLang="en-US" b="1" dirty="0" smtClean="0">
                <a:latin typeface="Times New Roman" pitchFamily="18" charset="0"/>
                <a:ea typeface="楷体_GB2312" pitchFamily="49" charset="-122"/>
              </a:rPr>
              <a:t>元</a:t>
            </a:r>
          </a:p>
          <a:p>
            <a:pPr algn="just">
              <a:buFont typeface="Wingdings" pitchFamily="2" charset="2"/>
              <a:buNone/>
            </a:pPr>
            <a:r>
              <a:rPr lang="zh-CN" altLang="en-US" b="1" dirty="0" smtClean="0">
                <a:latin typeface="Times New Roman" pitchFamily="18" charset="0"/>
                <a:ea typeface="楷体_GB2312" pitchFamily="49" charset="-122"/>
              </a:rPr>
              <a:t>该期权的当前价值应该是多少？</a:t>
            </a:r>
          </a:p>
          <a:p>
            <a:pPr algn="just">
              <a:buFont typeface="Wingdings" pitchFamily="2" charset="2"/>
              <a:buNone/>
            </a:pPr>
            <a:r>
              <a:rPr lang="zh-CN" altLang="en-US" b="1" dirty="0" smtClean="0">
                <a:latin typeface="Times New Roman" pitchFamily="18" charset="0"/>
                <a:ea typeface="楷体_GB2312" pitchFamily="49" charset="-122"/>
              </a:rPr>
              <a:t>    </a:t>
            </a:r>
            <a:endParaRPr lang="en-US" altLang="zh-CN" b="1" dirty="0" smtClean="0">
              <a:latin typeface="Times New Roman" pitchFamily="18" charset="0"/>
              <a:ea typeface="楷体_GB2312" pitchFamily="49" charset="-122"/>
            </a:endParaRPr>
          </a:p>
        </p:txBody>
      </p:sp>
      <p:grpSp>
        <p:nvGrpSpPr>
          <p:cNvPr id="29703" name="Group 4"/>
          <p:cNvGrpSpPr>
            <a:grpSpLocks/>
          </p:cNvGrpSpPr>
          <p:nvPr/>
        </p:nvGrpSpPr>
        <p:grpSpPr bwMode="auto">
          <a:xfrm>
            <a:off x="7010400" y="2438400"/>
            <a:ext cx="2076450" cy="1462088"/>
            <a:chOff x="3456" y="1488"/>
            <a:chExt cx="1308" cy="921"/>
          </a:xfrm>
        </p:grpSpPr>
        <p:grpSp>
          <p:nvGrpSpPr>
            <p:cNvPr id="29704" name="Group 5"/>
            <p:cNvGrpSpPr>
              <a:grpSpLocks/>
            </p:cNvGrpSpPr>
            <p:nvPr/>
          </p:nvGrpSpPr>
          <p:grpSpPr bwMode="auto">
            <a:xfrm>
              <a:off x="3792" y="1584"/>
              <a:ext cx="576" cy="768"/>
              <a:chOff x="4268" y="1272"/>
              <a:chExt cx="868" cy="856"/>
            </a:xfrm>
          </p:grpSpPr>
          <p:sp>
            <p:nvSpPr>
              <p:cNvPr id="29705" name="Oval 6"/>
              <p:cNvSpPr>
                <a:spLocks noChangeArrowheads="1"/>
              </p:cNvSpPr>
              <p:nvPr/>
            </p:nvSpPr>
            <p:spPr bwMode="auto">
              <a:xfrm>
                <a:off x="4268" y="1684"/>
                <a:ext cx="49" cy="32"/>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9706" name="Line 7"/>
              <p:cNvSpPr>
                <a:spLocks noChangeShapeType="1"/>
              </p:cNvSpPr>
              <p:nvPr/>
            </p:nvSpPr>
            <p:spPr bwMode="auto">
              <a:xfrm flipV="1">
                <a:off x="4309" y="1272"/>
                <a:ext cx="827" cy="412"/>
              </a:xfrm>
              <a:prstGeom prst="line">
                <a:avLst/>
              </a:prstGeom>
              <a:noFill/>
              <a:ln w="9525">
                <a:solidFill>
                  <a:schemeClr val="tx1"/>
                </a:solidFill>
                <a:round/>
                <a:headEnd/>
                <a:tailEnd type="arrow" w="lg" len="lg"/>
              </a:ln>
            </p:spPr>
            <p:txBody>
              <a:bodyPr/>
              <a:lstStyle/>
              <a:p>
                <a:endParaRPr lang="zh-CN" altLang="en-US"/>
              </a:p>
            </p:txBody>
          </p:sp>
          <p:sp>
            <p:nvSpPr>
              <p:cNvPr id="29707" name="Line 8"/>
              <p:cNvSpPr>
                <a:spLocks noChangeShapeType="1"/>
              </p:cNvSpPr>
              <p:nvPr/>
            </p:nvSpPr>
            <p:spPr bwMode="auto">
              <a:xfrm rot="5400000" flipV="1">
                <a:off x="4501" y="1532"/>
                <a:ext cx="412" cy="779"/>
              </a:xfrm>
              <a:prstGeom prst="line">
                <a:avLst/>
              </a:prstGeom>
              <a:noFill/>
              <a:ln w="9525">
                <a:solidFill>
                  <a:schemeClr val="tx1"/>
                </a:solidFill>
                <a:round/>
                <a:headEnd/>
                <a:tailEnd type="arrow" w="lg" len="lg"/>
              </a:ln>
            </p:spPr>
            <p:txBody>
              <a:bodyPr/>
              <a:lstStyle/>
              <a:p>
                <a:endParaRPr lang="zh-CN" altLang="en-US"/>
              </a:p>
            </p:txBody>
          </p:sp>
        </p:grpSp>
        <p:graphicFrame>
          <p:nvGraphicFramePr>
            <p:cNvPr id="29698" name="Object 9"/>
            <p:cNvGraphicFramePr>
              <a:graphicFrameLocks noChangeAspect="1"/>
            </p:cNvGraphicFramePr>
            <p:nvPr/>
          </p:nvGraphicFramePr>
          <p:xfrm>
            <a:off x="3456" y="1872"/>
            <a:ext cx="333" cy="200"/>
          </p:xfrm>
          <a:graphic>
            <a:graphicData uri="http://schemas.openxmlformats.org/presentationml/2006/ole">
              <mc:AlternateContent xmlns:mc="http://schemas.openxmlformats.org/markup-compatibility/2006">
                <mc:Choice xmlns:v="urn:schemas-microsoft-com:vml" Requires="v">
                  <p:oleObj spid="_x0000_s28692" name="Equation" r:id="rId3" imgW="444240" imgH="266400" progId="Equation.DSMT4">
                    <p:embed/>
                  </p:oleObj>
                </mc:Choice>
                <mc:Fallback>
                  <p:oleObj name="Equation" r:id="rId3" imgW="444240" imgH="266400" progId="Equation.DSMT4">
                    <p:embed/>
                    <p:pic>
                      <p:nvPicPr>
                        <p:cNvPr id="29698"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872"/>
                          <a:ext cx="333"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10"/>
            <p:cNvGraphicFramePr>
              <a:graphicFrameLocks noChangeAspect="1"/>
            </p:cNvGraphicFramePr>
            <p:nvPr/>
          </p:nvGraphicFramePr>
          <p:xfrm>
            <a:off x="4416" y="1488"/>
            <a:ext cx="348" cy="209"/>
          </p:xfrm>
          <a:graphic>
            <a:graphicData uri="http://schemas.openxmlformats.org/presentationml/2006/ole">
              <mc:AlternateContent xmlns:mc="http://schemas.openxmlformats.org/markup-compatibility/2006">
                <mc:Choice xmlns:v="urn:schemas-microsoft-com:vml" Requires="v">
                  <p:oleObj spid="_x0000_s28693" name="Equation" r:id="rId5" imgW="444240" imgH="266400" progId="Equation.DSMT4">
                    <p:embed/>
                  </p:oleObj>
                </mc:Choice>
                <mc:Fallback>
                  <p:oleObj name="Equation" r:id="rId5" imgW="444240" imgH="266400" progId="Equation.DSMT4">
                    <p:embed/>
                    <p:pic>
                      <p:nvPicPr>
                        <p:cNvPr id="29699"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6" y="1488"/>
                          <a:ext cx="348"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11"/>
            <p:cNvGraphicFramePr>
              <a:graphicFrameLocks noChangeAspect="1"/>
            </p:cNvGraphicFramePr>
            <p:nvPr/>
          </p:nvGraphicFramePr>
          <p:xfrm>
            <a:off x="4416" y="2208"/>
            <a:ext cx="240" cy="201"/>
          </p:xfrm>
          <a:graphic>
            <a:graphicData uri="http://schemas.openxmlformats.org/presentationml/2006/ole">
              <mc:AlternateContent xmlns:mc="http://schemas.openxmlformats.org/markup-compatibility/2006">
                <mc:Choice xmlns:v="urn:schemas-microsoft-com:vml" Requires="v">
                  <p:oleObj spid="_x0000_s28694" name="Equation" r:id="rId7" imgW="317160" imgH="266400" progId="Equation.DSMT4">
                    <p:embed/>
                  </p:oleObj>
                </mc:Choice>
                <mc:Fallback>
                  <p:oleObj name="Equation" r:id="rId7" imgW="317160" imgH="266400" progId="Equation.DSMT4">
                    <p:embed/>
                    <p:pic>
                      <p:nvPicPr>
                        <p:cNvPr id="2970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6" y="2208"/>
                          <a:ext cx="240"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80169374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p:cNvSpPr>
          <p:nvPr>
            <p:ph type="body" idx="4294967295"/>
          </p:nvPr>
        </p:nvSpPr>
        <p:spPr>
          <a:xfrm>
            <a:off x="845128" y="3162588"/>
            <a:ext cx="8312727" cy="3210503"/>
          </a:xfrm>
        </p:spPr>
        <p:txBody>
          <a:bodyPr/>
          <a:lstStyle/>
          <a:p>
            <a:pPr algn="just">
              <a:buFont typeface="Wingdings" pitchFamily="2" charset="2"/>
              <a:buNone/>
            </a:pPr>
            <a:endParaRPr lang="zh-CN" altLang="en-US" b="1" dirty="0" smtClean="0">
              <a:latin typeface="Times New Roman" pitchFamily="18" charset="0"/>
              <a:ea typeface="楷体_GB2312" pitchFamily="49" charset="-122"/>
            </a:endParaRPr>
          </a:p>
          <a:p>
            <a:pPr algn="just">
              <a:buFont typeface="Wingdings" pitchFamily="2" charset="2"/>
              <a:buNone/>
            </a:pPr>
            <a:r>
              <a:rPr lang="zh-CN" altLang="en-US" b="1" dirty="0" smtClean="0">
                <a:latin typeface="Times New Roman" pitchFamily="18" charset="0"/>
                <a:ea typeface="楷体_GB2312" pitchFamily="49" charset="-122"/>
              </a:rPr>
              <a:t>    解</a:t>
            </a:r>
            <a:r>
              <a:rPr lang="en-US" altLang="zh-CN" b="1" dirty="0" smtClean="0">
                <a:latin typeface="Times New Roman" pitchFamily="18" charset="0"/>
                <a:ea typeface="楷体_GB2312" pitchFamily="49" charset="-122"/>
              </a:rPr>
              <a:t>:</a:t>
            </a:r>
            <a:r>
              <a:rPr lang="zh-CN" altLang="en-US" b="1" dirty="0" smtClean="0">
                <a:latin typeface="Times New Roman" pitchFamily="18" charset="0"/>
                <a:ea typeface="楷体_GB2312" pitchFamily="49" charset="-122"/>
              </a:rPr>
              <a:t>将                                                                                  代入</a:t>
            </a:r>
            <a:r>
              <a:rPr lang="en-US" altLang="zh-CN" b="1" dirty="0" smtClean="0">
                <a:latin typeface="Times New Roman" pitchFamily="18" charset="0"/>
                <a:ea typeface="楷体_GB2312" pitchFamily="49" charset="-122"/>
              </a:rPr>
              <a:t>N</a:t>
            </a:r>
          </a:p>
          <a:p>
            <a:pPr algn="just">
              <a:buFont typeface="Wingdings" pitchFamily="2" charset="2"/>
              <a:buNone/>
            </a:pPr>
            <a:r>
              <a:rPr lang="zh-CN" altLang="en-US" b="1" dirty="0" smtClean="0">
                <a:latin typeface="Times New Roman" pitchFamily="18" charset="0"/>
                <a:ea typeface="楷体_GB2312" pitchFamily="49" charset="-122"/>
              </a:rPr>
              <a:t>和</a:t>
            </a:r>
            <a:r>
              <a:rPr lang="en-US" altLang="zh-CN" b="1" dirty="0" smtClean="0">
                <a:latin typeface="Times New Roman" pitchFamily="18" charset="0"/>
                <a:ea typeface="楷体_GB2312" pitchFamily="49" charset="-122"/>
              </a:rPr>
              <a:t>B</a:t>
            </a:r>
            <a:r>
              <a:rPr lang="zh-CN" altLang="en-US" b="1" dirty="0" smtClean="0">
                <a:latin typeface="Times New Roman" pitchFamily="18" charset="0"/>
                <a:ea typeface="楷体_GB2312" pitchFamily="49" charset="-122"/>
              </a:rPr>
              <a:t>的计算公式中可得</a:t>
            </a:r>
            <a:r>
              <a:rPr lang="en-US" altLang="zh-CN" b="1" dirty="0" smtClean="0">
                <a:latin typeface="Times New Roman" pitchFamily="18" charset="0"/>
                <a:ea typeface="楷体_GB2312" pitchFamily="49" charset="-122"/>
              </a:rPr>
              <a:t>N=0.57(</a:t>
            </a:r>
            <a:r>
              <a:rPr lang="zh-CN" altLang="en-US" b="1" dirty="0" smtClean="0">
                <a:latin typeface="Times New Roman" pitchFamily="18" charset="0"/>
                <a:ea typeface="楷体_GB2312" pitchFamily="49" charset="-122"/>
              </a:rPr>
              <a:t>股</a:t>
            </a:r>
            <a:r>
              <a:rPr lang="en-US" altLang="zh-CN" b="1" dirty="0" smtClean="0">
                <a:latin typeface="Times New Roman" pitchFamily="18" charset="0"/>
                <a:ea typeface="楷体_GB2312" pitchFamily="49" charset="-122"/>
              </a:rPr>
              <a:t>);</a:t>
            </a:r>
            <a:r>
              <a:rPr lang="zh-CN" altLang="en-US" b="1" dirty="0" smtClean="0">
                <a:latin typeface="Times New Roman" pitchFamily="18" charset="0"/>
                <a:ea typeface="楷体_GB2312" pitchFamily="49" charset="-122"/>
              </a:rPr>
              <a:t> </a:t>
            </a:r>
            <a:r>
              <a:rPr lang="en-US" altLang="zh-CN" b="1" dirty="0" smtClean="0">
                <a:latin typeface="Times New Roman" pitchFamily="18" charset="0"/>
                <a:ea typeface="楷体_GB2312" pitchFamily="49" charset="-122"/>
              </a:rPr>
              <a:t>B=31.57(</a:t>
            </a:r>
            <a:r>
              <a:rPr lang="zh-CN" altLang="en-US" b="1" dirty="0" smtClean="0">
                <a:latin typeface="Times New Roman" pitchFamily="18" charset="0"/>
                <a:ea typeface="楷体_GB2312" pitchFamily="49" charset="-122"/>
              </a:rPr>
              <a:t>元</a:t>
            </a:r>
            <a:r>
              <a:rPr lang="en-US" altLang="zh-CN" b="1" dirty="0" smtClean="0">
                <a:latin typeface="Times New Roman" pitchFamily="18" charset="0"/>
                <a:ea typeface="楷体_GB2312" pitchFamily="49" charset="-122"/>
              </a:rPr>
              <a:t>),</a:t>
            </a:r>
            <a:r>
              <a:rPr lang="zh-CN" altLang="en-US" b="1" dirty="0" smtClean="0">
                <a:latin typeface="Times New Roman" pitchFamily="18" charset="0"/>
                <a:ea typeface="楷体_GB2312" pitchFamily="49" charset="-122"/>
              </a:rPr>
              <a:t>由</a:t>
            </a:r>
            <a:r>
              <a:rPr lang="en-US" altLang="zh-CN" b="1" dirty="0" smtClean="0">
                <a:latin typeface="Times New Roman" pitchFamily="18" charset="0"/>
                <a:ea typeface="楷体_GB2312" pitchFamily="49" charset="-122"/>
              </a:rPr>
              <a:t>:</a:t>
            </a:r>
          </a:p>
          <a:p>
            <a:pPr algn="just">
              <a:buFont typeface="Wingdings" pitchFamily="2" charset="2"/>
              <a:buNone/>
            </a:pPr>
            <a:endParaRPr lang="zh-CN" altLang="en-US" b="1" dirty="0" smtClean="0">
              <a:latin typeface="Times New Roman" pitchFamily="18" charset="0"/>
              <a:ea typeface="楷体_GB2312" pitchFamily="49" charset="-122"/>
            </a:endParaRPr>
          </a:p>
          <a:p>
            <a:pPr algn="just">
              <a:buFont typeface="Wingdings" pitchFamily="2" charset="2"/>
              <a:buNone/>
            </a:pPr>
            <a:r>
              <a:rPr lang="zh-CN" altLang="en-US" b="1" dirty="0" smtClean="0">
                <a:latin typeface="Times New Roman" pitchFamily="18" charset="0"/>
                <a:ea typeface="楷体_GB2312" pitchFamily="49" charset="-122"/>
              </a:rPr>
              <a:t>即该期权的价格为</a:t>
            </a:r>
            <a:r>
              <a:rPr lang="en-US" altLang="zh-CN" b="1" dirty="0" smtClean="0">
                <a:latin typeface="Times New Roman" pitchFamily="18" charset="0"/>
                <a:ea typeface="楷体_GB2312" pitchFamily="49" charset="-122"/>
              </a:rPr>
              <a:t>25.43</a:t>
            </a:r>
            <a:r>
              <a:rPr lang="zh-CN" altLang="en-US" b="1" dirty="0" smtClean="0">
                <a:latin typeface="Times New Roman" pitchFamily="18" charset="0"/>
                <a:ea typeface="楷体_GB2312" pitchFamily="49" charset="-122"/>
              </a:rPr>
              <a:t>。</a:t>
            </a:r>
          </a:p>
          <a:p>
            <a:pPr algn="just">
              <a:buFont typeface="Wingdings" pitchFamily="2" charset="2"/>
              <a:buNone/>
            </a:pPr>
            <a:endParaRPr lang="en-US" altLang="zh-CN" b="1" dirty="0" smtClean="0">
              <a:latin typeface="Times New Roman" pitchFamily="18" charset="0"/>
              <a:ea typeface="楷体_GB2312" pitchFamily="49" charset="-122"/>
            </a:endParaRPr>
          </a:p>
        </p:txBody>
      </p:sp>
      <p:graphicFrame>
        <p:nvGraphicFramePr>
          <p:cNvPr id="30722" name="Object 12"/>
          <p:cNvGraphicFramePr>
            <a:graphicFrameLocks noChangeAspect="1"/>
          </p:cNvGraphicFramePr>
          <p:nvPr>
            <p:extLst>
              <p:ext uri="{D42A27DB-BD31-4B8C-83A1-F6EECF244321}">
                <p14:modId xmlns:p14="http://schemas.microsoft.com/office/powerpoint/2010/main" val="3499299265"/>
              </p:ext>
            </p:extLst>
          </p:nvPr>
        </p:nvGraphicFramePr>
        <p:xfrm>
          <a:off x="2365016" y="3642212"/>
          <a:ext cx="6048375" cy="450850"/>
        </p:xfrm>
        <a:graphic>
          <a:graphicData uri="http://schemas.openxmlformats.org/presentationml/2006/ole">
            <mc:AlternateContent xmlns:mc="http://schemas.openxmlformats.org/markup-compatibility/2006">
              <mc:Choice xmlns:v="urn:schemas-microsoft-com:vml" Requires="v">
                <p:oleObj spid="_x0000_s29712" name="Equation" r:id="rId4" imgW="3073320" imgH="228600" progId="Equation.DSMT4">
                  <p:embed/>
                </p:oleObj>
              </mc:Choice>
              <mc:Fallback>
                <p:oleObj name="Equation" r:id="rId4" imgW="3073320" imgH="228600" progId="Equation.DSMT4">
                  <p:embed/>
                  <p:pic>
                    <p:nvPicPr>
                      <p:cNvPr id="30722"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016" y="3642212"/>
                        <a:ext cx="6048375" cy="450850"/>
                      </a:xfrm>
                      <a:prstGeom prst="rect">
                        <a:avLst/>
                      </a:prstGeom>
                      <a:noFill/>
                      <a:extLst/>
                    </p:spPr>
                  </p:pic>
                </p:oleObj>
              </mc:Fallback>
            </mc:AlternateContent>
          </a:graphicData>
        </a:graphic>
      </p:graphicFrame>
      <p:graphicFrame>
        <p:nvGraphicFramePr>
          <p:cNvPr id="222221" name="Object 13"/>
          <p:cNvGraphicFramePr>
            <a:graphicFrameLocks noChangeAspect="1"/>
          </p:cNvGraphicFramePr>
          <p:nvPr>
            <p:extLst>
              <p:ext uri="{D42A27DB-BD31-4B8C-83A1-F6EECF244321}">
                <p14:modId xmlns:p14="http://schemas.microsoft.com/office/powerpoint/2010/main" val="3797363062"/>
              </p:ext>
            </p:extLst>
          </p:nvPr>
        </p:nvGraphicFramePr>
        <p:xfrm>
          <a:off x="1015569" y="5023535"/>
          <a:ext cx="5400675" cy="488950"/>
        </p:xfrm>
        <a:graphic>
          <a:graphicData uri="http://schemas.openxmlformats.org/presentationml/2006/ole">
            <mc:AlternateContent xmlns:mc="http://schemas.openxmlformats.org/markup-compatibility/2006">
              <mc:Choice xmlns:v="urn:schemas-microsoft-com:vml" Requires="v">
                <p:oleObj spid="_x0000_s29713" name="Equation" r:id="rId6" imgW="2527200" imgH="228600" progId="Equation.DSMT4">
                  <p:embed/>
                </p:oleObj>
              </mc:Choice>
              <mc:Fallback>
                <p:oleObj name="Equation" r:id="rId6" imgW="2527200" imgH="228600" progId="Equation.DSMT4">
                  <p:embed/>
                  <p:pic>
                    <p:nvPicPr>
                      <p:cNvPr id="222221"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5569" y="5023535"/>
                        <a:ext cx="5400675" cy="488950"/>
                      </a:xfrm>
                      <a:prstGeom prst="rect">
                        <a:avLst/>
                      </a:prstGeom>
                      <a:noFill/>
                      <a:extLst/>
                    </p:spPr>
                  </p:pic>
                </p:oleObj>
              </mc:Fallback>
            </mc:AlternateContent>
          </a:graphicData>
        </a:graphic>
      </p:graphicFrame>
      <p:sp>
        <p:nvSpPr>
          <p:cNvPr id="6" name="Rectangle 3"/>
          <p:cNvSpPr txBox="1">
            <a:spLocks/>
          </p:cNvSpPr>
          <p:nvPr/>
        </p:nvSpPr>
        <p:spPr>
          <a:xfrm>
            <a:off x="734291" y="457200"/>
            <a:ext cx="8540750" cy="4346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itchFamily="2" charset="2"/>
              <a:buNone/>
            </a:pPr>
            <a:r>
              <a:rPr lang="zh-CN" altLang="en-US" b="1" dirty="0" smtClean="0">
                <a:solidFill>
                  <a:srgbClr val="FF0000"/>
                </a:solidFill>
                <a:latin typeface="Comic Sans MS" pitchFamily="66" charset="0"/>
                <a:ea typeface="楷体_GB2312" pitchFamily="49" charset="-122"/>
              </a:rPr>
              <a:t>在期权定价上的应用：</a:t>
            </a:r>
          </a:p>
          <a:p>
            <a:pPr algn="just"/>
            <a:r>
              <a:rPr lang="zh-CN" altLang="en-US" b="1" dirty="0" smtClean="0">
                <a:latin typeface="Times New Roman" pitchFamily="18" charset="0"/>
                <a:ea typeface="楷体_GB2312" pitchFamily="49" charset="-122"/>
              </a:rPr>
              <a:t>例：</a:t>
            </a:r>
          </a:p>
          <a:p>
            <a:pPr algn="just"/>
            <a:r>
              <a:rPr lang="zh-CN" altLang="en-US" b="1" dirty="0" smtClean="0">
                <a:latin typeface="Times New Roman" pitchFamily="18" charset="0"/>
                <a:ea typeface="楷体_GB2312" pitchFamily="49" charset="-122"/>
              </a:rPr>
              <a:t>某股票，一年后状态如下：</a:t>
            </a:r>
          </a:p>
          <a:p>
            <a:pPr algn="just"/>
            <a:r>
              <a:rPr lang="zh-CN" altLang="en-US" b="1" dirty="0" smtClean="0">
                <a:latin typeface="Times New Roman" pitchFamily="18" charset="0"/>
                <a:ea typeface="楷体_GB2312" pitchFamily="49" charset="-122"/>
              </a:rPr>
              <a:t>无风险利率</a:t>
            </a:r>
            <a:r>
              <a:rPr lang="en-US" altLang="zh-CN" b="1" dirty="0" smtClean="0">
                <a:latin typeface="Times New Roman" pitchFamily="18" charset="0"/>
                <a:ea typeface="楷体_GB2312" pitchFamily="49" charset="-122"/>
              </a:rPr>
              <a:t>8%</a:t>
            </a:r>
            <a:r>
              <a:rPr lang="zh-CN" altLang="en-US" b="1" dirty="0" smtClean="0">
                <a:latin typeface="Times New Roman" pitchFamily="18" charset="0"/>
                <a:ea typeface="楷体_GB2312" pitchFamily="49" charset="-122"/>
              </a:rPr>
              <a:t>（连续复利）</a:t>
            </a:r>
          </a:p>
          <a:p>
            <a:pPr algn="just"/>
            <a:r>
              <a:rPr lang="en-US" altLang="zh-CN" b="1" dirty="0" smtClean="0">
                <a:latin typeface="Times New Roman" pitchFamily="18" charset="0"/>
                <a:ea typeface="楷体_GB2312" pitchFamily="49" charset="-122"/>
              </a:rPr>
              <a:t>1</a:t>
            </a:r>
            <a:r>
              <a:rPr lang="zh-CN" altLang="en-US" b="1" dirty="0" smtClean="0">
                <a:latin typeface="Times New Roman" pitchFamily="18" charset="0"/>
                <a:ea typeface="楷体_GB2312" pitchFamily="49" charset="-122"/>
              </a:rPr>
              <a:t>年到期的欧式看涨期权，执行价格</a:t>
            </a:r>
            <a:r>
              <a:rPr lang="en-US" altLang="zh-CN" b="1" dirty="0" smtClean="0">
                <a:latin typeface="Times New Roman" pitchFamily="18" charset="0"/>
                <a:ea typeface="楷体_GB2312" pitchFamily="49" charset="-122"/>
              </a:rPr>
              <a:t>112</a:t>
            </a:r>
            <a:r>
              <a:rPr lang="zh-CN" altLang="en-US" b="1" dirty="0" smtClean="0">
                <a:latin typeface="Times New Roman" pitchFamily="18" charset="0"/>
                <a:ea typeface="楷体_GB2312" pitchFamily="49" charset="-122"/>
              </a:rPr>
              <a:t>元</a:t>
            </a:r>
          </a:p>
          <a:p>
            <a:pPr algn="just">
              <a:buFont typeface="Wingdings" pitchFamily="2" charset="2"/>
              <a:buNone/>
            </a:pPr>
            <a:r>
              <a:rPr lang="zh-CN" altLang="en-US" b="1" dirty="0" smtClean="0">
                <a:latin typeface="Times New Roman" pitchFamily="18" charset="0"/>
                <a:ea typeface="楷体_GB2312" pitchFamily="49" charset="-122"/>
              </a:rPr>
              <a:t>该期权的当前价值应该是多少？</a:t>
            </a:r>
          </a:p>
          <a:p>
            <a:pPr algn="just">
              <a:buFont typeface="Wingdings" pitchFamily="2" charset="2"/>
              <a:buNone/>
            </a:pPr>
            <a:r>
              <a:rPr lang="zh-CN" altLang="en-US" b="1" dirty="0" smtClean="0">
                <a:latin typeface="Times New Roman" pitchFamily="18" charset="0"/>
                <a:ea typeface="楷体_GB2312" pitchFamily="49" charset="-122"/>
              </a:rPr>
              <a:t>    </a:t>
            </a:r>
            <a:endParaRPr lang="en-US" altLang="zh-CN" b="1" dirty="0" smtClean="0">
              <a:latin typeface="Times New Roman" pitchFamily="18" charset="0"/>
              <a:ea typeface="楷体_GB2312" pitchFamily="49" charset="-122"/>
            </a:endParaRPr>
          </a:p>
        </p:txBody>
      </p:sp>
      <p:grpSp>
        <p:nvGrpSpPr>
          <p:cNvPr id="7" name="Group 4"/>
          <p:cNvGrpSpPr>
            <a:grpSpLocks/>
          </p:cNvGrpSpPr>
          <p:nvPr/>
        </p:nvGrpSpPr>
        <p:grpSpPr bwMode="auto">
          <a:xfrm>
            <a:off x="5500255" y="859576"/>
            <a:ext cx="2076450" cy="1462088"/>
            <a:chOff x="3456" y="1488"/>
            <a:chExt cx="1308" cy="921"/>
          </a:xfrm>
        </p:grpSpPr>
        <p:grpSp>
          <p:nvGrpSpPr>
            <p:cNvPr id="8" name="Group 5"/>
            <p:cNvGrpSpPr>
              <a:grpSpLocks/>
            </p:cNvGrpSpPr>
            <p:nvPr/>
          </p:nvGrpSpPr>
          <p:grpSpPr bwMode="auto">
            <a:xfrm>
              <a:off x="3792" y="1584"/>
              <a:ext cx="576" cy="768"/>
              <a:chOff x="4268" y="1272"/>
              <a:chExt cx="868" cy="856"/>
            </a:xfrm>
          </p:grpSpPr>
          <p:sp>
            <p:nvSpPr>
              <p:cNvPr id="12" name="Oval 6"/>
              <p:cNvSpPr>
                <a:spLocks noChangeArrowheads="1"/>
              </p:cNvSpPr>
              <p:nvPr/>
            </p:nvSpPr>
            <p:spPr bwMode="auto">
              <a:xfrm>
                <a:off x="4268" y="1684"/>
                <a:ext cx="49" cy="32"/>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13" name="Line 7"/>
              <p:cNvSpPr>
                <a:spLocks noChangeShapeType="1"/>
              </p:cNvSpPr>
              <p:nvPr/>
            </p:nvSpPr>
            <p:spPr bwMode="auto">
              <a:xfrm flipV="1">
                <a:off x="4309" y="1272"/>
                <a:ext cx="827" cy="412"/>
              </a:xfrm>
              <a:prstGeom prst="line">
                <a:avLst/>
              </a:prstGeom>
              <a:noFill/>
              <a:ln w="9525">
                <a:solidFill>
                  <a:schemeClr val="tx1"/>
                </a:solidFill>
                <a:round/>
                <a:headEnd/>
                <a:tailEnd type="arrow" w="lg" len="lg"/>
              </a:ln>
            </p:spPr>
            <p:txBody>
              <a:bodyPr/>
              <a:lstStyle/>
              <a:p>
                <a:endParaRPr lang="zh-CN" altLang="en-US"/>
              </a:p>
            </p:txBody>
          </p:sp>
          <p:sp>
            <p:nvSpPr>
              <p:cNvPr id="14" name="Line 8"/>
              <p:cNvSpPr>
                <a:spLocks noChangeShapeType="1"/>
              </p:cNvSpPr>
              <p:nvPr/>
            </p:nvSpPr>
            <p:spPr bwMode="auto">
              <a:xfrm rot="5400000" flipV="1">
                <a:off x="4501" y="1532"/>
                <a:ext cx="412" cy="779"/>
              </a:xfrm>
              <a:prstGeom prst="line">
                <a:avLst/>
              </a:prstGeom>
              <a:noFill/>
              <a:ln w="9525">
                <a:solidFill>
                  <a:schemeClr val="tx1"/>
                </a:solidFill>
                <a:round/>
                <a:headEnd/>
                <a:tailEnd type="arrow" w="lg" len="lg"/>
              </a:ln>
            </p:spPr>
            <p:txBody>
              <a:bodyPr/>
              <a:lstStyle/>
              <a:p>
                <a:endParaRPr lang="zh-CN" altLang="en-US"/>
              </a:p>
            </p:txBody>
          </p:sp>
        </p:grpSp>
        <p:graphicFrame>
          <p:nvGraphicFramePr>
            <p:cNvPr id="9" name="Object 9"/>
            <p:cNvGraphicFramePr>
              <a:graphicFrameLocks noChangeAspect="1"/>
            </p:cNvGraphicFramePr>
            <p:nvPr/>
          </p:nvGraphicFramePr>
          <p:xfrm>
            <a:off x="3456" y="1872"/>
            <a:ext cx="333" cy="200"/>
          </p:xfrm>
          <a:graphic>
            <a:graphicData uri="http://schemas.openxmlformats.org/presentationml/2006/ole">
              <mc:AlternateContent xmlns:mc="http://schemas.openxmlformats.org/markup-compatibility/2006">
                <mc:Choice xmlns:v="urn:schemas-microsoft-com:vml" Requires="v">
                  <p:oleObj spid="_x0000_s29714" name="Equation" r:id="rId8" imgW="444240" imgH="266400" progId="Equation.DSMT4">
                    <p:embed/>
                  </p:oleObj>
                </mc:Choice>
                <mc:Fallback>
                  <p:oleObj name="Equation" r:id="rId8" imgW="444240" imgH="266400" progId="Equation.DSMT4">
                    <p:embed/>
                    <p:pic>
                      <p:nvPicPr>
                        <p:cNvPr id="29698"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1872"/>
                          <a:ext cx="333"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nvGraphicFramePr>
          <p:xfrm>
            <a:off x="4416" y="1488"/>
            <a:ext cx="348" cy="209"/>
          </p:xfrm>
          <a:graphic>
            <a:graphicData uri="http://schemas.openxmlformats.org/presentationml/2006/ole">
              <mc:AlternateContent xmlns:mc="http://schemas.openxmlformats.org/markup-compatibility/2006">
                <mc:Choice xmlns:v="urn:schemas-microsoft-com:vml" Requires="v">
                  <p:oleObj spid="_x0000_s29715" name="Equation" r:id="rId10" imgW="444240" imgH="266400" progId="Equation.DSMT4">
                    <p:embed/>
                  </p:oleObj>
                </mc:Choice>
                <mc:Fallback>
                  <p:oleObj name="Equation" r:id="rId10" imgW="444240" imgH="266400" progId="Equation.DSMT4">
                    <p:embed/>
                    <p:pic>
                      <p:nvPicPr>
                        <p:cNvPr id="29699"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6" y="1488"/>
                          <a:ext cx="348"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1"/>
            <p:cNvGraphicFramePr>
              <a:graphicFrameLocks noChangeAspect="1"/>
            </p:cNvGraphicFramePr>
            <p:nvPr/>
          </p:nvGraphicFramePr>
          <p:xfrm>
            <a:off x="4416" y="2208"/>
            <a:ext cx="240" cy="201"/>
          </p:xfrm>
          <a:graphic>
            <a:graphicData uri="http://schemas.openxmlformats.org/presentationml/2006/ole">
              <mc:AlternateContent xmlns:mc="http://schemas.openxmlformats.org/markup-compatibility/2006">
                <mc:Choice xmlns:v="urn:schemas-microsoft-com:vml" Requires="v">
                  <p:oleObj spid="_x0000_s29716" name="Equation" r:id="rId12" imgW="317160" imgH="266400" progId="Equation.DSMT4">
                    <p:embed/>
                  </p:oleObj>
                </mc:Choice>
                <mc:Fallback>
                  <p:oleObj name="Equation" r:id="rId12" imgW="317160" imgH="266400" progId="Equation.DSMT4">
                    <p:embed/>
                    <p:pic>
                      <p:nvPicPr>
                        <p:cNvPr id="2970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6" y="2208"/>
                          <a:ext cx="240"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96508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2221"/>
                                        </p:tgtEl>
                                        <p:attrNameLst>
                                          <p:attrName>style.visibility</p:attrName>
                                        </p:attrNameLst>
                                      </p:cBhvr>
                                      <p:to>
                                        <p:strVal val="visible"/>
                                      </p:to>
                                    </p:set>
                                    <p:animEffect transition="in" filter="blinds(horizontal)">
                                      <p:cBhvr>
                                        <p:cTn id="7" dur="500"/>
                                        <p:tgtEl>
                                          <p:spTgt spid="2222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5">
                                            <p:txEl>
                                              <p:pRg st="4" end="4"/>
                                            </p:txEl>
                                          </p:spTgt>
                                        </p:tgtEl>
                                        <p:attrNameLst>
                                          <p:attrName>style.visibility</p:attrName>
                                        </p:attrNameLst>
                                      </p:cBhvr>
                                      <p:to>
                                        <p:strVal val="visible"/>
                                      </p:to>
                                    </p:set>
                                    <p:animEffect transition="in" filter="blinds(horizontal)">
                                      <p:cBhvr>
                                        <p:cTn id="12" dur="500"/>
                                        <p:tgtEl>
                                          <p:spTgt spid="307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idx="4294967295"/>
          </p:nvPr>
        </p:nvSpPr>
        <p:spPr bwMode="auto">
          <a:xfrm>
            <a:off x="2209800" y="457200"/>
            <a:ext cx="7010400" cy="8382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dirty="0"/>
              <a:t>第二章  无套利定价</a:t>
            </a:r>
            <a:r>
              <a:rPr lang="zh-CN" altLang="en-US" sz="3200" b="1" dirty="0" smtClean="0"/>
              <a:t>原理</a:t>
            </a:r>
            <a:r>
              <a:rPr lang="en-US" altLang="zh-CN" sz="3200" b="1" dirty="0" smtClean="0"/>
              <a:t>(</a:t>
            </a:r>
            <a:r>
              <a:rPr lang="zh-CN" altLang="en-US" sz="3200" b="1" dirty="0" smtClean="0"/>
              <a:t>第三章不考</a:t>
            </a:r>
            <a:r>
              <a:rPr lang="en-US" altLang="zh-CN" sz="3200" b="1" dirty="0" smtClean="0"/>
              <a:t>)</a:t>
            </a:r>
            <a:endParaRPr lang="zh-CN" altLang="en-US" cap="none" dirty="0" smtClean="0"/>
          </a:p>
        </p:txBody>
      </p:sp>
      <p:sp>
        <p:nvSpPr>
          <p:cNvPr id="263171" name="AutoShape 3"/>
          <p:cNvSpPr>
            <a:spLocks noChangeArrowheads="1"/>
          </p:cNvSpPr>
          <p:nvPr/>
        </p:nvSpPr>
        <p:spPr bwMode="auto">
          <a:xfrm>
            <a:off x="3810000" y="2133600"/>
            <a:ext cx="4267200" cy="731838"/>
          </a:xfrm>
          <a:prstGeom prst="flowChartAlternateProcess">
            <a:avLst/>
          </a:prstGeom>
          <a:solidFill>
            <a:srgbClr val="C0C0C0"/>
          </a:solidFill>
          <a:ln w="9525">
            <a:solidFill>
              <a:schemeClr val="bg2"/>
            </a:solidFill>
            <a:miter lim="800000"/>
            <a:headEnd/>
            <a:tailEnd/>
          </a:ln>
        </p:spPr>
        <p:txBody>
          <a:bodyPr wrap="none" anchor="ctr"/>
          <a:lstStyle/>
          <a:p>
            <a:pPr>
              <a:spcBef>
                <a:spcPct val="0"/>
              </a:spcBef>
              <a:buClrTx/>
              <a:buSzTx/>
              <a:buFontTx/>
              <a:buNone/>
            </a:pPr>
            <a:r>
              <a:rPr lang="zh-CN" altLang="en-US" sz="2400" b="1" dirty="0">
                <a:solidFill>
                  <a:schemeClr val="folHlink"/>
                </a:solidFill>
                <a:latin typeface="楷体_GB2312" pitchFamily="49" charset="-122"/>
                <a:ea typeface="楷体_GB2312" pitchFamily="49" charset="-122"/>
              </a:rPr>
              <a:t>什么是套利</a:t>
            </a:r>
          </a:p>
        </p:txBody>
      </p:sp>
      <p:sp>
        <p:nvSpPr>
          <p:cNvPr id="263172" name="AutoShape 4"/>
          <p:cNvSpPr>
            <a:spLocks noChangeArrowheads="1"/>
          </p:cNvSpPr>
          <p:nvPr/>
        </p:nvSpPr>
        <p:spPr bwMode="auto">
          <a:xfrm>
            <a:off x="3810000" y="3352800"/>
            <a:ext cx="4267200" cy="731838"/>
          </a:xfrm>
          <a:prstGeom prst="flowChartAlternateProcess">
            <a:avLst/>
          </a:prstGeom>
          <a:solidFill>
            <a:srgbClr val="C0C0C0"/>
          </a:solidFill>
          <a:ln w="9525">
            <a:solidFill>
              <a:schemeClr val="bg2"/>
            </a:solidFill>
            <a:miter lim="800000"/>
            <a:headEnd/>
            <a:tailEnd/>
          </a:ln>
        </p:spPr>
        <p:txBody>
          <a:bodyPr wrap="none" anchor="ctr"/>
          <a:lstStyle/>
          <a:p>
            <a:pPr>
              <a:spcBef>
                <a:spcPct val="0"/>
              </a:spcBef>
              <a:buClrTx/>
              <a:buSzTx/>
              <a:buFontTx/>
              <a:buNone/>
            </a:pPr>
            <a:r>
              <a:rPr lang="zh-CN" altLang="en-US" sz="2400" b="1">
                <a:solidFill>
                  <a:schemeClr val="folHlink"/>
                </a:solidFill>
                <a:latin typeface="楷体_GB2312" pitchFamily="49" charset="-122"/>
                <a:ea typeface="楷体_GB2312" pitchFamily="49" charset="-122"/>
              </a:rPr>
              <a:t>什么是无套利定价原理</a:t>
            </a:r>
          </a:p>
        </p:txBody>
      </p:sp>
      <p:sp>
        <p:nvSpPr>
          <p:cNvPr id="225285" name="AutoShape 5"/>
          <p:cNvSpPr>
            <a:spLocks noChangeArrowheads="1"/>
          </p:cNvSpPr>
          <p:nvPr/>
        </p:nvSpPr>
        <p:spPr bwMode="auto">
          <a:xfrm>
            <a:off x="3810000" y="4602164"/>
            <a:ext cx="4267200" cy="731837"/>
          </a:xfrm>
          <a:prstGeom prst="flowChartAlternateProcess">
            <a:avLst/>
          </a:prstGeom>
          <a:noFill/>
          <a:ln w="9525">
            <a:solidFill>
              <a:srgbClr val="FF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无套利定价原理的基本理论</a:t>
            </a:r>
          </a:p>
        </p:txBody>
      </p:sp>
    </p:spTree>
    <p:extLst>
      <p:ext uri="{BB962C8B-B14F-4D97-AF65-F5344CB8AC3E}">
        <p14:creationId xmlns:p14="http://schemas.microsoft.com/office/powerpoint/2010/main" val="3355858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2528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en-US" sz="3600"/>
          </a:p>
        </p:txBody>
      </p:sp>
      <p:sp>
        <p:nvSpPr>
          <p:cNvPr id="264195" name="Rectangle 3"/>
          <p:cNvSpPr>
            <a:spLocks noGrp="1" noChangeArrowheads="1"/>
          </p:cNvSpPr>
          <p:nvPr>
            <p:ph idx="4294967295"/>
          </p:nvPr>
        </p:nvSpPr>
        <p:spPr>
          <a:xfrm>
            <a:off x="1992313" y="1628776"/>
            <a:ext cx="7467600" cy="3313113"/>
          </a:xfrm>
        </p:spPr>
        <p:txBody>
          <a:bodyPr>
            <a:normAutofit lnSpcReduction="10000"/>
          </a:bodyPr>
          <a:lstStyle/>
          <a:p>
            <a:pPr eaLnBrk="1" hangingPunct="1">
              <a:buFont typeface="Wingdings" pitchFamily="2" charset="2"/>
              <a:buNone/>
            </a:pPr>
            <a:r>
              <a:rPr lang="en-US" altLang="zh-CN" smtClean="0"/>
              <a:t>Arrow-Debreu</a:t>
            </a:r>
            <a:r>
              <a:rPr lang="zh-CN" altLang="en-US" smtClean="0"/>
              <a:t>模型</a:t>
            </a:r>
            <a:endParaRPr lang="en-US" altLang="zh-CN" smtClean="0">
              <a:latin typeface="华文中宋" pitchFamily="2" charset="-122"/>
            </a:endParaRPr>
          </a:p>
          <a:p>
            <a:pPr eaLnBrk="1" hangingPunct="1">
              <a:buFont typeface="Wingdings" pitchFamily="2" charset="2"/>
              <a:buNone/>
            </a:pPr>
            <a:endParaRPr lang="en-US" altLang="zh-CN" smtClean="0">
              <a:latin typeface="华文中宋" pitchFamily="2" charset="-122"/>
            </a:endParaRPr>
          </a:p>
          <a:p>
            <a:pPr eaLnBrk="1" hangingPunct="1">
              <a:buFont typeface="Wingdings" pitchFamily="2" charset="2"/>
              <a:buNone/>
            </a:pPr>
            <a:r>
              <a:rPr lang="en-US" altLang="zh-CN" smtClean="0">
                <a:latin typeface="华文中宋" pitchFamily="2" charset="-122"/>
              </a:rPr>
              <a:t>1</a:t>
            </a:r>
            <a:r>
              <a:rPr lang="zh-CN" altLang="en-US" smtClean="0">
                <a:latin typeface="华文中宋" pitchFamily="2" charset="-122"/>
              </a:rPr>
              <a:t>、市场环境</a:t>
            </a:r>
          </a:p>
          <a:p>
            <a:pPr eaLnBrk="1" hangingPunct="1">
              <a:buFont typeface="Wingdings" pitchFamily="2" charset="2"/>
              <a:buNone/>
            </a:pPr>
            <a:r>
              <a:rPr lang="en-US" altLang="zh-CN" smtClean="0">
                <a:latin typeface="华文中宋" pitchFamily="2" charset="-122"/>
              </a:rPr>
              <a:t>2</a:t>
            </a:r>
            <a:r>
              <a:rPr lang="zh-CN" altLang="en-US" smtClean="0">
                <a:latin typeface="华文中宋" pitchFamily="2" charset="-122"/>
              </a:rPr>
              <a:t>、套利组合的定义</a:t>
            </a:r>
          </a:p>
          <a:p>
            <a:pPr eaLnBrk="1" hangingPunct="1">
              <a:buFont typeface="Wingdings" pitchFamily="2" charset="2"/>
              <a:buNone/>
            </a:pPr>
            <a:r>
              <a:rPr lang="en-US" altLang="zh-CN" smtClean="0">
                <a:latin typeface="华文中宋" pitchFamily="2" charset="-122"/>
              </a:rPr>
              <a:t>3</a:t>
            </a:r>
            <a:r>
              <a:rPr lang="zh-CN" altLang="en-US" smtClean="0">
                <a:latin typeface="华文中宋" pitchFamily="2" charset="-122"/>
              </a:rPr>
              <a:t>、无套利组合等价定理</a:t>
            </a:r>
          </a:p>
          <a:p>
            <a:pPr eaLnBrk="1" hangingPunct="1">
              <a:buFont typeface="Wingdings" pitchFamily="2" charset="2"/>
              <a:buNone/>
            </a:pPr>
            <a:r>
              <a:rPr lang="en-US" altLang="zh-CN" smtClean="0">
                <a:latin typeface="华文中宋" pitchFamily="2" charset="-122"/>
              </a:rPr>
              <a:t>4</a:t>
            </a:r>
            <a:r>
              <a:rPr lang="zh-CN" altLang="en-US" smtClean="0">
                <a:latin typeface="华文中宋" pitchFamily="2" charset="-122"/>
              </a:rPr>
              <a:t>、完全市场与不完全市场</a:t>
            </a:r>
          </a:p>
          <a:p>
            <a:pPr eaLnBrk="1" hangingPunct="1">
              <a:buFont typeface="Wingdings" pitchFamily="2" charset="2"/>
              <a:buNone/>
            </a:pPr>
            <a:r>
              <a:rPr lang="en-US" altLang="zh-CN" smtClean="0">
                <a:latin typeface="华文中宋" pitchFamily="2" charset="-122"/>
              </a:rPr>
              <a:t>5</a:t>
            </a:r>
            <a:r>
              <a:rPr lang="zh-CN" altLang="en-US" smtClean="0">
                <a:latin typeface="华文中宋" pitchFamily="2" charset="-122"/>
              </a:rPr>
              <a:t>、简单的应用</a:t>
            </a:r>
          </a:p>
        </p:txBody>
      </p:sp>
    </p:spTree>
    <p:extLst>
      <p:ext uri="{BB962C8B-B14F-4D97-AF65-F5344CB8AC3E}">
        <p14:creationId xmlns:p14="http://schemas.microsoft.com/office/powerpoint/2010/main" val="3378727567"/>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4294967295"/>
          </p:nvPr>
        </p:nvSpPr>
        <p:spPr>
          <a:xfrm>
            <a:off x="1992314" y="1196975"/>
            <a:ext cx="7704137" cy="4794250"/>
          </a:xfrm>
        </p:spPr>
        <p:txBody>
          <a:bodyPr/>
          <a:lstStyle/>
          <a:p>
            <a:pPr eaLnBrk="1" hangingPunct="1">
              <a:buFont typeface="Wingdings" pitchFamily="2" charset="2"/>
              <a:buNone/>
            </a:pPr>
            <a:r>
              <a:rPr lang="en-US" altLang="zh-CN" b="1">
                <a:solidFill>
                  <a:schemeClr val="hlink"/>
                </a:solidFill>
                <a:latin typeface="方正姚体" pitchFamily="2" charset="-122"/>
                <a:ea typeface="方正姚体" pitchFamily="2" charset="-122"/>
              </a:rPr>
              <a:t>1.</a:t>
            </a:r>
            <a:r>
              <a:rPr lang="zh-CN" altLang="en-US" b="1">
                <a:solidFill>
                  <a:schemeClr val="hlink"/>
                </a:solidFill>
                <a:latin typeface="方正姚体" pitchFamily="2" charset="-122"/>
                <a:ea typeface="方正姚体" pitchFamily="2" charset="-122"/>
              </a:rPr>
              <a:t>市场环境假设</a:t>
            </a:r>
            <a:endParaRPr lang="zh-CN" altLang="en-US">
              <a:solidFill>
                <a:schemeClr val="hlink"/>
              </a:solidFill>
              <a:latin typeface="方正姚体" pitchFamily="2" charset="-122"/>
              <a:ea typeface="方正姚体" pitchFamily="2" charset="-122"/>
            </a:endParaRPr>
          </a:p>
          <a:p>
            <a:pPr eaLnBrk="1" hangingPunct="1"/>
            <a:r>
              <a:rPr lang="zh-CN" altLang="en-US">
                <a:latin typeface="Times New Roman" pitchFamily="18" charset="0"/>
                <a:ea typeface="宋体" charset="-122"/>
              </a:rPr>
              <a:t>市场中有</a:t>
            </a:r>
            <a:r>
              <a:rPr lang="en-US" altLang="zh-CN">
                <a:latin typeface="Times New Roman" pitchFamily="18" charset="0"/>
                <a:ea typeface="宋体" charset="-122"/>
              </a:rPr>
              <a:t>N</a:t>
            </a:r>
            <a:r>
              <a:rPr lang="zh-CN" altLang="en-US">
                <a:latin typeface="Times New Roman" pitchFamily="18" charset="0"/>
                <a:ea typeface="宋体" charset="-122"/>
              </a:rPr>
              <a:t>个证券，</a:t>
            </a:r>
            <a:r>
              <a:rPr lang="en-US" altLang="zh-CN" i="1">
                <a:latin typeface="Times New Roman" pitchFamily="18" charset="0"/>
                <a:ea typeface="宋体" charset="-122"/>
              </a:rPr>
              <a:t>s</a:t>
            </a:r>
            <a:r>
              <a:rPr lang="en-US" altLang="zh-CN" i="1" baseline="-30000">
                <a:latin typeface="Times New Roman" pitchFamily="18" charset="0"/>
                <a:ea typeface="宋体" charset="-122"/>
              </a:rPr>
              <a:t>1</a:t>
            </a:r>
            <a:r>
              <a:rPr lang="en-US" altLang="zh-CN" i="1">
                <a:latin typeface="Times New Roman" pitchFamily="18" charset="0"/>
                <a:ea typeface="宋体" charset="-122"/>
              </a:rPr>
              <a:t>,s</a:t>
            </a:r>
            <a:r>
              <a:rPr lang="en-US" altLang="zh-CN" i="1" baseline="-30000">
                <a:latin typeface="Times New Roman" pitchFamily="18" charset="0"/>
                <a:ea typeface="宋体" charset="-122"/>
              </a:rPr>
              <a:t>2</a:t>
            </a:r>
            <a:r>
              <a:rPr lang="en-US" altLang="zh-CN" i="1">
                <a:latin typeface="Times New Roman" pitchFamily="18" charset="0"/>
                <a:ea typeface="宋体" charset="-122"/>
              </a:rPr>
              <a:t>,s</a:t>
            </a:r>
            <a:r>
              <a:rPr lang="en-US" altLang="zh-CN" i="1" baseline="-30000">
                <a:latin typeface="Times New Roman" pitchFamily="18" charset="0"/>
                <a:ea typeface="宋体" charset="-122"/>
              </a:rPr>
              <a:t>3</a:t>
            </a:r>
            <a:r>
              <a:rPr lang="en-US" altLang="zh-CN" i="1">
                <a:latin typeface="Times New Roman" pitchFamily="18" charset="0"/>
                <a:ea typeface="宋体" charset="-122"/>
              </a:rPr>
              <a:t>,…,s</a:t>
            </a:r>
            <a:r>
              <a:rPr lang="en-US" altLang="zh-CN" i="1" baseline="-30000">
                <a:latin typeface="Times New Roman" pitchFamily="18" charset="0"/>
                <a:ea typeface="宋体" charset="-122"/>
              </a:rPr>
              <a:t>N</a:t>
            </a:r>
            <a:endParaRPr lang="en-US" altLang="zh-CN">
              <a:latin typeface="Times New Roman" pitchFamily="18" charset="0"/>
              <a:ea typeface="宋体" charset="-122"/>
            </a:endParaRPr>
          </a:p>
          <a:p>
            <a:pPr eaLnBrk="1" hangingPunct="1"/>
            <a:r>
              <a:rPr lang="zh-CN" altLang="en-US">
                <a:latin typeface="Times New Roman" pitchFamily="18" charset="0"/>
                <a:ea typeface="宋体" charset="-122"/>
              </a:rPr>
              <a:t>两个投资时刻，</a:t>
            </a:r>
            <a:r>
              <a:rPr lang="en-US" altLang="zh-CN">
                <a:latin typeface="Times New Roman" pitchFamily="18" charset="0"/>
                <a:ea typeface="宋体" charset="-122"/>
              </a:rPr>
              <a:t>0</a:t>
            </a:r>
            <a:r>
              <a:rPr lang="zh-CN" altLang="en-US">
                <a:latin typeface="Times New Roman" pitchFamily="18" charset="0"/>
                <a:ea typeface="宋体" charset="-122"/>
              </a:rPr>
              <a:t>和</a:t>
            </a:r>
            <a:r>
              <a:rPr lang="en-US" altLang="zh-CN">
                <a:latin typeface="Times New Roman" pitchFamily="18" charset="0"/>
                <a:ea typeface="宋体" charset="-122"/>
              </a:rPr>
              <a:t>1</a:t>
            </a:r>
            <a:r>
              <a:rPr lang="zh-CN" altLang="en-US">
                <a:latin typeface="Times New Roman" pitchFamily="18" charset="0"/>
                <a:ea typeface="宋体" charset="-122"/>
              </a:rPr>
              <a:t>时刻</a:t>
            </a:r>
          </a:p>
          <a:p>
            <a:pPr eaLnBrk="1" hangingPunct="1"/>
            <a:r>
              <a:rPr lang="zh-CN" altLang="en-US">
                <a:latin typeface="Times New Roman" pitchFamily="18" charset="0"/>
                <a:ea typeface="宋体" charset="-122"/>
              </a:rPr>
              <a:t>第</a:t>
            </a:r>
            <a:r>
              <a:rPr lang="en-US" altLang="zh-CN">
                <a:latin typeface="Times New Roman" pitchFamily="18" charset="0"/>
                <a:ea typeface="宋体" charset="-122"/>
              </a:rPr>
              <a:t>i</a:t>
            </a:r>
            <a:r>
              <a:rPr lang="zh-CN" altLang="en-US">
                <a:latin typeface="Times New Roman" pitchFamily="18" charset="0"/>
                <a:ea typeface="宋体" charset="-122"/>
              </a:rPr>
              <a:t>种证券在初始</a:t>
            </a:r>
            <a:r>
              <a:rPr lang="en-US" altLang="zh-CN">
                <a:latin typeface="Times New Roman" pitchFamily="18" charset="0"/>
                <a:ea typeface="宋体" charset="-122"/>
              </a:rPr>
              <a:t>0</a:t>
            </a:r>
            <a:r>
              <a:rPr lang="zh-CN" altLang="en-US">
                <a:latin typeface="Times New Roman" pitchFamily="18" charset="0"/>
                <a:ea typeface="宋体" charset="-122"/>
              </a:rPr>
              <a:t>时刻的价格为</a:t>
            </a:r>
            <a:r>
              <a:rPr lang="en-US" altLang="zh-CN" i="1">
                <a:latin typeface="Times New Roman" pitchFamily="18" charset="0"/>
                <a:ea typeface="宋体" charset="-122"/>
              </a:rPr>
              <a:t>p</a:t>
            </a:r>
            <a:r>
              <a:rPr lang="en-US" altLang="zh-CN" i="1" baseline="-30000">
                <a:latin typeface="Times New Roman" pitchFamily="18" charset="0"/>
                <a:ea typeface="宋体" charset="-122"/>
              </a:rPr>
              <a:t>i</a:t>
            </a:r>
            <a:r>
              <a:rPr lang="en-US" altLang="zh-CN">
                <a:latin typeface="Times New Roman" pitchFamily="18" charset="0"/>
                <a:ea typeface="宋体" charset="-122"/>
              </a:rPr>
              <a:t> </a:t>
            </a:r>
            <a:r>
              <a:rPr lang="zh-CN" altLang="en-US">
                <a:latin typeface="Times New Roman" pitchFamily="18" charset="0"/>
                <a:ea typeface="宋体" charset="-122"/>
              </a:rPr>
              <a:t>，则</a:t>
            </a:r>
            <a:r>
              <a:rPr lang="en-US" altLang="zh-CN">
                <a:latin typeface="Times New Roman" pitchFamily="18" charset="0"/>
                <a:ea typeface="宋体" charset="-122"/>
              </a:rPr>
              <a:t>N</a:t>
            </a:r>
            <a:r>
              <a:rPr lang="zh-CN" altLang="en-US">
                <a:latin typeface="Times New Roman" pitchFamily="18" charset="0"/>
                <a:ea typeface="宋体" charset="-122"/>
              </a:rPr>
              <a:t>种证券的价格向量为： </a:t>
            </a:r>
            <a:r>
              <a:rPr lang="en-US" altLang="zh-CN" i="1">
                <a:latin typeface="Times New Roman" pitchFamily="18" charset="0"/>
                <a:ea typeface="宋体" charset="-122"/>
              </a:rPr>
              <a:t>P </a:t>
            </a:r>
            <a:r>
              <a:rPr lang="en-US" altLang="zh-CN">
                <a:latin typeface="Times New Roman" pitchFamily="18" charset="0"/>
                <a:ea typeface="宋体" charset="-122"/>
              </a:rPr>
              <a:t>= (</a:t>
            </a:r>
            <a:r>
              <a:rPr lang="en-US" altLang="zh-CN" i="1">
                <a:latin typeface="Times New Roman" pitchFamily="18" charset="0"/>
                <a:ea typeface="宋体" charset="-122"/>
              </a:rPr>
              <a:t>p</a:t>
            </a:r>
            <a:r>
              <a:rPr lang="en-US" altLang="zh-CN" i="1" baseline="-30000">
                <a:latin typeface="Times New Roman" pitchFamily="18" charset="0"/>
                <a:ea typeface="宋体" charset="-122"/>
              </a:rPr>
              <a:t>1</a:t>
            </a:r>
            <a:r>
              <a:rPr lang="en-US" altLang="zh-CN" i="1">
                <a:latin typeface="Times New Roman" pitchFamily="18" charset="0"/>
                <a:ea typeface="宋体" charset="-122"/>
              </a:rPr>
              <a:t>,p</a:t>
            </a:r>
            <a:r>
              <a:rPr lang="en-US" altLang="zh-CN" i="1" baseline="-30000">
                <a:latin typeface="Times New Roman" pitchFamily="18" charset="0"/>
                <a:ea typeface="宋体" charset="-122"/>
              </a:rPr>
              <a:t>2</a:t>
            </a:r>
            <a:r>
              <a:rPr lang="en-US" altLang="zh-CN" i="1">
                <a:latin typeface="Times New Roman" pitchFamily="18" charset="0"/>
                <a:ea typeface="宋体" charset="-122"/>
              </a:rPr>
              <a:t>,…,p</a:t>
            </a:r>
            <a:r>
              <a:rPr lang="en-US" altLang="zh-CN" i="1" baseline="-30000">
                <a:latin typeface="Times New Roman" pitchFamily="18" charset="0"/>
                <a:ea typeface="宋体" charset="-122"/>
              </a:rPr>
              <a:t>N</a:t>
            </a:r>
            <a:r>
              <a:rPr lang="en-US" altLang="zh-CN">
                <a:latin typeface="Times New Roman" pitchFamily="18" charset="0"/>
                <a:ea typeface="宋体" charset="-122"/>
              </a:rPr>
              <a:t>)</a:t>
            </a:r>
            <a:r>
              <a:rPr lang="en-US" altLang="zh-CN" baseline="30000">
                <a:latin typeface="Times New Roman" pitchFamily="18" charset="0"/>
                <a:ea typeface="宋体" charset="-122"/>
              </a:rPr>
              <a:t>T</a:t>
            </a:r>
          </a:p>
          <a:p>
            <a:pPr eaLnBrk="1" hangingPunct="1">
              <a:buFont typeface="Wingdings" pitchFamily="2" charset="2"/>
              <a:buNone/>
            </a:pPr>
            <a:endParaRPr lang="en-US" altLang="zh-CN" baseline="30000">
              <a:latin typeface="Times New Roman" pitchFamily="18" charset="0"/>
              <a:ea typeface="宋体" charset="-122"/>
            </a:endParaRPr>
          </a:p>
          <a:p>
            <a:pPr eaLnBrk="1" hangingPunct="1"/>
            <a:r>
              <a:rPr lang="zh-CN" altLang="en-US">
                <a:latin typeface="Times New Roman" pitchFamily="18" charset="0"/>
                <a:ea typeface="宋体" charset="-122"/>
              </a:rPr>
              <a:t>市场在未来</a:t>
            </a:r>
            <a:r>
              <a:rPr lang="en-US" altLang="zh-CN">
                <a:latin typeface="Times New Roman" pitchFamily="18" charset="0"/>
                <a:ea typeface="宋体" charset="-122"/>
              </a:rPr>
              <a:t>1</a:t>
            </a:r>
            <a:r>
              <a:rPr lang="zh-CN" altLang="en-US">
                <a:latin typeface="Times New Roman" pitchFamily="18" charset="0"/>
                <a:ea typeface="宋体" charset="-122"/>
              </a:rPr>
              <a:t>时刻有</a:t>
            </a:r>
            <a:r>
              <a:rPr lang="en-US" altLang="zh-CN">
                <a:latin typeface="Times New Roman" pitchFamily="18" charset="0"/>
                <a:ea typeface="宋体" charset="-122"/>
              </a:rPr>
              <a:t>M</a:t>
            </a:r>
            <a:r>
              <a:rPr lang="zh-CN" altLang="en-US">
                <a:latin typeface="Times New Roman" pitchFamily="18" charset="0"/>
                <a:ea typeface="宋体" charset="-122"/>
              </a:rPr>
              <a:t>种可能状态，第</a:t>
            </a:r>
            <a:r>
              <a:rPr lang="en-US" altLang="zh-CN">
                <a:latin typeface="Times New Roman" pitchFamily="18" charset="0"/>
                <a:ea typeface="宋体" charset="-122"/>
              </a:rPr>
              <a:t>i</a:t>
            </a:r>
            <a:r>
              <a:rPr lang="zh-CN" altLang="en-US">
                <a:latin typeface="Times New Roman" pitchFamily="18" charset="0"/>
                <a:ea typeface="宋体" charset="-122"/>
              </a:rPr>
              <a:t>种证券在第</a:t>
            </a:r>
            <a:r>
              <a:rPr lang="en-US" altLang="zh-CN">
                <a:latin typeface="Times New Roman" pitchFamily="18" charset="0"/>
                <a:ea typeface="宋体" charset="-122"/>
              </a:rPr>
              <a:t>j</a:t>
            </a:r>
            <a:r>
              <a:rPr lang="zh-CN" altLang="en-US">
                <a:latin typeface="Times New Roman" pitchFamily="18" charset="0"/>
                <a:ea typeface="宋体" charset="-122"/>
              </a:rPr>
              <a:t>种状态下的损益为</a:t>
            </a:r>
            <a:r>
              <a:rPr lang="en-US" altLang="zh-CN" i="1">
                <a:latin typeface="Times New Roman" pitchFamily="18" charset="0"/>
                <a:ea typeface="宋体" charset="-122"/>
              </a:rPr>
              <a:t>D</a:t>
            </a:r>
            <a:r>
              <a:rPr lang="en-US" altLang="zh-CN" i="1" baseline="-30000">
                <a:latin typeface="Times New Roman" pitchFamily="18" charset="0"/>
                <a:ea typeface="宋体" charset="-122"/>
              </a:rPr>
              <a:t>ij</a:t>
            </a:r>
            <a:r>
              <a:rPr lang="zh-CN" altLang="en-US">
                <a:latin typeface="Times New Roman" pitchFamily="18" charset="0"/>
                <a:ea typeface="宋体" charset="-122"/>
              </a:rPr>
              <a:t>，则这些证券的损益矩阵为：</a:t>
            </a:r>
          </a:p>
          <a:p>
            <a:pPr eaLnBrk="1" hangingPunct="1">
              <a:buFont typeface="Wingdings" pitchFamily="2" charset="2"/>
              <a:buNone/>
            </a:pPr>
            <a:r>
              <a:rPr lang="zh-CN" altLang="en-US">
                <a:latin typeface="Times New Roman" pitchFamily="18" charset="0"/>
                <a:ea typeface="宋体" charset="-122"/>
              </a:rPr>
              <a:t>               </a:t>
            </a:r>
            <a:r>
              <a:rPr lang="en-US" altLang="zh-CN" i="1">
                <a:latin typeface="Times New Roman" pitchFamily="18" charset="0"/>
                <a:ea typeface="宋体" charset="-122"/>
              </a:rPr>
              <a:t>D</a:t>
            </a:r>
            <a:r>
              <a:rPr lang="zh-CN" altLang="en-US">
                <a:latin typeface="Times New Roman" pitchFamily="18" charset="0"/>
                <a:ea typeface="宋体" charset="-122"/>
              </a:rPr>
              <a:t>＝（</a:t>
            </a:r>
            <a:r>
              <a:rPr lang="en-US" altLang="zh-CN" i="1">
                <a:latin typeface="Times New Roman" pitchFamily="18" charset="0"/>
                <a:ea typeface="宋体" charset="-122"/>
              </a:rPr>
              <a:t>d</a:t>
            </a:r>
            <a:r>
              <a:rPr lang="en-US" altLang="zh-CN" i="1" baseline="-30000">
                <a:latin typeface="Times New Roman" pitchFamily="18" charset="0"/>
                <a:ea typeface="宋体" charset="-122"/>
              </a:rPr>
              <a:t>ij</a:t>
            </a:r>
            <a:r>
              <a:rPr lang="zh-CN" altLang="en-US">
                <a:latin typeface="Times New Roman" pitchFamily="18" charset="0"/>
                <a:ea typeface="宋体" charset="-122"/>
              </a:rPr>
              <a:t>），</a:t>
            </a:r>
            <a:r>
              <a:rPr lang="en-US" altLang="zh-CN" i="1">
                <a:latin typeface="Times New Roman" pitchFamily="18" charset="0"/>
                <a:ea typeface="宋体" charset="-122"/>
              </a:rPr>
              <a:t>i=1</a:t>
            </a:r>
            <a:r>
              <a:rPr lang="zh-CN" altLang="en-US" i="1">
                <a:latin typeface="Times New Roman" pitchFamily="18" charset="0"/>
                <a:ea typeface="宋体" charset="-122"/>
              </a:rPr>
              <a:t>～</a:t>
            </a:r>
            <a:r>
              <a:rPr lang="en-US" altLang="zh-CN" i="1">
                <a:latin typeface="Times New Roman" pitchFamily="18" charset="0"/>
                <a:ea typeface="宋体" charset="-122"/>
              </a:rPr>
              <a:t>N</a:t>
            </a:r>
            <a:r>
              <a:rPr lang="zh-CN" altLang="en-US" i="1">
                <a:latin typeface="Times New Roman" pitchFamily="18" charset="0"/>
                <a:ea typeface="宋体" charset="-122"/>
              </a:rPr>
              <a:t>，</a:t>
            </a:r>
            <a:r>
              <a:rPr lang="en-US" altLang="zh-CN" i="1">
                <a:latin typeface="Times New Roman" pitchFamily="18" charset="0"/>
                <a:ea typeface="宋体" charset="-122"/>
              </a:rPr>
              <a:t>j=1</a:t>
            </a:r>
            <a:r>
              <a:rPr lang="zh-CN" altLang="en-US" i="1">
                <a:latin typeface="Times New Roman" pitchFamily="18" charset="0"/>
                <a:ea typeface="宋体" charset="-122"/>
              </a:rPr>
              <a:t>～</a:t>
            </a:r>
            <a:r>
              <a:rPr lang="en-US" altLang="zh-CN" i="1">
                <a:latin typeface="Times New Roman" pitchFamily="18" charset="0"/>
                <a:ea typeface="宋体" charset="-122"/>
              </a:rPr>
              <a:t>M </a:t>
            </a:r>
          </a:p>
        </p:txBody>
      </p:sp>
      <p:sp>
        <p:nvSpPr>
          <p:cNvPr id="265219" name="Text Box 4"/>
          <p:cNvSpPr txBox="1">
            <a:spLocks noChangeArrowheads="1"/>
          </p:cNvSpPr>
          <p:nvPr/>
        </p:nvSpPr>
        <p:spPr bwMode="auto">
          <a:xfrm>
            <a:off x="1847851" y="404813"/>
            <a:ext cx="7777163" cy="641350"/>
          </a:xfrm>
          <a:prstGeom prst="rect">
            <a:avLst/>
          </a:prstGeom>
          <a:noFill/>
          <a:ln w="9525" algn="ctr">
            <a:noFill/>
            <a:miter lim="800000"/>
            <a:headEnd/>
            <a:tailEnd/>
          </a:ln>
        </p:spPr>
        <p:txBody>
          <a:bodyPr>
            <a:spAutoFit/>
          </a:bodyPr>
          <a:lstStyle/>
          <a:p>
            <a:pPr algn="l">
              <a:spcBef>
                <a:spcPct val="50000"/>
              </a:spcBef>
              <a:buClrTx/>
              <a:buSzTx/>
              <a:buFontTx/>
              <a:buNone/>
            </a:pPr>
            <a:r>
              <a:rPr lang="zh-CN" altLang="en-US" sz="3600" b="1">
                <a:latin typeface="Arial" charset="0"/>
                <a:ea typeface="黑体" pitchFamily="49" charset="-122"/>
              </a:rPr>
              <a:t>无套利定价原理的基本理论</a:t>
            </a:r>
          </a:p>
        </p:txBody>
      </p:sp>
    </p:spTree>
    <p:extLst>
      <p:ext uri="{BB962C8B-B14F-4D97-AF65-F5344CB8AC3E}">
        <p14:creationId xmlns:p14="http://schemas.microsoft.com/office/powerpoint/2010/main" val="39165529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animEffect transition="in" filter="blinds(horizontal)">
                                      <p:cBhvr>
                                        <p:cTn id="7" dur="500"/>
                                        <p:tgtEl>
                                          <p:spTgt spid="2273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7331">
                                            <p:txEl>
                                              <p:pRg st="2" end="2"/>
                                            </p:txEl>
                                          </p:spTgt>
                                        </p:tgtEl>
                                        <p:attrNameLst>
                                          <p:attrName>style.visibility</p:attrName>
                                        </p:attrNameLst>
                                      </p:cBhvr>
                                      <p:to>
                                        <p:strVal val="visible"/>
                                      </p:to>
                                    </p:set>
                                    <p:animEffect transition="in" filter="checkerboard(across)">
                                      <p:cBhvr>
                                        <p:cTn id="12" dur="500"/>
                                        <p:tgtEl>
                                          <p:spTgt spid="2273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7331">
                                            <p:txEl>
                                              <p:pRg st="3" end="3"/>
                                            </p:txEl>
                                          </p:spTgt>
                                        </p:tgtEl>
                                        <p:attrNameLst>
                                          <p:attrName>style.visibility</p:attrName>
                                        </p:attrNameLst>
                                      </p:cBhvr>
                                      <p:to>
                                        <p:strVal val="visible"/>
                                      </p:to>
                                    </p:set>
                                    <p:animEffect transition="in" filter="blinds(horizontal)">
                                      <p:cBhvr>
                                        <p:cTn id="17" dur="500"/>
                                        <p:tgtEl>
                                          <p:spTgt spid="2273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7331">
                                            <p:txEl>
                                              <p:pRg st="5" end="5"/>
                                            </p:txEl>
                                          </p:spTgt>
                                        </p:tgtEl>
                                        <p:attrNameLst>
                                          <p:attrName>style.visibility</p:attrName>
                                        </p:attrNameLst>
                                      </p:cBhvr>
                                      <p:to>
                                        <p:strVal val="visible"/>
                                      </p:to>
                                    </p:set>
                                    <p:animEffect transition="in" filter="blinds(horizontal)">
                                      <p:cBhvr>
                                        <p:cTn id="22" dur="500"/>
                                        <p:tgtEl>
                                          <p:spTgt spid="22733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7331">
                                            <p:txEl>
                                              <p:pRg st="6" end="6"/>
                                            </p:txEl>
                                          </p:spTgt>
                                        </p:tgtEl>
                                        <p:attrNameLst>
                                          <p:attrName>style.visibility</p:attrName>
                                        </p:attrNameLst>
                                      </p:cBhvr>
                                      <p:to>
                                        <p:strVal val="visible"/>
                                      </p:to>
                                    </p:set>
                                    <p:animEffect transition="in" filter="blinds(horizontal)">
                                      <p:cBhvr>
                                        <p:cTn id="27" dur="500"/>
                                        <p:tgtEl>
                                          <p:spTgt spid="2273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idx="4294967295"/>
          </p:nvPr>
        </p:nvSpPr>
        <p:spPr bwMode="auto">
          <a:xfrm>
            <a:off x="1992313" y="333376"/>
            <a:ext cx="7467600" cy="868363"/>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28355" name="Rectangle 3"/>
          <p:cNvSpPr>
            <a:spLocks noGrp="1" noChangeArrowheads="1"/>
          </p:cNvSpPr>
          <p:nvPr>
            <p:ph idx="4294967295"/>
          </p:nvPr>
        </p:nvSpPr>
        <p:spPr>
          <a:xfrm>
            <a:off x="1981200" y="1600201"/>
            <a:ext cx="8002588" cy="4873625"/>
          </a:xfrm>
        </p:spPr>
        <p:txBody>
          <a:bodyPr/>
          <a:lstStyle/>
          <a:p>
            <a:pPr lvl="1" eaLnBrk="1" hangingPunct="1"/>
            <a:r>
              <a:rPr lang="zh-CN" altLang="en-US" sz="2800">
                <a:latin typeface="Times New Roman" pitchFamily="18" charset="0"/>
                <a:ea typeface="宋体" charset="-122"/>
              </a:rPr>
              <a:t>假设损益矩阵</a:t>
            </a:r>
            <a:r>
              <a:rPr lang="en-US" altLang="zh-CN" sz="2800">
                <a:latin typeface="Times New Roman" pitchFamily="18" charset="0"/>
                <a:ea typeface="宋体" charset="-122"/>
              </a:rPr>
              <a:t>D</a:t>
            </a:r>
            <a:r>
              <a:rPr lang="zh-CN" altLang="en-US" sz="2800">
                <a:latin typeface="Times New Roman" pitchFamily="18" charset="0"/>
                <a:ea typeface="宋体" charset="-122"/>
              </a:rPr>
              <a:t>的值对于投资者是已知的，但是投资者无法提前知道在</a:t>
            </a:r>
            <a:r>
              <a:rPr lang="en-US" altLang="zh-CN" sz="2800">
                <a:latin typeface="Times New Roman" pitchFamily="18" charset="0"/>
                <a:ea typeface="宋体" charset="-122"/>
              </a:rPr>
              <a:t>1</a:t>
            </a:r>
            <a:r>
              <a:rPr lang="zh-CN" altLang="en-US" sz="2800">
                <a:latin typeface="Times New Roman" pitchFamily="18" charset="0"/>
                <a:ea typeface="宋体" charset="-122"/>
              </a:rPr>
              <a:t>时刻这些证券处于</a:t>
            </a:r>
            <a:r>
              <a:rPr lang="en-US" altLang="zh-CN" sz="2800">
                <a:latin typeface="Times New Roman" pitchFamily="18" charset="0"/>
                <a:ea typeface="宋体" charset="-122"/>
              </a:rPr>
              <a:t>M</a:t>
            </a:r>
            <a:r>
              <a:rPr lang="zh-CN" altLang="en-US" sz="2800">
                <a:latin typeface="Times New Roman" pitchFamily="18" charset="0"/>
                <a:ea typeface="宋体" charset="-122"/>
              </a:rPr>
              <a:t>种状态中的哪一种状态</a:t>
            </a:r>
          </a:p>
          <a:p>
            <a:pPr lvl="1" eaLnBrk="1" hangingPunct="1"/>
            <a:endParaRPr lang="zh-CN" altLang="en-US" sz="2800">
              <a:latin typeface="Times New Roman" pitchFamily="18" charset="0"/>
              <a:ea typeface="宋体" charset="-122"/>
            </a:endParaRPr>
          </a:p>
          <a:p>
            <a:pPr lvl="1" algn="just" eaLnBrk="1" hangingPunct="1"/>
            <a:r>
              <a:rPr lang="zh-CN" altLang="en-US" sz="2800">
                <a:latin typeface="Times New Roman" pitchFamily="18" charset="0"/>
                <a:ea typeface="宋体" charset="-122"/>
                <a:cs typeface="Times New Roman" pitchFamily="18" charset="0"/>
              </a:rPr>
              <a:t>证券组合用向量</a:t>
            </a:r>
            <a:r>
              <a:rPr lang="en-US" altLang="zh-CN" sz="2800" i="1">
                <a:latin typeface="Times New Roman" pitchFamily="18" charset="0"/>
                <a:ea typeface="宋体" charset="-122"/>
                <a:cs typeface="Times New Roman" pitchFamily="18" charset="0"/>
              </a:rPr>
              <a:t>θ</a:t>
            </a:r>
            <a:r>
              <a:rPr lang="zh-CN" altLang="en-US" sz="2800">
                <a:latin typeface="Times New Roman" pitchFamily="18" charset="0"/>
                <a:ea typeface="宋体" charset="-122"/>
                <a:cs typeface="Times New Roman" pitchFamily="18" charset="0"/>
              </a:rPr>
              <a:t>表示：</a:t>
            </a:r>
            <a:r>
              <a:rPr lang="en-US" altLang="zh-CN" sz="2800" i="1">
                <a:latin typeface="Times New Roman" pitchFamily="18" charset="0"/>
                <a:ea typeface="宋体" charset="-122"/>
              </a:rPr>
              <a:t>θ</a:t>
            </a:r>
            <a:r>
              <a:rPr lang="en-US" altLang="zh-CN" sz="2800">
                <a:latin typeface="Times New Roman" pitchFamily="18" charset="0"/>
                <a:ea typeface="宋体" charset="-122"/>
              </a:rPr>
              <a:t>=(</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1</a:t>
            </a:r>
            <a:r>
              <a:rPr lang="en-US" altLang="zh-CN" sz="2800">
                <a:latin typeface="Times New Roman" pitchFamily="18" charset="0"/>
                <a:ea typeface="宋体" charset="-122"/>
              </a:rPr>
              <a:t>,</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2</a:t>
            </a:r>
            <a:r>
              <a:rPr lang="en-US" altLang="zh-CN" sz="2800">
                <a:latin typeface="Times New Roman" pitchFamily="18" charset="0"/>
                <a:ea typeface="宋体" charset="-122"/>
              </a:rPr>
              <a:t>,…,</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N</a:t>
            </a:r>
            <a:r>
              <a:rPr lang="en-US" altLang="zh-CN" sz="2800">
                <a:latin typeface="Times New Roman" pitchFamily="18" charset="0"/>
                <a:ea typeface="宋体" charset="-122"/>
              </a:rPr>
              <a:t>) </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i</a:t>
            </a:r>
            <a:r>
              <a:rPr lang="zh-CN" altLang="en-US" sz="2800">
                <a:latin typeface="Times New Roman" pitchFamily="18" charset="0"/>
                <a:ea typeface="宋体" charset="-122"/>
              </a:rPr>
              <a:t>表示持有的第</a:t>
            </a:r>
            <a:r>
              <a:rPr lang="en-US" altLang="zh-CN" sz="2800">
                <a:latin typeface="Times New Roman" pitchFamily="18" charset="0"/>
                <a:ea typeface="宋体" charset="-122"/>
              </a:rPr>
              <a:t>i</a:t>
            </a:r>
            <a:r>
              <a:rPr lang="zh-CN" altLang="en-US" sz="2800">
                <a:latin typeface="Times New Roman" pitchFamily="18" charset="0"/>
                <a:ea typeface="宋体" charset="-122"/>
              </a:rPr>
              <a:t>种证券的数量，多头时，</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i </a:t>
            </a:r>
            <a:r>
              <a:rPr lang="en-US" altLang="zh-CN" sz="2800">
                <a:latin typeface="Times New Roman" pitchFamily="18" charset="0"/>
                <a:ea typeface="宋体" charset="-122"/>
              </a:rPr>
              <a:t>&gt; 0</a:t>
            </a:r>
            <a:r>
              <a:rPr lang="zh-CN" altLang="en-US" sz="2800">
                <a:latin typeface="Times New Roman" pitchFamily="18" charset="0"/>
                <a:ea typeface="宋体" charset="-122"/>
              </a:rPr>
              <a:t>；空头时，</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i </a:t>
            </a:r>
            <a:r>
              <a:rPr lang="en-US" altLang="zh-CN" sz="2800">
                <a:latin typeface="Times New Roman" pitchFamily="18" charset="0"/>
                <a:ea typeface="宋体" charset="-122"/>
              </a:rPr>
              <a:t>&lt; 0</a:t>
            </a:r>
            <a:r>
              <a:rPr lang="zh-CN" altLang="en-US" sz="2800">
                <a:latin typeface="Times New Roman" pitchFamily="18" charset="0"/>
                <a:ea typeface="宋体" charset="-122"/>
              </a:rPr>
              <a:t>。</a:t>
            </a:r>
          </a:p>
          <a:p>
            <a:pPr lvl="1" algn="just" eaLnBrk="1" hangingPunct="1"/>
            <a:endParaRPr lang="zh-CN" altLang="en-US" sz="2800">
              <a:latin typeface="Times New Roman" pitchFamily="18" charset="0"/>
              <a:ea typeface="宋体" charset="-122"/>
            </a:endParaRPr>
          </a:p>
          <a:p>
            <a:pPr lvl="1" algn="just" eaLnBrk="1" hangingPunct="1"/>
            <a:r>
              <a:rPr lang="zh-CN" altLang="en-US" sz="2800">
                <a:latin typeface="Times New Roman" pitchFamily="18" charset="0"/>
                <a:ea typeface="宋体" charset="-122"/>
              </a:rPr>
              <a:t>假设市场是无摩擦的，即不考虑交易费用，税收等</a:t>
            </a:r>
            <a:r>
              <a:rPr lang="zh-CN" altLang="en-US" b="1" smtClean="0">
                <a:latin typeface="宋体" charset="-122"/>
              </a:rPr>
              <a:t> </a:t>
            </a:r>
          </a:p>
        </p:txBody>
      </p:sp>
    </p:spTree>
    <p:extLst>
      <p:ext uri="{BB962C8B-B14F-4D97-AF65-F5344CB8AC3E}">
        <p14:creationId xmlns:p14="http://schemas.microsoft.com/office/powerpoint/2010/main" val="51985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blinds(horizontal)">
                                      <p:cBhvr>
                                        <p:cTn id="7" dur="500"/>
                                        <p:tgtEl>
                                          <p:spTgt spid="228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5">
                                            <p:txEl>
                                              <p:pRg st="2" end="2"/>
                                            </p:txEl>
                                          </p:spTgt>
                                        </p:tgtEl>
                                        <p:attrNameLst>
                                          <p:attrName>style.visibility</p:attrName>
                                        </p:attrNameLst>
                                      </p:cBhvr>
                                      <p:to>
                                        <p:strVal val="visible"/>
                                      </p:to>
                                    </p:set>
                                    <p:animEffect transition="in" filter="blinds(horizontal)">
                                      <p:cBhvr>
                                        <p:cTn id="12" dur="500"/>
                                        <p:tgtEl>
                                          <p:spTgt spid="2283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8355">
                                            <p:txEl>
                                              <p:pRg st="4" end="4"/>
                                            </p:txEl>
                                          </p:spTgt>
                                        </p:tgtEl>
                                        <p:attrNameLst>
                                          <p:attrName>style.visibility</p:attrName>
                                        </p:attrNameLst>
                                      </p:cBhvr>
                                      <p:to>
                                        <p:strVal val="visible"/>
                                      </p:to>
                                    </p:set>
                                    <p:animEffect transition="in" filter="blinds(horizontal)">
                                      <p:cBhvr>
                                        <p:cTn id="17" dur="500"/>
                                        <p:tgtEl>
                                          <p:spTgt spid="228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29379" name="Rectangle 3"/>
          <p:cNvSpPr>
            <a:spLocks noGrp="1" noChangeArrowheads="1"/>
          </p:cNvSpPr>
          <p:nvPr>
            <p:ph idx="4294967295"/>
          </p:nvPr>
        </p:nvSpPr>
        <p:spPr/>
        <p:txBody>
          <a:bodyPr/>
          <a:lstStyle/>
          <a:p>
            <a:pPr eaLnBrk="1" hangingPunct="1"/>
            <a:r>
              <a:rPr lang="zh-CN" altLang="en-US" b="1">
                <a:latin typeface="宋体" charset="-122"/>
                <a:ea typeface="宋体" charset="-122"/>
              </a:rPr>
              <a:t>证券组合</a:t>
            </a:r>
            <a:r>
              <a:rPr lang="en-US" altLang="zh-CN" b="1" i="1">
                <a:latin typeface="宋体" charset="-122"/>
                <a:ea typeface="宋体" charset="-122"/>
              </a:rPr>
              <a:t>θ</a:t>
            </a:r>
            <a:r>
              <a:rPr lang="zh-CN" altLang="en-US" b="1">
                <a:latin typeface="宋体" charset="-122"/>
                <a:ea typeface="宋体" charset="-122"/>
              </a:rPr>
              <a:t>在初始</a:t>
            </a:r>
            <a:r>
              <a:rPr lang="en-US" altLang="zh-CN" b="1">
                <a:latin typeface="宋体" charset="-122"/>
                <a:ea typeface="宋体" charset="-122"/>
              </a:rPr>
              <a:t>0</a:t>
            </a:r>
            <a:r>
              <a:rPr lang="zh-CN" altLang="en-US" b="1">
                <a:latin typeface="宋体" charset="-122"/>
                <a:ea typeface="宋体" charset="-122"/>
              </a:rPr>
              <a:t>时刻的价格则为：</a:t>
            </a:r>
          </a:p>
          <a:p>
            <a:pPr eaLnBrk="1" hangingPunct="1"/>
            <a:endParaRPr lang="zh-CN" altLang="en-US" b="1">
              <a:latin typeface="宋体" charset="-122"/>
              <a:ea typeface="宋体" charset="-122"/>
            </a:endParaRPr>
          </a:p>
          <a:p>
            <a:pPr eaLnBrk="1" hangingPunct="1"/>
            <a:endParaRPr lang="zh-CN" altLang="en-US" b="1">
              <a:latin typeface="宋体" charset="-122"/>
              <a:ea typeface="宋体" charset="-122"/>
            </a:endParaRPr>
          </a:p>
          <a:p>
            <a:pPr eaLnBrk="1" hangingPunct="1"/>
            <a:endParaRPr lang="zh-CN" altLang="en-US" b="1">
              <a:latin typeface="宋体" charset="-122"/>
              <a:ea typeface="宋体" charset="-122"/>
            </a:endParaRPr>
          </a:p>
          <a:p>
            <a:pPr eaLnBrk="1" hangingPunct="1"/>
            <a:r>
              <a:rPr lang="zh-CN" altLang="en-US" b="1">
                <a:latin typeface="宋体" charset="-122"/>
                <a:ea typeface="宋体" charset="-122"/>
              </a:rPr>
              <a:t>这个组合在第</a:t>
            </a:r>
            <a:r>
              <a:rPr lang="en-US" altLang="zh-CN" b="1" i="1">
                <a:latin typeface="宋体" charset="-122"/>
                <a:ea typeface="宋体" charset="-122"/>
              </a:rPr>
              <a:t>j</a:t>
            </a:r>
            <a:r>
              <a:rPr lang="zh-CN" altLang="en-US" b="1">
                <a:latin typeface="宋体" charset="-122"/>
                <a:ea typeface="宋体" charset="-122"/>
              </a:rPr>
              <a:t>种状态下的损益则为：  </a:t>
            </a:r>
          </a:p>
        </p:txBody>
      </p:sp>
      <p:sp>
        <p:nvSpPr>
          <p:cNvPr id="31750" name="Rectangle 4"/>
          <p:cNvSpPr>
            <a:spLocks noChangeArrowheads="1"/>
          </p:cNvSpPr>
          <p:nvPr/>
        </p:nvSpPr>
        <p:spPr bwMode="auto">
          <a:xfrm>
            <a:off x="5619750" y="32146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29381" name="Object 5"/>
          <p:cNvGraphicFramePr>
            <a:graphicFrameLocks noChangeAspect="1"/>
          </p:cNvGraphicFramePr>
          <p:nvPr/>
        </p:nvGraphicFramePr>
        <p:xfrm>
          <a:off x="4295776" y="2276476"/>
          <a:ext cx="2411413" cy="1084263"/>
        </p:xfrm>
        <a:graphic>
          <a:graphicData uri="http://schemas.openxmlformats.org/presentationml/2006/ole">
            <mc:AlternateContent xmlns:mc="http://schemas.openxmlformats.org/markup-compatibility/2006">
              <mc:Choice xmlns:v="urn:schemas-microsoft-com:vml" Requires="v">
                <p:oleObj spid="_x0000_s30732" r:id="rId3" imgW="952087" imgH="431613" progId="Equation.3">
                  <p:embed/>
                </p:oleObj>
              </mc:Choice>
              <mc:Fallback>
                <p:oleObj r:id="rId3" imgW="952087" imgH="431613" progId="Equation.3">
                  <p:embed/>
                  <p:pic>
                    <p:nvPicPr>
                      <p:cNvPr id="2293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295776" y="2276476"/>
                        <a:ext cx="2411413" cy="1084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Rectangle 6"/>
          <p:cNvSpPr>
            <a:spLocks noChangeArrowheads="1"/>
          </p:cNvSpPr>
          <p:nvPr/>
        </p:nvSpPr>
        <p:spPr bwMode="auto">
          <a:xfrm>
            <a:off x="5548313" y="32146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29383" name="Object 7"/>
          <p:cNvGraphicFramePr>
            <a:graphicFrameLocks noChangeAspect="1"/>
          </p:cNvGraphicFramePr>
          <p:nvPr/>
        </p:nvGraphicFramePr>
        <p:xfrm>
          <a:off x="4271964" y="4292601"/>
          <a:ext cx="2670175" cy="1082675"/>
        </p:xfrm>
        <a:graphic>
          <a:graphicData uri="http://schemas.openxmlformats.org/presentationml/2006/ole">
            <mc:AlternateContent xmlns:mc="http://schemas.openxmlformats.org/markup-compatibility/2006">
              <mc:Choice xmlns:v="urn:schemas-microsoft-com:vml" Requires="v">
                <p:oleObj spid="_x0000_s30733" name="Equation" r:id="rId5" imgW="1054080" imgH="431640" progId="Equation.DSMT4">
                  <p:embed/>
                </p:oleObj>
              </mc:Choice>
              <mc:Fallback>
                <p:oleObj name="Equation" r:id="rId5" imgW="1054080" imgH="431640" progId="Equation.DSMT4">
                  <p:embed/>
                  <p:pic>
                    <p:nvPicPr>
                      <p:cNvPr id="22938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4271964" y="4292601"/>
                        <a:ext cx="2670175"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5224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blinds(horizontal)">
                                      <p:cBhvr>
                                        <p:cTn id="7" dur="500"/>
                                        <p:tgtEl>
                                          <p:spTgt spid="229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9381"/>
                                        </p:tgtEl>
                                        <p:attrNameLst>
                                          <p:attrName>style.visibility</p:attrName>
                                        </p:attrNameLst>
                                      </p:cBhvr>
                                      <p:to>
                                        <p:strVal val="visible"/>
                                      </p:to>
                                    </p:set>
                                    <p:anim calcmode="lin" valueType="num">
                                      <p:cBhvr additive="base">
                                        <p:cTn id="12" dur="500" fill="hold"/>
                                        <p:tgtEl>
                                          <p:spTgt spid="229381"/>
                                        </p:tgtEl>
                                        <p:attrNameLst>
                                          <p:attrName>ppt_x</p:attrName>
                                        </p:attrNameLst>
                                      </p:cBhvr>
                                      <p:tavLst>
                                        <p:tav tm="0">
                                          <p:val>
                                            <p:strVal val="#ppt_x"/>
                                          </p:val>
                                        </p:tav>
                                        <p:tav tm="100000">
                                          <p:val>
                                            <p:strVal val="#ppt_x"/>
                                          </p:val>
                                        </p:tav>
                                      </p:tavLst>
                                    </p:anim>
                                    <p:anim calcmode="lin" valueType="num">
                                      <p:cBhvr additive="base">
                                        <p:cTn id="13" dur="500" fill="hold"/>
                                        <p:tgtEl>
                                          <p:spTgt spid="22938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9379">
                                            <p:txEl>
                                              <p:pRg st="4" end="4"/>
                                            </p:txEl>
                                          </p:spTgt>
                                        </p:tgtEl>
                                        <p:attrNameLst>
                                          <p:attrName>style.visibility</p:attrName>
                                        </p:attrNameLst>
                                      </p:cBhvr>
                                      <p:to>
                                        <p:strVal val="visible"/>
                                      </p:to>
                                    </p:set>
                                    <p:animEffect transition="in" filter="blinds(horizontal)">
                                      <p:cBhvr>
                                        <p:cTn id="18" dur="500"/>
                                        <p:tgtEl>
                                          <p:spTgt spid="22937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29383"/>
                                        </p:tgtEl>
                                        <p:attrNameLst>
                                          <p:attrName>style.visibility</p:attrName>
                                        </p:attrNameLst>
                                      </p:cBhvr>
                                      <p:to>
                                        <p:strVal val="visible"/>
                                      </p:to>
                                    </p:set>
                                    <p:anim calcmode="lin" valueType="num">
                                      <p:cBhvr additive="base">
                                        <p:cTn id="23" dur="500" fill="hold"/>
                                        <p:tgtEl>
                                          <p:spTgt spid="229383"/>
                                        </p:tgtEl>
                                        <p:attrNameLst>
                                          <p:attrName>ppt_x</p:attrName>
                                        </p:attrNameLst>
                                      </p:cBhvr>
                                      <p:tavLst>
                                        <p:tav tm="0">
                                          <p:val>
                                            <p:strVal val="#ppt_x"/>
                                          </p:val>
                                        </p:tav>
                                        <p:tav tm="100000">
                                          <p:val>
                                            <p:strVal val="#ppt_x"/>
                                          </p:val>
                                        </p:tav>
                                      </p:tavLst>
                                    </p:anim>
                                    <p:anim calcmode="lin" valueType="num">
                                      <p:cBhvr additive="base">
                                        <p:cTn id="24" dur="500" fill="hold"/>
                                        <p:tgtEl>
                                          <p:spTgt spid="229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p>
        </p:txBody>
      </p:sp>
      <p:sp>
        <p:nvSpPr>
          <p:cNvPr id="230403" name="Rectangle 3"/>
          <p:cNvSpPr>
            <a:spLocks noGrp="1" noChangeArrowheads="1"/>
          </p:cNvSpPr>
          <p:nvPr>
            <p:ph idx="4294967295"/>
          </p:nvPr>
        </p:nvSpPr>
        <p:spPr>
          <a:xfrm>
            <a:off x="2100263" y="1679575"/>
            <a:ext cx="7269162" cy="4794250"/>
          </a:xfrm>
        </p:spPr>
        <p:txBody>
          <a:bodyPr/>
          <a:lstStyle/>
          <a:p>
            <a:pPr eaLnBrk="1" hangingPunct="1">
              <a:buFont typeface="Wingdings" pitchFamily="2" charset="2"/>
              <a:buNone/>
            </a:pPr>
            <a:r>
              <a:rPr lang="en-US" altLang="zh-CN" b="1">
                <a:solidFill>
                  <a:schemeClr val="hlink"/>
                </a:solidFill>
                <a:latin typeface="方正姚体" pitchFamily="2" charset="-122"/>
                <a:ea typeface="方正姚体" pitchFamily="2" charset="-122"/>
              </a:rPr>
              <a:t>2.</a:t>
            </a:r>
            <a:r>
              <a:rPr lang="zh-CN" altLang="en-US" b="1">
                <a:solidFill>
                  <a:schemeClr val="hlink"/>
                </a:solidFill>
                <a:latin typeface="方正姚体" pitchFamily="2" charset="-122"/>
                <a:ea typeface="方正姚体" pitchFamily="2" charset="-122"/>
              </a:rPr>
              <a:t>套利组合的定义</a:t>
            </a:r>
            <a:endParaRPr lang="zh-CN" altLang="en-US">
              <a:solidFill>
                <a:schemeClr val="hlink"/>
              </a:solidFill>
              <a:latin typeface="方正姚体" pitchFamily="2" charset="-122"/>
              <a:ea typeface="方正姚体" pitchFamily="2" charset="-122"/>
            </a:endParaRPr>
          </a:p>
          <a:p>
            <a:pPr eaLnBrk="1" hangingPunct="1"/>
            <a:r>
              <a:rPr lang="zh-CN" altLang="en-US" smtClean="0">
                <a:latin typeface="宋体" charset="-122"/>
              </a:rPr>
              <a:t>一个证券组合</a:t>
            </a:r>
            <a:r>
              <a:rPr lang="en-US" altLang="zh-CN" i="1" smtClean="0">
                <a:latin typeface="宋体" charset="-122"/>
              </a:rPr>
              <a:t>θ</a:t>
            </a:r>
            <a:r>
              <a:rPr lang="zh-CN" altLang="en-US" smtClean="0">
                <a:latin typeface="宋体" charset="-122"/>
              </a:rPr>
              <a:t>定义为套利组合，如果它满足：</a:t>
            </a:r>
          </a:p>
          <a:p>
            <a:pPr eaLnBrk="1" hangingPunct="1"/>
            <a:endParaRPr lang="zh-CN" altLang="en-US" smtClean="0">
              <a:latin typeface="宋体" charset="-122"/>
            </a:endParaRPr>
          </a:p>
          <a:p>
            <a:pPr eaLnBrk="1" hangingPunct="1"/>
            <a:endParaRPr lang="zh-CN" altLang="en-US" smtClean="0">
              <a:latin typeface="宋体" charset="-122"/>
            </a:endParaRPr>
          </a:p>
          <a:p>
            <a:pPr lvl="1" eaLnBrk="1" hangingPunct="1">
              <a:buFont typeface="Wingdings 2" pitchFamily="18" charset="2"/>
              <a:buNone/>
            </a:pPr>
            <a:endParaRPr lang="zh-CN" altLang="en-US">
              <a:latin typeface="宋体" charset="-122"/>
            </a:endParaRPr>
          </a:p>
          <a:p>
            <a:pPr lvl="1" eaLnBrk="1" hangingPunct="1">
              <a:buFont typeface="Wingdings 2" pitchFamily="18" charset="2"/>
              <a:buNone/>
            </a:pPr>
            <a:endParaRPr lang="zh-CN" altLang="en-US">
              <a:latin typeface="宋体" charset="-122"/>
            </a:endParaRPr>
          </a:p>
          <a:p>
            <a:pPr lvl="1" eaLnBrk="1" hangingPunct="1">
              <a:buFont typeface="Wingdings 2" pitchFamily="18" charset="2"/>
              <a:buNone/>
            </a:pPr>
            <a:r>
              <a:rPr lang="zh-CN" altLang="en-US">
                <a:latin typeface="宋体" charset="-122"/>
              </a:rPr>
              <a:t>或者：</a:t>
            </a:r>
            <a:r>
              <a:rPr lang="zh-CN" altLang="en-US" smtClean="0"/>
              <a:t> </a:t>
            </a:r>
          </a:p>
        </p:txBody>
      </p:sp>
      <p:sp>
        <p:nvSpPr>
          <p:cNvPr id="32774" name="Rectangle 4"/>
          <p:cNvSpPr>
            <a:spLocks noChangeArrowheads="1"/>
          </p:cNvSpPr>
          <p:nvPr/>
        </p:nvSpPr>
        <p:spPr bwMode="auto">
          <a:xfrm>
            <a:off x="4919663" y="30241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30405" name="Object 5"/>
          <p:cNvGraphicFramePr>
            <a:graphicFrameLocks noChangeAspect="1"/>
          </p:cNvGraphicFramePr>
          <p:nvPr/>
        </p:nvGraphicFramePr>
        <p:xfrm>
          <a:off x="4173539" y="2781300"/>
          <a:ext cx="4808537" cy="1619250"/>
        </p:xfrm>
        <a:graphic>
          <a:graphicData uri="http://schemas.openxmlformats.org/presentationml/2006/ole">
            <mc:AlternateContent xmlns:mc="http://schemas.openxmlformats.org/markup-compatibility/2006">
              <mc:Choice xmlns:v="urn:schemas-microsoft-com:vml" Requires="v">
                <p:oleObj spid="_x0000_s31756" name="Equation" r:id="rId3" imgW="2400120" imgH="812520" progId="Equation.DSMT4">
                  <p:embed/>
                </p:oleObj>
              </mc:Choice>
              <mc:Fallback>
                <p:oleObj name="Equation" r:id="rId3" imgW="2400120" imgH="812520" progId="Equation.DSMT4">
                  <p:embed/>
                  <p:pic>
                    <p:nvPicPr>
                      <p:cNvPr id="23040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173539" y="2781300"/>
                        <a:ext cx="4808537"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5" name="Rectangle 6"/>
          <p:cNvSpPr>
            <a:spLocks noChangeArrowheads="1"/>
          </p:cNvSpPr>
          <p:nvPr/>
        </p:nvSpPr>
        <p:spPr bwMode="auto">
          <a:xfrm>
            <a:off x="4919663" y="31765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30407" name="Object 7"/>
          <p:cNvGraphicFramePr>
            <a:graphicFrameLocks noChangeAspect="1"/>
          </p:cNvGraphicFramePr>
          <p:nvPr/>
        </p:nvGraphicFramePr>
        <p:xfrm>
          <a:off x="4257676" y="4941888"/>
          <a:ext cx="4835525" cy="1020762"/>
        </p:xfrm>
        <a:graphic>
          <a:graphicData uri="http://schemas.openxmlformats.org/presentationml/2006/ole">
            <mc:AlternateContent xmlns:mc="http://schemas.openxmlformats.org/markup-compatibility/2006">
              <mc:Choice xmlns:v="urn:schemas-microsoft-com:vml" Requires="v">
                <p:oleObj spid="_x0000_s31757" name="Equation" r:id="rId5" imgW="2387520" imgH="507960" progId="Equation.DSMT4">
                  <p:embed/>
                </p:oleObj>
              </mc:Choice>
              <mc:Fallback>
                <p:oleObj name="Equation" r:id="rId5" imgW="2387520" imgH="507960" progId="Equation.DSMT4">
                  <p:embed/>
                  <p:pic>
                    <p:nvPicPr>
                      <p:cNvPr id="23040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4257676" y="4941888"/>
                        <a:ext cx="4835525"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08" name="AutoShape 8"/>
          <p:cNvSpPr>
            <a:spLocks/>
          </p:cNvSpPr>
          <p:nvPr/>
        </p:nvSpPr>
        <p:spPr bwMode="auto">
          <a:xfrm>
            <a:off x="6240463" y="1484313"/>
            <a:ext cx="2444750" cy="609600"/>
          </a:xfrm>
          <a:prstGeom prst="borderCallout2">
            <a:avLst>
              <a:gd name="adj1" fmla="val 18750"/>
              <a:gd name="adj2" fmla="val -3116"/>
              <a:gd name="adj3" fmla="val 18750"/>
              <a:gd name="adj4" fmla="val -26560"/>
              <a:gd name="adj5" fmla="val 357292"/>
              <a:gd name="adj6" fmla="val -50778"/>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零支出</a:t>
            </a:r>
            <a:r>
              <a:rPr lang="en-US" altLang="zh-CN" sz="2800" b="1">
                <a:latin typeface="Arial" charset="0"/>
                <a:ea typeface="华文仿宋" pitchFamily="2" charset="-122"/>
              </a:rPr>
              <a:t>,</a:t>
            </a:r>
            <a:r>
              <a:rPr lang="zh-CN" altLang="en-US" sz="2800" b="1">
                <a:latin typeface="Arial" charset="0"/>
                <a:ea typeface="华文仿宋" pitchFamily="2" charset="-122"/>
              </a:rPr>
              <a:t>正收益</a:t>
            </a:r>
          </a:p>
        </p:txBody>
      </p:sp>
      <p:sp>
        <p:nvSpPr>
          <p:cNvPr id="230409" name="AutoShape 9"/>
          <p:cNvSpPr>
            <a:spLocks/>
          </p:cNvSpPr>
          <p:nvPr/>
        </p:nvSpPr>
        <p:spPr bwMode="auto">
          <a:xfrm flipV="1">
            <a:off x="6094414" y="4733925"/>
            <a:ext cx="3240087" cy="503238"/>
          </a:xfrm>
          <a:prstGeom prst="borderCallout1">
            <a:avLst>
              <a:gd name="adj1" fmla="val -15144"/>
              <a:gd name="adj2" fmla="val 96472"/>
              <a:gd name="adj3" fmla="val -15144"/>
              <a:gd name="adj4" fmla="val -42384"/>
            </a:avLst>
          </a:prstGeom>
          <a:solidFill>
            <a:schemeClr val="hlink"/>
          </a:solidFill>
          <a:ln w="9525" algn="ctr">
            <a:solidFill>
              <a:schemeClr val="tx1"/>
            </a:solidFill>
            <a:miter lim="800000"/>
            <a:headEnd/>
            <a:tailEnd/>
          </a:ln>
        </p:spPr>
        <p:txBody>
          <a:bodyPr rot="10800000"/>
          <a:lstStyle/>
          <a:p>
            <a:pPr>
              <a:spcBef>
                <a:spcPct val="50000"/>
              </a:spcBef>
              <a:buClrTx/>
              <a:buSzTx/>
              <a:buFontTx/>
              <a:buNone/>
            </a:pPr>
            <a:r>
              <a:rPr lang="zh-CN" altLang="en-US" sz="2800" b="1">
                <a:latin typeface="Arial" charset="0"/>
                <a:ea typeface="华文仿宋" pitchFamily="2" charset="-122"/>
              </a:rPr>
              <a:t>负支出</a:t>
            </a:r>
            <a:r>
              <a:rPr lang="en-US" altLang="zh-CN" sz="2800" b="1">
                <a:latin typeface="Arial" charset="0"/>
                <a:ea typeface="华文仿宋" pitchFamily="2" charset="-122"/>
              </a:rPr>
              <a:t>,</a:t>
            </a:r>
            <a:r>
              <a:rPr lang="zh-CN" altLang="en-US" sz="2800" b="1">
                <a:latin typeface="Arial" charset="0"/>
                <a:ea typeface="华文仿宋" pitchFamily="2" charset="-122"/>
              </a:rPr>
              <a:t>非负的收益</a:t>
            </a:r>
          </a:p>
        </p:txBody>
      </p:sp>
    </p:spTree>
    <p:extLst>
      <p:ext uri="{BB962C8B-B14F-4D97-AF65-F5344CB8AC3E}">
        <p14:creationId xmlns:p14="http://schemas.microsoft.com/office/powerpoint/2010/main" val="39417556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0403">
                                            <p:txEl>
                                              <p:pRg st="1" end="1"/>
                                            </p:txEl>
                                          </p:spTgt>
                                        </p:tgtEl>
                                        <p:attrNameLst>
                                          <p:attrName>style.visibility</p:attrName>
                                        </p:attrNameLst>
                                      </p:cBhvr>
                                      <p:to>
                                        <p:strVal val="visible"/>
                                      </p:to>
                                    </p:set>
                                    <p:animEffect transition="in" filter="blinds(horizontal)">
                                      <p:cBhvr>
                                        <p:cTn id="7" dur="500"/>
                                        <p:tgtEl>
                                          <p:spTgt spid="230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 calcmode="lin" valueType="num">
                                      <p:cBhvr additive="base">
                                        <p:cTn id="12" dur="500" fill="hold"/>
                                        <p:tgtEl>
                                          <p:spTgt spid="230405"/>
                                        </p:tgtEl>
                                        <p:attrNameLst>
                                          <p:attrName>ppt_x</p:attrName>
                                        </p:attrNameLst>
                                      </p:cBhvr>
                                      <p:tavLst>
                                        <p:tav tm="0">
                                          <p:val>
                                            <p:strVal val="#ppt_x"/>
                                          </p:val>
                                        </p:tav>
                                        <p:tav tm="100000">
                                          <p:val>
                                            <p:strVal val="#ppt_x"/>
                                          </p:val>
                                        </p:tav>
                                      </p:tavLst>
                                    </p:anim>
                                    <p:anim calcmode="lin" valueType="num">
                                      <p:cBhvr additive="base">
                                        <p:cTn id="13" dur="500" fill="hold"/>
                                        <p:tgtEl>
                                          <p:spTgt spid="23040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0403">
                                            <p:txEl>
                                              <p:pRg st="6" end="6"/>
                                            </p:txEl>
                                          </p:spTgt>
                                        </p:tgtEl>
                                        <p:attrNameLst>
                                          <p:attrName>style.visibility</p:attrName>
                                        </p:attrNameLst>
                                      </p:cBhvr>
                                      <p:to>
                                        <p:strVal val="visible"/>
                                      </p:to>
                                    </p:set>
                                    <p:animEffect transition="in" filter="blinds(horizontal)">
                                      <p:cBhvr>
                                        <p:cTn id="18" dur="500"/>
                                        <p:tgtEl>
                                          <p:spTgt spid="23040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0407"/>
                                        </p:tgtEl>
                                        <p:attrNameLst>
                                          <p:attrName>style.visibility</p:attrName>
                                        </p:attrNameLst>
                                      </p:cBhvr>
                                      <p:to>
                                        <p:strVal val="visible"/>
                                      </p:to>
                                    </p:set>
                                    <p:anim calcmode="lin" valueType="num">
                                      <p:cBhvr additive="base">
                                        <p:cTn id="23" dur="500" fill="hold"/>
                                        <p:tgtEl>
                                          <p:spTgt spid="230407"/>
                                        </p:tgtEl>
                                        <p:attrNameLst>
                                          <p:attrName>ppt_x</p:attrName>
                                        </p:attrNameLst>
                                      </p:cBhvr>
                                      <p:tavLst>
                                        <p:tav tm="0">
                                          <p:val>
                                            <p:strVal val="#ppt_x"/>
                                          </p:val>
                                        </p:tav>
                                        <p:tav tm="100000">
                                          <p:val>
                                            <p:strVal val="#ppt_x"/>
                                          </p:val>
                                        </p:tav>
                                      </p:tavLst>
                                    </p:anim>
                                    <p:anim calcmode="lin" valueType="num">
                                      <p:cBhvr additive="base">
                                        <p:cTn id="24" dur="500" fill="hold"/>
                                        <p:tgtEl>
                                          <p:spTgt spid="23040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30408"/>
                                        </p:tgtEl>
                                        <p:attrNameLst>
                                          <p:attrName>style.visibility</p:attrName>
                                        </p:attrNameLst>
                                      </p:cBhvr>
                                      <p:to>
                                        <p:strVal val="visible"/>
                                      </p:to>
                                    </p:set>
                                    <p:anim calcmode="lin" valueType="num">
                                      <p:cBhvr additive="base">
                                        <p:cTn id="29" dur="500" fill="hold"/>
                                        <p:tgtEl>
                                          <p:spTgt spid="230408"/>
                                        </p:tgtEl>
                                        <p:attrNameLst>
                                          <p:attrName>ppt_x</p:attrName>
                                        </p:attrNameLst>
                                      </p:cBhvr>
                                      <p:tavLst>
                                        <p:tav tm="0">
                                          <p:val>
                                            <p:strVal val="#ppt_x"/>
                                          </p:val>
                                        </p:tav>
                                        <p:tav tm="100000">
                                          <p:val>
                                            <p:strVal val="#ppt_x"/>
                                          </p:val>
                                        </p:tav>
                                      </p:tavLst>
                                    </p:anim>
                                    <p:anim calcmode="lin" valueType="num">
                                      <p:cBhvr additive="base">
                                        <p:cTn id="30" dur="500" fill="hold"/>
                                        <p:tgtEl>
                                          <p:spTgt spid="23040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30409"/>
                                        </p:tgtEl>
                                        <p:attrNameLst>
                                          <p:attrName>style.visibility</p:attrName>
                                        </p:attrNameLst>
                                      </p:cBhvr>
                                      <p:to>
                                        <p:strVal val="visible"/>
                                      </p:to>
                                    </p:set>
                                    <p:animEffect transition="in" filter="checkerboard(across)">
                                      <p:cBhvr>
                                        <p:cTn id="35" dur="500"/>
                                        <p:tgtEl>
                                          <p:spTgt spid="230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8" grpId="0" animBg="1"/>
      <p:bldP spid="23040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80227"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什么是金融工程？</a:t>
            </a:r>
            <a:endParaRPr lang="zh-CN" altLang="en-US" sz="3200">
              <a:latin typeface="Arial" charset="0"/>
              <a:ea typeface="宋体" charset="-122"/>
            </a:endParaRPr>
          </a:p>
        </p:txBody>
      </p:sp>
      <p:sp>
        <p:nvSpPr>
          <p:cNvPr id="40964" name="Text Box 4"/>
          <p:cNvSpPr txBox="1">
            <a:spLocks noChangeArrowheads="1"/>
          </p:cNvSpPr>
          <p:nvPr/>
        </p:nvSpPr>
        <p:spPr bwMode="auto">
          <a:xfrm>
            <a:off x="1981200" y="1447801"/>
            <a:ext cx="8218488" cy="4232275"/>
          </a:xfrm>
          <a:prstGeom prst="rect">
            <a:avLst/>
          </a:prstGeom>
          <a:noFill/>
          <a:ln w="9525">
            <a:noFill/>
            <a:miter lim="800000"/>
            <a:headEnd/>
            <a:tailEnd/>
          </a:ln>
        </p:spPr>
        <p:txBody>
          <a:bodyPr>
            <a:spAutoFit/>
          </a:bodyPr>
          <a:lstStyle/>
          <a:p>
            <a:pPr algn="l">
              <a:spcBef>
                <a:spcPct val="50000"/>
              </a:spcBef>
              <a:buClrTx/>
              <a:buSzTx/>
              <a:buFontTx/>
              <a:buNone/>
            </a:pPr>
            <a:r>
              <a:rPr lang="en-US" altLang="zh-CN" sz="2800" b="1">
                <a:solidFill>
                  <a:schemeClr val="accent2"/>
                </a:solidFill>
                <a:latin typeface="方正姚体" pitchFamily="2" charset="-122"/>
                <a:ea typeface="方正姚体" pitchFamily="2" charset="-122"/>
              </a:rPr>
              <a:t>1.</a:t>
            </a:r>
            <a:r>
              <a:rPr lang="zh-CN" altLang="en-US" sz="2800" b="1">
                <a:solidFill>
                  <a:schemeClr val="accent2"/>
                </a:solidFill>
                <a:latin typeface="方正姚体" pitchFamily="2" charset="-122"/>
                <a:ea typeface="方正姚体" pitchFamily="2" charset="-122"/>
              </a:rPr>
              <a:t>金融工程是一种思维、一门技术和职业，更是一门科学</a:t>
            </a: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zh-CN" altLang="en-US" sz="2000" b="1">
                <a:latin typeface="Arial" charset="0"/>
                <a:ea typeface="宋体" charset="-122"/>
              </a:rPr>
              <a:t>一种思维：</a:t>
            </a:r>
            <a:r>
              <a:rPr lang="zh-CN" altLang="en-US" sz="2000">
                <a:latin typeface="Arial" charset="0"/>
                <a:ea typeface="宋体" charset="-122"/>
              </a:rPr>
              <a:t>将工程学的思维引入金融业务，主要是金融产品设计当中</a:t>
            </a:r>
          </a:p>
          <a:p>
            <a:pPr algn="l">
              <a:spcBef>
                <a:spcPct val="50000"/>
              </a:spcBef>
              <a:buClrTx/>
              <a:buSzTx/>
              <a:buFontTx/>
              <a:buNone/>
            </a:pPr>
            <a:r>
              <a:rPr lang="zh-CN" altLang="en-US" sz="2000" b="1">
                <a:latin typeface="Arial" charset="0"/>
                <a:ea typeface="宋体" charset="-122"/>
              </a:rPr>
              <a:t>一门技术：</a:t>
            </a:r>
            <a:r>
              <a:rPr lang="zh-CN" altLang="en-US" sz="2000">
                <a:latin typeface="Arial" charset="0"/>
                <a:ea typeface="宋体" charset="-122"/>
              </a:rPr>
              <a:t>其核心技术是</a:t>
            </a:r>
            <a:r>
              <a:rPr lang="zh-CN" altLang="en-US" sz="2400" b="1">
                <a:solidFill>
                  <a:schemeClr val="hlink"/>
                </a:solidFill>
                <a:latin typeface="Arial" charset="0"/>
                <a:ea typeface="华文楷体" pitchFamily="2" charset="-122"/>
              </a:rPr>
              <a:t>根据定价原理实现金融工具的重构</a:t>
            </a:r>
            <a:r>
              <a:rPr lang="zh-CN" altLang="en-US" sz="2000">
                <a:solidFill>
                  <a:schemeClr val="hlink"/>
                </a:solidFill>
                <a:latin typeface="Arial" charset="0"/>
                <a:ea typeface="宋体" charset="-122"/>
              </a:rPr>
              <a:t>，</a:t>
            </a:r>
            <a:r>
              <a:rPr lang="zh-CN" altLang="en-US" sz="2000">
                <a:latin typeface="Arial" charset="0"/>
                <a:ea typeface="宋体" charset="-122"/>
              </a:rPr>
              <a:t>即打包（组合）和拆分（分解）</a:t>
            </a:r>
          </a:p>
          <a:p>
            <a:pPr algn="l">
              <a:spcBef>
                <a:spcPct val="50000"/>
              </a:spcBef>
              <a:buClrTx/>
              <a:buSzTx/>
              <a:buFontTx/>
              <a:buNone/>
            </a:pPr>
            <a:r>
              <a:rPr lang="zh-CN" altLang="en-US" sz="2000" b="1">
                <a:latin typeface="Arial" charset="0"/>
                <a:ea typeface="宋体" charset="-122"/>
              </a:rPr>
              <a:t>一门职业：</a:t>
            </a:r>
            <a:r>
              <a:rPr lang="zh-CN" altLang="en-US" sz="2000">
                <a:latin typeface="Arial" charset="0"/>
                <a:ea typeface="宋体" charset="-122"/>
              </a:rPr>
              <a:t>金融工程师（</a:t>
            </a:r>
            <a:r>
              <a:rPr lang="en-US" altLang="zh-CN" sz="2000" b="1">
                <a:latin typeface="Times New Roman" pitchFamily="18" charset="0"/>
                <a:ea typeface="宋体" charset="-122"/>
              </a:rPr>
              <a:t>CFA</a:t>
            </a:r>
            <a:r>
              <a:rPr lang="zh-CN" altLang="en-US" sz="2000">
                <a:latin typeface="Arial" charset="0"/>
                <a:ea typeface="宋体" charset="-122"/>
              </a:rPr>
              <a:t>、定量分析师等）的地位和收益日益看涨</a:t>
            </a:r>
          </a:p>
          <a:p>
            <a:pPr algn="l">
              <a:spcBef>
                <a:spcPct val="50000"/>
              </a:spcBef>
              <a:buClrTx/>
              <a:buSzTx/>
              <a:buFontTx/>
              <a:buNone/>
            </a:pPr>
            <a:r>
              <a:rPr lang="zh-CN" altLang="en-US" sz="2000" b="1">
                <a:latin typeface="Arial" charset="0"/>
                <a:ea typeface="宋体" charset="-122"/>
              </a:rPr>
              <a:t>一门科学：</a:t>
            </a:r>
            <a:r>
              <a:rPr lang="zh-CN" altLang="en-US" sz="2000">
                <a:latin typeface="Arial" charset="0"/>
                <a:ea typeface="宋体" charset="-122"/>
              </a:rPr>
              <a:t>其实质或核心功能是通过风险的再分配或再配置，实现风险的有效控制和管理，不仅应用于金融业，还被广泛应用于非金融业</a:t>
            </a:r>
            <a:r>
              <a:rPr lang="en-US" altLang="zh-CN" sz="2000">
                <a:latin typeface="Arial" charset="0"/>
                <a:ea typeface="宋体" charset="-122"/>
              </a:rPr>
              <a:t>(</a:t>
            </a:r>
            <a:r>
              <a:rPr lang="zh-CN" altLang="en-US" sz="2000">
                <a:latin typeface="Arial" charset="0"/>
                <a:ea typeface="宋体" charset="-122"/>
              </a:rPr>
              <a:t>如房地产开发等</a:t>
            </a:r>
            <a:r>
              <a:rPr lang="en-US" altLang="zh-CN" sz="2000">
                <a:latin typeface="Arial" charset="0"/>
                <a:ea typeface="宋体" charset="-122"/>
              </a:rPr>
              <a:t>)</a:t>
            </a:r>
            <a:endParaRPr lang="zh-CN" altLang="en-US">
              <a:latin typeface="Arial" charset="0"/>
              <a:ea typeface="宋体" charset="-122"/>
            </a:endParaRPr>
          </a:p>
        </p:txBody>
      </p:sp>
    </p:spTree>
    <p:extLst>
      <p:ext uri="{BB962C8B-B14F-4D97-AF65-F5344CB8AC3E}">
        <p14:creationId xmlns:p14="http://schemas.microsoft.com/office/powerpoint/2010/main" val="2619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4">
                                            <p:txEl>
                                              <p:pRg st="2" end="2"/>
                                            </p:txEl>
                                          </p:spTgt>
                                        </p:tgtEl>
                                        <p:attrNameLst>
                                          <p:attrName>style.visibility</p:attrName>
                                        </p:attrNameLst>
                                      </p:cBhvr>
                                      <p:to>
                                        <p:strVal val="visible"/>
                                      </p:to>
                                    </p:set>
                                    <p:animEffect transition="in" filter="blinds(horizontal)">
                                      <p:cBhvr>
                                        <p:cTn id="7" dur="500"/>
                                        <p:tgtEl>
                                          <p:spTgt spid="4096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4">
                                            <p:txEl>
                                              <p:pRg st="3" end="3"/>
                                            </p:txEl>
                                          </p:spTgt>
                                        </p:tgtEl>
                                        <p:attrNameLst>
                                          <p:attrName>style.visibility</p:attrName>
                                        </p:attrNameLst>
                                      </p:cBhvr>
                                      <p:to>
                                        <p:strVal val="visible"/>
                                      </p:to>
                                    </p:set>
                                    <p:animEffect transition="in" filter="blinds(horizontal)">
                                      <p:cBhvr>
                                        <p:cTn id="12" dur="500"/>
                                        <p:tgtEl>
                                          <p:spTgt spid="4096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4">
                                            <p:txEl>
                                              <p:pRg st="4" end="4"/>
                                            </p:txEl>
                                          </p:spTgt>
                                        </p:tgtEl>
                                        <p:attrNameLst>
                                          <p:attrName>style.visibility</p:attrName>
                                        </p:attrNameLst>
                                      </p:cBhvr>
                                      <p:to>
                                        <p:strVal val="visible"/>
                                      </p:to>
                                    </p:set>
                                    <p:animEffect transition="in" filter="blinds(horizontal)">
                                      <p:cBhvr>
                                        <p:cTn id="17" dur="500"/>
                                        <p:tgtEl>
                                          <p:spTgt spid="4096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4">
                                            <p:txEl>
                                              <p:pRg st="5" end="5"/>
                                            </p:txEl>
                                          </p:spTgt>
                                        </p:tgtEl>
                                        <p:attrNameLst>
                                          <p:attrName>style.visibility</p:attrName>
                                        </p:attrNameLst>
                                      </p:cBhvr>
                                      <p:to>
                                        <p:strVal val="visible"/>
                                      </p:to>
                                    </p:set>
                                    <p:animEffect transition="in" filter="blinds(horizontal)">
                                      <p:cBhvr>
                                        <p:cTn id="22" dur="500"/>
                                        <p:tgtEl>
                                          <p:spTgt spid="4096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4000" b="1"/>
              <a:t>无套利定价原理的基本理论</a:t>
            </a:r>
            <a:endParaRPr lang="zh-CN" altLang="en-US" cap="none" smtClean="0"/>
          </a:p>
        </p:txBody>
      </p:sp>
      <p:sp>
        <p:nvSpPr>
          <p:cNvPr id="231427" name="Rectangle 3"/>
          <p:cNvSpPr>
            <a:spLocks noGrp="1" noChangeArrowheads="1"/>
          </p:cNvSpPr>
          <p:nvPr>
            <p:ph idx="4294967295"/>
          </p:nvPr>
        </p:nvSpPr>
        <p:spPr/>
        <p:txBody>
          <a:bodyPr/>
          <a:lstStyle/>
          <a:p>
            <a:pPr algn="just" eaLnBrk="1" hangingPunct="1">
              <a:buFont typeface="Wingdings" pitchFamily="2" charset="2"/>
              <a:buNone/>
            </a:pPr>
            <a:r>
              <a:rPr lang="en-US" altLang="zh-CN" b="1">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a:latin typeface="宋体" charset="-122"/>
                <a:ea typeface="宋体" charset="-122"/>
              </a:rPr>
              <a:t>定理</a:t>
            </a:r>
            <a:r>
              <a:rPr lang="en-US" altLang="zh-CN">
                <a:latin typeface="宋体" charset="-122"/>
                <a:ea typeface="宋体" charset="-122"/>
              </a:rPr>
              <a:t>1</a:t>
            </a:r>
            <a:r>
              <a:rPr lang="zh-CN" altLang="en-US">
                <a:latin typeface="宋体" charset="-122"/>
                <a:ea typeface="宋体" charset="-122"/>
              </a:rPr>
              <a:t>：</a:t>
            </a:r>
            <a:r>
              <a:rPr lang="zh-CN" altLang="en-US" sz="3000">
                <a:latin typeface="宋体" charset="-122"/>
                <a:ea typeface="宋体" charset="-122"/>
              </a:rPr>
              <a:t>市场不存在套利组合的等价条件</a:t>
            </a:r>
          </a:p>
          <a:p>
            <a:pPr algn="just" eaLnBrk="1" hangingPunct="1">
              <a:buFont typeface="Wingdings" pitchFamily="2" charset="2"/>
              <a:buNone/>
            </a:pPr>
            <a:r>
              <a:rPr lang="zh-CN" altLang="en-US" sz="3000">
                <a:latin typeface="宋体" charset="-122"/>
                <a:ea typeface="宋体" charset="-122"/>
              </a:rPr>
              <a:t>是存在一个正向量</a:t>
            </a:r>
            <a:r>
              <a:rPr lang="en-US" altLang="zh-CN" sz="3000">
                <a:latin typeface="宋体" charset="-122"/>
                <a:ea typeface="宋体" charset="-122"/>
              </a:rPr>
              <a:t>(</a:t>
            </a:r>
            <a:r>
              <a:rPr lang="zh-CN" altLang="en-US" sz="3000">
                <a:latin typeface="宋体" charset="-122"/>
                <a:ea typeface="宋体" charset="-122"/>
              </a:rPr>
              <a:t>或状态价格</a:t>
            </a:r>
            <a:r>
              <a:rPr lang="en-US" altLang="zh-CN" sz="3000">
                <a:latin typeface="宋体" charset="-122"/>
                <a:ea typeface="宋体" charset="-122"/>
              </a:rPr>
              <a:t>)</a:t>
            </a:r>
            <a:r>
              <a:rPr lang="en-US" altLang="zh-CN" sz="3000" b="1">
                <a:latin typeface="宋体" charset="-122"/>
                <a:ea typeface="宋体" charset="-122"/>
              </a:rPr>
              <a:t>             </a:t>
            </a:r>
          </a:p>
          <a:p>
            <a:pPr lvl="1" eaLnBrk="1" hangingPunct="1">
              <a:buFont typeface="Wingdings 2" pitchFamily="18" charset="2"/>
              <a:buNone/>
            </a:pPr>
            <a:endParaRPr lang="zh-CN" altLang="en-US" sz="2800" b="1">
              <a:latin typeface="宋体" charset="-122"/>
              <a:ea typeface="宋体" charset="-122"/>
            </a:endParaRPr>
          </a:p>
          <a:p>
            <a:pPr lvl="1" eaLnBrk="1" hangingPunct="1">
              <a:buFont typeface="Wingdings 2" pitchFamily="18" charset="2"/>
              <a:buNone/>
            </a:pPr>
            <a:r>
              <a:rPr lang="zh-CN" altLang="en-US" sz="2800">
                <a:latin typeface="宋体" charset="-122"/>
                <a:ea typeface="宋体" charset="-122"/>
              </a:rPr>
              <a:t>使得</a:t>
            </a:r>
          </a:p>
          <a:p>
            <a:pPr lvl="1" eaLnBrk="1" hangingPunct="1">
              <a:buFont typeface="Wingdings 2" pitchFamily="18" charset="2"/>
              <a:buNone/>
            </a:pPr>
            <a:endParaRPr lang="zh-CN" altLang="en-US" sz="2800">
              <a:latin typeface="宋体" charset="-122"/>
              <a:ea typeface="宋体" charset="-122"/>
            </a:endParaRPr>
          </a:p>
          <a:p>
            <a:pPr lvl="1" eaLnBrk="1" hangingPunct="1">
              <a:buFont typeface="Wingdings 2" pitchFamily="18" charset="2"/>
              <a:buNone/>
            </a:pPr>
            <a:r>
              <a:rPr lang="zh-CN" altLang="en-US" sz="2800">
                <a:latin typeface="宋体" charset="-122"/>
                <a:ea typeface="宋体" charset="-122"/>
              </a:rPr>
              <a:t>即</a:t>
            </a:r>
            <a:r>
              <a:rPr lang="zh-CN" altLang="en-US" sz="2800" b="1">
                <a:latin typeface="宋体" charset="-122"/>
                <a:ea typeface="宋体" charset="-122"/>
              </a:rPr>
              <a:t> </a:t>
            </a:r>
          </a:p>
        </p:txBody>
      </p:sp>
      <p:sp>
        <p:nvSpPr>
          <p:cNvPr id="33799"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31429" name="Object 5"/>
          <p:cNvGraphicFramePr>
            <a:graphicFrameLocks noChangeAspect="1"/>
          </p:cNvGraphicFramePr>
          <p:nvPr/>
        </p:nvGraphicFramePr>
        <p:xfrm>
          <a:off x="4295775" y="3213100"/>
          <a:ext cx="3455988" cy="635000"/>
        </p:xfrm>
        <a:graphic>
          <a:graphicData uri="http://schemas.openxmlformats.org/presentationml/2006/ole">
            <mc:AlternateContent xmlns:mc="http://schemas.openxmlformats.org/markup-compatibility/2006">
              <mc:Choice xmlns:v="urn:schemas-microsoft-com:vml" Requires="v">
                <p:oleObj spid="_x0000_s32785" name="Equation" r:id="rId3" imgW="1244520" imgH="228600" progId="Equation.3">
                  <p:embed/>
                </p:oleObj>
              </mc:Choice>
              <mc:Fallback>
                <p:oleObj name="Equation" r:id="rId3" imgW="1244520" imgH="228600" progId="Equation.3">
                  <p:embed/>
                  <p:pic>
                    <p:nvPicPr>
                      <p:cNvPr id="23142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295775" y="3213100"/>
                        <a:ext cx="345598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0" name="Object 7"/>
          <p:cNvGraphicFramePr>
            <a:graphicFrameLocks noChangeAspect="1"/>
          </p:cNvGraphicFramePr>
          <p:nvPr/>
        </p:nvGraphicFramePr>
        <p:xfrm>
          <a:off x="3648076" y="4724400"/>
          <a:ext cx="5256213" cy="1017588"/>
        </p:xfrm>
        <a:graphic>
          <a:graphicData uri="http://schemas.openxmlformats.org/presentationml/2006/ole">
            <mc:AlternateContent xmlns:mc="http://schemas.openxmlformats.org/markup-compatibility/2006">
              <mc:Choice xmlns:v="urn:schemas-microsoft-com:vml" Requires="v">
                <p:oleObj spid="_x0000_s32786" name="Equation" r:id="rId5" imgW="2311400" imgH="444500" progId="Equation.DSMT4">
                  <p:embed/>
                </p:oleObj>
              </mc:Choice>
              <mc:Fallback>
                <p:oleObj name="Equation" r:id="rId5" imgW="2311400" imgH="444500" progId="Equation.DSMT4">
                  <p:embed/>
                  <p:pic>
                    <p:nvPicPr>
                      <p:cNvPr id="23143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3648076" y="4724400"/>
                        <a:ext cx="5256213"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1" name="Object 8"/>
          <p:cNvGraphicFramePr>
            <a:graphicFrameLocks noChangeAspect="1"/>
          </p:cNvGraphicFramePr>
          <p:nvPr/>
        </p:nvGraphicFramePr>
        <p:xfrm>
          <a:off x="4440238" y="4292600"/>
          <a:ext cx="1943100" cy="501650"/>
        </p:xfrm>
        <a:graphic>
          <a:graphicData uri="http://schemas.openxmlformats.org/presentationml/2006/ole">
            <mc:AlternateContent xmlns:mc="http://schemas.openxmlformats.org/markup-compatibility/2006">
              <mc:Choice xmlns:v="urn:schemas-microsoft-com:vml" Requires="v">
                <p:oleObj spid="_x0000_s32787" r:id="rId7" imgW="583693" imgH="177646" progId="Equation.3">
                  <p:embed/>
                </p:oleObj>
              </mc:Choice>
              <mc:Fallback>
                <p:oleObj r:id="rId7" imgW="583693" imgH="177646" progId="Equation.3">
                  <p:embed/>
                  <p:pic>
                    <p:nvPicPr>
                      <p:cNvPr id="231431"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4440238" y="4292600"/>
                        <a:ext cx="19431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2" name="AutoShape 8"/>
          <p:cNvSpPr>
            <a:spLocks/>
          </p:cNvSpPr>
          <p:nvPr/>
        </p:nvSpPr>
        <p:spPr bwMode="auto">
          <a:xfrm>
            <a:off x="1952625" y="5786438"/>
            <a:ext cx="6337300" cy="914400"/>
          </a:xfrm>
          <a:prstGeom prst="borderCallout1">
            <a:avLst>
              <a:gd name="adj1" fmla="val -8333"/>
              <a:gd name="adj2" fmla="val 98194"/>
              <a:gd name="adj3" fmla="val -63542"/>
              <a:gd name="adj4" fmla="val 54782"/>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存在正向量使证券组合各状态损益的线性组合等于成本，反之必存在套利机会</a:t>
            </a:r>
          </a:p>
        </p:txBody>
      </p:sp>
    </p:spTree>
    <p:extLst>
      <p:ext uri="{BB962C8B-B14F-4D97-AF65-F5344CB8AC3E}">
        <p14:creationId xmlns:p14="http://schemas.microsoft.com/office/powerpoint/2010/main" val="1144738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1427">
                                            <p:txEl>
                                              <p:pRg st="1" end="1"/>
                                            </p:txEl>
                                          </p:spTgt>
                                        </p:tgtEl>
                                        <p:attrNameLst>
                                          <p:attrName>style.visibility</p:attrName>
                                        </p:attrNameLst>
                                      </p:cBhvr>
                                      <p:to>
                                        <p:strVal val="visible"/>
                                      </p:to>
                                    </p:set>
                                    <p:animEffect transition="in" filter="blinds(horizontal)">
                                      <p:cBhvr>
                                        <p:cTn id="7" dur="500"/>
                                        <p:tgtEl>
                                          <p:spTgt spid="2314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1427">
                                            <p:txEl>
                                              <p:pRg st="2" end="2"/>
                                            </p:txEl>
                                          </p:spTgt>
                                        </p:tgtEl>
                                        <p:attrNameLst>
                                          <p:attrName>style.visibility</p:attrName>
                                        </p:attrNameLst>
                                      </p:cBhvr>
                                      <p:to>
                                        <p:strVal val="visible"/>
                                      </p:to>
                                    </p:set>
                                    <p:animEffect transition="in" filter="blinds(horizontal)">
                                      <p:cBhvr>
                                        <p:cTn id="10" dur="500"/>
                                        <p:tgtEl>
                                          <p:spTgt spid="23142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31429"/>
                                        </p:tgtEl>
                                        <p:attrNameLst>
                                          <p:attrName>style.visibility</p:attrName>
                                        </p:attrNameLst>
                                      </p:cBhvr>
                                      <p:to>
                                        <p:strVal val="visible"/>
                                      </p:to>
                                    </p:set>
                                    <p:anim calcmode="lin" valueType="num">
                                      <p:cBhvr additive="base">
                                        <p:cTn id="15" dur="500" fill="hold"/>
                                        <p:tgtEl>
                                          <p:spTgt spid="231429"/>
                                        </p:tgtEl>
                                        <p:attrNameLst>
                                          <p:attrName>ppt_x</p:attrName>
                                        </p:attrNameLst>
                                      </p:cBhvr>
                                      <p:tavLst>
                                        <p:tav tm="0">
                                          <p:val>
                                            <p:strVal val="#ppt_x"/>
                                          </p:val>
                                        </p:tav>
                                        <p:tav tm="100000">
                                          <p:val>
                                            <p:strVal val="#ppt_x"/>
                                          </p:val>
                                        </p:tav>
                                      </p:tavLst>
                                    </p:anim>
                                    <p:anim calcmode="lin" valueType="num">
                                      <p:cBhvr additive="base">
                                        <p:cTn id="16" dur="500" fill="hold"/>
                                        <p:tgtEl>
                                          <p:spTgt spid="2314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1427">
                                            <p:txEl>
                                              <p:pRg st="4" end="4"/>
                                            </p:txEl>
                                          </p:spTgt>
                                        </p:tgtEl>
                                        <p:attrNameLst>
                                          <p:attrName>style.visibility</p:attrName>
                                        </p:attrNameLst>
                                      </p:cBhvr>
                                      <p:to>
                                        <p:strVal val="visible"/>
                                      </p:to>
                                    </p:set>
                                    <p:animEffect transition="in" filter="blinds(horizontal)">
                                      <p:cBhvr>
                                        <p:cTn id="21" dur="500"/>
                                        <p:tgtEl>
                                          <p:spTgt spid="23142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31431"/>
                                        </p:tgtEl>
                                        <p:attrNameLst>
                                          <p:attrName>style.visibility</p:attrName>
                                        </p:attrNameLst>
                                      </p:cBhvr>
                                      <p:to>
                                        <p:strVal val="visible"/>
                                      </p:to>
                                    </p:set>
                                    <p:anim calcmode="lin" valueType="num">
                                      <p:cBhvr additive="base">
                                        <p:cTn id="26" dur="500" fill="hold"/>
                                        <p:tgtEl>
                                          <p:spTgt spid="231431"/>
                                        </p:tgtEl>
                                        <p:attrNameLst>
                                          <p:attrName>ppt_x</p:attrName>
                                        </p:attrNameLst>
                                      </p:cBhvr>
                                      <p:tavLst>
                                        <p:tav tm="0">
                                          <p:val>
                                            <p:strVal val="#ppt_x"/>
                                          </p:val>
                                        </p:tav>
                                        <p:tav tm="100000">
                                          <p:val>
                                            <p:strVal val="#ppt_x"/>
                                          </p:val>
                                        </p:tav>
                                      </p:tavLst>
                                    </p:anim>
                                    <p:anim calcmode="lin" valueType="num">
                                      <p:cBhvr additive="base">
                                        <p:cTn id="27" dur="500" fill="hold"/>
                                        <p:tgtEl>
                                          <p:spTgt spid="23143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1427">
                                            <p:txEl>
                                              <p:pRg st="6" end="6"/>
                                            </p:txEl>
                                          </p:spTgt>
                                        </p:tgtEl>
                                        <p:attrNameLst>
                                          <p:attrName>style.visibility</p:attrName>
                                        </p:attrNameLst>
                                      </p:cBhvr>
                                      <p:to>
                                        <p:strVal val="visible"/>
                                      </p:to>
                                    </p:set>
                                    <p:animEffect transition="in" filter="blinds(horizontal)">
                                      <p:cBhvr>
                                        <p:cTn id="32" dur="500"/>
                                        <p:tgtEl>
                                          <p:spTgt spid="23142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1430"/>
                                        </p:tgtEl>
                                        <p:attrNameLst>
                                          <p:attrName>style.visibility</p:attrName>
                                        </p:attrNameLst>
                                      </p:cBhvr>
                                      <p:to>
                                        <p:strVal val="visible"/>
                                      </p:to>
                                    </p:set>
                                    <p:anim calcmode="lin" valueType="num">
                                      <p:cBhvr additive="base">
                                        <p:cTn id="37" dur="500" fill="hold"/>
                                        <p:tgtEl>
                                          <p:spTgt spid="231430"/>
                                        </p:tgtEl>
                                        <p:attrNameLst>
                                          <p:attrName>ppt_x</p:attrName>
                                        </p:attrNameLst>
                                      </p:cBhvr>
                                      <p:tavLst>
                                        <p:tav tm="0">
                                          <p:val>
                                            <p:strVal val="#ppt_x"/>
                                          </p:val>
                                        </p:tav>
                                        <p:tav tm="100000">
                                          <p:val>
                                            <p:strVal val="#ppt_x"/>
                                          </p:val>
                                        </p:tav>
                                      </p:tavLst>
                                    </p:anim>
                                    <p:anim calcmode="lin" valueType="num">
                                      <p:cBhvr additive="base">
                                        <p:cTn id="38" dur="500" fill="hold"/>
                                        <p:tgtEl>
                                          <p:spTgt spid="2314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31432"/>
                                        </p:tgtEl>
                                        <p:attrNameLst>
                                          <p:attrName>style.visibility</p:attrName>
                                        </p:attrNameLst>
                                      </p:cBhvr>
                                      <p:to>
                                        <p:strVal val="visible"/>
                                      </p:to>
                                    </p:set>
                                    <p:animEffect transition="in" filter="checkerboard(across)">
                                      <p:cBhvr>
                                        <p:cTn id="43" dur="500"/>
                                        <p:tgtEl>
                                          <p:spTgt spid="231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2"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4000" b="1"/>
              <a:t>无套利定价原理的基本理论</a:t>
            </a:r>
            <a:endParaRPr lang="zh-CN" altLang="en-US" cap="none" smtClean="0"/>
          </a:p>
        </p:txBody>
      </p:sp>
      <p:sp>
        <p:nvSpPr>
          <p:cNvPr id="34823" name="Rectangle 3"/>
          <p:cNvSpPr>
            <a:spLocks noGrp="1" noChangeArrowheads="1"/>
          </p:cNvSpPr>
          <p:nvPr>
            <p:ph idx="4294967295"/>
          </p:nvPr>
        </p:nvSpPr>
        <p:spPr>
          <a:xfrm>
            <a:off x="1981200" y="1600201"/>
            <a:ext cx="8147050" cy="4873625"/>
          </a:xfrm>
        </p:spPr>
        <p:txBody>
          <a:bodyPr/>
          <a:lstStyle/>
          <a:p>
            <a:pPr algn="just" eaLnBrk="1" hangingPunct="1">
              <a:buFont typeface="Wingdings" pitchFamily="2" charset="2"/>
              <a:buNone/>
            </a:pPr>
            <a:r>
              <a:rPr lang="en-US" altLang="zh-CN" b="1">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a:latin typeface="宋体" charset="-122"/>
                <a:ea typeface="宋体" charset="-122"/>
              </a:rPr>
              <a:t>定理</a:t>
            </a:r>
            <a:r>
              <a:rPr lang="en-US" altLang="zh-CN">
                <a:latin typeface="宋体" charset="-122"/>
                <a:ea typeface="宋体" charset="-122"/>
              </a:rPr>
              <a:t>1</a:t>
            </a:r>
            <a:r>
              <a:rPr lang="zh-CN" altLang="en-US">
                <a:latin typeface="宋体" charset="-122"/>
                <a:ea typeface="宋体" charset="-122"/>
              </a:rPr>
              <a:t>的证明</a:t>
            </a:r>
            <a:r>
              <a:rPr lang="zh-CN" altLang="en-US">
                <a:latin typeface="宋体" charset="-122"/>
                <a:ea typeface="宋体" charset="-122"/>
                <a:sym typeface="Wingdings" pitchFamily="2" charset="2"/>
              </a:rPr>
              <a:t>（不做要求）</a:t>
            </a:r>
            <a:endParaRPr lang="zh-CN" altLang="en-US">
              <a:latin typeface="宋体" charset="-122"/>
              <a:ea typeface="宋体" charset="-122"/>
            </a:endParaRPr>
          </a:p>
          <a:p>
            <a:pPr algn="just" eaLnBrk="1" hangingPunct="1">
              <a:buFont typeface="Wingdings" pitchFamily="2" charset="2"/>
              <a:buNone/>
            </a:pPr>
            <a:r>
              <a:rPr lang="en-US" altLang="zh-CN">
                <a:latin typeface="宋体" charset="-122"/>
                <a:ea typeface="宋体" charset="-122"/>
              </a:rPr>
              <a:t>   (1)</a:t>
            </a:r>
            <a:r>
              <a:rPr lang="zh-CN" altLang="en-US">
                <a:latin typeface="宋体" charset="-122"/>
                <a:ea typeface="宋体" charset="-122"/>
              </a:rPr>
              <a:t>充分性</a:t>
            </a:r>
          </a:p>
          <a:p>
            <a:pPr algn="just" eaLnBrk="1" hangingPunct="1">
              <a:buFont typeface="Wingdings" pitchFamily="2" charset="2"/>
              <a:buNone/>
            </a:pPr>
            <a:r>
              <a:rPr lang="zh-CN" altLang="en-US">
                <a:latin typeface="宋体" charset="-122"/>
                <a:ea typeface="宋体" charset="-122"/>
              </a:rPr>
              <a:t>用反证法</a:t>
            </a:r>
            <a:r>
              <a:rPr lang="en-US" altLang="zh-CN">
                <a:latin typeface="宋体" charset="-122"/>
                <a:ea typeface="宋体" charset="-122"/>
              </a:rPr>
              <a:t>,</a:t>
            </a:r>
            <a:r>
              <a:rPr lang="zh-CN" altLang="en-US">
                <a:latin typeface="宋体" charset="-122"/>
                <a:ea typeface="宋体" charset="-122"/>
              </a:rPr>
              <a:t>即假设存在                    使 </a:t>
            </a:r>
            <a:endParaRPr lang="zh-CN" altLang="en-US" sz="3000" b="1">
              <a:latin typeface="宋体" charset="-122"/>
              <a:ea typeface="宋体" charset="-122"/>
            </a:endParaRPr>
          </a:p>
          <a:p>
            <a:pPr lvl="1" eaLnBrk="1" hangingPunct="1">
              <a:buFont typeface="Wingdings 2" pitchFamily="18" charset="2"/>
              <a:buNone/>
            </a:pPr>
            <a:r>
              <a:rPr lang="zh-CN" altLang="en-US" sz="2800" b="1">
                <a:latin typeface="宋体" charset="-122"/>
                <a:ea typeface="宋体" charset="-122"/>
              </a:rPr>
              <a:t>        </a:t>
            </a:r>
            <a:r>
              <a:rPr lang="zh-CN" altLang="en-US" sz="2800">
                <a:latin typeface="宋体" charset="-122"/>
                <a:ea typeface="宋体" charset="-122"/>
              </a:rPr>
              <a:t>时</a:t>
            </a:r>
            <a:r>
              <a:rPr lang="en-US" altLang="zh-CN" sz="2800">
                <a:latin typeface="宋体" charset="-122"/>
                <a:ea typeface="宋体" charset="-122"/>
              </a:rPr>
              <a:t>,</a:t>
            </a:r>
            <a:r>
              <a:rPr lang="zh-CN" altLang="en-US" sz="2800">
                <a:latin typeface="宋体" charset="-122"/>
                <a:ea typeface="宋体" charset="-122"/>
              </a:rPr>
              <a:t>市场存在套利机会</a:t>
            </a:r>
            <a:r>
              <a:rPr lang="en-US" altLang="zh-CN" sz="2800">
                <a:latin typeface="宋体" charset="-122"/>
                <a:ea typeface="宋体" charset="-122"/>
              </a:rPr>
              <a:t>,</a:t>
            </a:r>
            <a:r>
              <a:rPr lang="zh-CN" altLang="en-US" sz="2800">
                <a:latin typeface="宋体" charset="-122"/>
                <a:ea typeface="宋体" charset="-122"/>
              </a:rPr>
              <a:t>则有</a:t>
            </a:r>
          </a:p>
          <a:p>
            <a:pPr lvl="1" eaLnBrk="1" hangingPunct="1">
              <a:buFont typeface="Wingdings 2" pitchFamily="18" charset="2"/>
              <a:buNone/>
            </a:pPr>
            <a:endParaRPr lang="zh-CN" altLang="en-US" sz="2800">
              <a:latin typeface="宋体" charset="-122"/>
              <a:ea typeface="宋体" charset="-122"/>
            </a:endParaRPr>
          </a:p>
          <a:p>
            <a:pPr lvl="1" eaLnBrk="1" hangingPunct="1">
              <a:buFont typeface="Wingdings 2" pitchFamily="18" charset="2"/>
              <a:buNone/>
            </a:pPr>
            <a:r>
              <a:rPr lang="zh-CN" altLang="en-US" sz="2800">
                <a:latin typeface="宋体" charset="-122"/>
                <a:ea typeface="宋体" charset="-122"/>
              </a:rPr>
              <a:t>而由套利组合定义可知</a:t>
            </a:r>
            <a:r>
              <a:rPr lang="en-US" altLang="zh-CN" sz="2800">
                <a:latin typeface="宋体" charset="-122"/>
                <a:ea typeface="宋体" charset="-122"/>
              </a:rPr>
              <a:t>,</a:t>
            </a:r>
          </a:p>
          <a:p>
            <a:pPr lvl="1" eaLnBrk="1" hangingPunct="1">
              <a:buFont typeface="Wingdings 2" pitchFamily="18" charset="2"/>
              <a:buNone/>
            </a:pPr>
            <a:r>
              <a:rPr lang="zh-CN" altLang="en-US" sz="2800">
                <a:latin typeface="宋体" charset="-122"/>
                <a:ea typeface="宋体" charset="-122"/>
              </a:rPr>
              <a:t>等式两端矛盾</a:t>
            </a:r>
            <a:r>
              <a:rPr lang="en-US" altLang="zh-CN" sz="2800">
                <a:latin typeface="宋体" charset="-122"/>
                <a:ea typeface="宋体" charset="-122"/>
              </a:rPr>
              <a:t>,</a:t>
            </a:r>
            <a:r>
              <a:rPr lang="zh-CN" altLang="en-US" sz="2800">
                <a:latin typeface="宋体" charset="-122"/>
                <a:ea typeface="宋体" charset="-122"/>
              </a:rPr>
              <a:t>故不存在套利机会。</a:t>
            </a:r>
            <a:endParaRPr lang="en-US" altLang="zh-CN" sz="2800">
              <a:latin typeface="宋体" charset="-122"/>
              <a:ea typeface="宋体" charset="-122"/>
            </a:endParaRPr>
          </a:p>
        </p:txBody>
      </p:sp>
      <p:sp>
        <p:nvSpPr>
          <p:cNvPr id="34824"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34818" name="Object 5"/>
          <p:cNvGraphicFramePr>
            <a:graphicFrameLocks noChangeAspect="1"/>
          </p:cNvGraphicFramePr>
          <p:nvPr/>
        </p:nvGraphicFramePr>
        <p:xfrm>
          <a:off x="5519739" y="2997200"/>
          <a:ext cx="3455987" cy="635000"/>
        </p:xfrm>
        <a:graphic>
          <a:graphicData uri="http://schemas.openxmlformats.org/presentationml/2006/ole">
            <mc:AlternateContent xmlns:mc="http://schemas.openxmlformats.org/markup-compatibility/2006">
              <mc:Choice xmlns:v="urn:schemas-microsoft-com:vml" Requires="v">
                <p:oleObj spid="_x0000_s33814" name="Equation" r:id="rId3" imgW="1244520" imgH="228600" progId="Equation.3">
                  <p:embed/>
                </p:oleObj>
              </mc:Choice>
              <mc:Fallback>
                <p:oleObj name="Equation" r:id="rId3" imgW="1244520" imgH="228600" progId="Equation.3">
                  <p:embed/>
                  <p:pic>
                    <p:nvPicPr>
                      <p:cNvPr id="3481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5519739" y="2997200"/>
                        <a:ext cx="345598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8"/>
          <p:cNvGraphicFramePr>
            <a:graphicFrameLocks noChangeAspect="1"/>
          </p:cNvGraphicFramePr>
          <p:nvPr/>
        </p:nvGraphicFramePr>
        <p:xfrm>
          <a:off x="1919288" y="3644900"/>
          <a:ext cx="1943100" cy="501650"/>
        </p:xfrm>
        <a:graphic>
          <a:graphicData uri="http://schemas.openxmlformats.org/presentationml/2006/ole">
            <mc:AlternateContent xmlns:mc="http://schemas.openxmlformats.org/markup-compatibility/2006">
              <mc:Choice xmlns:v="urn:schemas-microsoft-com:vml" Requires="v">
                <p:oleObj spid="_x0000_s33815" r:id="rId5" imgW="583693" imgH="177646" progId="Equation.3">
                  <p:embed/>
                </p:oleObj>
              </mc:Choice>
              <mc:Fallback>
                <p:oleObj r:id="rId5" imgW="583693" imgH="177646" progId="Equation.3">
                  <p:embed/>
                  <p:pic>
                    <p:nvPicPr>
                      <p:cNvPr id="3481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1919288" y="3644900"/>
                        <a:ext cx="19431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4"/>
          <p:cNvGraphicFramePr>
            <a:graphicFrameLocks noChangeAspect="1"/>
          </p:cNvGraphicFramePr>
          <p:nvPr/>
        </p:nvGraphicFramePr>
        <p:xfrm>
          <a:off x="3541714" y="4221163"/>
          <a:ext cx="4460875" cy="557212"/>
        </p:xfrm>
        <a:graphic>
          <a:graphicData uri="http://schemas.openxmlformats.org/presentationml/2006/ole">
            <mc:AlternateContent xmlns:mc="http://schemas.openxmlformats.org/markup-compatibility/2006">
              <mc:Choice xmlns:v="urn:schemas-microsoft-com:vml" Requires="v">
                <p:oleObj spid="_x0000_s33816" name="Equation" r:id="rId7" imgW="1625400" imgH="203040" progId="Equation.DSMT4">
                  <p:embed/>
                </p:oleObj>
              </mc:Choice>
              <mc:Fallback>
                <p:oleObj name="Equation" r:id="rId7" imgW="1625400" imgH="203040" progId="Equation.DSMT4">
                  <p:embed/>
                  <p:pic>
                    <p:nvPicPr>
                      <p:cNvPr id="3482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1714" y="4221163"/>
                        <a:ext cx="4460875"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9"/>
          <p:cNvGraphicFramePr>
            <a:graphicFrameLocks noChangeAspect="1"/>
          </p:cNvGraphicFramePr>
          <p:nvPr/>
        </p:nvGraphicFramePr>
        <p:xfrm>
          <a:off x="6167439" y="4679950"/>
          <a:ext cx="4105275" cy="496888"/>
        </p:xfrm>
        <a:graphic>
          <a:graphicData uri="http://schemas.openxmlformats.org/presentationml/2006/ole">
            <mc:AlternateContent xmlns:mc="http://schemas.openxmlformats.org/markup-compatibility/2006">
              <mc:Choice xmlns:v="urn:schemas-microsoft-com:vml" Requires="v">
                <p:oleObj spid="_x0000_s33817" name="Equation" r:id="rId9" imgW="1841400" imgH="215640" progId="Equation.DSMT4">
                  <p:embed/>
                </p:oleObj>
              </mc:Choice>
              <mc:Fallback>
                <p:oleObj name="Equation" r:id="rId9" imgW="1841400" imgH="215640" progId="Equation.DSMT4">
                  <p:embed/>
                  <p:pic>
                    <p:nvPicPr>
                      <p:cNvPr id="3482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7439" y="4679950"/>
                        <a:ext cx="410527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6327002"/>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4000" b="1"/>
              <a:t>无套利定价原理的基本理论</a:t>
            </a:r>
            <a:endParaRPr lang="zh-CN" altLang="en-US" cap="none" smtClean="0"/>
          </a:p>
        </p:txBody>
      </p:sp>
      <p:sp>
        <p:nvSpPr>
          <p:cNvPr id="35848" name="Rectangle 3"/>
          <p:cNvSpPr>
            <a:spLocks noGrp="1" noChangeArrowheads="1"/>
          </p:cNvSpPr>
          <p:nvPr>
            <p:ph idx="4294967295"/>
          </p:nvPr>
        </p:nvSpPr>
        <p:spPr>
          <a:xfrm>
            <a:off x="1981200" y="1600201"/>
            <a:ext cx="8147050" cy="4873625"/>
          </a:xfrm>
        </p:spPr>
        <p:txBody>
          <a:bodyPr/>
          <a:lstStyle/>
          <a:p>
            <a:pPr algn="just" eaLnBrk="1" hangingPunct="1">
              <a:buFont typeface="Wingdings" pitchFamily="2" charset="2"/>
              <a:buNone/>
            </a:pPr>
            <a:r>
              <a:rPr lang="en-US" altLang="zh-CN" b="1">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a:latin typeface="宋体" charset="-122"/>
                <a:ea typeface="宋体" charset="-122"/>
              </a:rPr>
              <a:t>定理</a:t>
            </a:r>
            <a:r>
              <a:rPr lang="en-US" altLang="zh-CN">
                <a:latin typeface="宋体" charset="-122"/>
                <a:ea typeface="宋体" charset="-122"/>
              </a:rPr>
              <a:t>1</a:t>
            </a:r>
            <a:r>
              <a:rPr lang="zh-CN" altLang="en-US">
                <a:latin typeface="宋体" charset="-122"/>
                <a:ea typeface="宋体" charset="-122"/>
              </a:rPr>
              <a:t>的证明</a:t>
            </a:r>
            <a:r>
              <a:rPr lang="en-US" altLang="zh-CN">
                <a:latin typeface="宋体" charset="-122"/>
                <a:ea typeface="宋体" charset="-122"/>
              </a:rPr>
              <a:t>:</a:t>
            </a:r>
          </a:p>
          <a:p>
            <a:pPr algn="just" eaLnBrk="1" hangingPunct="1">
              <a:buFont typeface="Wingdings" pitchFamily="2" charset="2"/>
              <a:buNone/>
            </a:pPr>
            <a:r>
              <a:rPr lang="en-US" altLang="zh-CN">
                <a:latin typeface="宋体" charset="-122"/>
                <a:ea typeface="宋体" charset="-122"/>
              </a:rPr>
              <a:t>   (2)</a:t>
            </a:r>
            <a:r>
              <a:rPr lang="zh-CN" altLang="en-US">
                <a:latin typeface="宋体" charset="-122"/>
                <a:ea typeface="宋体" charset="-122"/>
              </a:rPr>
              <a:t>必要性：不存在套利组合，必存在正向量</a:t>
            </a:r>
          </a:p>
          <a:p>
            <a:pPr algn="just" eaLnBrk="1" hangingPunct="1">
              <a:buFont typeface="Wingdings" pitchFamily="2" charset="2"/>
              <a:buNone/>
            </a:pPr>
            <a:r>
              <a:rPr lang="zh-CN" altLang="en-US">
                <a:latin typeface="宋体" charset="-122"/>
                <a:ea typeface="宋体" charset="-122"/>
              </a:rPr>
              <a:t>   不存在套利组合，必存在包含线性子空间</a:t>
            </a:r>
          </a:p>
          <a:p>
            <a:pPr algn="just" eaLnBrk="1" hangingPunct="1">
              <a:buFont typeface="Wingdings" pitchFamily="2" charset="2"/>
              <a:buNone/>
            </a:pPr>
            <a:endParaRPr lang="zh-CN" altLang="en-US">
              <a:latin typeface="宋体" charset="-122"/>
              <a:ea typeface="宋体" charset="-122"/>
            </a:endParaRPr>
          </a:p>
          <a:p>
            <a:pPr algn="just" eaLnBrk="1" hangingPunct="1">
              <a:buFont typeface="Wingdings" pitchFamily="2" charset="2"/>
              <a:buNone/>
            </a:pPr>
            <a:r>
              <a:rPr lang="zh-CN" altLang="en-US">
                <a:latin typeface="宋体" charset="-122"/>
                <a:ea typeface="宋体" charset="-122"/>
              </a:rPr>
              <a:t>的超平面</a:t>
            </a:r>
          </a:p>
          <a:p>
            <a:pPr algn="just" eaLnBrk="1" hangingPunct="1">
              <a:buFont typeface="Wingdings" pitchFamily="2" charset="2"/>
              <a:buNone/>
            </a:pPr>
            <a:endParaRPr lang="zh-CN" altLang="en-US">
              <a:latin typeface="宋体" charset="-122"/>
              <a:ea typeface="宋体" charset="-122"/>
            </a:endParaRPr>
          </a:p>
          <a:p>
            <a:pPr algn="just" eaLnBrk="1" hangingPunct="1">
              <a:buFont typeface="Wingdings" pitchFamily="2" charset="2"/>
              <a:buNone/>
            </a:pPr>
            <a:r>
              <a:rPr lang="zh-CN" altLang="en-US">
                <a:latin typeface="宋体" charset="-122"/>
                <a:ea typeface="宋体" charset="-122"/>
              </a:rPr>
              <a:t>因此，对所有  ，都有，</a:t>
            </a:r>
          </a:p>
          <a:p>
            <a:pPr algn="just" eaLnBrk="1" hangingPunct="1">
              <a:buFont typeface="Wingdings" pitchFamily="2" charset="2"/>
              <a:buNone/>
            </a:pPr>
            <a:endParaRPr lang="zh-CN" altLang="en-US">
              <a:latin typeface="宋体" charset="-122"/>
              <a:ea typeface="宋体" charset="-122"/>
            </a:endParaRPr>
          </a:p>
        </p:txBody>
      </p:sp>
      <p:sp>
        <p:nvSpPr>
          <p:cNvPr id="35849"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35842" name="Object 9"/>
          <p:cNvGraphicFramePr>
            <a:graphicFrameLocks noChangeAspect="1"/>
          </p:cNvGraphicFramePr>
          <p:nvPr/>
        </p:nvGraphicFramePr>
        <p:xfrm>
          <a:off x="9551988" y="2708276"/>
          <a:ext cx="360362" cy="360363"/>
        </p:xfrm>
        <a:graphic>
          <a:graphicData uri="http://schemas.openxmlformats.org/presentationml/2006/ole">
            <mc:AlternateContent xmlns:mc="http://schemas.openxmlformats.org/markup-compatibility/2006">
              <mc:Choice xmlns:v="urn:schemas-microsoft-com:vml" Requires="v">
                <p:oleObj spid="_x0000_s34843" name="Equation" r:id="rId3" imgW="139680" imgH="139680" progId="Equation.DSMT4">
                  <p:embed/>
                </p:oleObj>
              </mc:Choice>
              <mc:Fallback>
                <p:oleObj name="Equation" r:id="rId3" imgW="139680" imgH="139680" progId="Equation.DSMT4">
                  <p:embed/>
                  <p:pic>
                    <p:nvPicPr>
                      <p:cNvPr id="35842"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988" y="2708276"/>
                        <a:ext cx="3603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10"/>
          <p:cNvGraphicFramePr>
            <a:graphicFrameLocks noChangeAspect="1"/>
          </p:cNvGraphicFramePr>
          <p:nvPr/>
        </p:nvGraphicFramePr>
        <p:xfrm>
          <a:off x="4727576" y="4292600"/>
          <a:ext cx="2879725" cy="998538"/>
        </p:xfrm>
        <a:graphic>
          <a:graphicData uri="http://schemas.openxmlformats.org/presentationml/2006/ole">
            <mc:AlternateContent xmlns:mc="http://schemas.openxmlformats.org/markup-compatibility/2006">
              <mc:Choice xmlns:v="urn:schemas-microsoft-com:vml" Requires="v">
                <p:oleObj spid="_x0000_s34844" name="Equation" r:id="rId5" imgW="1282680" imgH="444240" progId="Equation.DSMT4">
                  <p:embed/>
                </p:oleObj>
              </mc:Choice>
              <mc:Fallback>
                <p:oleObj name="Equation" r:id="rId5" imgW="1282680" imgH="444240" progId="Equation.DSMT4">
                  <p:embed/>
                  <p:pic>
                    <p:nvPicPr>
                      <p:cNvPr id="35843"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576" y="4292600"/>
                        <a:ext cx="2879725"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4" name="Object 11"/>
          <p:cNvGraphicFramePr>
            <a:graphicFrameLocks noChangeAspect="1"/>
          </p:cNvGraphicFramePr>
          <p:nvPr/>
        </p:nvGraphicFramePr>
        <p:xfrm>
          <a:off x="3786189" y="3716338"/>
          <a:ext cx="4410075" cy="474662"/>
        </p:xfrm>
        <a:graphic>
          <a:graphicData uri="http://schemas.openxmlformats.org/presentationml/2006/ole">
            <mc:AlternateContent xmlns:mc="http://schemas.openxmlformats.org/markup-compatibility/2006">
              <mc:Choice xmlns:v="urn:schemas-microsoft-com:vml" Requires="v">
                <p:oleObj spid="_x0000_s34845" name="Equation" r:id="rId7" imgW="2120760" imgH="228600" progId="Equation.DSMT4">
                  <p:embed/>
                </p:oleObj>
              </mc:Choice>
              <mc:Fallback>
                <p:oleObj name="Equation" r:id="rId7" imgW="2120760" imgH="228600" progId="Equation.DSMT4">
                  <p:embed/>
                  <p:pic>
                    <p:nvPicPr>
                      <p:cNvPr id="35844"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6189" y="3716338"/>
                        <a:ext cx="441007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5" name="Object 12"/>
          <p:cNvGraphicFramePr>
            <a:graphicFrameLocks noChangeAspect="1"/>
          </p:cNvGraphicFramePr>
          <p:nvPr/>
        </p:nvGraphicFramePr>
        <p:xfrm>
          <a:off x="4224339" y="5157789"/>
          <a:ext cx="358775" cy="503237"/>
        </p:xfrm>
        <a:graphic>
          <a:graphicData uri="http://schemas.openxmlformats.org/presentationml/2006/ole">
            <mc:AlternateContent xmlns:mc="http://schemas.openxmlformats.org/markup-compatibility/2006">
              <mc:Choice xmlns:v="urn:schemas-microsoft-com:vml" Requires="v">
                <p:oleObj spid="_x0000_s34846" name="Equation" r:id="rId9" imgW="126720" imgH="177480" progId="Equation.DSMT4">
                  <p:embed/>
                </p:oleObj>
              </mc:Choice>
              <mc:Fallback>
                <p:oleObj name="Equation" r:id="rId9" imgW="126720" imgH="177480" progId="Equation.DSMT4">
                  <p:embed/>
                  <p:pic>
                    <p:nvPicPr>
                      <p:cNvPr id="35845"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339" y="5157789"/>
                        <a:ext cx="35877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6" name="Object 13"/>
          <p:cNvGraphicFramePr>
            <a:graphicFrameLocks noChangeAspect="1"/>
          </p:cNvGraphicFramePr>
          <p:nvPr/>
        </p:nvGraphicFramePr>
        <p:xfrm>
          <a:off x="4440239" y="5516563"/>
          <a:ext cx="3240087" cy="944562"/>
        </p:xfrm>
        <a:graphic>
          <a:graphicData uri="http://schemas.openxmlformats.org/presentationml/2006/ole">
            <mc:AlternateContent xmlns:mc="http://schemas.openxmlformats.org/markup-compatibility/2006">
              <mc:Choice xmlns:v="urn:schemas-microsoft-com:vml" Requires="v">
                <p:oleObj spid="_x0000_s34847" name="Equation" r:id="rId11" imgW="1523880" imgH="444240" progId="Equation.DSMT4">
                  <p:embed/>
                </p:oleObj>
              </mc:Choice>
              <mc:Fallback>
                <p:oleObj name="Equation" r:id="rId11" imgW="1523880" imgH="444240" progId="Equation.DSMT4">
                  <p:embed/>
                  <p:pic>
                    <p:nvPicPr>
                      <p:cNvPr id="35846"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0239" y="5516563"/>
                        <a:ext cx="3240087"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6779726"/>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3"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en-US" sz="3600"/>
          </a:p>
        </p:txBody>
      </p:sp>
      <p:sp>
        <p:nvSpPr>
          <p:cNvPr id="36874" name="Rectangle 3"/>
          <p:cNvSpPr>
            <a:spLocks noGrp="1" noChangeArrowheads="1"/>
          </p:cNvSpPr>
          <p:nvPr>
            <p:ph idx="4294967295"/>
          </p:nvPr>
        </p:nvSpPr>
        <p:spPr>
          <a:xfrm>
            <a:off x="1703388" y="1600201"/>
            <a:ext cx="8424862" cy="4873625"/>
          </a:xfrm>
        </p:spPr>
        <p:txBody>
          <a:bodyPr>
            <a:normAutofit lnSpcReduction="10000"/>
          </a:bodyPr>
          <a:lstStyle/>
          <a:p>
            <a:pPr algn="just" eaLnBrk="1" hangingPunct="1">
              <a:buFont typeface="Wingdings" pitchFamily="2" charset="2"/>
              <a:buNone/>
            </a:pPr>
            <a:r>
              <a:rPr lang="en-US" altLang="zh-CN" b="1">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a:latin typeface="宋体" charset="-122"/>
                <a:ea typeface="宋体" charset="-122"/>
              </a:rPr>
              <a:t>定理</a:t>
            </a:r>
            <a:r>
              <a:rPr lang="en-US" altLang="zh-CN">
                <a:latin typeface="宋体" charset="-122"/>
                <a:ea typeface="宋体" charset="-122"/>
              </a:rPr>
              <a:t>1</a:t>
            </a:r>
            <a:r>
              <a:rPr lang="zh-CN" altLang="en-US">
                <a:latin typeface="宋体" charset="-122"/>
                <a:ea typeface="宋体" charset="-122"/>
              </a:rPr>
              <a:t>的证明</a:t>
            </a:r>
            <a:r>
              <a:rPr lang="en-US" altLang="zh-CN">
                <a:latin typeface="宋体" charset="-122"/>
                <a:ea typeface="宋体" charset="-122"/>
              </a:rPr>
              <a:t>:</a:t>
            </a:r>
          </a:p>
          <a:p>
            <a:pPr algn="just" eaLnBrk="1" hangingPunct="1">
              <a:buFont typeface="Wingdings" pitchFamily="2" charset="2"/>
              <a:buNone/>
            </a:pPr>
            <a:r>
              <a:rPr lang="en-US" altLang="zh-CN">
                <a:latin typeface="宋体" charset="-122"/>
                <a:ea typeface="宋体" charset="-122"/>
              </a:rPr>
              <a:t>   (2)</a:t>
            </a:r>
            <a:r>
              <a:rPr lang="zh-CN" altLang="en-US">
                <a:latin typeface="宋体" charset="-122"/>
                <a:ea typeface="宋体" charset="-122"/>
              </a:rPr>
              <a:t>必要性：不存在套利组合，必存在正向量</a:t>
            </a:r>
          </a:p>
          <a:p>
            <a:pPr algn="just" eaLnBrk="1" hangingPunct="1">
              <a:buFont typeface="Wingdings" pitchFamily="2" charset="2"/>
              <a:buNone/>
            </a:pPr>
            <a:r>
              <a:rPr lang="zh-CN" altLang="en-US">
                <a:latin typeface="宋体" charset="-122"/>
                <a:ea typeface="宋体" charset="-122"/>
              </a:rPr>
              <a:t>去掉  ，有</a:t>
            </a:r>
          </a:p>
          <a:p>
            <a:pPr algn="just" eaLnBrk="1" hangingPunct="1">
              <a:buFont typeface="Wingdings" pitchFamily="2" charset="2"/>
              <a:buNone/>
            </a:pPr>
            <a:endParaRPr lang="zh-CN" altLang="en-US">
              <a:latin typeface="宋体" charset="-122"/>
              <a:ea typeface="宋体" charset="-122"/>
            </a:endParaRPr>
          </a:p>
          <a:p>
            <a:pPr algn="just" eaLnBrk="1" hangingPunct="1">
              <a:buFont typeface="Wingdings" pitchFamily="2" charset="2"/>
              <a:buNone/>
            </a:pPr>
            <a:r>
              <a:rPr lang="zh-CN" altLang="en-US">
                <a:latin typeface="宋体" charset="-122"/>
                <a:ea typeface="宋体" charset="-122"/>
              </a:rPr>
              <a:t>即，</a:t>
            </a:r>
          </a:p>
          <a:p>
            <a:pPr algn="just" eaLnBrk="1" hangingPunct="1">
              <a:buFont typeface="Wingdings" pitchFamily="2" charset="2"/>
              <a:buNone/>
            </a:pPr>
            <a:endParaRPr lang="zh-CN" altLang="en-US">
              <a:latin typeface="宋体" charset="-122"/>
              <a:ea typeface="宋体" charset="-122"/>
            </a:endParaRPr>
          </a:p>
          <a:p>
            <a:pPr algn="just" eaLnBrk="1" hangingPunct="1">
              <a:buFont typeface="Wingdings" pitchFamily="2" charset="2"/>
              <a:buNone/>
            </a:pPr>
            <a:r>
              <a:rPr lang="zh-CN" altLang="en-US">
                <a:latin typeface="宋体" charset="-122"/>
                <a:ea typeface="宋体" charset="-122"/>
              </a:rPr>
              <a:t>定义           并由超平面定义可知所有   同号</a:t>
            </a:r>
            <a:r>
              <a:rPr lang="en-US" altLang="zh-CN">
                <a:latin typeface="宋体" charset="-122"/>
                <a:ea typeface="宋体" charset="-122"/>
              </a:rPr>
              <a:t>,</a:t>
            </a:r>
          </a:p>
          <a:p>
            <a:pPr algn="just" eaLnBrk="1" hangingPunct="1">
              <a:buFont typeface="Wingdings" pitchFamily="2" charset="2"/>
              <a:buNone/>
            </a:pPr>
            <a:r>
              <a:rPr lang="zh-CN" altLang="en-US">
                <a:latin typeface="宋体" charset="-122"/>
                <a:ea typeface="宋体" charset="-122"/>
              </a:rPr>
              <a:t>故有</a:t>
            </a:r>
          </a:p>
          <a:p>
            <a:pPr algn="just" eaLnBrk="1" hangingPunct="1">
              <a:buFont typeface="Wingdings" pitchFamily="2" charset="2"/>
              <a:buNone/>
            </a:pPr>
            <a:r>
              <a:rPr lang="zh-CN" altLang="en-US">
                <a:latin typeface="宋体" charset="-122"/>
                <a:ea typeface="宋体" charset="-122"/>
              </a:rPr>
              <a:t>   </a:t>
            </a:r>
          </a:p>
        </p:txBody>
      </p:sp>
      <p:sp>
        <p:nvSpPr>
          <p:cNvPr id="36875"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36866" name="Object 5"/>
          <p:cNvGraphicFramePr>
            <a:graphicFrameLocks noChangeAspect="1"/>
          </p:cNvGraphicFramePr>
          <p:nvPr/>
        </p:nvGraphicFramePr>
        <p:xfrm>
          <a:off x="9336088" y="2708276"/>
          <a:ext cx="360362" cy="360363"/>
        </p:xfrm>
        <a:graphic>
          <a:graphicData uri="http://schemas.openxmlformats.org/presentationml/2006/ole">
            <mc:AlternateContent xmlns:mc="http://schemas.openxmlformats.org/markup-compatibility/2006">
              <mc:Choice xmlns:v="urn:schemas-microsoft-com:vml" Requires="v">
                <p:oleObj spid="_x0000_s35877" name="Equation" r:id="rId3" imgW="139680" imgH="139680" progId="Equation.DSMT4">
                  <p:embed/>
                </p:oleObj>
              </mc:Choice>
              <mc:Fallback>
                <p:oleObj name="Equation" r:id="rId3" imgW="139680" imgH="139680" progId="Equation.DSMT4">
                  <p:embed/>
                  <p:pic>
                    <p:nvPicPr>
                      <p:cNvPr id="368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6088" y="2708276"/>
                        <a:ext cx="3603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Object 9"/>
          <p:cNvGraphicFramePr>
            <a:graphicFrameLocks noChangeAspect="1"/>
          </p:cNvGraphicFramePr>
          <p:nvPr/>
        </p:nvGraphicFramePr>
        <p:xfrm>
          <a:off x="4160838" y="3357563"/>
          <a:ext cx="2646362" cy="944562"/>
        </p:xfrm>
        <a:graphic>
          <a:graphicData uri="http://schemas.openxmlformats.org/presentationml/2006/ole">
            <mc:AlternateContent xmlns:mc="http://schemas.openxmlformats.org/markup-compatibility/2006">
              <mc:Choice xmlns:v="urn:schemas-microsoft-com:vml" Requires="v">
                <p:oleObj spid="_x0000_s35878" name="Equation" r:id="rId5" imgW="1244520" imgH="444240" progId="Equation.DSMT4">
                  <p:embed/>
                </p:oleObj>
              </mc:Choice>
              <mc:Fallback>
                <p:oleObj name="Equation" r:id="rId5" imgW="1244520" imgH="444240" progId="Equation.DSMT4">
                  <p:embed/>
                  <p:pic>
                    <p:nvPicPr>
                      <p:cNvPr id="3686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838" y="3357563"/>
                        <a:ext cx="2646362"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8" name="Object 10"/>
          <p:cNvGraphicFramePr>
            <a:graphicFrameLocks noChangeAspect="1"/>
          </p:cNvGraphicFramePr>
          <p:nvPr/>
        </p:nvGraphicFramePr>
        <p:xfrm>
          <a:off x="2495551" y="3213101"/>
          <a:ext cx="257175" cy="360363"/>
        </p:xfrm>
        <a:graphic>
          <a:graphicData uri="http://schemas.openxmlformats.org/presentationml/2006/ole">
            <mc:AlternateContent xmlns:mc="http://schemas.openxmlformats.org/markup-compatibility/2006">
              <mc:Choice xmlns:v="urn:schemas-microsoft-com:vml" Requires="v">
                <p:oleObj spid="_x0000_s35879" name="Equation" r:id="rId7" imgW="126720" imgH="177480" progId="Equation.DSMT4">
                  <p:embed/>
                </p:oleObj>
              </mc:Choice>
              <mc:Fallback>
                <p:oleObj name="Equation" r:id="rId7" imgW="126720" imgH="177480" progId="Equation.DSMT4">
                  <p:embed/>
                  <p:pic>
                    <p:nvPicPr>
                      <p:cNvPr id="3686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551" y="3213101"/>
                        <a:ext cx="2571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9" name="Object 11"/>
          <p:cNvGraphicFramePr>
            <a:graphicFrameLocks noChangeAspect="1"/>
          </p:cNvGraphicFramePr>
          <p:nvPr/>
        </p:nvGraphicFramePr>
        <p:xfrm>
          <a:off x="4760914" y="4221163"/>
          <a:ext cx="1881187" cy="982662"/>
        </p:xfrm>
        <a:graphic>
          <a:graphicData uri="http://schemas.openxmlformats.org/presentationml/2006/ole">
            <mc:AlternateContent xmlns:mc="http://schemas.openxmlformats.org/markup-compatibility/2006">
              <mc:Choice xmlns:v="urn:schemas-microsoft-com:vml" Requires="v">
                <p:oleObj spid="_x0000_s35880" name="Equation" r:id="rId9" imgW="876240" imgH="457200" progId="Equation.DSMT4">
                  <p:embed/>
                </p:oleObj>
              </mc:Choice>
              <mc:Fallback>
                <p:oleObj name="Equation" r:id="rId9" imgW="876240" imgH="457200" progId="Equation.DSMT4">
                  <p:embed/>
                  <p:pic>
                    <p:nvPicPr>
                      <p:cNvPr id="3686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0914" y="4221163"/>
                        <a:ext cx="1881187"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0" name="Object 12"/>
          <p:cNvGraphicFramePr>
            <a:graphicFrameLocks noChangeAspect="1"/>
          </p:cNvGraphicFramePr>
          <p:nvPr/>
        </p:nvGraphicFramePr>
        <p:xfrm>
          <a:off x="2566988" y="5084764"/>
          <a:ext cx="1871662" cy="592137"/>
        </p:xfrm>
        <a:graphic>
          <a:graphicData uri="http://schemas.openxmlformats.org/presentationml/2006/ole">
            <mc:AlternateContent xmlns:mc="http://schemas.openxmlformats.org/markup-compatibility/2006">
              <mc:Choice xmlns:v="urn:schemas-microsoft-com:vml" Requires="v">
                <p:oleObj spid="_x0000_s35881" name="Equation" r:id="rId11" imgW="761760" imgH="241200" progId="Equation.DSMT4">
                  <p:embed/>
                </p:oleObj>
              </mc:Choice>
              <mc:Fallback>
                <p:oleObj name="Equation" r:id="rId11" imgW="761760" imgH="241200" progId="Equation.DSMT4">
                  <p:embed/>
                  <p:pic>
                    <p:nvPicPr>
                      <p:cNvPr id="3687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6988" y="5084764"/>
                        <a:ext cx="1871662"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1" name="Object 13"/>
          <p:cNvGraphicFramePr>
            <a:graphicFrameLocks noChangeAspect="1"/>
          </p:cNvGraphicFramePr>
          <p:nvPr/>
        </p:nvGraphicFramePr>
        <p:xfrm>
          <a:off x="8401051" y="5157788"/>
          <a:ext cx="423863" cy="576262"/>
        </p:xfrm>
        <a:graphic>
          <a:graphicData uri="http://schemas.openxmlformats.org/presentationml/2006/ole">
            <mc:AlternateContent xmlns:mc="http://schemas.openxmlformats.org/markup-compatibility/2006">
              <mc:Choice xmlns:v="urn:schemas-microsoft-com:vml" Requires="v">
                <p:oleObj spid="_x0000_s35882" name="Equation" r:id="rId13" imgW="177480" imgH="241200" progId="Equation.DSMT4">
                  <p:embed/>
                </p:oleObj>
              </mc:Choice>
              <mc:Fallback>
                <p:oleObj name="Equation" r:id="rId13" imgW="177480" imgH="241200" progId="Equation.DSMT4">
                  <p:embed/>
                  <p:pic>
                    <p:nvPicPr>
                      <p:cNvPr id="36871"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01051" y="5157788"/>
                        <a:ext cx="423863"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2" name="Object 14"/>
          <p:cNvGraphicFramePr>
            <a:graphicFrameLocks noChangeAspect="1"/>
          </p:cNvGraphicFramePr>
          <p:nvPr/>
        </p:nvGraphicFramePr>
        <p:xfrm>
          <a:off x="4656139" y="5589588"/>
          <a:ext cx="1800225" cy="969962"/>
        </p:xfrm>
        <a:graphic>
          <a:graphicData uri="http://schemas.openxmlformats.org/presentationml/2006/ole">
            <mc:AlternateContent xmlns:mc="http://schemas.openxmlformats.org/markup-compatibility/2006">
              <mc:Choice xmlns:v="urn:schemas-microsoft-com:vml" Requires="v">
                <p:oleObj spid="_x0000_s35883" name="Equation" r:id="rId15" imgW="825480" imgH="444240" progId="Equation.DSMT4">
                  <p:embed/>
                </p:oleObj>
              </mc:Choice>
              <mc:Fallback>
                <p:oleObj name="Equation" r:id="rId15" imgW="825480" imgH="444240" progId="Equation.DSMT4">
                  <p:embed/>
                  <p:pic>
                    <p:nvPicPr>
                      <p:cNvPr id="36872"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56139" y="5589588"/>
                        <a:ext cx="1800225"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1509796"/>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idx="4294967295"/>
          </p:nvPr>
        </p:nvSpPr>
        <p:spPr bwMode="auto">
          <a:xfrm>
            <a:off x="2063750" y="115888"/>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2600"/>
              <a:t/>
            </a:r>
            <a:br>
              <a:rPr lang="zh-CN" altLang="en-US" sz="2600"/>
            </a:br>
            <a:r>
              <a:rPr lang="zh-CN" altLang="en-US" sz="3600" b="1"/>
              <a:t>无套利定价原理的基本理论</a:t>
            </a:r>
            <a:endParaRPr lang="zh-CN" altLang="en-US" sz="2600" b="1"/>
          </a:p>
        </p:txBody>
      </p:sp>
      <p:sp>
        <p:nvSpPr>
          <p:cNvPr id="266243" name="Rectangle 3"/>
          <p:cNvSpPr>
            <a:spLocks noGrp="1" noChangeArrowheads="1"/>
          </p:cNvSpPr>
          <p:nvPr>
            <p:ph idx="4294967295"/>
          </p:nvPr>
        </p:nvSpPr>
        <p:spPr>
          <a:xfrm>
            <a:off x="1847850" y="1341439"/>
            <a:ext cx="8218488" cy="4873625"/>
          </a:xfrm>
        </p:spPr>
        <p:txBody>
          <a:bodyPr/>
          <a:lstStyle/>
          <a:p>
            <a:pPr eaLnBrk="1" hangingPunct="1"/>
            <a:r>
              <a:rPr lang="zh-CN" altLang="en-US" b="1">
                <a:solidFill>
                  <a:schemeClr val="hlink"/>
                </a:solidFill>
                <a:latin typeface="宋体" charset="-122"/>
                <a:ea typeface="方正姚体" pitchFamily="2" charset="-122"/>
              </a:rPr>
              <a:t>无套利组合等价定理的含义：</a:t>
            </a:r>
          </a:p>
          <a:p>
            <a:pPr lvl="1" eaLnBrk="1" hangingPunct="1"/>
            <a:r>
              <a:rPr lang="zh-CN" altLang="en-US" sz="2800">
                <a:latin typeface="Times New Roman" pitchFamily="18" charset="0"/>
                <a:ea typeface="宋体" charset="-122"/>
              </a:rPr>
              <a:t>如果市场不存在套利组合，则资产的当前价格与未来损益之间要满足一定的条件。这个条件是要存在一个对应于</a:t>
            </a:r>
            <a:r>
              <a:rPr lang="en-US" altLang="zh-CN" sz="2800">
                <a:latin typeface="Times New Roman" pitchFamily="18" charset="0"/>
                <a:ea typeface="宋体" charset="-122"/>
              </a:rPr>
              <a:t>M</a:t>
            </a:r>
            <a:r>
              <a:rPr lang="zh-CN" altLang="en-US" sz="2800">
                <a:latin typeface="Times New Roman" pitchFamily="18" charset="0"/>
                <a:ea typeface="宋体" charset="-122"/>
              </a:rPr>
              <a:t>个状态的向量，一般称之为</a:t>
            </a:r>
            <a:r>
              <a:rPr lang="zh-CN" altLang="en-US" sz="2800" b="1">
                <a:latin typeface="Times New Roman" pitchFamily="18" charset="0"/>
                <a:ea typeface="黑体" pitchFamily="49" charset="-122"/>
              </a:rPr>
              <a:t>状态价格（</a:t>
            </a:r>
            <a:r>
              <a:rPr lang="en-US" altLang="zh-CN" sz="2800" b="1">
                <a:latin typeface="Times New Roman" pitchFamily="18" charset="0"/>
                <a:ea typeface="黑体" pitchFamily="49" charset="-122"/>
              </a:rPr>
              <a:t>state-prices</a:t>
            </a:r>
            <a:r>
              <a:rPr lang="zh-CN" altLang="en-US" sz="2800" b="1">
                <a:latin typeface="Times New Roman" pitchFamily="18" charset="0"/>
                <a:ea typeface="黑体" pitchFamily="49" charset="-122"/>
              </a:rPr>
              <a:t>）</a:t>
            </a:r>
            <a:r>
              <a:rPr lang="zh-CN" altLang="en-US" sz="2800">
                <a:latin typeface="Times New Roman" pitchFamily="18" charset="0"/>
                <a:ea typeface="宋体" charset="-122"/>
              </a:rPr>
              <a:t>。</a:t>
            </a:r>
          </a:p>
          <a:p>
            <a:pPr lvl="1" eaLnBrk="1" hangingPunct="1">
              <a:buFont typeface="Wingdings 2" pitchFamily="18" charset="2"/>
              <a:buNone/>
            </a:pPr>
            <a:endParaRPr lang="zh-CN" altLang="en-US" sz="2800">
              <a:latin typeface="Times New Roman" pitchFamily="18" charset="0"/>
              <a:ea typeface="宋体" charset="-122"/>
            </a:endParaRPr>
          </a:p>
          <a:p>
            <a:pPr lvl="1" eaLnBrk="1" hangingPunct="1"/>
            <a:r>
              <a:rPr lang="zh-CN" altLang="en-US" sz="2800">
                <a:latin typeface="Times New Roman" pitchFamily="18" charset="0"/>
                <a:ea typeface="宋体" charset="-122"/>
              </a:rPr>
              <a:t>状态价格</a:t>
            </a:r>
            <a:r>
              <a:rPr lang="en-US" altLang="zh-CN" sz="2800">
                <a:latin typeface="Times New Roman" pitchFamily="18" charset="0"/>
                <a:ea typeface="宋体" charset="-122"/>
              </a:rPr>
              <a:t>:</a:t>
            </a:r>
            <a:r>
              <a:rPr lang="zh-CN" altLang="en-US" sz="2800">
                <a:latin typeface="Times New Roman" pitchFamily="18" charset="0"/>
                <a:ea typeface="宋体" charset="-122"/>
                <a:cs typeface="Times New Roman" pitchFamily="18" charset="0"/>
              </a:rPr>
              <a:t>每种状态下</a:t>
            </a:r>
            <a:r>
              <a:rPr lang="zh-CN" altLang="en-US" sz="2800" b="1">
                <a:solidFill>
                  <a:schemeClr val="hlink"/>
                </a:solidFill>
                <a:latin typeface="Times New Roman" pitchFamily="18" charset="0"/>
                <a:ea typeface="黑体" pitchFamily="49" charset="-122"/>
                <a:cs typeface="Times New Roman" pitchFamily="18" charset="0"/>
              </a:rPr>
              <a:t>单位未来损益</a:t>
            </a:r>
            <a:r>
              <a:rPr lang="zh-CN" altLang="en-US" sz="2800">
                <a:latin typeface="Times New Roman" pitchFamily="18" charset="0"/>
                <a:ea typeface="宋体" charset="-122"/>
                <a:cs typeface="Times New Roman" pitchFamily="18" charset="0"/>
              </a:rPr>
              <a:t>的资产价格</a:t>
            </a:r>
            <a:r>
              <a:rPr lang="en-US" altLang="zh-CN" sz="2800">
                <a:latin typeface="Times New Roman" pitchFamily="18" charset="0"/>
                <a:ea typeface="宋体" charset="-122"/>
                <a:cs typeface="Times New Roman" pitchFamily="18" charset="0"/>
              </a:rPr>
              <a:t>,</a:t>
            </a:r>
          </a:p>
          <a:p>
            <a:pPr lvl="1" eaLnBrk="1" hangingPunct="1">
              <a:buFont typeface="Wingdings 2" pitchFamily="18" charset="2"/>
              <a:buNone/>
            </a:pPr>
            <a:r>
              <a:rPr lang="zh-CN" altLang="en-US" sz="2800">
                <a:latin typeface="Times New Roman" pitchFamily="18" charset="0"/>
                <a:ea typeface="宋体" charset="-122"/>
                <a:cs typeface="Times New Roman" pitchFamily="18" charset="0"/>
              </a:rPr>
              <a:t>是代表</a:t>
            </a:r>
            <a:r>
              <a:rPr lang="zh-CN" altLang="en-US" sz="2800" b="1">
                <a:latin typeface="黑体" pitchFamily="49" charset="-122"/>
                <a:ea typeface="黑体" pitchFamily="49" charset="-122"/>
                <a:cs typeface="Times New Roman" pitchFamily="18" charset="0"/>
              </a:rPr>
              <a:t>基本</a:t>
            </a:r>
            <a:r>
              <a:rPr lang="en-US" altLang="zh-CN" sz="2800" b="1">
                <a:latin typeface="黑体" pitchFamily="49" charset="-122"/>
                <a:ea typeface="黑体" pitchFamily="49" charset="-122"/>
                <a:cs typeface="Times New Roman" pitchFamily="18" charset="0"/>
              </a:rPr>
              <a:t>(</a:t>
            </a:r>
            <a:r>
              <a:rPr lang="zh-CN" altLang="en-US" sz="2800" b="1">
                <a:latin typeface="黑体" pitchFamily="49" charset="-122"/>
                <a:ea typeface="黑体" pitchFamily="49" charset="-122"/>
                <a:cs typeface="Times New Roman" pitchFamily="18" charset="0"/>
              </a:rPr>
              <a:t>或基础</a:t>
            </a:r>
            <a:r>
              <a:rPr lang="en-US" altLang="zh-CN" sz="2800" b="1">
                <a:latin typeface="黑体" pitchFamily="49" charset="-122"/>
                <a:ea typeface="黑体" pitchFamily="49" charset="-122"/>
                <a:cs typeface="Times New Roman" pitchFamily="18" charset="0"/>
              </a:rPr>
              <a:t>)</a:t>
            </a:r>
            <a:r>
              <a:rPr lang="zh-CN" altLang="en-US" sz="2800" b="1">
                <a:latin typeface="黑体" pitchFamily="49" charset="-122"/>
                <a:ea typeface="黑体" pitchFamily="49" charset="-122"/>
                <a:cs typeface="Times New Roman" pitchFamily="18" charset="0"/>
              </a:rPr>
              <a:t>资产</a:t>
            </a:r>
            <a:r>
              <a:rPr lang="zh-CN" altLang="en-US" sz="2800">
                <a:latin typeface="Times New Roman" pitchFamily="18" charset="0"/>
                <a:ea typeface="宋体" charset="-122"/>
                <a:cs typeface="Times New Roman" pitchFamily="18" charset="0"/>
              </a:rPr>
              <a:t>的价格向量。</a:t>
            </a:r>
            <a:endParaRPr lang="en-US" altLang="zh-CN" sz="2800" b="1">
              <a:latin typeface="Times New Roman" pitchFamily="18" charset="0"/>
              <a:ea typeface="宋体" charset="-122"/>
            </a:endParaRPr>
          </a:p>
          <a:p>
            <a:pPr lvl="1" eaLnBrk="1" hangingPunct="1"/>
            <a:endParaRPr lang="en-US" altLang="zh-CN" sz="2800">
              <a:latin typeface="Times New Roman" pitchFamily="18" charset="0"/>
              <a:ea typeface="宋体" charset="-122"/>
            </a:endParaRPr>
          </a:p>
        </p:txBody>
      </p:sp>
    </p:spTree>
    <p:extLst>
      <p:ext uri="{BB962C8B-B14F-4D97-AF65-F5344CB8AC3E}">
        <p14:creationId xmlns:p14="http://schemas.microsoft.com/office/powerpoint/2010/main" val="900478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43">
                                            <p:txEl>
                                              <p:pRg st="1" end="1"/>
                                            </p:txEl>
                                          </p:spTgt>
                                        </p:tgtEl>
                                        <p:attrNameLst>
                                          <p:attrName>style.visibility</p:attrName>
                                        </p:attrNameLst>
                                      </p:cBhvr>
                                      <p:to>
                                        <p:strVal val="visible"/>
                                      </p:to>
                                    </p:set>
                                    <p:animEffect transition="in" filter="blinds(horizontal)">
                                      <p:cBhvr>
                                        <p:cTn id="7" dur="500"/>
                                        <p:tgtEl>
                                          <p:spTgt spid="266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43">
                                            <p:txEl>
                                              <p:pRg st="3" end="3"/>
                                            </p:txEl>
                                          </p:spTgt>
                                        </p:tgtEl>
                                        <p:attrNameLst>
                                          <p:attrName>style.visibility</p:attrName>
                                        </p:attrNameLst>
                                      </p:cBhvr>
                                      <p:to>
                                        <p:strVal val="visible"/>
                                      </p:to>
                                    </p:set>
                                    <p:animEffect transition="in" filter="blinds(horizontal)">
                                      <p:cBhvr>
                                        <p:cTn id="12" dur="500"/>
                                        <p:tgtEl>
                                          <p:spTgt spid="26624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66243">
                                            <p:txEl>
                                              <p:pRg st="4" end="4"/>
                                            </p:txEl>
                                          </p:spTgt>
                                        </p:tgtEl>
                                        <p:attrNameLst>
                                          <p:attrName>style.visibility</p:attrName>
                                        </p:attrNameLst>
                                      </p:cBhvr>
                                      <p:to>
                                        <p:strVal val="visible"/>
                                      </p:to>
                                    </p:set>
                                    <p:animEffect transition="in" filter="blinds(horizontal)">
                                      <p:cBhvr>
                                        <p:cTn id="15" dur="500"/>
                                        <p:tgtEl>
                                          <p:spTgt spid="266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idx="4294967295"/>
          </p:nvPr>
        </p:nvSpPr>
        <p:spPr bwMode="auto">
          <a:xfrm>
            <a:off x="2063750" y="115888"/>
            <a:ext cx="7467600" cy="1143000"/>
          </a:xfrm>
        </p:spPr>
        <p:txBody>
          <a:bodyPr vert="horz" wrap="square" lIns="91440" tIns="45720" rIns="91440" bIns="45720" numCol="1" rtlCol="0" anchor="ctr" anchorCtr="0" compatLnSpc="1">
            <a:prstTxWarp prst="textNoShape">
              <a:avLst/>
            </a:prstTxWarp>
            <a:normAutofit fontScale="90000"/>
          </a:bodyPr>
          <a:lstStyle/>
          <a:p>
            <a:pPr eaLnBrk="1" hangingPunct="1">
              <a:defRPr/>
            </a:pPr>
            <a:r>
              <a:rPr lang="zh-CN" altLang="en-US" cap="none" smtClean="0"/>
              <a:t/>
            </a:r>
            <a:br>
              <a:rPr lang="zh-CN" altLang="en-US" cap="none" smtClean="0"/>
            </a:br>
            <a:r>
              <a:rPr lang="zh-CN" altLang="en-US" sz="4000" b="1"/>
              <a:t>无套利定价原理的基本理论</a:t>
            </a:r>
            <a:endParaRPr lang="zh-CN" altLang="en-US" b="1" cap="none" smtClean="0"/>
          </a:p>
        </p:txBody>
      </p:sp>
      <p:sp>
        <p:nvSpPr>
          <p:cNvPr id="267267" name="Rectangle 3"/>
          <p:cNvSpPr>
            <a:spLocks noGrp="1" noChangeArrowheads="1"/>
          </p:cNvSpPr>
          <p:nvPr>
            <p:ph idx="4294967295"/>
          </p:nvPr>
        </p:nvSpPr>
        <p:spPr>
          <a:xfrm>
            <a:off x="1847850" y="1341439"/>
            <a:ext cx="8218488" cy="4873625"/>
          </a:xfrm>
        </p:spPr>
        <p:txBody>
          <a:bodyPr/>
          <a:lstStyle/>
          <a:p>
            <a:pPr eaLnBrk="1" hangingPunct="1"/>
            <a:r>
              <a:rPr lang="zh-CN" altLang="en-US" b="1">
                <a:solidFill>
                  <a:schemeClr val="hlink"/>
                </a:solidFill>
                <a:latin typeface="宋体" charset="-122"/>
                <a:ea typeface="方正姚体" pitchFamily="2" charset="-122"/>
              </a:rPr>
              <a:t>无套利组合等价定理的含义：</a:t>
            </a:r>
          </a:p>
          <a:p>
            <a:pPr lvl="1" eaLnBrk="1" hangingPunct="1"/>
            <a:endParaRPr lang="zh-CN" altLang="en-US" b="1" smtClean="0"/>
          </a:p>
          <a:p>
            <a:pPr lvl="1" eaLnBrk="1" hangingPunct="1"/>
            <a:r>
              <a:rPr lang="zh-CN" altLang="en-US" sz="2800" b="1">
                <a:latin typeface="宋体" charset="-122"/>
                <a:ea typeface="宋体" charset="-122"/>
              </a:rPr>
              <a:t>基本或基础资产</a:t>
            </a:r>
            <a:r>
              <a:rPr lang="en-US" altLang="zh-CN" sz="2800" b="1">
                <a:latin typeface="宋体" charset="-122"/>
                <a:ea typeface="宋体" charset="-122"/>
              </a:rPr>
              <a:t>(</a:t>
            </a:r>
            <a:r>
              <a:rPr lang="zh-CN" altLang="en-US" sz="2800" b="1">
                <a:latin typeface="宋体" charset="-122"/>
                <a:ea typeface="宋体" charset="-122"/>
              </a:rPr>
              <a:t>或阿罗证券组合</a:t>
            </a:r>
            <a:r>
              <a:rPr lang="en-US" altLang="zh-CN" sz="2800" b="1">
                <a:latin typeface="宋体" charset="-122"/>
                <a:ea typeface="宋体" charset="-122"/>
              </a:rPr>
              <a:t>):</a:t>
            </a:r>
          </a:p>
          <a:p>
            <a:pPr lvl="1" eaLnBrk="1" hangingPunct="1"/>
            <a:endParaRPr lang="en-US" altLang="zh-CN" sz="2800" b="1">
              <a:latin typeface="宋体" charset="-122"/>
              <a:ea typeface="宋体" charset="-122"/>
            </a:endParaRPr>
          </a:p>
          <a:p>
            <a:pPr lvl="1" eaLnBrk="1" hangingPunct="1"/>
            <a:r>
              <a:rPr lang="zh-CN" altLang="en-US">
                <a:latin typeface="Times New Roman" pitchFamily="18" charset="0"/>
              </a:rPr>
              <a:t>假设市场另外存在 </a:t>
            </a:r>
            <a:r>
              <a:rPr lang="en-US" altLang="zh-CN">
                <a:latin typeface="Times New Roman" pitchFamily="18" charset="0"/>
              </a:rPr>
              <a:t>M </a:t>
            </a:r>
            <a:r>
              <a:rPr lang="zh-CN" altLang="en-US">
                <a:latin typeface="Times New Roman" pitchFamily="18" charset="0"/>
              </a:rPr>
              <a:t>种资产，</a:t>
            </a:r>
            <a:r>
              <a:rPr lang="en-US" altLang="zh-CN">
                <a:latin typeface="Times New Roman" pitchFamily="18" charset="0"/>
              </a:rPr>
              <a:t>s</a:t>
            </a:r>
            <a:r>
              <a:rPr lang="en-US" altLang="zh-CN" baseline="-30000">
                <a:latin typeface="Times New Roman" pitchFamily="18" charset="0"/>
              </a:rPr>
              <a:t>N+1</a:t>
            </a:r>
            <a:r>
              <a:rPr lang="en-US" altLang="zh-CN">
                <a:latin typeface="Times New Roman" pitchFamily="18" charset="0"/>
              </a:rPr>
              <a:t>,s</a:t>
            </a:r>
            <a:r>
              <a:rPr lang="en-US" altLang="zh-CN" baseline="-30000">
                <a:latin typeface="Times New Roman" pitchFamily="18" charset="0"/>
              </a:rPr>
              <a:t>N+2</a:t>
            </a:r>
            <a:r>
              <a:rPr lang="en-US" altLang="zh-CN">
                <a:latin typeface="Times New Roman" pitchFamily="18" charset="0"/>
              </a:rPr>
              <a:t>,…,s</a:t>
            </a:r>
            <a:r>
              <a:rPr lang="en-US" altLang="zh-CN" baseline="-30000">
                <a:latin typeface="Times New Roman" pitchFamily="18" charset="0"/>
              </a:rPr>
              <a:t>N+M</a:t>
            </a:r>
            <a:r>
              <a:rPr lang="zh-CN" altLang="en-US">
                <a:latin typeface="Times New Roman" pitchFamily="18" charset="0"/>
              </a:rPr>
              <a:t>。</a:t>
            </a:r>
          </a:p>
          <a:p>
            <a:pPr lvl="1" eaLnBrk="1" hangingPunct="1"/>
            <a:r>
              <a:rPr lang="zh-CN" altLang="en-US">
                <a:latin typeface="Times New Roman" pitchFamily="18" charset="0"/>
              </a:rPr>
              <a:t>这</a:t>
            </a:r>
            <a:r>
              <a:rPr lang="en-US" altLang="zh-CN">
                <a:latin typeface="Times New Roman" pitchFamily="18" charset="0"/>
              </a:rPr>
              <a:t>M</a:t>
            </a:r>
            <a:r>
              <a:rPr lang="zh-CN" altLang="en-US">
                <a:latin typeface="Times New Roman" pitchFamily="18" charset="0"/>
              </a:rPr>
              <a:t>种资产的未来损益为，</a:t>
            </a:r>
            <a:r>
              <a:rPr lang="zh-CN" altLang="en-US" b="1">
                <a:solidFill>
                  <a:schemeClr val="hlink"/>
                </a:solidFill>
                <a:latin typeface="Times New Roman" pitchFamily="18" charset="0"/>
              </a:rPr>
              <a:t>只在一种状态下为</a:t>
            </a:r>
            <a:r>
              <a:rPr lang="en-US" altLang="zh-CN" b="1">
                <a:solidFill>
                  <a:schemeClr val="hlink"/>
                </a:solidFill>
                <a:latin typeface="Times New Roman" pitchFamily="18" charset="0"/>
              </a:rPr>
              <a:t>1</a:t>
            </a:r>
            <a:r>
              <a:rPr lang="zh-CN" altLang="en-US" b="1">
                <a:solidFill>
                  <a:schemeClr val="hlink"/>
                </a:solidFill>
                <a:latin typeface="Times New Roman" pitchFamily="18" charset="0"/>
              </a:rPr>
              <a:t>，其余状态下都是零</a:t>
            </a:r>
            <a:r>
              <a:rPr lang="zh-CN" altLang="en-US">
                <a:latin typeface="Times New Roman" pitchFamily="18" charset="0"/>
              </a:rPr>
              <a:t>。即对于资产</a:t>
            </a:r>
            <a:r>
              <a:rPr lang="en-US" altLang="zh-CN">
                <a:latin typeface="Times New Roman" pitchFamily="18" charset="0"/>
              </a:rPr>
              <a:t>s</a:t>
            </a:r>
            <a:r>
              <a:rPr lang="en-US" altLang="zh-CN" baseline="-30000">
                <a:latin typeface="Times New Roman" pitchFamily="18" charset="0"/>
              </a:rPr>
              <a:t>N+j</a:t>
            </a:r>
            <a:r>
              <a:rPr lang="zh-CN" altLang="en-US">
                <a:latin typeface="Times New Roman" pitchFamily="18" charset="0"/>
              </a:rPr>
              <a:t>，它的未来损益只是在第</a:t>
            </a:r>
            <a:r>
              <a:rPr lang="en-US" altLang="zh-CN">
                <a:latin typeface="Times New Roman" pitchFamily="18" charset="0"/>
              </a:rPr>
              <a:t>j</a:t>
            </a:r>
            <a:r>
              <a:rPr lang="zh-CN" altLang="en-US">
                <a:latin typeface="Times New Roman" pitchFamily="18" charset="0"/>
              </a:rPr>
              <a:t>种状态为</a:t>
            </a:r>
            <a:r>
              <a:rPr lang="en-US" altLang="zh-CN">
                <a:latin typeface="Times New Roman" pitchFamily="18" charset="0"/>
              </a:rPr>
              <a:t>1</a:t>
            </a:r>
            <a:r>
              <a:rPr lang="zh-CN" altLang="en-US">
                <a:latin typeface="Times New Roman" pitchFamily="18" charset="0"/>
              </a:rPr>
              <a:t>，其余状态为</a:t>
            </a:r>
            <a:r>
              <a:rPr lang="en-US" altLang="zh-CN">
                <a:latin typeface="Times New Roman" pitchFamily="18" charset="0"/>
              </a:rPr>
              <a:t>0</a:t>
            </a:r>
            <a:r>
              <a:rPr lang="zh-CN" altLang="en-US">
                <a:latin typeface="Times New Roman" pitchFamily="18" charset="0"/>
              </a:rPr>
              <a:t>。</a:t>
            </a:r>
          </a:p>
          <a:p>
            <a:pPr lvl="1" eaLnBrk="1" hangingPunct="1"/>
            <a:r>
              <a:rPr lang="zh-CN" altLang="en-US">
                <a:latin typeface="Times New Roman" pitchFamily="18" charset="0"/>
              </a:rPr>
              <a:t>这</a:t>
            </a:r>
            <a:r>
              <a:rPr lang="en-US" altLang="zh-CN">
                <a:latin typeface="Times New Roman" pitchFamily="18" charset="0"/>
              </a:rPr>
              <a:t>M</a:t>
            </a:r>
            <a:r>
              <a:rPr lang="zh-CN" altLang="en-US">
                <a:latin typeface="Times New Roman" pitchFamily="18" charset="0"/>
              </a:rPr>
              <a:t>种资产就构成了“基本或基础资产”，由它们生成的组合的未来损益可以表示</a:t>
            </a:r>
            <a:r>
              <a:rPr lang="zh-CN" altLang="en-US" b="1">
                <a:solidFill>
                  <a:schemeClr val="hlink"/>
                </a:solidFill>
                <a:latin typeface="Times New Roman" pitchFamily="18" charset="0"/>
              </a:rPr>
              <a:t>任意一种资产</a:t>
            </a:r>
            <a:r>
              <a:rPr lang="zh-CN" altLang="en-US">
                <a:latin typeface="Times New Roman" pitchFamily="18" charset="0"/>
              </a:rPr>
              <a:t>的未来损益。</a:t>
            </a:r>
            <a:r>
              <a:rPr lang="zh-CN" altLang="en-US"/>
              <a:t> </a:t>
            </a:r>
            <a:endParaRPr lang="en-US" altLang="zh-CN" b="1"/>
          </a:p>
          <a:p>
            <a:pPr lvl="1" eaLnBrk="1" hangingPunct="1"/>
            <a:endParaRPr lang="en-US" altLang="zh-CN"/>
          </a:p>
        </p:txBody>
      </p:sp>
      <p:sp>
        <p:nvSpPr>
          <p:cNvPr id="267268" name="AutoShape 4"/>
          <p:cNvSpPr>
            <a:spLocks/>
          </p:cNvSpPr>
          <p:nvPr/>
        </p:nvSpPr>
        <p:spPr bwMode="auto">
          <a:xfrm>
            <a:off x="7608888" y="2522538"/>
            <a:ext cx="2374900" cy="609600"/>
          </a:xfrm>
          <a:prstGeom prst="borderCallout2">
            <a:avLst>
              <a:gd name="adj1" fmla="val 18750"/>
              <a:gd name="adj2" fmla="val -3208"/>
              <a:gd name="adj3" fmla="val 18750"/>
              <a:gd name="adj4" fmla="val -13236"/>
              <a:gd name="adj5" fmla="val 239843"/>
              <a:gd name="adj6" fmla="val -23662"/>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单位未来损益</a:t>
            </a:r>
          </a:p>
        </p:txBody>
      </p:sp>
    </p:spTree>
    <p:extLst>
      <p:ext uri="{BB962C8B-B14F-4D97-AF65-F5344CB8AC3E}">
        <p14:creationId xmlns:p14="http://schemas.microsoft.com/office/powerpoint/2010/main" val="1818777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7267">
                                            <p:txEl>
                                              <p:pRg st="4" end="4"/>
                                            </p:txEl>
                                          </p:spTgt>
                                        </p:tgtEl>
                                        <p:attrNameLst>
                                          <p:attrName>style.visibility</p:attrName>
                                        </p:attrNameLst>
                                      </p:cBhvr>
                                      <p:to>
                                        <p:strVal val="visible"/>
                                      </p:to>
                                    </p:set>
                                    <p:animEffect transition="in" filter="blinds(horizontal)">
                                      <p:cBhvr>
                                        <p:cTn id="7" dur="500"/>
                                        <p:tgtEl>
                                          <p:spTgt spid="26726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7267">
                                            <p:txEl>
                                              <p:pRg st="5" end="5"/>
                                            </p:txEl>
                                          </p:spTgt>
                                        </p:tgtEl>
                                        <p:attrNameLst>
                                          <p:attrName>style.visibility</p:attrName>
                                        </p:attrNameLst>
                                      </p:cBhvr>
                                      <p:to>
                                        <p:strVal val="visible"/>
                                      </p:to>
                                    </p:set>
                                    <p:animEffect transition="in" filter="blinds(horizontal)">
                                      <p:cBhvr>
                                        <p:cTn id="12" dur="500"/>
                                        <p:tgtEl>
                                          <p:spTgt spid="26726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7267">
                                            <p:txEl>
                                              <p:pRg st="6" end="6"/>
                                            </p:txEl>
                                          </p:spTgt>
                                        </p:tgtEl>
                                        <p:attrNameLst>
                                          <p:attrName>style.visibility</p:attrName>
                                        </p:attrNameLst>
                                      </p:cBhvr>
                                      <p:to>
                                        <p:strVal val="visible"/>
                                      </p:to>
                                    </p:set>
                                    <p:animEffect transition="in" filter="blinds(horizontal)">
                                      <p:cBhvr>
                                        <p:cTn id="17" dur="500"/>
                                        <p:tgtEl>
                                          <p:spTgt spid="26726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67268"/>
                                        </p:tgtEl>
                                        <p:attrNameLst>
                                          <p:attrName>style.visibility</p:attrName>
                                        </p:attrNameLst>
                                      </p:cBhvr>
                                      <p:to>
                                        <p:strVal val="visible"/>
                                      </p:to>
                                    </p:set>
                                    <p:anim calcmode="lin" valueType="num">
                                      <p:cBhvr additive="base">
                                        <p:cTn id="22" dur="500" fill="hold"/>
                                        <p:tgtEl>
                                          <p:spTgt spid="267268"/>
                                        </p:tgtEl>
                                        <p:attrNameLst>
                                          <p:attrName>ppt_x</p:attrName>
                                        </p:attrNameLst>
                                      </p:cBhvr>
                                      <p:tavLst>
                                        <p:tav tm="0">
                                          <p:val>
                                            <p:strVal val="#ppt_x"/>
                                          </p:val>
                                        </p:tav>
                                        <p:tav tm="100000">
                                          <p:val>
                                            <p:strVal val="#ppt_x"/>
                                          </p:val>
                                        </p:tav>
                                      </p:tavLst>
                                    </p:anim>
                                    <p:anim calcmode="lin" valueType="num">
                                      <p:cBhvr additive="base">
                                        <p:cTn id="23" dur="500" fill="hold"/>
                                        <p:tgtEl>
                                          <p:spTgt spid="267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en-US" cap="none" smtClean="0"/>
          </a:p>
        </p:txBody>
      </p:sp>
      <p:sp>
        <p:nvSpPr>
          <p:cNvPr id="261123" name="Rectangle 3"/>
          <p:cNvSpPr>
            <a:spLocks noGrp="1" noChangeArrowheads="1"/>
          </p:cNvSpPr>
          <p:nvPr>
            <p:ph idx="4294967295"/>
          </p:nvPr>
        </p:nvSpPr>
        <p:spPr/>
        <p:txBody>
          <a:bodyPr/>
          <a:lstStyle/>
          <a:p>
            <a:pPr algn="just" eaLnBrk="1" hangingPunct="1">
              <a:buFont typeface="Wingdings" pitchFamily="2" charset="2"/>
              <a:buNone/>
            </a:pPr>
            <a:r>
              <a:rPr lang="en-US" altLang="zh-CN">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b="1">
                <a:latin typeface="黑体" pitchFamily="49" charset="-122"/>
                <a:ea typeface="黑体" pitchFamily="49" charset="-122"/>
              </a:rPr>
              <a:t>推论：</a:t>
            </a:r>
          </a:p>
          <a:p>
            <a:pPr algn="just" eaLnBrk="1" hangingPunct="1">
              <a:buFont typeface="Wingdings" pitchFamily="2" charset="2"/>
              <a:buNone/>
            </a:pPr>
            <a:r>
              <a:rPr lang="zh-CN" altLang="en-US" b="1">
                <a:latin typeface="宋体" charset="-122"/>
                <a:ea typeface="宋体" charset="-122"/>
              </a:rPr>
              <a:t>    如果市场不存在套利组合，而且假设无风</a:t>
            </a:r>
          </a:p>
          <a:p>
            <a:pPr algn="just" eaLnBrk="1" hangingPunct="1">
              <a:buFont typeface="Wingdings" pitchFamily="2" charset="2"/>
              <a:buNone/>
            </a:pPr>
            <a:r>
              <a:rPr lang="zh-CN" altLang="en-US" b="1">
                <a:latin typeface="宋体" charset="-122"/>
                <a:ea typeface="宋体" charset="-122"/>
              </a:rPr>
              <a:t>险借贷的利率为</a:t>
            </a:r>
            <a:r>
              <a:rPr lang="en-US" altLang="zh-CN" b="1" i="1">
                <a:latin typeface="宋体" charset="-122"/>
                <a:ea typeface="宋体" charset="-122"/>
              </a:rPr>
              <a:t>r</a:t>
            </a:r>
            <a:r>
              <a:rPr lang="zh-CN" altLang="en-US" b="1">
                <a:latin typeface="宋体" charset="-122"/>
                <a:ea typeface="宋体" charset="-122"/>
              </a:rPr>
              <a:t>，则存在一个概率测度使得</a:t>
            </a:r>
          </a:p>
          <a:p>
            <a:pPr algn="just" eaLnBrk="1" hangingPunct="1">
              <a:buFont typeface="Wingdings" pitchFamily="2" charset="2"/>
              <a:buNone/>
            </a:pPr>
            <a:r>
              <a:rPr lang="zh-CN" altLang="en-US" b="1">
                <a:latin typeface="宋体" charset="-122"/>
                <a:ea typeface="宋体" charset="-122"/>
              </a:rPr>
              <a:t>任意一个资产的价格等于其未来可能损益（现</a:t>
            </a:r>
          </a:p>
          <a:p>
            <a:pPr algn="just" eaLnBrk="1" hangingPunct="1">
              <a:buFont typeface="Wingdings" pitchFamily="2" charset="2"/>
              <a:buNone/>
            </a:pPr>
            <a:r>
              <a:rPr lang="zh-CN" altLang="en-US" b="1">
                <a:latin typeface="宋体" charset="-122"/>
                <a:ea typeface="宋体" charset="-122"/>
              </a:rPr>
              <a:t>金流）的期望值以无风险借贷利率贴现的贴现</a:t>
            </a:r>
          </a:p>
          <a:p>
            <a:pPr algn="just" eaLnBrk="1" hangingPunct="1">
              <a:buFont typeface="Wingdings" pitchFamily="2" charset="2"/>
              <a:buNone/>
            </a:pPr>
            <a:r>
              <a:rPr lang="zh-CN" altLang="en-US" b="1">
                <a:latin typeface="宋体" charset="-122"/>
                <a:ea typeface="宋体" charset="-122"/>
              </a:rPr>
              <a:t>值。即</a:t>
            </a:r>
            <a:r>
              <a:rPr lang="en-US" altLang="zh-CN" b="1">
                <a:latin typeface="宋体" charset="-122"/>
                <a:ea typeface="宋体" charset="-122"/>
              </a:rPr>
              <a:t>: </a:t>
            </a:r>
          </a:p>
        </p:txBody>
      </p:sp>
      <p:sp>
        <p:nvSpPr>
          <p:cNvPr id="37893"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61128" name="Object 5"/>
          <p:cNvGraphicFramePr>
            <a:graphicFrameLocks noChangeAspect="1"/>
          </p:cNvGraphicFramePr>
          <p:nvPr/>
        </p:nvGraphicFramePr>
        <p:xfrm>
          <a:off x="2927350" y="5013326"/>
          <a:ext cx="5759450" cy="968375"/>
        </p:xfrm>
        <a:graphic>
          <a:graphicData uri="http://schemas.openxmlformats.org/presentationml/2006/ole">
            <mc:AlternateContent xmlns:mc="http://schemas.openxmlformats.org/markup-compatibility/2006">
              <mc:Choice xmlns:v="urn:schemas-microsoft-com:vml" Requires="v">
                <p:oleObj spid="_x0000_s36871" name="Equation" r:id="rId3" imgW="2654280" imgH="444240" progId="Equation.DSMT4">
                  <p:embed/>
                </p:oleObj>
              </mc:Choice>
              <mc:Fallback>
                <p:oleObj name="Equation" r:id="rId3" imgW="2654280" imgH="444240" progId="Equation.DSMT4">
                  <p:embed/>
                  <p:pic>
                    <p:nvPicPr>
                      <p:cNvPr id="26112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927350" y="5013326"/>
                        <a:ext cx="575945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29" name="AutoShape 9"/>
          <p:cNvSpPr>
            <a:spLocks/>
          </p:cNvSpPr>
          <p:nvPr/>
        </p:nvSpPr>
        <p:spPr bwMode="auto">
          <a:xfrm>
            <a:off x="6743700" y="1585913"/>
            <a:ext cx="3240088" cy="906462"/>
          </a:xfrm>
          <a:prstGeom prst="borderCallout1">
            <a:avLst>
              <a:gd name="adj1" fmla="val 12611"/>
              <a:gd name="adj2" fmla="val -2352"/>
              <a:gd name="adj3" fmla="val 235028"/>
              <a:gd name="adj4" fmla="val -8870"/>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贯通了无套利与风险中性定价原理</a:t>
            </a:r>
          </a:p>
        </p:txBody>
      </p:sp>
    </p:spTree>
    <p:extLst>
      <p:ext uri="{BB962C8B-B14F-4D97-AF65-F5344CB8AC3E}">
        <p14:creationId xmlns:p14="http://schemas.microsoft.com/office/powerpoint/2010/main" val="302347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1123">
                                            <p:txEl>
                                              <p:pRg st="2" end="2"/>
                                            </p:txEl>
                                          </p:spTgt>
                                        </p:tgtEl>
                                        <p:attrNameLst>
                                          <p:attrName>style.visibility</p:attrName>
                                        </p:attrNameLst>
                                      </p:cBhvr>
                                      <p:to>
                                        <p:strVal val="visible"/>
                                      </p:to>
                                    </p:set>
                                    <p:animEffect transition="in" filter="blinds(horizontal)">
                                      <p:cBhvr>
                                        <p:cTn id="7" dur="500"/>
                                        <p:tgtEl>
                                          <p:spTgt spid="26112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1123">
                                            <p:txEl>
                                              <p:pRg st="3" end="3"/>
                                            </p:txEl>
                                          </p:spTgt>
                                        </p:tgtEl>
                                        <p:attrNameLst>
                                          <p:attrName>style.visibility</p:attrName>
                                        </p:attrNameLst>
                                      </p:cBhvr>
                                      <p:to>
                                        <p:strVal val="visible"/>
                                      </p:to>
                                    </p:set>
                                    <p:animEffect transition="in" filter="blinds(horizontal)">
                                      <p:cBhvr>
                                        <p:cTn id="10" dur="500"/>
                                        <p:tgtEl>
                                          <p:spTgt spid="26112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1123">
                                            <p:txEl>
                                              <p:pRg st="4" end="4"/>
                                            </p:txEl>
                                          </p:spTgt>
                                        </p:tgtEl>
                                        <p:attrNameLst>
                                          <p:attrName>style.visibility</p:attrName>
                                        </p:attrNameLst>
                                      </p:cBhvr>
                                      <p:to>
                                        <p:strVal val="visible"/>
                                      </p:to>
                                    </p:set>
                                    <p:animEffect transition="in" filter="blinds(horizontal)">
                                      <p:cBhvr>
                                        <p:cTn id="13" dur="500"/>
                                        <p:tgtEl>
                                          <p:spTgt spid="26112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61123">
                                            <p:txEl>
                                              <p:pRg st="5" end="5"/>
                                            </p:txEl>
                                          </p:spTgt>
                                        </p:tgtEl>
                                        <p:attrNameLst>
                                          <p:attrName>style.visibility</p:attrName>
                                        </p:attrNameLst>
                                      </p:cBhvr>
                                      <p:to>
                                        <p:strVal val="visible"/>
                                      </p:to>
                                    </p:set>
                                    <p:animEffect transition="in" filter="blinds(horizontal)">
                                      <p:cBhvr>
                                        <p:cTn id="16" dur="500"/>
                                        <p:tgtEl>
                                          <p:spTgt spid="26112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61123">
                                            <p:txEl>
                                              <p:pRg st="6" end="6"/>
                                            </p:txEl>
                                          </p:spTgt>
                                        </p:tgtEl>
                                        <p:attrNameLst>
                                          <p:attrName>style.visibility</p:attrName>
                                        </p:attrNameLst>
                                      </p:cBhvr>
                                      <p:to>
                                        <p:strVal val="visible"/>
                                      </p:to>
                                    </p:set>
                                    <p:animEffect transition="in" filter="blinds(horizontal)">
                                      <p:cBhvr>
                                        <p:cTn id="19" dur="500"/>
                                        <p:tgtEl>
                                          <p:spTgt spid="26112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1128"/>
                                        </p:tgtEl>
                                        <p:attrNameLst>
                                          <p:attrName>style.visibility</p:attrName>
                                        </p:attrNameLst>
                                      </p:cBhvr>
                                      <p:to>
                                        <p:strVal val="visible"/>
                                      </p:to>
                                    </p:set>
                                    <p:anim calcmode="lin" valueType="num">
                                      <p:cBhvr additive="base">
                                        <p:cTn id="24" dur="500" fill="hold"/>
                                        <p:tgtEl>
                                          <p:spTgt spid="261128"/>
                                        </p:tgtEl>
                                        <p:attrNameLst>
                                          <p:attrName>ppt_x</p:attrName>
                                        </p:attrNameLst>
                                      </p:cBhvr>
                                      <p:tavLst>
                                        <p:tav tm="0">
                                          <p:val>
                                            <p:strVal val="#ppt_x"/>
                                          </p:val>
                                        </p:tav>
                                        <p:tav tm="100000">
                                          <p:val>
                                            <p:strVal val="#ppt_x"/>
                                          </p:val>
                                        </p:tav>
                                      </p:tavLst>
                                    </p:anim>
                                    <p:anim calcmode="lin" valueType="num">
                                      <p:cBhvr additive="base">
                                        <p:cTn id="25" dur="500" fill="hold"/>
                                        <p:tgtEl>
                                          <p:spTgt spid="26112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61129"/>
                                        </p:tgtEl>
                                        <p:attrNameLst>
                                          <p:attrName>style.visibility</p:attrName>
                                        </p:attrNameLst>
                                      </p:cBhvr>
                                      <p:to>
                                        <p:strVal val="visible"/>
                                      </p:to>
                                    </p:set>
                                    <p:anim calcmode="lin" valueType="num">
                                      <p:cBhvr additive="base">
                                        <p:cTn id="30" dur="500" fill="hold"/>
                                        <p:tgtEl>
                                          <p:spTgt spid="261129"/>
                                        </p:tgtEl>
                                        <p:attrNameLst>
                                          <p:attrName>ppt_x</p:attrName>
                                        </p:attrNameLst>
                                      </p:cBhvr>
                                      <p:tavLst>
                                        <p:tav tm="0">
                                          <p:val>
                                            <p:strVal val="#ppt_x"/>
                                          </p:val>
                                        </p:tav>
                                        <p:tav tm="100000">
                                          <p:val>
                                            <p:strVal val="#ppt_x"/>
                                          </p:val>
                                        </p:tav>
                                      </p:tavLst>
                                    </p:anim>
                                    <p:anim calcmode="lin" valueType="num">
                                      <p:cBhvr additive="base">
                                        <p:cTn id="31" dur="500" fill="hold"/>
                                        <p:tgtEl>
                                          <p:spTgt spid="261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9"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p>
        </p:txBody>
      </p:sp>
      <p:sp>
        <p:nvSpPr>
          <p:cNvPr id="38917" name="Rectangle 3"/>
          <p:cNvSpPr>
            <a:spLocks noGrp="1" noChangeArrowheads="1"/>
          </p:cNvSpPr>
          <p:nvPr>
            <p:ph idx="4294967295"/>
          </p:nvPr>
        </p:nvSpPr>
        <p:spPr>
          <a:xfrm>
            <a:off x="1981200" y="1600201"/>
            <a:ext cx="8147050" cy="4873625"/>
          </a:xfrm>
        </p:spPr>
        <p:txBody>
          <a:bodyPr/>
          <a:lstStyle/>
          <a:p>
            <a:pPr eaLnBrk="1" hangingPunct="1"/>
            <a:r>
              <a:rPr lang="zh-CN" altLang="en-US">
                <a:latin typeface="隶书" pitchFamily="49" charset="-122"/>
              </a:rPr>
              <a:t>风险调整或风险中性概率</a:t>
            </a:r>
          </a:p>
          <a:p>
            <a:pPr eaLnBrk="1" hangingPunct="1">
              <a:buFont typeface="Wingdings" pitchFamily="2" charset="2"/>
              <a:buNone/>
            </a:pPr>
            <a:r>
              <a:rPr lang="zh-CN" altLang="en-US">
                <a:latin typeface="宋体" charset="-122"/>
              </a:rPr>
              <a:t>  把状态价格归一化，即让</a:t>
            </a:r>
            <a:r>
              <a:rPr lang="en-US" altLang="zh-CN"/>
              <a:t>M</a:t>
            </a:r>
            <a:r>
              <a:rPr lang="zh-CN" altLang="en-US">
                <a:latin typeface="宋体" charset="-122"/>
              </a:rPr>
              <a:t>个分量的和变为</a:t>
            </a:r>
            <a:r>
              <a:rPr lang="en-US" altLang="zh-CN"/>
              <a:t>1</a:t>
            </a:r>
            <a:r>
              <a:rPr lang="en-US" altLang="zh-CN">
                <a:latin typeface="宋体" charset="-122"/>
              </a:rPr>
              <a:t>,</a:t>
            </a:r>
            <a:r>
              <a:rPr lang="zh-CN" altLang="en-US">
                <a:latin typeface="宋体" charset="-122"/>
              </a:rPr>
              <a:t>有</a:t>
            </a:r>
          </a:p>
          <a:p>
            <a:pPr eaLnBrk="1" hangingPunct="1"/>
            <a:endParaRPr lang="zh-CN" altLang="en-US">
              <a:latin typeface="宋体" charset="-122"/>
            </a:endParaRPr>
          </a:p>
          <a:p>
            <a:pPr eaLnBrk="1" hangingPunct="1"/>
            <a:endParaRPr lang="zh-CN" altLang="en-US">
              <a:latin typeface="宋体" charset="-122"/>
            </a:endParaRPr>
          </a:p>
          <a:p>
            <a:pPr eaLnBrk="1" hangingPunct="1"/>
            <a:endParaRPr lang="zh-CN" altLang="en-US">
              <a:latin typeface="宋体" charset="-122"/>
            </a:endParaRPr>
          </a:p>
          <a:p>
            <a:pPr eaLnBrk="1" hangingPunct="1"/>
            <a:endParaRPr lang="zh-CN" altLang="en-US">
              <a:latin typeface="宋体" charset="-122"/>
            </a:endParaRPr>
          </a:p>
          <a:p>
            <a:pPr eaLnBrk="1" hangingPunct="1"/>
            <a:r>
              <a:rPr lang="zh-CN" altLang="en-US">
                <a:latin typeface="宋体" charset="-122"/>
              </a:rPr>
              <a:t>问题：状态价格的分量和     表示什么呢？</a:t>
            </a:r>
            <a:r>
              <a:rPr lang="zh-CN" altLang="en-US" b="1">
                <a:latin typeface="宋体" charset="-122"/>
              </a:rPr>
              <a:t> </a:t>
            </a:r>
            <a:r>
              <a:rPr lang="zh-CN" altLang="en-US"/>
              <a:t> </a:t>
            </a:r>
          </a:p>
        </p:txBody>
      </p:sp>
      <p:sp>
        <p:nvSpPr>
          <p:cNvPr id="38918" name="Rectangle 4"/>
          <p:cNvSpPr>
            <a:spLocks noChangeArrowheads="1"/>
          </p:cNvSpPr>
          <p:nvPr/>
        </p:nvSpPr>
        <p:spPr bwMode="auto">
          <a:xfrm>
            <a:off x="5729288" y="30908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38914" name="Object 5"/>
          <p:cNvGraphicFramePr>
            <a:graphicFrameLocks noChangeAspect="1"/>
          </p:cNvGraphicFramePr>
          <p:nvPr/>
        </p:nvGraphicFramePr>
        <p:xfrm>
          <a:off x="4656139" y="2708275"/>
          <a:ext cx="1817687" cy="1676400"/>
        </p:xfrm>
        <a:graphic>
          <a:graphicData uri="http://schemas.openxmlformats.org/presentationml/2006/ole">
            <mc:AlternateContent xmlns:mc="http://schemas.openxmlformats.org/markup-compatibility/2006">
              <mc:Choice xmlns:v="urn:schemas-microsoft-com:vml" Requires="v">
                <p:oleObj spid="_x0000_s37900" r:id="rId3" imgW="736600" imgH="673100" progId="Equation.3">
                  <p:embed/>
                </p:oleObj>
              </mc:Choice>
              <mc:Fallback>
                <p:oleObj r:id="rId3" imgW="736600" imgH="673100" progId="Equation.3">
                  <p:embed/>
                  <p:pic>
                    <p:nvPicPr>
                      <p:cNvPr id="3891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656139" y="2708275"/>
                        <a:ext cx="1817687"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 name="Object 7"/>
          <p:cNvGraphicFramePr>
            <a:graphicFrameLocks noChangeAspect="1"/>
          </p:cNvGraphicFramePr>
          <p:nvPr/>
        </p:nvGraphicFramePr>
        <p:xfrm>
          <a:off x="6310313" y="4429126"/>
          <a:ext cx="755650" cy="887413"/>
        </p:xfrm>
        <a:graphic>
          <a:graphicData uri="http://schemas.openxmlformats.org/presentationml/2006/ole">
            <mc:AlternateContent xmlns:mc="http://schemas.openxmlformats.org/markup-compatibility/2006">
              <mc:Choice xmlns:v="urn:schemas-microsoft-com:vml" Requires="v">
                <p:oleObj spid="_x0000_s37901" r:id="rId5" imgW="380835" imgH="444307" progId="Equation.3">
                  <p:embed/>
                </p:oleObj>
              </mc:Choice>
              <mc:Fallback>
                <p:oleObj r:id="rId5" imgW="380835" imgH="444307" progId="Equation.3">
                  <p:embed/>
                  <p:pic>
                    <p:nvPicPr>
                      <p:cNvPr id="3891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6310313" y="4429126"/>
                        <a:ext cx="75565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线形标注 2 6"/>
          <p:cNvSpPr/>
          <p:nvPr/>
        </p:nvSpPr>
        <p:spPr>
          <a:xfrm>
            <a:off x="7024688" y="2786064"/>
            <a:ext cx="3143250" cy="928687"/>
          </a:xfrm>
          <a:prstGeom prst="borderCallout2">
            <a:avLst>
              <a:gd name="adj1" fmla="val 18750"/>
              <a:gd name="adj2" fmla="val -8333"/>
              <a:gd name="adj3" fmla="val 18750"/>
              <a:gd name="adj4" fmla="val -16667"/>
              <a:gd name="adj5" fmla="val 53775"/>
              <a:gd name="adj6" fmla="val -1893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latin typeface="仿宋_GB2312" pitchFamily="49" charset="-122"/>
                <a:ea typeface="仿宋_GB2312" pitchFamily="49" charset="-122"/>
              </a:rPr>
              <a:t>即</a:t>
            </a:r>
            <a:r>
              <a:rPr lang="en-US" altLang="zh-CN" sz="2400" b="1" dirty="0">
                <a:latin typeface="仿宋_GB2312" pitchFamily="49" charset="-122"/>
                <a:ea typeface="仿宋_GB2312" pitchFamily="49" charset="-122"/>
              </a:rPr>
              <a:t>1</a:t>
            </a:r>
            <a:r>
              <a:rPr lang="zh-CN" altLang="en-US" sz="2400" b="1" dirty="0">
                <a:latin typeface="仿宋_GB2312" pitchFamily="49" charset="-122"/>
                <a:ea typeface="仿宋_GB2312" pitchFamily="49" charset="-122"/>
              </a:rPr>
              <a:t>个风险资产可折算成多少个无风险资产</a:t>
            </a:r>
          </a:p>
        </p:txBody>
      </p:sp>
    </p:spTree>
    <p:extLst>
      <p:ext uri="{BB962C8B-B14F-4D97-AF65-F5344CB8AC3E}">
        <p14:creationId xmlns:p14="http://schemas.microsoft.com/office/powerpoint/2010/main" val="778353832"/>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37571" name="Rectangle 3"/>
          <p:cNvSpPr>
            <a:spLocks noGrp="1" noChangeArrowheads="1"/>
          </p:cNvSpPr>
          <p:nvPr>
            <p:ph idx="4294967295"/>
          </p:nvPr>
        </p:nvSpPr>
        <p:spPr>
          <a:xfrm>
            <a:off x="1981200" y="1600201"/>
            <a:ext cx="8147050" cy="4873625"/>
          </a:xfrm>
        </p:spPr>
        <p:txBody>
          <a:bodyPr/>
          <a:lstStyle/>
          <a:p>
            <a:pPr eaLnBrk="1" hangingPunct="1">
              <a:buFont typeface="Wingdings" pitchFamily="2" charset="2"/>
              <a:buNone/>
            </a:pPr>
            <a:r>
              <a:rPr lang="en-US" altLang="zh-CN" b="1" smtClean="0"/>
              <a:t>        </a:t>
            </a:r>
          </a:p>
          <a:p>
            <a:pPr eaLnBrk="1" hangingPunct="1">
              <a:buFont typeface="Wingdings" pitchFamily="2" charset="2"/>
              <a:buNone/>
            </a:pPr>
            <a:r>
              <a:rPr lang="en-US" altLang="zh-CN" sz="1800"/>
              <a:t>          </a:t>
            </a:r>
          </a:p>
          <a:p>
            <a:pPr eaLnBrk="1" hangingPunct="1"/>
            <a:r>
              <a:rPr lang="zh-CN" altLang="en-US"/>
              <a:t>      就是未来损益在所有</a:t>
            </a:r>
            <a:r>
              <a:rPr lang="en-US" altLang="zh-CN"/>
              <a:t>M</a:t>
            </a:r>
            <a:r>
              <a:rPr lang="zh-CN" altLang="en-US"/>
              <a:t>种状态下都是</a:t>
            </a:r>
            <a:r>
              <a:rPr lang="en-US" altLang="zh-CN"/>
              <a:t>1</a:t>
            </a:r>
            <a:r>
              <a:rPr lang="zh-CN" altLang="en-US"/>
              <a:t>的资产</a:t>
            </a:r>
          </a:p>
          <a:p>
            <a:pPr eaLnBrk="1" hangingPunct="1">
              <a:buFont typeface="Wingdings" pitchFamily="2" charset="2"/>
              <a:buNone/>
            </a:pPr>
            <a:r>
              <a:rPr lang="zh-CN" altLang="en-US"/>
              <a:t>的价格</a:t>
            </a:r>
          </a:p>
          <a:p>
            <a:pPr eaLnBrk="1" hangingPunct="1">
              <a:buFont typeface="Wingdings" pitchFamily="2" charset="2"/>
              <a:buNone/>
            </a:pPr>
            <a:endParaRPr lang="zh-CN" altLang="en-US"/>
          </a:p>
          <a:p>
            <a:pPr eaLnBrk="1" hangingPunct="1"/>
            <a:r>
              <a:rPr lang="zh-CN" altLang="en-US"/>
              <a:t>未来损益都是</a:t>
            </a:r>
            <a:r>
              <a:rPr lang="en-US" altLang="zh-CN"/>
              <a:t>1</a:t>
            </a:r>
            <a:r>
              <a:rPr lang="zh-CN" altLang="en-US"/>
              <a:t>，即是无风险债券的价格</a:t>
            </a:r>
            <a:r>
              <a:rPr lang="en-US" altLang="zh-CN"/>
              <a:t>,</a:t>
            </a:r>
            <a:r>
              <a:rPr lang="zh-CN" altLang="en-US"/>
              <a:t>只能获得无风险收益</a:t>
            </a:r>
            <a:r>
              <a:rPr lang="en-US" altLang="zh-CN"/>
              <a:t>,</a:t>
            </a:r>
            <a:r>
              <a:rPr lang="zh-CN" altLang="en-US"/>
              <a:t>即有</a:t>
            </a:r>
          </a:p>
        </p:txBody>
      </p:sp>
      <p:graphicFrame>
        <p:nvGraphicFramePr>
          <p:cNvPr id="39938" name="Object 4"/>
          <p:cNvGraphicFramePr>
            <a:graphicFrameLocks noChangeAspect="1"/>
          </p:cNvGraphicFramePr>
          <p:nvPr/>
        </p:nvGraphicFramePr>
        <p:xfrm>
          <a:off x="2279650" y="2205039"/>
          <a:ext cx="763588" cy="890587"/>
        </p:xfrm>
        <a:graphic>
          <a:graphicData uri="http://schemas.openxmlformats.org/presentationml/2006/ole">
            <mc:AlternateContent xmlns:mc="http://schemas.openxmlformats.org/markup-compatibility/2006">
              <mc:Choice xmlns:v="urn:schemas-microsoft-com:vml" Requires="v">
                <p:oleObj spid="_x0000_s38924" r:id="rId3" imgW="380835" imgH="444307" progId="Equation.3">
                  <p:embed/>
                </p:oleObj>
              </mc:Choice>
              <mc:Fallback>
                <p:oleObj r:id="rId3" imgW="380835" imgH="444307" progId="Equation.3">
                  <p:embed/>
                  <p:pic>
                    <p:nvPicPr>
                      <p:cNvPr id="3993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279650" y="2205039"/>
                        <a:ext cx="763588"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Rectangle 5"/>
          <p:cNvSpPr>
            <a:spLocks noChangeArrowheads="1"/>
          </p:cNvSpPr>
          <p:nvPr/>
        </p:nvSpPr>
        <p:spPr bwMode="auto">
          <a:xfrm>
            <a:off x="5448300" y="32051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37574" name="Object 6"/>
          <p:cNvGraphicFramePr>
            <a:graphicFrameLocks noChangeAspect="1"/>
          </p:cNvGraphicFramePr>
          <p:nvPr/>
        </p:nvGraphicFramePr>
        <p:xfrm>
          <a:off x="4224338" y="4797426"/>
          <a:ext cx="3600450" cy="1108075"/>
        </p:xfrm>
        <a:graphic>
          <a:graphicData uri="http://schemas.openxmlformats.org/presentationml/2006/ole">
            <mc:AlternateContent xmlns:mc="http://schemas.openxmlformats.org/markup-compatibility/2006">
              <mc:Choice xmlns:v="urn:schemas-microsoft-com:vml" Requires="v">
                <p:oleObj spid="_x0000_s38925" r:id="rId5" imgW="1294838" imgH="444307" progId="Equation.3">
                  <p:embed/>
                </p:oleObj>
              </mc:Choice>
              <mc:Fallback>
                <p:oleObj r:id="rId5" imgW="1294838" imgH="444307" progId="Equation.3">
                  <p:embed/>
                  <p:pic>
                    <p:nvPicPr>
                      <p:cNvPr id="23757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4224338" y="4797426"/>
                        <a:ext cx="3600450"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7982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7571">
                                            <p:txEl>
                                              <p:pRg st="5" end="5"/>
                                            </p:txEl>
                                          </p:spTgt>
                                        </p:tgtEl>
                                        <p:attrNameLst>
                                          <p:attrName>style.visibility</p:attrName>
                                        </p:attrNameLst>
                                      </p:cBhvr>
                                      <p:to>
                                        <p:strVal val="visible"/>
                                      </p:to>
                                    </p:set>
                                    <p:animEffect transition="in" filter="blinds(horizontal)">
                                      <p:cBhvr>
                                        <p:cTn id="7" dur="500"/>
                                        <p:tgtEl>
                                          <p:spTgt spid="23757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7574"/>
                                        </p:tgtEl>
                                        <p:attrNameLst>
                                          <p:attrName>style.visibility</p:attrName>
                                        </p:attrNameLst>
                                      </p:cBhvr>
                                      <p:to>
                                        <p:strVal val="visible"/>
                                      </p:to>
                                    </p:set>
                                    <p:anim calcmode="lin" valueType="num">
                                      <p:cBhvr additive="base">
                                        <p:cTn id="12" dur="500" fill="hold"/>
                                        <p:tgtEl>
                                          <p:spTgt spid="237574"/>
                                        </p:tgtEl>
                                        <p:attrNameLst>
                                          <p:attrName>ppt_x</p:attrName>
                                        </p:attrNameLst>
                                      </p:cBhvr>
                                      <p:tavLst>
                                        <p:tav tm="0">
                                          <p:val>
                                            <p:strVal val="#ppt_x"/>
                                          </p:val>
                                        </p:tav>
                                        <p:tav tm="100000">
                                          <p:val>
                                            <p:strVal val="#ppt_x"/>
                                          </p:val>
                                        </p:tav>
                                      </p:tavLst>
                                    </p:anim>
                                    <p:anim calcmode="lin" valueType="num">
                                      <p:cBhvr additive="base">
                                        <p:cTn id="13" dur="500" fill="hold"/>
                                        <p:tgtEl>
                                          <p:spTgt spid="2375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39619" name="Rectangle 3"/>
          <p:cNvSpPr>
            <a:spLocks noGrp="1" noChangeArrowheads="1"/>
          </p:cNvSpPr>
          <p:nvPr>
            <p:ph idx="4294967295"/>
          </p:nvPr>
        </p:nvSpPr>
        <p:spPr/>
        <p:txBody>
          <a:bodyPr/>
          <a:lstStyle/>
          <a:p>
            <a:pPr eaLnBrk="1" hangingPunct="1"/>
            <a:r>
              <a:rPr lang="zh-CN" altLang="en-US">
                <a:latin typeface="宋体" charset="-122"/>
              </a:rPr>
              <a:t>通常把归一化后的状态价格   称为风险调整</a:t>
            </a:r>
            <a:r>
              <a:rPr lang="en-US" altLang="zh-CN">
                <a:latin typeface="宋体" charset="-122"/>
              </a:rPr>
              <a:t>(</a:t>
            </a:r>
            <a:r>
              <a:rPr lang="zh-CN" altLang="en-US">
                <a:latin typeface="宋体" charset="-122"/>
              </a:rPr>
              <a:t>补偿</a:t>
            </a:r>
            <a:r>
              <a:rPr lang="en-US" altLang="zh-CN">
                <a:latin typeface="宋体" charset="-122"/>
              </a:rPr>
              <a:t>)</a:t>
            </a:r>
            <a:r>
              <a:rPr lang="zh-CN" altLang="en-US">
                <a:latin typeface="宋体" charset="-122"/>
              </a:rPr>
              <a:t>概率或风险中性概率，它指的是经过投资者风险调整的每一种状态可能发生的概率</a:t>
            </a:r>
            <a:r>
              <a:rPr lang="en-US" altLang="zh-CN"/>
              <a:t>,</a:t>
            </a:r>
            <a:r>
              <a:rPr lang="zh-CN" altLang="en-US"/>
              <a:t>此时风险收益与无风险收益已经相同</a:t>
            </a:r>
            <a:r>
              <a:rPr lang="en-US" altLang="zh-CN"/>
              <a:t>,</a:t>
            </a:r>
            <a:r>
              <a:rPr lang="zh-CN" altLang="en-US"/>
              <a:t>故也称之为</a:t>
            </a:r>
            <a:r>
              <a:rPr lang="zh-CN" altLang="en-US">
                <a:latin typeface="宋体" charset="-122"/>
              </a:rPr>
              <a:t>风险中性概率。</a:t>
            </a:r>
            <a:endParaRPr lang="en-US" altLang="zh-CN">
              <a:latin typeface="宋体" charset="-122"/>
            </a:endParaRPr>
          </a:p>
        </p:txBody>
      </p:sp>
      <p:sp>
        <p:nvSpPr>
          <p:cNvPr id="40965" name="Rectangle 4"/>
          <p:cNvSpPr>
            <a:spLocks noChangeArrowheads="1"/>
          </p:cNvSpPr>
          <p:nvPr/>
        </p:nvSpPr>
        <p:spPr bwMode="auto">
          <a:xfrm>
            <a:off x="6000750" y="33099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0962" name="Object 5"/>
          <p:cNvGraphicFramePr>
            <a:graphicFrameLocks noChangeAspect="1"/>
          </p:cNvGraphicFramePr>
          <p:nvPr/>
        </p:nvGraphicFramePr>
        <p:xfrm>
          <a:off x="6600825" y="1557339"/>
          <a:ext cx="615950" cy="625475"/>
        </p:xfrm>
        <a:graphic>
          <a:graphicData uri="http://schemas.openxmlformats.org/presentationml/2006/ole">
            <mc:AlternateContent xmlns:mc="http://schemas.openxmlformats.org/markup-compatibility/2006">
              <mc:Choice xmlns:v="urn:schemas-microsoft-com:vml" Requires="v">
                <p:oleObj spid="_x0000_s39943" r:id="rId3" imgW="190417" imgH="241195" progId="Equation.3">
                  <p:embed/>
                </p:oleObj>
              </mc:Choice>
              <mc:Fallback>
                <p:oleObj r:id="rId3" imgW="190417" imgH="241195" progId="Equation.3">
                  <p:embed/>
                  <p:pic>
                    <p:nvPicPr>
                      <p:cNvPr id="4096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6600825" y="1557339"/>
                        <a:ext cx="61595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36638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Effect transition="in" filter="blinds(horizontal)">
                                      <p:cBhvr>
                                        <p:cTn id="7" dur="500"/>
                                        <p:tgtEl>
                                          <p:spTgt spid="2396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62"/>
                                        </p:tgtEl>
                                        <p:attrNameLst>
                                          <p:attrName>style.visibility</p:attrName>
                                        </p:attrNameLst>
                                      </p:cBhvr>
                                      <p:to>
                                        <p:strVal val="visible"/>
                                      </p:to>
                                    </p:set>
                                    <p:animEffect transition="in" filter="blinds(horizontal)">
                                      <p:cBhvr>
                                        <p:cTn id="10"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81251"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什么是金融工程？</a:t>
            </a:r>
            <a:endParaRPr lang="zh-CN" altLang="en-US" sz="3200">
              <a:latin typeface="Arial" charset="0"/>
              <a:ea typeface="宋体" charset="-122"/>
            </a:endParaRPr>
          </a:p>
        </p:txBody>
      </p:sp>
      <p:sp>
        <p:nvSpPr>
          <p:cNvPr id="56324" name="Text Box 4"/>
          <p:cNvSpPr txBox="1">
            <a:spLocks noChangeArrowheads="1"/>
          </p:cNvSpPr>
          <p:nvPr/>
        </p:nvSpPr>
        <p:spPr bwMode="auto">
          <a:xfrm>
            <a:off x="1981200" y="1447800"/>
            <a:ext cx="8147050" cy="3708708"/>
          </a:xfrm>
          <a:prstGeom prst="rect">
            <a:avLst/>
          </a:prstGeom>
          <a:noFill/>
          <a:ln w="9525">
            <a:noFill/>
            <a:miter lim="800000"/>
            <a:headEnd/>
            <a:tailEnd/>
          </a:ln>
        </p:spPr>
        <p:txBody>
          <a:bodyPr>
            <a:spAutoFit/>
          </a:bodyPr>
          <a:lstStyle/>
          <a:p>
            <a:pPr algn="l">
              <a:spcBef>
                <a:spcPct val="50000"/>
              </a:spcBef>
              <a:buClrTx/>
              <a:buSzTx/>
              <a:buFontTx/>
              <a:buNone/>
            </a:pPr>
            <a:r>
              <a:rPr lang="en-US" altLang="zh-CN">
                <a:latin typeface="Arial" charset="0"/>
                <a:ea typeface="宋体" charset="-122"/>
              </a:rPr>
              <a:t>    </a:t>
            </a:r>
            <a:r>
              <a:rPr lang="en-US" altLang="zh-CN" sz="2800" b="1">
                <a:solidFill>
                  <a:schemeClr val="hlink"/>
                </a:solidFill>
                <a:latin typeface="方正姚体" pitchFamily="2" charset="-122"/>
                <a:ea typeface="方正姚体" pitchFamily="2" charset="-122"/>
              </a:rPr>
              <a:t>2.</a:t>
            </a:r>
            <a:r>
              <a:rPr lang="zh-CN" altLang="en-US" sz="2800" b="1">
                <a:solidFill>
                  <a:schemeClr val="hlink"/>
                </a:solidFill>
                <a:latin typeface="方正姚体" pitchFamily="2" charset="-122"/>
                <a:ea typeface="方正姚体" pitchFamily="2" charset="-122"/>
              </a:rPr>
              <a:t>金融工程的定义</a:t>
            </a: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zh-CN" altLang="en-US">
                <a:latin typeface="Arial" charset="0"/>
                <a:ea typeface="宋体" charset="-122"/>
              </a:rPr>
              <a:t>        </a:t>
            </a:r>
            <a:r>
              <a:rPr lang="zh-CN" altLang="en-US" sz="2400" b="1">
                <a:latin typeface="Arial" charset="0"/>
                <a:ea typeface="宋体" charset="-122"/>
              </a:rPr>
              <a:t>各种定义：</a:t>
            </a:r>
            <a:r>
              <a:rPr lang="zh-CN" altLang="en-US" sz="2400">
                <a:latin typeface="Times New Roman" pitchFamily="18" charset="0"/>
                <a:ea typeface="宋体" charset="-122"/>
              </a:rPr>
              <a:t>详见教材</a:t>
            </a:r>
            <a:r>
              <a:rPr lang="en-US" altLang="zh-CN" sz="2400">
                <a:latin typeface="Times New Roman" pitchFamily="18" charset="0"/>
                <a:ea typeface="宋体" charset="-122"/>
              </a:rPr>
              <a:t>1.2</a:t>
            </a:r>
            <a:r>
              <a:rPr lang="zh-CN" altLang="en-US" sz="2400">
                <a:latin typeface="Times New Roman" pitchFamily="18" charset="0"/>
                <a:ea typeface="宋体" charset="-122"/>
              </a:rPr>
              <a:t>节。</a:t>
            </a:r>
            <a:endParaRPr lang="en-US" altLang="zh-CN" sz="2400">
              <a:latin typeface="Times New Roman" pitchFamily="18" charset="0"/>
              <a:ea typeface="宋体" charset="-122"/>
            </a:endParaRPr>
          </a:p>
          <a:p>
            <a:pPr algn="l">
              <a:spcBef>
                <a:spcPct val="50000"/>
              </a:spcBef>
              <a:buClrTx/>
              <a:buSzTx/>
              <a:buFontTx/>
              <a:buNone/>
            </a:pPr>
            <a:endParaRPr lang="zh-CN" altLang="en-US" sz="2400">
              <a:latin typeface="Times New Roman" pitchFamily="18" charset="0"/>
              <a:ea typeface="宋体" charset="-122"/>
            </a:endParaRPr>
          </a:p>
          <a:p>
            <a:pPr algn="l">
              <a:spcBef>
                <a:spcPct val="50000"/>
              </a:spcBef>
              <a:buClrTx/>
              <a:buSzTx/>
              <a:buFontTx/>
              <a:buNone/>
            </a:pPr>
            <a:r>
              <a:rPr lang="zh-CN" altLang="en-US" b="1">
                <a:latin typeface="Arial" charset="0"/>
                <a:ea typeface="宋体" charset="-122"/>
              </a:rPr>
              <a:t>        </a:t>
            </a:r>
            <a:r>
              <a:rPr lang="zh-CN" altLang="en-US" sz="2400" b="1">
                <a:latin typeface="Arial" charset="0"/>
                <a:ea typeface="宋体" charset="-122"/>
              </a:rPr>
              <a:t>金融工程的常用定义是：研究设计、开发和实施新的金</a:t>
            </a:r>
          </a:p>
          <a:p>
            <a:pPr algn="l">
              <a:spcBef>
                <a:spcPct val="50000"/>
              </a:spcBef>
              <a:buClrTx/>
              <a:buSzTx/>
              <a:buFontTx/>
              <a:buNone/>
            </a:pPr>
            <a:r>
              <a:rPr lang="zh-CN" altLang="en-US" sz="2400" b="1">
                <a:latin typeface="Arial" charset="0"/>
                <a:ea typeface="宋体" charset="-122"/>
              </a:rPr>
              <a:t>融工具和金融技术。从风险的角度来说，金融工程是研究</a:t>
            </a:r>
          </a:p>
          <a:p>
            <a:pPr algn="l">
              <a:spcBef>
                <a:spcPct val="50000"/>
              </a:spcBef>
              <a:buClrTx/>
              <a:buSzTx/>
              <a:buFontTx/>
              <a:buNone/>
            </a:pPr>
            <a:r>
              <a:rPr lang="zh-CN" altLang="en-US" sz="2400" b="1">
                <a:latin typeface="Arial" charset="0"/>
                <a:ea typeface="宋体" charset="-122"/>
              </a:rPr>
              <a:t>如何把金融风险打散，再重新组合。</a:t>
            </a:r>
            <a:endParaRPr lang="zh-CN" altLang="en-US">
              <a:latin typeface="Arial" charset="0"/>
              <a:ea typeface="宋体" charset="-122"/>
            </a:endParaRPr>
          </a:p>
        </p:txBody>
      </p:sp>
    </p:spTree>
    <p:extLst>
      <p:ext uri="{BB962C8B-B14F-4D97-AF65-F5344CB8AC3E}">
        <p14:creationId xmlns:p14="http://schemas.microsoft.com/office/powerpoint/2010/main" val="145127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animEffect transition="in" filter="checkerboard(across)">
                                      <p:cBhvr>
                                        <p:cTn id="7" dur="500"/>
                                        <p:tgtEl>
                                          <p:spTgt spid="5632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6324">
                                            <p:txEl>
                                              <p:pRg st="4" end="4"/>
                                            </p:txEl>
                                          </p:spTgt>
                                        </p:tgtEl>
                                        <p:attrNameLst>
                                          <p:attrName>style.visibility</p:attrName>
                                        </p:attrNameLst>
                                      </p:cBhvr>
                                      <p:to>
                                        <p:strVal val="visible"/>
                                      </p:to>
                                    </p:set>
                                    <p:anim calcmode="lin" valueType="num">
                                      <p:cBhvr additive="base">
                                        <p:cTn id="12" dur="500" fill="hold"/>
                                        <p:tgtEl>
                                          <p:spTgt spid="56324">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6324">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6324">
                                            <p:txEl>
                                              <p:pRg st="5" end="5"/>
                                            </p:txEl>
                                          </p:spTgt>
                                        </p:tgtEl>
                                        <p:attrNameLst>
                                          <p:attrName>style.visibility</p:attrName>
                                        </p:attrNameLst>
                                      </p:cBhvr>
                                      <p:to>
                                        <p:strVal val="visible"/>
                                      </p:to>
                                    </p:set>
                                    <p:anim calcmode="lin" valueType="num">
                                      <p:cBhvr additive="base">
                                        <p:cTn id="16" dur="500" fill="hold"/>
                                        <p:tgtEl>
                                          <p:spTgt spid="56324">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6324">
                                            <p:txEl>
                                              <p:pRg st="5" end="5"/>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6324">
                                            <p:txEl>
                                              <p:pRg st="6" end="6"/>
                                            </p:txEl>
                                          </p:spTgt>
                                        </p:tgtEl>
                                        <p:attrNameLst>
                                          <p:attrName>style.visibility</p:attrName>
                                        </p:attrNameLst>
                                      </p:cBhvr>
                                      <p:to>
                                        <p:strVal val="visible"/>
                                      </p:to>
                                    </p:set>
                                    <p:anim calcmode="lin" valueType="num">
                                      <p:cBhvr additive="base">
                                        <p:cTn id="20" dur="500" fill="hold"/>
                                        <p:tgtEl>
                                          <p:spTgt spid="56324">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632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1990" name="Rectangle 3"/>
          <p:cNvSpPr>
            <a:spLocks noGrp="1" noChangeArrowheads="1"/>
          </p:cNvSpPr>
          <p:nvPr>
            <p:ph idx="4294967295"/>
          </p:nvPr>
        </p:nvSpPr>
        <p:spPr/>
        <p:txBody>
          <a:bodyPr/>
          <a:lstStyle/>
          <a:p>
            <a:pPr eaLnBrk="1" hangingPunct="1"/>
            <a:r>
              <a:rPr lang="zh-CN" altLang="en-US"/>
              <a:t>至此，定理</a:t>
            </a:r>
            <a:r>
              <a:rPr lang="en-US" altLang="zh-CN"/>
              <a:t>1</a:t>
            </a:r>
            <a:r>
              <a:rPr lang="zh-CN" altLang="en-US"/>
              <a:t>的式子可重新写成</a:t>
            </a:r>
            <a:r>
              <a:rPr lang="zh-CN" altLang="en-US" b="1"/>
              <a:t>：</a:t>
            </a:r>
          </a:p>
          <a:p>
            <a:pPr eaLnBrk="1" hangingPunct="1"/>
            <a:endParaRPr lang="zh-CN" altLang="en-US" b="1"/>
          </a:p>
          <a:p>
            <a:pPr eaLnBrk="1" hangingPunct="1"/>
            <a:endParaRPr lang="zh-CN" altLang="en-US" b="1"/>
          </a:p>
          <a:p>
            <a:pPr eaLnBrk="1" hangingPunct="1"/>
            <a:endParaRPr lang="zh-CN" altLang="en-US" b="1"/>
          </a:p>
          <a:p>
            <a:pPr eaLnBrk="1" hangingPunct="1">
              <a:buFont typeface="Wingdings" pitchFamily="2" charset="2"/>
              <a:buNone/>
            </a:pPr>
            <a:endParaRPr lang="zh-CN" altLang="en-US" b="1"/>
          </a:p>
          <a:p>
            <a:pPr eaLnBrk="1" hangingPunct="1">
              <a:buFont typeface="Wingdings" pitchFamily="2" charset="2"/>
              <a:buNone/>
            </a:pPr>
            <a:r>
              <a:rPr lang="zh-CN" altLang="en-US" b="1"/>
              <a:t>其中，          可看成投资者对未来损益的期</a:t>
            </a:r>
          </a:p>
          <a:p>
            <a:pPr eaLnBrk="1" hangingPunct="1">
              <a:buFont typeface="Wingdings" pitchFamily="2" charset="2"/>
              <a:buNone/>
            </a:pPr>
            <a:endParaRPr lang="zh-CN" altLang="en-US" b="1"/>
          </a:p>
          <a:p>
            <a:pPr eaLnBrk="1" hangingPunct="1">
              <a:buFont typeface="Wingdings" pitchFamily="2" charset="2"/>
              <a:buNone/>
            </a:pPr>
            <a:r>
              <a:rPr lang="zh-CN" altLang="en-US" b="1"/>
              <a:t>望，表示成              ，即有推论</a:t>
            </a:r>
            <a:r>
              <a:rPr lang="en-US" altLang="zh-CN" b="1"/>
              <a:t>1</a:t>
            </a:r>
            <a:r>
              <a:rPr lang="zh-CN" altLang="en-US" b="1"/>
              <a:t>。</a:t>
            </a:r>
          </a:p>
        </p:txBody>
      </p:sp>
      <p:sp>
        <p:nvSpPr>
          <p:cNvPr id="41991" name="Rectangle 4"/>
          <p:cNvSpPr>
            <a:spLocks noChangeArrowheads="1"/>
          </p:cNvSpPr>
          <p:nvPr/>
        </p:nvSpPr>
        <p:spPr bwMode="auto">
          <a:xfrm>
            <a:off x="5162550" y="29956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1986" name="Object 5"/>
          <p:cNvGraphicFramePr>
            <a:graphicFrameLocks noChangeAspect="1"/>
          </p:cNvGraphicFramePr>
          <p:nvPr/>
        </p:nvGraphicFramePr>
        <p:xfrm>
          <a:off x="2208213" y="2492376"/>
          <a:ext cx="6972300" cy="1171575"/>
        </p:xfrm>
        <a:graphic>
          <a:graphicData uri="http://schemas.openxmlformats.org/presentationml/2006/ole">
            <mc:AlternateContent xmlns:mc="http://schemas.openxmlformats.org/markup-compatibility/2006">
              <mc:Choice xmlns:v="urn:schemas-microsoft-com:vml" Requires="v">
                <p:oleObj spid="_x0000_s40977" name="Equation" r:id="rId3" imgW="2654280" imgH="444240" progId="Equation.DSMT4">
                  <p:embed/>
                </p:oleObj>
              </mc:Choice>
              <mc:Fallback>
                <p:oleObj name="Equation" r:id="rId3" imgW="2654280" imgH="444240" progId="Equation.DSMT4">
                  <p:embed/>
                  <p:pic>
                    <p:nvPicPr>
                      <p:cNvPr id="4198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208213" y="2492376"/>
                        <a:ext cx="6972300"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6"/>
          <p:cNvGraphicFramePr>
            <a:graphicFrameLocks noChangeAspect="1"/>
          </p:cNvGraphicFramePr>
          <p:nvPr/>
        </p:nvGraphicFramePr>
        <p:xfrm>
          <a:off x="3000376" y="3860801"/>
          <a:ext cx="1223963" cy="995363"/>
        </p:xfrm>
        <a:graphic>
          <a:graphicData uri="http://schemas.openxmlformats.org/presentationml/2006/ole">
            <mc:AlternateContent xmlns:mc="http://schemas.openxmlformats.org/markup-compatibility/2006">
              <mc:Choice xmlns:v="urn:schemas-microsoft-com:vml" Requires="v">
                <p:oleObj spid="_x0000_s40978" name="Equation" r:id="rId5" imgW="545760" imgH="444240" progId="Equation.DSMT4">
                  <p:embed/>
                </p:oleObj>
              </mc:Choice>
              <mc:Fallback>
                <p:oleObj name="Equation" r:id="rId5" imgW="545760" imgH="444240" progId="Equation.DSMT4">
                  <p:embed/>
                  <p:pic>
                    <p:nvPicPr>
                      <p:cNvPr id="4198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6" y="3860801"/>
                        <a:ext cx="1223963"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8" name="Object 7"/>
          <p:cNvGraphicFramePr>
            <a:graphicFrameLocks noChangeAspect="1"/>
          </p:cNvGraphicFramePr>
          <p:nvPr/>
        </p:nvGraphicFramePr>
        <p:xfrm>
          <a:off x="3935413" y="5084763"/>
          <a:ext cx="1079500" cy="641350"/>
        </p:xfrm>
        <a:graphic>
          <a:graphicData uri="http://schemas.openxmlformats.org/presentationml/2006/ole">
            <mc:AlternateContent xmlns:mc="http://schemas.openxmlformats.org/markup-compatibility/2006">
              <mc:Choice xmlns:v="urn:schemas-microsoft-com:vml" Requires="v">
                <p:oleObj spid="_x0000_s40979" name="Equation" r:id="rId7" imgW="469800" imgH="279360" progId="Equation.DSMT4">
                  <p:embed/>
                </p:oleObj>
              </mc:Choice>
              <mc:Fallback>
                <p:oleObj name="Equation" r:id="rId7" imgW="469800" imgH="279360" progId="Equation.DSMT4">
                  <p:embed/>
                  <p:pic>
                    <p:nvPicPr>
                      <p:cNvPr id="4198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5413" y="5084763"/>
                        <a:ext cx="1079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0893312"/>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3013" name="Rectangle 3"/>
          <p:cNvSpPr>
            <a:spLocks noGrp="1" noChangeArrowheads="1"/>
          </p:cNvSpPr>
          <p:nvPr>
            <p:ph idx="4294967295"/>
          </p:nvPr>
        </p:nvSpPr>
        <p:spPr/>
        <p:txBody>
          <a:bodyPr/>
          <a:lstStyle/>
          <a:p>
            <a:pPr eaLnBrk="1" hangingPunct="1"/>
            <a:r>
              <a:rPr lang="zh-CN" altLang="en-US" smtClean="0">
                <a:solidFill>
                  <a:schemeClr val="tx2"/>
                </a:solidFill>
                <a:latin typeface="宋体" charset="-122"/>
              </a:rPr>
              <a:t>问题：</a:t>
            </a:r>
            <a:r>
              <a:rPr lang="zh-CN" altLang="en-US" smtClean="0">
                <a:latin typeface="宋体" charset="-122"/>
              </a:rPr>
              <a:t>风险中性概率与实际中各个状态发生的概率之间有什么关系呢？</a:t>
            </a:r>
          </a:p>
          <a:p>
            <a:pPr eaLnBrk="1" hangingPunct="1"/>
            <a:r>
              <a:rPr lang="zh-CN" altLang="en-US" smtClean="0">
                <a:latin typeface="宋体" charset="-122"/>
              </a:rPr>
              <a:t>记  为未来第</a:t>
            </a:r>
            <a:r>
              <a:rPr lang="en-US" altLang="zh-CN" smtClean="0">
                <a:latin typeface="宋体" charset="-122"/>
              </a:rPr>
              <a:t>j</a:t>
            </a:r>
            <a:r>
              <a:rPr lang="zh-CN" altLang="en-US" smtClean="0">
                <a:latin typeface="宋体" charset="-122"/>
              </a:rPr>
              <a:t>种状态发生的概率，即统计意义上的概率</a:t>
            </a:r>
            <a:r>
              <a:rPr lang="zh-CN" altLang="en-US" b="1" smtClean="0">
                <a:latin typeface="宋体" charset="-122"/>
              </a:rPr>
              <a:t>。 </a:t>
            </a:r>
            <a:r>
              <a:rPr lang="zh-CN" altLang="en-US" smtClean="0"/>
              <a:t> </a:t>
            </a:r>
          </a:p>
        </p:txBody>
      </p:sp>
      <p:graphicFrame>
        <p:nvGraphicFramePr>
          <p:cNvPr id="43010" name="Object 4"/>
          <p:cNvGraphicFramePr>
            <a:graphicFrameLocks noChangeAspect="1"/>
          </p:cNvGraphicFramePr>
          <p:nvPr/>
        </p:nvGraphicFramePr>
        <p:xfrm>
          <a:off x="2640014" y="2420939"/>
          <a:ext cx="363537" cy="477837"/>
        </p:xfrm>
        <a:graphic>
          <a:graphicData uri="http://schemas.openxmlformats.org/presentationml/2006/ole">
            <mc:AlternateContent xmlns:mc="http://schemas.openxmlformats.org/markup-compatibility/2006">
              <mc:Choice xmlns:v="urn:schemas-microsoft-com:vml" Requires="v">
                <p:oleObj spid="_x0000_s41996" r:id="rId3" imgW="177646" imgH="241091" progId="Equation.3">
                  <p:embed/>
                </p:oleObj>
              </mc:Choice>
              <mc:Fallback>
                <p:oleObj r:id="rId3" imgW="177646" imgH="241091" progId="Equation.3">
                  <p:embed/>
                  <p:pic>
                    <p:nvPicPr>
                      <p:cNvPr id="430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640014" y="2420939"/>
                        <a:ext cx="363537"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4" name="Rectangle 5"/>
          <p:cNvSpPr>
            <a:spLocks noChangeArrowheads="1"/>
          </p:cNvSpPr>
          <p:nvPr/>
        </p:nvSpPr>
        <p:spPr bwMode="auto">
          <a:xfrm>
            <a:off x="4843463" y="31765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41670" name="Object 6"/>
          <p:cNvGraphicFramePr>
            <a:graphicFrameLocks noChangeAspect="1"/>
          </p:cNvGraphicFramePr>
          <p:nvPr/>
        </p:nvGraphicFramePr>
        <p:xfrm>
          <a:off x="2711451" y="3573463"/>
          <a:ext cx="6334125" cy="1276350"/>
        </p:xfrm>
        <a:graphic>
          <a:graphicData uri="http://schemas.openxmlformats.org/presentationml/2006/ole">
            <mc:AlternateContent xmlns:mc="http://schemas.openxmlformats.org/markup-compatibility/2006">
              <mc:Choice xmlns:v="urn:schemas-microsoft-com:vml" Requires="v">
                <p:oleObj spid="_x0000_s41997" r:id="rId5" imgW="2501900" imgH="508000" progId="Equation.3">
                  <p:embed/>
                </p:oleObj>
              </mc:Choice>
              <mc:Fallback>
                <p:oleObj r:id="rId5" imgW="2501900" imgH="508000" progId="Equation.3">
                  <p:embed/>
                  <p:pic>
                    <p:nvPicPr>
                      <p:cNvPr id="24167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2711451" y="3573463"/>
                        <a:ext cx="6334125"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17292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670"/>
                                        </p:tgtEl>
                                        <p:attrNameLst>
                                          <p:attrName>style.visibility</p:attrName>
                                        </p:attrNameLst>
                                      </p:cBhvr>
                                      <p:to>
                                        <p:strVal val="visible"/>
                                      </p:to>
                                    </p:set>
                                    <p:anim calcmode="lin" valueType="num">
                                      <p:cBhvr additive="base">
                                        <p:cTn id="7" dur="500" fill="hold"/>
                                        <p:tgtEl>
                                          <p:spTgt spid="241670"/>
                                        </p:tgtEl>
                                        <p:attrNameLst>
                                          <p:attrName>ppt_x</p:attrName>
                                        </p:attrNameLst>
                                      </p:cBhvr>
                                      <p:tavLst>
                                        <p:tav tm="0">
                                          <p:val>
                                            <p:strVal val="#ppt_x"/>
                                          </p:val>
                                        </p:tav>
                                        <p:tav tm="100000">
                                          <p:val>
                                            <p:strVal val="#ppt_x"/>
                                          </p:val>
                                        </p:tav>
                                      </p:tavLst>
                                    </p:anim>
                                    <p:anim calcmode="lin" valueType="num">
                                      <p:cBhvr additive="base">
                                        <p:cTn id="8" dur="500" fill="hold"/>
                                        <p:tgtEl>
                                          <p:spTgt spid="2416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4038" name="Rectangle 3"/>
          <p:cNvSpPr>
            <a:spLocks noGrp="1" noChangeArrowheads="1"/>
          </p:cNvSpPr>
          <p:nvPr>
            <p:ph idx="4294967295"/>
          </p:nvPr>
        </p:nvSpPr>
        <p:spPr>
          <a:xfrm>
            <a:off x="1981200" y="1600201"/>
            <a:ext cx="8218488" cy="4873625"/>
          </a:xfrm>
        </p:spPr>
        <p:txBody>
          <a:bodyPr/>
          <a:lstStyle/>
          <a:p>
            <a:pPr eaLnBrk="1" hangingPunct="1">
              <a:buFont typeface="Wingdings" pitchFamily="2" charset="2"/>
              <a:buNone/>
            </a:pPr>
            <a:r>
              <a:rPr lang="en-US" altLang="zh-CN" sz="2000" b="1">
                <a:latin typeface="宋体" charset="-122"/>
              </a:rPr>
              <a:t>    </a:t>
            </a:r>
          </a:p>
          <a:p>
            <a:pPr eaLnBrk="1" hangingPunct="1"/>
            <a:r>
              <a:rPr lang="en-US" altLang="zh-CN" sz="2000" b="1">
                <a:latin typeface="宋体" charset="-122"/>
              </a:rPr>
              <a:t>    </a:t>
            </a:r>
            <a:r>
              <a:rPr lang="zh-CN" altLang="en-US">
                <a:latin typeface="宋体" charset="-122"/>
              </a:rPr>
              <a:t>反映了投资者对不同状态的风险偏好程度。</a:t>
            </a:r>
          </a:p>
          <a:p>
            <a:pPr eaLnBrk="1" hangingPunct="1">
              <a:buFont typeface="Wingdings" pitchFamily="2" charset="2"/>
              <a:buNone/>
            </a:pPr>
            <a:r>
              <a:rPr lang="zh-CN" altLang="en-US"/>
              <a:t> </a:t>
            </a:r>
          </a:p>
          <a:p>
            <a:pPr eaLnBrk="1" hangingPunct="1"/>
            <a:endParaRPr lang="zh-CN" altLang="en-US">
              <a:latin typeface="宋体" charset="-122"/>
            </a:endParaRPr>
          </a:p>
          <a:p>
            <a:pPr eaLnBrk="1" hangingPunct="1"/>
            <a:r>
              <a:rPr lang="zh-CN" altLang="en-US">
                <a:latin typeface="宋体" charset="-122"/>
              </a:rPr>
              <a:t>如果对于所有的</a:t>
            </a:r>
            <a:r>
              <a:rPr lang="en-US" altLang="zh-CN"/>
              <a:t>j</a:t>
            </a:r>
            <a:r>
              <a:rPr lang="zh-CN" altLang="en-US">
                <a:latin typeface="宋体" charset="-122"/>
              </a:rPr>
              <a:t>＝</a:t>
            </a:r>
            <a:r>
              <a:rPr lang="en-US" altLang="zh-CN"/>
              <a:t>1</a:t>
            </a:r>
            <a:r>
              <a:rPr lang="zh-CN" altLang="en-US">
                <a:latin typeface="宋体" charset="-122"/>
              </a:rPr>
              <a:t>～</a:t>
            </a:r>
            <a:r>
              <a:rPr lang="en-US" altLang="zh-CN"/>
              <a:t>M</a:t>
            </a:r>
            <a:r>
              <a:rPr lang="zh-CN" altLang="en-US">
                <a:latin typeface="宋体" charset="-122"/>
              </a:rPr>
              <a:t>，       ，即：</a:t>
            </a:r>
          </a:p>
          <a:p>
            <a:pPr eaLnBrk="1" hangingPunct="1"/>
            <a:endParaRPr lang="zh-CN" altLang="en-US">
              <a:latin typeface="宋体" charset="-122"/>
            </a:endParaRPr>
          </a:p>
          <a:p>
            <a:pPr eaLnBrk="1" hangingPunct="1"/>
            <a:endParaRPr lang="zh-CN" altLang="en-US">
              <a:latin typeface="宋体" charset="-122"/>
            </a:endParaRPr>
          </a:p>
          <a:p>
            <a:pPr eaLnBrk="1" hangingPunct="1"/>
            <a:endParaRPr lang="zh-CN" altLang="en-US">
              <a:latin typeface="宋体" charset="-122"/>
            </a:endParaRPr>
          </a:p>
          <a:p>
            <a:pPr eaLnBrk="1" hangingPunct="1">
              <a:buFont typeface="Wingdings" pitchFamily="2" charset="2"/>
              <a:buNone/>
            </a:pPr>
            <a:r>
              <a:rPr lang="zh-CN" altLang="en-US">
                <a:latin typeface="宋体" charset="-122"/>
              </a:rPr>
              <a:t>则称市场是风险中性的。</a:t>
            </a:r>
            <a:r>
              <a:rPr lang="zh-CN" altLang="en-US" b="1"/>
              <a:t> </a:t>
            </a:r>
          </a:p>
        </p:txBody>
      </p:sp>
      <p:sp>
        <p:nvSpPr>
          <p:cNvPr id="44039" name="Rectangle 4"/>
          <p:cNvSpPr>
            <a:spLocks noChangeArrowheads="1"/>
          </p:cNvSpPr>
          <p:nvPr/>
        </p:nvSpPr>
        <p:spPr bwMode="auto">
          <a:xfrm>
            <a:off x="5981700" y="31956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4034" name="Object 5"/>
          <p:cNvGraphicFramePr>
            <a:graphicFrameLocks noChangeAspect="1"/>
          </p:cNvGraphicFramePr>
          <p:nvPr/>
        </p:nvGraphicFramePr>
        <p:xfrm>
          <a:off x="2351088" y="1700213"/>
          <a:ext cx="463550" cy="946150"/>
        </p:xfrm>
        <a:graphic>
          <a:graphicData uri="http://schemas.openxmlformats.org/presentationml/2006/ole">
            <mc:AlternateContent xmlns:mc="http://schemas.openxmlformats.org/markup-compatibility/2006">
              <mc:Choice xmlns:v="urn:schemas-microsoft-com:vml" Requires="v">
                <p:oleObj spid="_x0000_s43025" name="Equation" r:id="rId3" imgW="228600" imgH="469900" progId="Equation.DSMT4">
                  <p:embed/>
                </p:oleObj>
              </mc:Choice>
              <mc:Fallback>
                <p:oleObj name="Equation" r:id="rId3" imgW="228600" imgH="469900" progId="Equation.DSMT4">
                  <p:embed/>
                  <p:pic>
                    <p:nvPicPr>
                      <p:cNvPr id="4403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351088" y="1700213"/>
                        <a:ext cx="463550"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0" name="Rectangle 6"/>
          <p:cNvSpPr>
            <a:spLocks noChangeArrowheads="1"/>
          </p:cNvSpPr>
          <p:nvPr/>
        </p:nvSpPr>
        <p:spPr bwMode="auto">
          <a:xfrm>
            <a:off x="5881688" y="31956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4035" name="Object 7"/>
          <p:cNvGraphicFramePr>
            <a:graphicFrameLocks noChangeAspect="1"/>
          </p:cNvGraphicFramePr>
          <p:nvPr/>
        </p:nvGraphicFramePr>
        <p:xfrm>
          <a:off x="6527800" y="3213100"/>
          <a:ext cx="990600" cy="1079500"/>
        </p:xfrm>
        <a:graphic>
          <a:graphicData uri="http://schemas.openxmlformats.org/presentationml/2006/ole">
            <mc:AlternateContent xmlns:mc="http://schemas.openxmlformats.org/markup-compatibility/2006">
              <mc:Choice xmlns:v="urn:schemas-microsoft-com:vml" Requires="v">
                <p:oleObj spid="_x0000_s43026" r:id="rId5" imgW="431613" imgH="469696" progId="Equation.3">
                  <p:embed/>
                </p:oleObj>
              </mc:Choice>
              <mc:Fallback>
                <p:oleObj r:id="rId5" imgW="431613" imgH="469696" progId="Equation.3">
                  <p:embed/>
                  <p:pic>
                    <p:nvPicPr>
                      <p:cNvPr id="4403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6527800" y="3213100"/>
                        <a:ext cx="9906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6" name="Object 9"/>
          <p:cNvGraphicFramePr>
            <a:graphicFrameLocks noChangeAspect="1"/>
          </p:cNvGraphicFramePr>
          <p:nvPr/>
        </p:nvGraphicFramePr>
        <p:xfrm>
          <a:off x="4008438" y="4076701"/>
          <a:ext cx="3167062" cy="1241425"/>
        </p:xfrm>
        <a:graphic>
          <a:graphicData uri="http://schemas.openxmlformats.org/presentationml/2006/ole">
            <mc:AlternateContent xmlns:mc="http://schemas.openxmlformats.org/markup-compatibility/2006">
              <mc:Choice xmlns:v="urn:schemas-microsoft-com:vml" Requires="v">
                <p:oleObj spid="_x0000_s43027" r:id="rId7" imgW="1143000" imgH="444500" progId="Equation.3">
                  <p:embed/>
                </p:oleObj>
              </mc:Choice>
              <mc:Fallback>
                <p:oleObj r:id="rId7" imgW="1143000" imgH="444500" progId="Equation.3">
                  <p:embed/>
                  <p:pic>
                    <p:nvPicPr>
                      <p:cNvPr id="44036"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4008438" y="4076701"/>
                        <a:ext cx="3167062"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1" name="AutoShape 9"/>
          <p:cNvSpPr>
            <a:spLocks/>
          </p:cNvSpPr>
          <p:nvPr/>
        </p:nvSpPr>
        <p:spPr bwMode="auto">
          <a:xfrm>
            <a:off x="7175500" y="2565401"/>
            <a:ext cx="2516188" cy="906463"/>
          </a:xfrm>
          <a:prstGeom prst="borderCallout1">
            <a:avLst>
              <a:gd name="adj1" fmla="val 12611"/>
              <a:gd name="adj2" fmla="val -3028"/>
              <a:gd name="adj3" fmla="val 136250"/>
              <a:gd name="adj4" fmla="val -17032"/>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客观概率等于风险中性概率</a:t>
            </a:r>
          </a:p>
        </p:txBody>
      </p:sp>
    </p:spTree>
    <p:extLst>
      <p:ext uri="{BB962C8B-B14F-4D97-AF65-F5344CB8AC3E}">
        <p14:creationId xmlns:p14="http://schemas.microsoft.com/office/powerpoint/2010/main" val="3635380801"/>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a:t>无套利定价原理的基本理论</a:t>
            </a:r>
          </a:p>
        </p:txBody>
      </p:sp>
      <p:sp>
        <p:nvSpPr>
          <p:cNvPr id="243715" name="Rectangle 3"/>
          <p:cNvSpPr>
            <a:spLocks noGrp="1" noChangeArrowheads="1"/>
          </p:cNvSpPr>
          <p:nvPr>
            <p:ph idx="4294967295"/>
          </p:nvPr>
        </p:nvSpPr>
        <p:spPr/>
        <p:txBody>
          <a:bodyPr/>
          <a:lstStyle/>
          <a:p>
            <a:pPr eaLnBrk="1" hangingPunct="1">
              <a:buFont typeface="Wingdings" pitchFamily="2" charset="2"/>
              <a:buNone/>
            </a:pPr>
            <a:r>
              <a:rPr lang="en-US" altLang="zh-CN">
                <a:solidFill>
                  <a:schemeClr val="hlink"/>
                </a:solidFill>
                <a:latin typeface="方正姚体" pitchFamily="2" charset="-122"/>
                <a:ea typeface="方正姚体" pitchFamily="2" charset="-122"/>
              </a:rPr>
              <a:t>4.</a:t>
            </a:r>
            <a:r>
              <a:rPr lang="zh-CN" altLang="en-US">
                <a:solidFill>
                  <a:schemeClr val="hlink"/>
                </a:solidFill>
                <a:latin typeface="方正姚体" pitchFamily="2" charset="-122"/>
                <a:ea typeface="方正姚体" pitchFamily="2" charset="-122"/>
              </a:rPr>
              <a:t>完全市场与不完全市场</a:t>
            </a:r>
            <a:endParaRPr lang="zh-CN" altLang="en-US" smtClean="0">
              <a:latin typeface="宋体" charset="-122"/>
            </a:endParaRPr>
          </a:p>
          <a:p>
            <a:pPr eaLnBrk="1" hangingPunct="1"/>
            <a:r>
              <a:rPr lang="zh-CN" altLang="en-US" smtClean="0">
                <a:latin typeface="Times New Roman" pitchFamily="18" charset="0"/>
              </a:rPr>
              <a:t>完全市场的定义</a:t>
            </a:r>
            <a:r>
              <a:rPr lang="zh-CN" altLang="en-US" b="1" smtClean="0">
                <a:latin typeface="Times New Roman" pitchFamily="18" charset="0"/>
              </a:rPr>
              <a:t>：</a:t>
            </a:r>
          </a:p>
          <a:p>
            <a:pPr lvl="1" eaLnBrk="1" hangingPunct="1"/>
            <a:r>
              <a:rPr lang="zh-CN" altLang="en-US">
                <a:latin typeface="Times New Roman" pitchFamily="18" charset="0"/>
              </a:rPr>
              <a:t>一个具有</a:t>
            </a:r>
            <a:r>
              <a:rPr lang="en-US" altLang="zh-CN">
                <a:latin typeface="Times New Roman" pitchFamily="18" charset="0"/>
              </a:rPr>
              <a:t>N</a:t>
            </a:r>
            <a:r>
              <a:rPr lang="zh-CN" altLang="en-US">
                <a:latin typeface="Times New Roman" pitchFamily="18" charset="0"/>
              </a:rPr>
              <a:t>种资产，</a:t>
            </a:r>
            <a:r>
              <a:rPr lang="en-US" altLang="zh-CN">
                <a:latin typeface="Times New Roman" pitchFamily="18" charset="0"/>
              </a:rPr>
              <a:t>M</a:t>
            </a:r>
            <a:r>
              <a:rPr lang="zh-CN" altLang="en-US">
                <a:latin typeface="Times New Roman" pitchFamily="18" charset="0"/>
              </a:rPr>
              <a:t>种损益状态的市场，如果对于任意一个未来损益向量</a:t>
            </a:r>
            <a:r>
              <a:rPr lang="en-US" altLang="zh-CN" i="1">
                <a:latin typeface="Times New Roman" pitchFamily="18" charset="0"/>
              </a:rPr>
              <a:t>d</a:t>
            </a:r>
            <a:r>
              <a:rPr lang="en-US" altLang="zh-CN">
                <a:latin typeface="Times New Roman" pitchFamily="18" charset="0"/>
              </a:rPr>
              <a:t> =</a:t>
            </a:r>
            <a:r>
              <a:rPr lang="zh-CN" altLang="en-US">
                <a:latin typeface="Times New Roman" pitchFamily="18" charset="0"/>
              </a:rPr>
              <a:t>（</a:t>
            </a:r>
            <a:r>
              <a:rPr lang="en-US" altLang="zh-CN" i="1">
                <a:latin typeface="Times New Roman" pitchFamily="18" charset="0"/>
              </a:rPr>
              <a:t>d</a:t>
            </a:r>
            <a:r>
              <a:rPr lang="en-US" altLang="zh-CN" i="1" baseline="-30000">
                <a:latin typeface="Times New Roman" pitchFamily="18" charset="0"/>
              </a:rPr>
              <a:t>1</a:t>
            </a:r>
            <a:r>
              <a:rPr lang="en-US" altLang="zh-CN">
                <a:latin typeface="Times New Roman" pitchFamily="18" charset="0"/>
              </a:rPr>
              <a:t>,</a:t>
            </a:r>
            <a:r>
              <a:rPr lang="en-US" altLang="zh-CN" i="1">
                <a:latin typeface="Times New Roman" pitchFamily="18" charset="0"/>
              </a:rPr>
              <a:t>d</a:t>
            </a:r>
            <a:r>
              <a:rPr lang="en-US" altLang="zh-CN" i="1" baseline="-30000">
                <a:latin typeface="Times New Roman" pitchFamily="18" charset="0"/>
              </a:rPr>
              <a:t>2</a:t>
            </a:r>
            <a:r>
              <a:rPr lang="en-US" altLang="zh-CN">
                <a:latin typeface="Times New Roman" pitchFamily="18" charset="0"/>
              </a:rPr>
              <a:t>,…,</a:t>
            </a:r>
            <a:r>
              <a:rPr lang="en-US" altLang="zh-CN" i="1">
                <a:latin typeface="Times New Roman" pitchFamily="18" charset="0"/>
              </a:rPr>
              <a:t>d</a:t>
            </a:r>
            <a:r>
              <a:rPr lang="en-US" altLang="zh-CN" i="1" baseline="-30000">
                <a:latin typeface="Times New Roman" pitchFamily="18" charset="0"/>
              </a:rPr>
              <a:t>M</a:t>
            </a:r>
            <a:r>
              <a:rPr lang="zh-CN" altLang="en-US">
                <a:latin typeface="Times New Roman" pitchFamily="18" charset="0"/>
              </a:rPr>
              <a:t>），都存在一个</a:t>
            </a:r>
            <a:r>
              <a:rPr lang="en-US" altLang="zh-CN">
                <a:latin typeface="Times New Roman" pitchFamily="18" charset="0"/>
              </a:rPr>
              <a:t>N</a:t>
            </a:r>
            <a:r>
              <a:rPr lang="zh-CN" altLang="en-US">
                <a:latin typeface="Times New Roman" pitchFamily="18" charset="0"/>
              </a:rPr>
              <a:t>种资产的组合</a:t>
            </a:r>
            <a:r>
              <a:rPr lang="en-US" altLang="zh-CN">
                <a:latin typeface="Times New Roman" pitchFamily="18" charset="0"/>
              </a:rPr>
              <a:t>(</a:t>
            </a:r>
            <a:r>
              <a:rPr lang="en-US" altLang="zh-CN" i="1">
                <a:latin typeface="Times New Roman" pitchFamily="18" charset="0"/>
              </a:rPr>
              <a:t>θ</a:t>
            </a:r>
            <a:r>
              <a:rPr lang="en-US" altLang="zh-CN" i="1" baseline="-30000">
                <a:latin typeface="Times New Roman" pitchFamily="18" charset="0"/>
              </a:rPr>
              <a:t>1</a:t>
            </a:r>
            <a:r>
              <a:rPr lang="en-US" altLang="zh-CN">
                <a:latin typeface="Times New Roman" pitchFamily="18" charset="0"/>
              </a:rPr>
              <a:t>,</a:t>
            </a:r>
            <a:r>
              <a:rPr lang="en-US" altLang="zh-CN" i="1">
                <a:latin typeface="Times New Roman" pitchFamily="18" charset="0"/>
              </a:rPr>
              <a:t>θ</a:t>
            </a:r>
            <a:r>
              <a:rPr lang="en-US" altLang="zh-CN" i="1" baseline="-30000">
                <a:latin typeface="Times New Roman" pitchFamily="18" charset="0"/>
              </a:rPr>
              <a:t>2</a:t>
            </a:r>
            <a:r>
              <a:rPr lang="en-US" altLang="zh-CN">
                <a:latin typeface="Times New Roman" pitchFamily="18" charset="0"/>
              </a:rPr>
              <a:t>,…,</a:t>
            </a:r>
            <a:r>
              <a:rPr lang="en-US" altLang="zh-CN" i="1">
                <a:latin typeface="Times New Roman" pitchFamily="18" charset="0"/>
              </a:rPr>
              <a:t>θ</a:t>
            </a:r>
            <a:r>
              <a:rPr lang="en-US" altLang="zh-CN" i="1" baseline="-30000">
                <a:latin typeface="Times New Roman" pitchFamily="18" charset="0"/>
              </a:rPr>
              <a:t>N</a:t>
            </a:r>
            <a:r>
              <a:rPr lang="en-US" altLang="zh-CN">
                <a:latin typeface="Times New Roman" pitchFamily="18" charset="0"/>
              </a:rPr>
              <a:t>)</a:t>
            </a:r>
            <a:r>
              <a:rPr lang="zh-CN" altLang="en-US">
                <a:latin typeface="Times New Roman" pitchFamily="18" charset="0"/>
              </a:rPr>
              <a:t>，其未来损益等于（</a:t>
            </a:r>
            <a:r>
              <a:rPr lang="en-US" altLang="zh-CN" i="1">
                <a:latin typeface="Times New Roman" pitchFamily="18" charset="0"/>
              </a:rPr>
              <a:t>d</a:t>
            </a:r>
            <a:r>
              <a:rPr lang="en-US" altLang="zh-CN" i="1" baseline="-30000">
                <a:latin typeface="Times New Roman" pitchFamily="18" charset="0"/>
              </a:rPr>
              <a:t>1</a:t>
            </a:r>
            <a:r>
              <a:rPr lang="en-US" altLang="zh-CN">
                <a:latin typeface="Times New Roman" pitchFamily="18" charset="0"/>
              </a:rPr>
              <a:t>,</a:t>
            </a:r>
            <a:r>
              <a:rPr lang="en-US" altLang="zh-CN" i="1">
                <a:latin typeface="Times New Roman" pitchFamily="18" charset="0"/>
              </a:rPr>
              <a:t>d</a:t>
            </a:r>
            <a:r>
              <a:rPr lang="en-US" altLang="zh-CN" i="1" baseline="-30000">
                <a:latin typeface="Times New Roman" pitchFamily="18" charset="0"/>
              </a:rPr>
              <a:t>2</a:t>
            </a:r>
            <a:r>
              <a:rPr lang="en-US" altLang="zh-CN">
                <a:latin typeface="Times New Roman" pitchFamily="18" charset="0"/>
              </a:rPr>
              <a:t>,…,</a:t>
            </a:r>
            <a:r>
              <a:rPr lang="en-US" altLang="zh-CN" i="1">
                <a:latin typeface="Times New Roman" pitchFamily="18" charset="0"/>
              </a:rPr>
              <a:t>d</a:t>
            </a:r>
            <a:r>
              <a:rPr lang="en-US" altLang="zh-CN" i="1" baseline="-30000">
                <a:latin typeface="Times New Roman" pitchFamily="18" charset="0"/>
              </a:rPr>
              <a:t>M</a:t>
            </a:r>
            <a:r>
              <a:rPr lang="zh-CN" altLang="en-US">
                <a:latin typeface="Times New Roman" pitchFamily="18" charset="0"/>
              </a:rPr>
              <a:t>），则我们称市场是完全的。</a:t>
            </a:r>
          </a:p>
          <a:p>
            <a:pPr eaLnBrk="1" hangingPunct="1"/>
            <a:r>
              <a:rPr lang="zh-CN" altLang="en-US" smtClean="0">
                <a:latin typeface="宋体" charset="-122"/>
              </a:rPr>
              <a:t>定理</a:t>
            </a:r>
            <a:r>
              <a:rPr lang="en-US" altLang="zh-CN" smtClean="0"/>
              <a:t>2</a:t>
            </a:r>
            <a:r>
              <a:rPr lang="zh-CN" altLang="en-US" smtClean="0">
                <a:latin typeface="宋体" charset="-122"/>
              </a:rPr>
              <a:t>：</a:t>
            </a:r>
          </a:p>
          <a:p>
            <a:pPr lvl="1" eaLnBrk="1" hangingPunct="1">
              <a:buFont typeface="Wingdings 2" pitchFamily="18" charset="2"/>
              <a:buNone/>
            </a:pPr>
            <a:r>
              <a:rPr lang="zh-CN" altLang="en-US">
                <a:latin typeface="宋体" charset="-122"/>
              </a:rPr>
              <a:t>在市场不存在套利组合的假设下，市场是完全的充</a:t>
            </a:r>
          </a:p>
          <a:p>
            <a:pPr lvl="1" eaLnBrk="1" hangingPunct="1">
              <a:buFont typeface="Wingdings 2" pitchFamily="18" charset="2"/>
              <a:buNone/>
            </a:pPr>
            <a:r>
              <a:rPr lang="zh-CN" altLang="en-US">
                <a:latin typeface="宋体" charset="-122"/>
              </a:rPr>
              <a:t>要条件是只有唯一的一组状态价格满足定理</a:t>
            </a:r>
            <a:r>
              <a:rPr lang="en-US" altLang="zh-CN">
                <a:latin typeface="宋体" charset="-122"/>
              </a:rPr>
              <a:t>1</a:t>
            </a:r>
            <a:r>
              <a:rPr lang="zh-CN" altLang="en-US">
                <a:latin typeface="宋体" charset="-122"/>
              </a:rPr>
              <a:t>中的式</a:t>
            </a:r>
          </a:p>
          <a:p>
            <a:pPr lvl="1" eaLnBrk="1" hangingPunct="1">
              <a:buFont typeface="Wingdings 2" pitchFamily="18" charset="2"/>
              <a:buNone/>
            </a:pPr>
            <a:r>
              <a:rPr lang="zh-CN" altLang="en-US">
                <a:latin typeface="宋体" charset="-122"/>
              </a:rPr>
              <a:t>子，即状态价格唯一或者风险中性概率唯一。</a:t>
            </a:r>
            <a:r>
              <a:rPr lang="zh-CN" altLang="en-US" b="1"/>
              <a:t> </a:t>
            </a:r>
          </a:p>
          <a:p>
            <a:pPr lvl="1" eaLnBrk="1" hangingPunct="1">
              <a:buFont typeface="Wingdings 2" pitchFamily="18" charset="2"/>
              <a:buNone/>
            </a:pPr>
            <a:r>
              <a:rPr lang="zh-CN" altLang="en-US">
                <a:solidFill>
                  <a:schemeClr val="hlink"/>
                </a:solidFill>
                <a:latin typeface="Times New Roman" pitchFamily="18" charset="0"/>
              </a:rPr>
              <a:t>（证明略）</a:t>
            </a:r>
          </a:p>
        </p:txBody>
      </p:sp>
      <p:sp>
        <p:nvSpPr>
          <p:cNvPr id="243716" name="AutoShape 4"/>
          <p:cNvSpPr>
            <a:spLocks/>
          </p:cNvSpPr>
          <p:nvPr/>
        </p:nvSpPr>
        <p:spPr bwMode="auto">
          <a:xfrm>
            <a:off x="6600826" y="1557339"/>
            <a:ext cx="2879725" cy="865187"/>
          </a:xfrm>
          <a:prstGeom prst="borderCallout1">
            <a:avLst>
              <a:gd name="adj1" fmla="val 13213"/>
              <a:gd name="adj2" fmla="val -2648"/>
              <a:gd name="adj3" fmla="val 183671"/>
              <a:gd name="adj4" fmla="val -94981"/>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任意损益（或证券）都可被复制</a:t>
            </a:r>
          </a:p>
        </p:txBody>
      </p:sp>
    </p:spTree>
    <p:extLst>
      <p:ext uri="{BB962C8B-B14F-4D97-AF65-F5344CB8AC3E}">
        <p14:creationId xmlns:p14="http://schemas.microsoft.com/office/powerpoint/2010/main" val="17524653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3715">
                                            <p:txEl>
                                              <p:pRg st="2" end="2"/>
                                            </p:txEl>
                                          </p:spTgt>
                                        </p:tgtEl>
                                        <p:attrNameLst>
                                          <p:attrName>style.visibility</p:attrName>
                                        </p:attrNameLst>
                                      </p:cBhvr>
                                      <p:to>
                                        <p:strVal val="visible"/>
                                      </p:to>
                                    </p:set>
                                    <p:animEffect transition="in" filter="blinds(horizontal)">
                                      <p:cBhvr>
                                        <p:cTn id="7" dur="500"/>
                                        <p:tgtEl>
                                          <p:spTgt spid="2437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3716"/>
                                        </p:tgtEl>
                                        <p:attrNameLst>
                                          <p:attrName>style.visibility</p:attrName>
                                        </p:attrNameLst>
                                      </p:cBhvr>
                                      <p:to>
                                        <p:strVal val="visible"/>
                                      </p:to>
                                    </p:set>
                                    <p:anim calcmode="lin" valueType="num">
                                      <p:cBhvr additive="base">
                                        <p:cTn id="12" dur="500" fill="hold"/>
                                        <p:tgtEl>
                                          <p:spTgt spid="243716"/>
                                        </p:tgtEl>
                                        <p:attrNameLst>
                                          <p:attrName>ppt_x</p:attrName>
                                        </p:attrNameLst>
                                      </p:cBhvr>
                                      <p:tavLst>
                                        <p:tav tm="0">
                                          <p:val>
                                            <p:strVal val="#ppt_x"/>
                                          </p:val>
                                        </p:tav>
                                        <p:tav tm="100000">
                                          <p:val>
                                            <p:strVal val="#ppt_x"/>
                                          </p:val>
                                        </p:tav>
                                      </p:tavLst>
                                    </p:anim>
                                    <p:anim calcmode="lin" valueType="num">
                                      <p:cBhvr additive="base">
                                        <p:cTn id="13" dur="500" fill="hold"/>
                                        <p:tgtEl>
                                          <p:spTgt spid="2437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3715">
                                            <p:txEl>
                                              <p:pRg st="3" end="3"/>
                                            </p:txEl>
                                          </p:spTgt>
                                        </p:tgtEl>
                                        <p:attrNameLst>
                                          <p:attrName>style.visibility</p:attrName>
                                        </p:attrNameLst>
                                      </p:cBhvr>
                                      <p:to>
                                        <p:strVal val="visible"/>
                                      </p:to>
                                    </p:set>
                                    <p:animEffect transition="in" filter="blinds(horizontal)">
                                      <p:cBhvr>
                                        <p:cTn id="18" dur="500"/>
                                        <p:tgtEl>
                                          <p:spTgt spid="24371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3715">
                                            <p:txEl>
                                              <p:pRg st="4" end="4"/>
                                            </p:txEl>
                                          </p:spTgt>
                                        </p:tgtEl>
                                        <p:attrNameLst>
                                          <p:attrName>style.visibility</p:attrName>
                                        </p:attrNameLst>
                                      </p:cBhvr>
                                      <p:to>
                                        <p:strVal val="visible"/>
                                      </p:to>
                                    </p:set>
                                    <p:animEffect transition="in" filter="blinds(horizontal)">
                                      <p:cBhvr>
                                        <p:cTn id="21" dur="500"/>
                                        <p:tgtEl>
                                          <p:spTgt spid="24371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3715">
                                            <p:txEl>
                                              <p:pRg st="5" end="5"/>
                                            </p:txEl>
                                          </p:spTgt>
                                        </p:tgtEl>
                                        <p:attrNameLst>
                                          <p:attrName>style.visibility</p:attrName>
                                        </p:attrNameLst>
                                      </p:cBhvr>
                                      <p:to>
                                        <p:strVal val="visible"/>
                                      </p:to>
                                    </p:set>
                                    <p:animEffect transition="in" filter="blinds(horizontal)">
                                      <p:cBhvr>
                                        <p:cTn id="24" dur="500"/>
                                        <p:tgtEl>
                                          <p:spTgt spid="24371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43715">
                                            <p:txEl>
                                              <p:pRg st="6" end="6"/>
                                            </p:txEl>
                                          </p:spTgt>
                                        </p:tgtEl>
                                        <p:attrNameLst>
                                          <p:attrName>style.visibility</p:attrName>
                                        </p:attrNameLst>
                                      </p:cBhvr>
                                      <p:to>
                                        <p:strVal val="visible"/>
                                      </p:to>
                                    </p:set>
                                    <p:animEffect transition="in" filter="blinds(horizontal)">
                                      <p:cBhvr>
                                        <p:cTn id="27" dur="500"/>
                                        <p:tgtEl>
                                          <p:spTgt spid="2437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3715">
                                            <p:txEl>
                                              <p:pRg st="7" end="7"/>
                                            </p:txEl>
                                          </p:spTgt>
                                        </p:tgtEl>
                                        <p:attrNameLst>
                                          <p:attrName>style.visibility</p:attrName>
                                        </p:attrNameLst>
                                      </p:cBhvr>
                                      <p:to>
                                        <p:strVal val="visible"/>
                                      </p:to>
                                    </p:set>
                                    <p:animEffect transition="in" filter="blinds(horizontal)">
                                      <p:cBhvr>
                                        <p:cTn id="32" dur="500"/>
                                        <p:tgtEl>
                                          <p:spTgt spid="243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p>
        </p:txBody>
      </p:sp>
      <p:sp>
        <p:nvSpPr>
          <p:cNvPr id="245763" name="Rectangle 3"/>
          <p:cNvSpPr>
            <a:spLocks noGrp="1" noChangeArrowheads="1"/>
          </p:cNvSpPr>
          <p:nvPr>
            <p:ph idx="4294967295"/>
          </p:nvPr>
        </p:nvSpPr>
        <p:spPr>
          <a:xfrm>
            <a:off x="1981200" y="1600201"/>
            <a:ext cx="8362950" cy="4873625"/>
          </a:xfrm>
        </p:spPr>
        <p:txBody>
          <a:bodyPr/>
          <a:lstStyle/>
          <a:p>
            <a:pPr eaLnBrk="1" hangingPunct="1">
              <a:buFont typeface="Wingdings" pitchFamily="2" charset="2"/>
              <a:buNone/>
            </a:pPr>
            <a:r>
              <a:rPr lang="en-US" altLang="zh-CN">
                <a:solidFill>
                  <a:schemeClr val="hlink"/>
                </a:solidFill>
                <a:latin typeface="方正姚体" pitchFamily="2" charset="-122"/>
                <a:ea typeface="方正姚体" pitchFamily="2" charset="-122"/>
              </a:rPr>
              <a:t>5.</a:t>
            </a:r>
            <a:r>
              <a:rPr lang="zh-CN" altLang="en-US">
                <a:solidFill>
                  <a:schemeClr val="hlink"/>
                </a:solidFill>
                <a:latin typeface="方正姚体" pitchFamily="2" charset="-122"/>
                <a:ea typeface="方正姚体" pitchFamily="2" charset="-122"/>
              </a:rPr>
              <a:t>简单的应用</a:t>
            </a:r>
            <a:endParaRPr lang="en-US" altLang="zh-CN" smtClean="0"/>
          </a:p>
          <a:p>
            <a:pPr eaLnBrk="1" hangingPunct="1">
              <a:buFont typeface="Wingdings" pitchFamily="2" charset="2"/>
              <a:buNone/>
            </a:pPr>
            <a:r>
              <a:rPr lang="zh-CN" altLang="en-US" b="1">
                <a:latin typeface="宋体" charset="-122"/>
                <a:ea typeface="宋体" charset="-122"/>
              </a:rPr>
              <a:t>（</a:t>
            </a:r>
            <a:r>
              <a:rPr lang="en-US" altLang="zh-CN" b="1">
                <a:latin typeface="宋体" charset="-122"/>
                <a:ea typeface="宋体" charset="-122"/>
              </a:rPr>
              <a:t>1</a:t>
            </a:r>
            <a:r>
              <a:rPr lang="zh-CN" altLang="en-US" b="1">
                <a:latin typeface="宋体" charset="-122"/>
                <a:ea typeface="宋体" charset="-122"/>
              </a:rPr>
              <a:t>）两状态模型</a:t>
            </a:r>
          </a:p>
          <a:p>
            <a:pPr eaLnBrk="1" hangingPunct="1"/>
            <a:r>
              <a:rPr lang="zh-CN" altLang="en-US">
                <a:latin typeface="宋体" charset="-122"/>
                <a:ea typeface="宋体" charset="-122"/>
              </a:rPr>
              <a:t>市场的未来损益只有两种状态，</a:t>
            </a:r>
            <a:r>
              <a:rPr lang="en-US" altLang="zh-CN">
                <a:latin typeface="宋体" charset="-122"/>
                <a:ea typeface="宋体" charset="-122"/>
              </a:rPr>
              <a:t>M</a:t>
            </a:r>
            <a:r>
              <a:rPr lang="zh-CN" altLang="en-US">
                <a:latin typeface="宋体" charset="-122"/>
                <a:ea typeface="宋体" charset="-122"/>
              </a:rPr>
              <a:t>＝</a:t>
            </a:r>
            <a:r>
              <a:rPr lang="en-US" altLang="zh-CN">
                <a:latin typeface="宋体" charset="-122"/>
                <a:ea typeface="宋体" charset="-122"/>
              </a:rPr>
              <a:t>2</a:t>
            </a:r>
          </a:p>
          <a:p>
            <a:pPr eaLnBrk="1" hangingPunct="1"/>
            <a:r>
              <a:rPr lang="zh-CN" altLang="en-US">
                <a:latin typeface="宋体" charset="-122"/>
                <a:ea typeface="宋体" charset="-122"/>
              </a:rPr>
              <a:t>只存在两种资产，一种是无风险借贷，其借贷利率为</a:t>
            </a:r>
            <a:r>
              <a:rPr lang="en-US" altLang="zh-CN" i="1">
                <a:latin typeface="宋体" charset="-122"/>
                <a:ea typeface="宋体" charset="-122"/>
              </a:rPr>
              <a:t>r</a:t>
            </a:r>
            <a:r>
              <a:rPr lang="zh-CN" altLang="en-US">
                <a:latin typeface="宋体" charset="-122"/>
                <a:ea typeface="宋体" charset="-122"/>
              </a:rPr>
              <a:t>；另一种是资产</a:t>
            </a:r>
            <a:r>
              <a:rPr lang="en-US" altLang="zh-CN">
                <a:latin typeface="宋体" charset="-122"/>
                <a:ea typeface="宋体" charset="-122"/>
              </a:rPr>
              <a:t>s</a:t>
            </a:r>
            <a:r>
              <a:rPr lang="zh-CN" altLang="en-US">
                <a:latin typeface="宋体" charset="-122"/>
                <a:ea typeface="宋体" charset="-122"/>
              </a:rPr>
              <a:t>，当前的价格为</a:t>
            </a:r>
            <a:r>
              <a:rPr lang="en-US" altLang="zh-CN" i="1">
                <a:latin typeface="宋体" charset="-122"/>
                <a:ea typeface="宋体" charset="-122"/>
              </a:rPr>
              <a:t>p</a:t>
            </a:r>
            <a:r>
              <a:rPr lang="zh-CN" altLang="en-US">
                <a:latin typeface="宋体" charset="-122"/>
                <a:ea typeface="宋体" charset="-122"/>
              </a:rPr>
              <a:t>。假设资产</a:t>
            </a:r>
            <a:r>
              <a:rPr lang="en-US" altLang="zh-CN">
                <a:latin typeface="宋体" charset="-122"/>
                <a:ea typeface="宋体" charset="-122"/>
              </a:rPr>
              <a:t>s</a:t>
            </a:r>
            <a:r>
              <a:rPr lang="zh-CN" altLang="en-US">
                <a:latin typeface="宋体" charset="-122"/>
                <a:ea typeface="宋体" charset="-122"/>
              </a:rPr>
              <a:t>在未来的损益为：状态</a:t>
            </a:r>
            <a:r>
              <a:rPr lang="en-US" altLang="zh-CN">
                <a:latin typeface="宋体" charset="-122"/>
                <a:ea typeface="宋体" charset="-122"/>
              </a:rPr>
              <a:t>1</a:t>
            </a:r>
            <a:r>
              <a:rPr lang="zh-CN" altLang="en-US">
                <a:latin typeface="宋体" charset="-122"/>
                <a:ea typeface="宋体" charset="-122"/>
              </a:rPr>
              <a:t>时为</a:t>
            </a:r>
            <a:r>
              <a:rPr lang="en-US" altLang="zh-CN" i="1">
                <a:latin typeface="宋体" charset="-122"/>
                <a:ea typeface="宋体" charset="-122"/>
              </a:rPr>
              <a:t>p</a:t>
            </a:r>
            <a:r>
              <a:rPr lang="en-US" altLang="zh-CN" i="1" baseline="-30000">
                <a:latin typeface="宋体" charset="-122"/>
                <a:ea typeface="宋体" charset="-122"/>
              </a:rPr>
              <a:t>u</a:t>
            </a:r>
            <a:r>
              <a:rPr lang="zh-CN" altLang="en-US" i="1">
                <a:latin typeface="宋体" charset="-122"/>
                <a:ea typeface="宋体" charset="-122"/>
              </a:rPr>
              <a:t>＝</a:t>
            </a:r>
            <a:r>
              <a:rPr lang="en-US" altLang="zh-CN" i="1">
                <a:latin typeface="宋体" charset="-122"/>
                <a:ea typeface="宋体" charset="-122"/>
              </a:rPr>
              <a:t>p</a:t>
            </a:r>
            <a:r>
              <a:rPr lang="en-US" altLang="zh-CN">
                <a:latin typeface="宋体" charset="-122"/>
                <a:ea typeface="宋体" charset="-122"/>
              </a:rPr>
              <a:t>×</a:t>
            </a:r>
            <a:r>
              <a:rPr lang="en-US" altLang="zh-CN" i="1">
                <a:latin typeface="宋体" charset="-122"/>
                <a:ea typeface="宋体" charset="-122"/>
              </a:rPr>
              <a:t>u</a:t>
            </a:r>
            <a:r>
              <a:rPr lang="zh-CN" altLang="en-US">
                <a:latin typeface="宋体" charset="-122"/>
                <a:ea typeface="宋体" charset="-122"/>
              </a:rPr>
              <a:t>，状态</a:t>
            </a:r>
            <a:r>
              <a:rPr lang="en-US" altLang="zh-CN">
                <a:latin typeface="宋体" charset="-122"/>
                <a:ea typeface="宋体" charset="-122"/>
              </a:rPr>
              <a:t>2</a:t>
            </a:r>
            <a:r>
              <a:rPr lang="zh-CN" altLang="en-US">
                <a:latin typeface="宋体" charset="-122"/>
                <a:ea typeface="宋体" charset="-122"/>
              </a:rPr>
              <a:t>时为</a:t>
            </a:r>
            <a:r>
              <a:rPr lang="en-US" altLang="zh-CN" i="1">
                <a:latin typeface="宋体" charset="-122"/>
                <a:ea typeface="宋体" charset="-122"/>
              </a:rPr>
              <a:t>p</a:t>
            </a:r>
            <a:r>
              <a:rPr lang="en-US" altLang="zh-CN" i="1" baseline="-30000">
                <a:latin typeface="宋体" charset="-122"/>
                <a:ea typeface="宋体" charset="-122"/>
              </a:rPr>
              <a:t>d</a:t>
            </a:r>
            <a:r>
              <a:rPr lang="zh-CN" altLang="en-US" i="1">
                <a:latin typeface="宋体" charset="-122"/>
                <a:ea typeface="宋体" charset="-122"/>
              </a:rPr>
              <a:t>＝</a:t>
            </a:r>
            <a:r>
              <a:rPr lang="en-US" altLang="zh-CN" i="1">
                <a:latin typeface="宋体" charset="-122"/>
                <a:ea typeface="宋体" charset="-122"/>
              </a:rPr>
              <a:t>p</a:t>
            </a:r>
            <a:r>
              <a:rPr lang="en-US" altLang="zh-CN">
                <a:latin typeface="宋体" charset="-122"/>
                <a:ea typeface="宋体" charset="-122"/>
              </a:rPr>
              <a:t>×</a:t>
            </a:r>
            <a:r>
              <a:rPr lang="en-US" altLang="zh-CN" i="1">
                <a:latin typeface="宋体" charset="-122"/>
                <a:ea typeface="宋体" charset="-122"/>
              </a:rPr>
              <a:t>d</a:t>
            </a:r>
            <a:r>
              <a:rPr lang="zh-CN" altLang="en-US">
                <a:latin typeface="宋体" charset="-122"/>
                <a:ea typeface="宋体" charset="-122"/>
              </a:rPr>
              <a:t>，其中</a:t>
            </a:r>
            <a:r>
              <a:rPr lang="en-US" altLang="zh-CN" i="1">
                <a:latin typeface="宋体" charset="-122"/>
                <a:ea typeface="宋体" charset="-122"/>
              </a:rPr>
              <a:t>u</a:t>
            </a:r>
            <a:r>
              <a:rPr lang="zh-CN" altLang="en-US">
                <a:latin typeface="宋体" charset="-122"/>
                <a:ea typeface="宋体" charset="-122"/>
              </a:rPr>
              <a:t>和</a:t>
            </a:r>
            <a:r>
              <a:rPr lang="en-US" altLang="zh-CN" i="1">
                <a:latin typeface="宋体" charset="-122"/>
                <a:ea typeface="宋体" charset="-122"/>
              </a:rPr>
              <a:t>d</a:t>
            </a:r>
            <a:r>
              <a:rPr lang="zh-CN" altLang="en-US">
                <a:latin typeface="宋体" charset="-122"/>
                <a:ea typeface="宋体" charset="-122"/>
              </a:rPr>
              <a:t>表示价格变化的倍数，假设</a:t>
            </a:r>
          </a:p>
          <a:p>
            <a:pPr eaLnBrk="1" hangingPunct="1">
              <a:buFont typeface="Wingdings" pitchFamily="2" charset="2"/>
              <a:buNone/>
            </a:pPr>
            <a:r>
              <a:rPr lang="en-US" altLang="zh-CN" i="1">
                <a:latin typeface="宋体" charset="-122"/>
                <a:ea typeface="宋体" charset="-122"/>
              </a:rPr>
              <a:t> u</a:t>
            </a:r>
            <a:r>
              <a:rPr lang="en-US" altLang="en-US" smtClean="0">
                <a:ea typeface="华文新魏" pitchFamily="2" charset="-122"/>
              </a:rPr>
              <a:t>＞</a:t>
            </a:r>
            <a:r>
              <a:rPr lang="en-US" altLang="zh-CN" i="1">
                <a:latin typeface="宋体" charset="-122"/>
                <a:ea typeface="宋体" charset="-122"/>
              </a:rPr>
              <a:t>d</a:t>
            </a:r>
            <a:r>
              <a:rPr lang="zh-CN" altLang="en-US">
                <a:latin typeface="宋体" charset="-122"/>
                <a:ea typeface="宋体" charset="-122"/>
              </a:rPr>
              <a:t>。 </a:t>
            </a:r>
          </a:p>
          <a:p>
            <a:pPr eaLnBrk="1" hangingPunct="1"/>
            <a:r>
              <a:rPr lang="zh-CN" altLang="en-US">
                <a:solidFill>
                  <a:schemeClr val="tx2"/>
                </a:solidFill>
                <a:latin typeface="宋体" charset="-122"/>
                <a:ea typeface="宋体" charset="-122"/>
              </a:rPr>
              <a:t>问题：市场不存在套利组合的条件？</a:t>
            </a:r>
            <a:endParaRPr lang="en-US" altLang="zh-CN">
              <a:latin typeface="宋体" charset="-122"/>
              <a:ea typeface="宋体" charset="-122"/>
            </a:endParaRPr>
          </a:p>
          <a:p>
            <a:pPr eaLnBrk="1" hangingPunct="1">
              <a:buFont typeface="Wingdings" pitchFamily="2" charset="2"/>
              <a:buNone/>
            </a:pPr>
            <a:endParaRPr lang="zh-CN" altLang="en-US">
              <a:latin typeface="宋体" charset="-122"/>
              <a:ea typeface="宋体" charset="-122"/>
            </a:endParaRPr>
          </a:p>
        </p:txBody>
      </p:sp>
    </p:spTree>
    <p:extLst>
      <p:ext uri="{BB962C8B-B14F-4D97-AF65-F5344CB8AC3E}">
        <p14:creationId xmlns:p14="http://schemas.microsoft.com/office/powerpoint/2010/main" val="4183026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7" dur="500"/>
                                        <p:tgtEl>
                                          <p:spTgt spid="2457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12" dur="500"/>
                                        <p:tgtEl>
                                          <p:spTgt spid="24576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15" dur="500"/>
                                        <p:tgtEl>
                                          <p:spTgt spid="24576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45763">
                                            <p:txEl>
                                              <p:pRg st="5" end="5"/>
                                            </p:txEl>
                                          </p:spTgt>
                                        </p:tgtEl>
                                        <p:attrNameLst>
                                          <p:attrName>style.visibility</p:attrName>
                                        </p:attrNameLst>
                                      </p:cBhvr>
                                      <p:to>
                                        <p:strVal val="visible"/>
                                      </p:to>
                                    </p:set>
                                    <p:anim calcmode="lin" valueType="num">
                                      <p:cBhvr additive="base">
                                        <p:cTn id="20" dur="5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457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48835" name="Rectangle 3"/>
          <p:cNvSpPr>
            <a:spLocks noGrp="1" noChangeArrowheads="1"/>
          </p:cNvSpPr>
          <p:nvPr>
            <p:ph idx="4294967295"/>
          </p:nvPr>
        </p:nvSpPr>
        <p:spPr>
          <a:xfrm>
            <a:off x="2249489" y="1760538"/>
            <a:ext cx="7119937" cy="3833812"/>
          </a:xfrm>
        </p:spPr>
        <p:txBody>
          <a:bodyPr/>
          <a:lstStyle/>
          <a:p>
            <a:pPr eaLnBrk="1" hangingPunct="1"/>
            <a:r>
              <a:rPr lang="zh-CN" altLang="en-US" b="1"/>
              <a:t>根据定理</a:t>
            </a:r>
            <a:r>
              <a:rPr lang="en-US" altLang="zh-CN" b="1"/>
              <a:t>1</a:t>
            </a:r>
            <a:r>
              <a:rPr lang="zh-CN" altLang="en-US" b="1"/>
              <a:t>：</a:t>
            </a:r>
          </a:p>
          <a:p>
            <a:pPr eaLnBrk="1" hangingPunct="1"/>
            <a:endParaRPr lang="zh-CN" altLang="en-US" b="1"/>
          </a:p>
          <a:p>
            <a:pPr eaLnBrk="1" hangingPunct="1"/>
            <a:endParaRPr lang="zh-CN" altLang="en-US" b="1"/>
          </a:p>
          <a:p>
            <a:pPr eaLnBrk="1" hangingPunct="1"/>
            <a:r>
              <a:rPr lang="zh-CN" altLang="en-US" b="1"/>
              <a:t>即：</a:t>
            </a:r>
          </a:p>
        </p:txBody>
      </p:sp>
      <p:graphicFrame>
        <p:nvGraphicFramePr>
          <p:cNvPr id="248836" name="Object 4"/>
          <p:cNvGraphicFramePr>
            <a:graphicFrameLocks noChangeAspect="1"/>
          </p:cNvGraphicFramePr>
          <p:nvPr/>
        </p:nvGraphicFramePr>
        <p:xfrm>
          <a:off x="4151313" y="2420938"/>
          <a:ext cx="3840162" cy="984250"/>
        </p:xfrm>
        <a:graphic>
          <a:graphicData uri="http://schemas.openxmlformats.org/presentationml/2006/ole">
            <mc:AlternateContent xmlns:mc="http://schemas.openxmlformats.org/markup-compatibility/2006">
              <mc:Choice xmlns:v="urn:schemas-microsoft-com:vml" Requires="v">
                <p:oleObj spid="_x0000_s44049" r:id="rId3" imgW="1524000" imgH="393700" progId="Equation.3">
                  <p:embed/>
                </p:oleObj>
              </mc:Choice>
              <mc:Fallback>
                <p:oleObj r:id="rId3" imgW="1524000" imgH="393700" progId="Equation.3">
                  <p:embed/>
                  <p:pic>
                    <p:nvPicPr>
                      <p:cNvPr id="2488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151313" y="2420938"/>
                        <a:ext cx="3840162"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3" name="Rectangle 5"/>
          <p:cNvSpPr>
            <a:spLocks noChangeArrowheads="1"/>
          </p:cNvSpPr>
          <p:nvPr/>
        </p:nvSpPr>
        <p:spPr bwMode="auto">
          <a:xfrm>
            <a:off x="5538788" y="31765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48838" name="Object 6"/>
          <p:cNvGraphicFramePr>
            <a:graphicFrameLocks noChangeAspect="1"/>
          </p:cNvGraphicFramePr>
          <p:nvPr/>
        </p:nvGraphicFramePr>
        <p:xfrm>
          <a:off x="4295775" y="3933825"/>
          <a:ext cx="2820988" cy="1277938"/>
        </p:xfrm>
        <a:graphic>
          <a:graphicData uri="http://schemas.openxmlformats.org/presentationml/2006/ole">
            <mc:AlternateContent xmlns:mc="http://schemas.openxmlformats.org/markup-compatibility/2006">
              <mc:Choice xmlns:v="urn:schemas-microsoft-com:vml" Requires="v">
                <p:oleObj spid="_x0000_s44050" r:id="rId5" imgW="1117600" imgH="508000" progId="Equation.3">
                  <p:embed/>
                </p:oleObj>
              </mc:Choice>
              <mc:Fallback>
                <p:oleObj r:id="rId5" imgW="1117600" imgH="508000" progId="Equation.3">
                  <p:embed/>
                  <p:pic>
                    <p:nvPicPr>
                      <p:cNvPr id="24883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4295775" y="3933825"/>
                        <a:ext cx="2820988" cy="1277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4" name="Rectangle 7"/>
          <p:cNvSpPr>
            <a:spLocks noChangeArrowheads="1"/>
          </p:cNvSpPr>
          <p:nvPr/>
        </p:nvSpPr>
        <p:spPr bwMode="auto">
          <a:xfrm>
            <a:off x="5695950" y="33385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sp>
        <p:nvSpPr>
          <p:cNvPr id="248841" name="Text Box 9"/>
          <p:cNvSpPr txBox="1">
            <a:spLocks noChangeArrowheads="1"/>
          </p:cNvSpPr>
          <p:nvPr/>
        </p:nvSpPr>
        <p:spPr bwMode="auto">
          <a:xfrm>
            <a:off x="1703388" y="5157789"/>
            <a:ext cx="6697662" cy="579437"/>
          </a:xfrm>
          <a:prstGeom prst="rect">
            <a:avLst/>
          </a:prstGeom>
          <a:noFill/>
          <a:ln w="9525">
            <a:noFill/>
            <a:miter lim="800000"/>
            <a:headEnd/>
            <a:tailEnd/>
          </a:ln>
        </p:spPr>
        <p:txBody>
          <a:bodyPr>
            <a:spAutoFit/>
          </a:bodyPr>
          <a:lstStyle/>
          <a:p>
            <a:pPr algn="l">
              <a:spcBef>
                <a:spcPct val="50000"/>
              </a:spcBef>
              <a:buClrTx/>
              <a:buSzTx/>
              <a:buFontTx/>
              <a:buNone/>
            </a:pPr>
            <a:r>
              <a:rPr kumimoji="1" lang="zh-CN" altLang="en-US" sz="3200">
                <a:solidFill>
                  <a:schemeClr val="tx2"/>
                </a:solidFill>
                <a:latin typeface="Times New Roman" pitchFamily="18" charset="0"/>
                <a:ea typeface="隶书" pitchFamily="49" charset="-122"/>
              </a:rPr>
              <a:t>求解可得不存在套利组合的条件为：</a:t>
            </a:r>
          </a:p>
        </p:txBody>
      </p:sp>
      <p:graphicFrame>
        <p:nvGraphicFramePr>
          <p:cNvPr id="248842" name="Object 10"/>
          <p:cNvGraphicFramePr>
            <a:graphicFrameLocks noChangeAspect="1"/>
          </p:cNvGraphicFramePr>
          <p:nvPr/>
        </p:nvGraphicFramePr>
        <p:xfrm>
          <a:off x="8183564" y="5300663"/>
          <a:ext cx="1965325" cy="444500"/>
        </p:xfrm>
        <a:graphic>
          <a:graphicData uri="http://schemas.openxmlformats.org/presentationml/2006/ole">
            <mc:AlternateContent xmlns:mc="http://schemas.openxmlformats.org/markup-compatibility/2006">
              <mc:Choice xmlns:v="urn:schemas-microsoft-com:vml" Requires="v">
                <p:oleObj spid="_x0000_s44051" r:id="rId7" imgW="799753" imgH="177723" progId="Equation.3">
                  <p:embed/>
                </p:oleObj>
              </mc:Choice>
              <mc:Fallback>
                <p:oleObj r:id="rId7" imgW="799753" imgH="177723" progId="Equation.3">
                  <p:embed/>
                  <p:pic>
                    <p:nvPicPr>
                      <p:cNvPr id="24884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8183564" y="5300663"/>
                        <a:ext cx="19653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5518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836"/>
                                        </p:tgtEl>
                                        <p:attrNameLst>
                                          <p:attrName>style.visibility</p:attrName>
                                        </p:attrNameLst>
                                      </p:cBhvr>
                                      <p:to>
                                        <p:strVal val="visible"/>
                                      </p:to>
                                    </p:set>
                                    <p:anim calcmode="lin" valueType="num">
                                      <p:cBhvr additive="base">
                                        <p:cTn id="7" dur="500" fill="hold"/>
                                        <p:tgtEl>
                                          <p:spTgt spid="248836"/>
                                        </p:tgtEl>
                                        <p:attrNameLst>
                                          <p:attrName>ppt_x</p:attrName>
                                        </p:attrNameLst>
                                      </p:cBhvr>
                                      <p:tavLst>
                                        <p:tav tm="0">
                                          <p:val>
                                            <p:strVal val="#ppt_x"/>
                                          </p:val>
                                        </p:tav>
                                        <p:tav tm="100000">
                                          <p:val>
                                            <p:strVal val="#ppt_x"/>
                                          </p:val>
                                        </p:tav>
                                      </p:tavLst>
                                    </p:anim>
                                    <p:anim calcmode="lin" valueType="num">
                                      <p:cBhvr additive="base">
                                        <p:cTn id="8" dur="500" fill="hold"/>
                                        <p:tgtEl>
                                          <p:spTgt spid="248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48835">
                                            <p:txEl>
                                              <p:pRg st="3" end="3"/>
                                            </p:txEl>
                                          </p:spTgt>
                                        </p:tgtEl>
                                        <p:attrNameLst>
                                          <p:attrName>style.visibility</p:attrName>
                                        </p:attrNameLst>
                                      </p:cBhvr>
                                      <p:to>
                                        <p:strVal val="visible"/>
                                      </p:to>
                                    </p:set>
                                    <p:animEffect transition="in" filter="checkerboard(across)">
                                      <p:cBhvr>
                                        <p:cTn id="13" dur="500"/>
                                        <p:tgtEl>
                                          <p:spTgt spid="24883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48838"/>
                                        </p:tgtEl>
                                        <p:attrNameLst>
                                          <p:attrName>style.visibility</p:attrName>
                                        </p:attrNameLst>
                                      </p:cBhvr>
                                      <p:to>
                                        <p:strVal val="visible"/>
                                      </p:to>
                                    </p:set>
                                    <p:anim calcmode="lin" valueType="num">
                                      <p:cBhvr additive="base">
                                        <p:cTn id="18" dur="500" fill="hold"/>
                                        <p:tgtEl>
                                          <p:spTgt spid="248838"/>
                                        </p:tgtEl>
                                        <p:attrNameLst>
                                          <p:attrName>ppt_x</p:attrName>
                                        </p:attrNameLst>
                                      </p:cBhvr>
                                      <p:tavLst>
                                        <p:tav tm="0">
                                          <p:val>
                                            <p:strVal val="#ppt_x"/>
                                          </p:val>
                                        </p:tav>
                                        <p:tav tm="100000">
                                          <p:val>
                                            <p:strVal val="#ppt_x"/>
                                          </p:val>
                                        </p:tav>
                                      </p:tavLst>
                                    </p:anim>
                                    <p:anim calcmode="lin" valueType="num">
                                      <p:cBhvr additive="base">
                                        <p:cTn id="19" dur="500" fill="hold"/>
                                        <p:tgtEl>
                                          <p:spTgt spid="24883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48841"/>
                                        </p:tgtEl>
                                        <p:attrNameLst>
                                          <p:attrName>style.visibility</p:attrName>
                                        </p:attrNameLst>
                                      </p:cBhvr>
                                      <p:to>
                                        <p:strVal val="visible"/>
                                      </p:to>
                                    </p:set>
                                    <p:animEffect transition="in" filter="blinds(horizontal)">
                                      <p:cBhvr>
                                        <p:cTn id="24" dur="500"/>
                                        <p:tgtEl>
                                          <p:spTgt spid="24884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48842"/>
                                        </p:tgtEl>
                                        <p:attrNameLst>
                                          <p:attrName>style.visibility</p:attrName>
                                        </p:attrNameLst>
                                      </p:cBhvr>
                                      <p:to>
                                        <p:strVal val="visible"/>
                                      </p:to>
                                    </p:set>
                                    <p:animEffect transition="in" filter="blinds(horizontal)">
                                      <p:cBhvr>
                                        <p:cTn id="29" dur="500"/>
                                        <p:tgtEl>
                                          <p:spTgt spid="248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1"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6084" name="Rectangle 3"/>
          <p:cNvSpPr>
            <a:spLocks noGrp="1" noChangeArrowheads="1"/>
          </p:cNvSpPr>
          <p:nvPr>
            <p:ph idx="4294967295"/>
          </p:nvPr>
        </p:nvSpPr>
        <p:spPr/>
        <p:txBody>
          <a:bodyPr/>
          <a:lstStyle/>
          <a:p>
            <a:pPr eaLnBrk="1" hangingPunct="1"/>
            <a:r>
              <a:rPr lang="zh-CN" altLang="en-US" smtClean="0"/>
              <a:t>方程求解可得</a:t>
            </a:r>
            <a:r>
              <a:rPr lang="zh-CN" altLang="en-US" b="1" smtClean="0"/>
              <a:t>：</a:t>
            </a:r>
          </a:p>
        </p:txBody>
      </p:sp>
      <p:sp>
        <p:nvSpPr>
          <p:cNvPr id="46085" name="Rectangle 4"/>
          <p:cNvSpPr>
            <a:spLocks noChangeArrowheads="1"/>
          </p:cNvSpPr>
          <p:nvPr/>
        </p:nvSpPr>
        <p:spPr bwMode="auto">
          <a:xfrm>
            <a:off x="5586413" y="29479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49861" name="Object 5"/>
          <p:cNvGraphicFramePr>
            <a:graphicFrameLocks noChangeAspect="1"/>
          </p:cNvGraphicFramePr>
          <p:nvPr/>
        </p:nvGraphicFramePr>
        <p:xfrm>
          <a:off x="3886200" y="2819401"/>
          <a:ext cx="2547938" cy="2405063"/>
        </p:xfrm>
        <a:graphic>
          <a:graphicData uri="http://schemas.openxmlformats.org/presentationml/2006/ole">
            <mc:AlternateContent xmlns:mc="http://schemas.openxmlformats.org/markup-compatibility/2006">
              <mc:Choice xmlns:v="urn:schemas-microsoft-com:vml" Requires="v">
                <p:oleObj spid="_x0000_s45063" name="Equation" r:id="rId3" imgW="1016000" imgH="965200" progId="Equation.DSMT4">
                  <p:embed/>
                </p:oleObj>
              </mc:Choice>
              <mc:Fallback>
                <p:oleObj name="Equation" r:id="rId3" imgW="1016000" imgH="965200" progId="Equation.DSMT4">
                  <p:embed/>
                  <p:pic>
                    <p:nvPicPr>
                      <p:cNvPr id="2498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886200" y="2819401"/>
                        <a:ext cx="2547938" cy="2405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2" name="AutoShape 6"/>
          <p:cNvSpPr>
            <a:spLocks/>
          </p:cNvSpPr>
          <p:nvPr/>
        </p:nvSpPr>
        <p:spPr bwMode="auto">
          <a:xfrm>
            <a:off x="6819901" y="1658938"/>
            <a:ext cx="3021013" cy="546100"/>
          </a:xfrm>
          <a:prstGeom prst="borderCallout1">
            <a:avLst>
              <a:gd name="adj1" fmla="val 20931"/>
              <a:gd name="adj2" fmla="val -2523"/>
              <a:gd name="adj3" fmla="val 299708"/>
              <a:gd name="adj4" fmla="val -58171"/>
            </a:avLst>
          </a:prstGeom>
          <a:solidFill>
            <a:schemeClr val="hlink"/>
          </a:solidFill>
          <a:ln w="9525" algn="ctr">
            <a:solidFill>
              <a:schemeClr val="tx1"/>
            </a:solidFill>
            <a:miter lim="800000"/>
            <a:headEnd/>
            <a:tailEnd/>
          </a:ln>
        </p:spPr>
        <p:txBody>
          <a:bodyPr/>
          <a:lstStyle/>
          <a:p>
            <a:pPr marL="639763" indent="-273050"/>
            <a:r>
              <a:rPr lang="zh-CN" altLang="en-US" sz="2800" b="1">
                <a:ea typeface="华文仿宋" pitchFamily="2" charset="-122"/>
              </a:rPr>
              <a:t>风险中性概率</a:t>
            </a:r>
          </a:p>
        </p:txBody>
      </p:sp>
      <p:sp>
        <p:nvSpPr>
          <p:cNvPr id="7" name="线形标注 1 6"/>
          <p:cNvSpPr/>
          <p:nvPr/>
        </p:nvSpPr>
        <p:spPr>
          <a:xfrm>
            <a:off x="3810001" y="5500688"/>
            <a:ext cx="4429125" cy="500062"/>
          </a:xfrm>
          <a:prstGeom prst="borderCallout1">
            <a:avLst>
              <a:gd name="adj1" fmla="val 18750"/>
              <a:gd name="adj2" fmla="val -8333"/>
              <a:gd name="adj3" fmla="val -301284"/>
              <a:gd name="adj4" fmla="val 286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b="1" dirty="0">
                <a:latin typeface="仿宋_GB2312" pitchFamily="49" charset="-122"/>
                <a:ea typeface="仿宋_GB2312" pitchFamily="49" charset="-122"/>
              </a:rPr>
              <a:t>状态价格唯一</a:t>
            </a:r>
            <a:r>
              <a:rPr lang="en-US" altLang="zh-CN" sz="2800" b="1" dirty="0">
                <a:latin typeface="仿宋_GB2312" pitchFamily="49" charset="-122"/>
                <a:ea typeface="仿宋_GB2312" pitchFamily="49" charset="-122"/>
              </a:rPr>
              <a:t>,</a:t>
            </a:r>
            <a:r>
              <a:rPr lang="zh-CN" altLang="en-US" sz="2800" b="1" dirty="0">
                <a:latin typeface="仿宋_GB2312" pitchFamily="49" charset="-122"/>
                <a:ea typeface="仿宋_GB2312" pitchFamily="49" charset="-122"/>
              </a:rPr>
              <a:t>属完全市场</a:t>
            </a:r>
          </a:p>
        </p:txBody>
      </p:sp>
    </p:spTree>
    <p:extLst>
      <p:ext uri="{BB962C8B-B14F-4D97-AF65-F5344CB8AC3E}">
        <p14:creationId xmlns:p14="http://schemas.microsoft.com/office/powerpoint/2010/main" val="90027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9861"/>
                                        </p:tgtEl>
                                        <p:attrNameLst>
                                          <p:attrName>style.visibility</p:attrName>
                                        </p:attrNameLst>
                                      </p:cBhvr>
                                      <p:to>
                                        <p:strVal val="visible"/>
                                      </p:to>
                                    </p:set>
                                    <p:anim calcmode="lin" valueType="num">
                                      <p:cBhvr additive="base">
                                        <p:cTn id="7" dur="500" fill="hold"/>
                                        <p:tgtEl>
                                          <p:spTgt spid="249861"/>
                                        </p:tgtEl>
                                        <p:attrNameLst>
                                          <p:attrName>ppt_x</p:attrName>
                                        </p:attrNameLst>
                                      </p:cBhvr>
                                      <p:tavLst>
                                        <p:tav tm="0">
                                          <p:val>
                                            <p:strVal val="#ppt_x"/>
                                          </p:val>
                                        </p:tav>
                                        <p:tav tm="100000">
                                          <p:val>
                                            <p:strVal val="#ppt_x"/>
                                          </p:val>
                                        </p:tav>
                                      </p:tavLst>
                                    </p:anim>
                                    <p:anim calcmode="lin" valueType="num">
                                      <p:cBhvr additive="base">
                                        <p:cTn id="8" dur="500" fill="hold"/>
                                        <p:tgtEl>
                                          <p:spTgt spid="2498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9862"/>
                                        </p:tgtEl>
                                        <p:attrNameLst>
                                          <p:attrName>style.visibility</p:attrName>
                                        </p:attrNameLst>
                                      </p:cBhvr>
                                      <p:to>
                                        <p:strVal val="visible"/>
                                      </p:to>
                                    </p:set>
                                    <p:anim calcmode="lin" valueType="num">
                                      <p:cBhvr additive="base">
                                        <p:cTn id="19" dur="500" fill="hold"/>
                                        <p:tgtEl>
                                          <p:spTgt spid="249862"/>
                                        </p:tgtEl>
                                        <p:attrNameLst>
                                          <p:attrName>ppt_x</p:attrName>
                                        </p:attrNameLst>
                                      </p:cBhvr>
                                      <p:tavLst>
                                        <p:tav tm="0">
                                          <p:val>
                                            <p:strVal val="1+#ppt_w/2"/>
                                          </p:val>
                                        </p:tav>
                                        <p:tav tm="100000">
                                          <p:val>
                                            <p:strVal val="#ppt_x"/>
                                          </p:val>
                                        </p:tav>
                                      </p:tavLst>
                                    </p:anim>
                                    <p:anim calcmode="lin" valueType="num">
                                      <p:cBhvr additive="base">
                                        <p:cTn id="20" dur="500" fill="hold"/>
                                        <p:tgtEl>
                                          <p:spTgt spid="2498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2" grpId="0" animBg="1"/>
      <p:bldP spid="7"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7108" name="Rectangle 3"/>
          <p:cNvSpPr>
            <a:spLocks noGrp="1" noChangeArrowheads="1"/>
          </p:cNvSpPr>
          <p:nvPr>
            <p:ph idx="4294967295"/>
          </p:nvPr>
        </p:nvSpPr>
        <p:spPr>
          <a:xfrm>
            <a:off x="1981201" y="1600200"/>
            <a:ext cx="8258175" cy="3900488"/>
          </a:xfrm>
        </p:spPr>
        <p:txBody>
          <a:bodyPr/>
          <a:lstStyle/>
          <a:p>
            <a:pPr eaLnBrk="1" hangingPunct="1"/>
            <a:r>
              <a:rPr lang="zh-CN" altLang="en-US" b="1">
                <a:solidFill>
                  <a:srgbClr val="FF0000"/>
                </a:solidFill>
                <a:latin typeface="宋体" charset="-122"/>
              </a:rPr>
              <a:t>根据定理</a:t>
            </a:r>
            <a:r>
              <a:rPr lang="en-US" altLang="zh-CN" b="1">
                <a:solidFill>
                  <a:srgbClr val="FF0000"/>
                </a:solidFill>
                <a:latin typeface="宋体" charset="-122"/>
              </a:rPr>
              <a:t>2</a:t>
            </a:r>
            <a:r>
              <a:rPr lang="zh-CN" altLang="en-US" b="1">
                <a:solidFill>
                  <a:srgbClr val="FF0000"/>
                </a:solidFill>
                <a:latin typeface="宋体" charset="-122"/>
              </a:rPr>
              <a:t>及完全市场的定义</a:t>
            </a:r>
            <a:r>
              <a:rPr lang="en-US" altLang="zh-CN" b="1">
                <a:solidFill>
                  <a:srgbClr val="FF0000"/>
                </a:solidFill>
                <a:latin typeface="宋体" charset="-122"/>
              </a:rPr>
              <a:t>,</a:t>
            </a:r>
            <a:r>
              <a:rPr lang="zh-CN" altLang="en-US">
                <a:latin typeface="宋体" charset="-122"/>
              </a:rPr>
              <a:t>任意一个资产，其未来损益为：在</a:t>
            </a:r>
            <a:r>
              <a:rPr lang="en-US" altLang="zh-CN"/>
              <a:t>1</a:t>
            </a:r>
            <a:r>
              <a:rPr lang="zh-CN" altLang="en-US">
                <a:latin typeface="宋体" charset="-122"/>
              </a:rPr>
              <a:t>状态时</a:t>
            </a:r>
            <a:r>
              <a:rPr lang="en-US" altLang="zh-CN" i="1"/>
              <a:t>d</a:t>
            </a:r>
            <a:r>
              <a:rPr lang="en-US" altLang="zh-CN" i="1" baseline="-30000"/>
              <a:t>1</a:t>
            </a:r>
            <a:r>
              <a:rPr lang="zh-CN" altLang="en-US">
                <a:latin typeface="宋体" charset="-122"/>
              </a:rPr>
              <a:t>，在</a:t>
            </a:r>
            <a:r>
              <a:rPr lang="en-US" altLang="zh-CN"/>
              <a:t>2</a:t>
            </a:r>
            <a:r>
              <a:rPr lang="zh-CN" altLang="en-US">
                <a:latin typeface="宋体" charset="-122"/>
              </a:rPr>
              <a:t>状态时</a:t>
            </a:r>
            <a:r>
              <a:rPr lang="en-US" altLang="zh-CN" i="1"/>
              <a:t>d</a:t>
            </a:r>
            <a:r>
              <a:rPr lang="en-US" altLang="zh-CN" i="1" baseline="-30000"/>
              <a:t>2</a:t>
            </a:r>
            <a:r>
              <a:rPr lang="zh-CN" altLang="en-US">
                <a:latin typeface="宋体" charset="-122"/>
              </a:rPr>
              <a:t>，都可由资产</a:t>
            </a:r>
            <a:r>
              <a:rPr lang="en-US" altLang="zh-CN"/>
              <a:t>s</a:t>
            </a:r>
            <a:r>
              <a:rPr lang="zh-CN" altLang="en-US">
                <a:latin typeface="宋体" charset="-122"/>
              </a:rPr>
              <a:t>和无风险借贷的组合复制，而且其价格</a:t>
            </a:r>
            <a:r>
              <a:rPr lang="en-US" altLang="zh-CN" i="1"/>
              <a:t>v</a:t>
            </a:r>
            <a:r>
              <a:rPr lang="zh-CN" altLang="en-US">
                <a:latin typeface="宋体" charset="-122"/>
              </a:rPr>
              <a:t>为：</a:t>
            </a:r>
            <a:r>
              <a:rPr lang="zh-CN" altLang="en-US"/>
              <a:t> </a:t>
            </a:r>
          </a:p>
        </p:txBody>
      </p:sp>
      <p:sp>
        <p:nvSpPr>
          <p:cNvPr id="47109" name="Rectangle 4"/>
          <p:cNvSpPr>
            <a:spLocks noChangeArrowheads="1"/>
          </p:cNvSpPr>
          <p:nvPr/>
        </p:nvSpPr>
        <p:spPr bwMode="auto">
          <a:xfrm>
            <a:off x="5391150" y="32337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50885" name="Object 5"/>
          <p:cNvGraphicFramePr>
            <a:graphicFrameLocks noChangeAspect="1"/>
          </p:cNvGraphicFramePr>
          <p:nvPr/>
        </p:nvGraphicFramePr>
        <p:xfrm>
          <a:off x="3935414" y="3284539"/>
          <a:ext cx="3559175" cy="985837"/>
        </p:xfrm>
        <a:graphic>
          <a:graphicData uri="http://schemas.openxmlformats.org/presentationml/2006/ole">
            <mc:AlternateContent xmlns:mc="http://schemas.openxmlformats.org/markup-compatibility/2006">
              <mc:Choice xmlns:v="urn:schemas-microsoft-com:vml" Requires="v">
                <p:oleObj spid="_x0000_s46087" r:id="rId3" imgW="1409088" imgH="393529" progId="Equation.3">
                  <p:embed/>
                </p:oleObj>
              </mc:Choice>
              <mc:Fallback>
                <p:oleObj r:id="rId3" imgW="1409088" imgH="393529" progId="Equation.3">
                  <p:embed/>
                  <p:pic>
                    <p:nvPicPr>
                      <p:cNvPr id="25088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935414" y="3284539"/>
                        <a:ext cx="3559175"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886" name="AutoShape 6"/>
          <p:cNvSpPr>
            <a:spLocks/>
          </p:cNvSpPr>
          <p:nvPr/>
        </p:nvSpPr>
        <p:spPr bwMode="auto">
          <a:xfrm>
            <a:off x="2309813" y="4500563"/>
            <a:ext cx="3956050" cy="609600"/>
          </a:xfrm>
          <a:prstGeom prst="borderCallout1">
            <a:avLst>
              <a:gd name="adj1" fmla="val 18750"/>
              <a:gd name="adj2" fmla="val 101926"/>
              <a:gd name="adj3" fmla="val -101306"/>
              <a:gd name="adj4" fmla="val 105218"/>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实质即风险中性定价法</a:t>
            </a:r>
          </a:p>
        </p:txBody>
      </p:sp>
    </p:spTree>
    <p:extLst>
      <p:ext uri="{BB962C8B-B14F-4D97-AF65-F5344CB8AC3E}">
        <p14:creationId xmlns:p14="http://schemas.microsoft.com/office/powerpoint/2010/main" val="41336762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ppt_x"/>
                                          </p:val>
                                        </p:tav>
                                        <p:tav tm="100000">
                                          <p:val>
                                            <p:strVal val="#ppt_x"/>
                                          </p:val>
                                        </p:tav>
                                      </p:tavLst>
                                    </p:anim>
                                    <p:anim calcmode="lin" valueType="num">
                                      <p:cBhvr additive="base">
                                        <p:cTn id="8" dur="500" fill="hold"/>
                                        <p:tgtEl>
                                          <p:spTgt spid="2508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0886"/>
                                        </p:tgtEl>
                                        <p:attrNameLst>
                                          <p:attrName>style.visibility</p:attrName>
                                        </p:attrNameLst>
                                      </p:cBhvr>
                                      <p:to>
                                        <p:strVal val="visible"/>
                                      </p:to>
                                    </p:set>
                                    <p:anim calcmode="lin" valueType="num">
                                      <p:cBhvr additive="base">
                                        <p:cTn id="13" dur="500" fill="hold"/>
                                        <p:tgtEl>
                                          <p:spTgt spid="250886"/>
                                        </p:tgtEl>
                                        <p:attrNameLst>
                                          <p:attrName>ppt_x</p:attrName>
                                        </p:attrNameLst>
                                      </p:cBhvr>
                                      <p:tavLst>
                                        <p:tav tm="0">
                                          <p:val>
                                            <p:strVal val="#ppt_x"/>
                                          </p:val>
                                        </p:tav>
                                        <p:tav tm="100000">
                                          <p:val>
                                            <p:strVal val="#ppt_x"/>
                                          </p:val>
                                        </p:tav>
                                      </p:tavLst>
                                    </p:anim>
                                    <p:anim calcmode="lin" valueType="num">
                                      <p:cBhvr additive="base">
                                        <p:cTn id="14" dur="500" fill="hold"/>
                                        <p:tgtEl>
                                          <p:spTgt spid="250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6"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8132" name="Rectangle 3"/>
          <p:cNvSpPr>
            <a:spLocks noGrp="1" noChangeArrowheads="1"/>
          </p:cNvSpPr>
          <p:nvPr>
            <p:ph idx="4294967295"/>
          </p:nvPr>
        </p:nvSpPr>
        <p:spPr/>
        <p:txBody>
          <a:bodyPr/>
          <a:lstStyle/>
          <a:p>
            <a:pPr eaLnBrk="1" hangingPunct="1"/>
            <a:r>
              <a:rPr lang="zh-CN" altLang="en-US">
                <a:latin typeface="Times New Roman" pitchFamily="18" charset="0"/>
              </a:rPr>
              <a:t>比如，有一基于资产</a:t>
            </a:r>
            <a:r>
              <a:rPr lang="en-US" altLang="zh-CN">
                <a:latin typeface="Times New Roman" pitchFamily="18" charset="0"/>
              </a:rPr>
              <a:t>s</a:t>
            </a:r>
            <a:r>
              <a:rPr lang="zh-CN" altLang="en-US">
                <a:latin typeface="Times New Roman" pitchFamily="18" charset="0"/>
              </a:rPr>
              <a:t>的金融产品，其未来损益为：</a:t>
            </a:r>
            <a:r>
              <a:rPr lang="en-US" altLang="zh-CN" i="1">
                <a:latin typeface="Times New Roman" pitchFamily="18" charset="0"/>
              </a:rPr>
              <a:t>d</a:t>
            </a:r>
            <a:r>
              <a:rPr lang="en-US" altLang="zh-CN" i="1" baseline="-30000">
                <a:latin typeface="Times New Roman" pitchFamily="18" charset="0"/>
              </a:rPr>
              <a:t>1</a:t>
            </a:r>
            <a:r>
              <a:rPr lang="zh-CN" altLang="en-US" i="1">
                <a:latin typeface="Times New Roman" pitchFamily="18" charset="0"/>
              </a:rPr>
              <a:t>＝</a:t>
            </a:r>
            <a:r>
              <a:rPr lang="en-US" altLang="zh-CN" i="1">
                <a:latin typeface="Times New Roman" pitchFamily="18" charset="0"/>
              </a:rPr>
              <a:t>pu</a:t>
            </a:r>
            <a:r>
              <a:rPr lang="zh-CN" altLang="en-US" i="1">
                <a:latin typeface="Times New Roman" pitchFamily="18" charset="0"/>
              </a:rPr>
              <a:t>－</a:t>
            </a:r>
            <a:r>
              <a:rPr lang="en-US" altLang="zh-CN" i="1">
                <a:latin typeface="Times New Roman" pitchFamily="18" charset="0"/>
              </a:rPr>
              <a:t>k</a:t>
            </a:r>
            <a:r>
              <a:rPr lang="zh-CN" altLang="en-US">
                <a:latin typeface="Times New Roman" pitchFamily="18" charset="0"/>
              </a:rPr>
              <a:t>，</a:t>
            </a:r>
            <a:r>
              <a:rPr lang="en-US" altLang="zh-CN" i="1">
                <a:latin typeface="Times New Roman" pitchFamily="18" charset="0"/>
              </a:rPr>
              <a:t>d</a:t>
            </a:r>
            <a:r>
              <a:rPr lang="en-US" altLang="zh-CN" i="1" baseline="-30000">
                <a:latin typeface="Times New Roman" pitchFamily="18" charset="0"/>
              </a:rPr>
              <a:t>2</a:t>
            </a:r>
            <a:r>
              <a:rPr lang="zh-CN" altLang="en-US">
                <a:latin typeface="Times New Roman" pitchFamily="18" charset="0"/>
              </a:rPr>
              <a:t>＝</a:t>
            </a:r>
            <a:r>
              <a:rPr lang="en-US" altLang="zh-CN">
                <a:latin typeface="Times New Roman" pitchFamily="18" charset="0"/>
              </a:rPr>
              <a:t>0</a:t>
            </a:r>
          </a:p>
          <a:p>
            <a:pPr eaLnBrk="1" hangingPunct="1"/>
            <a:r>
              <a:rPr lang="zh-CN" altLang="en-US">
                <a:latin typeface="Times New Roman" pitchFamily="18" charset="0"/>
              </a:rPr>
              <a:t>可解得其价格为：</a:t>
            </a:r>
            <a:r>
              <a:rPr lang="zh-CN" altLang="en-US" b="1">
                <a:latin typeface="Times New Roman" pitchFamily="18" charset="0"/>
              </a:rPr>
              <a:t> </a:t>
            </a:r>
          </a:p>
        </p:txBody>
      </p:sp>
      <p:sp>
        <p:nvSpPr>
          <p:cNvPr id="48133" name="Rectangle 4"/>
          <p:cNvSpPr>
            <a:spLocks noChangeArrowheads="1"/>
          </p:cNvSpPr>
          <p:nvPr/>
        </p:nvSpPr>
        <p:spPr bwMode="auto">
          <a:xfrm>
            <a:off x="5162550" y="32337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109573" name="Object 5"/>
          <p:cNvGraphicFramePr>
            <a:graphicFrameLocks noChangeAspect="1"/>
          </p:cNvGraphicFramePr>
          <p:nvPr/>
        </p:nvGraphicFramePr>
        <p:xfrm>
          <a:off x="3359150" y="3357564"/>
          <a:ext cx="4711700" cy="985837"/>
        </p:xfrm>
        <a:graphic>
          <a:graphicData uri="http://schemas.openxmlformats.org/presentationml/2006/ole">
            <mc:AlternateContent xmlns:mc="http://schemas.openxmlformats.org/markup-compatibility/2006">
              <mc:Choice xmlns:v="urn:schemas-microsoft-com:vml" Requires="v">
                <p:oleObj spid="_x0000_s47111" r:id="rId3" imgW="1866090" imgH="393529" progId="Equation.3">
                  <p:embed/>
                </p:oleObj>
              </mc:Choice>
              <mc:Fallback>
                <p:oleObj r:id="rId3" imgW="1866090" imgH="393529" progId="Equation.3">
                  <p:embed/>
                  <p:pic>
                    <p:nvPicPr>
                      <p:cNvPr id="1095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359150" y="3357564"/>
                        <a:ext cx="4711700"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0916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9573"/>
                                        </p:tgtEl>
                                        <p:attrNameLst>
                                          <p:attrName>style.visibility</p:attrName>
                                        </p:attrNameLst>
                                      </p:cBhvr>
                                      <p:to>
                                        <p:strVal val="visible"/>
                                      </p:to>
                                    </p:set>
                                    <p:anim calcmode="lin" valueType="num">
                                      <p:cBhvr additive="base">
                                        <p:cTn id="7" dur="500" fill="hold"/>
                                        <p:tgtEl>
                                          <p:spTgt spid="109573"/>
                                        </p:tgtEl>
                                        <p:attrNameLst>
                                          <p:attrName>ppt_x</p:attrName>
                                        </p:attrNameLst>
                                      </p:cBhvr>
                                      <p:tavLst>
                                        <p:tav tm="0">
                                          <p:val>
                                            <p:strVal val="0-#ppt_w/2"/>
                                          </p:val>
                                        </p:tav>
                                        <p:tav tm="100000">
                                          <p:val>
                                            <p:strVal val="#ppt_x"/>
                                          </p:val>
                                        </p:tav>
                                      </p:tavLst>
                                    </p:anim>
                                    <p:anim calcmode="lin" valueType="num">
                                      <p:cBhvr additive="base">
                                        <p:cTn id="8" dur="500" fill="hold"/>
                                        <p:tgtEl>
                                          <p:spTgt spid="109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69315" name="Rectangle 3"/>
          <p:cNvSpPr>
            <a:spLocks noGrp="1" noChangeArrowheads="1"/>
          </p:cNvSpPr>
          <p:nvPr>
            <p:ph idx="4294967295"/>
          </p:nvPr>
        </p:nvSpPr>
        <p:spPr>
          <a:xfrm>
            <a:off x="2249489" y="1679575"/>
            <a:ext cx="7119937" cy="4554538"/>
          </a:xfrm>
        </p:spPr>
        <p:txBody>
          <a:bodyPr/>
          <a:lstStyle/>
          <a:p>
            <a:pPr eaLnBrk="1" hangingPunct="1"/>
            <a:r>
              <a:rPr lang="zh-CN" altLang="en-US"/>
              <a:t>例：资产</a:t>
            </a:r>
            <a:r>
              <a:rPr lang="en-US" altLang="zh-CN"/>
              <a:t>s</a:t>
            </a:r>
            <a:r>
              <a:rPr lang="zh-CN" altLang="en-US"/>
              <a:t>，当前价格为</a:t>
            </a:r>
            <a:r>
              <a:rPr lang="en-US" altLang="zh-CN"/>
              <a:t>100</a:t>
            </a:r>
            <a:r>
              <a:rPr lang="zh-CN" altLang="en-US"/>
              <a:t>，未来两种损益分别为：</a:t>
            </a:r>
            <a:r>
              <a:rPr lang="en-US" altLang="zh-CN"/>
              <a:t>103</a:t>
            </a:r>
            <a:r>
              <a:rPr lang="zh-CN" altLang="en-US"/>
              <a:t>，</a:t>
            </a:r>
            <a:r>
              <a:rPr lang="en-US" altLang="zh-CN"/>
              <a:t>96</a:t>
            </a:r>
            <a:r>
              <a:rPr lang="zh-CN" altLang="en-US"/>
              <a:t>。投资周期为</a:t>
            </a:r>
            <a:r>
              <a:rPr lang="en-US" altLang="zh-CN"/>
              <a:t>1</a:t>
            </a:r>
            <a:r>
              <a:rPr lang="zh-CN" altLang="en-US"/>
              <a:t>年，当前年利率为</a:t>
            </a:r>
            <a:r>
              <a:rPr lang="en-US" altLang="zh-CN"/>
              <a:t>5</a:t>
            </a:r>
            <a:r>
              <a:rPr lang="zh-CN" altLang="en-US"/>
              <a:t>％。</a:t>
            </a:r>
          </a:p>
          <a:p>
            <a:pPr lvl="1" eaLnBrk="1" hangingPunct="1">
              <a:buFont typeface="Wingdings 2" pitchFamily="18" charset="2"/>
              <a:buNone/>
            </a:pPr>
            <a:r>
              <a:rPr lang="zh-CN" altLang="en-US" sz="2800"/>
              <a:t>问题：存在套利组合吗？</a:t>
            </a:r>
          </a:p>
          <a:p>
            <a:pPr lvl="1" eaLnBrk="1" hangingPunct="1">
              <a:buFont typeface="Wingdings 2" pitchFamily="18" charset="2"/>
              <a:buNone/>
            </a:pPr>
            <a:r>
              <a:rPr lang="zh-CN" altLang="en-US" sz="2800"/>
              <a:t>             如何套利？</a:t>
            </a:r>
          </a:p>
          <a:p>
            <a:pPr lvl="1" eaLnBrk="1" hangingPunct="1">
              <a:buFont typeface="Wingdings 2" pitchFamily="18" charset="2"/>
              <a:buNone/>
            </a:pPr>
            <a:r>
              <a:rPr lang="zh-CN" altLang="en-US" sz="2800"/>
              <a:t>      若</a:t>
            </a:r>
            <a:r>
              <a:rPr lang="zh-CN" altLang="en-US" sz="2500"/>
              <a:t>未来两种损益分别为：</a:t>
            </a:r>
            <a:r>
              <a:rPr lang="en-US" altLang="zh-CN" sz="2500"/>
              <a:t>107</a:t>
            </a:r>
            <a:r>
              <a:rPr lang="zh-CN" altLang="en-US" sz="2500"/>
              <a:t>，</a:t>
            </a:r>
            <a:r>
              <a:rPr lang="en-US" altLang="zh-CN" sz="2500"/>
              <a:t>92,</a:t>
            </a:r>
            <a:r>
              <a:rPr lang="zh-CN" altLang="en-US" sz="2500"/>
              <a:t>情况又</a:t>
            </a:r>
          </a:p>
          <a:p>
            <a:pPr lvl="1" eaLnBrk="1" hangingPunct="1">
              <a:buFont typeface="Wingdings 2" pitchFamily="18" charset="2"/>
              <a:buNone/>
            </a:pPr>
            <a:r>
              <a:rPr lang="zh-CN" altLang="en-US" sz="2500"/>
              <a:t>将如何</a:t>
            </a:r>
            <a:r>
              <a:rPr lang="en-US" altLang="zh-CN" sz="2500"/>
              <a:t>?</a:t>
            </a:r>
          </a:p>
        </p:txBody>
      </p:sp>
      <p:sp>
        <p:nvSpPr>
          <p:cNvPr id="271364" name="Rectangle 4"/>
          <p:cNvSpPr>
            <a:spLocks noChangeArrowheads="1"/>
          </p:cNvSpPr>
          <p:nvPr/>
        </p:nvSpPr>
        <p:spPr bwMode="auto">
          <a:xfrm>
            <a:off x="5334000" y="32337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sp>
        <p:nvSpPr>
          <p:cNvPr id="269318" name="AutoShape 6"/>
          <p:cNvSpPr>
            <a:spLocks/>
          </p:cNvSpPr>
          <p:nvPr/>
        </p:nvSpPr>
        <p:spPr bwMode="auto">
          <a:xfrm>
            <a:off x="4170364" y="5013325"/>
            <a:ext cx="5526087" cy="584200"/>
          </a:xfrm>
          <a:prstGeom prst="borderCallout1">
            <a:avLst>
              <a:gd name="adj1" fmla="val 80435"/>
              <a:gd name="adj2" fmla="val -1380"/>
              <a:gd name="adj3" fmla="val -191032"/>
              <a:gd name="adj4" fmla="val -1380"/>
            </a:avLst>
          </a:prstGeom>
          <a:solidFill>
            <a:schemeClr val="hlink"/>
          </a:solidFill>
          <a:ln w="9525" algn="ctr">
            <a:solidFill>
              <a:schemeClr val="tx1"/>
            </a:solidFill>
            <a:miter lim="800000"/>
            <a:headEnd/>
            <a:tailEnd/>
          </a:ln>
        </p:spPr>
        <p:txBody>
          <a:bodyPr/>
          <a:lstStyle/>
          <a:p>
            <a:pPr marL="639763" indent="-273050"/>
            <a:r>
              <a:rPr lang="zh-CN" altLang="en-US" sz="2800"/>
              <a:t>卖空资产</a:t>
            </a:r>
            <a:r>
              <a:rPr lang="en-US" altLang="zh-CN" sz="2800"/>
              <a:t>s,</a:t>
            </a:r>
            <a:r>
              <a:rPr lang="zh-CN" altLang="en-US" sz="2800"/>
              <a:t>投资于无风险资产</a:t>
            </a:r>
          </a:p>
        </p:txBody>
      </p:sp>
    </p:spTree>
    <p:extLst>
      <p:ext uri="{BB962C8B-B14F-4D97-AF65-F5344CB8AC3E}">
        <p14:creationId xmlns:p14="http://schemas.microsoft.com/office/powerpoint/2010/main" val="26454927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animEffect transition="in" filter="blinds(horizontal)">
                                      <p:cBhvr>
                                        <p:cTn id="7" dur="500"/>
                                        <p:tgtEl>
                                          <p:spTgt spid="2693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9315">
                                            <p:txEl>
                                              <p:pRg st="2" end="2"/>
                                            </p:txEl>
                                          </p:spTgt>
                                        </p:tgtEl>
                                        <p:attrNameLst>
                                          <p:attrName>style.visibility</p:attrName>
                                        </p:attrNameLst>
                                      </p:cBhvr>
                                      <p:to>
                                        <p:strVal val="visible"/>
                                      </p:to>
                                    </p:set>
                                    <p:animEffect transition="in" filter="blinds(horizontal)">
                                      <p:cBhvr>
                                        <p:cTn id="10" dur="500"/>
                                        <p:tgtEl>
                                          <p:spTgt spid="26931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9315">
                                            <p:txEl>
                                              <p:pRg st="3" end="3"/>
                                            </p:txEl>
                                          </p:spTgt>
                                        </p:tgtEl>
                                        <p:attrNameLst>
                                          <p:attrName>style.visibility</p:attrName>
                                        </p:attrNameLst>
                                      </p:cBhvr>
                                      <p:to>
                                        <p:strVal val="visible"/>
                                      </p:to>
                                    </p:set>
                                    <p:animEffect transition="in" filter="blinds(horizontal)">
                                      <p:cBhvr>
                                        <p:cTn id="15" dur="500"/>
                                        <p:tgtEl>
                                          <p:spTgt spid="26931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9315">
                                            <p:txEl>
                                              <p:pRg st="4" end="4"/>
                                            </p:txEl>
                                          </p:spTgt>
                                        </p:tgtEl>
                                        <p:attrNameLst>
                                          <p:attrName>style.visibility</p:attrName>
                                        </p:attrNameLst>
                                      </p:cBhvr>
                                      <p:to>
                                        <p:strVal val="visible"/>
                                      </p:to>
                                    </p:set>
                                    <p:animEffect transition="in" filter="blinds(horizontal)">
                                      <p:cBhvr>
                                        <p:cTn id="18" dur="500"/>
                                        <p:tgtEl>
                                          <p:spTgt spid="26931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69318"/>
                                        </p:tgtEl>
                                        <p:attrNameLst>
                                          <p:attrName>style.visibility</p:attrName>
                                        </p:attrNameLst>
                                      </p:cBhvr>
                                      <p:to>
                                        <p:strVal val="visible"/>
                                      </p:to>
                                    </p:set>
                                    <p:animEffect transition="in" filter="blinds(horizontal)">
                                      <p:cBhvr>
                                        <p:cTn id="23" dur="500"/>
                                        <p:tgtEl>
                                          <p:spTgt spid="269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82275"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什么是金融工程？</a:t>
            </a:r>
            <a:endParaRPr lang="zh-CN" altLang="en-US" sz="3200">
              <a:latin typeface="Arial" charset="0"/>
              <a:ea typeface="宋体" charset="-122"/>
            </a:endParaRPr>
          </a:p>
        </p:txBody>
      </p:sp>
      <p:sp>
        <p:nvSpPr>
          <p:cNvPr id="182276" name="Text Box 4"/>
          <p:cNvSpPr txBox="1">
            <a:spLocks noChangeArrowheads="1"/>
          </p:cNvSpPr>
          <p:nvPr/>
        </p:nvSpPr>
        <p:spPr bwMode="auto">
          <a:xfrm>
            <a:off x="1981200" y="1447800"/>
            <a:ext cx="8305800" cy="4201150"/>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en-US" altLang="zh-CN">
                <a:latin typeface="Arial" charset="0"/>
                <a:ea typeface="宋体" charset="-122"/>
              </a:rPr>
              <a:t>     </a:t>
            </a:r>
            <a:r>
              <a:rPr lang="en-US" altLang="zh-CN" sz="2800" b="1">
                <a:solidFill>
                  <a:schemeClr val="folHlink"/>
                </a:solidFill>
                <a:latin typeface="方正姚体" pitchFamily="2" charset="-122"/>
                <a:ea typeface="方正姚体" pitchFamily="2" charset="-122"/>
              </a:rPr>
              <a:t>3.</a:t>
            </a:r>
            <a:r>
              <a:rPr lang="zh-CN" altLang="en-US" sz="2800" b="1">
                <a:solidFill>
                  <a:schemeClr val="folHlink"/>
                </a:solidFill>
                <a:latin typeface="方正姚体" pitchFamily="2" charset="-122"/>
                <a:ea typeface="方正姚体" pitchFamily="2" charset="-122"/>
              </a:rPr>
              <a:t>金融工程的发展历史</a:t>
            </a:r>
          </a:p>
          <a:p>
            <a:pPr algn="l">
              <a:spcBef>
                <a:spcPct val="50000"/>
              </a:spcBef>
              <a:buClrTx/>
              <a:buSzTx/>
              <a:buFontTx/>
              <a:buNone/>
            </a:pPr>
            <a:r>
              <a:rPr lang="en-US" altLang="zh-CN">
                <a:latin typeface="Arial" charset="0"/>
                <a:ea typeface="宋体" charset="-122"/>
              </a:rPr>
              <a:t>   </a:t>
            </a:r>
          </a:p>
          <a:p>
            <a:pPr algn="l">
              <a:spcBef>
                <a:spcPct val="50000"/>
              </a:spcBef>
              <a:buClrTx/>
              <a:buSzTx/>
              <a:buFontTx/>
              <a:buNone/>
            </a:pPr>
            <a:r>
              <a:rPr lang="en-US" altLang="zh-CN">
                <a:latin typeface="Arial" charset="0"/>
                <a:ea typeface="宋体" charset="-122"/>
              </a:rPr>
              <a:t>          </a:t>
            </a:r>
            <a:r>
              <a:rPr lang="en-US" altLang="zh-CN" sz="2400">
                <a:latin typeface="Arial" charset="0"/>
                <a:ea typeface="宋体" charset="-122"/>
              </a:rPr>
              <a:t>(1)</a:t>
            </a:r>
            <a:r>
              <a:rPr lang="zh-CN" altLang="en-US" sz="2400">
                <a:latin typeface="Arial" charset="0"/>
                <a:ea typeface="宋体" charset="-122"/>
                <a:hlinkClick r:id="" action="ppaction://hlinkshowjump?jump=nextslide"/>
              </a:rPr>
              <a:t>早期实物期权</a:t>
            </a:r>
            <a:endParaRPr lang="zh-CN" altLang="en-US" sz="2400">
              <a:latin typeface="Arial" charset="0"/>
              <a:ea typeface="宋体" charset="-122"/>
            </a:endParaRPr>
          </a:p>
          <a:p>
            <a:pPr algn="l">
              <a:spcBef>
                <a:spcPct val="50000"/>
              </a:spcBef>
              <a:buClrTx/>
              <a:buSzTx/>
              <a:buFontTx/>
              <a:buNone/>
            </a:pPr>
            <a:r>
              <a:rPr lang="en-US" altLang="zh-CN" sz="2400">
                <a:latin typeface="Arial" charset="0"/>
                <a:ea typeface="宋体" charset="-122"/>
              </a:rPr>
              <a:t>  </a:t>
            </a:r>
          </a:p>
          <a:p>
            <a:pPr algn="l">
              <a:spcBef>
                <a:spcPct val="50000"/>
              </a:spcBef>
              <a:buClrTx/>
              <a:buSzTx/>
              <a:buFontTx/>
              <a:buNone/>
            </a:pPr>
            <a:r>
              <a:rPr lang="en-US" altLang="zh-CN" sz="2400">
                <a:latin typeface="Arial" charset="0"/>
                <a:ea typeface="宋体" charset="-122"/>
              </a:rPr>
              <a:t>       (2)</a:t>
            </a:r>
            <a:r>
              <a:rPr lang="zh-CN" altLang="en-US" sz="2400">
                <a:latin typeface="Arial" charset="0"/>
                <a:ea typeface="宋体" charset="-122"/>
                <a:hlinkClick r:id="rId2" action="ppaction://hlinksldjump"/>
              </a:rPr>
              <a:t>现代金融工程的发展</a:t>
            </a:r>
            <a:endParaRPr lang="zh-CN" altLang="en-US" sz="2400">
              <a:latin typeface="Arial" charset="0"/>
              <a:ea typeface="宋体" charset="-122"/>
            </a:endParaRPr>
          </a:p>
          <a:p>
            <a:pPr algn="l">
              <a:spcBef>
                <a:spcPct val="50000"/>
              </a:spcBef>
              <a:buClrTx/>
              <a:buSzTx/>
              <a:buFontTx/>
              <a:buNone/>
            </a:pPr>
            <a:r>
              <a:rPr lang="en-US" altLang="zh-CN" sz="2400">
                <a:latin typeface="Arial" charset="0"/>
                <a:ea typeface="宋体" charset="-122"/>
              </a:rPr>
              <a:t>   </a:t>
            </a:r>
          </a:p>
          <a:p>
            <a:pPr algn="l">
              <a:spcBef>
                <a:spcPct val="50000"/>
              </a:spcBef>
              <a:buClrTx/>
              <a:buSzTx/>
              <a:buFontTx/>
              <a:buNone/>
            </a:pPr>
            <a:r>
              <a:rPr lang="en-US" altLang="zh-CN" sz="2400">
                <a:latin typeface="Arial" charset="0"/>
                <a:ea typeface="宋体" charset="-122"/>
              </a:rPr>
              <a:t>       (3)</a:t>
            </a:r>
            <a:r>
              <a:rPr lang="zh-CN" altLang="en-US" sz="2400">
                <a:latin typeface="Arial" charset="0"/>
                <a:ea typeface="宋体" charset="-122"/>
                <a:hlinkClick r:id="rId3" action="ppaction://hlinksldjump"/>
              </a:rPr>
              <a:t>金融工程作为一门学科的发展</a:t>
            </a:r>
            <a:endParaRPr lang="zh-CN" altLang="en-US" sz="2400">
              <a:latin typeface="Arial" charset="0"/>
              <a:ea typeface="宋体" charset="-122"/>
            </a:endParaRPr>
          </a:p>
        </p:txBody>
      </p:sp>
    </p:spTree>
    <p:extLst>
      <p:ext uri="{BB962C8B-B14F-4D97-AF65-F5344CB8AC3E}">
        <p14:creationId xmlns:p14="http://schemas.microsoft.com/office/powerpoint/2010/main" val="206334737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3"/>
          <p:cNvSpPr>
            <a:spLocks noGrp="1" noChangeArrowheads="1"/>
          </p:cNvSpPr>
          <p:nvPr>
            <p:ph idx="4294967295"/>
          </p:nvPr>
        </p:nvSpPr>
        <p:spPr/>
        <p:txBody>
          <a:bodyPr/>
          <a:lstStyle/>
          <a:p>
            <a:pPr eaLnBrk="1" hangingPunct="1"/>
            <a:r>
              <a:rPr lang="zh-CN" altLang="en-US">
                <a:latin typeface="Times New Roman" pitchFamily="18" charset="0"/>
              </a:rPr>
              <a:t>三状态模型</a:t>
            </a:r>
          </a:p>
          <a:p>
            <a:pPr eaLnBrk="1" hangingPunct="1"/>
            <a:endParaRPr lang="zh-CN" altLang="en-US">
              <a:latin typeface="Times New Roman" pitchFamily="18" charset="0"/>
            </a:endParaRPr>
          </a:p>
          <a:p>
            <a:pPr eaLnBrk="1" hangingPunct="1"/>
            <a:r>
              <a:rPr lang="zh-CN" altLang="en-US">
                <a:latin typeface="Times New Roman" pitchFamily="18" charset="0"/>
              </a:rPr>
              <a:t>假设市场有三种状态，但仅有两种资产，无风险借贷，其利率为</a:t>
            </a:r>
            <a:r>
              <a:rPr lang="en-US" altLang="zh-CN">
                <a:latin typeface="Times New Roman" pitchFamily="18" charset="0"/>
              </a:rPr>
              <a:t>r</a:t>
            </a:r>
            <a:r>
              <a:rPr lang="zh-CN" altLang="en-US">
                <a:latin typeface="Times New Roman" pitchFamily="18" charset="0"/>
              </a:rPr>
              <a:t>；另外一种资产</a:t>
            </a:r>
            <a:r>
              <a:rPr lang="en-US" altLang="zh-CN">
                <a:latin typeface="Times New Roman" pitchFamily="18" charset="0"/>
              </a:rPr>
              <a:t>s</a:t>
            </a:r>
            <a:r>
              <a:rPr lang="zh-CN" altLang="en-US">
                <a:latin typeface="Times New Roman" pitchFamily="18" charset="0"/>
              </a:rPr>
              <a:t>，价格为</a:t>
            </a:r>
            <a:r>
              <a:rPr lang="en-US" altLang="zh-CN" i="1">
                <a:latin typeface="Times New Roman" pitchFamily="18" charset="0"/>
              </a:rPr>
              <a:t>p</a:t>
            </a:r>
            <a:r>
              <a:rPr lang="zh-CN" altLang="en-US">
                <a:latin typeface="Times New Roman" pitchFamily="18" charset="0"/>
              </a:rPr>
              <a:t>，其在未来损益为：状态</a:t>
            </a:r>
            <a:r>
              <a:rPr lang="en-US" altLang="zh-CN">
                <a:latin typeface="Times New Roman" pitchFamily="18" charset="0"/>
              </a:rPr>
              <a:t>1</a:t>
            </a:r>
            <a:r>
              <a:rPr lang="zh-CN" altLang="en-US">
                <a:latin typeface="Times New Roman" pitchFamily="18" charset="0"/>
              </a:rPr>
              <a:t>时，损益为</a:t>
            </a:r>
            <a:r>
              <a:rPr lang="en-US" altLang="zh-CN" i="1">
                <a:latin typeface="Times New Roman" pitchFamily="18" charset="0"/>
              </a:rPr>
              <a:t>pu</a:t>
            </a:r>
            <a:r>
              <a:rPr lang="zh-CN" altLang="en-US">
                <a:latin typeface="Times New Roman" pitchFamily="18" charset="0"/>
              </a:rPr>
              <a:t>（即为原价格的</a:t>
            </a:r>
            <a:r>
              <a:rPr lang="en-US" altLang="zh-CN" i="1">
                <a:latin typeface="Times New Roman" pitchFamily="18" charset="0"/>
              </a:rPr>
              <a:t>u</a:t>
            </a:r>
            <a:r>
              <a:rPr lang="zh-CN" altLang="en-US">
                <a:latin typeface="Times New Roman" pitchFamily="18" charset="0"/>
              </a:rPr>
              <a:t>倍）；状态</a:t>
            </a:r>
            <a:r>
              <a:rPr lang="en-US" altLang="zh-CN">
                <a:latin typeface="Times New Roman" pitchFamily="18" charset="0"/>
              </a:rPr>
              <a:t>2</a:t>
            </a:r>
            <a:r>
              <a:rPr lang="zh-CN" altLang="en-US">
                <a:latin typeface="Times New Roman" pitchFamily="18" charset="0"/>
              </a:rPr>
              <a:t>时为</a:t>
            </a:r>
            <a:r>
              <a:rPr lang="en-US" altLang="zh-CN" i="1">
                <a:latin typeface="Times New Roman" pitchFamily="18" charset="0"/>
              </a:rPr>
              <a:t>pm</a:t>
            </a:r>
            <a:r>
              <a:rPr lang="zh-CN" altLang="en-US">
                <a:latin typeface="Times New Roman" pitchFamily="18" charset="0"/>
              </a:rPr>
              <a:t>，状态</a:t>
            </a:r>
            <a:r>
              <a:rPr lang="en-US" altLang="zh-CN">
                <a:latin typeface="Times New Roman" pitchFamily="18" charset="0"/>
              </a:rPr>
              <a:t>3</a:t>
            </a:r>
            <a:r>
              <a:rPr lang="zh-CN" altLang="en-US">
                <a:latin typeface="Times New Roman" pitchFamily="18" charset="0"/>
              </a:rPr>
              <a:t>时为</a:t>
            </a:r>
            <a:r>
              <a:rPr lang="en-US" altLang="zh-CN" i="1">
                <a:latin typeface="Times New Roman" pitchFamily="18" charset="0"/>
              </a:rPr>
              <a:t>pd</a:t>
            </a:r>
            <a:r>
              <a:rPr lang="zh-CN" altLang="en-US">
                <a:latin typeface="Times New Roman" pitchFamily="18" charset="0"/>
              </a:rPr>
              <a:t>，假设</a:t>
            </a:r>
            <a:r>
              <a:rPr lang="en-US" altLang="zh-CN" i="1">
                <a:latin typeface="Times New Roman" pitchFamily="18" charset="0"/>
              </a:rPr>
              <a:t>d</a:t>
            </a:r>
            <a:r>
              <a:rPr lang="en-US" altLang="zh-CN">
                <a:latin typeface="Times New Roman" pitchFamily="18" charset="0"/>
              </a:rPr>
              <a:t> &lt; </a:t>
            </a:r>
            <a:r>
              <a:rPr lang="en-US" altLang="zh-CN" i="1">
                <a:latin typeface="Times New Roman" pitchFamily="18" charset="0"/>
              </a:rPr>
              <a:t>m</a:t>
            </a:r>
            <a:r>
              <a:rPr lang="en-US" altLang="zh-CN">
                <a:latin typeface="Times New Roman" pitchFamily="18" charset="0"/>
              </a:rPr>
              <a:t> &lt; </a:t>
            </a:r>
            <a:r>
              <a:rPr lang="en-US" altLang="zh-CN" i="1">
                <a:latin typeface="Times New Roman" pitchFamily="18" charset="0"/>
              </a:rPr>
              <a:t>u</a:t>
            </a:r>
            <a:r>
              <a:rPr lang="zh-CN" altLang="en-US">
                <a:latin typeface="Times New Roman" pitchFamily="18" charset="0"/>
              </a:rPr>
              <a:t>。</a:t>
            </a:r>
            <a:r>
              <a:rPr lang="zh-CN" altLang="en-US" b="1" smtClean="0"/>
              <a:t> </a:t>
            </a:r>
          </a:p>
        </p:txBody>
      </p:sp>
      <p:sp>
        <p:nvSpPr>
          <p:cNvPr id="272387" name="Text Box 4"/>
          <p:cNvSpPr txBox="1">
            <a:spLocks noChangeArrowheads="1"/>
          </p:cNvSpPr>
          <p:nvPr/>
        </p:nvSpPr>
        <p:spPr bwMode="auto">
          <a:xfrm>
            <a:off x="1992313" y="549275"/>
            <a:ext cx="7848600" cy="641350"/>
          </a:xfrm>
          <a:prstGeom prst="rect">
            <a:avLst/>
          </a:prstGeom>
          <a:noFill/>
          <a:ln w="9525" algn="ctr">
            <a:noFill/>
            <a:miter lim="800000"/>
            <a:headEnd/>
            <a:tailEnd/>
          </a:ln>
        </p:spPr>
        <p:txBody>
          <a:bodyPr>
            <a:spAutoFit/>
          </a:bodyPr>
          <a:lstStyle/>
          <a:p>
            <a:pPr algn="l">
              <a:spcBef>
                <a:spcPct val="50000"/>
              </a:spcBef>
              <a:buClrTx/>
              <a:buSzTx/>
              <a:buFontTx/>
              <a:buNone/>
            </a:pPr>
            <a:r>
              <a:rPr lang="zh-CN" altLang="en-US" sz="3600" b="1">
                <a:latin typeface="Arial" charset="0"/>
                <a:ea typeface="黑体" pitchFamily="49" charset="-122"/>
              </a:rPr>
              <a:t>无套利定价原理的基本理论</a:t>
            </a:r>
          </a:p>
        </p:txBody>
      </p:sp>
    </p:spTree>
    <p:extLst>
      <p:ext uri="{BB962C8B-B14F-4D97-AF65-F5344CB8AC3E}">
        <p14:creationId xmlns:p14="http://schemas.microsoft.com/office/powerpoint/2010/main" val="2995646238"/>
      </p:ext>
    </p:extLst>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b="1" cap="none" smtClean="0">
                <a:solidFill>
                  <a:schemeClr val="tx1"/>
                </a:solidFill>
              </a:rPr>
              <a:t>无套利定价原理的基本理论</a:t>
            </a:r>
            <a:endParaRPr lang="zh-CN" altLang="zh-CN" b="1" cap="none" smtClean="0">
              <a:solidFill>
                <a:schemeClr val="tx1"/>
              </a:solidFill>
            </a:endParaRPr>
          </a:p>
        </p:txBody>
      </p:sp>
      <p:sp>
        <p:nvSpPr>
          <p:cNvPr id="49157" name="Rectangle 3"/>
          <p:cNvSpPr>
            <a:spLocks noGrp="1" noChangeArrowheads="1"/>
          </p:cNvSpPr>
          <p:nvPr>
            <p:ph idx="4294967295"/>
          </p:nvPr>
        </p:nvSpPr>
        <p:spPr/>
        <p:txBody>
          <a:bodyPr/>
          <a:lstStyle/>
          <a:p>
            <a:pPr eaLnBrk="1" hangingPunct="1"/>
            <a:r>
              <a:rPr lang="zh-CN" altLang="en-US" b="1" smtClean="0"/>
              <a:t>市场不存在套利组合的条件</a:t>
            </a:r>
          </a:p>
          <a:p>
            <a:pPr eaLnBrk="1" hangingPunct="1">
              <a:buFont typeface="Wingdings" pitchFamily="2" charset="2"/>
              <a:buNone/>
            </a:pPr>
            <a:endParaRPr lang="en-US" altLang="zh-CN" b="1" smtClean="0"/>
          </a:p>
        </p:txBody>
      </p:sp>
      <p:sp>
        <p:nvSpPr>
          <p:cNvPr id="49158" name="Rectangle 4"/>
          <p:cNvSpPr>
            <a:spLocks noChangeArrowheads="1"/>
          </p:cNvSpPr>
          <p:nvPr/>
        </p:nvSpPr>
        <p:spPr bwMode="auto">
          <a:xfrm>
            <a:off x="5243513" y="31003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9154" name="Object 5"/>
          <p:cNvGraphicFramePr>
            <a:graphicFrameLocks noChangeAspect="1"/>
          </p:cNvGraphicFramePr>
          <p:nvPr/>
        </p:nvGraphicFramePr>
        <p:xfrm>
          <a:off x="3581400" y="2514600"/>
          <a:ext cx="4268788" cy="1644650"/>
        </p:xfrm>
        <a:graphic>
          <a:graphicData uri="http://schemas.openxmlformats.org/presentationml/2006/ole">
            <mc:AlternateContent xmlns:mc="http://schemas.openxmlformats.org/markup-compatibility/2006">
              <mc:Choice xmlns:v="urn:schemas-microsoft-com:vml" Requires="v">
                <p:oleObj spid="_x0000_s48140" r:id="rId3" imgW="1701800" imgH="660400" progId="Equation.3">
                  <p:embed/>
                </p:oleObj>
              </mc:Choice>
              <mc:Fallback>
                <p:oleObj r:id="rId3" imgW="1701800" imgH="660400" progId="Equation.3">
                  <p:embed/>
                  <p:pic>
                    <p:nvPicPr>
                      <p:cNvPr id="4915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581400" y="2514600"/>
                        <a:ext cx="4268788"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2362200" y="4800600"/>
            <a:ext cx="7391400" cy="596900"/>
            <a:chOff x="528" y="3408"/>
            <a:chExt cx="4656" cy="376"/>
          </a:xfrm>
        </p:grpSpPr>
        <p:sp>
          <p:nvSpPr>
            <p:cNvPr id="49160" name="Text Box 7"/>
            <p:cNvSpPr txBox="1">
              <a:spLocks noChangeArrowheads="1"/>
            </p:cNvSpPr>
            <p:nvPr/>
          </p:nvSpPr>
          <p:spPr bwMode="auto">
            <a:xfrm>
              <a:off x="528" y="3408"/>
              <a:ext cx="4656" cy="365"/>
            </a:xfrm>
            <a:prstGeom prst="rect">
              <a:avLst/>
            </a:prstGeom>
            <a:noFill/>
            <a:ln w="9525">
              <a:noFill/>
              <a:miter lim="800000"/>
              <a:headEnd/>
              <a:tailEnd/>
            </a:ln>
          </p:spPr>
          <p:txBody>
            <a:bodyPr>
              <a:spAutoFit/>
            </a:bodyPr>
            <a:lstStyle/>
            <a:p>
              <a:pPr algn="l">
                <a:spcBef>
                  <a:spcPct val="50000"/>
                </a:spcBef>
                <a:buClrTx/>
                <a:buSzTx/>
                <a:buFontTx/>
                <a:buNone/>
              </a:pPr>
              <a:r>
                <a:rPr kumimoji="1" lang="zh-CN" altLang="en-US" sz="3200">
                  <a:solidFill>
                    <a:schemeClr val="tx2"/>
                  </a:solidFill>
                  <a:latin typeface="Times New Roman" pitchFamily="18" charset="0"/>
                  <a:ea typeface="隶书" pitchFamily="49" charset="-122"/>
                </a:rPr>
                <a:t>求解可得：</a:t>
              </a:r>
            </a:p>
          </p:txBody>
        </p:sp>
        <p:graphicFrame>
          <p:nvGraphicFramePr>
            <p:cNvPr id="49155" name="Object 8"/>
            <p:cNvGraphicFramePr>
              <a:graphicFrameLocks noChangeAspect="1"/>
            </p:cNvGraphicFramePr>
            <p:nvPr/>
          </p:nvGraphicFramePr>
          <p:xfrm>
            <a:off x="2112" y="3504"/>
            <a:ext cx="1238" cy="280"/>
          </p:xfrm>
          <a:graphic>
            <a:graphicData uri="http://schemas.openxmlformats.org/presentationml/2006/ole">
              <mc:AlternateContent xmlns:mc="http://schemas.openxmlformats.org/markup-compatibility/2006">
                <mc:Choice xmlns:v="urn:schemas-microsoft-com:vml" Requires="v">
                  <p:oleObj spid="_x0000_s48141" r:id="rId5" imgW="799753" imgH="177723" progId="Equation.3">
                    <p:embed/>
                  </p:oleObj>
                </mc:Choice>
                <mc:Fallback>
                  <p:oleObj r:id="rId5" imgW="799753" imgH="177723" progId="Equation.3">
                    <p:embed/>
                    <p:pic>
                      <p:nvPicPr>
                        <p:cNvPr id="4915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2112" y="3504"/>
                          <a:ext cx="1238"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799272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b="1" cap="none" smtClean="0">
                <a:solidFill>
                  <a:schemeClr val="tx1"/>
                </a:solidFill>
              </a:rPr>
              <a:t>无套利定价原理的基本理论</a:t>
            </a:r>
            <a:endParaRPr lang="zh-CN" altLang="zh-CN" b="1" cap="none" smtClean="0">
              <a:solidFill>
                <a:schemeClr val="tx1"/>
              </a:solidFill>
            </a:endParaRPr>
          </a:p>
        </p:txBody>
      </p:sp>
      <p:sp>
        <p:nvSpPr>
          <p:cNvPr id="50180" name="Rectangle 3"/>
          <p:cNvSpPr>
            <a:spLocks noGrp="1" noChangeArrowheads="1"/>
          </p:cNvSpPr>
          <p:nvPr>
            <p:ph idx="4294967295"/>
          </p:nvPr>
        </p:nvSpPr>
        <p:spPr/>
        <p:txBody>
          <a:bodyPr/>
          <a:lstStyle/>
          <a:p>
            <a:pPr eaLnBrk="1" hangingPunct="1"/>
            <a:r>
              <a:rPr lang="zh-CN" altLang="en-US" sz="2000"/>
              <a:t>根据定理</a:t>
            </a:r>
            <a:r>
              <a:rPr lang="en-US" altLang="zh-CN" sz="2000"/>
              <a:t>2</a:t>
            </a:r>
            <a:r>
              <a:rPr lang="zh-CN" altLang="en-US" sz="2000"/>
              <a:t>，这个方程的解不唯一</a:t>
            </a:r>
          </a:p>
          <a:p>
            <a:pPr eaLnBrk="1" hangingPunct="1"/>
            <a:r>
              <a:rPr lang="zh-CN" altLang="en-US" sz="2000"/>
              <a:t>实际上是一条直线</a:t>
            </a:r>
          </a:p>
          <a:p>
            <a:pPr lvl="1" eaLnBrk="1" hangingPunct="1">
              <a:buFont typeface="Wingdings 2" pitchFamily="18" charset="2"/>
              <a:buNone/>
            </a:pPr>
            <a:r>
              <a:rPr lang="zh-CN" altLang="en-US" sz="2500"/>
              <a:t>第一个端点</a:t>
            </a:r>
          </a:p>
        </p:txBody>
      </p:sp>
      <p:sp>
        <p:nvSpPr>
          <p:cNvPr id="50181" name="Rectangle 4"/>
          <p:cNvSpPr>
            <a:spLocks noChangeArrowheads="1"/>
          </p:cNvSpPr>
          <p:nvPr/>
        </p:nvSpPr>
        <p:spPr bwMode="auto">
          <a:xfrm>
            <a:off x="4471988" y="3219450"/>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54981" name="Object 5"/>
          <p:cNvGraphicFramePr>
            <a:graphicFrameLocks noChangeAspect="1"/>
          </p:cNvGraphicFramePr>
          <p:nvPr/>
        </p:nvGraphicFramePr>
        <p:xfrm>
          <a:off x="1774826" y="3789363"/>
          <a:ext cx="8126413" cy="1047750"/>
        </p:xfrm>
        <a:graphic>
          <a:graphicData uri="http://schemas.openxmlformats.org/presentationml/2006/ole">
            <mc:AlternateContent xmlns:mc="http://schemas.openxmlformats.org/markup-compatibility/2006">
              <mc:Choice xmlns:v="urn:schemas-microsoft-com:vml" Requires="v">
                <p:oleObj spid="_x0000_s49159" r:id="rId3" imgW="3251200" imgH="419100" progId="Equation.3">
                  <p:embed/>
                </p:oleObj>
              </mc:Choice>
              <mc:Fallback>
                <p:oleObj r:id="rId3" imgW="3251200" imgH="419100" progId="Equation.3">
                  <p:embed/>
                  <p:pic>
                    <p:nvPicPr>
                      <p:cNvPr id="2549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1774826" y="3789363"/>
                        <a:ext cx="8126413"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52336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4981"/>
                                        </p:tgtEl>
                                        <p:attrNameLst>
                                          <p:attrName>style.visibility</p:attrName>
                                        </p:attrNameLst>
                                      </p:cBhvr>
                                      <p:to>
                                        <p:strVal val="visible"/>
                                      </p:to>
                                    </p:set>
                                    <p:anim calcmode="lin" valueType="num">
                                      <p:cBhvr additive="base">
                                        <p:cTn id="7" dur="500" fill="hold"/>
                                        <p:tgtEl>
                                          <p:spTgt spid="254981"/>
                                        </p:tgtEl>
                                        <p:attrNameLst>
                                          <p:attrName>ppt_x</p:attrName>
                                        </p:attrNameLst>
                                      </p:cBhvr>
                                      <p:tavLst>
                                        <p:tav tm="0">
                                          <p:val>
                                            <p:strVal val="#ppt_x"/>
                                          </p:val>
                                        </p:tav>
                                        <p:tav tm="100000">
                                          <p:val>
                                            <p:strVal val="#ppt_x"/>
                                          </p:val>
                                        </p:tav>
                                      </p:tavLst>
                                    </p:anim>
                                    <p:anim calcmode="lin" valueType="num">
                                      <p:cBhvr additive="base">
                                        <p:cTn id="8" dur="500" fill="hold"/>
                                        <p:tgtEl>
                                          <p:spTgt spid="2549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b="1" cap="none" smtClean="0">
                <a:solidFill>
                  <a:schemeClr val="tx1"/>
                </a:solidFill>
              </a:rPr>
              <a:t>无套利定价原理的基本理论</a:t>
            </a:r>
            <a:endParaRPr lang="zh-CN" altLang="zh-CN" b="1" cap="none" smtClean="0">
              <a:solidFill>
                <a:schemeClr val="tx1"/>
              </a:solidFill>
            </a:endParaRPr>
          </a:p>
        </p:txBody>
      </p:sp>
      <p:sp>
        <p:nvSpPr>
          <p:cNvPr id="51207" name="Rectangle 3"/>
          <p:cNvSpPr>
            <a:spLocks noGrp="1" noChangeArrowheads="1"/>
          </p:cNvSpPr>
          <p:nvPr>
            <p:ph idx="4294967295"/>
          </p:nvPr>
        </p:nvSpPr>
        <p:spPr/>
        <p:txBody>
          <a:bodyPr/>
          <a:lstStyle/>
          <a:p>
            <a:pPr eaLnBrk="1" hangingPunct="1"/>
            <a:r>
              <a:rPr lang="zh-CN" altLang="en-US" smtClean="0"/>
              <a:t>第二个端点：</a:t>
            </a:r>
          </a:p>
          <a:p>
            <a:pPr lvl="1" eaLnBrk="1" hangingPunct="1">
              <a:buFont typeface="Wingdings 2" pitchFamily="18" charset="2"/>
              <a:buNone/>
            </a:pPr>
            <a:r>
              <a:rPr lang="zh-CN" altLang="en-US" smtClean="0"/>
              <a:t>如果                 ，则为：</a:t>
            </a:r>
          </a:p>
          <a:p>
            <a:pPr lvl="1" eaLnBrk="1" hangingPunct="1">
              <a:buFont typeface="Wingdings 2" pitchFamily="18" charset="2"/>
              <a:buNone/>
            </a:pPr>
            <a:endParaRPr lang="zh-CN" altLang="en-US" smtClean="0"/>
          </a:p>
          <a:p>
            <a:pPr lvl="1" eaLnBrk="1" hangingPunct="1">
              <a:buFont typeface="Wingdings 2" pitchFamily="18" charset="2"/>
              <a:buNone/>
            </a:pPr>
            <a:endParaRPr lang="zh-CN" altLang="en-US" smtClean="0"/>
          </a:p>
          <a:p>
            <a:pPr lvl="1" eaLnBrk="1" hangingPunct="1">
              <a:buFont typeface="Wingdings 2" pitchFamily="18" charset="2"/>
              <a:buNone/>
            </a:pPr>
            <a:endParaRPr lang="zh-CN" altLang="en-US" smtClean="0"/>
          </a:p>
          <a:p>
            <a:pPr lvl="1" eaLnBrk="1" hangingPunct="1">
              <a:buFont typeface="Wingdings 2" pitchFamily="18" charset="2"/>
              <a:buNone/>
            </a:pPr>
            <a:r>
              <a:rPr lang="zh-CN" altLang="en-US" smtClean="0"/>
              <a:t>如果                 ，则为</a:t>
            </a:r>
            <a:r>
              <a:rPr lang="zh-CN" altLang="en-US" b="1" smtClean="0"/>
              <a:t>：</a:t>
            </a:r>
          </a:p>
        </p:txBody>
      </p:sp>
      <p:sp>
        <p:nvSpPr>
          <p:cNvPr id="51208" name="Rectangle 4"/>
          <p:cNvSpPr>
            <a:spLocks noChangeArrowheads="1"/>
          </p:cNvSpPr>
          <p:nvPr/>
        </p:nvSpPr>
        <p:spPr bwMode="auto">
          <a:xfrm>
            <a:off x="5815013" y="33385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51202" name="Object 5"/>
          <p:cNvGraphicFramePr>
            <a:graphicFrameLocks noChangeAspect="1"/>
          </p:cNvGraphicFramePr>
          <p:nvPr/>
        </p:nvGraphicFramePr>
        <p:xfrm>
          <a:off x="3071814" y="2060575"/>
          <a:ext cx="1101725" cy="355600"/>
        </p:xfrm>
        <a:graphic>
          <a:graphicData uri="http://schemas.openxmlformats.org/presentationml/2006/ole">
            <mc:AlternateContent xmlns:mc="http://schemas.openxmlformats.org/markup-compatibility/2006">
              <mc:Choice xmlns:v="urn:schemas-microsoft-com:vml" Requires="v">
                <p:oleObj spid="_x0000_s50198" r:id="rId3" imgW="558558" imgH="177723" progId="Equation.3">
                  <p:embed/>
                </p:oleObj>
              </mc:Choice>
              <mc:Fallback>
                <p:oleObj r:id="rId3" imgW="558558" imgH="177723" progId="Equation.3">
                  <p:embed/>
                  <p:pic>
                    <p:nvPicPr>
                      <p:cNvPr id="5120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071814" y="2060575"/>
                        <a:ext cx="11017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9" name="Rectangle 6"/>
          <p:cNvSpPr>
            <a:spLocks noChangeArrowheads="1"/>
          </p:cNvSpPr>
          <p:nvPr/>
        </p:nvSpPr>
        <p:spPr bwMode="auto">
          <a:xfrm>
            <a:off x="5805488" y="33385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51203" name="Object 7"/>
          <p:cNvGraphicFramePr>
            <a:graphicFrameLocks noChangeAspect="1"/>
          </p:cNvGraphicFramePr>
          <p:nvPr/>
        </p:nvGraphicFramePr>
        <p:xfrm>
          <a:off x="3071813" y="3644901"/>
          <a:ext cx="1136650" cy="354013"/>
        </p:xfrm>
        <a:graphic>
          <a:graphicData uri="http://schemas.openxmlformats.org/presentationml/2006/ole">
            <mc:AlternateContent xmlns:mc="http://schemas.openxmlformats.org/markup-compatibility/2006">
              <mc:Choice xmlns:v="urn:schemas-microsoft-com:vml" Requires="v">
                <p:oleObj spid="_x0000_s50199" r:id="rId5" imgW="583693" imgH="177646" progId="Equation.3">
                  <p:embed/>
                </p:oleObj>
              </mc:Choice>
              <mc:Fallback>
                <p:oleObj r:id="rId5" imgW="583693" imgH="177646" progId="Equation.3">
                  <p:embed/>
                  <p:pic>
                    <p:nvPicPr>
                      <p:cNvPr id="5120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3071813" y="3644901"/>
                        <a:ext cx="113665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0" name="Rectangle 8"/>
          <p:cNvSpPr>
            <a:spLocks noChangeArrowheads="1"/>
          </p:cNvSpPr>
          <p:nvPr/>
        </p:nvSpPr>
        <p:spPr bwMode="auto">
          <a:xfrm>
            <a:off x="4491038" y="3219450"/>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51204" name="Object 9"/>
          <p:cNvGraphicFramePr>
            <a:graphicFrameLocks noChangeAspect="1"/>
          </p:cNvGraphicFramePr>
          <p:nvPr/>
        </p:nvGraphicFramePr>
        <p:xfrm>
          <a:off x="1919288" y="2492375"/>
          <a:ext cx="8024812" cy="1047750"/>
        </p:xfrm>
        <a:graphic>
          <a:graphicData uri="http://schemas.openxmlformats.org/presentationml/2006/ole">
            <mc:AlternateContent xmlns:mc="http://schemas.openxmlformats.org/markup-compatibility/2006">
              <mc:Choice xmlns:v="urn:schemas-microsoft-com:vml" Requires="v">
                <p:oleObj spid="_x0000_s50200" r:id="rId7" imgW="3213100" imgH="419100" progId="Equation.3">
                  <p:embed/>
                </p:oleObj>
              </mc:Choice>
              <mc:Fallback>
                <p:oleObj r:id="rId7" imgW="3213100" imgH="419100" progId="Equation.3">
                  <p:embed/>
                  <p:pic>
                    <p:nvPicPr>
                      <p:cNvPr id="51204"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1919288" y="2492375"/>
                        <a:ext cx="8024812"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1" name="Rectangle 10"/>
          <p:cNvSpPr>
            <a:spLocks noChangeArrowheads="1"/>
          </p:cNvSpPr>
          <p:nvPr/>
        </p:nvSpPr>
        <p:spPr bwMode="auto">
          <a:xfrm>
            <a:off x="4495800" y="3219450"/>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51205" name="Object 11"/>
          <p:cNvGraphicFramePr>
            <a:graphicFrameLocks noChangeAspect="1"/>
          </p:cNvGraphicFramePr>
          <p:nvPr/>
        </p:nvGraphicFramePr>
        <p:xfrm>
          <a:off x="2063750" y="4221163"/>
          <a:ext cx="8001000" cy="1047750"/>
        </p:xfrm>
        <a:graphic>
          <a:graphicData uri="http://schemas.openxmlformats.org/presentationml/2006/ole">
            <mc:AlternateContent xmlns:mc="http://schemas.openxmlformats.org/markup-compatibility/2006">
              <mc:Choice xmlns:v="urn:schemas-microsoft-com:vml" Requires="v">
                <p:oleObj spid="_x0000_s50201" r:id="rId9" imgW="3200400" imgH="419100" progId="Equation.3">
                  <p:embed/>
                </p:oleObj>
              </mc:Choice>
              <mc:Fallback>
                <p:oleObj r:id="rId9" imgW="3200400" imgH="419100" progId="Equation.3">
                  <p:embed/>
                  <p:pic>
                    <p:nvPicPr>
                      <p:cNvPr id="51205"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White">
                      <a:xfrm>
                        <a:off x="2063750" y="4221163"/>
                        <a:ext cx="800100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8067793"/>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b="1" cap="none" smtClean="0">
                <a:solidFill>
                  <a:schemeClr val="tx1"/>
                </a:solidFill>
              </a:rPr>
              <a:t>无套利定价原理的基本理论</a:t>
            </a:r>
            <a:endParaRPr lang="zh-CN" altLang="zh-CN" b="1" cap="none" smtClean="0">
              <a:solidFill>
                <a:schemeClr val="tx1"/>
              </a:solidFill>
            </a:endParaRPr>
          </a:p>
        </p:txBody>
      </p:sp>
      <p:sp>
        <p:nvSpPr>
          <p:cNvPr id="273411" name="Rectangle 3"/>
          <p:cNvSpPr>
            <a:spLocks noGrp="1" noChangeArrowheads="1"/>
          </p:cNvSpPr>
          <p:nvPr>
            <p:ph idx="4294967295"/>
          </p:nvPr>
        </p:nvSpPr>
        <p:spPr/>
        <p:txBody>
          <a:bodyPr/>
          <a:lstStyle/>
          <a:p>
            <a:pPr eaLnBrk="1" hangingPunct="1"/>
            <a:r>
              <a:rPr lang="zh-CN" altLang="en-US"/>
              <a:t>由于资产价格是状态价格线性函数，所以上述的状态价格直线可以用来确定资产价格区间</a:t>
            </a:r>
          </a:p>
        </p:txBody>
      </p:sp>
    </p:spTree>
    <p:extLst>
      <p:ext uri="{BB962C8B-B14F-4D97-AF65-F5344CB8AC3E}">
        <p14:creationId xmlns:p14="http://schemas.microsoft.com/office/powerpoint/2010/main" val="3737189005"/>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dirty="0">
                <a:effectLst>
                  <a:outerShdw blurRad="38100" dist="38100" dir="2700000" algn="tl">
                    <a:srgbClr val="C0C0C0"/>
                  </a:outerShdw>
                </a:effectLst>
                <a:latin typeface="黑体" pitchFamily="2" charset="-122"/>
              </a:rPr>
              <a:t>第三章  金融产品创新原理</a:t>
            </a:r>
            <a:endParaRPr lang="zh-CN" altLang="zh-CN" sz="3600" b="1" dirty="0">
              <a:effectLst>
                <a:outerShdw blurRad="38100" dist="38100" dir="2700000" algn="tl">
                  <a:srgbClr val="C0C0C0"/>
                </a:outerShdw>
              </a:effectLst>
              <a:latin typeface="黑体" pitchFamily="2" charset="-122"/>
            </a:endParaRPr>
          </a:p>
        </p:txBody>
      </p:sp>
      <p:sp>
        <p:nvSpPr>
          <p:cNvPr id="270340" name="AutoShape 5"/>
          <p:cNvSpPr>
            <a:spLocks noChangeArrowheads="1"/>
          </p:cNvSpPr>
          <p:nvPr/>
        </p:nvSpPr>
        <p:spPr bwMode="auto">
          <a:xfrm>
            <a:off x="3810000" y="2133600"/>
            <a:ext cx="48768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dirty="0">
                <a:solidFill>
                  <a:srgbClr val="000000"/>
                </a:solidFill>
                <a:latin typeface="华文中宋" pitchFamily="2" charset="-122"/>
                <a:ea typeface="华文中宋" pitchFamily="2" charset="-122"/>
              </a:rPr>
              <a:t>金融创新概述</a:t>
            </a:r>
          </a:p>
        </p:txBody>
      </p:sp>
      <p:sp>
        <p:nvSpPr>
          <p:cNvPr id="270341" name="AutoShape 6"/>
          <p:cNvSpPr>
            <a:spLocks noChangeArrowheads="1"/>
          </p:cNvSpPr>
          <p:nvPr/>
        </p:nvSpPr>
        <p:spPr bwMode="auto">
          <a:xfrm>
            <a:off x="3810000" y="3124200"/>
            <a:ext cx="48768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dirty="0">
                <a:ln w="22225">
                  <a:solidFill>
                    <a:schemeClr val="accent2"/>
                  </a:solidFill>
                  <a:prstDash val="solid"/>
                </a:ln>
                <a:solidFill>
                  <a:schemeClr val="accent2">
                    <a:lumMod val="40000"/>
                    <a:lumOff val="60000"/>
                  </a:schemeClr>
                </a:solidFill>
                <a:latin typeface="华文中宋" pitchFamily="2" charset="-122"/>
                <a:ea typeface="华文中宋" pitchFamily="2" charset="-122"/>
              </a:rPr>
              <a:t>需求拉动金融</a:t>
            </a:r>
            <a:r>
              <a:rPr lang="zh-CN" altLang="en-US" sz="2400" b="1" dirty="0" smtClean="0">
                <a:ln w="22225">
                  <a:solidFill>
                    <a:schemeClr val="accent2"/>
                  </a:solidFill>
                  <a:prstDash val="solid"/>
                </a:ln>
                <a:solidFill>
                  <a:schemeClr val="accent2">
                    <a:lumMod val="40000"/>
                    <a:lumOff val="60000"/>
                  </a:schemeClr>
                </a:solidFill>
                <a:latin typeface="华文中宋" pitchFamily="2" charset="-122"/>
                <a:ea typeface="华文中宋" pitchFamily="2" charset="-122"/>
              </a:rPr>
              <a:t>创新</a:t>
            </a:r>
            <a:r>
              <a:rPr lang="en-US" altLang="zh-CN" sz="2400" b="1" dirty="0" smtClean="0">
                <a:ln w="22225">
                  <a:solidFill>
                    <a:schemeClr val="accent2"/>
                  </a:solidFill>
                  <a:prstDash val="solid"/>
                </a:ln>
                <a:solidFill>
                  <a:schemeClr val="accent2">
                    <a:lumMod val="40000"/>
                    <a:lumOff val="60000"/>
                  </a:schemeClr>
                </a:solidFill>
                <a:latin typeface="华文中宋" pitchFamily="2" charset="-122"/>
                <a:ea typeface="华文中宋" pitchFamily="2" charset="-122"/>
              </a:rPr>
              <a:t>(!!!</a:t>
            </a:r>
            <a:r>
              <a:rPr lang="zh-CN" altLang="en-US" sz="2400" b="1" dirty="0" smtClean="0">
                <a:ln w="22225">
                  <a:solidFill>
                    <a:schemeClr val="accent2"/>
                  </a:solidFill>
                  <a:prstDash val="solid"/>
                </a:ln>
                <a:solidFill>
                  <a:schemeClr val="accent2">
                    <a:lumMod val="40000"/>
                    <a:lumOff val="60000"/>
                  </a:schemeClr>
                </a:solidFill>
                <a:latin typeface="华文中宋" pitchFamily="2" charset="-122"/>
                <a:ea typeface="华文中宋" pitchFamily="2" charset="-122"/>
              </a:rPr>
              <a:t>重点</a:t>
            </a:r>
            <a:r>
              <a:rPr lang="en-US" altLang="zh-CN" sz="2400" b="1" dirty="0" smtClean="0">
                <a:ln w="22225">
                  <a:solidFill>
                    <a:schemeClr val="accent2"/>
                  </a:solidFill>
                  <a:prstDash val="solid"/>
                </a:ln>
                <a:solidFill>
                  <a:schemeClr val="accent2">
                    <a:lumMod val="40000"/>
                    <a:lumOff val="60000"/>
                  </a:schemeClr>
                </a:solidFill>
                <a:latin typeface="华文中宋" pitchFamily="2" charset="-122"/>
                <a:ea typeface="华文中宋" pitchFamily="2" charset="-122"/>
              </a:rPr>
              <a:t>!!!)</a:t>
            </a:r>
            <a:endParaRPr lang="zh-CN" altLang="en-US" sz="2400" b="1" dirty="0">
              <a:ln w="22225">
                <a:solidFill>
                  <a:schemeClr val="accent2"/>
                </a:solidFill>
                <a:prstDash val="solid"/>
              </a:ln>
              <a:solidFill>
                <a:schemeClr val="accent2">
                  <a:lumMod val="40000"/>
                  <a:lumOff val="60000"/>
                </a:schemeClr>
              </a:solidFill>
              <a:latin typeface="华文中宋" pitchFamily="2" charset="-122"/>
              <a:ea typeface="华文中宋" pitchFamily="2" charset="-122"/>
            </a:endParaRPr>
          </a:p>
        </p:txBody>
      </p:sp>
      <p:sp>
        <p:nvSpPr>
          <p:cNvPr id="270342" name="AutoShape 7"/>
          <p:cNvSpPr>
            <a:spLocks noChangeArrowheads="1"/>
          </p:cNvSpPr>
          <p:nvPr/>
        </p:nvSpPr>
        <p:spPr bwMode="auto">
          <a:xfrm>
            <a:off x="3810000" y="4114800"/>
            <a:ext cx="48768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dirty="0">
                <a:latin typeface="华文中宋" pitchFamily="2" charset="-122"/>
                <a:ea typeface="华文中宋" pitchFamily="2" charset="-122"/>
              </a:rPr>
              <a:t>金融产品创新的方法和设计技术</a:t>
            </a:r>
          </a:p>
        </p:txBody>
      </p:sp>
      <p:sp>
        <p:nvSpPr>
          <p:cNvPr id="270343" name="AutoShape 8"/>
          <p:cNvSpPr>
            <a:spLocks noChangeArrowheads="1"/>
          </p:cNvSpPr>
          <p:nvPr/>
        </p:nvSpPr>
        <p:spPr bwMode="auto">
          <a:xfrm>
            <a:off x="3810000" y="5105400"/>
            <a:ext cx="48768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spc="50" dirty="0">
                <a:ln w="0"/>
                <a:solidFill>
                  <a:schemeClr val="bg2"/>
                </a:solidFill>
                <a:effectLst>
                  <a:innerShdw blurRad="63500" dist="50800" dir="13500000">
                    <a:srgbClr val="000000">
                      <a:alpha val="50000"/>
                    </a:srgbClr>
                  </a:innerShdw>
                </a:effectLst>
                <a:latin typeface="华文中宋" pitchFamily="2" charset="-122"/>
                <a:ea typeface="华文中宋" pitchFamily="2" charset="-122"/>
              </a:rPr>
              <a:t>金融创新案例</a:t>
            </a:r>
            <a:r>
              <a:rPr lang="zh-CN" altLang="en-US" sz="2400" b="1" spc="50" dirty="0" smtClean="0">
                <a:ln w="0"/>
                <a:solidFill>
                  <a:schemeClr val="bg2"/>
                </a:solidFill>
                <a:effectLst>
                  <a:innerShdw blurRad="63500" dist="50800" dir="13500000">
                    <a:srgbClr val="000000">
                      <a:alpha val="50000"/>
                    </a:srgbClr>
                  </a:innerShdw>
                </a:effectLst>
                <a:latin typeface="华文中宋" pitchFamily="2" charset="-122"/>
                <a:ea typeface="华文中宋" pitchFamily="2" charset="-122"/>
              </a:rPr>
              <a:t>分析</a:t>
            </a:r>
            <a:r>
              <a:rPr lang="en-US" altLang="zh-CN" sz="2400" b="1" spc="50" dirty="0" smtClean="0">
                <a:ln w="0"/>
                <a:solidFill>
                  <a:schemeClr val="bg2"/>
                </a:solidFill>
                <a:effectLst>
                  <a:innerShdw blurRad="63500" dist="50800" dir="13500000">
                    <a:srgbClr val="000000">
                      <a:alpha val="50000"/>
                    </a:srgbClr>
                  </a:innerShdw>
                </a:effectLst>
                <a:latin typeface="华文中宋" pitchFamily="2" charset="-122"/>
                <a:ea typeface="华文中宋" pitchFamily="2" charset="-122"/>
              </a:rPr>
              <a:t>(</a:t>
            </a:r>
            <a:r>
              <a:rPr lang="zh-CN" altLang="en-US" sz="2400" b="1" spc="50" dirty="0" smtClean="0">
                <a:ln w="0"/>
                <a:solidFill>
                  <a:schemeClr val="bg2"/>
                </a:solidFill>
                <a:effectLst>
                  <a:innerShdw blurRad="63500" dist="50800" dir="13500000">
                    <a:srgbClr val="000000">
                      <a:alpha val="50000"/>
                    </a:srgbClr>
                  </a:innerShdw>
                </a:effectLst>
                <a:latin typeface="华文中宋" pitchFamily="2" charset="-122"/>
                <a:ea typeface="华文中宋" pitchFamily="2" charset="-122"/>
              </a:rPr>
              <a:t>不考</a:t>
            </a:r>
            <a:r>
              <a:rPr lang="en-US" altLang="zh-CN" sz="2400" b="1" spc="50" dirty="0" smtClean="0">
                <a:ln w="0"/>
                <a:solidFill>
                  <a:schemeClr val="bg2"/>
                </a:solidFill>
                <a:effectLst>
                  <a:innerShdw blurRad="63500" dist="50800" dir="13500000">
                    <a:srgbClr val="000000">
                      <a:alpha val="50000"/>
                    </a:srgbClr>
                  </a:innerShdw>
                </a:effectLst>
                <a:latin typeface="华文中宋" pitchFamily="2" charset="-122"/>
                <a:ea typeface="华文中宋" pitchFamily="2" charset="-122"/>
              </a:rPr>
              <a:t>)</a:t>
            </a:r>
            <a:endParaRPr lang="zh-CN" altLang="en-US" sz="2400" b="1" spc="50" dirty="0">
              <a:ln w="0"/>
              <a:solidFill>
                <a:schemeClr val="bg2"/>
              </a:solidFill>
              <a:effectLst>
                <a:innerShdw blurRad="63500" dist="50800" dir="13500000">
                  <a:srgbClr val="000000">
                    <a:alpha val="50000"/>
                  </a:srgbClr>
                </a:innerShdw>
              </a:effectLst>
              <a:latin typeface="华文中宋" pitchFamily="2" charset="-122"/>
              <a:ea typeface="华文中宋" pitchFamily="2" charset="-122"/>
            </a:endParaRPr>
          </a:p>
        </p:txBody>
      </p:sp>
      <p:pic>
        <p:nvPicPr>
          <p:cNvPr id="274440" name="Picture 9" descr="1173053412694"/>
          <p:cNvPicPr>
            <a:picLocks noChangeAspect="1" noChangeArrowheads="1" noCrop="1"/>
          </p:cNvPicPr>
          <p:nvPr/>
        </p:nvPicPr>
        <p:blipFill>
          <a:blip r:embed="rId2" cstate="print"/>
          <a:srcRect/>
          <a:stretch>
            <a:fillRect/>
          </a:stretch>
        </p:blipFill>
        <p:spPr bwMode="auto">
          <a:xfrm>
            <a:off x="1992314" y="5373688"/>
            <a:ext cx="1157287" cy="1085850"/>
          </a:xfrm>
          <a:prstGeom prst="rect">
            <a:avLst/>
          </a:prstGeom>
          <a:noFill/>
          <a:ln w="9525">
            <a:noFill/>
            <a:miter lim="800000"/>
            <a:headEnd/>
            <a:tailEnd/>
          </a:ln>
        </p:spPr>
      </p:pic>
      <p:pic>
        <p:nvPicPr>
          <p:cNvPr id="274441" name="Picture 10" descr="1163484081884"/>
          <p:cNvPicPr>
            <a:picLocks noChangeAspect="1" noChangeArrowheads="1" noCrop="1"/>
          </p:cNvPicPr>
          <p:nvPr/>
        </p:nvPicPr>
        <p:blipFill>
          <a:blip r:embed="rId3" cstate="print"/>
          <a:srcRect/>
          <a:stretch>
            <a:fillRect/>
          </a:stretch>
        </p:blipFill>
        <p:spPr bwMode="auto">
          <a:xfrm>
            <a:off x="9409114" y="260350"/>
            <a:ext cx="827087" cy="827088"/>
          </a:xfrm>
          <a:prstGeom prst="rect">
            <a:avLst/>
          </a:prstGeom>
          <a:noFill/>
          <a:ln w="9525">
            <a:noFill/>
            <a:miter lim="800000"/>
            <a:headEnd/>
            <a:tailEnd/>
          </a:ln>
        </p:spPr>
      </p:pic>
    </p:spTree>
    <p:extLst>
      <p:ext uri="{BB962C8B-B14F-4D97-AF65-F5344CB8AC3E}">
        <p14:creationId xmlns:p14="http://schemas.microsoft.com/office/powerpoint/2010/main" val="690938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340">
                                            <p:bg/>
                                          </p:spTgt>
                                        </p:tgtEl>
                                        <p:attrNameLst>
                                          <p:attrName>style.visibility</p:attrName>
                                        </p:attrNameLst>
                                      </p:cBhvr>
                                      <p:to>
                                        <p:strVal val="visible"/>
                                      </p:to>
                                    </p:set>
                                    <p:animEffect transition="in" filter="blinds(horizontal)">
                                      <p:cBhvr>
                                        <p:cTn id="7" dur="500"/>
                                        <p:tgtEl>
                                          <p:spTgt spid="270340">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0340">
                                            <p:txEl>
                                              <p:pRg st="0" end="0"/>
                                            </p:txEl>
                                          </p:spTgt>
                                        </p:tgtEl>
                                        <p:attrNameLst>
                                          <p:attrName>style.visibility</p:attrName>
                                        </p:attrNameLst>
                                      </p:cBhvr>
                                      <p:to>
                                        <p:strVal val="visible"/>
                                      </p:to>
                                    </p:set>
                                    <p:animEffect transition="in" filter="blinds(horizontal)">
                                      <p:cBhvr>
                                        <p:cTn id="10" dur="500"/>
                                        <p:tgtEl>
                                          <p:spTgt spid="2703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0341"/>
                                        </p:tgtEl>
                                        <p:attrNameLst>
                                          <p:attrName>style.visibility</p:attrName>
                                        </p:attrNameLst>
                                      </p:cBhvr>
                                      <p:to>
                                        <p:strVal val="visible"/>
                                      </p:to>
                                    </p:set>
                                    <p:animEffect transition="in" filter="blinds(horizontal)">
                                      <p:cBhvr>
                                        <p:cTn id="15" dur="500"/>
                                        <p:tgtEl>
                                          <p:spTgt spid="27034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0342"/>
                                        </p:tgtEl>
                                        <p:attrNameLst>
                                          <p:attrName>style.visibility</p:attrName>
                                        </p:attrNameLst>
                                      </p:cBhvr>
                                      <p:to>
                                        <p:strVal val="visible"/>
                                      </p:to>
                                    </p:set>
                                    <p:animEffect transition="in" filter="blinds(horizontal)">
                                      <p:cBhvr>
                                        <p:cTn id="20" dur="500"/>
                                        <p:tgtEl>
                                          <p:spTgt spid="27034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70343"/>
                                        </p:tgtEl>
                                        <p:attrNameLst>
                                          <p:attrName>style.visibility</p:attrName>
                                        </p:attrNameLst>
                                      </p:cBhvr>
                                      <p:to>
                                        <p:strVal val="visible"/>
                                      </p:to>
                                    </p:set>
                                    <p:animEffect transition="in" filter="checkerboard(across)">
                                      <p:cBhvr>
                                        <p:cTn id="25" dur="500"/>
                                        <p:tgtEl>
                                          <p:spTgt spid="270343"/>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mph" presetSubtype="0" fill="hold" grpId="1" nodeType="clickEffect">
                                  <p:stCondLst>
                                    <p:cond delay="0"/>
                                  </p:stCondLst>
                                  <p:childTnLst>
                                    <p:animScale>
                                      <p:cBhvr>
                                        <p:cTn id="29" dur="2000" fill="hold"/>
                                        <p:tgtEl>
                                          <p:spTgt spid="270340">
                                            <p:bg/>
                                          </p:spTgt>
                                        </p:tgtEl>
                                      </p:cBhvr>
                                      <p:by x="150000" y="150000"/>
                                    </p:animScale>
                                  </p:childTnLst>
                                </p:cTn>
                              </p:par>
                              <p:par>
                                <p:cTn id="30" presetID="6" presetClass="emph" presetSubtype="0" fill="hold" grpId="1" nodeType="withEffect">
                                  <p:stCondLst>
                                    <p:cond delay="0"/>
                                  </p:stCondLst>
                                  <p:childTnLst>
                                    <p:animScale>
                                      <p:cBhvr>
                                        <p:cTn id="31" dur="2000" fill="hold"/>
                                        <p:tgtEl>
                                          <p:spTgt spid="270340">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build="allAtOnce" animBg="1"/>
      <p:bldP spid="270340" grpId="1" build="allAtOnce" animBg="1"/>
      <p:bldP spid="270341" grpId="0" animBg="1"/>
      <p:bldP spid="270342" grpId="0" animBg="1"/>
      <p:bldP spid="270343"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rgbClr val="000000"/>
                </a:solidFill>
              </a:rPr>
              <a:t>金融创新概述</a:t>
            </a:r>
            <a:endParaRPr lang="zh-CN" altLang="zh-CN" sz="3600" b="1">
              <a:solidFill>
                <a:srgbClr val="000000"/>
              </a:solidFill>
            </a:endParaRPr>
          </a:p>
        </p:txBody>
      </p:sp>
      <p:sp>
        <p:nvSpPr>
          <p:cNvPr id="271363" name="Rectangle 3"/>
          <p:cNvSpPr>
            <a:spLocks noGrp="1" noChangeArrowheads="1"/>
          </p:cNvSpPr>
          <p:nvPr>
            <p:ph idx="4294967295"/>
          </p:nvPr>
        </p:nvSpPr>
        <p:spPr>
          <a:xfrm>
            <a:off x="1992314" y="1412876"/>
            <a:ext cx="8002587" cy="4873625"/>
          </a:xfrm>
        </p:spPr>
        <p:txBody>
          <a:bodyPr>
            <a:normAutofit lnSpcReduction="10000"/>
          </a:bodyPr>
          <a:lstStyle/>
          <a:p>
            <a:pPr eaLnBrk="1" hangingPunct="1"/>
            <a:r>
              <a:rPr lang="zh-CN" altLang="en-US" b="1" dirty="0">
                <a:solidFill>
                  <a:schemeClr val="hlink"/>
                </a:solidFill>
                <a:latin typeface="方正姚体" pitchFamily="2" charset="-122"/>
                <a:ea typeface="方正姚体" pitchFamily="2" charset="-122"/>
              </a:rPr>
              <a:t>按创新程度分为 </a:t>
            </a:r>
            <a:r>
              <a:rPr lang="en-US" altLang="zh-CN" b="1" dirty="0">
                <a:solidFill>
                  <a:schemeClr val="hlink"/>
                </a:solidFill>
                <a:latin typeface="方正姚体" pitchFamily="2" charset="-122"/>
                <a:ea typeface="方正姚体" pitchFamily="2" charset="-122"/>
              </a:rPr>
              <a:t>:</a:t>
            </a:r>
          </a:p>
          <a:p>
            <a:pPr eaLnBrk="1" hangingPunct="1">
              <a:buFont typeface="Wingdings" pitchFamily="2" charset="2"/>
              <a:buNone/>
            </a:pPr>
            <a:r>
              <a:rPr lang="en-US" altLang="zh-CN" dirty="0"/>
              <a:t>    ——</a:t>
            </a:r>
            <a:r>
              <a:rPr lang="zh-CN" altLang="en-US" dirty="0"/>
              <a:t>原创性金融创新</a:t>
            </a:r>
          </a:p>
          <a:p>
            <a:pPr eaLnBrk="1" hangingPunct="1">
              <a:buFont typeface="Wingdings" pitchFamily="2" charset="2"/>
              <a:buNone/>
            </a:pPr>
            <a:r>
              <a:rPr lang="zh-CN" altLang="en-US" dirty="0"/>
              <a:t>         </a:t>
            </a:r>
            <a:r>
              <a:rPr lang="zh-CN" altLang="en-US" b="1" dirty="0" smtClean="0">
                <a:ea typeface="华文细黑" pitchFamily="2" charset="-122"/>
              </a:rPr>
              <a:t>全新的思维、全新的金融工具或策略，诸如创造股票融资方式、从分业到混业经营等。</a:t>
            </a:r>
          </a:p>
          <a:p>
            <a:pPr eaLnBrk="1" hangingPunct="1">
              <a:buFont typeface="Wingdings" pitchFamily="2" charset="2"/>
              <a:buNone/>
            </a:pPr>
            <a:endParaRPr lang="zh-CN" altLang="en-US" dirty="0"/>
          </a:p>
          <a:p>
            <a:pPr eaLnBrk="1" hangingPunct="1">
              <a:buFont typeface="Wingdings" pitchFamily="2" charset="2"/>
              <a:buNone/>
            </a:pPr>
            <a:r>
              <a:rPr lang="en-US" altLang="zh-CN" dirty="0"/>
              <a:t>    ——</a:t>
            </a:r>
            <a:r>
              <a:rPr lang="zh-CN" altLang="en-US" dirty="0"/>
              <a:t>吸纳性金融创新</a:t>
            </a:r>
          </a:p>
          <a:p>
            <a:pPr eaLnBrk="1" hangingPunct="1">
              <a:buFont typeface="Wingdings" pitchFamily="2" charset="2"/>
              <a:buNone/>
            </a:pPr>
            <a:r>
              <a:rPr lang="zh-CN" altLang="en-US" b="1" dirty="0" smtClean="0">
                <a:ea typeface="华文细黑" pitchFamily="2" charset="-122"/>
              </a:rPr>
              <a:t>          在现有金融工具或策略基础上，通过某种技术方法（分解和组合等）得到新型金融工具和策略。</a:t>
            </a:r>
          </a:p>
          <a:p>
            <a:pPr eaLnBrk="1" hangingPunct="1">
              <a:buFont typeface="Wingdings" pitchFamily="2" charset="2"/>
              <a:buNone/>
            </a:pPr>
            <a:endParaRPr lang="zh-CN" altLang="en-US" b="1" dirty="0" smtClean="0">
              <a:ea typeface="华文细黑" pitchFamily="2" charset="-122"/>
            </a:endParaRPr>
          </a:p>
          <a:p>
            <a:pPr eaLnBrk="1" hangingPunct="1">
              <a:buFont typeface="Wingdings" pitchFamily="2" charset="2"/>
              <a:buNone/>
            </a:pPr>
            <a:r>
              <a:rPr lang="zh-CN" altLang="en-US" b="1" dirty="0" smtClean="0">
                <a:ea typeface="华文细黑" pitchFamily="2" charset="-122"/>
              </a:rPr>
              <a:t>     </a:t>
            </a:r>
            <a:r>
              <a:rPr lang="zh-CN" altLang="en-US" b="1" dirty="0">
                <a:solidFill>
                  <a:schemeClr val="hlink"/>
                </a:solidFill>
                <a:ea typeface="楷体_GB2312" pitchFamily="49" charset="-122"/>
              </a:rPr>
              <a:t>更多的是第二种金融创新形式！</a:t>
            </a:r>
          </a:p>
        </p:txBody>
      </p:sp>
    </p:spTree>
    <p:extLst>
      <p:ext uri="{BB962C8B-B14F-4D97-AF65-F5344CB8AC3E}">
        <p14:creationId xmlns:p14="http://schemas.microsoft.com/office/powerpoint/2010/main" val="2411029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Effect transition="in" filter="blinds(horizontal)">
                                      <p:cBhvr>
                                        <p:cTn id="7" dur="500"/>
                                        <p:tgtEl>
                                          <p:spTgt spid="271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1363">
                                            <p:txEl>
                                              <p:pRg st="2" end="2"/>
                                            </p:txEl>
                                          </p:spTgt>
                                        </p:tgtEl>
                                        <p:attrNameLst>
                                          <p:attrName>style.visibility</p:attrName>
                                        </p:attrNameLst>
                                      </p:cBhvr>
                                      <p:to>
                                        <p:strVal val="visible"/>
                                      </p:to>
                                    </p:set>
                                    <p:anim calcmode="lin" valueType="num">
                                      <p:cBhvr additive="base">
                                        <p:cTn id="12" dur="500" fill="hold"/>
                                        <p:tgtEl>
                                          <p:spTgt spid="27136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1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71363">
                                            <p:txEl>
                                              <p:pRg st="4" end="4"/>
                                            </p:txEl>
                                          </p:spTgt>
                                        </p:tgtEl>
                                        <p:attrNameLst>
                                          <p:attrName>style.visibility</p:attrName>
                                        </p:attrNameLst>
                                      </p:cBhvr>
                                      <p:to>
                                        <p:strVal val="visible"/>
                                      </p:to>
                                    </p:set>
                                    <p:animEffect transition="in" filter="blinds(horizontal)">
                                      <p:cBhvr>
                                        <p:cTn id="18" dur="500"/>
                                        <p:tgtEl>
                                          <p:spTgt spid="27136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1363">
                                            <p:txEl>
                                              <p:pRg st="5" end="5"/>
                                            </p:txEl>
                                          </p:spTgt>
                                        </p:tgtEl>
                                        <p:attrNameLst>
                                          <p:attrName>style.visibility</p:attrName>
                                        </p:attrNameLst>
                                      </p:cBhvr>
                                      <p:to>
                                        <p:strVal val="visible"/>
                                      </p:to>
                                    </p:set>
                                    <p:anim calcmode="lin" valueType="num">
                                      <p:cBhvr additive="base">
                                        <p:cTn id="23" dur="500" fill="hold"/>
                                        <p:tgtEl>
                                          <p:spTgt spid="2713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1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71363">
                                            <p:txEl>
                                              <p:pRg st="7" end="7"/>
                                            </p:txEl>
                                          </p:spTgt>
                                        </p:tgtEl>
                                        <p:attrNameLst>
                                          <p:attrName>style.visibility</p:attrName>
                                        </p:attrNameLst>
                                      </p:cBhvr>
                                      <p:to>
                                        <p:strVal val="visible"/>
                                      </p:to>
                                    </p:set>
                                    <p:anim calcmode="lin" valueType="num">
                                      <p:cBhvr additive="base">
                                        <p:cTn id="29" dur="500" fill="hold"/>
                                        <p:tgtEl>
                                          <p:spTgt spid="27136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713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idx="4294967295"/>
          </p:nvPr>
        </p:nvSpPr>
        <p:spPr bwMode="auto">
          <a:xfrm>
            <a:off x="1919288" y="115888"/>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rgbClr val="000000"/>
                </a:solidFill>
              </a:rPr>
              <a:t>金融创新概述</a:t>
            </a:r>
            <a:endParaRPr lang="zh-CN" altLang="zh-CN" sz="3600" b="1">
              <a:solidFill>
                <a:srgbClr val="000000"/>
              </a:solidFill>
            </a:endParaRPr>
          </a:p>
        </p:txBody>
      </p:sp>
      <p:sp>
        <p:nvSpPr>
          <p:cNvPr id="274435" name="Rectangle 3"/>
          <p:cNvSpPr>
            <a:spLocks noGrp="1" noChangeArrowheads="1"/>
          </p:cNvSpPr>
          <p:nvPr>
            <p:ph idx="4294967295"/>
          </p:nvPr>
        </p:nvSpPr>
        <p:spPr>
          <a:xfrm>
            <a:off x="1919289" y="1052514"/>
            <a:ext cx="8207375" cy="5184775"/>
          </a:xfrm>
        </p:spPr>
        <p:txBody>
          <a:bodyPr>
            <a:normAutofit fontScale="85000" lnSpcReduction="10000"/>
          </a:bodyPr>
          <a:lstStyle/>
          <a:p>
            <a:pPr eaLnBrk="1" hangingPunct="1"/>
            <a:r>
              <a:rPr lang="zh-CN" altLang="en-US" b="1" dirty="0">
                <a:solidFill>
                  <a:schemeClr val="hlink"/>
                </a:solidFill>
                <a:latin typeface="方正姚体" pitchFamily="2" charset="-122"/>
                <a:ea typeface="方正姚体" pitchFamily="2" charset="-122"/>
              </a:rPr>
              <a:t>按创新内容分为 </a:t>
            </a:r>
            <a:r>
              <a:rPr lang="en-US" altLang="zh-CN" b="1" dirty="0">
                <a:solidFill>
                  <a:schemeClr val="hlink"/>
                </a:solidFill>
                <a:latin typeface="方正姚体" pitchFamily="2" charset="-122"/>
                <a:ea typeface="方正姚体" pitchFamily="2" charset="-122"/>
              </a:rPr>
              <a:t>:</a:t>
            </a:r>
          </a:p>
          <a:p>
            <a:pPr eaLnBrk="1" hangingPunct="1">
              <a:buFont typeface="Wingdings" pitchFamily="2" charset="2"/>
              <a:buNone/>
            </a:pPr>
            <a:r>
              <a:rPr lang="en-US" altLang="zh-CN" dirty="0"/>
              <a:t>    ——</a:t>
            </a:r>
            <a:r>
              <a:rPr lang="zh-CN" altLang="en-US" dirty="0"/>
              <a:t>金融制度创新</a:t>
            </a:r>
          </a:p>
          <a:p>
            <a:pPr eaLnBrk="1" hangingPunct="1">
              <a:buFont typeface="Wingdings" pitchFamily="2" charset="2"/>
              <a:buNone/>
            </a:pPr>
            <a:r>
              <a:rPr lang="zh-CN" altLang="en-US" dirty="0"/>
              <a:t>         </a:t>
            </a:r>
            <a:r>
              <a:rPr lang="zh-CN" altLang="en-US" b="1" dirty="0" smtClean="0">
                <a:ea typeface="华文细黑" pitchFamily="2" charset="-122"/>
              </a:rPr>
              <a:t>主要是指金融制度的改革或变革，包括货币制度、</a:t>
            </a:r>
          </a:p>
          <a:p>
            <a:pPr eaLnBrk="1" hangingPunct="1">
              <a:buFont typeface="Wingdings" pitchFamily="2" charset="2"/>
              <a:buNone/>
            </a:pPr>
            <a:r>
              <a:rPr lang="zh-CN" altLang="en-US" b="1" dirty="0" smtClean="0">
                <a:ea typeface="华文细黑" pitchFamily="2" charset="-122"/>
              </a:rPr>
              <a:t>信用制度、金融管理制度等制度创新，如股权分置改革等。</a:t>
            </a:r>
          </a:p>
          <a:p>
            <a:pPr eaLnBrk="1" hangingPunct="1">
              <a:buFont typeface="Wingdings" pitchFamily="2" charset="2"/>
              <a:buNone/>
            </a:pPr>
            <a:r>
              <a:rPr lang="en-US" altLang="zh-CN" dirty="0"/>
              <a:t>    ——</a:t>
            </a:r>
            <a:r>
              <a:rPr lang="zh-CN" altLang="en-US" dirty="0"/>
              <a:t>金融组织创新</a:t>
            </a:r>
          </a:p>
          <a:p>
            <a:pPr eaLnBrk="1" hangingPunct="1">
              <a:buFont typeface="Wingdings" pitchFamily="2" charset="2"/>
              <a:buNone/>
            </a:pPr>
            <a:r>
              <a:rPr lang="zh-CN" altLang="en-US" b="1" dirty="0" smtClean="0">
                <a:ea typeface="华文细黑" pitchFamily="2" charset="-122"/>
              </a:rPr>
              <a:t>          金融活动的组织形式发生变革，如</a:t>
            </a:r>
            <a:r>
              <a:rPr lang="zh-CN" altLang="en-US" b="1" dirty="0" smtClean="0">
                <a:ea typeface="华文细黑" pitchFamily="2" charset="-122"/>
                <a:hlinkClick r:id="" action="ppaction://hlinkshowjump?jump=nextslide"/>
              </a:rPr>
              <a:t>金融控股集团</a:t>
            </a:r>
            <a:r>
              <a:rPr lang="zh-CN" altLang="en-US" b="1" dirty="0" smtClean="0">
                <a:ea typeface="华文细黑" pitchFamily="2" charset="-122"/>
              </a:rPr>
              <a:t>的出</a:t>
            </a:r>
          </a:p>
          <a:p>
            <a:pPr eaLnBrk="1" hangingPunct="1">
              <a:buFont typeface="Wingdings" pitchFamily="2" charset="2"/>
              <a:buNone/>
            </a:pPr>
            <a:r>
              <a:rPr lang="zh-CN" altLang="en-US" b="1" dirty="0" smtClean="0">
                <a:ea typeface="华文细黑" pitchFamily="2" charset="-122"/>
              </a:rPr>
              <a:t>现，打破了原有的金融组织形式。</a:t>
            </a:r>
          </a:p>
          <a:p>
            <a:pPr eaLnBrk="1" hangingPunct="1">
              <a:buFont typeface="Wingdings" pitchFamily="2" charset="2"/>
              <a:buNone/>
            </a:pPr>
            <a:r>
              <a:rPr lang="zh-CN" altLang="en-US" b="1" dirty="0" smtClean="0">
                <a:ea typeface="华文细黑" pitchFamily="2" charset="-122"/>
              </a:rPr>
              <a:t>     </a:t>
            </a:r>
            <a:r>
              <a:rPr lang="en-US" altLang="zh-CN" dirty="0"/>
              <a:t>——</a:t>
            </a:r>
            <a:r>
              <a:rPr lang="zh-CN" altLang="en-US" dirty="0"/>
              <a:t>金融业务创新</a:t>
            </a:r>
          </a:p>
          <a:p>
            <a:pPr eaLnBrk="1" hangingPunct="1">
              <a:buFont typeface="Wingdings" pitchFamily="2" charset="2"/>
              <a:buNone/>
            </a:pPr>
            <a:r>
              <a:rPr lang="zh-CN" altLang="en-US" b="1" dirty="0" smtClean="0">
                <a:ea typeface="华文细黑" pitchFamily="2" charset="-122"/>
              </a:rPr>
              <a:t>          具体的金融产品（工具）、服务方式等业务活动发生</a:t>
            </a:r>
          </a:p>
          <a:p>
            <a:pPr eaLnBrk="1" hangingPunct="1">
              <a:buFont typeface="Wingdings" pitchFamily="2" charset="2"/>
              <a:buNone/>
            </a:pPr>
            <a:r>
              <a:rPr lang="zh-CN" altLang="en-US" b="1" dirty="0" smtClean="0">
                <a:ea typeface="华文细黑" pitchFamily="2" charset="-122"/>
              </a:rPr>
              <a:t>变化，如外汇期货合约的出现等。这是最大量和最常规的金</a:t>
            </a:r>
          </a:p>
          <a:p>
            <a:pPr eaLnBrk="1" hangingPunct="1">
              <a:buFont typeface="Wingdings" pitchFamily="2" charset="2"/>
              <a:buNone/>
            </a:pPr>
            <a:r>
              <a:rPr lang="zh-CN" altLang="en-US" b="1" dirty="0" smtClean="0">
                <a:ea typeface="华文细黑" pitchFamily="2" charset="-122"/>
              </a:rPr>
              <a:t>融创新</a:t>
            </a:r>
            <a:r>
              <a:rPr lang="zh-CN" altLang="en-US" b="1" dirty="0" smtClean="0">
                <a:ea typeface="华文细黑" pitchFamily="2" charset="-122"/>
                <a:hlinkClick r:id="" action="ppaction://noaction"/>
              </a:rPr>
              <a:t>活动</a:t>
            </a:r>
            <a:endParaRPr lang="zh-CN" altLang="en-US" b="1" dirty="0" smtClean="0">
              <a:ea typeface="华文细黑" pitchFamily="2" charset="-122"/>
            </a:endParaRPr>
          </a:p>
        </p:txBody>
      </p:sp>
    </p:spTree>
    <p:extLst>
      <p:ext uri="{BB962C8B-B14F-4D97-AF65-F5344CB8AC3E}">
        <p14:creationId xmlns:p14="http://schemas.microsoft.com/office/powerpoint/2010/main" val="3270605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4435">
                                            <p:txEl>
                                              <p:pRg st="1" end="1"/>
                                            </p:txEl>
                                          </p:spTgt>
                                        </p:tgtEl>
                                        <p:attrNameLst>
                                          <p:attrName>style.visibility</p:attrName>
                                        </p:attrNameLst>
                                      </p:cBhvr>
                                      <p:to>
                                        <p:strVal val="visible"/>
                                      </p:to>
                                    </p:set>
                                    <p:animEffect transition="in" filter="blinds(horizontal)">
                                      <p:cBhvr>
                                        <p:cTn id="7" dur="500"/>
                                        <p:tgtEl>
                                          <p:spTgt spid="274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4435">
                                            <p:txEl>
                                              <p:pRg st="2" end="2"/>
                                            </p:txEl>
                                          </p:spTgt>
                                        </p:tgtEl>
                                        <p:attrNameLst>
                                          <p:attrName>style.visibility</p:attrName>
                                        </p:attrNameLst>
                                      </p:cBhvr>
                                      <p:to>
                                        <p:strVal val="visible"/>
                                      </p:to>
                                    </p:set>
                                    <p:anim calcmode="lin" valueType="num">
                                      <p:cBhvr additive="base">
                                        <p:cTn id="12" dur="500" fill="hold"/>
                                        <p:tgtEl>
                                          <p:spTgt spid="27443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4435">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74435">
                                            <p:txEl>
                                              <p:pRg st="3" end="3"/>
                                            </p:txEl>
                                          </p:spTgt>
                                        </p:tgtEl>
                                        <p:attrNameLst>
                                          <p:attrName>style.visibility</p:attrName>
                                        </p:attrNameLst>
                                      </p:cBhvr>
                                      <p:to>
                                        <p:strVal val="visible"/>
                                      </p:to>
                                    </p:set>
                                    <p:anim calcmode="lin" valueType="num">
                                      <p:cBhvr additive="base">
                                        <p:cTn id="16" dur="500" fill="hold"/>
                                        <p:tgtEl>
                                          <p:spTgt spid="274435">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74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4435">
                                            <p:txEl>
                                              <p:pRg st="4" end="4"/>
                                            </p:txEl>
                                          </p:spTgt>
                                        </p:tgtEl>
                                        <p:attrNameLst>
                                          <p:attrName>style.visibility</p:attrName>
                                        </p:attrNameLst>
                                      </p:cBhvr>
                                      <p:to>
                                        <p:strVal val="visible"/>
                                      </p:to>
                                    </p:set>
                                    <p:animEffect transition="in" filter="blinds(horizontal)">
                                      <p:cBhvr>
                                        <p:cTn id="22" dur="500"/>
                                        <p:tgtEl>
                                          <p:spTgt spid="2744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4435">
                                            <p:txEl>
                                              <p:pRg st="5" end="5"/>
                                            </p:txEl>
                                          </p:spTgt>
                                        </p:tgtEl>
                                        <p:attrNameLst>
                                          <p:attrName>style.visibility</p:attrName>
                                        </p:attrNameLst>
                                      </p:cBhvr>
                                      <p:to>
                                        <p:strVal val="visible"/>
                                      </p:to>
                                    </p:set>
                                    <p:anim calcmode="lin" valueType="num">
                                      <p:cBhvr additive="base">
                                        <p:cTn id="27" dur="500" fill="hold"/>
                                        <p:tgtEl>
                                          <p:spTgt spid="2744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443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4435">
                                            <p:txEl>
                                              <p:pRg st="6" end="6"/>
                                            </p:txEl>
                                          </p:spTgt>
                                        </p:tgtEl>
                                        <p:attrNameLst>
                                          <p:attrName>style.visibility</p:attrName>
                                        </p:attrNameLst>
                                      </p:cBhvr>
                                      <p:to>
                                        <p:strVal val="visible"/>
                                      </p:to>
                                    </p:set>
                                    <p:anim calcmode="lin" valueType="num">
                                      <p:cBhvr additive="base">
                                        <p:cTn id="31" dur="500" fill="hold"/>
                                        <p:tgtEl>
                                          <p:spTgt spid="27443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44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4435">
                                            <p:txEl>
                                              <p:pRg st="7" end="7"/>
                                            </p:txEl>
                                          </p:spTgt>
                                        </p:tgtEl>
                                        <p:attrNameLst>
                                          <p:attrName>style.visibility</p:attrName>
                                        </p:attrNameLst>
                                      </p:cBhvr>
                                      <p:to>
                                        <p:strVal val="visible"/>
                                      </p:to>
                                    </p:set>
                                    <p:animEffect transition="in" filter="blinds(horizontal)">
                                      <p:cBhvr>
                                        <p:cTn id="37" dur="500"/>
                                        <p:tgtEl>
                                          <p:spTgt spid="27443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4435">
                                            <p:txEl>
                                              <p:pRg st="8" end="8"/>
                                            </p:txEl>
                                          </p:spTgt>
                                        </p:tgtEl>
                                        <p:attrNameLst>
                                          <p:attrName>style.visibility</p:attrName>
                                        </p:attrNameLst>
                                      </p:cBhvr>
                                      <p:to>
                                        <p:strVal val="visible"/>
                                      </p:to>
                                    </p:set>
                                    <p:animEffect transition="in" filter="blinds(horizontal)">
                                      <p:cBhvr>
                                        <p:cTn id="42" dur="500"/>
                                        <p:tgtEl>
                                          <p:spTgt spid="274435">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74435">
                                            <p:txEl>
                                              <p:pRg st="9" end="9"/>
                                            </p:txEl>
                                          </p:spTgt>
                                        </p:tgtEl>
                                        <p:attrNameLst>
                                          <p:attrName>style.visibility</p:attrName>
                                        </p:attrNameLst>
                                      </p:cBhvr>
                                      <p:to>
                                        <p:strVal val="visible"/>
                                      </p:to>
                                    </p:set>
                                    <p:animEffect transition="in" filter="blinds(horizontal)">
                                      <p:cBhvr>
                                        <p:cTn id="45" dur="500"/>
                                        <p:tgtEl>
                                          <p:spTgt spid="274435">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74435">
                                            <p:txEl>
                                              <p:pRg st="10" end="10"/>
                                            </p:txEl>
                                          </p:spTgt>
                                        </p:tgtEl>
                                        <p:attrNameLst>
                                          <p:attrName>style.visibility</p:attrName>
                                        </p:attrNameLst>
                                      </p:cBhvr>
                                      <p:to>
                                        <p:strVal val="visible"/>
                                      </p:to>
                                    </p:set>
                                    <p:animEffect transition="in" filter="blinds(horizontal)">
                                      <p:cBhvr>
                                        <p:cTn id="48" dur="500"/>
                                        <p:tgtEl>
                                          <p:spTgt spid="2744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dirty="0"/>
              <a:t>金融保险控股集团</a:t>
            </a:r>
          </a:p>
        </p:txBody>
      </p:sp>
      <p:sp>
        <p:nvSpPr>
          <p:cNvPr id="277507" name="Rectangle 3"/>
          <p:cNvSpPr>
            <a:spLocks noGrp="1" noChangeArrowheads="1"/>
          </p:cNvSpPr>
          <p:nvPr>
            <p:ph type="body" sz="half" idx="4294967295"/>
          </p:nvPr>
        </p:nvSpPr>
        <p:spPr>
          <a:xfrm>
            <a:off x="2135188" y="1916113"/>
            <a:ext cx="7620000" cy="4114800"/>
          </a:xfrm>
        </p:spPr>
        <p:txBody>
          <a:bodyPr/>
          <a:lstStyle/>
          <a:p>
            <a:pPr eaLnBrk="1" hangingPunct="1"/>
            <a:endParaRPr lang="en-US" altLang="zh-CN">
              <a:ea typeface="方正姚体" pitchFamily="2" charset="-122"/>
            </a:endParaRPr>
          </a:p>
          <a:p>
            <a:pPr eaLnBrk="1" hangingPunct="1">
              <a:buFont typeface="Wingdings" pitchFamily="2" charset="2"/>
              <a:buNone/>
            </a:pPr>
            <a:endParaRPr lang="en-US" altLang="zh-CN" sz="2000"/>
          </a:p>
          <a:p>
            <a:pPr eaLnBrk="1" hangingPunct="1">
              <a:buFont typeface="Wingdings" pitchFamily="2" charset="2"/>
              <a:buNone/>
            </a:pPr>
            <a:r>
              <a:rPr lang="en-US" altLang="zh-CN" sz="1600"/>
              <a:t> </a:t>
            </a:r>
          </a:p>
          <a:p>
            <a:pPr eaLnBrk="1" hangingPunct="1">
              <a:buFont typeface="Wingdings" pitchFamily="2" charset="2"/>
              <a:buNone/>
            </a:pPr>
            <a:r>
              <a:rPr lang="en-US" altLang="zh-CN" sz="1400"/>
              <a:t>                                             </a:t>
            </a:r>
            <a:endParaRPr lang="en-US" altLang="zh-CN" sz="1600" u="sng"/>
          </a:p>
          <a:p>
            <a:pPr eaLnBrk="1" hangingPunct="1">
              <a:buFont typeface="Wingdings" pitchFamily="2" charset="2"/>
              <a:buNone/>
            </a:pPr>
            <a:endParaRPr lang="en-US" altLang="zh-CN" sz="1400"/>
          </a:p>
          <a:p>
            <a:pPr eaLnBrk="1" hangingPunct="1">
              <a:buFont typeface="Wingdings" pitchFamily="2" charset="2"/>
              <a:buNone/>
            </a:pPr>
            <a:endParaRPr lang="en-US" altLang="zh-CN" sz="1600"/>
          </a:p>
        </p:txBody>
      </p:sp>
      <p:sp>
        <p:nvSpPr>
          <p:cNvPr id="277508" name="AutoShape 4" descr="u=2872485961,2978991877&amp;fm=15&amp;gp=0">
            <a:hlinkClick r:id="rId2"/>
          </p:cNvPr>
          <p:cNvSpPr>
            <a:spLocks noChangeAspect="1" noChangeArrowheads="1"/>
          </p:cNvSpPr>
          <p:nvPr/>
        </p:nvSpPr>
        <p:spPr bwMode="auto">
          <a:xfrm>
            <a:off x="1587500" y="0"/>
            <a:ext cx="304800" cy="304800"/>
          </a:xfrm>
          <a:prstGeom prst="rect">
            <a:avLst/>
          </a:prstGeom>
          <a:noFill/>
          <a:ln w="9525">
            <a:noFill/>
            <a:miter lim="800000"/>
            <a:headEnd/>
            <a:tailEnd/>
          </a:ln>
        </p:spPr>
        <p:txBody>
          <a:bodyPr/>
          <a:lstStyle/>
          <a:p>
            <a:pPr>
              <a:buClr>
                <a:schemeClr val="folHlink"/>
              </a:buClr>
              <a:buSzPct val="60000"/>
              <a:buFont typeface="Wingdings" pitchFamily="2" charset="2"/>
              <a:buNone/>
            </a:pPr>
            <a:endParaRPr lang="zh-CN" altLang="en-US" sz="2800">
              <a:latin typeface="Times New Roman" pitchFamily="18" charset="0"/>
              <a:ea typeface="宋体" charset="-122"/>
            </a:endParaRPr>
          </a:p>
        </p:txBody>
      </p:sp>
      <p:sp>
        <p:nvSpPr>
          <p:cNvPr id="290823" name="Text Box 43"/>
          <p:cNvSpPr txBox="1">
            <a:spLocks noChangeArrowheads="1"/>
          </p:cNvSpPr>
          <p:nvPr/>
        </p:nvSpPr>
        <p:spPr bwMode="auto">
          <a:xfrm>
            <a:off x="2209800" y="2209800"/>
            <a:ext cx="8001000" cy="338554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dirty="0">
                <a:latin typeface="Times New Roman" pitchFamily="18" charset="0"/>
                <a:ea typeface="宋体" charset="-122"/>
              </a:rPr>
              <a:t>     </a:t>
            </a:r>
            <a:r>
              <a:rPr lang="en-US" altLang="zh-CN" sz="2400" b="1" dirty="0">
                <a:latin typeface="Times New Roman" pitchFamily="18" charset="0"/>
                <a:ea typeface="宋体" charset="-122"/>
              </a:rPr>
              <a:t>——</a:t>
            </a:r>
            <a:r>
              <a:rPr lang="zh-CN" altLang="en-US" sz="2400" dirty="0">
                <a:latin typeface="Times New Roman" pitchFamily="18" charset="0"/>
                <a:ea typeface="宋体" charset="-122"/>
              </a:rPr>
              <a:t>是以保险和金融投资为主业，以资本为纽带，以控</a:t>
            </a:r>
          </a:p>
          <a:p>
            <a:pPr marL="342900" indent="-342900">
              <a:spcBef>
                <a:spcPct val="50000"/>
              </a:spcBef>
              <a:buClr>
                <a:schemeClr val="folHlink"/>
              </a:buClr>
              <a:buSzPct val="60000"/>
            </a:pPr>
            <a:r>
              <a:rPr lang="zh-CN" altLang="en-US" sz="2400" dirty="0">
                <a:latin typeface="Times New Roman" pitchFamily="18" charset="0"/>
                <a:ea typeface="宋体" charset="-122"/>
              </a:rPr>
              <a:t>股为手段，实施多元化战略的保险集团公司。</a:t>
            </a:r>
          </a:p>
          <a:p>
            <a:pPr marL="342900" indent="-342900">
              <a:spcBef>
                <a:spcPct val="50000"/>
              </a:spcBef>
              <a:buClr>
                <a:schemeClr val="folHlink"/>
              </a:buClr>
              <a:buSzPct val="60000"/>
            </a:pPr>
            <a:r>
              <a:rPr lang="zh-CN" altLang="en-US" sz="2400" dirty="0">
                <a:latin typeface="Times New Roman" pitchFamily="18" charset="0"/>
                <a:ea typeface="宋体" charset="-122"/>
              </a:rPr>
              <a:t>        国内：中保集团、中国人寿集团、平安集团、太平洋</a:t>
            </a:r>
          </a:p>
          <a:p>
            <a:pPr marL="342900" indent="-342900">
              <a:spcBef>
                <a:spcPct val="50000"/>
              </a:spcBef>
              <a:buClr>
                <a:schemeClr val="folHlink"/>
              </a:buClr>
              <a:buSzPct val="60000"/>
            </a:pPr>
            <a:r>
              <a:rPr lang="zh-CN" altLang="en-US" sz="2400" dirty="0">
                <a:latin typeface="Times New Roman" pitchFamily="18" charset="0"/>
                <a:ea typeface="宋体" charset="-122"/>
              </a:rPr>
              <a:t>保险集团等。</a:t>
            </a:r>
          </a:p>
          <a:p>
            <a:pPr marL="342900" indent="-342900">
              <a:spcBef>
                <a:spcPct val="50000"/>
              </a:spcBef>
              <a:buClr>
                <a:schemeClr val="folHlink"/>
              </a:buClr>
              <a:buSzPct val="60000"/>
            </a:pPr>
            <a:r>
              <a:rPr lang="zh-CN" altLang="en-US" sz="2400" dirty="0">
                <a:latin typeface="Times New Roman" pitchFamily="18" charset="0"/>
                <a:ea typeface="宋体" charset="-122"/>
              </a:rPr>
              <a:t>        国外：</a:t>
            </a:r>
            <a:r>
              <a:rPr lang="en-US" altLang="zh-CN" sz="2400" dirty="0">
                <a:latin typeface="Times New Roman" pitchFamily="18" charset="0"/>
                <a:ea typeface="宋体" charset="-122"/>
              </a:rPr>
              <a:t>AIG</a:t>
            </a:r>
            <a:r>
              <a:rPr lang="zh-CN" altLang="en-US" sz="2400" dirty="0">
                <a:latin typeface="Times New Roman" pitchFamily="18" charset="0"/>
                <a:ea typeface="宋体" charset="-122"/>
              </a:rPr>
              <a:t>（美国国际集团）、德国安联保险集团</a:t>
            </a:r>
          </a:p>
          <a:p>
            <a:pPr marL="342900" indent="-342900">
              <a:spcBef>
                <a:spcPct val="50000"/>
              </a:spcBef>
              <a:buClr>
                <a:schemeClr val="folHlink"/>
              </a:buClr>
              <a:buSzPct val="60000"/>
            </a:pPr>
            <a:r>
              <a:rPr lang="zh-CN" altLang="en-US" sz="2400" dirty="0">
                <a:latin typeface="Times New Roman" pitchFamily="18" charset="0"/>
                <a:ea typeface="宋体" charset="-122"/>
              </a:rPr>
              <a:t>（</a:t>
            </a:r>
            <a:r>
              <a:rPr lang="en-US" altLang="zh-CN" sz="2800" dirty="0">
                <a:latin typeface="Times New Roman" pitchFamily="18" charset="0"/>
                <a:ea typeface="宋体" charset="-122"/>
              </a:rPr>
              <a:t>Allianz </a:t>
            </a:r>
            <a:r>
              <a:rPr lang="zh-CN" altLang="en-US" sz="2400" dirty="0">
                <a:latin typeface="Times New Roman" pitchFamily="18" charset="0"/>
                <a:ea typeface="宋体" charset="-122"/>
              </a:rPr>
              <a:t>）、法国</a:t>
            </a:r>
            <a:r>
              <a:rPr lang="zh-CN" altLang="en-US" sz="2800" dirty="0">
                <a:latin typeface="Times New Roman" pitchFamily="18" charset="0"/>
                <a:ea typeface="宋体" charset="-122"/>
              </a:rPr>
              <a:t>安盛集团（</a:t>
            </a:r>
            <a:r>
              <a:rPr lang="en-US" altLang="zh-CN" sz="2800" dirty="0">
                <a:latin typeface="Times New Roman" pitchFamily="18" charset="0"/>
                <a:ea typeface="宋体" charset="-122"/>
              </a:rPr>
              <a:t>AXA</a:t>
            </a:r>
            <a:r>
              <a:rPr lang="zh-CN" altLang="en-US" sz="2800" dirty="0">
                <a:latin typeface="Times New Roman" pitchFamily="18" charset="0"/>
                <a:ea typeface="宋体" charset="-122"/>
              </a:rPr>
              <a:t>） </a:t>
            </a:r>
            <a:r>
              <a:rPr lang="zh-CN" altLang="en-US" sz="2400" dirty="0">
                <a:latin typeface="Times New Roman" pitchFamily="18" charset="0"/>
                <a:ea typeface="宋体" charset="-122"/>
              </a:rPr>
              <a:t>。</a:t>
            </a:r>
          </a:p>
        </p:txBody>
      </p:sp>
    </p:spTree>
    <p:extLst>
      <p:ext uri="{BB962C8B-B14F-4D97-AF65-F5344CB8AC3E}">
        <p14:creationId xmlns:p14="http://schemas.microsoft.com/office/powerpoint/2010/main" val="274053649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0823">
                                            <p:txEl>
                                              <p:pRg st="0" end="0"/>
                                            </p:txEl>
                                          </p:spTgt>
                                        </p:tgtEl>
                                        <p:attrNameLst>
                                          <p:attrName>style.visibility</p:attrName>
                                        </p:attrNameLst>
                                      </p:cBhvr>
                                      <p:to>
                                        <p:strVal val="visible"/>
                                      </p:to>
                                    </p:set>
                                    <p:animEffect transition="in" filter="blinds(horizontal)">
                                      <p:cBhvr>
                                        <p:cTn id="7" dur="500"/>
                                        <p:tgtEl>
                                          <p:spTgt spid="2908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0823">
                                            <p:txEl>
                                              <p:pRg st="1" end="1"/>
                                            </p:txEl>
                                          </p:spTgt>
                                        </p:tgtEl>
                                        <p:attrNameLst>
                                          <p:attrName>style.visibility</p:attrName>
                                        </p:attrNameLst>
                                      </p:cBhvr>
                                      <p:to>
                                        <p:strVal val="visible"/>
                                      </p:to>
                                    </p:set>
                                    <p:animEffect transition="in" filter="blinds(horizontal)">
                                      <p:cBhvr>
                                        <p:cTn id="10" dur="500"/>
                                        <p:tgtEl>
                                          <p:spTgt spid="2908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0823">
                                            <p:txEl>
                                              <p:pRg st="2" end="2"/>
                                            </p:txEl>
                                          </p:spTgt>
                                        </p:tgtEl>
                                        <p:attrNameLst>
                                          <p:attrName>style.visibility</p:attrName>
                                        </p:attrNameLst>
                                      </p:cBhvr>
                                      <p:to>
                                        <p:strVal val="visible"/>
                                      </p:to>
                                    </p:set>
                                    <p:anim calcmode="lin" valueType="num">
                                      <p:cBhvr additive="base">
                                        <p:cTn id="15" dur="500" fill="hold"/>
                                        <p:tgtEl>
                                          <p:spTgt spid="2908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082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90823">
                                            <p:txEl>
                                              <p:pRg st="3" end="3"/>
                                            </p:txEl>
                                          </p:spTgt>
                                        </p:tgtEl>
                                        <p:attrNameLst>
                                          <p:attrName>style.visibility</p:attrName>
                                        </p:attrNameLst>
                                      </p:cBhvr>
                                      <p:to>
                                        <p:strVal val="visible"/>
                                      </p:to>
                                    </p:set>
                                    <p:anim calcmode="lin" valueType="num">
                                      <p:cBhvr additive="base">
                                        <p:cTn id="19" dur="500" fill="hold"/>
                                        <p:tgtEl>
                                          <p:spTgt spid="2908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08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90823">
                                            <p:txEl>
                                              <p:pRg st="4" end="4"/>
                                            </p:txEl>
                                          </p:spTgt>
                                        </p:tgtEl>
                                        <p:attrNameLst>
                                          <p:attrName>style.visibility</p:attrName>
                                        </p:attrNameLst>
                                      </p:cBhvr>
                                      <p:to>
                                        <p:strVal val="visible"/>
                                      </p:to>
                                    </p:set>
                                    <p:animEffect transition="in" filter="checkerboard(across)">
                                      <p:cBhvr>
                                        <p:cTn id="25" dur="500"/>
                                        <p:tgtEl>
                                          <p:spTgt spid="290823">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90823">
                                            <p:txEl>
                                              <p:pRg st="5" end="5"/>
                                            </p:txEl>
                                          </p:spTgt>
                                        </p:tgtEl>
                                        <p:attrNameLst>
                                          <p:attrName>style.visibility</p:attrName>
                                        </p:attrNameLst>
                                      </p:cBhvr>
                                      <p:to>
                                        <p:strVal val="visible"/>
                                      </p:to>
                                    </p:set>
                                    <p:animEffect transition="in" filter="checkerboard(across)">
                                      <p:cBhvr>
                                        <p:cTn id="28" dur="500"/>
                                        <p:tgtEl>
                                          <p:spTgt spid="2908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金融保险控股集团的利润来源</a:t>
            </a:r>
          </a:p>
        </p:txBody>
      </p:sp>
      <p:sp>
        <p:nvSpPr>
          <p:cNvPr id="52229" name="Rectangle 3"/>
          <p:cNvSpPr>
            <a:spLocks noGrp="1" noChangeArrowheads="1"/>
          </p:cNvSpPr>
          <p:nvPr>
            <p:ph type="body" sz="half" idx="4294967295"/>
          </p:nvPr>
        </p:nvSpPr>
        <p:spPr>
          <a:xfrm>
            <a:off x="2063750" y="1773238"/>
            <a:ext cx="7620000" cy="4114800"/>
          </a:xfrm>
        </p:spPr>
        <p:txBody>
          <a:bodyPr/>
          <a:lstStyle/>
          <a:p>
            <a:pPr eaLnBrk="1" hangingPunct="1">
              <a:buFont typeface="Wingdings" pitchFamily="2" charset="2"/>
              <a:buNone/>
            </a:pPr>
            <a:r>
              <a:rPr lang="en-US" altLang="zh-CN" sz="1600"/>
              <a:t> </a:t>
            </a:r>
          </a:p>
          <a:p>
            <a:pPr eaLnBrk="1" hangingPunct="1">
              <a:buFont typeface="Wingdings" pitchFamily="2" charset="2"/>
              <a:buNone/>
            </a:pPr>
            <a:r>
              <a:rPr lang="en-US" altLang="zh-CN" sz="1400"/>
              <a:t>                                             </a:t>
            </a:r>
            <a:endParaRPr lang="en-US" altLang="zh-CN" sz="1600" u="sng"/>
          </a:p>
          <a:p>
            <a:pPr eaLnBrk="1" hangingPunct="1">
              <a:buFont typeface="Wingdings" pitchFamily="2" charset="2"/>
              <a:buNone/>
            </a:pPr>
            <a:endParaRPr lang="en-US" altLang="zh-CN" sz="1400"/>
          </a:p>
          <a:p>
            <a:pPr eaLnBrk="1" hangingPunct="1">
              <a:buFont typeface="Wingdings" pitchFamily="2" charset="2"/>
              <a:buNone/>
            </a:pPr>
            <a:endParaRPr lang="en-US" altLang="zh-CN" sz="1600"/>
          </a:p>
        </p:txBody>
      </p:sp>
      <p:sp>
        <p:nvSpPr>
          <p:cNvPr id="52230" name="AutoShape 5" descr="u=2872485961,2978991877&amp;fm=15&amp;gp=0">
            <a:hlinkClick r:id="rId2"/>
          </p:cNvPr>
          <p:cNvSpPr>
            <a:spLocks noChangeAspect="1" noChangeArrowheads="1"/>
          </p:cNvSpPr>
          <p:nvPr/>
        </p:nvSpPr>
        <p:spPr bwMode="auto">
          <a:xfrm>
            <a:off x="1587500" y="0"/>
            <a:ext cx="304800" cy="304800"/>
          </a:xfrm>
          <a:prstGeom prst="rect">
            <a:avLst/>
          </a:prstGeom>
          <a:noFill/>
          <a:ln w="9525">
            <a:noFill/>
            <a:miter lim="800000"/>
            <a:headEnd/>
            <a:tailEnd/>
          </a:ln>
        </p:spPr>
        <p:txBody>
          <a:bodyPr/>
          <a:lstStyle/>
          <a:p>
            <a:pPr>
              <a:buClr>
                <a:schemeClr val="folHlink"/>
              </a:buClr>
              <a:buSzPct val="60000"/>
              <a:buFont typeface="Wingdings" pitchFamily="2" charset="2"/>
              <a:buNone/>
            </a:pPr>
            <a:endParaRPr lang="zh-CN" altLang="en-US" sz="2800">
              <a:latin typeface="Times New Roman" pitchFamily="18" charset="0"/>
              <a:ea typeface="宋体" charset="-122"/>
            </a:endParaRPr>
          </a:p>
        </p:txBody>
      </p:sp>
      <p:graphicFrame>
        <p:nvGraphicFramePr>
          <p:cNvPr id="10" name="Object 33"/>
          <p:cNvGraphicFramePr>
            <a:graphicFrameLocks noGrp="1" noChangeAspect="1"/>
          </p:cNvGraphicFramePr>
          <p:nvPr>
            <p:ph sz="quarter" idx="4294967295"/>
          </p:nvPr>
        </p:nvGraphicFramePr>
        <p:xfrm>
          <a:off x="2032000" y="2184400"/>
          <a:ext cx="4165600" cy="2260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Object 34"/>
          <p:cNvGraphicFramePr>
            <a:graphicFrameLocks noChangeAspect="1"/>
          </p:cNvGraphicFramePr>
          <p:nvPr/>
        </p:nvGraphicFramePr>
        <p:xfrm>
          <a:off x="6023653" y="2260600"/>
          <a:ext cx="4707276" cy="2103438"/>
        </p:xfrm>
        <a:graphic>
          <a:graphicData uri="http://schemas.openxmlformats.org/drawingml/2006/chart">
            <c:chart xmlns:c="http://schemas.openxmlformats.org/drawingml/2006/chart" xmlns:r="http://schemas.openxmlformats.org/officeDocument/2006/relationships" r:id="rId4"/>
          </a:graphicData>
        </a:graphic>
      </p:graphicFrame>
      <p:sp>
        <p:nvSpPr>
          <p:cNvPr id="291849" name="Text Box 35"/>
          <p:cNvSpPr txBox="1">
            <a:spLocks noChangeArrowheads="1"/>
          </p:cNvSpPr>
          <p:nvPr/>
        </p:nvSpPr>
        <p:spPr bwMode="auto">
          <a:xfrm>
            <a:off x="3048000" y="4724401"/>
            <a:ext cx="1905000" cy="519113"/>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zh-CN" altLang="en-US" sz="2800">
                <a:latin typeface="Times New Roman" pitchFamily="18" charset="0"/>
                <a:ea typeface="宋体" charset="-122"/>
              </a:rPr>
              <a:t>中国人寿</a:t>
            </a:r>
          </a:p>
        </p:txBody>
      </p:sp>
      <p:sp>
        <p:nvSpPr>
          <p:cNvPr id="291850" name="Text Box 36"/>
          <p:cNvSpPr txBox="1">
            <a:spLocks noChangeArrowheads="1"/>
          </p:cNvSpPr>
          <p:nvPr/>
        </p:nvSpPr>
        <p:spPr bwMode="auto">
          <a:xfrm>
            <a:off x="7924800" y="4648200"/>
            <a:ext cx="990600" cy="579438"/>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3200">
                <a:latin typeface="Times New Roman" pitchFamily="18" charset="0"/>
                <a:ea typeface="宋体" charset="-122"/>
              </a:rPr>
              <a:t>AIG</a:t>
            </a:r>
          </a:p>
        </p:txBody>
      </p:sp>
      <p:sp>
        <p:nvSpPr>
          <p:cNvPr id="291851" name="Text Box 37"/>
          <p:cNvSpPr txBox="1">
            <a:spLocks noChangeArrowheads="1"/>
          </p:cNvSpPr>
          <p:nvPr/>
        </p:nvSpPr>
        <p:spPr bwMode="auto">
          <a:xfrm>
            <a:off x="2743200" y="5410201"/>
            <a:ext cx="3200400" cy="396875"/>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zh-CN" altLang="en-US" sz="2000">
                <a:latin typeface="Times New Roman" pitchFamily="18" charset="0"/>
                <a:ea typeface="宋体" charset="-122"/>
              </a:rPr>
              <a:t>数据来源：</a:t>
            </a:r>
            <a:r>
              <a:rPr lang="en-US" altLang="zh-CN" sz="2000">
                <a:latin typeface="Times New Roman" pitchFamily="18" charset="0"/>
                <a:ea typeface="宋体" charset="-122"/>
              </a:rPr>
              <a:t>2010</a:t>
            </a:r>
            <a:r>
              <a:rPr lang="zh-CN" altLang="en-US" sz="2000">
                <a:latin typeface="Times New Roman" pitchFamily="18" charset="0"/>
                <a:ea typeface="宋体" charset="-122"/>
              </a:rPr>
              <a:t>年半年报</a:t>
            </a:r>
          </a:p>
        </p:txBody>
      </p:sp>
    </p:spTree>
    <p:extLst>
      <p:ext uri="{BB962C8B-B14F-4D97-AF65-F5344CB8AC3E}">
        <p14:creationId xmlns:p14="http://schemas.microsoft.com/office/powerpoint/2010/main" val="206945317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91849"/>
                                        </p:tgtEl>
                                        <p:attrNameLst>
                                          <p:attrName>style.visibility</p:attrName>
                                        </p:attrNameLst>
                                      </p:cBhvr>
                                      <p:to>
                                        <p:strVal val="visible"/>
                                      </p:to>
                                    </p:set>
                                    <p:animEffect transition="in" filter="blinds(horizontal)">
                                      <p:cBhvr>
                                        <p:cTn id="13" dur="500"/>
                                        <p:tgtEl>
                                          <p:spTgt spid="29184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91850"/>
                                        </p:tgtEl>
                                        <p:attrNameLst>
                                          <p:attrName>style.visibility</p:attrName>
                                        </p:attrNameLst>
                                      </p:cBhvr>
                                      <p:to>
                                        <p:strVal val="visible"/>
                                      </p:to>
                                    </p:set>
                                    <p:animEffect transition="in" filter="blinds(horizontal)">
                                      <p:cBhvr>
                                        <p:cTn id="24" dur="500"/>
                                        <p:tgtEl>
                                          <p:spTgt spid="2918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91851"/>
                                        </p:tgtEl>
                                        <p:attrNameLst>
                                          <p:attrName>style.visibility</p:attrName>
                                        </p:attrNameLst>
                                      </p:cBhvr>
                                      <p:to>
                                        <p:strVal val="visible"/>
                                      </p:to>
                                    </p:set>
                                    <p:animEffect transition="in" filter="blinds(horizontal)">
                                      <p:cBhvr>
                                        <p:cTn id="29" dur="500"/>
                                        <p:tgtEl>
                                          <p:spTgt spid="291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P spid="291849" grpId="0"/>
      <p:bldP spid="291850" grpId="0"/>
      <p:bldP spid="2918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a:t> </a:t>
            </a:r>
            <a:r>
              <a:rPr lang="zh-CN" altLang="en-US" sz="3600" b="1">
                <a:ea typeface="宋体" charset="-122"/>
              </a:rPr>
              <a:t>早期的实物期权</a:t>
            </a:r>
          </a:p>
        </p:txBody>
      </p:sp>
      <p:sp>
        <p:nvSpPr>
          <p:cNvPr id="183299" name="Oval 59"/>
          <p:cNvSpPr>
            <a:spLocks noChangeArrowheads="1"/>
          </p:cNvSpPr>
          <p:nvPr/>
        </p:nvSpPr>
        <p:spPr bwMode="auto">
          <a:xfrm>
            <a:off x="2711450" y="2420938"/>
            <a:ext cx="1081088" cy="2736850"/>
          </a:xfrm>
          <a:prstGeom prst="ellipse">
            <a:avLst/>
          </a:prstGeom>
          <a:solidFill>
            <a:schemeClr val="hlink"/>
          </a:solidFill>
          <a:ln w="9525" algn="ctr">
            <a:solidFill>
              <a:schemeClr val="tx1"/>
            </a:solidFill>
            <a:round/>
            <a:headEnd/>
            <a:tailEnd/>
          </a:ln>
        </p:spPr>
        <p:txBody>
          <a:bodyPr wrap="none" anchor="ctr"/>
          <a:lstStyle/>
          <a:p>
            <a:pPr algn="l">
              <a:buClr>
                <a:schemeClr val="folHlink"/>
              </a:buClr>
              <a:buSzPct val="60000"/>
              <a:buFont typeface="Wingdings" pitchFamily="2" charset="2"/>
              <a:buNone/>
            </a:pPr>
            <a:endParaRPr lang="zh-CN" altLang="en-US" sz="2800">
              <a:latin typeface="Times New Roman" pitchFamily="18" charset="0"/>
              <a:ea typeface="宋体" charset="-122"/>
            </a:endParaRPr>
          </a:p>
        </p:txBody>
      </p:sp>
      <p:sp>
        <p:nvSpPr>
          <p:cNvPr id="183300"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sp>
        <p:nvSpPr>
          <p:cNvPr id="76877" name="Text Box 77"/>
          <p:cNvSpPr txBox="1">
            <a:spLocks noChangeArrowheads="1"/>
          </p:cNvSpPr>
          <p:nvPr/>
        </p:nvSpPr>
        <p:spPr bwMode="auto">
          <a:xfrm>
            <a:off x="2775545" y="2420939"/>
            <a:ext cx="923330" cy="2808287"/>
          </a:xfrm>
          <a:prstGeom prst="rect">
            <a:avLst/>
          </a:prstGeom>
          <a:noFill/>
          <a:ln w="9525" algn="ctr">
            <a:noFill/>
            <a:miter lim="800000"/>
            <a:headEnd/>
            <a:tailEnd/>
          </a:ln>
        </p:spPr>
        <p:txBody>
          <a:bodyPr vert="eaVert">
            <a:spAutoFit/>
          </a:bodyPr>
          <a:lstStyle/>
          <a:p>
            <a:pPr marL="342900" indent="-342900">
              <a:spcBef>
                <a:spcPct val="50000"/>
              </a:spcBef>
              <a:buClr>
                <a:schemeClr val="folHlink"/>
              </a:buClr>
              <a:buSzPct val="60000"/>
            </a:pPr>
            <a:r>
              <a:rPr lang="zh-CN" altLang="en-US" sz="4800">
                <a:solidFill>
                  <a:srgbClr val="FFFFFF"/>
                </a:solidFill>
                <a:latin typeface="华文新魏" pitchFamily="2" charset="-122"/>
              </a:rPr>
              <a:t>婚姻期权 </a:t>
            </a:r>
          </a:p>
        </p:txBody>
      </p:sp>
      <p:cxnSp>
        <p:nvCxnSpPr>
          <p:cNvPr id="12" name="直接箭头连接符 11"/>
          <p:cNvCxnSpPr>
            <a:stCxn id="183299" idx="6"/>
            <a:endCxn id="41994" idx="1"/>
          </p:cNvCxnSpPr>
          <p:nvPr/>
        </p:nvCxnSpPr>
        <p:spPr bwMode="auto">
          <a:xfrm flipV="1">
            <a:off x="3792538" y="1965325"/>
            <a:ext cx="2303462" cy="182403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1" name="直接箭头连接符 20"/>
          <p:cNvCxnSpPr>
            <a:stCxn id="183299" idx="6"/>
            <a:endCxn id="23" idx="1"/>
          </p:cNvCxnSpPr>
          <p:nvPr/>
        </p:nvCxnSpPr>
        <p:spPr bwMode="auto">
          <a:xfrm>
            <a:off x="3792538" y="3789364"/>
            <a:ext cx="2087562" cy="32543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3" name="TextBox 22"/>
          <p:cNvSpPr txBox="1">
            <a:spLocks noChangeArrowheads="1"/>
          </p:cNvSpPr>
          <p:nvPr/>
        </p:nvSpPr>
        <p:spPr bwMode="auto">
          <a:xfrm>
            <a:off x="5880100" y="2781300"/>
            <a:ext cx="3240088" cy="2667000"/>
          </a:xfrm>
          <a:prstGeom prst="rect">
            <a:avLst/>
          </a:prstGeom>
          <a:solidFill>
            <a:srgbClr val="FFFF99"/>
          </a:solidFill>
          <a:ln w="9525">
            <a:solidFill>
              <a:schemeClr val="tx1"/>
            </a:solidFill>
            <a:miter lim="800000"/>
            <a:headEnd/>
            <a:tailEnd/>
          </a:ln>
        </p:spPr>
        <p:txBody>
          <a:bodyPr>
            <a:spAutoFit/>
          </a:bodyPr>
          <a:lstStyle/>
          <a:p>
            <a:pPr algn="l">
              <a:lnSpc>
                <a:spcPct val="150000"/>
              </a:lnSpc>
              <a:buClr>
                <a:schemeClr val="folHlink"/>
              </a:buClr>
              <a:buSzPct val="60000"/>
              <a:buFont typeface="Wingdings" pitchFamily="2" charset="2"/>
              <a:buNone/>
            </a:pPr>
            <a:r>
              <a:rPr lang="zh-CN" altLang="en-US" sz="2800" b="1">
                <a:latin typeface="Times New Roman" pitchFamily="18" charset="0"/>
                <a:ea typeface="宋体" charset="-122"/>
              </a:rPr>
              <a:t>公元前</a:t>
            </a:r>
            <a:r>
              <a:rPr lang="en-US" altLang="zh-CN" sz="2800" b="1">
                <a:latin typeface="Times New Roman" pitchFamily="18" charset="0"/>
                <a:ea typeface="宋体" charset="-122"/>
              </a:rPr>
              <a:t>1700</a:t>
            </a:r>
            <a:r>
              <a:rPr lang="zh-CN" altLang="en-US" sz="2800" b="1">
                <a:latin typeface="Times New Roman" pitchFamily="18" charset="0"/>
                <a:ea typeface="宋体" charset="-122"/>
              </a:rPr>
              <a:t>年、拉班（父亲）、瑞切尔（女儿）、雅克布（男朋友）</a:t>
            </a:r>
            <a:endParaRPr lang="zh-CN" altLang="en-US" sz="2800" b="1">
              <a:latin typeface="隶书" pitchFamily="49" charset="-122"/>
              <a:ea typeface="隶书" pitchFamily="49" charset="-122"/>
            </a:endParaRPr>
          </a:p>
        </p:txBody>
      </p:sp>
      <p:sp>
        <p:nvSpPr>
          <p:cNvPr id="41994" name="Text Box 10"/>
          <p:cNvSpPr txBox="1">
            <a:spLocks noChangeArrowheads="1"/>
          </p:cNvSpPr>
          <p:nvPr/>
        </p:nvSpPr>
        <p:spPr bwMode="auto">
          <a:xfrm>
            <a:off x="6096000" y="1700214"/>
            <a:ext cx="2952750" cy="528637"/>
          </a:xfrm>
          <a:prstGeom prst="rect">
            <a:avLst/>
          </a:prstGeom>
          <a:solidFill>
            <a:schemeClr val="accent1"/>
          </a:solidFill>
          <a:ln w="9525">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圣经</a:t>
            </a:r>
            <a:r>
              <a:rPr lang="en-US" altLang="zh-CN" sz="2800" b="1">
                <a:latin typeface="华文仿宋" pitchFamily="2" charset="-122"/>
                <a:ea typeface="华文仿宋" pitchFamily="2" charset="-122"/>
              </a:rPr>
              <a:t>·</a:t>
            </a:r>
            <a:r>
              <a:rPr lang="zh-CN" altLang="en-US" sz="2800" b="1">
                <a:latin typeface="Arial" charset="0"/>
                <a:ea typeface="华文仿宋" pitchFamily="2" charset="-122"/>
              </a:rPr>
              <a:t>创世纪</a:t>
            </a:r>
          </a:p>
        </p:txBody>
      </p:sp>
    </p:spTree>
    <p:custDataLst>
      <p:tags r:id="rId1"/>
    </p:custDataLst>
    <p:extLst>
      <p:ext uri="{BB962C8B-B14F-4D97-AF65-F5344CB8AC3E}">
        <p14:creationId xmlns:p14="http://schemas.microsoft.com/office/powerpoint/2010/main" val="37315044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77"/>
                                        </p:tgtEl>
                                        <p:attrNameLst>
                                          <p:attrName>style.visibility</p:attrName>
                                        </p:attrNameLst>
                                      </p:cBhvr>
                                      <p:to>
                                        <p:strVal val="visible"/>
                                      </p:to>
                                    </p:set>
                                    <p:anim calcmode="lin" valueType="num">
                                      <p:cBhvr additive="base">
                                        <p:cTn id="7" dur="500" fill="hold"/>
                                        <p:tgtEl>
                                          <p:spTgt spid="76877"/>
                                        </p:tgtEl>
                                        <p:attrNameLst>
                                          <p:attrName>ppt_x</p:attrName>
                                        </p:attrNameLst>
                                      </p:cBhvr>
                                      <p:tavLst>
                                        <p:tav tm="0">
                                          <p:val>
                                            <p:strVal val="#ppt_x"/>
                                          </p:val>
                                        </p:tav>
                                        <p:tav tm="100000">
                                          <p:val>
                                            <p:strVal val="#ppt_x"/>
                                          </p:val>
                                        </p:tav>
                                      </p:tavLst>
                                    </p:anim>
                                    <p:anim calcmode="lin" valueType="num">
                                      <p:cBhvr additive="base">
                                        <p:cTn id="8" dur="500" fill="hold"/>
                                        <p:tgtEl>
                                          <p:spTgt spid="768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heckerboard(across)">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1994"/>
                                        </p:tgtEl>
                                        <p:attrNameLst>
                                          <p:attrName>style.visibility</p:attrName>
                                        </p:attrNameLst>
                                      </p:cBhvr>
                                      <p:to>
                                        <p:strVal val="visible"/>
                                      </p:to>
                                    </p:set>
                                    <p:animEffect transition="in" filter="blinds(horizontal)">
                                      <p:cBhvr>
                                        <p:cTn id="18" dur="500"/>
                                        <p:tgtEl>
                                          <p:spTgt spid="4199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checkerboard(across)">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77" grpId="0"/>
      <p:bldP spid="23" grpId="0" animBg="1"/>
      <p:bldP spid="41994" grpId="0" animBg="1"/>
    </p:bld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平安寿险的横向一体化</a:t>
            </a:r>
          </a:p>
        </p:txBody>
      </p:sp>
      <p:sp>
        <p:nvSpPr>
          <p:cNvPr id="278531" name="Rectangle 3"/>
          <p:cNvSpPr>
            <a:spLocks noGrp="1" noChangeArrowheads="1"/>
          </p:cNvSpPr>
          <p:nvPr>
            <p:ph type="body" sz="half" idx="4294967295"/>
          </p:nvPr>
        </p:nvSpPr>
        <p:spPr>
          <a:xfrm>
            <a:off x="2438400" y="2017713"/>
            <a:ext cx="7620000" cy="4114800"/>
          </a:xfrm>
        </p:spPr>
        <p:txBody>
          <a:bodyPr/>
          <a:lstStyle/>
          <a:p>
            <a:pPr eaLnBrk="1" hangingPunct="1"/>
            <a:endParaRPr lang="en-US" altLang="zh-CN">
              <a:ea typeface="方正姚体" pitchFamily="2" charset="-122"/>
            </a:endParaRPr>
          </a:p>
          <a:p>
            <a:pPr eaLnBrk="1" hangingPunct="1">
              <a:buFont typeface="Wingdings" pitchFamily="2" charset="2"/>
              <a:buNone/>
            </a:pPr>
            <a:endParaRPr lang="en-US" altLang="zh-CN" sz="2000"/>
          </a:p>
          <a:p>
            <a:pPr eaLnBrk="1" hangingPunct="1">
              <a:buFont typeface="Wingdings" pitchFamily="2" charset="2"/>
              <a:buNone/>
            </a:pPr>
            <a:r>
              <a:rPr lang="en-US" altLang="zh-CN" sz="1600"/>
              <a:t> </a:t>
            </a:r>
          </a:p>
          <a:p>
            <a:pPr eaLnBrk="1" hangingPunct="1">
              <a:buFont typeface="Wingdings" pitchFamily="2" charset="2"/>
              <a:buNone/>
            </a:pPr>
            <a:r>
              <a:rPr lang="en-US" altLang="zh-CN" sz="1400"/>
              <a:t>                                             </a:t>
            </a:r>
            <a:endParaRPr lang="en-US" altLang="zh-CN" sz="1600" u="sng"/>
          </a:p>
          <a:p>
            <a:pPr eaLnBrk="1" hangingPunct="1">
              <a:buFont typeface="Wingdings" pitchFamily="2" charset="2"/>
              <a:buNone/>
            </a:pPr>
            <a:endParaRPr lang="en-US" altLang="zh-CN" sz="1400"/>
          </a:p>
          <a:p>
            <a:pPr eaLnBrk="1" hangingPunct="1">
              <a:buFont typeface="Wingdings" pitchFamily="2" charset="2"/>
              <a:buNone/>
            </a:pPr>
            <a:endParaRPr lang="en-US" altLang="zh-CN" sz="1600"/>
          </a:p>
        </p:txBody>
      </p:sp>
      <p:sp>
        <p:nvSpPr>
          <p:cNvPr id="278532" name="AutoShape 5" descr="u=2872485961,2978991877&amp;fm=15&amp;gp=0">
            <a:hlinkClick r:id="rId2"/>
          </p:cNvPr>
          <p:cNvSpPr>
            <a:spLocks noChangeAspect="1" noChangeArrowheads="1"/>
          </p:cNvSpPr>
          <p:nvPr/>
        </p:nvSpPr>
        <p:spPr bwMode="auto">
          <a:xfrm>
            <a:off x="1587500" y="0"/>
            <a:ext cx="304800" cy="304800"/>
          </a:xfrm>
          <a:prstGeom prst="rect">
            <a:avLst/>
          </a:prstGeom>
          <a:noFill/>
          <a:ln w="9525">
            <a:noFill/>
            <a:miter lim="800000"/>
            <a:headEnd/>
            <a:tailEnd/>
          </a:ln>
        </p:spPr>
        <p:txBody>
          <a:bodyPr/>
          <a:lstStyle/>
          <a:p>
            <a:pPr>
              <a:buClr>
                <a:schemeClr val="folHlink"/>
              </a:buClr>
              <a:buSzPct val="60000"/>
              <a:buFont typeface="Wingdings" pitchFamily="2" charset="2"/>
              <a:buNone/>
            </a:pPr>
            <a:endParaRPr lang="zh-CN" altLang="en-US" sz="2800">
              <a:latin typeface="Times New Roman" pitchFamily="18" charset="0"/>
              <a:ea typeface="宋体" charset="-122"/>
            </a:endParaRPr>
          </a:p>
        </p:txBody>
      </p:sp>
      <p:sp>
        <p:nvSpPr>
          <p:cNvPr id="292871" name="Text Box 7"/>
          <p:cNvSpPr txBox="1">
            <a:spLocks noChangeArrowheads="1"/>
          </p:cNvSpPr>
          <p:nvPr/>
        </p:nvSpPr>
        <p:spPr bwMode="auto">
          <a:xfrm>
            <a:off x="1919288" y="1773238"/>
            <a:ext cx="8153400" cy="402431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400">
                <a:latin typeface="Times New Roman" pitchFamily="18" charset="0"/>
                <a:ea typeface="宋体" charset="-122"/>
              </a:rPr>
              <a:t>    </a:t>
            </a:r>
            <a:r>
              <a:rPr lang="zh-CN" altLang="en-US" sz="2400">
                <a:latin typeface="Times New Roman" pitchFamily="18" charset="0"/>
                <a:ea typeface="宋体" charset="-122"/>
              </a:rPr>
              <a:t>中国平安人寿保险股份有限公司、平安财产保险股份有</a:t>
            </a:r>
          </a:p>
          <a:p>
            <a:pPr marL="342900" indent="-342900">
              <a:spcBef>
                <a:spcPct val="50000"/>
              </a:spcBef>
              <a:buClr>
                <a:schemeClr val="folHlink"/>
              </a:buClr>
              <a:buSzPct val="60000"/>
            </a:pPr>
            <a:r>
              <a:rPr lang="zh-CN" altLang="en-US" sz="2400">
                <a:latin typeface="Times New Roman" pitchFamily="18" charset="0"/>
                <a:ea typeface="宋体" charset="-122"/>
              </a:rPr>
              <a:t>限公司 、平安养老保险股份有限公司、平安健康保险股份</a:t>
            </a:r>
          </a:p>
          <a:p>
            <a:pPr marL="342900" indent="-342900">
              <a:spcBef>
                <a:spcPct val="50000"/>
              </a:spcBef>
              <a:buClr>
                <a:schemeClr val="folHlink"/>
              </a:buClr>
              <a:buSzPct val="60000"/>
            </a:pPr>
            <a:r>
              <a:rPr lang="zh-CN" altLang="en-US" sz="2400">
                <a:latin typeface="Times New Roman" pitchFamily="18" charset="0"/>
                <a:ea typeface="宋体" charset="-122"/>
              </a:rPr>
              <a:t>有限公司 ；</a:t>
            </a:r>
          </a:p>
          <a:p>
            <a:pPr marL="342900" indent="-342900">
              <a:spcBef>
                <a:spcPct val="50000"/>
              </a:spcBef>
              <a:buClr>
                <a:schemeClr val="folHlink"/>
              </a:buClr>
              <a:buSzPct val="60000"/>
            </a:pPr>
            <a:r>
              <a:rPr lang="zh-CN" altLang="en-US" sz="2400">
                <a:latin typeface="Times New Roman" pitchFamily="18" charset="0"/>
                <a:ea typeface="宋体" charset="-122"/>
              </a:rPr>
              <a:t>     平安银行股份有限公司</a:t>
            </a:r>
            <a:r>
              <a:rPr lang="zh-CN" altLang="en-US" sz="2800">
                <a:latin typeface="Times New Roman" pitchFamily="18" charset="0"/>
                <a:ea typeface="宋体" charset="-122"/>
              </a:rPr>
              <a:t>、</a:t>
            </a:r>
            <a:r>
              <a:rPr lang="zh-CN" altLang="en-US" sz="2400">
                <a:latin typeface="Times New Roman" pitchFamily="18" charset="0"/>
                <a:ea typeface="宋体" charset="-122"/>
              </a:rPr>
              <a:t>平安产险信用保证保险事业部</a:t>
            </a:r>
          </a:p>
          <a:p>
            <a:pPr marL="342900" indent="-342900">
              <a:spcBef>
                <a:spcPct val="50000"/>
              </a:spcBef>
              <a:buClr>
                <a:schemeClr val="folHlink"/>
              </a:buClr>
              <a:buSzPct val="60000"/>
            </a:pPr>
            <a:r>
              <a:rPr lang="zh-CN" altLang="en-US" sz="2400">
                <a:latin typeface="Times New Roman" pitchFamily="18" charset="0"/>
                <a:ea typeface="宋体" charset="-122"/>
              </a:rPr>
              <a:t>（平安小额消费信贷）；</a:t>
            </a:r>
          </a:p>
          <a:p>
            <a:pPr marL="342900" indent="-342900">
              <a:spcBef>
                <a:spcPct val="50000"/>
              </a:spcBef>
              <a:buClr>
                <a:schemeClr val="folHlink"/>
              </a:buClr>
              <a:buSzPct val="60000"/>
            </a:pPr>
            <a:r>
              <a:rPr lang="zh-CN" altLang="en-US" sz="2800">
                <a:latin typeface="Times New Roman" pitchFamily="18" charset="0"/>
                <a:ea typeface="宋体" charset="-122"/>
              </a:rPr>
              <a:t>     </a:t>
            </a:r>
            <a:r>
              <a:rPr lang="zh-CN" altLang="en-US" sz="2400">
                <a:latin typeface="Times New Roman" pitchFamily="18" charset="0"/>
                <a:ea typeface="宋体" charset="-122"/>
              </a:rPr>
              <a:t>平安信托投资有限责任公司、平安证券有限责任公司 、</a:t>
            </a:r>
          </a:p>
          <a:p>
            <a:pPr marL="342900" indent="-342900">
              <a:spcBef>
                <a:spcPct val="50000"/>
              </a:spcBef>
              <a:buClr>
                <a:schemeClr val="folHlink"/>
              </a:buClr>
              <a:buSzPct val="60000"/>
            </a:pPr>
            <a:r>
              <a:rPr lang="zh-CN" altLang="en-US" sz="2400">
                <a:latin typeface="Times New Roman" pitchFamily="18" charset="0"/>
                <a:ea typeface="宋体" charset="-122"/>
              </a:rPr>
              <a:t>平安资产管理有限责任公司 、平安期货有限公司</a:t>
            </a:r>
            <a:r>
              <a:rPr lang="zh-CN" altLang="en-US" sz="2800">
                <a:latin typeface="Times New Roman" pitchFamily="18" charset="0"/>
                <a:ea typeface="宋体" charset="-122"/>
              </a:rPr>
              <a:t>。 </a:t>
            </a:r>
            <a:r>
              <a:rPr lang="zh-CN" altLang="en-US" sz="2400">
                <a:latin typeface="Times New Roman" pitchFamily="18" charset="0"/>
                <a:ea typeface="宋体" charset="-122"/>
              </a:rPr>
              <a:t> </a:t>
            </a:r>
          </a:p>
        </p:txBody>
      </p:sp>
      <p:sp>
        <p:nvSpPr>
          <p:cNvPr id="292872" name="AutoShape 8">
            <a:hlinkClick r:id="" action="ppaction://noaction" highlightClick="1"/>
          </p:cNvPr>
          <p:cNvSpPr>
            <a:spLocks noChangeArrowheads="1"/>
          </p:cNvSpPr>
          <p:nvPr/>
        </p:nvSpPr>
        <p:spPr bwMode="auto">
          <a:xfrm>
            <a:off x="5808663" y="6092825"/>
            <a:ext cx="304800" cy="304800"/>
          </a:xfrm>
          <a:prstGeom prst="actionButtonBackPrevious">
            <a:avLst/>
          </a:prstGeom>
          <a:solidFill>
            <a:schemeClr val="accent1"/>
          </a:solidFill>
          <a:ln w="9525">
            <a:noFill/>
            <a:miter lim="800000"/>
            <a:headEnd/>
            <a:tailEnd/>
          </a:ln>
        </p:spPr>
        <p:txBody>
          <a:bodyPr wrap="none" anchor="ctr"/>
          <a:lstStyle/>
          <a:p>
            <a:pPr>
              <a:buClr>
                <a:schemeClr val="folHlink"/>
              </a:buClr>
              <a:buSzPct val="60000"/>
              <a:buFont typeface="Wingdings" pitchFamily="2" charset="2"/>
              <a:buNone/>
            </a:pPr>
            <a:endParaRPr lang="zh-CN" altLang="en-US" sz="2800">
              <a:latin typeface="Times New Roman" pitchFamily="18" charset="0"/>
              <a:ea typeface="宋体" charset="-122"/>
            </a:endParaRPr>
          </a:p>
        </p:txBody>
      </p:sp>
    </p:spTree>
    <p:extLst>
      <p:ext uri="{BB962C8B-B14F-4D97-AF65-F5344CB8AC3E}">
        <p14:creationId xmlns:p14="http://schemas.microsoft.com/office/powerpoint/2010/main" val="407192287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2871">
                                            <p:txEl>
                                              <p:pRg st="0" end="0"/>
                                            </p:txEl>
                                          </p:spTgt>
                                        </p:tgtEl>
                                        <p:attrNameLst>
                                          <p:attrName>style.visibility</p:attrName>
                                        </p:attrNameLst>
                                      </p:cBhvr>
                                      <p:to>
                                        <p:strVal val="visible"/>
                                      </p:to>
                                    </p:set>
                                    <p:animEffect transition="in" filter="blinds(horizontal)">
                                      <p:cBhvr>
                                        <p:cTn id="7" dur="500"/>
                                        <p:tgtEl>
                                          <p:spTgt spid="2928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2871">
                                            <p:txEl>
                                              <p:pRg st="1" end="1"/>
                                            </p:txEl>
                                          </p:spTgt>
                                        </p:tgtEl>
                                        <p:attrNameLst>
                                          <p:attrName>style.visibility</p:attrName>
                                        </p:attrNameLst>
                                      </p:cBhvr>
                                      <p:to>
                                        <p:strVal val="visible"/>
                                      </p:to>
                                    </p:set>
                                    <p:animEffect transition="in" filter="blinds(horizontal)">
                                      <p:cBhvr>
                                        <p:cTn id="10" dur="500"/>
                                        <p:tgtEl>
                                          <p:spTgt spid="2928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2871">
                                            <p:txEl>
                                              <p:pRg st="2" end="2"/>
                                            </p:txEl>
                                          </p:spTgt>
                                        </p:tgtEl>
                                        <p:attrNameLst>
                                          <p:attrName>style.visibility</p:attrName>
                                        </p:attrNameLst>
                                      </p:cBhvr>
                                      <p:to>
                                        <p:strVal val="visible"/>
                                      </p:to>
                                    </p:set>
                                    <p:animEffect transition="in" filter="blinds(horizontal)">
                                      <p:cBhvr>
                                        <p:cTn id="13" dur="500"/>
                                        <p:tgtEl>
                                          <p:spTgt spid="2928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92871">
                                            <p:txEl>
                                              <p:pRg st="3" end="3"/>
                                            </p:txEl>
                                          </p:spTgt>
                                        </p:tgtEl>
                                        <p:attrNameLst>
                                          <p:attrName>style.visibility</p:attrName>
                                        </p:attrNameLst>
                                      </p:cBhvr>
                                      <p:to>
                                        <p:strVal val="visible"/>
                                      </p:to>
                                    </p:set>
                                    <p:anim calcmode="lin" valueType="num">
                                      <p:cBhvr additive="base">
                                        <p:cTn id="18" dur="500" fill="hold"/>
                                        <p:tgtEl>
                                          <p:spTgt spid="29287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92871">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92871">
                                            <p:txEl>
                                              <p:pRg st="4" end="4"/>
                                            </p:txEl>
                                          </p:spTgt>
                                        </p:tgtEl>
                                        <p:attrNameLst>
                                          <p:attrName>style.visibility</p:attrName>
                                        </p:attrNameLst>
                                      </p:cBhvr>
                                      <p:to>
                                        <p:strVal val="visible"/>
                                      </p:to>
                                    </p:set>
                                    <p:anim calcmode="lin" valueType="num">
                                      <p:cBhvr additive="base">
                                        <p:cTn id="22" dur="500" fill="hold"/>
                                        <p:tgtEl>
                                          <p:spTgt spid="292871">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28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2871">
                                            <p:txEl>
                                              <p:pRg st="5" end="5"/>
                                            </p:txEl>
                                          </p:spTgt>
                                        </p:tgtEl>
                                        <p:attrNameLst>
                                          <p:attrName>style.visibility</p:attrName>
                                        </p:attrNameLst>
                                      </p:cBhvr>
                                      <p:to>
                                        <p:strVal val="visible"/>
                                      </p:to>
                                    </p:set>
                                    <p:anim calcmode="lin" valueType="num">
                                      <p:cBhvr additive="base">
                                        <p:cTn id="28" dur="500" fill="hold"/>
                                        <p:tgtEl>
                                          <p:spTgt spid="292871">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92871">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2871">
                                            <p:txEl>
                                              <p:pRg st="6" end="6"/>
                                            </p:txEl>
                                          </p:spTgt>
                                        </p:tgtEl>
                                        <p:attrNameLst>
                                          <p:attrName>style.visibility</p:attrName>
                                        </p:attrNameLst>
                                      </p:cBhvr>
                                      <p:to>
                                        <p:strVal val="visible"/>
                                      </p:to>
                                    </p:set>
                                    <p:anim calcmode="lin" valueType="num">
                                      <p:cBhvr additive="base">
                                        <p:cTn id="32" dur="500" fill="hold"/>
                                        <p:tgtEl>
                                          <p:spTgt spid="292871">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28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92872"/>
                                        </p:tgtEl>
                                        <p:attrNameLst>
                                          <p:attrName>style.visibility</p:attrName>
                                        </p:attrNameLst>
                                      </p:cBhvr>
                                      <p:to>
                                        <p:strVal val="visible"/>
                                      </p:to>
                                    </p:set>
                                    <p:animEffect transition="in" filter="blinds(horizontal)">
                                      <p:cBhvr>
                                        <p:cTn id="38" dur="500"/>
                                        <p:tgtEl>
                                          <p:spTgt spid="292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2"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rgbClr val="000000"/>
                </a:solidFill>
              </a:rPr>
              <a:t>金融创新概述</a:t>
            </a:r>
            <a:endParaRPr lang="zh-CN" altLang="zh-CN" sz="3600" b="1">
              <a:solidFill>
                <a:srgbClr val="000000"/>
              </a:solidFill>
            </a:endParaRPr>
          </a:p>
        </p:txBody>
      </p:sp>
      <p:sp>
        <p:nvSpPr>
          <p:cNvPr id="275459" name="Rectangle 3"/>
          <p:cNvSpPr>
            <a:spLocks noGrp="1" noChangeArrowheads="1"/>
          </p:cNvSpPr>
          <p:nvPr>
            <p:ph idx="4294967295"/>
          </p:nvPr>
        </p:nvSpPr>
        <p:spPr>
          <a:xfrm>
            <a:off x="1992314" y="1412876"/>
            <a:ext cx="8002587" cy="4873625"/>
          </a:xfrm>
        </p:spPr>
        <p:txBody>
          <a:bodyPr>
            <a:normAutofit fontScale="92500" lnSpcReduction="10000"/>
          </a:bodyPr>
          <a:lstStyle/>
          <a:p>
            <a:pPr eaLnBrk="1" hangingPunct="1"/>
            <a:r>
              <a:rPr lang="zh-CN" altLang="en-US" b="1" dirty="0">
                <a:solidFill>
                  <a:schemeClr val="hlink"/>
                </a:solidFill>
                <a:latin typeface="方正姚体" pitchFamily="2" charset="-122"/>
                <a:ea typeface="方正姚体" pitchFamily="2" charset="-122"/>
              </a:rPr>
              <a:t>金融创新的驱动力</a:t>
            </a:r>
            <a:r>
              <a:rPr lang="en-US" altLang="zh-CN" b="1" dirty="0">
                <a:solidFill>
                  <a:schemeClr val="hlink"/>
                </a:solidFill>
                <a:latin typeface="方正姚体" pitchFamily="2" charset="-122"/>
                <a:ea typeface="方正姚体" pitchFamily="2" charset="-122"/>
              </a:rPr>
              <a:t>:</a:t>
            </a:r>
          </a:p>
          <a:p>
            <a:pPr eaLnBrk="1" hangingPunct="1">
              <a:buFont typeface="Wingdings" pitchFamily="2" charset="2"/>
              <a:buNone/>
            </a:pPr>
            <a:r>
              <a:rPr lang="en-US" altLang="zh-CN" dirty="0"/>
              <a:t>    ——</a:t>
            </a:r>
            <a:r>
              <a:rPr lang="zh-CN" altLang="en-US" dirty="0"/>
              <a:t>经济发展产生的客观金融需求</a:t>
            </a:r>
          </a:p>
          <a:p>
            <a:pPr eaLnBrk="1" hangingPunct="1">
              <a:buFont typeface="Wingdings" pitchFamily="2" charset="2"/>
              <a:buNone/>
            </a:pPr>
            <a:r>
              <a:rPr lang="zh-CN" altLang="en-US" dirty="0"/>
              <a:t>         </a:t>
            </a:r>
            <a:r>
              <a:rPr lang="zh-CN" altLang="en-US" b="1" dirty="0" smtClean="0">
                <a:ea typeface="华文细黑" pitchFamily="2" charset="-122"/>
              </a:rPr>
              <a:t>需求尾随：新的生产力和生产方式对金融活动产生了新的要求，如大工业对股票和资本市场的需求。</a:t>
            </a:r>
          </a:p>
          <a:p>
            <a:pPr eaLnBrk="1" hangingPunct="1">
              <a:buFont typeface="Wingdings" pitchFamily="2" charset="2"/>
              <a:buNone/>
            </a:pPr>
            <a:r>
              <a:rPr lang="en-US" altLang="zh-CN" dirty="0"/>
              <a:t>    ——</a:t>
            </a:r>
            <a:r>
              <a:rPr lang="zh-CN" altLang="en-US" dirty="0"/>
              <a:t>金融机构（或组织）寻求利润</a:t>
            </a:r>
          </a:p>
          <a:p>
            <a:pPr eaLnBrk="1" hangingPunct="1">
              <a:buFont typeface="Wingdings" pitchFamily="2" charset="2"/>
              <a:buNone/>
            </a:pPr>
            <a:r>
              <a:rPr lang="zh-CN" altLang="en-US" b="1" dirty="0" smtClean="0">
                <a:ea typeface="华文细黑" pitchFamily="2" charset="-122"/>
              </a:rPr>
              <a:t>          供给引导：追逐利润动机驱使金融机构通过增加新金融产品的供给实现主动的金融创新 。</a:t>
            </a:r>
          </a:p>
          <a:p>
            <a:pPr eaLnBrk="1" hangingPunct="1">
              <a:buFont typeface="Wingdings" pitchFamily="2" charset="2"/>
              <a:buNone/>
            </a:pPr>
            <a:r>
              <a:rPr lang="zh-CN" altLang="en-US" b="1" dirty="0" smtClean="0">
                <a:ea typeface="华文细黑" pitchFamily="2" charset="-122"/>
              </a:rPr>
              <a:t>     </a:t>
            </a:r>
            <a:r>
              <a:rPr lang="en-US" altLang="zh-CN" dirty="0"/>
              <a:t>——</a:t>
            </a:r>
            <a:r>
              <a:rPr lang="zh-CN" altLang="en-US" dirty="0"/>
              <a:t>科技革命带来的技术冲击</a:t>
            </a:r>
          </a:p>
          <a:p>
            <a:pPr eaLnBrk="1" hangingPunct="1">
              <a:buFont typeface="Wingdings" pitchFamily="2" charset="2"/>
              <a:buNone/>
            </a:pPr>
            <a:r>
              <a:rPr lang="zh-CN" altLang="en-US" b="1" dirty="0" smtClean="0">
                <a:ea typeface="华文细黑" pitchFamily="2" charset="-122"/>
              </a:rPr>
              <a:t>          科技革命使金融运行模式和业务类型、规模以及效</a:t>
            </a:r>
          </a:p>
          <a:p>
            <a:pPr eaLnBrk="1" hangingPunct="1">
              <a:buFont typeface="Wingdings" pitchFamily="2" charset="2"/>
              <a:buNone/>
            </a:pPr>
            <a:r>
              <a:rPr lang="zh-CN" altLang="en-US" b="1" dirty="0" smtClean="0">
                <a:ea typeface="华文细黑" pitchFamily="2" charset="-122"/>
              </a:rPr>
              <a:t>率发生质的变化，进而推动金融创新，如网络银行等。</a:t>
            </a:r>
          </a:p>
        </p:txBody>
      </p:sp>
    </p:spTree>
    <p:extLst>
      <p:ext uri="{BB962C8B-B14F-4D97-AF65-F5344CB8AC3E}">
        <p14:creationId xmlns:p14="http://schemas.microsoft.com/office/powerpoint/2010/main" val="3570013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7" dur="500"/>
                                        <p:tgtEl>
                                          <p:spTgt spid="275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5459">
                                            <p:txEl>
                                              <p:pRg st="2" end="2"/>
                                            </p:txEl>
                                          </p:spTgt>
                                        </p:tgtEl>
                                        <p:attrNameLst>
                                          <p:attrName>style.visibility</p:attrName>
                                        </p:attrNameLst>
                                      </p:cBhvr>
                                      <p:to>
                                        <p:strVal val="visible"/>
                                      </p:to>
                                    </p:set>
                                    <p:anim calcmode="lin" valueType="num">
                                      <p:cBhvr additive="base">
                                        <p:cTn id="12" dur="500" fill="hold"/>
                                        <p:tgtEl>
                                          <p:spTgt spid="27545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5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18" dur="500"/>
                                        <p:tgtEl>
                                          <p:spTgt spid="275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5459">
                                            <p:txEl>
                                              <p:pRg st="4" end="4"/>
                                            </p:txEl>
                                          </p:spTgt>
                                        </p:tgtEl>
                                        <p:attrNameLst>
                                          <p:attrName>style.visibility</p:attrName>
                                        </p:attrNameLst>
                                      </p:cBhvr>
                                      <p:to>
                                        <p:strVal val="visible"/>
                                      </p:to>
                                    </p:set>
                                    <p:anim calcmode="lin" valueType="num">
                                      <p:cBhvr additive="base">
                                        <p:cTn id="23" dur="500" fill="hold"/>
                                        <p:tgtEl>
                                          <p:spTgt spid="2754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5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29" dur="500"/>
                                        <p:tgtEl>
                                          <p:spTgt spid="275459">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75459">
                                            <p:txEl>
                                              <p:pRg st="6" end="6"/>
                                            </p:txEl>
                                          </p:spTgt>
                                        </p:tgtEl>
                                        <p:attrNameLst>
                                          <p:attrName>style.visibility</p:attrName>
                                        </p:attrNameLst>
                                      </p:cBhvr>
                                      <p:to>
                                        <p:strVal val="visible"/>
                                      </p:to>
                                    </p:set>
                                    <p:anim calcmode="lin" valueType="num">
                                      <p:cBhvr additive="base">
                                        <p:cTn id="34" dur="500" fill="hold"/>
                                        <p:tgtEl>
                                          <p:spTgt spid="275459">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75459">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75459">
                                            <p:txEl>
                                              <p:pRg st="7" end="7"/>
                                            </p:txEl>
                                          </p:spTgt>
                                        </p:tgtEl>
                                        <p:attrNameLst>
                                          <p:attrName>style.visibility</p:attrName>
                                        </p:attrNameLst>
                                      </p:cBhvr>
                                      <p:to>
                                        <p:strVal val="visible"/>
                                      </p:to>
                                    </p:set>
                                    <p:anim calcmode="lin" valueType="num">
                                      <p:cBhvr additive="base">
                                        <p:cTn id="38" dur="500" fill="hold"/>
                                        <p:tgtEl>
                                          <p:spTgt spid="275459">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754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effectLst>
                  <a:outerShdw blurRad="38100" dist="38100" dir="2700000" algn="tl">
                    <a:srgbClr val="C0C0C0"/>
                  </a:outerShdw>
                </a:effectLst>
                <a:latin typeface="黑体" pitchFamily="2" charset="-122"/>
              </a:rPr>
              <a:t>第三章  金融产品创新原理</a:t>
            </a:r>
            <a:endParaRPr lang="zh-CN" altLang="zh-CN" sz="3600" b="1">
              <a:effectLst>
                <a:outerShdw blurRad="38100" dist="38100" dir="2700000" algn="tl">
                  <a:srgbClr val="C0C0C0"/>
                </a:outerShdw>
              </a:effectLst>
              <a:latin typeface="黑体" pitchFamily="2" charset="-122"/>
            </a:endParaRPr>
          </a:p>
        </p:txBody>
      </p:sp>
      <p:sp>
        <p:nvSpPr>
          <p:cNvPr id="280580"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金融创新概述</a:t>
            </a:r>
          </a:p>
        </p:txBody>
      </p:sp>
      <p:sp>
        <p:nvSpPr>
          <p:cNvPr id="273413"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需求拉动金融创新</a:t>
            </a:r>
          </a:p>
        </p:txBody>
      </p:sp>
      <p:sp>
        <p:nvSpPr>
          <p:cNvPr id="280582"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金融产品创新的方法和设计技术</a:t>
            </a:r>
          </a:p>
        </p:txBody>
      </p:sp>
      <p:sp>
        <p:nvSpPr>
          <p:cNvPr id="280583"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金融创新案例分析</a:t>
            </a:r>
          </a:p>
        </p:txBody>
      </p:sp>
      <p:pic>
        <p:nvPicPr>
          <p:cNvPr id="280584" name="Picture 9" descr="1173053412694"/>
          <p:cNvPicPr>
            <a:picLocks noChangeAspect="1" noChangeArrowheads="1" noCrop="1"/>
          </p:cNvPicPr>
          <p:nvPr/>
        </p:nvPicPr>
        <p:blipFill>
          <a:blip r:embed="rId2" cstate="print"/>
          <a:srcRect/>
          <a:stretch>
            <a:fillRect/>
          </a:stretch>
        </p:blipFill>
        <p:spPr bwMode="auto">
          <a:xfrm>
            <a:off x="1992314" y="5373688"/>
            <a:ext cx="1157287" cy="1085850"/>
          </a:xfrm>
          <a:prstGeom prst="rect">
            <a:avLst/>
          </a:prstGeom>
          <a:noFill/>
          <a:ln w="9525">
            <a:noFill/>
            <a:miter lim="800000"/>
            <a:headEnd/>
            <a:tailEnd/>
          </a:ln>
        </p:spPr>
      </p:pic>
      <p:pic>
        <p:nvPicPr>
          <p:cNvPr id="280585" name="Picture 10" descr="1163484081884"/>
          <p:cNvPicPr>
            <a:picLocks noChangeAspect="1" noChangeArrowheads="1" noCrop="1"/>
          </p:cNvPicPr>
          <p:nvPr/>
        </p:nvPicPr>
        <p:blipFill>
          <a:blip r:embed="rId3" cstate="print"/>
          <a:srcRect/>
          <a:stretch>
            <a:fillRect/>
          </a:stretch>
        </p:blipFill>
        <p:spPr bwMode="auto">
          <a:xfrm>
            <a:off x="9409114" y="260350"/>
            <a:ext cx="827087" cy="827088"/>
          </a:xfrm>
          <a:prstGeom prst="rect">
            <a:avLst/>
          </a:prstGeom>
          <a:noFill/>
          <a:ln w="9525">
            <a:noFill/>
            <a:miter lim="800000"/>
            <a:headEnd/>
            <a:tailEnd/>
          </a:ln>
        </p:spPr>
      </p:pic>
    </p:spTree>
    <p:extLst>
      <p:ext uri="{BB962C8B-B14F-4D97-AF65-F5344CB8AC3E}">
        <p14:creationId xmlns:p14="http://schemas.microsoft.com/office/powerpoint/2010/main" val="766348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34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需求拉动的金融创新</a:t>
            </a:r>
          </a:p>
        </p:txBody>
      </p:sp>
      <p:sp>
        <p:nvSpPr>
          <p:cNvPr id="272387" name="Rectangle 3"/>
          <p:cNvSpPr>
            <a:spLocks noGrp="1" noChangeArrowheads="1"/>
          </p:cNvSpPr>
          <p:nvPr>
            <p:ph type="body" idx="4294967295"/>
          </p:nvPr>
        </p:nvSpPr>
        <p:spPr>
          <a:xfrm>
            <a:off x="5232401" y="1557338"/>
            <a:ext cx="4443413" cy="4648200"/>
          </a:xfrm>
        </p:spPr>
        <p:txBody>
          <a:bodyPr/>
          <a:lstStyle/>
          <a:p>
            <a:pPr eaLnBrk="1" hangingPunct="1"/>
            <a:r>
              <a:rPr lang="zh-CN" altLang="en-US" b="1">
                <a:solidFill>
                  <a:schemeClr val="hlink"/>
                </a:solidFill>
                <a:ea typeface="方正姚体" pitchFamily="2" charset="-122"/>
              </a:rPr>
              <a:t>风险重置</a:t>
            </a:r>
          </a:p>
          <a:p>
            <a:pPr eaLnBrk="1" hangingPunct="1"/>
            <a:r>
              <a:rPr lang="zh-CN" altLang="en-US" b="1">
                <a:solidFill>
                  <a:schemeClr val="hlink"/>
                </a:solidFill>
                <a:ea typeface="方正姚体" pitchFamily="2" charset="-122"/>
              </a:rPr>
              <a:t>合理避税</a:t>
            </a:r>
          </a:p>
          <a:p>
            <a:pPr eaLnBrk="1" hangingPunct="1"/>
            <a:r>
              <a:rPr lang="zh-CN" altLang="en-US" b="1">
                <a:solidFill>
                  <a:schemeClr val="hlink"/>
                </a:solidFill>
                <a:ea typeface="方正姚体" pitchFamily="2" charset="-122"/>
              </a:rPr>
              <a:t>降低交易成本</a:t>
            </a:r>
          </a:p>
          <a:p>
            <a:pPr eaLnBrk="1" hangingPunct="1"/>
            <a:r>
              <a:rPr lang="zh-CN" altLang="en-US" b="1">
                <a:solidFill>
                  <a:schemeClr val="hlink"/>
                </a:solidFill>
                <a:ea typeface="方正姚体" pitchFamily="2" charset="-122"/>
              </a:rPr>
              <a:t>提高交易效率和便捷性</a:t>
            </a:r>
          </a:p>
          <a:p>
            <a:pPr eaLnBrk="1" hangingPunct="1"/>
            <a:r>
              <a:rPr lang="zh-CN" altLang="en-US" b="1">
                <a:solidFill>
                  <a:schemeClr val="hlink"/>
                </a:solidFill>
                <a:ea typeface="方正姚体" pitchFamily="2" charset="-122"/>
              </a:rPr>
              <a:t>规避金融管制</a:t>
            </a:r>
          </a:p>
          <a:p>
            <a:pPr eaLnBrk="1" hangingPunct="1"/>
            <a:r>
              <a:rPr lang="zh-CN" altLang="en-US" b="1">
                <a:solidFill>
                  <a:schemeClr val="hlink"/>
                </a:solidFill>
                <a:ea typeface="方正姚体" pitchFamily="2" charset="-122"/>
              </a:rPr>
              <a:t>增加流动性</a:t>
            </a:r>
          </a:p>
        </p:txBody>
      </p:sp>
      <p:pic>
        <p:nvPicPr>
          <p:cNvPr id="281604" name="Picture 4" descr="yingbijinbi2_239"/>
          <p:cNvPicPr>
            <a:picLocks noChangeAspect="1" noChangeArrowheads="1"/>
          </p:cNvPicPr>
          <p:nvPr/>
        </p:nvPicPr>
        <p:blipFill>
          <a:blip r:embed="rId2" cstate="print"/>
          <a:srcRect/>
          <a:stretch>
            <a:fillRect/>
          </a:stretch>
        </p:blipFill>
        <p:spPr bwMode="auto">
          <a:xfrm>
            <a:off x="1905000" y="1524000"/>
            <a:ext cx="3276600" cy="4724400"/>
          </a:xfrm>
          <a:prstGeom prst="rect">
            <a:avLst/>
          </a:prstGeom>
          <a:noFill/>
          <a:ln w="9525">
            <a:noFill/>
            <a:miter lim="800000"/>
            <a:headEnd/>
            <a:tailEnd/>
          </a:ln>
        </p:spPr>
      </p:pic>
    </p:spTree>
    <p:extLst>
      <p:ext uri="{BB962C8B-B14F-4D97-AF65-F5344CB8AC3E}">
        <p14:creationId xmlns:p14="http://schemas.microsoft.com/office/powerpoint/2010/main" val="4252954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 calcmode="lin" valueType="num">
                                      <p:cBhvr additive="base">
                                        <p:cTn id="7" dur="500" fill="hold"/>
                                        <p:tgtEl>
                                          <p:spTgt spid="272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 calcmode="lin" valueType="num">
                                      <p:cBhvr additive="base">
                                        <p:cTn id="12" dur="500" fill="hold"/>
                                        <p:tgtEl>
                                          <p:spTgt spid="2723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238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72387">
                                            <p:txEl>
                                              <p:pRg st="2" end="2"/>
                                            </p:txEl>
                                          </p:spTgt>
                                        </p:tgtEl>
                                        <p:attrNameLst>
                                          <p:attrName>style.visibility</p:attrName>
                                        </p:attrNameLst>
                                      </p:cBhvr>
                                      <p:to>
                                        <p:strVal val="visible"/>
                                      </p:to>
                                    </p:set>
                                    <p:anim calcmode="lin" valueType="num">
                                      <p:cBhvr additive="base">
                                        <p:cTn id="17" dur="500" fill="hold"/>
                                        <p:tgtEl>
                                          <p:spTgt spid="2723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238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72387">
                                            <p:txEl>
                                              <p:pRg st="3" end="3"/>
                                            </p:txEl>
                                          </p:spTgt>
                                        </p:tgtEl>
                                        <p:attrNameLst>
                                          <p:attrName>style.visibility</p:attrName>
                                        </p:attrNameLst>
                                      </p:cBhvr>
                                      <p:to>
                                        <p:strVal val="visible"/>
                                      </p:to>
                                    </p:set>
                                    <p:anim calcmode="lin" valueType="num">
                                      <p:cBhvr additive="base">
                                        <p:cTn id="22" dur="500" fill="hold"/>
                                        <p:tgtEl>
                                          <p:spTgt spid="27238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72387">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72387">
                                            <p:txEl>
                                              <p:pRg st="4" end="4"/>
                                            </p:txEl>
                                          </p:spTgt>
                                        </p:tgtEl>
                                        <p:attrNameLst>
                                          <p:attrName>style.visibility</p:attrName>
                                        </p:attrNameLst>
                                      </p:cBhvr>
                                      <p:to>
                                        <p:strVal val="visible"/>
                                      </p:to>
                                    </p:set>
                                    <p:anim calcmode="lin" valueType="num">
                                      <p:cBhvr additive="base">
                                        <p:cTn id="27" dur="500" fill="hold"/>
                                        <p:tgtEl>
                                          <p:spTgt spid="2723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2387">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72387">
                                            <p:txEl>
                                              <p:pRg st="5" end="5"/>
                                            </p:txEl>
                                          </p:spTgt>
                                        </p:tgtEl>
                                        <p:attrNameLst>
                                          <p:attrName>style.visibility</p:attrName>
                                        </p:attrNameLst>
                                      </p:cBhvr>
                                      <p:to>
                                        <p:strVal val="visible"/>
                                      </p:to>
                                    </p:set>
                                    <p:anim calcmode="lin" valueType="num">
                                      <p:cBhvr additive="base">
                                        <p:cTn id="32" dur="500" fill="hold"/>
                                        <p:tgtEl>
                                          <p:spTgt spid="27238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723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82627" name="Rectangle 3"/>
          <p:cNvSpPr>
            <a:spLocks noGrp="1" noChangeArrowheads="1"/>
          </p:cNvSpPr>
          <p:nvPr>
            <p:ph idx="4294967295"/>
          </p:nvPr>
        </p:nvSpPr>
        <p:spPr>
          <a:xfrm>
            <a:off x="1992314" y="1412876"/>
            <a:ext cx="8002587" cy="4873625"/>
          </a:xfrm>
        </p:spPr>
        <p:txBody>
          <a:bodyPr>
            <a:normAutofit fontScale="92500"/>
          </a:bodyPr>
          <a:lstStyle/>
          <a:p>
            <a:pPr eaLnBrk="1" hangingPunct="1"/>
            <a:r>
              <a:rPr lang="zh-CN" altLang="en-US" b="1">
                <a:solidFill>
                  <a:schemeClr val="hlink"/>
                </a:solidFill>
                <a:ea typeface="方正姚体" pitchFamily="2" charset="-122"/>
              </a:rPr>
              <a:t>风险重置 或风险 管理的需求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a:t>         </a:t>
            </a:r>
            <a:r>
              <a:rPr lang="zh-CN" altLang="en-US" b="1" smtClean="0">
                <a:ea typeface="华文细黑" pitchFamily="2" charset="-122"/>
              </a:rPr>
              <a:t>经济活动中的风险暴露日益增加，客观上形成通过</a:t>
            </a:r>
          </a:p>
          <a:p>
            <a:pPr eaLnBrk="1" hangingPunct="1">
              <a:buFont typeface="Wingdings" pitchFamily="2" charset="2"/>
              <a:buNone/>
            </a:pPr>
            <a:r>
              <a:rPr lang="zh-CN" altLang="en-US" b="1" smtClean="0">
                <a:ea typeface="华文细黑" pitchFamily="2" charset="-122"/>
              </a:rPr>
              <a:t>金融创新（主要是设计新的衍生金融产品）管理风险，实</a:t>
            </a:r>
          </a:p>
          <a:p>
            <a:pPr eaLnBrk="1" hangingPunct="1">
              <a:buFont typeface="Wingdings" pitchFamily="2" charset="2"/>
              <a:buNone/>
            </a:pPr>
            <a:r>
              <a:rPr lang="zh-CN" altLang="en-US" b="1" smtClean="0">
                <a:ea typeface="华文细黑" pitchFamily="2" charset="-122"/>
              </a:rPr>
              <a:t>现风险对冲（或转移）的需求。</a:t>
            </a:r>
          </a:p>
          <a:p>
            <a:pPr eaLnBrk="1" hangingPunct="1">
              <a:buFont typeface="Wingdings" pitchFamily="2" charset="2"/>
              <a:buNone/>
            </a:pPr>
            <a:endParaRPr lang="zh-CN" altLang="en-US" b="1" smtClean="0">
              <a:ea typeface="华文细黑" pitchFamily="2" charset="-122"/>
            </a:endParaRPr>
          </a:p>
          <a:p>
            <a:pPr eaLnBrk="1" hangingPunct="1">
              <a:buFont typeface="Wingdings" pitchFamily="2" charset="2"/>
              <a:buNone/>
            </a:pPr>
            <a:r>
              <a:rPr lang="zh-CN" altLang="en-US" b="1" smtClean="0">
                <a:ea typeface="华文细黑" pitchFamily="2" charset="-122"/>
              </a:rPr>
              <a:t>      如：浮动汇率                        汇率类衍生品的产生</a:t>
            </a:r>
          </a:p>
          <a:p>
            <a:pPr eaLnBrk="1" hangingPunct="1">
              <a:buFont typeface="Wingdings" pitchFamily="2" charset="2"/>
              <a:buNone/>
            </a:pPr>
            <a:r>
              <a:rPr lang="zh-CN" altLang="en-US" b="1" smtClean="0">
                <a:ea typeface="华文细黑" pitchFamily="2" charset="-122"/>
              </a:rPr>
              <a:t>            利率波动                        利率类衍生品的产生</a:t>
            </a:r>
          </a:p>
          <a:p>
            <a:pPr eaLnBrk="1" hangingPunct="1">
              <a:buFont typeface="Wingdings" pitchFamily="2" charset="2"/>
              <a:buNone/>
            </a:pPr>
            <a:r>
              <a:rPr lang="zh-CN" altLang="en-US" b="1" smtClean="0">
                <a:ea typeface="华文细黑" pitchFamily="2" charset="-122"/>
              </a:rPr>
              <a:t>            股价波动                        股票类衍生品的产生</a:t>
            </a:r>
          </a:p>
          <a:p>
            <a:pPr eaLnBrk="1" hangingPunct="1">
              <a:buFont typeface="Wingdings" pitchFamily="2" charset="2"/>
              <a:buNone/>
            </a:pPr>
            <a:endParaRPr lang="zh-CN" altLang="en-US" b="1">
              <a:solidFill>
                <a:schemeClr val="hlink"/>
              </a:solidFill>
              <a:ea typeface="楷体_GB2312" pitchFamily="49" charset="-122"/>
            </a:endParaRPr>
          </a:p>
        </p:txBody>
      </p:sp>
      <p:sp>
        <p:nvSpPr>
          <p:cNvPr id="282628" name="AutoShape 4"/>
          <p:cNvSpPr>
            <a:spLocks noChangeArrowheads="1"/>
          </p:cNvSpPr>
          <p:nvPr/>
        </p:nvSpPr>
        <p:spPr bwMode="auto">
          <a:xfrm>
            <a:off x="4511675" y="3602714"/>
            <a:ext cx="366960" cy="733663"/>
          </a:xfrm>
          <a:prstGeom prst="rightArrow">
            <a:avLst>
              <a:gd name="adj1" fmla="val 50000"/>
              <a:gd name="adj2" fmla="val 731106"/>
            </a:avLst>
          </a:prstGeom>
          <a:noFill/>
          <a:ln w="25400" algn="ctr">
            <a:solidFill>
              <a:schemeClr val="tx1"/>
            </a:solidFill>
            <a:miter lim="800000"/>
            <a:headEnd/>
            <a:tailEnd/>
          </a:ln>
        </p:spPr>
        <p:txBody>
          <a:bodyPr wrap="none" anchor="ctr">
            <a:spAutoFit/>
          </a:bodyPr>
          <a:lstStyle/>
          <a:p>
            <a:pPr algn="l"/>
            <a:endParaRPr lang="zh-CN" altLang="en-US"/>
          </a:p>
        </p:txBody>
      </p:sp>
      <p:sp>
        <p:nvSpPr>
          <p:cNvPr id="282629" name="AutoShape 5"/>
          <p:cNvSpPr>
            <a:spLocks noChangeArrowheads="1"/>
          </p:cNvSpPr>
          <p:nvPr/>
        </p:nvSpPr>
        <p:spPr bwMode="auto">
          <a:xfrm>
            <a:off x="4440238" y="4034514"/>
            <a:ext cx="366960" cy="733663"/>
          </a:xfrm>
          <a:prstGeom prst="rightArrow">
            <a:avLst>
              <a:gd name="adj1" fmla="val 50000"/>
              <a:gd name="adj2" fmla="val 731106"/>
            </a:avLst>
          </a:prstGeom>
          <a:noFill/>
          <a:ln w="25400" algn="ctr">
            <a:solidFill>
              <a:schemeClr val="tx1"/>
            </a:solidFill>
            <a:miter lim="800000"/>
            <a:headEnd/>
            <a:tailEnd/>
          </a:ln>
        </p:spPr>
        <p:txBody>
          <a:bodyPr wrap="none" anchor="ctr">
            <a:spAutoFit/>
          </a:bodyPr>
          <a:lstStyle/>
          <a:p>
            <a:pPr algn="l"/>
            <a:endParaRPr lang="zh-CN" altLang="en-US"/>
          </a:p>
        </p:txBody>
      </p:sp>
      <p:sp>
        <p:nvSpPr>
          <p:cNvPr id="282630" name="AutoShape 6"/>
          <p:cNvSpPr>
            <a:spLocks noChangeArrowheads="1"/>
          </p:cNvSpPr>
          <p:nvPr/>
        </p:nvSpPr>
        <p:spPr bwMode="auto">
          <a:xfrm>
            <a:off x="4511675" y="4466314"/>
            <a:ext cx="366960" cy="733663"/>
          </a:xfrm>
          <a:prstGeom prst="rightArrow">
            <a:avLst>
              <a:gd name="adj1" fmla="val 50000"/>
              <a:gd name="adj2" fmla="val 731106"/>
            </a:avLst>
          </a:prstGeom>
          <a:noFill/>
          <a:ln w="25400" algn="ctr">
            <a:solidFill>
              <a:schemeClr val="tx1"/>
            </a:solidFill>
            <a:miter lim="800000"/>
            <a:headEnd/>
            <a:tailEnd/>
          </a:ln>
        </p:spPr>
        <p:txBody>
          <a:bodyPr wrap="none" anchor="ctr">
            <a:spAutoFit/>
          </a:bodyPr>
          <a:lstStyle/>
          <a:p>
            <a:pPr algn="l"/>
            <a:endParaRPr lang="zh-CN" altLang="en-US"/>
          </a:p>
        </p:txBody>
      </p:sp>
    </p:spTree>
    <p:extLst>
      <p:ext uri="{BB962C8B-B14F-4D97-AF65-F5344CB8AC3E}">
        <p14:creationId xmlns:p14="http://schemas.microsoft.com/office/powerpoint/2010/main" val="3593887579"/>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77507" name="Rectangle 3"/>
          <p:cNvSpPr>
            <a:spLocks noGrp="1" noChangeArrowheads="1"/>
          </p:cNvSpPr>
          <p:nvPr>
            <p:ph idx="4294967295"/>
          </p:nvPr>
        </p:nvSpPr>
        <p:spPr>
          <a:xfrm>
            <a:off x="1992314" y="1412876"/>
            <a:ext cx="8002587" cy="4873625"/>
          </a:xfrm>
        </p:spPr>
        <p:txBody>
          <a:bodyPr>
            <a:normAutofit fontScale="85000" lnSpcReduction="10000"/>
          </a:bodyPr>
          <a:lstStyle/>
          <a:p>
            <a:pPr eaLnBrk="1" hangingPunct="1"/>
            <a:r>
              <a:rPr lang="zh-CN" altLang="en-US" b="1">
                <a:solidFill>
                  <a:schemeClr val="hlink"/>
                </a:solidFill>
                <a:ea typeface="方正姚体" pitchFamily="2" charset="-122"/>
              </a:rPr>
              <a:t>合理避税的需求（实质可归为降低交易成本）</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金融创新可满足或有效解决，企业在遵守现行财税制</a:t>
            </a:r>
          </a:p>
          <a:p>
            <a:pPr eaLnBrk="1" hangingPunct="1">
              <a:buFont typeface="Wingdings" pitchFamily="2" charset="2"/>
              <a:buNone/>
            </a:pPr>
            <a:r>
              <a:rPr lang="zh-CN" altLang="en-US" b="1" smtClean="0">
                <a:ea typeface="华文细黑" pitchFamily="2" charset="-122"/>
              </a:rPr>
              <a:t>度的前提下，有效合理规避税收的需求。</a:t>
            </a:r>
          </a:p>
          <a:p>
            <a:pPr eaLnBrk="1" hangingPunct="1">
              <a:buFont typeface="Wingdings" pitchFamily="2" charset="2"/>
              <a:buNone/>
            </a:pPr>
            <a:endParaRPr lang="zh-CN" altLang="en-US" b="1" smtClean="0">
              <a:ea typeface="华文细黑" pitchFamily="2" charset="-122"/>
            </a:endParaRPr>
          </a:p>
          <a:p>
            <a:pPr eaLnBrk="1" hangingPunct="1">
              <a:buFont typeface="Wingdings" pitchFamily="2" charset="2"/>
              <a:buNone/>
            </a:pPr>
            <a:r>
              <a:rPr lang="zh-CN" altLang="en-US" b="1" smtClean="0">
                <a:ea typeface="华文细黑" pitchFamily="2" charset="-122"/>
              </a:rPr>
              <a:t>     </a:t>
            </a:r>
            <a:r>
              <a:rPr lang="en-US" altLang="zh-CN" b="1" smtClean="0">
                <a:latin typeface="Times New Roman" pitchFamily="18" charset="0"/>
                <a:ea typeface="华文细黑" pitchFamily="2" charset="-122"/>
              </a:rPr>
              <a:t>Case1:</a:t>
            </a:r>
            <a:r>
              <a:rPr lang="zh-CN" altLang="en-US" b="1" smtClean="0">
                <a:latin typeface="Times New Roman" pitchFamily="18" charset="0"/>
                <a:ea typeface="华文细黑" pitchFamily="2" charset="-122"/>
              </a:rPr>
              <a:t>金融控股集团这一金融制度创新</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可通过内部利</a:t>
            </a:r>
          </a:p>
          <a:p>
            <a:pPr eaLnBrk="1" hangingPunct="1">
              <a:buFont typeface="Wingdings" pitchFamily="2" charset="2"/>
              <a:buNone/>
            </a:pPr>
            <a:r>
              <a:rPr lang="zh-CN" altLang="en-US" b="1" smtClean="0">
                <a:latin typeface="Times New Roman" pitchFamily="18" charset="0"/>
                <a:ea typeface="华文细黑" pitchFamily="2" charset="-122"/>
              </a:rPr>
              <a:t>润合并降低税收。</a:t>
            </a:r>
            <a:endParaRPr lang="en-US" altLang="zh-CN" b="1" smtClean="0">
              <a:latin typeface="Times New Roman" pitchFamily="18" charset="0"/>
              <a:ea typeface="华文细黑" pitchFamily="2" charset="-122"/>
            </a:endParaRPr>
          </a:p>
          <a:p>
            <a:pPr eaLnBrk="1" hangingPunct="1">
              <a:buFont typeface="Wingdings" pitchFamily="2" charset="2"/>
              <a:buNone/>
            </a:pPr>
            <a:endParaRPr lang="en-US" altLang="zh-CN" b="1" smtClean="0">
              <a:latin typeface="Times New Roman" pitchFamily="18" charset="0"/>
              <a:ea typeface="华文细黑" pitchFamily="2" charset="-122"/>
            </a:endParaRPr>
          </a:p>
          <a:p>
            <a:pPr eaLnBrk="1" hangingPunct="1">
              <a:buFont typeface="Wingdings" pitchFamily="2" charset="2"/>
              <a:buNone/>
            </a:pPr>
            <a:r>
              <a:rPr lang="en-US" altLang="zh-CN" b="1" smtClean="0">
                <a:latin typeface="Times New Roman" pitchFamily="18" charset="0"/>
                <a:ea typeface="华文细黑" pitchFamily="2" charset="-122"/>
              </a:rPr>
              <a:t>      Case2:ETF(</a:t>
            </a:r>
            <a:r>
              <a:rPr lang="zh-CN" altLang="en-US" b="1" smtClean="0">
                <a:latin typeface="Times New Roman" pitchFamily="18" charset="0"/>
                <a:ea typeface="华文细黑" pitchFamily="2" charset="-122"/>
              </a:rPr>
              <a:t>交易所交易基金</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这一创新型基金</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可有效降</a:t>
            </a:r>
          </a:p>
          <a:p>
            <a:pPr eaLnBrk="1" hangingPunct="1">
              <a:buFont typeface="Wingdings" pitchFamily="2" charset="2"/>
              <a:buNone/>
            </a:pPr>
            <a:r>
              <a:rPr lang="zh-CN" altLang="en-US" b="1" smtClean="0">
                <a:latin typeface="Times New Roman" pitchFamily="18" charset="0"/>
                <a:ea typeface="华文细黑" pitchFamily="2" charset="-122"/>
              </a:rPr>
              <a:t>低基金管理人的税收负担</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被赎回时不必因卖掉股票而被迫</a:t>
            </a:r>
          </a:p>
          <a:p>
            <a:pPr eaLnBrk="1" hangingPunct="1">
              <a:buFont typeface="Wingdings" pitchFamily="2" charset="2"/>
              <a:buNone/>
            </a:pPr>
            <a:r>
              <a:rPr lang="zh-CN" altLang="en-US" b="1" smtClean="0">
                <a:latin typeface="Times New Roman" pitchFamily="18" charset="0"/>
                <a:ea typeface="华文细黑" pitchFamily="2" charset="-122"/>
              </a:rPr>
              <a:t>交税</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a:t>
            </a:r>
            <a:endParaRPr lang="zh-CN" altLang="en-US">
              <a:latin typeface="Times New Roman" pitchFamily="18" charset="0"/>
            </a:endParaRPr>
          </a:p>
          <a:p>
            <a:pPr eaLnBrk="1" hangingPunct="1">
              <a:buFont typeface="Wingdings" pitchFamily="2" charset="2"/>
              <a:buNone/>
            </a:pPr>
            <a:r>
              <a:rPr lang="en-US" altLang="zh-CN">
                <a:latin typeface="Times New Roman" pitchFamily="18" charset="0"/>
              </a:rPr>
              <a:t>    </a:t>
            </a:r>
            <a:endParaRPr lang="zh-CN" altLang="en-US">
              <a:latin typeface="Times New Roman" pitchFamily="18" charset="0"/>
            </a:endParaRPr>
          </a:p>
        </p:txBody>
      </p:sp>
    </p:spTree>
    <p:extLst>
      <p:ext uri="{BB962C8B-B14F-4D97-AF65-F5344CB8AC3E}">
        <p14:creationId xmlns:p14="http://schemas.microsoft.com/office/powerpoint/2010/main" val="16362801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animEffect transition="in" filter="blinds(horizontal)">
                                      <p:cBhvr>
                                        <p:cTn id="7" dur="500"/>
                                        <p:tgtEl>
                                          <p:spTgt spid="2775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7507">
                                            <p:txEl>
                                              <p:pRg st="2" end="2"/>
                                            </p:txEl>
                                          </p:spTgt>
                                        </p:tgtEl>
                                        <p:attrNameLst>
                                          <p:attrName>style.visibility</p:attrName>
                                        </p:attrNameLst>
                                      </p:cBhvr>
                                      <p:to>
                                        <p:strVal val="visible"/>
                                      </p:to>
                                    </p:set>
                                    <p:animEffect transition="in" filter="blinds(horizontal)">
                                      <p:cBhvr>
                                        <p:cTn id="10" dur="500"/>
                                        <p:tgtEl>
                                          <p:spTgt spid="27750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7507">
                                            <p:txEl>
                                              <p:pRg st="4" end="4"/>
                                            </p:txEl>
                                          </p:spTgt>
                                        </p:tgtEl>
                                        <p:attrNameLst>
                                          <p:attrName>style.visibility</p:attrName>
                                        </p:attrNameLst>
                                      </p:cBhvr>
                                      <p:to>
                                        <p:strVal val="visible"/>
                                      </p:to>
                                    </p:set>
                                    <p:animEffect transition="in" filter="blinds(horizontal)">
                                      <p:cBhvr>
                                        <p:cTn id="15" dur="500"/>
                                        <p:tgtEl>
                                          <p:spTgt spid="27750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7507">
                                            <p:txEl>
                                              <p:pRg st="5" end="5"/>
                                            </p:txEl>
                                          </p:spTgt>
                                        </p:tgtEl>
                                        <p:attrNameLst>
                                          <p:attrName>style.visibility</p:attrName>
                                        </p:attrNameLst>
                                      </p:cBhvr>
                                      <p:to>
                                        <p:strVal val="visible"/>
                                      </p:to>
                                    </p:set>
                                    <p:animEffect transition="in" filter="blinds(horizontal)">
                                      <p:cBhvr>
                                        <p:cTn id="18" dur="500"/>
                                        <p:tgtEl>
                                          <p:spTgt spid="27750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7507">
                                            <p:txEl>
                                              <p:pRg st="7" end="7"/>
                                            </p:txEl>
                                          </p:spTgt>
                                        </p:tgtEl>
                                        <p:attrNameLst>
                                          <p:attrName>style.visibility</p:attrName>
                                        </p:attrNameLst>
                                      </p:cBhvr>
                                      <p:to>
                                        <p:strVal val="visible"/>
                                      </p:to>
                                    </p:set>
                                    <p:animEffect transition="in" filter="blinds(horizontal)">
                                      <p:cBhvr>
                                        <p:cTn id="23" dur="500"/>
                                        <p:tgtEl>
                                          <p:spTgt spid="277507">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77507">
                                            <p:txEl>
                                              <p:pRg st="8" end="8"/>
                                            </p:txEl>
                                          </p:spTgt>
                                        </p:tgtEl>
                                        <p:attrNameLst>
                                          <p:attrName>style.visibility</p:attrName>
                                        </p:attrNameLst>
                                      </p:cBhvr>
                                      <p:to>
                                        <p:strVal val="visible"/>
                                      </p:to>
                                    </p:set>
                                    <p:animEffect transition="in" filter="blinds(horizontal)">
                                      <p:cBhvr>
                                        <p:cTn id="26" dur="500"/>
                                        <p:tgtEl>
                                          <p:spTgt spid="277507">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77507">
                                            <p:txEl>
                                              <p:pRg st="9" end="9"/>
                                            </p:txEl>
                                          </p:spTgt>
                                        </p:tgtEl>
                                        <p:attrNameLst>
                                          <p:attrName>style.visibility</p:attrName>
                                        </p:attrNameLst>
                                      </p:cBhvr>
                                      <p:to>
                                        <p:strVal val="visible"/>
                                      </p:to>
                                    </p:set>
                                    <p:animEffect transition="in" filter="blinds(horizontal)">
                                      <p:cBhvr>
                                        <p:cTn id="29" dur="500"/>
                                        <p:tgtEl>
                                          <p:spTgt spid="277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78531" name="Rectangle 3"/>
          <p:cNvSpPr>
            <a:spLocks noGrp="1" noChangeArrowheads="1"/>
          </p:cNvSpPr>
          <p:nvPr>
            <p:ph idx="4294967295"/>
          </p:nvPr>
        </p:nvSpPr>
        <p:spPr>
          <a:xfrm>
            <a:off x="1992314" y="1412876"/>
            <a:ext cx="8002587" cy="4873625"/>
          </a:xfrm>
        </p:spPr>
        <p:txBody>
          <a:bodyPr>
            <a:normAutofit fontScale="92500" lnSpcReduction="10000"/>
          </a:bodyPr>
          <a:lstStyle/>
          <a:p>
            <a:pPr eaLnBrk="1" hangingPunct="1"/>
            <a:r>
              <a:rPr lang="zh-CN" altLang="en-US" b="1">
                <a:solidFill>
                  <a:schemeClr val="hlink"/>
                </a:solidFill>
                <a:ea typeface="方正姚体" pitchFamily="2" charset="-122"/>
              </a:rPr>
              <a:t>降低交易成本的需求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为了满足降低交易成本（代理成本、融资成本等）的需</a:t>
            </a:r>
          </a:p>
          <a:p>
            <a:pPr eaLnBrk="1" hangingPunct="1">
              <a:buFont typeface="Wingdings" pitchFamily="2" charset="2"/>
              <a:buNone/>
            </a:pPr>
            <a:r>
              <a:rPr lang="zh-CN" altLang="en-US" b="1" smtClean="0">
                <a:ea typeface="华文细黑" pitchFamily="2" charset="-122"/>
              </a:rPr>
              <a:t>求，导致金融创新。</a:t>
            </a:r>
          </a:p>
          <a:p>
            <a:pPr eaLnBrk="1" hangingPunct="1">
              <a:buFont typeface="Wingdings" pitchFamily="2" charset="2"/>
              <a:buNone/>
            </a:pPr>
            <a:r>
              <a:rPr lang="zh-CN" altLang="en-US" b="1">
                <a:solidFill>
                  <a:schemeClr val="hlink"/>
                </a:solidFill>
                <a:ea typeface="楷体_GB2312" pitchFamily="49" charset="-122"/>
              </a:rPr>
              <a:t>    </a:t>
            </a:r>
            <a:r>
              <a:rPr lang="en-US" altLang="zh-CN" b="1" smtClean="0">
                <a:latin typeface="Times New Roman" pitchFamily="18" charset="0"/>
                <a:ea typeface="楷体_GB2312" pitchFamily="49" charset="-122"/>
              </a:rPr>
              <a:t>Case1:</a:t>
            </a:r>
            <a:r>
              <a:rPr lang="zh-CN" altLang="en-US" b="1">
                <a:ea typeface="楷体_GB2312" pitchFamily="49" charset="-122"/>
              </a:rPr>
              <a:t> </a:t>
            </a:r>
            <a:r>
              <a:rPr lang="en-US" altLang="zh-CN" b="1">
                <a:latin typeface="Times New Roman" pitchFamily="18" charset="0"/>
                <a:ea typeface="楷体_GB2312" pitchFamily="49" charset="-122"/>
              </a:rPr>
              <a:t>1984</a:t>
            </a:r>
            <a:r>
              <a:rPr lang="zh-CN" altLang="en-US" b="1">
                <a:latin typeface="Times New Roman" pitchFamily="18" charset="0"/>
                <a:ea typeface="楷体_GB2312" pitchFamily="49" charset="-122"/>
              </a:rPr>
              <a:t>年阿莱商品公司的</a:t>
            </a:r>
            <a:r>
              <a:rPr lang="zh-CN" altLang="en-US" b="1">
                <a:solidFill>
                  <a:schemeClr val="hlink"/>
                </a:solidFill>
                <a:latin typeface="Times New Roman" pitchFamily="18" charset="0"/>
                <a:ea typeface="楷体_GB2312" pitchFamily="49" charset="-122"/>
              </a:rPr>
              <a:t>可回售股票</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普通</a:t>
            </a:r>
          </a:p>
          <a:p>
            <a:pPr eaLnBrk="1" hangingPunct="1">
              <a:buFont typeface="Wingdings" pitchFamily="2" charset="2"/>
              <a:buNone/>
            </a:pPr>
            <a:r>
              <a:rPr lang="zh-CN" altLang="en-US" b="1">
                <a:latin typeface="Times New Roman" pitchFamily="18" charset="0"/>
                <a:ea typeface="楷体_GB2312" pitchFamily="49" charset="-122"/>
              </a:rPr>
              <a:t>股与一份看跌期权同时出售，即两年后股票持有</a:t>
            </a:r>
          </a:p>
          <a:p>
            <a:pPr eaLnBrk="1" hangingPunct="1">
              <a:buFont typeface="Wingdings" pitchFamily="2" charset="2"/>
              <a:buNone/>
            </a:pPr>
            <a:r>
              <a:rPr lang="zh-CN" altLang="en-US" b="1">
                <a:latin typeface="Times New Roman" pitchFamily="18" charset="0"/>
                <a:ea typeface="楷体_GB2312" pitchFamily="49" charset="-122"/>
              </a:rPr>
              <a:t>人有权按照初始购买价（</a:t>
            </a:r>
            <a:r>
              <a:rPr lang="en-US" altLang="zh-CN" b="1">
                <a:latin typeface="Times New Roman" pitchFamily="18" charset="0"/>
                <a:ea typeface="楷体_GB2312" pitchFamily="49" charset="-122"/>
              </a:rPr>
              <a:t>8</a:t>
            </a:r>
            <a:r>
              <a:rPr lang="zh-CN" altLang="en-US" b="1">
                <a:latin typeface="Times New Roman" pitchFamily="18" charset="0"/>
                <a:ea typeface="楷体_GB2312" pitchFamily="49" charset="-122"/>
              </a:rPr>
              <a:t>美元</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股）回售给发行</a:t>
            </a:r>
          </a:p>
          <a:p>
            <a:pPr eaLnBrk="1" hangingPunct="1">
              <a:buFont typeface="Wingdings" pitchFamily="2" charset="2"/>
              <a:buNone/>
            </a:pPr>
            <a:r>
              <a:rPr lang="zh-CN" altLang="en-US" b="1">
                <a:latin typeface="Times New Roman" pitchFamily="18" charset="0"/>
                <a:ea typeface="楷体_GB2312" pitchFamily="49" charset="-122"/>
              </a:rPr>
              <a:t>公司</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，有效降低了投资者的代理成本。</a:t>
            </a:r>
          </a:p>
          <a:p>
            <a:pPr eaLnBrk="1" hangingPunct="1">
              <a:buFont typeface="Wingdings" pitchFamily="2" charset="2"/>
              <a:buNone/>
            </a:pPr>
            <a:r>
              <a:rPr lang="zh-CN" altLang="en-US" b="1">
                <a:latin typeface="Times New Roman" pitchFamily="18" charset="0"/>
                <a:ea typeface="楷体_GB2312" pitchFamily="49" charset="-122"/>
              </a:rPr>
              <a:t>      </a:t>
            </a:r>
            <a:r>
              <a:rPr lang="en-US" altLang="zh-CN" b="1" smtClean="0">
                <a:latin typeface="Times New Roman" pitchFamily="18" charset="0"/>
                <a:ea typeface="华文细黑" pitchFamily="2" charset="-122"/>
              </a:rPr>
              <a:t>Case2:</a:t>
            </a:r>
            <a:r>
              <a:rPr lang="zh-CN" altLang="en-US" b="1">
                <a:solidFill>
                  <a:schemeClr val="hlink"/>
                </a:solidFill>
                <a:latin typeface="Times New Roman" pitchFamily="18" charset="0"/>
                <a:ea typeface="楷体_GB2312" pitchFamily="49" charset="-122"/>
              </a:rPr>
              <a:t>可赎回债券</a:t>
            </a:r>
            <a:r>
              <a:rPr lang="zh-CN" altLang="en-US" b="1">
                <a:latin typeface="Times New Roman" pitchFamily="18" charset="0"/>
                <a:ea typeface="楷体_GB2312" pitchFamily="49" charset="-122"/>
              </a:rPr>
              <a:t>可降低发行者的融资成本</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新</a:t>
            </a:r>
          </a:p>
          <a:p>
            <a:pPr eaLnBrk="1" hangingPunct="1">
              <a:buFont typeface="Wingdings" pitchFamily="2" charset="2"/>
              <a:buNone/>
            </a:pPr>
            <a:r>
              <a:rPr lang="zh-CN" altLang="en-US" b="1">
                <a:latin typeface="Times New Roman" pitchFamily="18" charset="0"/>
                <a:ea typeface="楷体_GB2312" pitchFamily="49" charset="-122"/>
              </a:rPr>
              <a:t>债券利息比旧债券低时，可执行赎回条款收回旧</a:t>
            </a:r>
          </a:p>
          <a:p>
            <a:pPr eaLnBrk="1" hangingPunct="1">
              <a:buFont typeface="Wingdings" pitchFamily="2" charset="2"/>
              <a:buNone/>
            </a:pPr>
            <a:r>
              <a:rPr lang="zh-CN" altLang="en-US" b="1">
                <a:latin typeface="Times New Roman" pitchFamily="18" charset="0"/>
                <a:ea typeface="楷体_GB2312" pitchFamily="49" charset="-122"/>
              </a:rPr>
              <a:t>债券，发行新债券以降低融资成本</a:t>
            </a:r>
            <a:r>
              <a:rPr lang="en-US" altLang="zh-CN" b="1">
                <a:latin typeface="Times New Roman" pitchFamily="18" charset="0"/>
                <a:ea typeface="楷体_GB2312" pitchFamily="49" charset="-122"/>
              </a:rPr>
              <a:t>]</a:t>
            </a:r>
          </a:p>
        </p:txBody>
      </p:sp>
    </p:spTree>
    <p:extLst>
      <p:ext uri="{BB962C8B-B14F-4D97-AF65-F5344CB8AC3E}">
        <p14:creationId xmlns:p14="http://schemas.microsoft.com/office/powerpoint/2010/main" val="2677709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8531">
                                            <p:txEl>
                                              <p:pRg st="1" end="1"/>
                                            </p:txEl>
                                          </p:spTgt>
                                        </p:tgtEl>
                                        <p:attrNameLst>
                                          <p:attrName>style.visibility</p:attrName>
                                        </p:attrNameLst>
                                      </p:cBhvr>
                                      <p:to>
                                        <p:strVal val="visible"/>
                                      </p:to>
                                    </p:set>
                                    <p:animEffect transition="in" filter="blinds(horizontal)">
                                      <p:cBhvr>
                                        <p:cTn id="7" dur="500"/>
                                        <p:tgtEl>
                                          <p:spTgt spid="2785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8531">
                                            <p:txEl>
                                              <p:pRg st="2" end="2"/>
                                            </p:txEl>
                                          </p:spTgt>
                                        </p:tgtEl>
                                        <p:attrNameLst>
                                          <p:attrName>style.visibility</p:attrName>
                                        </p:attrNameLst>
                                      </p:cBhvr>
                                      <p:to>
                                        <p:strVal val="visible"/>
                                      </p:to>
                                    </p:set>
                                    <p:animEffect transition="in" filter="blinds(horizontal)">
                                      <p:cBhvr>
                                        <p:cTn id="10" dur="500"/>
                                        <p:tgtEl>
                                          <p:spTgt spid="27853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78531">
                                            <p:txEl>
                                              <p:pRg st="3" end="3"/>
                                            </p:txEl>
                                          </p:spTgt>
                                        </p:tgtEl>
                                        <p:attrNameLst>
                                          <p:attrName>style.visibility</p:attrName>
                                        </p:attrNameLst>
                                      </p:cBhvr>
                                      <p:to>
                                        <p:strVal val="visible"/>
                                      </p:to>
                                    </p:set>
                                    <p:anim calcmode="lin" valueType="num">
                                      <p:cBhvr additive="base">
                                        <p:cTn id="15" dur="500" fill="hold"/>
                                        <p:tgtEl>
                                          <p:spTgt spid="27853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853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8531">
                                            <p:txEl>
                                              <p:pRg st="4" end="4"/>
                                            </p:txEl>
                                          </p:spTgt>
                                        </p:tgtEl>
                                        <p:attrNameLst>
                                          <p:attrName>style.visibility</p:attrName>
                                        </p:attrNameLst>
                                      </p:cBhvr>
                                      <p:to>
                                        <p:strVal val="visible"/>
                                      </p:to>
                                    </p:set>
                                    <p:anim calcmode="lin" valueType="num">
                                      <p:cBhvr additive="base">
                                        <p:cTn id="19" dur="500" fill="hold"/>
                                        <p:tgtEl>
                                          <p:spTgt spid="2785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853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8531">
                                            <p:txEl>
                                              <p:pRg st="5" end="5"/>
                                            </p:txEl>
                                          </p:spTgt>
                                        </p:tgtEl>
                                        <p:attrNameLst>
                                          <p:attrName>style.visibility</p:attrName>
                                        </p:attrNameLst>
                                      </p:cBhvr>
                                      <p:to>
                                        <p:strVal val="visible"/>
                                      </p:to>
                                    </p:set>
                                    <p:anim calcmode="lin" valueType="num">
                                      <p:cBhvr additive="base">
                                        <p:cTn id="23" dur="500" fill="hold"/>
                                        <p:tgtEl>
                                          <p:spTgt spid="2785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853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8531">
                                            <p:txEl>
                                              <p:pRg st="6" end="6"/>
                                            </p:txEl>
                                          </p:spTgt>
                                        </p:tgtEl>
                                        <p:attrNameLst>
                                          <p:attrName>style.visibility</p:attrName>
                                        </p:attrNameLst>
                                      </p:cBhvr>
                                      <p:to>
                                        <p:strVal val="visible"/>
                                      </p:to>
                                    </p:set>
                                    <p:anim calcmode="lin" valueType="num">
                                      <p:cBhvr additive="base">
                                        <p:cTn id="27" dur="500" fill="hold"/>
                                        <p:tgtEl>
                                          <p:spTgt spid="27853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85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78531">
                                            <p:txEl>
                                              <p:pRg st="7" end="7"/>
                                            </p:txEl>
                                          </p:spTgt>
                                        </p:tgtEl>
                                        <p:attrNameLst>
                                          <p:attrName>style.visibility</p:attrName>
                                        </p:attrNameLst>
                                      </p:cBhvr>
                                      <p:to>
                                        <p:strVal val="visible"/>
                                      </p:to>
                                    </p:set>
                                    <p:animEffect transition="in" filter="checkerboard(across)">
                                      <p:cBhvr>
                                        <p:cTn id="33" dur="500"/>
                                        <p:tgtEl>
                                          <p:spTgt spid="278531">
                                            <p:txEl>
                                              <p:pRg st="7" end="7"/>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278531">
                                            <p:txEl>
                                              <p:pRg st="8" end="8"/>
                                            </p:txEl>
                                          </p:spTgt>
                                        </p:tgtEl>
                                        <p:attrNameLst>
                                          <p:attrName>style.visibility</p:attrName>
                                        </p:attrNameLst>
                                      </p:cBhvr>
                                      <p:to>
                                        <p:strVal val="visible"/>
                                      </p:to>
                                    </p:set>
                                    <p:animEffect transition="in" filter="checkerboard(across)">
                                      <p:cBhvr>
                                        <p:cTn id="36" dur="500"/>
                                        <p:tgtEl>
                                          <p:spTgt spid="278531">
                                            <p:txEl>
                                              <p:pRg st="8" end="8"/>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278531">
                                            <p:txEl>
                                              <p:pRg st="9" end="9"/>
                                            </p:txEl>
                                          </p:spTgt>
                                        </p:tgtEl>
                                        <p:attrNameLst>
                                          <p:attrName>style.visibility</p:attrName>
                                        </p:attrNameLst>
                                      </p:cBhvr>
                                      <p:to>
                                        <p:strVal val="visible"/>
                                      </p:to>
                                    </p:set>
                                    <p:animEffect transition="in" filter="checkerboard(across)">
                                      <p:cBhvr>
                                        <p:cTn id="39" dur="500"/>
                                        <p:tgtEl>
                                          <p:spTgt spid="278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79555" name="Rectangle 3"/>
          <p:cNvSpPr>
            <a:spLocks noGrp="1" noChangeArrowheads="1"/>
          </p:cNvSpPr>
          <p:nvPr>
            <p:ph idx="4294967295"/>
          </p:nvPr>
        </p:nvSpPr>
        <p:spPr>
          <a:xfrm>
            <a:off x="1992314" y="1412876"/>
            <a:ext cx="8002587" cy="4873625"/>
          </a:xfrm>
        </p:spPr>
        <p:txBody>
          <a:bodyPr>
            <a:normAutofit lnSpcReduction="10000"/>
          </a:bodyPr>
          <a:lstStyle/>
          <a:p>
            <a:pPr eaLnBrk="1" hangingPunct="1"/>
            <a:r>
              <a:rPr lang="zh-CN" altLang="en-US" b="1">
                <a:solidFill>
                  <a:schemeClr val="hlink"/>
                </a:solidFill>
                <a:ea typeface="方正姚体" pitchFamily="2" charset="-122"/>
              </a:rPr>
              <a:t>提高交易效率和便捷性的需求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基于快速发展的信息技术，提高金融交易效率和便捷</a:t>
            </a:r>
          </a:p>
          <a:p>
            <a:pPr eaLnBrk="1" hangingPunct="1">
              <a:buFont typeface="Wingdings" pitchFamily="2" charset="2"/>
              <a:buNone/>
            </a:pPr>
            <a:r>
              <a:rPr lang="zh-CN" altLang="en-US" b="1" smtClean="0">
                <a:ea typeface="华文细黑" pitchFamily="2" charset="-122"/>
              </a:rPr>
              <a:t>性的需求促使新型金融交易手段和金融产品不断涌现。</a:t>
            </a:r>
          </a:p>
          <a:p>
            <a:pPr eaLnBrk="1" hangingPunct="1">
              <a:buFont typeface="Wingdings" pitchFamily="2" charset="2"/>
              <a:buNone/>
            </a:pPr>
            <a:endParaRPr lang="zh-CN" altLang="en-US"/>
          </a:p>
          <a:p>
            <a:pPr eaLnBrk="1" hangingPunct="1">
              <a:buFont typeface="Wingdings" pitchFamily="2" charset="2"/>
              <a:buNone/>
            </a:pPr>
            <a:r>
              <a:rPr lang="en-US" altLang="zh-CN"/>
              <a:t>    </a:t>
            </a:r>
            <a:r>
              <a:rPr lang="en-US" altLang="zh-CN" b="1" smtClean="0">
                <a:latin typeface="Times New Roman" pitchFamily="18" charset="0"/>
                <a:ea typeface="华文细黑" pitchFamily="2" charset="-122"/>
              </a:rPr>
              <a:t>Case1:</a:t>
            </a:r>
            <a:r>
              <a:rPr lang="zh-CN" altLang="en-US" b="1" smtClean="0">
                <a:latin typeface="Times New Roman" pitchFamily="18" charset="0"/>
                <a:ea typeface="华文细黑" pitchFamily="2" charset="-122"/>
              </a:rPr>
              <a:t>电子化的交易系统，如</a:t>
            </a:r>
            <a:r>
              <a:rPr lang="en-US" altLang="zh-CN" b="1" smtClean="0">
                <a:latin typeface="Times New Roman" pitchFamily="18" charset="0"/>
                <a:ea typeface="华文细黑" pitchFamily="2" charset="-122"/>
              </a:rPr>
              <a:t>E-bank</a:t>
            </a:r>
            <a:r>
              <a:rPr lang="zh-CN" altLang="en-US" b="1" smtClean="0">
                <a:latin typeface="Times New Roman" pitchFamily="18" charset="0"/>
                <a:ea typeface="华文细黑" pitchFamily="2" charset="-122"/>
              </a:rPr>
              <a:t>、</a:t>
            </a:r>
            <a:r>
              <a:rPr lang="en-US" altLang="zh-CN" b="1" smtClean="0">
                <a:latin typeface="Times New Roman" pitchFamily="18" charset="0"/>
                <a:ea typeface="华文细黑" pitchFamily="2" charset="-122"/>
              </a:rPr>
              <a:t>SWIFT</a:t>
            </a:r>
            <a:r>
              <a:rPr lang="zh-CN" altLang="en-US" b="1" smtClean="0">
                <a:latin typeface="Times New Roman" pitchFamily="18" charset="0"/>
                <a:ea typeface="华文细黑" pitchFamily="2" charset="-122"/>
              </a:rPr>
              <a:t>等。</a:t>
            </a:r>
            <a:endParaRPr lang="en-US" altLang="zh-CN" b="1" smtClean="0">
              <a:latin typeface="Times New Roman" pitchFamily="18" charset="0"/>
              <a:ea typeface="华文细黑" pitchFamily="2" charset="-122"/>
            </a:endParaRPr>
          </a:p>
          <a:p>
            <a:pPr eaLnBrk="1" hangingPunct="1">
              <a:buFont typeface="Wingdings" pitchFamily="2" charset="2"/>
              <a:buNone/>
            </a:pPr>
            <a:endParaRPr lang="en-US" altLang="zh-CN" b="1" smtClean="0">
              <a:latin typeface="Times New Roman" pitchFamily="18" charset="0"/>
              <a:ea typeface="华文细黑" pitchFamily="2" charset="-122"/>
            </a:endParaRPr>
          </a:p>
          <a:p>
            <a:pPr eaLnBrk="1" hangingPunct="1">
              <a:buFont typeface="Wingdings" pitchFamily="2" charset="2"/>
              <a:buNone/>
            </a:pPr>
            <a:r>
              <a:rPr lang="en-US" altLang="zh-CN" b="1" smtClean="0">
                <a:latin typeface="Times New Roman" pitchFamily="18" charset="0"/>
                <a:ea typeface="华文细黑" pitchFamily="2" charset="-122"/>
              </a:rPr>
              <a:t>      Case2:</a:t>
            </a:r>
            <a:r>
              <a:rPr lang="zh-CN" altLang="en-US" b="1" smtClean="0">
                <a:latin typeface="Times New Roman" pitchFamily="18" charset="0"/>
                <a:ea typeface="华文细黑" pitchFamily="2" charset="-122"/>
              </a:rPr>
              <a:t>银行卡</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电子货币等</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的出现将使“无现金社会”成为可能。</a:t>
            </a:r>
            <a:endParaRPr lang="zh-CN" altLang="en-US">
              <a:latin typeface="Times New Roman" pitchFamily="18" charset="0"/>
            </a:endParaRPr>
          </a:p>
          <a:p>
            <a:pPr eaLnBrk="1" hangingPunct="1">
              <a:buFont typeface="Wingdings" pitchFamily="2" charset="2"/>
              <a:buNone/>
            </a:pPr>
            <a:endParaRPr lang="zh-CN" altLang="en-US" b="1">
              <a:solidFill>
                <a:schemeClr val="hlink"/>
              </a:solidFill>
              <a:ea typeface="楷体_GB2312" pitchFamily="49" charset="-122"/>
            </a:endParaRPr>
          </a:p>
        </p:txBody>
      </p:sp>
    </p:spTree>
    <p:extLst>
      <p:ext uri="{BB962C8B-B14F-4D97-AF65-F5344CB8AC3E}">
        <p14:creationId xmlns:p14="http://schemas.microsoft.com/office/powerpoint/2010/main" val="319586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9555">
                                            <p:txEl>
                                              <p:pRg st="1" end="1"/>
                                            </p:txEl>
                                          </p:spTgt>
                                        </p:tgtEl>
                                        <p:attrNameLst>
                                          <p:attrName>style.visibility</p:attrName>
                                        </p:attrNameLst>
                                      </p:cBhvr>
                                      <p:to>
                                        <p:strVal val="visible"/>
                                      </p:to>
                                    </p:set>
                                    <p:animEffect transition="in" filter="blinds(horizontal)">
                                      <p:cBhvr>
                                        <p:cTn id="7" dur="500"/>
                                        <p:tgtEl>
                                          <p:spTgt spid="27955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9555">
                                            <p:txEl>
                                              <p:pRg st="2" end="2"/>
                                            </p:txEl>
                                          </p:spTgt>
                                        </p:tgtEl>
                                        <p:attrNameLst>
                                          <p:attrName>style.visibility</p:attrName>
                                        </p:attrNameLst>
                                      </p:cBhvr>
                                      <p:to>
                                        <p:strVal val="visible"/>
                                      </p:to>
                                    </p:set>
                                    <p:animEffect transition="in" filter="blinds(horizontal)">
                                      <p:cBhvr>
                                        <p:cTn id="10" dur="500"/>
                                        <p:tgtEl>
                                          <p:spTgt spid="27955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79555">
                                            <p:txEl>
                                              <p:pRg st="4" end="4"/>
                                            </p:txEl>
                                          </p:spTgt>
                                        </p:tgtEl>
                                        <p:attrNameLst>
                                          <p:attrName>style.visibility</p:attrName>
                                        </p:attrNameLst>
                                      </p:cBhvr>
                                      <p:to>
                                        <p:strVal val="visible"/>
                                      </p:to>
                                    </p:set>
                                    <p:anim calcmode="lin" valueType="num">
                                      <p:cBhvr additive="base">
                                        <p:cTn id="15" dur="500" fill="hold"/>
                                        <p:tgtEl>
                                          <p:spTgt spid="27955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9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79555">
                                            <p:txEl>
                                              <p:pRg st="6" end="6"/>
                                            </p:txEl>
                                          </p:spTgt>
                                        </p:tgtEl>
                                        <p:attrNameLst>
                                          <p:attrName>style.visibility</p:attrName>
                                        </p:attrNameLst>
                                      </p:cBhvr>
                                      <p:to>
                                        <p:strVal val="visible"/>
                                      </p:to>
                                    </p:set>
                                    <p:animEffect transition="in" filter="blinds(horizontal)">
                                      <p:cBhvr>
                                        <p:cTn id="21" dur="500"/>
                                        <p:tgtEl>
                                          <p:spTgt spid="279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80579" name="Rectangle 3"/>
          <p:cNvSpPr>
            <a:spLocks noGrp="1" noChangeArrowheads="1"/>
          </p:cNvSpPr>
          <p:nvPr>
            <p:ph idx="4294967295"/>
          </p:nvPr>
        </p:nvSpPr>
        <p:spPr>
          <a:xfrm>
            <a:off x="1992314" y="1412876"/>
            <a:ext cx="8002587" cy="4873625"/>
          </a:xfrm>
        </p:spPr>
        <p:txBody>
          <a:bodyPr>
            <a:normAutofit fontScale="85000" lnSpcReduction="10000"/>
          </a:bodyPr>
          <a:lstStyle/>
          <a:p>
            <a:pPr eaLnBrk="1" hangingPunct="1"/>
            <a:r>
              <a:rPr lang="zh-CN" altLang="en-US" b="1">
                <a:solidFill>
                  <a:schemeClr val="hlink"/>
                </a:solidFill>
                <a:ea typeface="方正姚体" pitchFamily="2" charset="-122"/>
              </a:rPr>
              <a:t>规避金融管制的需求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金融机构设法绕开金融管理当局的条法管制，以便扩大</a:t>
            </a:r>
          </a:p>
          <a:p>
            <a:pPr eaLnBrk="1" hangingPunct="1">
              <a:buFont typeface="Wingdings" pitchFamily="2" charset="2"/>
              <a:buNone/>
            </a:pPr>
            <a:r>
              <a:rPr lang="zh-CN" altLang="en-US" b="1" smtClean="0">
                <a:ea typeface="华文细黑" pitchFamily="2" charset="-122"/>
              </a:rPr>
              <a:t>业务范围和获取更大利润的需求，有效地激励其不断创新</a:t>
            </a:r>
          </a:p>
          <a:p>
            <a:pPr eaLnBrk="1" hangingPunct="1">
              <a:buFont typeface="Wingdings" pitchFamily="2" charset="2"/>
              <a:buNone/>
            </a:pPr>
            <a:r>
              <a:rPr lang="zh-CN" altLang="en-US" b="1" smtClean="0">
                <a:ea typeface="华文细黑" pitchFamily="2" charset="-122"/>
              </a:rPr>
              <a:t>金融产品。</a:t>
            </a:r>
          </a:p>
          <a:p>
            <a:pPr eaLnBrk="1" hangingPunct="1">
              <a:buFont typeface="Wingdings" pitchFamily="2" charset="2"/>
              <a:buNone/>
            </a:pPr>
            <a:endParaRPr lang="zh-CN" altLang="en-US"/>
          </a:p>
          <a:p>
            <a:pPr eaLnBrk="1" hangingPunct="1">
              <a:buFont typeface="Wingdings" pitchFamily="2" charset="2"/>
              <a:buNone/>
            </a:pPr>
            <a:r>
              <a:rPr lang="en-US" altLang="zh-CN"/>
              <a:t>    </a:t>
            </a:r>
            <a:r>
              <a:rPr lang="en-US" altLang="zh-CN" b="1" smtClean="0">
                <a:latin typeface="Times New Roman" pitchFamily="18" charset="0"/>
                <a:ea typeface="华文细黑" pitchFamily="2" charset="-122"/>
              </a:rPr>
              <a:t>Case1:</a:t>
            </a:r>
            <a:r>
              <a:rPr lang="zh-CN" altLang="en-US" b="1" smtClean="0">
                <a:latin typeface="Times New Roman" pitchFamily="18" charset="0"/>
                <a:ea typeface="华文细黑" pitchFamily="2" charset="-122"/>
              </a:rPr>
              <a:t>商业银行为规避</a:t>
            </a:r>
            <a:r>
              <a:rPr lang="en-US" altLang="zh-CN" b="1" smtClean="0">
                <a:latin typeface="Times New Roman" pitchFamily="18" charset="0"/>
                <a:ea typeface="华文细黑" pitchFamily="2" charset="-122"/>
              </a:rPr>
              <a:t>Q</a:t>
            </a:r>
            <a:r>
              <a:rPr lang="zh-CN" altLang="en-US" b="1" smtClean="0">
                <a:latin typeface="Times New Roman" pitchFamily="18" charset="0"/>
                <a:ea typeface="华文细黑" pitchFamily="2" charset="-122"/>
              </a:rPr>
              <a:t>条例创新</a:t>
            </a:r>
            <a:r>
              <a:rPr lang="en-US" altLang="zh-CN" b="1" smtClean="0">
                <a:latin typeface="Times New Roman" pitchFamily="18" charset="0"/>
                <a:ea typeface="华文细黑" pitchFamily="2" charset="-122"/>
              </a:rPr>
              <a:t>CDs</a:t>
            </a:r>
            <a:r>
              <a:rPr lang="zh-CN" altLang="en-US" b="1" smtClean="0">
                <a:latin typeface="Times New Roman" pitchFamily="18" charset="0"/>
                <a:ea typeface="华文细黑" pitchFamily="2" charset="-122"/>
              </a:rPr>
              <a:t>。</a:t>
            </a:r>
            <a:endParaRPr lang="en-US" altLang="zh-CN" b="1" smtClean="0">
              <a:latin typeface="Times New Roman" pitchFamily="18" charset="0"/>
              <a:ea typeface="华文细黑" pitchFamily="2" charset="-122"/>
            </a:endParaRPr>
          </a:p>
          <a:p>
            <a:pPr eaLnBrk="1" hangingPunct="1">
              <a:buFont typeface="Wingdings" pitchFamily="2" charset="2"/>
              <a:buNone/>
            </a:pPr>
            <a:endParaRPr lang="en-US" altLang="zh-CN" b="1" smtClean="0">
              <a:latin typeface="Times New Roman" pitchFamily="18" charset="0"/>
              <a:ea typeface="华文细黑" pitchFamily="2" charset="-122"/>
            </a:endParaRPr>
          </a:p>
          <a:p>
            <a:pPr eaLnBrk="1" hangingPunct="1">
              <a:buFont typeface="Wingdings" pitchFamily="2" charset="2"/>
              <a:buNone/>
            </a:pPr>
            <a:r>
              <a:rPr lang="en-US" altLang="zh-CN" b="1" smtClean="0">
                <a:latin typeface="Times New Roman" pitchFamily="18" charset="0"/>
                <a:ea typeface="华文细黑" pitchFamily="2" charset="-122"/>
              </a:rPr>
              <a:t>      Case2:</a:t>
            </a:r>
            <a:r>
              <a:rPr lang="zh-CN" altLang="en-US" b="1" smtClean="0">
                <a:latin typeface="Times New Roman" pitchFamily="18" charset="0"/>
                <a:ea typeface="华文细黑" pitchFamily="2" charset="-122"/>
              </a:rPr>
              <a:t>商业银行为扩大自己的业务而开发的货币市场共</a:t>
            </a:r>
          </a:p>
          <a:p>
            <a:pPr eaLnBrk="1" hangingPunct="1">
              <a:buFont typeface="Wingdings" pitchFamily="2" charset="2"/>
              <a:buNone/>
            </a:pPr>
            <a:r>
              <a:rPr lang="zh-CN" altLang="en-US" b="1" smtClean="0">
                <a:latin typeface="Times New Roman" pitchFamily="18" charset="0"/>
                <a:ea typeface="华文细黑" pitchFamily="2" charset="-122"/>
              </a:rPr>
              <a:t>同基金</a:t>
            </a:r>
            <a:r>
              <a:rPr lang="en-US" altLang="zh-CN" b="1" smtClean="0">
                <a:latin typeface="Times New Roman" pitchFamily="18" charset="0"/>
                <a:ea typeface="华文细黑" pitchFamily="2" charset="-122"/>
              </a:rPr>
              <a:t>(MMMF)</a:t>
            </a:r>
            <a:r>
              <a:rPr lang="zh-CN" altLang="en-US" b="1" smtClean="0">
                <a:latin typeface="Times New Roman" pitchFamily="18" charset="0"/>
                <a:ea typeface="华文细黑" pitchFamily="2" charset="-122"/>
              </a:rPr>
              <a:t>，可开支票、安全性等同存款但收益高于</a:t>
            </a:r>
          </a:p>
          <a:p>
            <a:pPr eaLnBrk="1" hangingPunct="1">
              <a:buFont typeface="Wingdings" pitchFamily="2" charset="2"/>
              <a:buNone/>
            </a:pPr>
            <a:r>
              <a:rPr lang="zh-CN" altLang="en-US" b="1" smtClean="0">
                <a:latin typeface="Times New Roman" pitchFamily="18" charset="0"/>
                <a:ea typeface="华文细黑" pitchFamily="2" charset="-122"/>
              </a:rPr>
              <a:t>存款、不受存款准备金条法限制。</a:t>
            </a:r>
            <a:endParaRPr lang="zh-CN" altLang="en-US">
              <a:latin typeface="Times New Roman" pitchFamily="18" charset="0"/>
            </a:endParaRPr>
          </a:p>
          <a:p>
            <a:pPr eaLnBrk="1" hangingPunct="1">
              <a:buFont typeface="Wingdings" pitchFamily="2" charset="2"/>
              <a:buNone/>
            </a:pPr>
            <a:endParaRPr lang="zh-CN" altLang="en-US" b="1">
              <a:solidFill>
                <a:schemeClr val="hlink"/>
              </a:solidFill>
              <a:ea typeface="楷体_GB2312" pitchFamily="49" charset="-122"/>
            </a:endParaRPr>
          </a:p>
        </p:txBody>
      </p:sp>
    </p:spTree>
    <p:extLst>
      <p:ext uri="{BB962C8B-B14F-4D97-AF65-F5344CB8AC3E}">
        <p14:creationId xmlns:p14="http://schemas.microsoft.com/office/powerpoint/2010/main" val="42026633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0579">
                                            <p:txEl>
                                              <p:pRg st="1" end="1"/>
                                            </p:txEl>
                                          </p:spTgt>
                                        </p:tgtEl>
                                        <p:attrNameLst>
                                          <p:attrName>style.visibility</p:attrName>
                                        </p:attrNameLst>
                                      </p:cBhvr>
                                      <p:to>
                                        <p:strVal val="visible"/>
                                      </p:to>
                                    </p:set>
                                    <p:animEffect transition="in" filter="blinds(horizontal)">
                                      <p:cBhvr>
                                        <p:cTn id="7" dur="500"/>
                                        <p:tgtEl>
                                          <p:spTgt spid="2805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0579">
                                            <p:txEl>
                                              <p:pRg st="2" end="2"/>
                                            </p:txEl>
                                          </p:spTgt>
                                        </p:tgtEl>
                                        <p:attrNameLst>
                                          <p:attrName>style.visibility</p:attrName>
                                        </p:attrNameLst>
                                      </p:cBhvr>
                                      <p:to>
                                        <p:strVal val="visible"/>
                                      </p:to>
                                    </p:set>
                                    <p:animEffect transition="in" filter="blinds(horizontal)">
                                      <p:cBhvr>
                                        <p:cTn id="10" dur="500"/>
                                        <p:tgtEl>
                                          <p:spTgt spid="28057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0579">
                                            <p:txEl>
                                              <p:pRg st="3" end="3"/>
                                            </p:txEl>
                                          </p:spTgt>
                                        </p:tgtEl>
                                        <p:attrNameLst>
                                          <p:attrName>style.visibility</p:attrName>
                                        </p:attrNameLst>
                                      </p:cBhvr>
                                      <p:to>
                                        <p:strVal val="visible"/>
                                      </p:to>
                                    </p:set>
                                    <p:animEffect transition="in" filter="blinds(horizontal)">
                                      <p:cBhvr>
                                        <p:cTn id="13" dur="500"/>
                                        <p:tgtEl>
                                          <p:spTgt spid="28057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80579">
                                            <p:txEl>
                                              <p:pRg st="5" end="5"/>
                                            </p:txEl>
                                          </p:spTgt>
                                        </p:tgtEl>
                                        <p:attrNameLst>
                                          <p:attrName>style.visibility</p:attrName>
                                        </p:attrNameLst>
                                      </p:cBhvr>
                                      <p:to>
                                        <p:strVal val="visible"/>
                                      </p:to>
                                    </p:set>
                                    <p:anim calcmode="lin" valueType="num">
                                      <p:cBhvr additive="base">
                                        <p:cTn id="18" dur="500" fill="hold"/>
                                        <p:tgtEl>
                                          <p:spTgt spid="280579">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805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80579">
                                            <p:txEl>
                                              <p:pRg st="7" end="7"/>
                                            </p:txEl>
                                          </p:spTgt>
                                        </p:tgtEl>
                                        <p:attrNameLst>
                                          <p:attrName>style.visibility</p:attrName>
                                        </p:attrNameLst>
                                      </p:cBhvr>
                                      <p:to>
                                        <p:strVal val="visible"/>
                                      </p:to>
                                    </p:set>
                                    <p:animEffect transition="in" filter="blinds(horizontal)">
                                      <p:cBhvr>
                                        <p:cTn id="24" dur="500"/>
                                        <p:tgtEl>
                                          <p:spTgt spid="280579">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80579">
                                            <p:txEl>
                                              <p:pRg st="8" end="8"/>
                                            </p:txEl>
                                          </p:spTgt>
                                        </p:tgtEl>
                                        <p:attrNameLst>
                                          <p:attrName>style.visibility</p:attrName>
                                        </p:attrNameLst>
                                      </p:cBhvr>
                                      <p:to>
                                        <p:strVal val="visible"/>
                                      </p:to>
                                    </p:set>
                                    <p:animEffect transition="in" filter="blinds(horizontal)">
                                      <p:cBhvr>
                                        <p:cTn id="27" dur="500"/>
                                        <p:tgtEl>
                                          <p:spTgt spid="280579">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80579">
                                            <p:txEl>
                                              <p:pRg st="9" end="9"/>
                                            </p:txEl>
                                          </p:spTgt>
                                        </p:tgtEl>
                                        <p:attrNameLst>
                                          <p:attrName>style.visibility</p:attrName>
                                        </p:attrNameLst>
                                      </p:cBhvr>
                                      <p:to>
                                        <p:strVal val="visible"/>
                                      </p:to>
                                    </p:set>
                                    <p:animEffect transition="in" filter="blinds(horizontal)">
                                      <p:cBhvr>
                                        <p:cTn id="30" dur="500"/>
                                        <p:tgtEl>
                                          <p:spTgt spid="2805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81603" name="Rectangle 3"/>
          <p:cNvSpPr>
            <a:spLocks noGrp="1" noChangeArrowheads="1"/>
          </p:cNvSpPr>
          <p:nvPr>
            <p:ph idx="4294967295"/>
          </p:nvPr>
        </p:nvSpPr>
        <p:spPr>
          <a:xfrm>
            <a:off x="1738314" y="1412876"/>
            <a:ext cx="8605837" cy="4873625"/>
          </a:xfrm>
        </p:spPr>
        <p:txBody>
          <a:bodyPr>
            <a:normAutofit fontScale="92500" lnSpcReduction="20000"/>
          </a:bodyPr>
          <a:lstStyle/>
          <a:p>
            <a:pPr eaLnBrk="1" hangingPunct="1"/>
            <a:r>
              <a:rPr lang="zh-CN" altLang="en-US" b="1">
                <a:solidFill>
                  <a:schemeClr val="hlink"/>
                </a:solidFill>
                <a:ea typeface="方正姚体" pitchFamily="2" charset="-122"/>
              </a:rPr>
              <a:t>增加流动性的需求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金融机构因增加资产流动性的需求而产生的金融创新。</a:t>
            </a:r>
          </a:p>
          <a:p>
            <a:pPr eaLnBrk="1" hangingPunct="1">
              <a:buFont typeface="Wingdings" pitchFamily="2" charset="2"/>
              <a:buNone/>
            </a:pPr>
            <a:r>
              <a:rPr lang="zh-CN" altLang="en-US" b="1" smtClean="0">
                <a:ea typeface="华文细黑" pitchFamily="2" charset="-122"/>
              </a:rPr>
              <a:t>主要创新形式为</a:t>
            </a:r>
            <a:r>
              <a:rPr lang="zh-CN" altLang="en-US" b="1" smtClean="0">
                <a:solidFill>
                  <a:schemeClr val="hlink"/>
                </a:solidFill>
                <a:latin typeface="Times New Roman" pitchFamily="18" charset="0"/>
                <a:ea typeface="楷体_GB2312" pitchFamily="49" charset="-122"/>
              </a:rPr>
              <a:t>资产证券化，</a:t>
            </a:r>
            <a:r>
              <a:rPr lang="zh-CN" altLang="en-US" b="1" smtClean="0">
                <a:latin typeface="Times New Roman" pitchFamily="18" charset="0"/>
                <a:ea typeface="华文细黑" pitchFamily="2" charset="-122"/>
              </a:rPr>
              <a:t>包括应收帐款证券化、信贷</a:t>
            </a:r>
          </a:p>
          <a:p>
            <a:pPr eaLnBrk="1" hangingPunct="1">
              <a:buFont typeface="Wingdings" pitchFamily="2" charset="2"/>
              <a:buNone/>
            </a:pPr>
            <a:r>
              <a:rPr lang="zh-CN" altLang="en-US" b="1" smtClean="0">
                <a:latin typeface="Times New Roman" pitchFamily="18" charset="0"/>
                <a:ea typeface="华文细黑" pitchFamily="2" charset="-122"/>
              </a:rPr>
              <a:t>资产（住房抵押贷款）证券化等。</a:t>
            </a:r>
            <a:endParaRPr lang="en-US" altLang="zh-CN" b="1" smtClean="0">
              <a:latin typeface="Times New Roman" pitchFamily="18" charset="0"/>
              <a:ea typeface="华文细黑" pitchFamily="2" charset="-122"/>
            </a:endParaRPr>
          </a:p>
          <a:p>
            <a:pPr eaLnBrk="1" hangingPunct="1">
              <a:buFont typeface="Wingdings" pitchFamily="2" charset="2"/>
              <a:buNone/>
            </a:pPr>
            <a:endParaRPr lang="zh-CN" altLang="en-US" b="1" smtClean="0">
              <a:ea typeface="华文细黑" pitchFamily="2" charset="-122"/>
            </a:endParaRPr>
          </a:p>
          <a:p>
            <a:pPr eaLnBrk="1" hangingPunct="1">
              <a:buFont typeface="Wingdings" pitchFamily="2" charset="2"/>
              <a:buNone/>
            </a:pPr>
            <a:r>
              <a:rPr lang="en-US" altLang="zh-CN" b="1" smtClean="0">
                <a:latin typeface="Times New Roman" pitchFamily="18" charset="0"/>
                <a:ea typeface="华文细黑" pitchFamily="2" charset="-122"/>
              </a:rPr>
              <a:t>       Case:</a:t>
            </a:r>
            <a:r>
              <a:rPr lang="zh-CN" altLang="en-US" b="1" smtClean="0">
                <a:latin typeface="Times New Roman" pitchFamily="18" charset="0"/>
                <a:ea typeface="华文细黑" pitchFamily="2" charset="-122"/>
              </a:rPr>
              <a:t>次贷危机中的</a:t>
            </a:r>
            <a:r>
              <a:rPr lang="zh-CN" altLang="en-US" b="1" smtClean="0">
                <a:solidFill>
                  <a:schemeClr val="hlink"/>
                </a:solidFill>
                <a:latin typeface="Times New Roman" pitchFamily="18" charset="0"/>
                <a:ea typeface="华文细黑" pitchFamily="2" charset="-122"/>
              </a:rPr>
              <a:t>“过度证券化”，</a:t>
            </a:r>
            <a:r>
              <a:rPr lang="zh-CN" altLang="en-US" b="1" smtClean="0">
                <a:latin typeface="Times New Roman" pitchFamily="18" charset="0"/>
                <a:ea typeface="华文细黑" pitchFamily="2" charset="-122"/>
              </a:rPr>
              <a:t>从</a:t>
            </a:r>
            <a:r>
              <a:rPr lang="en-US" altLang="zh-CN" b="1" smtClean="0">
                <a:latin typeface="Times New Roman" pitchFamily="18" charset="0"/>
                <a:ea typeface="华文细黑" pitchFamily="2" charset="-122"/>
              </a:rPr>
              <a:t>MBS </a:t>
            </a:r>
            <a:r>
              <a:rPr lang="en-US" altLang="zh-CN" smtClean="0"/>
              <a:t>[</a:t>
            </a:r>
            <a:r>
              <a:rPr lang="zh-CN" altLang="en-US" smtClean="0"/>
              <a:t>抵押支持</a:t>
            </a:r>
            <a:endParaRPr lang="en-US" altLang="zh-CN" smtClean="0"/>
          </a:p>
          <a:p>
            <a:pPr eaLnBrk="1" hangingPunct="1">
              <a:buFont typeface="Wingdings" pitchFamily="2" charset="2"/>
              <a:buNone/>
            </a:pPr>
            <a:r>
              <a:rPr lang="zh-CN" altLang="en-US" smtClean="0"/>
              <a:t>证券</a:t>
            </a:r>
            <a:r>
              <a:rPr lang="en-US" altLang="zh-CN" smtClean="0"/>
              <a:t>]</a:t>
            </a:r>
            <a:r>
              <a:rPr lang="en-US" altLang="zh-CN" b="1" smtClean="0">
                <a:latin typeface="Times New Roman" pitchFamily="18" charset="0"/>
                <a:ea typeface="华文细黑" pitchFamily="2" charset="-122"/>
              </a:rPr>
              <a:t> -CDO </a:t>
            </a:r>
            <a:r>
              <a:rPr lang="en-US" altLang="zh-CN" smtClean="0"/>
              <a:t>[</a:t>
            </a:r>
            <a:r>
              <a:rPr lang="zh-CN" altLang="en-US" smtClean="0"/>
              <a:t>担保债务凭证，</a:t>
            </a:r>
            <a:r>
              <a:rPr lang="en-US" altLang="zh-CN" smtClean="0"/>
              <a:t>Collateralized Debt Obligations]</a:t>
            </a:r>
            <a:r>
              <a:rPr lang="en-US" altLang="zh-CN" b="1" smtClean="0">
                <a:latin typeface="Times New Roman" pitchFamily="18" charset="0"/>
                <a:ea typeface="华文细黑" pitchFamily="2" charset="-122"/>
              </a:rPr>
              <a:t> </a:t>
            </a:r>
          </a:p>
          <a:p>
            <a:pPr eaLnBrk="1" hangingPunct="1">
              <a:buFont typeface="Wingdings" pitchFamily="2" charset="2"/>
              <a:buNone/>
            </a:pPr>
            <a:r>
              <a:rPr lang="en-US" altLang="zh-CN" b="1" smtClean="0">
                <a:latin typeface="Times New Roman" pitchFamily="18" charset="0"/>
                <a:ea typeface="华文细黑" pitchFamily="2" charset="-122"/>
              </a:rPr>
              <a:t>/CMO </a:t>
            </a:r>
            <a:r>
              <a:rPr lang="en-US" altLang="zh-CN" smtClean="0"/>
              <a:t>[</a:t>
            </a:r>
            <a:r>
              <a:rPr lang="zh-CN" altLang="en-US" smtClean="0"/>
              <a:t>担保抵押凭证，</a:t>
            </a:r>
            <a:r>
              <a:rPr lang="en-US" altLang="zh-CN" smtClean="0"/>
              <a:t>collateralized Mortgage Obligations ]</a:t>
            </a:r>
            <a:r>
              <a:rPr lang="en-US" altLang="zh-CN" b="1" smtClean="0">
                <a:latin typeface="Times New Roman" pitchFamily="18" charset="0"/>
                <a:ea typeface="华文细黑" pitchFamily="2" charset="-122"/>
              </a:rPr>
              <a:t>-</a:t>
            </a:r>
          </a:p>
          <a:p>
            <a:pPr eaLnBrk="1" hangingPunct="1">
              <a:buFont typeface="Wingdings" pitchFamily="2" charset="2"/>
              <a:buNone/>
            </a:pPr>
            <a:r>
              <a:rPr lang="en-US" altLang="zh-CN" b="1" smtClean="0">
                <a:latin typeface="Times New Roman" pitchFamily="18" charset="0"/>
                <a:ea typeface="华文细黑" pitchFamily="2" charset="-122"/>
              </a:rPr>
              <a:t>CDO</a:t>
            </a:r>
            <a:r>
              <a:rPr lang="zh-CN" altLang="en-US" b="1" smtClean="0">
                <a:latin typeface="Times New Roman" pitchFamily="18" charset="0"/>
                <a:ea typeface="华文细黑" pitchFamily="2" charset="-122"/>
              </a:rPr>
              <a:t>的</a:t>
            </a:r>
            <a:r>
              <a:rPr lang="en-US" altLang="zh-CN" b="1" smtClean="0">
                <a:latin typeface="Times New Roman" pitchFamily="18" charset="0"/>
                <a:ea typeface="华文细黑" pitchFamily="2" charset="-122"/>
              </a:rPr>
              <a:t>CDO</a:t>
            </a:r>
            <a:r>
              <a:rPr lang="zh-CN" altLang="en-US" b="1" smtClean="0">
                <a:latin typeface="Times New Roman" pitchFamily="18" charset="0"/>
                <a:ea typeface="华文细黑" pitchFamily="2" charset="-122"/>
              </a:rPr>
              <a:t>等等。</a:t>
            </a:r>
          </a:p>
          <a:p>
            <a:pPr eaLnBrk="1" hangingPunct="1">
              <a:buFont typeface="Wingdings" pitchFamily="2" charset="2"/>
              <a:buNone/>
            </a:pPr>
            <a:endParaRPr lang="zh-CN" altLang="en-US" smtClean="0"/>
          </a:p>
        </p:txBody>
      </p:sp>
    </p:spTree>
    <p:extLst>
      <p:ext uri="{BB962C8B-B14F-4D97-AF65-F5344CB8AC3E}">
        <p14:creationId xmlns:p14="http://schemas.microsoft.com/office/powerpoint/2010/main" val="14205298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1603">
                                            <p:txEl>
                                              <p:pRg st="1" end="1"/>
                                            </p:txEl>
                                          </p:spTgt>
                                        </p:tgtEl>
                                        <p:attrNameLst>
                                          <p:attrName>style.visibility</p:attrName>
                                        </p:attrNameLst>
                                      </p:cBhvr>
                                      <p:to>
                                        <p:strVal val="visible"/>
                                      </p:to>
                                    </p:set>
                                    <p:animEffect transition="in" filter="blinds(horizontal)">
                                      <p:cBhvr>
                                        <p:cTn id="7" dur="500"/>
                                        <p:tgtEl>
                                          <p:spTgt spid="2816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1603">
                                            <p:txEl>
                                              <p:pRg st="2" end="2"/>
                                            </p:txEl>
                                          </p:spTgt>
                                        </p:tgtEl>
                                        <p:attrNameLst>
                                          <p:attrName>style.visibility</p:attrName>
                                        </p:attrNameLst>
                                      </p:cBhvr>
                                      <p:to>
                                        <p:strVal val="visible"/>
                                      </p:to>
                                    </p:set>
                                    <p:animEffect transition="in" filter="blinds(horizontal)">
                                      <p:cBhvr>
                                        <p:cTn id="10" dur="500"/>
                                        <p:tgtEl>
                                          <p:spTgt spid="28160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1603">
                                            <p:txEl>
                                              <p:pRg st="3" end="3"/>
                                            </p:txEl>
                                          </p:spTgt>
                                        </p:tgtEl>
                                        <p:attrNameLst>
                                          <p:attrName>style.visibility</p:attrName>
                                        </p:attrNameLst>
                                      </p:cBhvr>
                                      <p:to>
                                        <p:strVal val="visible"/>
                                      </p:to>
                                    </p:set>
                                    <p:animEffect transition="in" filter="blinds(horizontal)">
                                      <p:cBhvr>
                                        <p:cTn id="13" dur="500"/>
                                        <p:tgtEl>
                                          <p:spTgt spid="28160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81603">
                                            <p:txEl>
                                              <p:pRg st="5" end="5"/>
                                            </p:txEl>
                                          </p:spTgt>
                                        </p:tgtEl>
                                        <p:attrNameLst>
                                          <p:attrName>style.visibility</p:attrName>
                                        </p:attrNameLst>
                                      </p:cBhvr>
                                      <p:to>
                                        <p:strVal val="visible"/>
                                      </p:to>
                                    </p:set>
                                    <p:anim calcmode="lin" valueType="num">
                                      <p:cBhvr additive="base">
                                        <p:cTn id="18" dur="500" fill="hold"/>
                                        <p:tgtEl>
                                          <p:spTgt spid="28160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81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81603">
                                            <p:txEl>
                                              <p:pRg st="6" end="6"/>
                                            </p:txEl>
                                          </p:spTgt>
                                        </p:tgtEl>
                                        <p:attrNameLst>
                                          <p:attrName>style.visibility</p:attrName>
                                        </p:attrNameLst>
                                      </p:cBhvr>
                                      <p:to>
                                        <p:strVal val="visible"/>
                                      </p:to>
                                    </p:set>
                                    <p:anim calcmode="lin" valueType="num">
                                      <p:cBhvr additive="base">
                                        <p:cTn id="24" dur="500" fill="hold"/>
                                        <p:tgtEl>
                                          <p:spTgt spid="28160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816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81603">
                                            <p:txEl>
                                              <p:pRg st="7" end="7"/>
                                            </p:txEl>
                                          </p:spTgt>
                                        </p:tgtEl>
                                        <p:attrNameLst>
                                          <p:attrName>style.visibility</p:attrName>
                                        </p:attrNameLst>
                                      </p:cBhvr>
                                      <p:to>
                                        <p:strVal val="visible"/>
                                      </p:to>
                                    </p:set>
                                    <p:anim calcmode="lin" valueType="num">
                                      <p:cBhvr additive="base">
                                        <p:cTn id="30" dur="500" fill="hold"/>
                                        <p:tgtEl>
                                          <p:spTgt spid="28160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816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81603">
                                            <p:txEl>
                                              <p:pRg st="8" end="8"/>
                                            </p:txEl>
                                          </p:spTgt>
                                        </p:tgtEl>
                                        <p:attrNameLst>
                                          <p:attrName>style.visibility</p:attrName>
                                        </p:attrNameLst>
                                      </p:cBhvr>
                                      <p:to>
                                        <p:strVal val="visible"/>
                                      </p:to>
                                    </p:set>
                                    <p:anim calcmode="lin" valueType="num">
                                      <p:cBhvr additive="base">
                                        <p:cTn id="36" dur="500" fill="hold"/>
                                        <p:tgtEl>
                                          <p:spTgt spid="281603">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816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22" name="组合 29"/>
          <p:cNvGrpSpPr>
            <a:grpSpLocks/>
          </p:cNvGrpSpPr>
          <p:nvPr/>
        </p:nvGrpSpPr>
        <p:grpSpPr bwMode="auto">
          <a:xfrm>
            <a:off x="5181601" y="4495801"/>
            <a:ext cx="1535113" cy="2047875"/>
            <a:chOff x="3657600" y="4495800"/>
            <a:chExt cx="1535113" cy="2047220"/>
          </a:xfrm>
        </p:grpSpPr>
        <p:pic>
          <p:nvPicPr>
            <p:cNvPr id="184340" name="Picture 5"/>
            <p:cNvPicPr>
              <a:picLocks noChangeAspect="1" noChangeArrowheads="1"/>
            </p:cNvPicPr>
            <p:nvPr/>
          </p:nvPicPr>
          <p:blipFill>
            <a:blip r:embed="rId3" cstate="print"/>
            <a:srcRect/>
            <a:stretch>
              <a:fillRect/>
            </a:stretch>
          </p:blipFill>
          <p:spPr bwMode="auto">
            <a:xfrm>
              <a:off x="3657600" y="4495800"/>
              <a:ext cx="1535113" cy="1524000"/>
            </a:xfrm>
            <a:prstGeom prst="rect">
              <a:avLst/>
            </a:prstGeom>
            <a:noFill/>
            <a:ln w="9525" algn="ctr">
              <a:noFill/>
              <a:miter lim="800000"/>
              <a:headEnd/>
              <a:tailEnd/>
            </a:ln>
          </p:spPr>
        </p:pic>
        <p:sp>
          <p:nvSpPr>
            <p:cNvPr id="184341" name="TextBox 26"/>
            <p:cNvSpPr txBox="1">
              <a:spLocks noChangeArrowheads="1"/>
            </p:cNvSpPr>
            <p:nvPr/>
          </p:nvSpPr>
          <p:spPr bwMode="auto">
            <a:xfrm>
              <a:off x="3810000" y="6019800"/>
              <a:ext cx="1371600" cy="52322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zh-CN" altLang="en-US" sz="2800">
                  <a:latin typeface="华文新魏" pitchFamily="2" charset="-122"/>
                </a:rPr>
                <a:t>瑞切尔</a:t>
              </a:r>
            </a:p>
          </p:txBody>
        </p:sp>
      </p:grpSp>
      <p:grpSp>
        <p:nvGrpSpPr>
          <p:cNvPr id="184323" name="组合 30"/>
          <p:cNvGrpSpPr>
            <a:grpSpLocks/>
          </p:cNvGrpSpPr>
          <p:nvPr/>
        </p:nvGrpSpPr>
        <p:grpSpPr bwMode="auto">
          <a:xfrm>
            <a:off x="8077201" y="2209801"/>
            <a:ext cx="2043113" cy="3724275"/>
            <a:chOff x="6553200" y="2209800"/>
            <a:chExt cx="2043394" cy="3723620"/>
          </a:xfrm>
        </p:grpSpPr>
        <p:pic>
          <p:nvPicPr>
            <p:cNvPr id="184338" name="Picture 2"/>
            <p:cNvPicPr>
              <a:picLocks noChangeAspect="1" noChangeArrowheads="1"/>
            </p:cNvPicPr>
            <p:nvPr/>
          </p:nvPicPr>
          <p:blipFill>
            <a:blip r:embed="rId4" cstate="print"/>
            <a:srcRect l="6941"/>
            <a:stretch>
              <a:fillRect/>
            </a:stretch>
          </p:blipFill>
          <p:spPr bwMode="auto">
            <a:xfrm>
              <a:off x="6553200" y="2209800"/>
              <a:ext cx="2043394" cy="2566988"/>
            </a:xfrm>
            <a:prstGeom prst="rect">
              <a:avLst/>
            </a:prstGeom>
            <a:noFill/>
            <a:ln w="9525" algn="ctr">
              <a:noFill/>
              <a:miter lim="800000"/>
              <a:headEnd/>
              <a:tailEnd/>
            </a:ln>
          </p:spPr>
        </p:pic>
        <p:sp>
          <p:nvSpPr>
            <p:cNvPr id="184339" name="TextBox 27"/>
            <p:cNvSpPr txBox="1">
              <a:spLocks noChangeArrowheads="1"/>
            </p:cNvSpPr>
            <p:nvPr/>
          </p:nvSpPr>
          <p:spPr bwMode="auto">
            <a:xfrm>
              <a:off x="7162800" y="5410200"/>
              <a:ext cx="1143000" cy="52322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zh-CN" altLang="en-US" sz="2800" b="1">
                  <a:latin typeface="华文新魏" pitchFamily="2" charset="-122"/>
                </a:rPr>
                <a:t>拉班</a:t>
              </a:r>
            </a:p>
          </p:txBody>
        </p:sp>
      </p:grpSp>
      <p:grpSp>
        <p:nvGrpSpPr>
          <p:cNvPr id="184324" name="组合 28"/>
          <p:cNvGrpSpPr>
            <a:grpSpLocks/>
          </p:cNvGrpSpPr>
          <p:nvPr/>
        </p:nvGrpSpPr>
        <p:grpSpPr bwMode="auto">
          <a:xfrm>
            <a:off x="2057400" y="3810001"/>
            <a:ext cx="2209800" cy="2809875"/>
            <a:chOff x="533400" y="3810000"/>
            <a:chExt cx="2209800" cy="2809220"/>
          </a:xfrm>
        </p:grpSpPr>
        <p:pic>
          <p:nvPicPr>
            <p:cNvPr id="184336" name="Picture 3"/>
            <p:cNvPicPr>
              <a:picLocks noChangeAspect="1" noChangeArrowheads="1"/>
            </p:cNvPicPr>
            <p:nvPr/>
          </p:nvPicPr>
          <p:blipFill>
            <a:blip r:embed="rId5" cstate="print"/>
            <a:srcRect/>
            <a:stretch>
              <a:fillRect/>
            </a:stretch>
          </p:blipFill>
          <p:spPr bwMode="auto">
            <a:xfrm>
              <a:off x="533400" y="3810000"/>
              <a:ext cx="2209800" cy="2271183"/>
            </a:xfrm>
            <a:prstGeom prst="rect">
              <a:avLst/>
            </a:prstGeom>
            <a:noFill/>
            <a:ln w="9525" algn="ctr">
              <a:noFill/>
              <a:miter lim="800000"/>
              <a:headEnd/>
              <a:tailEnd/>
            </a:ln>
          </p:spPr>
        </p:pic>
        <p:sp>
          <p:nvSpPr>
            <p:cNvPr id="184337" name="TextBox 25"/>
            <p:cNvSpPr txBox="1">
              <a:spLocks noChangeArrowheads="1"/>
            </p:cNvSpPr>
            <p:nvPr/>
          </p:nvSpPr>
          <p:spPr bwMode="auto">
            <a:xfrm>
              <a:off x="762000" y="6096000"/>
              <a:ext cx="1676400" cy="52322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zh-CN" altLang="en-US" sz="2800">
                  <a:latin typeface="华文新魏" pitchFamily="2" charset="-122"/>
                </a:rPr>
                <a:t>雅克布</a:t>
              </a:r>
            </a:p>
          </p:txBody>
        </p:sp>
      </p:grpSp>
      <p:sp>
        <p:nvSpPr>
          <p:cNvPr id="184325"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早期的实物期权</a:t>
            </a:r>
          </a:p>
        </p:txBody>
      </p:sp>
      <p:sp>
        <p:nvSpPr>
          <p:cNvPr id="184326"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grpSp>
        <p:nvGrpSpPr>
          <p:cNvPr id="5" name="组合 24"/>
          <p:cNvGrpSpPr>
            <a:grpSpLocks/>
          </p:cNvGrpSpPr>
          <p:nvPr/>
        </p:nvGrpSpPr>
        <p:grpSpPr bwMode="auto">
          <a:xfrm>
            <a:off x="5410200" y="1981200"/>
            <a:ext cx="2590800" cy="1295400"/>
            <a:chOff x="3810000" y="1447800"/>
            <a:chExt cx="2590800" cy="1295400"/>
          </a:xfrm>
        </p:grpSpPr>
        <p:sp>
          <p:nvSpPr>
            <p:cNvPr id="184334" name="云形标注 10"/>
            <p:cNvSpPr>
              <a:spLocks noChangeArrowheads="1"/>
            </p:cNvSpPr>
            <p:nvPr/>
          </p:nvSpPr>
          <p:spPr bwMode="auto">
            <a:xfrm>
              <a:off x="3810000" y="1447800"/>
              <a:ext cx="2590800" cy="1295400"/>
            </a:xfrm>
            <a:prstGeom prst="cloudCallout">
              <a:avLst>
                <a:gd name="adj1" fmla="val 61958"/>
                <a:gd name="adj2" fmla="val 72273"/>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184335" name="TextBox 12"/>
            <p:cNvSpPr txBox="1">
              <a:spLocks noChangeArrowheads="1"/>
            </p:cNvSpPr>
            <p:nvPr/>
          </p:nvSpPr>
          <p:spPr bwMode="auto">
            <a:xfrm>
              <a:off x="4038600" y="1600200"/>
              <a:ext cx="2133600" cy="954107"/>
            </a:xfrm>
            <a:prstGeom prst="rect">
              <a:avLst/>
            </a:prstGeom>
            <a:noFill/>
            <a:ln w="9525">
              <a:noFill/>
              <a:miter lim="800000"/>
              <a:headEnd/>
              <a:tailEnd/>
            </a:ln>
          </p:spPr>
          <p:txBody>
            <a:bodyPr>
              <a:spAutoFit/>
            </a:bodyPr>
            <a:lstStyle/>
            <a:p>
              <a:pPr algn="l">
                <a:buClr>
                  <a:schemeClr val="folHlink"/>
                </a:buClr>
                <a:buSzPct val="60000"/>
                <a:buFont typeface="Wingdings" pitchFamily="2" charset="2"/>
                <a:buNone/>
              </a:pPr>
              <a:r>
                <a:rPr lang="zh-CN" altLang="en-US" sz="2800" b="1">
                  <a:latin typeface="仿宋" pitchFamily="49" charset="-122"/>
                  <a:ea typeface="仿宋" pitchFamily="49" charset="-122"/>
                </a:rPr>
                <a:t>除非你为我工作七年！</a:t>
              </a:r>
            </a:p>
          </p:txBody>
        </p:sp>
      </p:grpSp>
      <p:grpSp>
        <p:nvGrpSpPr>
          <p:cNvPr id="6" name="组合 23"/>
          <p:cNvGrpSpPr>
            <a:grpSpLocks/>
          </p:cNvGrpSpPr>
          <p:nvPr/>
        </p:nvGrpSpPr>
        <p:grpSpPr bwMode="auto">
          <a:xfrm>
            <a:off x="3581400" y="3048000"/>
            <a:ext cx="2209800" cy="1371600"/>
            <a:chOff x="3810000" y="3276600"/>
            <a:chExt cx="2209800" cy="1371600"/>
          </a:xfrm>
        </p:grpSpPr>
        <p:sp>
          <p:nvSpPr>
            <p:cNvPr id="184332" name="云形标注 15"/>
            <p:cNvSpPr>
              <a:spLocks noChangeArrowheads="1"/>
            </p:cNvSpPr>
            <p:nvPr/>
          </p:nvSpPr>
          <p:spPr bwMode="auto">
            <a:xfrm>
              <a:off x="3810000" y="3276600"/>
              <a:ext cx="2133600" cy="1371600"/>
            </a:xfrm>
            <a:prstGeom prst="cloudCallout">
              <a:avLst>
                <a:gd name="adj1" fmla="val -69171"/>
                <a:gd name="adj2" fmla="val 64046"/>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184333" name="TextBox 16"/>
            <p:cNvSpPr txBox="1">
              <a:spLocks noChangeArrowheads="1"/>
            </p:cNvSpPr>
            <p:nvPr/>
          </p:nvSpPr>
          <p:spPr bwMode="auto">
            <a:xfrm>
              <a:off x="3886200" y="3505200"/>
              <a:ext cx="2133600" cy="954107"/>
            </a:xfrm>
            <a:prstGeom prst="rect">
              <a:avLst/>
            </a:prstGeom>
            <a:noFill/>
            <a:ln w="9525">
              <a:noFill/>
              <a:miter lim="800000"/>
              <a:headEnd/>
              <a:tailEnd/>
            </a:ln>
          </p:spPr>
          <p:txBody>
            <a:bodyPr>
              <a:spAutoFit/>
            </a:bodyPr>
            <a:lstStyle/>
            <a:p>
              <a:pPr algn="l">
                <a:buClr>
                  <a:schemeClr val="folHlink"/>
                </a:buClr>
                <a:buSzPct val="60000"/>
                <a:buFont typeface="Wingdings" pitchFamily="2" charset="2"/>
                <a:buNone/>
              </a:pPr>
              <a:r>
                <a:rPr lang="zh-CN" altLang="en-US" sz="2800" b="1">
                  <a:latin typeface="仿宋" pitchFamily="49" charset="-122"/>
                  <a:ea typeface="仿宋" pitchFamily="49" charset="-122"/>
                </a:rPr>
                <a:t>我要与瑞切尔结婚！</a:t>
              </a:r>
            </a:p>
          </p:txBody>
        </p:sp>
      </p:grpSp>
      <p:grpSp>
        <p:nvGrpSpPr>
          <p:cNvPr id="7" name="组合 21"/>
          <p:cNvGrpSpPr>
            <a:grpSpLocks/>
          </p:cNvGrpSpPr>
          <p:nvPr/>
        </p:nvGrpSpPr>
        <p:grpSpPr bwMode="auto">
          <a:xfrm>
            <a:off x="6781800" y="4495800"/>
            <a:ext cx="1295400" cy="685800"/>
            <a:chOff x="6705600" y="4267200"/>
            <a:chExt cx="1295400" cy="685800"/>
          </a:xfrm>
        </p:grpSpPr>
        <p:sp>
          <p:nvSpPr>
            <p:cNvPr id="184330" name="云形标注 18"/>
            <p:cNvSpPr>
              <a:spLocks noChangeArrowheads="1"/>
            </p:cNvSpPr>
            <p:nvPr/>
          </p:nvSpPr>
          <p:spPr bwMode="auto">
            <a:xfrm>
              <a:off x="6705600" y="4267200"/>
              <a:ext cx="1295400" cy="685800"/>
            </a:xfrm>
            <a:prstGeom prst="cloudCallout">
              <a:avLst>
                <a:gd name="adj1" fmla="val -88523"/>
                <a:gd name="adj2" fmla="val 94912"/>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184331" name="TextBox 19"/>
            <p:cNvSpPr txBox="1">
              <a:spLocks noChangeArrowheads="1"/>
            </p:cNvSpPr>
            <p:nvPr/>
          </p:nvSpPr>
          <p:spPr bwMode="auto">
            <a:xfrm>
              <a:off x="6858000" y="4343400"/>
              <a:ext cx="990600" cy="533400"/>
            </a:xfrm>
            <a:prstGeom prst="rect">
              <a:avLst/>
            </a:prstGeom>
            <a:noFill/>
            <a:ln w="9525">
              <a:noFill/>
              <a:miter lim="800000"/>
              <a:headEnd/>
              <a:tailEnd/>
            </a:ln>
          </p:spPr>
          <p:txBody>
            <a:bodyPr>
              <a:spAutoFit/>
            </a:bodyPr>
            <a:lstStyle/>
            <a:p>
              <a:pPr algn="l">
                <a:buClr>
                  <a:schemeClr val="folHlink"/>
                </a:buClr>
                <a:buSzPct val="60000"/>
                <a:buFont typeface="Wingdings" pitchFamily="2" charset="2"/>
                <a:buNone/>
              </a:pPr>
              <a:r>
                <a:rPr lang="zh-CN" altLang="en-US" sz="2800" b="1">
                  <a:latin typeface="仿宋" pitchFamily="49" charset="-122"/>
                  <a:ea typeface="仿宋" pitchFamily="49" charset="-122"/>
                </a:rPr>
                <a:t>爸爸</a:t>
              </a:r>
            </a:p>
          </p:txBody>
        </p:sp>
      </p:grpSp>
    </p:spTree>
    <p:custDataLst>
      <p:tags r:id="rId1"/>
    </p:custDataLst>
    <p:extLst>
      <p:ext uri="{BB962C8B-B14F-4D97-AF65-F5344CB8AC3E}">
        <p14:creationId xmlns:p14="http://schemas.microsoft.com/office/powerpoint/2010/main" val="745135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effectLst>
                  <a:outerShdw blurRad="38100" dist="38100" dir="2700000" algn="tl">
                    <a:srgbClr val="C0C0C0"/>
                  </a:outerShdw>
                </a:effectLst>
                <a:latin typeface="黑体" pitchFamily="2" charset="-122"/>
              </a:rPr>
              <a:t>第三章  金融产品创新原理</a:t>
            </a:r>
            <a:endParaRPr lang="zh-CN" altLang="zh-CN" sz="3600" b="1">
              <a:effectLst>
                <a:outerShdw blurRad="38100" dist="38100" dir="2700000" algn="tl">
                  <a:srgbClr val="C0C0C0"/>
                </a:outerShdw>
              </a:effectLst>
              <a:latin typeface="黑体" pitchFamily="2" charset="-122"/>
            </a:endParaRPr>
          </a:p>
        </p:txBody>
      </p:sp>
      <p:sp>
        <p:nvSpPr>
          <p:cNvPr id="288771" name="Rectangle 3"/>
          <p:cNvSpPr>
            <a:spLocks noGrp="1" noChangeArrowheads="1"/>
          </p:cNvSpPr>
          <p:nvPr>
            <p:ph type="body" idx="4294967295"/>
          </p:nvPr>
        </p:nvSpPr>
        <p:spPr/>
        <p:txBody>
          <a:bodyPr/>
          <a:lstStyle/>
          <a:p>
            <a:pPr eaLnBrk="1" hangingPunct="1"/>
            <a:endParaRPr lang="zh-CN" altLang="zh-CN" smtClean="0"/>
          </a:p>
        </p:txBody>
      </p:sp>
      <p:sp>
        <p:nvSpPr>
          <p:cNvPr id="288772"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金融创新概述</a:t>
            </a:r>
          </a:p>
        </p:txBody>
      </p:sp>
      <p:sp>
        <p:nvSpPr>
          <p:cNvPr id="288773"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需求拉动金融创新</a:t>
            </a:r>
          </a:p>
        </p:txBody>
      </p:sp>
      <p:sp>
        <p:nvSpPr>
          <p:cNvPr id="283654"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金融产品创新的方法和设计技术</a:t>
            </a:r>
          </a:p>
        </p:txBody>
      </p:sp>
      <p:sp>
        <p:nvSpPr>
          <p:cNvPr id="288775"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金融创新案例分析</a:t>
            </a:r>
          </a:p>
        </p:txBody>
      </p:sp>
      <p:pic>
        <p:nvPicPr>
          <p:cNvPr id="288776" name="Picture 9" descr="1173053412694"/>
          <p:cNvPicPr>
            <a:picLocks noChangeAspect="1" noChangeArrowheads="1" noCrop="1"/>
          </p:cNvPicPr>
          <p:nvPr/>
        </p:nvPicPr>
        <p:blipFill>
          <a:blip r:embed="rId2" cstate="print"/>
          <a:srcRect/>
          <a:stretch>
            <a:fillRect/>
          </a:stretch>
        </p:blipFill>
        <p:spPr bwMode="auto">
          <a:xfrm>
            <a:off x="1992314" y="5373688"/>
            <a:ext cx="1157287" cy="1085850"/>
          </a:xfrm>
          <a:prstGeom prst="rect">
            <a:avLst/>
          </a:prstGeom>
          <a:noFill/>
          <a:ln w="9525">
            <a:noFill/>
            <a:miter lim="800000"/>
            <a:headEnd/>
            <a:tailEnd/>
          </a:ln>
        </p:spPr>
      </p:pic>
      <p:pic>
        <p:nvPicPr>
          <p:cNvPr id="288777" name="Picture 10" descr="1163484081884"/>
          <p:cNvPicPr>
            <a:picLocks noChangeAspect="1" noChangeArrowheads="1" noCrop="1"/>
          </p:cNvPicPr>
          <p:nvPr/>
        </p:nvPicPr>
        <p:blipFill>
          <a:blip r:embed="rId3" cstate="print"/>
          <a:srcRect/>
          <a:stretch>
            <a:fillRect/>
          </a:stretch>
        </p:blipFill>
        <p:spPr bwMode="auto">
          <a:xfrm>
            <a:off x="9409114" y="260350"/>
            <a:ext cx="827087" cy="827088"/>
          </a:xfrm>
          <a:prstGeom prst="rect">
            <a:avLst/>
          </a:prstGeom>
          <a:noFill/>
          <a:ln w="9525">
            <a:noFill/>
            <a:miter lim="800000"/>
            <a:headEnd/>
            <a:tailEnd/>
          </a:ln>
        </p:spPr>
      </p:pic>
    </p:spTree>
    <p:extLst>
      <p:ext uri="{BB962C8B-B14F-4D97-AF65-F5344CB8AC3E}">
        <p14:creationId xmlns:p14="http://schemas.microsoft.com/office/powerpoint/2010/main" val="1502304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8365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4"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金融产品创新的方法和技术设计</a:t>
            </a:r>
          </a:p>
        </p:txBody>
      </p:sp>
      <p:sp>
        <p:nvSpPr>
          <p:cNvPr id="282627" name="Rectangle 3"/>
          <p:cNvSpPr>
            <a:spLocks noGrp="1" noChangeArrowheads="1"/>
          </p:cNvSpPr>
          <p:nvPr>
            <p:ph type="body" idx="4294967295"/>
          </p:nvPr>
        </p:nvSpPr>
        <p:spPr>
          <a:xfrm>
            <a:off x="2424113" y="1412875"/>
            <a:ext cx="7772400" cy="4648200"/>
          </a:xfrm>
        </p:spPr>
        <p:txBody>
          <a:bodyPr/>
          <a:lstStyle/>
          <a:p>
            <a:pPr eaLnBrk="1" hangingPunct="1"/>
            <a:r>
              <a:rPr lang="zh-CN" altLang="en-US" b="1">
                <a:solidFill>
                  <a:schemeClr val="hlink"/>
                </a:solidFill>
                <a:ea typeface="方正姚体" pitchFamily="2" charset="-122"/>
              </a:rPr>
              <a:t>基本衍生工具创新－时间扩展创新</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基本要素改变型的创新方法和技术</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静态和动态复制型金融产品创新方法</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基本要素分解型金融产品创新方法</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条款增加型金融产品创新方法</a:t>
            </a:r>
          </a:p>
        </p:txBody>
      </p:sp>
    </p:spTree>
    <p:extLst>
      <p:ext uri="{BB962C8B-B14F-4D97-AF65-F5344CB8AC3E}">
        <p14:creationId xmlns:p14="http://schemas.microsoft.com/office/powerpoint/2010/main" val="1038290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2627">
                                            <p:txEl>
                                              <p:pRg st="2" end="2"/>
                                            </p:txEl>
                                          </p:spTgt>
                                        </p:tgtEl>
                                        <p:attrNameLst>
                                          <p:attrName>style.visibility</p:attrName>
                                        </p:attrNameLst>
                                      </p:cBhvr>
                                      <p:to>
                                        <p:strVal val="visible"/>
                                      </p:to>
                                    </p:set>
                                    <p:anim calcmode="lin" valueType="num">
                                      <p:cBhvr additive="base">
                                        <p:cTn id="13" dur="500" fill="hold"/>
                                        <p:tgtEl>
                                          <p:spTgt spid="2826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2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2627">
                                            <p:txEl>
                                              <p:pRg st="4" end="4"/>
                                            </p:txEl>
                                          </p:spTgt>
                                        </p:tgtEl>
                                        <p:attrNameLst>
                                          <p:attrName>style.visibility</p:attrName>
                                        </p:attrNameLst>
                                      </p:cBhvr>
                                      <p:to>
                                        <p:strVal val="visible"/>
                                      </p:to>
                                    </p:set>
                                    <p:anim calcmode="lin" valueType="num">
                                      <p:cBhvr additive="base">
                                        <p:cTn id="19" dur="500" fill="hold"/>
                                        <p:tgtEl>
                                          <p:spTgt spid="2826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2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2627">
                                            <p:txEl>
                                              <p:pRg st="6" end="6"/>
                                            </p:txEl>
                                          </p:spTgt>
                                        </p:tgtEl>
                                        <p:attrNameLst>
                                          <p:attrName>style.visibility</p:attrName>
                                        </p:attrNameLst>
                                      </p:cBhvr>
                                      <p:to>
                                        <p:strVal val="visible"/>
                                      </p:to>
                                    </p:set>
                                    <p:anim calcmode="lin" valueType="num">
                                      <p:cBhvr additive="base">
                                        <p:cTn id="25" dur="500" fill="hold"/>
                                        <p:tgtEl>
                                          <p:spTgt spid="28262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26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2627">
                                            <p:txEl>
                                              <p:pRg st="8" end="8"/>
                                            </p:txEl>
                                          </p:spTgt>
                                        </p:tgtEl>
                                        <p:attrNameLst>
                                          <p:attrName>style.visibility</p:attrName>
                                        </p:attrNameLst>
                                      </p:cBhvr>
                                      <p:to>
                                        <p:strVal val="visible"/>
                                      </p:to>
                                    </p:set>
                                    <p:anim calcmode="lin" valueType="num">
                                      <p:cBhvr additive="base">
                                        <p:cTn id="31" dur="500" fill="hold"/>
                                        <p:tgtEl>
                                          <p:spTgt spid="28262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26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金融产品创新的方法和技术设计</a:t>
            </a:r>
          </a:p>
        </p:txBody>
      </p:sp>
      <p:sp>
        <p:nvSpPr>
          <p:cNvPr id="286723" name="Rectangle 3"/>
          <p:cNvSpPr>
            <a:spLocks noGrp="1" noChangeArrowheads="1"/>
          </p:cNvSpPr>
          <p:nvPr>
            <p:ph type="body" idx="4294967295"/>
          </p:nvPr>
        </p:nvSpPr>
        <p:spPr>
          <a:xfrm>
            <a:off x="2424113" y="1412875"/>
            <a:ext cx="7772400" cy="4648200"/>
          </a:xfrm>
        </p:spPr>
        <p:txBody>
          <a:bodyPr>
            <a:normAutofit fontScale="92500" lnSpcReduction="20000"/>
          </a:bodyPr>
          <a:lstStyle/>
          <a:p>
            <a:pPr eaLnBrk="1" hangingPunct="1"/>
            <a:r>
              <a:rPr lang="zh-CN" altLang="en-US" b="1">
                <a:solidFill>
                  <a:schemeClr val="hlink"/>
                </a:solidFill>
                <a:ea typeface="方正姚体" pitchFamily="2" charset="-122"/>
              </a:rPr>
              <a:t>基本衍生工具创新：时空上的扩展创新</a:t>
            </a:r>
          </a:p>
          <a:p>
            <a:pPr eaLnBrk="1" hangingPunct="1">
              <a:buFont typeface="Wingdings" pitchFamily="2" charset="2"/>
              <a:buNone/>
            </a:pPr>
            <a:r>
              <a:rPr lang="en-US" altLang="zh-CN" b="1" smtClean="0">
                <a:ea typeface="华文细黑" pitchFamily="2" charset="-122"/>
              </a:rPr>
              <a:t>       </a:t>
            </a:r>
            <a:r>
              <a:rPr lang="en-US" altLang="zh-CN" b="1" smtClean="0">
                <a:latin typeface="华文细黑" pitchFamily="2" charset="-122"/>
                <a:ea typeface="华文细黑" pitchFamily="2" charset="-122"/>
              </a:rPr>
              <a:t>——</a:t>
            </a:r>
            <a:r>
              <a:rPr lang="zh-CN" altLang="en-US" b="1" smtClean="0">
                <a:ea typeface="华文细黑" pitchFamily="2" charset="-122"/>
              </a:rPr>
              <a:t>主要是指远期、期货、期权和互换等基本衍</a:t>
            </a:r>
          </a:p>
          <a:p>
            <a:pPr eaLnBrk="1" hangingPunct="1">
              <a:buFont typeface="Wingdings" pitchFamily="2" charset="2"/>
              <a:buNone/>
            </a:pPr>
            <a:r>
              <a:rPr lang="zh-CN" altLang="en-US" b="1" smtClean="0">
                <a:ea typeface="华文细黑" pitchFamily="2" charset="-122"/>
              </a:rPr>
              <a:t>生工具，其特点是将交易在</a:t>
            </a:r>
            <a:r>
              <a:rPr lang="zh-CN" altLang="en-US" b="1" smtClean="0">
                <a:solidFill>
                  <a:schemeClr val="hlink"/>
                </a:solidFill>
                <a:ea typeface="华文细黑" pitchFamily="2" charset="-122"/>
              </a:rPr>
              <a:t>时空上进行了延拓</a:t>
            </a:r>
            <a:r>
              <a:rPr lang="zh-CN" altLang="en-US" b="1" smtClean="0">
                <a:ea typeface="华文细黑" pitchFamily="2" charset="-122"/>
              </a:rPr>
              <a:t>。</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基本要素改变型的创新方法和技术</a:t>
            </a:r>
          </a:p>
          <a:p>
            <a:pPr eaLnBrk="1" hangingPunct="1">
              <a:buFont typeface="Wingdings" pitchFamily="2" charset="2"/>
              <a:buNone/>
            </a:pPr>
            <a:r>
              <a:rPr lang="en-US" altLang="zh-CN" b="1" smtClean="0">
                <a:ea typeface="华文细黑" pitchFamily="2" charset="-122"/>
              </a:rPr>
              <a:t>       </a:t>
            </a:r>
            <a:r>
              <a:rPr lang="en-US" altLang="zh-CN" b="1" smtClean="0">
                <a:latin typeface="华文细黑" pitchFamily="2" charset="-122"/>
                <a:ea typeface="华文细黑" pitchFamily="2" charset="-122"/>
              </a:rPr>
              <a:t>——</a:t>
            </a:r>
            <a:r>
              <a:rPr lang="zh-CN" altLang="en-US" b="1" smtClean="0">
                <a:ea typeface="华文细黑" pitchFamily="2" charset="-122"/>
              </a:rPr>
              <a:t>其特点是将某一类型金融衍生工具（合约）的</a:t>
            </a:r>
          </a:p>
          <a:p>
            <a:pPr eaLnBrk="1" hangingPunct="1">
              <a:buFont typeface="Wingdings" pitchFamily="2" charset="2"/>
              <a:buNone/>
            </a:pPr>
            <a:r>
              <a:rPr lang="zh-CN" altLang="en-US" b="1" smtClean="0">
                <a:ea typeface="华文细黑" pitchFamily="2" charset="-122"/>
              </a:rPr>
              <a:t>要素（基础资产、执行价格等）实施变更而获得新金融</a:t>
            </a:r>
          </a:p>
          <a:p>
            <a:pPr eaLnBrk="1" hangingPunct="1">
              <a:buFont typeface="Wingdings" pitchFamily="2" charset="2"/>
              <a:buNone/>
            </a:pPr>
            <a:r>
              <a:rPr lang="zh-CN" altLang="en-US" b="1" smtClean="0">
                <a:ea typeface="华文细黑" pitchFamily="2" charset="-122"/>
              </a:rPr>
              <a:t>产品，如期权又可通过</a:t>
            </a:r>
            <a:r>
              <a:rPr lang="zh-CN" altLang="en-US" b="1" smtClean="0">
                <a:solidFill>
                  <a:schemeClr val="hlink"/>
                </a:solidFill>
                <a:ea typeface="华文细黑" pitchFamily="2" charset="-122"/>
              </a:rPr>
              <a:t>变更基础资产</a:t>
            </a:r>
            <a:r>
              <a:rPr lang="zh-CN" altLang="en-US" b="1" smtClean="0">
                <a:ea typeface="华文细黑" pitchFamily="2" charset="-122"/>
              </a:rPr>
              <a:t>而衍生出股票、利</a:t>
            </a:r>
          </a:p>
          <a:p>
            <a:pPr eaLnBrk="1" hangingPunct="1">
              <a:buFont typeface="Wingdings" pitchFamily="2" charset="2"/>
              <a:buNone/>
            </a:pPr>
            <a:r>
              <a:rPr lang="zh-CN" altLang="en-US" b="1" smtClean="0">
                <a:ea typeface="华文细黑" pitchFamily="2" charset="-122"/>
              </a:rPr>
              <a:t>率和期货期权等。</a:t>
            </a:r>
            <a:endParaRPr lang="zh-CN" altLang="en-US" b="1">
              <a:solidFill>
                <a:schemeClr val="hlink"/>
              </a:solidFill>
              <a:ea typeface="方正姚体" pitchFamily="2" charset="-122"/>
            </a:endParaRPr>
          </a:p>
          <a:p>
            <a:pPr eaLnBrk="1" hangingPunct="1"/>
            <a:endParaRPr lang="zh-CN" altLang="en-US" b="1">
              <a:solidFill>
                <a:schemeClr val="hlink"/>
              </a:solidFill>
              <a:ea typeface="方正姚体" pitchFamily="2" charset="-122"/>
            </a:endParaRPr>
          </a:p>
        </p:txBody>
      </p:sp>
    </p:spTree>
    <p:extLst>
      <p:ext uri="{BB962C8B-B14F-4D97-AF65-F5344CB8AC3E}">
        <p14:creationId xmlns:p14="http://schemas.microsoft.com/office/powerpoint/2010/main" val="26899855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23">
                                            <p:txEl>
                                              <p:pRg st="1" end="1"/>
                                            </p:txEl>
                                          </p:spTgt>
                                        </p:tgtEl>
                                        <p:attrNameLst>
                                          <p:attrName>style.visibility</p:attrName>
                                        </p:attrNameLst>
                                      </p:cBhvr>
                                      <p:to>
                                        <p:strVal val="visible"/>
                                      </p:to>
                                    </p:set>
                                    <p:animEffect transition="in" filter="blinds(horizontal)">
                                      <p:cBhvr>
                                        <p:cTn id="7" dur="500"/>
                                        <p:tgtEl>
                                          <p:spTgt spid="2867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23">
                                            <p:txEl>
                                              <p:pRg st="2" end="2"/>
                                            </p:txEl>
                                          </p:spTgt>
                                        </p:tgtEl>
                                        <p:attrNameLst>
                                          <p:attrName>style.visibility</p:attrName>
                                        </p:attrNameLst>
                                      </p:cBhvr>
                                      <p:to>
                                        <p:strVal val="visible"/>
                                      </p:to>
                                    </p:set>
                                    <p:animEffect transition="in" filter="blinds(horizontal)">
                                      <p:cBhvr>
                                        <p:cTn id="10" dur="500"/>
                                        <p:tgtEl>
                                          <p:spTgt spid="28672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86723">
                                            <p:txEl>
                                              <p:pRg st="4" end="4"/>
                                            </p:txEl>
                                          </p:spTgt>
                                        </p:tgtEl>
                                        <p:attrNameLst>
                                          <p:attrName>style.visibility</p:attrName>
                                        </p:attrNameLst>
                                      </p:cBhvr>
                                      <p:to>
                                        <p:strVal val="visible"/>
                                      </p:to>
                                    </p:set>
                                    <p:animEffect transition="in" filter="blinds(horizontal)">
                                      <p:cBhvr>
                                        <p:cTn id="15" dur="500"/>
                                        <p:tgtEl>
                                          <p:spTgt spid="28672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86723">
                                            <p:txEl>
                                              <p:pRg st="5" end="5"/>
                                            </p:txEl>
                                          </p:spTgt>
                                        </p:tgtEl>
                                        <p:attrNameLst>
                                          <p:attrName>style.visibility</p:attrName>
                                        </p:attrNameLst>
                                      </p:cBhvr>
                                      <p:to>
                                        <p:strVal val="visible"/>
                                      </p:to>
                                    </p:set>
                                    <p:animEffect transition="in" filter="checkerboard(across)">
                                      <p:cBhvr>
                                        <p:cTn id="20" dur="500"/>
                                        <p:tgtEl>
                                          <p:spTgt spid="286723">
                                            <p:txEl>
                                              <p:pRg st="5" end="5"/>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86723">
                                            <p:txEl>
                                              <p:pRg st="6" end="6"/>
                                            </p:txEl>
                                          </p:spTgt>
                                        </p:tgtEl>
                                        <p:attrNameLst>
                                          <p:attrName>style.visibility</p:attrName>
                                        </p:attrNameLst>
                                      </p:cBhvr>
                                      <p:to>
                                        <p:strVal val="visible"/>
                                      </p:to>
                                    </p:set>
                                    <p:animEffect transition="in" filter="checkerboard(across)">
                                      <p:cBhvr>
                                        <p:cTn id="23" dur="500"/>
                                        <p:tgtEl>
                                          <p:spTgt spid="286723">
                                            <p:txEl>
                                              <p:pRg st="6" end="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86723">
                                            <p:txEl>
                                              <p:pRg st="7" end="7"/>
                                            </p:txEl>
                                          </p:spTgt>
                                        </p:tgtEl>
                                        <p:attrNameLst>
                                          <p:attrName>style.visibility</p:attrName>
                                        </p:attrNameLst>
                                      </p:cBhvr>
                                      <p:to>
                                        <p:strVal val="visible"/>
                                      </p:to>
                                    </p:set>
                                    <p:animEffect transition="in" filter="checkerboard(across)">
                                      <p:cBhvr>
                                        <p:cTn id="26" dur="500"/>
                                        <p:tgtEl>
                                          <p:spTgt spid="286723">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286723">
                                            <p:txEl>
                                              <p:pRg st="8" end="8"/>
                                            </p:txEl>
                                          </p:spTgt>
                                        </p:tgtEl>
                                        <p:attrNameLst>
                                          <p:attrName>style.visibility</p:attrName>
                                        </p:attrNameLst>
                                      </p:cBhvr>
                                      <p:to>
                                        <p:strVal val="visible"/>
                                      </p:to>
                                    </p:set>
                                    <p:animEffect transition="in" filter="checkerboard(across)">
                                      <p:cBhvr>
                                        <p:cTn id="29" dur="500"/>
                                        <p:tgtEl>
                                          <p:spTgt spid="286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金融产品创新的方法和技术设计</a:t>
            </a:r>
          </a:p>
        </p:txBody>
      </p:sp>
      <p:sp>
        <p:nvSpPr>
          <p:cNvPr id="287747" name="Rectangle 3"/>
          <p:cNvSpPr>
            <a:spLocks noGrp="1" noChangeArrowheads="1"/>
          </p:cNvSpPr>
          <p:nvPr>
            <p:ph type="body" idx="4294967295"/>
          </p:nvPr>
        </p:nvSpPr>
        <p:spPr>
          <a:xfrm>
            <a:off x="2424113" y="1412875"/>
            <a:ext cx="7772400" cy="4648200"/>
          </a:xfrm>
        </p:spPr>
        <p:txBody>
          <a:bodyPr/>
          <a:lstStyle/>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静态和动态复制型金融产品创新方法</a:t>
            </a:r>
          </a:p>
          <a:p>
            <a:pPr eaLnBrk="1" hangingPunct="1">
              <a:buFont typeface="Wingdings" pitchFamily="2" charset="2"/>
              <a:buNone/>
            </a:pPr>
            <a:r>
              <a:rPr lang="en-US" altLang="zh-CN" b="1">
                <a:ea typeface="华文细黑" pitchFamily="2" charset="-122"/>
              </a:rPr>
              <a:t>       </a:t>
            </a:r>
            <a:r>
              <a:rPr lang="en-US" altLang="zh-CN" b="1">
                <a:latin typeface="华文细黑" pitchFamily="2" charset="-122"/>
                <a:ea typeface="华文细黑" pitchFamily="2" charset="-122"/>
              </a:rPr>
              <a:t>——</a:t>
            </a:r>
            <a:r>
              <a:rPr lang="zh-CN" altLang="en-US" b="1">
                <a:ea typeface="华文细黑" pitchFamily="2" charset="-122"/>
              </a:rPr>
              <a:t>其实质即组合技术。</a:t>
            </a:r>
          </a:p>
          <a:p>
            <a:pPr eaLnBrk="1" hangingPunct="1">
              <a:buFont typeface="Wingdings" pitchFamily="2" charset="2"/>
              <a:buNone/>
            </a:pPr>
            <a:endParaRPr lang="zh-CN" altLang="en-US" b="1">
              <a:solidFill>
                <a:schemeClr val="hlink"/>
              </a:solidFill>
              <a:ea typeface="方正姚体" pitchFamily="2" charset="-122"/>
            </a:endParaRP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基本要素分解型金融产品创新方法</a:t>
            </a:r>
          </a:p>
          <a:p>
            <a:pPr eaLnBrk="1" hangingPunct="1">
              <a:buFont typeface="Wingdings" pitchFamily="2" charset="2"/>
              <a:buNone/>
            </a:pPr>
            <a:r>
              <a:rPr lang="en-US" altLang="zh-CN" b="1">
                <a:ea typeface="华文细黑" pitchFamily="2" charset="-122"/>
              </a:rPr>
              <a:t>       </a:t>
            </a:r>
            <a:r>
              <a:rPr lang="en-US" altLang="zh-CN" b="1">
                <a:latin typeface="华文细黑" pitchFamily="2" charset="-122"/>
                <a:ea typeface="华文细黑" pitchFamily="2" charset="-122"/>
              </a:rPr>
              <a:t>——</a:t>
            </a:r>
            <a:r>
              <a:rPr lang="zh-CN" altLang="en-US" b="1">
                <a:ea typeface="华文细黑" pitchFamily="2" charset="-122"/>
              </a:rPr>
              <a:t>其实质即分解技术</a:t>
            </a:r>
            <a:endParaRPr lang="zh-CN" altLang="en-US" b="1">
              <a:solidFill>
                <a:schemeClr val="hlink"/>
              </a:solidFill>
              <a:ea typeface="方正姚体" pitchFamily="2" charset="-122"/>
            </a:endParaRPr>
          </a:p>
          <a:p>
            <a:pPr eaLnBrk="1" hangingPunct="1"/>
            <a:endParaRPr lang="zh-CN" altLang="en-US" b="1">
              <a:solidFill>
                <a:schemeClr val="hlink"/>
              </a:solidFill>
              <a:ea typeface="方正姚体" pitchFamily="2" charset="-122"/>
            </a:endParaRPr>
          </a:p>
        </p:txBody>
      </p:sp>
    </p:spTree>
    <p:extLst>
      <p:ext uri="{BB962C8B-B14F-4D97-AF65-F5344CB8AC3E}">
        <p14:creationId xmlns:p14="http://schemas.microsoft.com/office/powerpoint/2010/main" val="3908284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7747">
                                            <p:txEl>
                                              <p:pRg st="2" end="2"/>
                                            </p:txEl>
                                          </p:spTgt>
                                        </p:tgtEl>
                                        <p:attrNameLst>
                                          <p:attrName>style.visibility</p:attrName>
                                        </p:attrNameLst>
                                      </p:cBhvr>
                                      <p:to>
                                        <p:strVal val="visible"/>
                                      </p:to>
                                    </p:set>
                                    <p:animEffect transition="in" filter="blinds(horizontal)">
                                      <p:cBhvr>
                                        <p:cTn id="7" dur="500"/>
                                        <p:tgtEl>
                                          <p:spTgt spid="287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7747">
                                            <p:txEl>
                                              <p:pRg st="5" end="5"/>
                                            </p:txEl>
                                          </p:spTgt>
                                        </p:tgtEl>
                                        <p:attrNameLst>
                                          <p:attrName>style.visibility</p:attrName>
                                        </p:attrNameLst>
                                      </p:cBhvr>
                                      <p:to>
                                        <p:strVal val="visible"/>
                                      </p:to>
                                    </p:set>
                                    <p:animEffect transition="in" filter="blinds(horizontal)">
                                      <p:cBhvr>
                                        <p:cTn id="12" dur="500"/>
                                        <p:tgtEl>
                                          <p:spTgt spid="28774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7747">
                                            <p:txEl>
                                              <p:pRg st="6" end="6"/>
                                            </p:txEl>
                                          </p:spTgt>
                                        </p:tgtEl>
                                        <p:attrNameLst>
                                          <p:attrName>style.visibility</p:attrName>
                                        </p:attrNameLst>
                                      </p:cBhvr>
                                      <p:to>
                                        <p:strVal val="visible"/>
                                      </p:to>
                                    </p:set>
                                    <p:animEffect transition="in" filter="blinds(horizontal)">
                                      <p:cBhvr>
                                        <p:cTn id="17" dur="500"/>
                                        <p:tgtEl>
                                          <p:spTgt spid="287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金融产品创新的方法和技术设计</a:t>
            </a:r>
          </a:p>
        </p:txBody>
      </p:sp>
      <p:sp>
        <p:nvSpPr>
          <p:cNvPr id="288771" name="Rectangle 3"/>
          <p:cNvSpPr>
            <a:spLocks noGrp="1" noChangeArrowheads="1"/>
          </p:cNvSpPr>
          <p:nvPr>
            <p:ph type="body" idx="4294967295"/>
          </p:nvPr>
        </p:nvSpPr>
        <p:spPr>
          <a:xfrm>
            <a:off x="2424113" y="1412875"/>
            <a:ext cx="7772400" cy="4648200"/>
          </a:xfrm>
        </p:spPr>
        <p:txBody>
          <a:bodyPr>
            <a:normAutofit fontScale="85000" lnSpcReduction="10000"/>
          </a:bodyPr>
          <a:lstStyle/>
          <a:p>
            <a:pPr eaLnBrk="1" hangingPunct="1"/>
            <a:r>
              <a:rPr lang="zh-CN" altLang="en-US" b="1">
                <a:solidFill>
                  <a:schemeClr val="hlink"/>
                </a:solidFill>
                <a:ea typeface="方正姚体" pitchFamily="2" charset="-122"/>
              </a:rPr>
              <a:t>条款增加（组合）型金融产品创新方法</a:t>
            </a:r>
          </a:p>
          <a:p>
            <a:pPr eaLnBrk="1" hangingPunct="1">
              <a:buFont typeface="Wingdings" pitchFamily="2" charset="2"/>
              <a:buNone/>
            </a:pPr>
            <a:r>
              <a:rPr lang="en-US" altLang="zh-CN" sz="3200" b="1">
                <a:ea typeface="华文细黑" pitchFamily="2" charset="-122"/>
              </a:rPr>
              <a:t>       </a:t>
            </a:r>
            <a:r>
              <a:rPr lang="en-US" altLang="zh-CN" b="1" smtClean="0">
                <a:latin typeface="华文细黑" pitchFamily="2" charset="-122"/>
                <a:ea typeface="华文细黑" pitchFamily="2" charset="-122"/>
              </a:rPr>
              <a:t>——</a:t>
            </a:r>
            <a:r>
              <a:rPr lang="zh-CN" altLang="en-US" b="1" smtClean="0">
                <a:ea typeface="华文细黑" pitchFamily="2" charset="-122"/>
              </a:rPr>
              <a:t>其特点是将不同的条款实施组合而获得新型金</a:t>
            </a:r>
          </a:p>
          <a:p>
            <a:pPr eaLnBrk="1" hangingPunct="1">
              <a:buFont typeface="Wingdings" pitchFamily="2" charset="2"/>
              <a:buNone/>
            </a:pPr>
            <a:r>
              <a:rPr lang="zh-CN" altLang="en-US" b="1" smtClean="0">
                <a:ea typeface="华文细黑" pitchFamily="2" charset="-122"/>
              </a:rPr>
              <a:t>融产品，如可转换债券</a:t>
            </a:r>
            <a:r>
              <a:rPr lang="en-US" altLang="zh-CN" b="1" smtClean="0">
                <a:ea typeface="华文细黑" pitchFamily="2" charset="-122"/>
              </a:rPr>
              <a:t>=</a:t>
            </a:r>
            <a:r>
              <a:rPr lang="zh-CN" altLang="en-US" b="1" smtClean="0">
                <a:ea typeface="华文细黑" pitchFamily="2" charset="-122"/>
              </a:rPr>
              <a:t>债券</a:t>
            </a:r>
            <a:r>
              <a:rPr lang="en-US" altLang="zh-CN" b="1" smtClean="0">
                <a:ea typeface="华文细黑" pitchFamily="2" charset="-122"/>
              </a:rPr>
              <a:t>+</a:t>
            </a:r>
            <a:r>
              <a:rPr lang="zh-CN" altLang="en-US" b="1" smtClean="0">
                <a:ea typeface="华文细黑" pitchFamily="2" charset="-122"/>
              </a:rPr>
              <a:t>可转换</a:t>
            </a:r>
            <a:r>
              <a:rPr lang="en-US" altLang="zh-CN" b="1" smtClean="0">
                <a:ea typeface="华文细黑" pitchFamily="2" charset="-122"/>
              </a:rPr>
              <a:t>+</a:t>
            </a:r>
            <a:r>
              <a:rPr lang="zh-CN" altLang="en-US" b="1" smtClean="0">
                <a:ea typeface="华文细黑" pitchFamily="2" charset="-122"/>
              </a:rPr>
              <a:t>可回售</a:t>
            </a:r>
            <a:r>
              <a:rPr lang="en-US" altLang="zh-CN" b="1" smtClean="0">
                <a:ea typeface="华文细黑" pitchFamily="2" charset="-122"/>
              </a:rPr>
              <a:t>+</a:t>
            </a:r>
            <a:r>
              <a:rPr lang="zh-CN" altLang="en-US" b="1" smtClean="0">
                <a:ea typeface="华文细黑" pitchFamily="2" charset="-122"/>
              </a:rPr>
              <a:t>可赎回</a:t>
            </a:r>
          </a:p>
          <a:p>
            <a:pPr eaLnBrk="1" hangingPunct="1">
              <a:buFont typeface="Wingdings" pitchFamily="2" charset="2"/>
              <a:buNone/>
            </a:pPr>
            <a:r>
              <a:rPr lang="zh-CN" altLang="en-US" b="1" smtClean="0">
                <a:ea typeface="华文细黑" pitchFamily="2" charset="-122"/>
              </a:rPr>
              <a:t>等</a:t>
            </a:r>
            <a:r>
              <a:rPr lang="zh-CN" altLang="en-US" b="1" smtClean="0">
                <a:solidFill>
                  <a:schemeClr val="hlink"/>
                </a:solidFill>
                <a:ea typeface="华文细黑" pitchFamily="2" charset="-122"/>
              </a:rPr>
              <a:t>条款的组合</a:t>
            </a:r>
            <a:r>
              <a:rPr lang="zh-CN" altLang="en-US" b="1" smtClean="0">
                <a:ea typeface="华文细黑" pitchFamily="2" charset="-122"/>
              </a:rPr>
              <a:t>。</a:t>
            </a:r>
          </a:p>
          <a:p>
            <a:pPr eaLnBrk="1" hangingPunct="1">
              <a:buFont typeface="Wingdings" pitchFamily="2" charset="2"/>
              <a:buNone/>
            </a:pPr>
            <a:r>
              <a:rPr lang="zh-CN" altLang="en-US" b="1" smtClean="0">
                <a:ea typeface="华文细黑" pitchFamily="2" charset="-122"/>
              </a:rPr>
              <a:t>         十大</a:t>
            </a:r>
            <a:r>
              <a:rPr lang="zh-CN" altLang="en-US" b="1" smtClean="0">
                <a:latin typeface="华文细黑" pitchFamily="2" charset="-122"/>
                <a:ea typeface="华文细黑" pitchFamily="2" charset="-122"/>
              </a:rPr>
              <a:t>“</a:t>
            </a:r>
            <a:r>
              <a:rPr lang="zh-CN" altLang="en-US" b="1" smtClean="0">
                <a:ea typeface="华文细黑" pitchFamily="2" charset="-122"/>
              </a:rPr>
              <a:t>可</a:t>
            </a:r>
            <a:r>
              <a:rPr lang="zh-CN" altLang="en-US" b="1" smtClean="0">
                <a:latin typeface="华文细黑" pitchFamily="2" charset="-122"/>
                <a:ea typeface="华文细黑" pitchFamily="2" charset="-122"/>
              </a:rPr>
              <a:t>”</a:t>
            </a:r>
            <a:r>
              <a:rPr lang="zh-CN" altLang="en-US" b="1" smtClean="0">
                <a:ea typeface="华文细黑" pitchFamily="2" charset="-122"/>
              </a:rPr>
              <a:t>字型条款增加（组合）性金融创新方法</a:t>
            </a:r>
          </a:p>
          <a:p>
            <a:pPr eaLnBrk="1" hangingPunct="1">
              <a:buFont typeface="Wingdings" pitchFamily="2" charset="2"/>
              <a:buNone/>
            </a:pPr>
            <a:r>
              <a:rPr lang="zh-CN" altLang="en-US" b="1" smtClean="0">
                <a:ea typeface="华文细黑" pitchFamily="2" charset="-122"/>
              </a:rPr>
              <a:t>和技术：</a:t>
            </a:r>
          </a:p>
          <a:p>
            <a:pPr eaLnBrk="1" hangingPunct="1">
              <a:buFont typeface="Wingdings" pitchFamily="2" charset="2"/>
              <a:buNone/>
            </a:pPr>
            <a:r>
              <a:rPr lang="zh-CN" altLang="en-US" b="1" smtClean="0">
                <a:ea typeface="华文细黑" pitchFamily="2" charset="-122"/>
              </a:rPr>
              <a:t>   </a:t>
            </a:r>
            <a:r>
              <a:rPr lang="zh-CN" altLang="en-US" b="1" smtClean="0">
                <a:solidFill>
                  <a:schemeClr val="hlink"/>
                </a:solidFill>
                <a:latin typeface="楷体_GB2312" pitchFamily="49" charset="-122"/>
                <a:ea typeface="楷体_GB2312" pitchFamily="49" charset="-122"/>
              </a:rPr>
              <a:t>可转换、可回售、可赎回、可调整、可浮动</a:t>
            </a:r>
            <a:r>
              <a:rPr lang="en-US" altLang="zh-CN" b="1" smtClean="0">
                <a:solidFill>
                  <a:schemeClr val="hlink"/>
                </a:solidFill>
                <a:latin typeface="楷体_GB2312" pitchFamily="49" charset="-122"/>
                <a:ea typeface="楷体_GB2312" pitchFamily="49" charset="-122"/>
              </a:rPr>
              <a:t>/</a:t>
            </a:r>
            <a:r>
              <a:rPr lang="zh-CN" altLang="en-US" b="1" smtClean="0">
                <a:solidFill>
                  <a:schemeClr val="hlink"/>
                </a:solidFill>
                <a:latin typeface="楷体_GB2312" pitchFamily="49" charset="-122"/>
                <a:ea typeface="楷体_GB2312" pitchFamily="49" charset="-122"/>
              </a:rPr>
              <a:t>可固定、</a:t>
            </a:r>
          </a:p>
          <a:p>
            <a:pPr eaLnBrk="1" hangingPunct="1">
              <a:buFont typeface="Wingdings" pitchFamily="2" charset="2"/>
              <a:buNone/>
            </a:pPr>
            <a:r>
              <a:rPr lang="zh-CN" altLang="en-US" b="1" smtClean="0">
                <a:solidFill>
                  <a:schemeClr val="hlink"/>
                </a:solidFill>
                <a:latin typeface="楷体_GB2312" pitchFamily="49" charset="-122"/>
                <a:ea typeface="楷体_GB2312" pitchFamily="49" charset="-122"/>
              </a:rPr>
              <a:t>  可触发</a:t>
            </a:r>
            <a:r>
              <a:rPr lang="en-US" altLang="zh-CN" b="1" smtClean="0">
                <a:solidFill>
                  <a:schemeClr val="hlink"/>
                </a:solidFill>
                <a:latin typeface="楷体_GB2312" pitchFamily="49" charset="-122"/>
                <a:ea typeface="楷体_GB2312" pitchFamily="49" charset="-122"/>
              </a:rPr>
              <a:t>/</a:t>
            </a:r>
            <a:r>
              <a:rPr lang="zh-CN" altLang="en-US" b="1" smtClean="0">
                <a:solidFill>
                  <a:schemeClr val="hlink"/>
                </a:solidFill>
                <a:latin typeface="楷体_GB2312" pitchFamily="49" charset="-122"/>
                <a:ea typeface="楷体_GB2312" pitchFamily="49" charset="-122"/>
              </a:rPr>
              <a:t>可触消、可互换、可封顶</a:t>
            </a:r>
            <a:r>
              <a:rPr lang="en-US" altLang="zh-CN" b="1" smtClean="0">
                <a:solidFill>
                  <a:schemeClr val="hlink"/>
                </a:solidFill>
                <a:latin typeface="楷体_GB2312" pitchFamily="49" charset="-122"/>
                <a:ea typeface="楷体_GB2312" pitchFamily="49" charset="-122"/>
              </a:rPr>
              <a:t>/</a:t>
            </a:r>
            <a:r>
              <a:rPr lang="zh-CN" altLang="en-US" b="1" smtClean="0">
                <a:solidFill>
                  <a:schemeClr val="hlink"/>
                </a:solidFill>
                <a:latin typeface="楷体_GB2312" pitchFamily="49" charset="-122"/>
                <a:ea typeface="楷体_GB2312" pitchFamily="49" charset="-122"/>
              </a:rPr>
              <a:t>可保底、可依赖</a:t>
            </a:r>
            <a:r>
              <a:rPr lang="en-US" altLang="zh-CN" b="1" smtClean="0">
                <a:solidFill>
                  <a:schemeClr val="hlink"/>
                </a:solidFill>
                <a:latin typeface="楷体_GB2312" pitchFamily="49" charset="-122"/>
                <a:ea typeface="楷体_GB2312" pitchFamily="49" charset="-122"/>
              </a:rPr>
              <a:t>/</a:t>
            </a:r>
          </a:p>
          <a:p>
            <a:pPr eaLnBrk="1" hangingPunct="1">
              <a:buFont typeface="Wingdings" pitchFamily="2" charset="2"/>
              <a:buNone/>
            </a:pPr>
            <a:r>
              <a:rPr lang="zh-CN" altLang="en-US" b="1" smtClean="0">
                <a:solidFill>
                  <a:schemeClr val="hlink"/>
                </a:solidFill>
                <a:latin typeface="楷体_GB2312" pitchFamily="49" charset="-122"/>
                <a:ea typeface="楷体_GB2312" pitchFamily="49" charset="-122"/>
              </a:rPr>
              <a:t>可挂钩</a:t>
            </a:r>
          </a:p>
          <a:p>
            <a:pPr algn="ctr" eaLnBrk="1" hangingPunct="1">
              <a:buFont typeface="Wingdings" pitchFamily="2" charset="2"/>
              <a:buNone/>
            </a:pPr>
            <a:r>
              <a:rPr lang="en-US" altLang="zh-CN" b="1" smtClean="0">
                <a:solidFill>
                  <a:schemeClr val="hlink"/>
                </a:solidFill>
                <a:latin typeface="楷体_GB2312" pitchFamily="49" charset="-122"/>
                <a:ea typeface="楷体_GB2312" pitchFamily="49" charset="-122"/>
              </a:rPr>
              <a:t>(</a:t>
            </a:r>
            <a:r>
              <a:rPr lang="zh-CN" altLang="en-US" b="1" smtClean="0">
                <a:solidFill>
                  <a:schemeClr val="hlink"/>
                </a:solidFill>
                <a:latin typeface="楷体_GB2312" pitchFamily="49" charset="-122"/>
                <a:ea typeface="楷体_GB2312" pitchFamily="49" charset="-122"/>
              </a:rPr>
              <a:t>详见教材</a:t>
            </a:r>
            <a:r>
              <a:rPr lang="en-US" altLang="zh-CN" b="1" smtClean="0">
                <a:solidFill>
                  <a:schemeClr val="hlink"/>
                </a:solidFill>
                <a:latin typeface="楷体_GB2312" pitchFamily="49" charset="-122"/>
                <a:ea typeface="楷体_GB2312" pitchFamily="49" charset="-122"/>
              </a:rPr>
              <a:t>3.3.5)</a:t>
            </a:r>
          </a:p>
        </p:txBody>
      </p:sp>
    </p:spTree>
    <p:extLst>
      <p:ext uri="{BB962C8B-B14F-4D97-AF65-F5344CB8AC3E}">
        <p14:creationId xmlns:p14="http://schemas.microsoft.com/office/powerpoint/2010/main" val="1863847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8771">
                                            <p:txEl>
                                              <p:pRg st="1" end="1"/>
                                            </p:txEl>
                                          </p:spTgt>
                                        </p:tgtEl>
                                        <p:attrNameLst>
                                          <p:attrName>style.visibility</p:attrName>
                                        </p:attrNameLst>
                                      </p:cBhvr>
                                      <p:to>
                                        <p:strVal val="visible"/>
                                      </p:to>
                                    </p:set>
                                    <p:animEffect transition="in" filter="blinds(horizontal)">
                                      <p:cBhvr>
                                        <p:cTn id="7" dur="500"/>
                                        <p:tgtEl>
                                          <p:spTgt spid="2887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8771">
                                            <p:txEl>
                                              <p:pRg st="2" end="2"/>
                                            </p:txEl>
                                          </p:spTgt>
                                        </p:tgtEl>
                                        <p:attrNameLst>
                                          <p:attrName>style.visibility</p:attrName>
                                        </p:attrNameLst>
                                      </p:cBhvr>
                                      <p:to>
                                        <p:strVal val="visible"/>
                                      </p:to>
                                    </p:set>
                                    <p:animEffect transition="in" filter="blinds(horizontal)">
                                      <p:cBhvr>
                                        <p:cTn id="10" dur="500"/>
                                        <p:tgtEl>
                                          <p:spTgt spid="2887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8771">
                                            <p:txEl>
                                              <p:pRg st="3" end="3"/>
                                            </p:txEl>
                                          </p:spTgt>
                                        </p:tgtEl>
                                        <p:attrNameLst>
                                          <p:attrName>style.visibility</p:attrName>
                                        </p:attrNameLst>
                                      </p:cBhvr>
                                      <p:to>
                                        <p:strVal val="visible"/>
                                      </p:to>
                                    </p:set>
                                    <p:animEffect transition="in" filter="blinds(horizontal)">
                                      <p:cBhvr>
                                        <p:cTn id="13" dur="500"/>
                                        <p:tgtEl>
                                          <p:spTgt spid="28877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88771">
                                            <p:txEl>
                                              <p:pRg st="4" end="4"/>
                                            </p:txEl>
                                          </p:spTgt>
                                        </p:tgtEl>
                                        <p:attrNameLst>
                                          <p:attrName>style.visibility</p:attrName>
                                        </p:attrNameLst>
                                      </p:cBhvr>
                                      <p:to>
                                        <p:strVal val="visible"/>
                                      </p:to>
                                    </p:set>
                                    <p:animEffect transition="in" filter="blinds(horizontal)">
                                      <p:cBhvr>
                                        <p:cTn id="18" dur="500"/>
                                        <p:tgtEl>
                                          <p:spTgt spid="2887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88771">
                                            <p:txEl>
                                              <p:pRg st="5" end="5"/>
                                            </p:txEl>
                                          </p:spTgt>
                                        </p:tgtEl>
                                        <p:attrNameLst>
                                          <p:attrName>style.visibility</p:attrName>
                                        </p:attrNameLst>
                                      </p:cBhvr>
                                      <p:to>
                                        <p:strVal val="visible"/>
                                      </p:to>
                                    </p:set>
                                    <p:animEffect transition="in" filter="blinds(horizontal)">
                                      <p:cBhvr>
                                        <p:cTn id="21" dur="500"/>
                                        <p:tgtEl>
                                          <p:spTgt spid="28877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88771">
                                            <p:txEl>
                                              <p:pRg st="6" end="6"/>
                                            </p:txEl>
                                          </p:spTgt>
                                        </p:tgtEl>
                                        <p:attrNameLst>
                                          <p:attrName>style.visibility</p:attrName>
                                        </p:attrNameLst>
                                      </p:cBhvr>
                                      <p:to>
                                        <p:strVal val="visible"/>
                                      </p:to>
                                    </p:set>
                                    <p:anim calcmode="lin" valueType="num">
                                      <p:cBhvr additive="base">
                                        <p:cTn id="26" dur="500" fill="hold"/>
                                        <p:tgtEl>
                                          <p:spTgt spid="288771">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88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88771">
                                            <p:txEl>
                                              <p:pRg st="7" end="7"/>
                                            </p:txEl>
                                          </p:spTgt>
                                        </p:tgtEl>
                                        <p:attrNameLst>
                                          <p:attrName>style.visibility</p:attrName>
                                        </p:attrNameLst>
                                      </p:cBhvr>
                                      <p:to>
                                        <p:strVal val="visible"/>
                                      </p:to>
                                    </p:set>
                                    <p:anim calcmode="lin" valueType="num">
                                      <p:cBhvr additive="base">
                                        <p:cTn id="32" dur="500" fill="hold"/>
                                        <p:tgtEl>
                                          <p:spTgt spid="288771">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8771">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88771">
                                            <p:txEl>
                                              <p:pRg st="8" end="8"/>
                                            </p:txEl>
                                          </p:spTgt>
                                        </p:tgtEl>
                                        <p:attrNameLst>
                                          <p:attrName>style.visibility</p:attrName>
                                        </p:attrNameLst>
                                      </p:cBhvr>
                                      <p:to>
                                        <p:strVal val="visible"/>
                                      </p:to>
                                    </p:set>
                                    <p:anim calcmode="lin" valueType="num">
                                      <p:cBhvr additive="base">
                                        <p:cTn id="36" dur="500" fill="hold"/>
                                        <p:tgtEl>
                                          <p:spTgt spid="288771">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887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88771">
                                            <p:txEl>
                                              <p:pRg st="9" end="9"/>
                                            </p:txEl>
                                          </p:spTgt>
                                        </p:tgtEl>
                                        <p:attrNameLst>
                                          <p:attrName>style.visibility</p:attrName>
                                        </p:attrNameLst>
                                      </p:cBhvr>
                                      <p:to>
                                        <p:strVal val="visible"/>
                                      </p:to>
                                    </p:set>
                                    <p:anim calcmode="lin" valueType="num">
                                      <p:cBhvr additive="base">
                                        <p:cTn id="42" dur="500" fill="hold"/>
                                        <p:tgtEl>
                                          <p:spTgt spid="288771">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887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effectLst>
                  <a:outerShdw blurRad="38100" dist="38100" dir="2700000" algn="tl">
                    <a:srgbClr val="C0C0C0"/>
                  </a:outerShdw>
                </a:effectLst>
                <a:latin typeface="黑体" pitchFamily="2" charset="-122"/>
              </a:rPr>
              <a:t>第三章  金融产品创新原理</a:t>
            </a:r>
            <a:endParaRPr lang="zh-CN" altLang="zh-CN" sz="3600" b="1">
              <a:effectLst>
                <a:outerShdw blurRad="38100" dist="38100" dir="2700000" algn="tl">
                  <a:srgbClr val="C0C0C0"/>
                </a:outerShdw>
              </a:effectLst>
              <a:latin typeface="黑体" pitchFamily="2" charset="-122"/>
            </a:endParaRPr>
          </a:p>
        </p:txBody>
      </p:sp>
      <p:sp>
        <p:nvSpPr>
          <p:cNvPr id="293891" name="Rectangle 3"/>
          <p:cNvSpPr>
            <a:spLocks noGrp="1" noChangeArrowheads="1"/>
          </p:cNvSpPr>
          <p:nvPr>
            <p:ph type="body" idx="4294967295"/>
          </p:nvPr>
        </p:nvSpPr>
        <p:spPr/>
        <p:txBody>
          <a:bodyPr/>
          <a:lstStyle/>
          <a:p>
            <a:pPr eaLnBrk="1" hangingPunct="1"/>
            <a:endParaRPr lang="zh-CN" altLang="zh-CN" smtClean="0"/>
          </a:p>
        </p:txBody>
      </p:sp>
      <p:sp>
        <p:nvSpPr>
          <p:cNvPr id="293892"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金融创新概述</a:t>
            </a:r>
          </a:p>
        </p:txBody>
      </p:sp>
      <p:sp>
        <p:nvSpPr>
          <p:cNvPr id="293893"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需求拉动金融创新</a:t>
            </a:r>
          </a:p>
        </p:txBody>
      </p:sp>
      <p:sp>
        <p:nvSpPr>
          <p:cNvPr id="293894"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金融产品创新的方法和设计技术</a:t>
            </a:r>
          </a:p>
        </p:txBody>
      </p:sp>
      <p:sp>
        <p:nvSpPr>
          <p:cNvPr id="289799"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金融创新案例分析</a:t>
            </a:r>
          </a:p>
        </p:txBody>
      </p:sp>
      <p:pic>
        <p:nvPicPr>
          <p:cNvPr id="293896" name="Picture 9" descr="1173053412694"/>
          <p:cNvPicPr>
            <a:picLocks noChangeAspect="1" noChangeArrowheads="1" noCrop="1"/>
          </p:cNvPicPr>
          <p:nvPr/>
        </p:nvPicPr>
        <p:blipFill>
          <a:blip r:embed="rId2" cstate="print"/>
          <a:srcRect/>
          <a:stretch>
            <a:fillRect/>
          </a:stretch>
        </p:blipFill>
        <p:spPr bwMode="auto">
          <a:xfrm>
            <a:off x="1992314" y="5373688"/>
            <a:ext cx="1157287" cy="1085850"/>
          </a:xfrm>
          <a:prstGeom prst="rect">
            <a:avLst/>
          </a:prstGeom>
          <a:noFill/>
          <a:ln w="9525">
            <a:noFill/>
            <a:miter lim="800000"/>
            <a:headEnd/>
            <a:tailEnd/>
          </a:ln>
        </p:spPr>
      </p:pic>
      <p:pic>
        <p:nvPicPr>
          <p:cNvPr id="293897" name="Picture 10" descr="1163484081884"/>
          <p:cNvPicPr>
            <a:picLocks noChangeAspect="1" noChangeArrowheads="1" noCrop="1"/>
          </p:cNvPicPr>
          <p:nvPr/>
        </p:nvPicPr>
        <p:blipFill>
          <a:blip r:embed="rId3" cstate="print"/>
          <a:srcRect/>
          <a:stretch>
            <a:fillRect/>
          </a:stretch>
        </p:blipFill>
        <p:spPr bwMode="auto">
          <a:xfrm>
            <a:off x="9409114" y="260350"/>
            <a:ext cx="827087" cy="827088"/>
          </a:xfrm>
          <a:prstGeom prst="rect">
            <a:avLst/>
          </a:prstGeom>
          <a:noFill/>
          <a:ln w="9525">
            <a:noFill/>
            <a:miter lim="800000"/>
            <a:headEnd/>
            <a:tailEnd/>
          </a:ln>
        </p:spPr>
      </p:pic>
    </p:spTree>
    <p:extLst>
      <p:ext uri="{BB962C8B-B14F-4D97-AF65-F5344CB8AC3E}">
        <p14:creationId xmlns:p14="http://schemas.microsoft.com/office/powerpoint/2010/main" val="77103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8979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9"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1027"/>
          <p:cNvSpPr>
            <a:spLocks noGrp="1" noChangeArrowheads="1"/>
          </p:cNvSpPr>
          <p:nvPr>
            <p:ph idx="4294967295"/>
          </p:nvPr>
        </p:nvSpPr>
        <p:spPr>
          <a:xfrm>
            <a:off x="1703388" y="1125538"/>
            <a:ext cx="8496300" cy="5111750"/>
          </a:xfrm>
        </p:spPr>
        <p:txBody>
          <a:bodyPr>
            <a:normAutofit lnSpcReduction="10000"/>
          </a:bodyPr>
          <a:lstStyle/>
          <a:p>
            <a:pPr eaLnBrk="1" hangingPunct="1">
              <a:lnSpc>
                <a:spcPct val="90000"/>
              </a:lnSpc>
              <a:defRPr/>
            </a:pPr>
            <a:r>
              <a:rPr lang="zh-CN" altLang="en-US" b="1">
                <a:solidFill>
                  <a:schemeClr val="hlink"/>
                </a:solidFill>
                <a:effectLst>
                  <a:outerShdw blurRad="38100" dist="38100" dir="2700000" algn="tl">
                    <a:srgbClr val="C0C0C0"/>
                  </a:outerShdw>
                </a:effectLst>
                <a:latin typeface="方正姚体" pitchFamily="2" charset="-122"/>
                <a:ea typeface="方正姚体" pitchFamily="2" charset="-122"/>
              </a:rPr>
              <a:t>案例：国有股权退出</a:t>
            </a:r>
          </a:p>
          <a:p>
            <a:pPr eaLnBrk="1" hangingPunct="1">
              <a:lnSpc>
                <a:spcPct val="90000"/>
              </a:lnSpc>
              <a:buFont typeface="Wingdings" pitchFamily="2" charset="2"/>
              <a:buNone/>
              <a:defRPr/>
            </a:pPr>
            <a:r>
              <a:rPr lang="zh-CN" altLang="en-US" b="1">
                <a:effectLst>
                  <a:outerShdw blurRad="38100" dist="38100" dir="2700000" algn="tl">
                    <a:srgbClr val="C0C0C0"/>
                  </a:outerShdw>
                </a:effectLst>
                <a:latin typeface="楷体_GB2312" pitchFamily="49" charset="-122"/>
                <a:ea typeface="楷体_GB2312" pitchFamily="49" charset="-122"/>
              </a:rPr>
              <a:t>    </a:t>
            </a:r>
            <a:r>
              <a:rPr lang="zh-CN" altLang="en-US" b="1">
                <a:latin typeface="楷体_GB2312" pitchFamily="49" charset="-122"/>
                <a:ea typeface="楷体_GB2312" pitchFamily="49" charset="-122"/>
              </a:rPr>
              <a:t>法国政府对一个化工公司实施国有股权退出改革</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时遇到困难。按照政府的构想，在出售公司股份的同</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时，应将一部分股权出售给公司员工，以保持他们工</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作的积极性。但员工对这一持股计划非常冷淡，在政</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府决定对员工提供</a:t>
            </a:r>
            <a:r>
              <a:rPr lang="en-US" altLang="zh-CN" b="1">
                <a:latin typeface="楷体_GB2312" pitchFamily="49" charset="-122"/>
                <a:ea typeface="楷体_GB2312" pitchFamily="49" charset="-122"/>
              </a:rPr>
              <a:t>10%</a:t>
            </a:r>
            <a:r>
              <a:rPr lang="zh-CN" altLang="en-US" b="1">
                <a:latin typeface="楷体_GB2312" pitchFamily="49" charset="-122"/>
                <a:ea typeface="楷体_GB2312" pitchFamily="49" charset="-122"/>
              </a:rPr>
              <a:t>的折扣后，仍仅有</a:t>
            </a:r>
            <a:r>
              <a:rPr lang="en-US" altLang="zh-CN" b="1">
                <a:latin typeface="楷体_GB2312" pitchFamily="49" charset="-122"/>
                <a:ea typeface="楷体_GB2312" pitchFamily="49" charset="-122"/>
              </a:rPr>
              <a:t>20% </a:t>
            </a:r>
            <a:r>
              <a:rPr lang="zh-CN" altLang="en-US" b="1">
                <a:latin typeface="楷体_GB2312" pitchFamily="49" charset="-122"/>
                <a:ea typeface="楷体_GB2312" pitchFamily="49" charset="-122"/>
              </a:rPr>
              <a:t>的员工</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愿意购买公司的股票。这无疑使该化工公司的管理层</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对员工未来的努力程度和人力资源状况深表忧虑，而</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他们又不愿提供更多的折扣、承担更大的成本来吸引</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员工购股。</a:t>
            </a:r>
          </a:p>
          <a:p>
            <a:pPr eaLnBrk="1" hangingPunct="1">
              <a:lnSpc>
                <a:spcPct val="90000"/>
              </a:lnSpc>
              <a:buFont typeface="Wingdings" pitchFamily="2" charset="2"/>
              <a:buNone/>
              <a:defRPr/>
            </a:pPr>
            <a:r>
              <a:rPr lang="zh-CN" altLang="en-US" sz="2000" b="1">
                <a:effectLst>
                  <a:outerShdw blurRad="38100" dist="38100" dir="2700000" algn="tl">
                    <a:srgbClr val="C0C0C0"/>
                  </a:outerShdw>
                </a:effectLst>
              </a:rPr>
              <a:t>        </a:t>
            </a:r>
          </a:p>
        </p:txBody>
      </p:sp>
      <p:sp>
        <p:nvSpPr>
          <p:cNvPr id="222212" name="Text Box 1028"/>
          <p:cNvSpPr txBox="1">
            <a:spLocks noChangeArrowheads="1"/>
          </p:cNvSpPr>
          <p:nvPr/>
        </p:nvSpPr>
        <p:spPr bwMode="auto">
          <a:xfrm>
            <a:off x="2279651" y="5805488"/>
            <a:ext cx="7129463" cy="476250"/>
          </a:xfrm>
          <a:prstGeom prst="rect">
            <a:avLst/>
          </a:prstGeom>
          <a:solidFill>
            <a:schemeClr val="hlink"/>
          </a:solidFill>
          <a:ln w="9525">
            <a:noFill/>
            <a:miter lim="800000"/>
            <a:headEnd/>
            <a:tailEnd/>
          </a:ln>
        </p:spPr>
        <p:txBody>
          <a:bodyPr>
            <a:spAutoFit/>
          </a:bodyPr>
          <a:lstStyle/>
          <a:p>
            <a:pPr algn="l">
              <a:lnSpc>
                <a:spcPct val="90000"/>
              </a:lnSpc>
              <a:buClr>
                <a:schemeClr val="bg2"/>
              </a:buClr>
              <a:buSzTx/>
              <a:buFont typeface="Monotype Sorts" pitchFamily="2" charset="2"/>
              <a:buNone/>
            </a:pPr>
            <a:r>
              <a:rPr kumimoji="1" lang="zh-CN" altLang="en-US" sz="2800" b="1">
                <a:latin typeface="Times New Roman" pitchFamily="18" charset="0"/>
                <a:ea typeface="宋体" charset="-122"/>
              </a:rPr>
              <a:t>问</a:t>
            </a:r>
            <a:r>
              <a:rPr kumimoji="1" lang="en-US" altLang="zh-CN" sz="2800" b="1">
                <a:latin typeface="Times New Roman" pitchFamily="18" charset="0"/>
                <a:ea typeface="宋体" charset="-122"/>
              </a:rPr>
              <a:t>:</a:t>
            </a:r>
            <a:r>
              <a:rPr kumimoji="1" lang="zh-CN" altLang="en-US" sz="2800" b="1">
                <a:latin typeface="Times New Roman" pitchFamily="18" charset="0"/>
                <a:ea typeface="宋体" charset="-122"/>
              </a:rPr>
              <a:t>是否有更好的方案来解决这个两难问题？</a:t>
            </a:r>
            <a:endParaRPr lang="en-US" altLang="zh-CN" sz="2800" b="1">
              <a:latin typeface="Times New Roman" pitchFamily="18" charset="0"/>
              <a:ea typeface="宋体" charset="-122"/>
            </a:endParaRPr>
          </a:p>
        </p:txBody>
      </p:sp>
      <p:sp>
        <p:nvSpPr>
          <p:cNvPr id="294916" name="Text Box 5"/>
          <p:cNvSpPr txBox="1">
            <a:spLocks noChangeArrowheads="1"/>
          </p:cNvSpPr>
          <p:nvPr/>
        </p:nvSpPr>
        <p:spPr bwMode="auto">
          <a:xfrm>
            <a:off x="2135188" y="333375"/>
            <a:ext cx="7777162" cy="6413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3600" b="1">
                <a:latin typeface="Arial" charset="0"/>
                <a:ea typeface="黑体" pitchFamily="49" charset="-122"/>
              </a:rPr>
              <a:t>金融创新案例分析</a:t>
            </a:r>
          </a:p>
        </p:txBody>
      </p:sp>
    </p:spTree>
    <p:extLst>
      <p:ext uri="{BB962C8B-B14F-4D97-AF65-F5344CB8AC3E}">
        <p14:creationId xmlns:p14="http://schemas.microsoft.com/office/powerpoint/2010/main" val="613893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Effect transition="in" filter="blinds(horizontal)">
                                      <p:cBhvr>
                                        <p:cTn id="7" dur="500"/>
                                        <p:tgtEl>
                                          <p:spTgt spid="2222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2211">
                                            <p:txEl>
                                              <p:pRg st="2" end="2"/>
                                            </p:txEl>
                                          </p:spTgt>
                                        </p:tgtEl>
                                        <p:attrNameLst>
                                          <p:attrName>style.visibility</p:attrName>
                                        </p:attrNameLst>
                                      </p:cBhvr>
                                      <p:to>
                                        <p:strVal val="visible"/>
                                      </p:to>
                                    </p:set>
                                    <p:animEffect transition="in" filter="blinds(horizontal)">
                                      <p:cBhvr>
                                        <p:cTn id="10" dur="500"/>
                                        <p:tgtEl>
                                          <p:spTgt spid="22221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2211">
                                            <p:txEl>
                                              <p:pRg st="3" end="3"/>
                                            </p:txEl>
                                          </p:spTgt>
                                        </p:tgtEl>
                                        <p:attrNameLst>
                                          <p:attrName>style.visibility</p:attrName>
                                        </p:attrNameLst>
                                      </p:cBhvr>
                                      <p:to>
                                        <p:strVal val="visible"/>
                                      </p:to>
                                    </p:set>
                                    <p:animEffect transition="in" filter="blinds(horizontal)">
                                      <p:cBhvr>
                                        <p:cTn id="13" dur="500"/>
                                        <p:tgtEl>
                                          <p:spTgt spid="22221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2211">
                                            <p:txEl>
                                              <p:pRg st="4" end="4"/>
                                            </p:txEl>
                                          </p:spTgt>
                                        </p:tgtEl>
                                        <p:attrNameLst>
                                          <p:attrName>style.visibility</p:attrName>
                                        </p:attrNameLst>
                                      </p:cBhvr>
                                      <p:to>
                                        <p:strVal val="visible"/>
                                      </p:to>
                                    </p:set>
                                    <p:animEffect transition="in" filter="blinds(horizontal)">
                                      <p:cBhvr>
                                        <p:cTn id="16" dur="500"/>
                                        <p:tgtEl>
                                          <p:spTgt spid="22221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2211">
                                            <p:txEl>
                                              <p:pRg st="5" end="5"/>
                                            </p:txEl>
                                          </p:spTgt>
                                        </p:tgtEl>
                                        <p:attrNameLst>
                                          <p:attrName>style.visibility</p:attrName>
                                        </p:attrNameLst>
                                      </p:cBhvr>
                                      <p:to>
                                        <p:strVal val="visible"/>
                                      </p:to>
                                    </p:set>
                                    <p:animEffect transition="in" filter="blinds(horizontal)">
                                      <p:cBhvr>
                                        <p:cTn id="19" dur="500"/>
                                        <p:tgtEl>
                                          <p:spTgt spid="222211">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22211">
                                            <p:txEl>
                                              <p:pRg st="6" end="6"/>
                                            </p:txEl>
                                          </p:spTgt>
                                        </p:tgtEl>
                                        <p:attrNameLst>
                                          <p:attrName>style.visibility</p:attrName>
                                        </p:attrNameLst>
                                      </p:cBhvr>
                                      <p:to>
                                        <p:strVal val="visible"/>
                                      </p:to>
                                    </p:set>
                                    <p:animEffect transition="in" filter="blinds(horizontal)">
                                      <p:cBhvr>
                                        <p:cTn id="22" dur="500"/>
                                        <p:tgtEl>
                                          <p:spTgt spid="222211">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22211">
                                            <p:txEl>
                                              <p:pRg st="7" end="7"/>
                                            </p:txEl>
                                          </p:spTgt>
                                        </p:tgtEl>
                                        <p:attrNameLst>
                                          <p:attrName>style.visibility</p:attrName>
                                        </p:attrNameLst>
                                      </p:cBhvr>
                                      <p:to>
                                        <p:strVal val="visible"/>
                                      </p:to>
                                    </p:set>
                                    <p:animEffect transition="in" filter="blinds(horizontal)">
                                      <p:cBhvr>
                                        <p:cTn id="25" dur="500"/>
                                        <p:tgtEl>
                                          <p:spTgt spid="222211">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22211">
                                            <p:txEl>
                                              <p:pRg st="8" end="8"/>
                                            </p:txEl>
                                          </p:spTgt>
                                        </p:tgtEl>
                                        <p:attrNameLst>
                                          <p:attrName>style.visibility</p:attrName>
                                        </p:attrNameLst>
                                      </p:cBhvr>
                                      <p:to>
                                        <p:strVal val="visible"/>
                                      </p:to>
                                    </p:set>
                                    <p:animEffect transition="in" filter="blinds(horizontal)">
                                      <p:cBhvr>
                                        <p:cTn id="28" dur="500"/>
                                        <p:tgtEl>
                                          <p:spTgt spid="222211">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22211">
                                            <p:txEl>
                                              <p:pRg st="9" end="9"/>
                                            </p:txEl>
                                          </p:spTgt>
                                        </p:tgtEl>
                                        <p:attrNameLst>
                                          <p:attrName>style.visibility</p:attrName>
                                        </p:attrNameLst>
                                      </p:cBhvr>
                                      <p:to>
                                        <p:strVal val="visible"/>
                                      </p:to>
                                    </p:set>
                                    <p:animEffect transition="in" filter="blinds(horizontal)">
                                      <p:cBhvr>
                                        <p:cTn id="31" dur="500"/>
                                        <p:tgtEl>
                                          <p:spTgt spid="222211">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22212"/>
                                        </p:tgtEl>
                                        <p:attrNameLst>
                                          <p:attrName>style.visibility</p:attrName>
                                        </p:attrNameLst>
                                      </p:cBhvr>
                                      <p:to>
                                        <p:strVal val="visible"/>
                                      </p:to>
                                    </p:set>
                                    <p:anim calcmode="lin" valueType="num">
                                      <p:cBhvr additive="base">
                                        <p:cTn id="36" dur="500" fill="hold"/>
                                        <p:tgtEl>
                                          <p:spTgt spid="222212"/>
                                        </p:tgtEl>
                                        <p:attrNameLst>
                                          <p:attrName>ppt_x</p:attrName>
                                        </p:attrNameLst>
                                      </p:cBhvr>
                                      <p:tavLst>
                                        <p:tav tm="0">
                                          <p:val>
                                            <p:strVal val="#ppt_x"/>
                                          </p:val>
                                        </p:tav>
                                        <p:tav tm="100000">
                                          <p:val>
                                            <p:strVal val="#ppt_x"/>
                                          </p:val>
                                        </p:tav>
                                      </p:tavLst>
                                    </p:anim>
                                    <p:anim calcmode="lin" valueType="num">
                                      <p:cBhvr additive="base">
                                        <p:cTn id="37" dur="500" fill="hold"/>
                                        <p:tgtEl>
                                          <p:spTgt spid="222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026"/>
          <p:cNvSpPr>
            <a:spLocks noGrp="1" noChangeArrowheads="1"/>
          </p:cNvSpPr>
          <p:nvPr>
            <p:ph idx="4294967295"/>
          </p:nvPr>
        </p:nvSpPr>
        <p:spPr>
          <a:xfrm>
            <a:off x="2063750" y="1484314"/>
            <a:ext cx="7981950" cy="4714875"/>
          </a:xfrm>
        </p:spPr>
        <p:txBody>
          <a:bodyPr>
            <a:normAutofit lnSpcReduction="10000"/>
          </a:bodyPr>
          <a:lstStyle/>
          <a:p>
            <a:pPr eaLnBrk="1" hangingPunct="1">
              <a:lnSpc>
                <a:spcPct val="90000"/>
              </a:lnSpc>
              <a:defRPr/>
            </a:pPr>
            <a:r>
              <a:rPr lang="zh-CN" altLang="en-US" b="1">
                <a:solidFill>
                  <a:schemeClr val="hlink"/>
                </a:solidFill>
                <a:effectLst>
                  <a:outerShdw blurRad="38100" dist="38100" dir="2700000" algn="tl">
                    <a:srgbClr val="C0C0C0"/>
                  </a:outerShdw>
                </a:effectLst>
                <a:ea typeface="隶书" pitchFamily="49" charset="-122"/>
              </a:rPr>
              <a:t>投资银行</a:t>
            </a:r>
            <a:r>
              <a:rPr lang="en-US" altLang="zh-CN" b="1">
                <a:solidFill>
                  <a:schemeClr val="hlink"/>
                </a:solidFill>
                <a:effectLst>
                  <a:outerShdw blurRad="38100" dist="38100" dir="2700000" algn="tl">
                    <a:srgbClr val="C0C0C0"/>
                  </a:outerShdw>
                </a:effectLst>
                <a:ea typeface="隶书" pitchFamily="49" charset="-122"/>
              </a:rPr>
              <a:t>A</a:t>
            </a:r>
            <a:r>
              <a:rPr lang="zh-CN" altLang="en-US" b="1">
                <a:solidFill>
                  <a:schemeClr val="hlink"/>
                </a:solidFill>
                <a:effectLst>
                  <a:outerShdw blurRad="38100" dist="38100" dir="2700000" algn="tl">
                    <a:srgbClr val="C0C0C0"/>
                  </a:outerShdw>
                </a:effectLst>
                <a:ea typeface="隶书" pitchFamily="49" charset="-122"/>
              </a:rPr>
              <a:t>的金融创新方案</a:t>
            </a:r>
            <a:r>
              <a:rPr lang="zh-CN" altLang="en-US">
                <a:solidFill>
                  <a:schemeClr val="hlink"/>
                </a:solidFill>
                <a:effectLst>
                  <a:outerShdw blurRad="38100" dist="38100" dir="2700000" algn="tl">
                    <a:srgbClr val="C0C0C0"/>
                  </a:outerShdw>
                </a:effectLst>
                <a:ea typeface="隶书" pitchFamily="49" charset="-122"/>
              </a:rPr>
              <a:t>：</a:t>
            </a:r>
          </a:p>
          <a:p>
            <a:pPr lvl="1" eaLnBrk="1" hangingPunct="1">
              <a:lnSpc>
                <a:spcPct val="140000"/>
              </a:lnSpc>
              <a:defRPr/>
            </a:pPr>
            <a:r>
              <a:rPr lang="zh-CN" altLang="en-US" sz="2800">
                <a:effectLst>
                  <a:outerShdw blurRad="38100" dist="38100" dir="2700000" algn="tl">
                    <a:srgbClr val="C0C0C0"/>
                  </a:outerShdw>
                </a:effectLst>
                <a:latin typeface="华文中宋" pitchFamily="2" charset="-122"/>
              </a:rPr>
              <a:t>由化工公司出面保证员工持有的股票能在</a:t>
            </a:r>
            <a:r>
              <a:rPr lang="en-US" altLang="zh-CN" sz="2800">
                <a:effectLst>
                  <a:outerShdw blurRad="38100" dist="38100" dir="2700000" algn="tl">
                    <a:srgbClr val="C0C0C0"/>
                  </a:outerShdw>
                </a:effectLst>
                <a:latin typeface="华文中宋" pitchFamily="2" charset="-122"/>
              </a:rPr>
              <a:t>4</a:t>
            </a:r>
            <a:r>
              <a:rPr lang="zh-CN" altLang="en-US" sz="2800">
                <a:effectLst>
                  <a:outerShdw blurRad="38100" dist="38100" dir="2700000" algn="tl">
                    <a:srgbClr val="C0C0C0"/>
                  </a:outerShdw>
                </a:effectLst>
                <a:latin typeface="华文中宋" pitchFamily="2" charset="-122"/>
              </a:rPr>
              <a:t>年</a:t>
            </a:r>
          </a:p>
          <a:p>
            <a:pPr lvl="1" eaLnBrk="1" hangingPunct="1">
              <a:lnSpc>
                <a:spcPct val="140000"/>
              </a:lnSpc>
              <a:buFont typeface="Wingdings 2" pitchFamily="18" charset="2"/>
              <a:buNone/>
              <a:defRPr/>
            </a:pPr>
            <a:r>
              <a:rPr lang="zh-CN" altLang="en-US" sz="2800">
                <a:effectLst>
                  <a:outerShdw blurRad="38100" dist="38100" dir="2700000" algn="tl">
                    <a:srgbClr val="C0C0C0"/>
                  </a:outerShdw>
                </a:effectLst>
                <a:latin typeface="华文中宋" pitchFamily="2" charset="-122"/>
              </a:rPr>
              <a:t>内获得</a:t>
            </a:r>
            <a:r>
              <a:rPr lang="en-US" altLang="zh-CN" sz="2800">
                <a:effectLst>
                  <a:outerShdw blurRad="38100" dist="38100" dir="2700000" algn="tl">
                    <a:srgbClr val="C0C0C0"/>
                  </a:outerShdw>
                </a:effectLst>
                <a:latin typeface="华文中宋" pitchFamily="2" charset="-122"/>
              </a:rPr>
              <a:t>25%</a:t>
            </a:r>
            <a:r>
              <a:rPr lang="zh-CN" altLang="en-US" sz="2800">
                <a:effectLst>
                  <a:outerShdw blurRad="38100" dist="38100" dir="2700000" algn="tl">
                    <a:srgbClr val="C0C0C0"/>
                  </a:outerShdw>
                </a:effectLst>
                <a:latin typeface="华文中宋" pitchFamily="2" charset="-122"/>
              </a:rPr>
              <a:t>的收益率</a:t>
            </a:r>
          </a:p>
          <a:p>
            <a:pPr lvl="1" eaLnBrk="1" hangingPunct="1">
              <a:lnSpc>
                <a:spcPct val="140000"/>
              </a:lnSpc>
              <a:defRPr/>
            </a:pPr>
            <a:r>
              <a:rPr lang="zh-CN" altLang="en-US" sz="2800">
                <a:effectLst>
                  <a:outerShdw blurRad="38100" dist="38100" dir="2700000" algn="tl">
                    <a:srgbClr val="C0C0C0"/>
                  </a:outerShdw>
                </a:effectLst>
                <a:latin typeface="华文中宋" pitchFamily="2" charset="-122"/>
              </a:rPr>
              <a:t>其股权所代表的表决权不受影响</a:t>
            </a:r>
          </a:p>
          <a:p>
            <a:pPr lvl="1" eaLnBrk="1" hangingPunct="1">
              <a:lnSpc>
                <a:spcPct val="140000"/>
              </a:lnSpc>
              <a:defRPr/>
            </a:pPr>
            <a:r>
              <a:rPr lang="zh-CN" altLang="en-US" sz="2800">
                <a:effectLst>
                  <a:outerShdw blurRad="38100" dist="38100" dir="2700000" algn="tl">
                    <a:srgbClr val="C0C0C0"/>
                  </a:outerShdw>
                </a:effectLst>
                <a:latin typeface="华文中宋" pitchFamily="2" charset="-122"/>
              </a:rPr>
              <a:t>员工可以获得未来股票二级市场上价格上涨所</a:t>
            </a:r>
          </a:p>
          <a:p>
            <a:pPr lvl="1" eaLnBrk="1" hangingPunct="1">
              <a:lnSpc>
                <a:spcPct val="140000"/>
              </a:lnSpc>
              <a:buFont typeface="Wingdings 2" pitchFamily="18" charset="2"/>
              <a:buNone/>
              <a:defRPr/>
            </a:pPr>
            <a:r>
              <a:rPr lang="zh-CN" altLang="en-US" sz="2800">
                <a:effectLst>
                  <a:outerShdw blurRad="38100" dist="38100" dir="2700000" algn="tl">
                    <a:srgbClr val="C0C0C0"/>
                  </a:outerShdw>
                </a:effectLst>
                <a:latin typeface="华文中宋" pitchFamily="2" charset="-122"/>
              </a:rPr>
              <a:t>带来的资本利得的</a:t>
            </a:r>
            <a:r>
              <a:rPr lang="en-US" altLang="zh-CN" sz="2800">
                <a:effectLst>
                  <a:outerShdw blurRad="38100" dist="38100" dir="2700000" algn="tl">
                    <a:srgbClr val="C0C0C0"/>
                  </a:outerShdw>
                </a:effectLst>
                <a:latin typeface="华文中宋" pitchFamily="2" charset="-122"/>
              </a:rPr>
              <a:t>2/3</a:t>
            </a:r>
            <a:r>
              <a:rPr lang="zh-CN" altLang="en-US" sz="2800">
                <a:effectLst>
                  <a:outerShdw blurRad="38100" dist="38100" dir="2700000" algn="tl">
                    <a:srgbClr val="C0C0C0"/>
                  </a:outerShdw>
                </a:effectLst>
                <a:latin typeface="华文中宋" pitchFamily="2" charset="-122"/>
              </a:rPr>
              <a:t>，另外</a:t>
            </a:r>
            <a:r>
              <a:rPr lang="en-US" altLang="zh-CN" sz="2800">
                <a:effectLst>
                  <a:outerShdw blurRad="38100" dist="38100" dir="2700000" algn="tl">
                    <a:srgbClr val="C0C0C0"/>
                  </a:outerShdw>
                </a:effectLst>
                <a:latin typeface="华文中宋" pitchFamily="2" charset="-122"/>
              </a:rPr>
              <a:t>1/3</a:t>
            </a:r>
            <a:r>
              <a:rPr lang="zh-CN" altLang="en-US" sz="2800">
                <a:effectLst>
                  <a:outerShdw blurRad="38100" dist="38100" dir="2700000" algn="tl">
                    <a:srgbClr val="C0C0C0"/>
                  </a:outerShdw>
                </a:effectLst>
                <a:latin typeface="华文中宋" pitchFamily="2" charset="-122"/>
              </a:rPr>
              <a:t>作为该化工公</a:t>
            </a:r>
          </a:p>
          <a:p>
            <a:pPr lvl="1" eaLnBrk="1" hangingPunct="1">
              <a:lnSpc>
                <a:spcPct val="140000"/>
              </a:lnSpc>
              <a:buFont typeface="Wingdings 2" pitchFamily="18" charset="2"/>
              <a:buNone/>
              <a:defRPr/>
            </a:pPr>
            <a:r>
              <a:rPr lang="zh-CN" altLang="en-US" sz="2800">
                <a:effectLst>
                  <a:outerShdw blurRad="38100" dist="38100" dir="2700000" algn="tl">
                    <a:srgbClr val="C0C0C0"/>
                  </a:outerShdw>
                </a:effectLst>
                <a:latin typeface="华文中宋" pitchFamily="2" charset="-122"/>
              </a:rPr>
              <a:t>司所提供保证收益率的补偿</a:t>
            </a:r>
          </a:p>
        </p:txBody>
      </p:sp>
      <p:sp>
        <p:nvSpPr>
          <p:cNvPr id="295939" name="Text Box 3"/>
          <p:cNvSpPr txBox="1">
            <a:spLocks noChangeArrowheads="1"/>
          </p:cNvSpPr>
          <p:nvPr/>
        </p:nvSpPr>
        <p:spPr bwMode="auto">
          <a:xfrm>
            <a:off x="1919288" y="549275"/>
            <a:ext cx="8208962" cy="6413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3600" b="1">
                <a:latin typeface="Arial" charset="0"/>
                <a:ea typeface="黑体" pitchFamily="49" charset="-122"/>
              </a:rPr>
              <a:t>金融创新案例分析</a:t>
            </a:r>
          </a:p>
        </p:txBody>
      </p:sp>
    </p:spTree>
    <p:extLst>
      <p:ext uri="{BB962C8B-B14F-4D97-AF65-F5344CB8AC3E}">
        <p14:creationId xmlns:p14="http://schemas.microsoft.com/office/powerpoint/2010/main" val="987307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234">
                                            <p:txEl>
                                              <p:pRg st="1" end="1"/>
                                            </p:txEl>
                                          </p:spTgt>
                                        </p:tgtEl>
                                        <p:attrNameLst>
                                          <p:attrName>style.visibility</p:attrName>
                                        </p:attrNameLst>
                                      </p:cBhvr>
                                      <p:to>
                                        <p:strVal val="visible"/>
                                      </p:to>
                                    </p:set>
                                    <p:animEffect transition="in" filter="blinds(horizontal)">
                                      <p:cBhvr>
                                        <p:cTn id="7" dur="500"/>
                                        <p:tgtEl>
                                          <p:spTgt spid="22323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3234">
                                            <p:txEl>
                                              <p:pRg st="2" end="2"/>
                                            </p:txEl>
                                          </p:spTgt>
                                        </p:tgtEl>
                                        <p:attrNameLst>
                                          <p:attrName>style.visibility</p:attrName>
                                        </p:attrNameLst>
                                      </p:cBhvr>
                                      <p:to>
                                        <p:strVal val="visible"/>
                                      </p:to>
                                    </p:set>
                                    <p:animEffect transition="in" filter="blinds(horizontal)">
                                      <p:cBhvr>
                                        <p:cTn id="10" dur="500"/>
                                        <p:tgtEl>
                                          <p:spTgt spid="22323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3234">
                                            <p:txEl>
                                              <p:pRg st="3" end="3"/>
                                            </p:txEl>
                                          </p:spTgt>
                                        </p:tgtEl>
                                        <p:attrNameLst>
                                          <p:attrName>style.visibility</p:attrName>
                                        </p:attrNameLst>
                                      </p:cBhvr>
                                      <p:to>
                                        <p:strVal val="visible"/>
                                      </p:to>
                                    </p:set>
                                    <p:animEffect transition="in" filter="blinds(horizontal)">
                                      <p:cBhvr>
                                        <p:cTn id="15" dur="500"/>
                                        <p:tgtEl>
                                          <p:spTgt spid="22323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3234">
                                            <p:txEl>
                                              <p:pRg st="4" end="4"/>
                                            </p:txEl>
                                          </p:spTgt>
                                        </p:tgtEl>
                                        <p:attrNameLst>
                                          <p:attrName>style.visibility</p:attrName>
                                        </p:attrNameLst>
                                      </p:cBhvr>
                                      <p:to>
                                        <p:strVal val="visible"/>
                                      </p:to>
                                    </p:set>
                                    <p:animEffect transition="in" filter="blinds(horizontal)">
                                      <p:cBhvr>
                                        <p:cTn id="20" dur="500"/>
                                        <p:tgtEl>
                                          <p:spTgt spid="22323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3234">
                                            <p:txEl>
                                              <p:pRg st="5" end="5"/>
                                            </p:txEl>
                                          </p:spTgt>
                                        </p:tgtEl>
                                        <p:attrNameLst>
                                          <p:attrName>style.visibility</p:attrName>
                                        </p:attrNameLst>
                                      </p:cBhvr>
                                      <p:to>
                                        <p:strVal val="visible"/>
                                      </p:to>
                                    </p:set>
                                    <p:animEffect transition="in" filter="blinds(horizontal)">
                                      <p:cBhvr>
                                        <p:cTn id="23" dur="500"/>
                                        <p:tgtEl>
                                          <p:spTgt spid="223234">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23234">
                                            <p:txEl>
                                              <p:pRg st="6" end="6"/>
                                            </p:txEl>
                                          </p:spTgt>
                                        </p:tgtEl>
                                        <p:attrNameLst>
                                          <p:attrName>style.visibility</p:attrName>
                                        </p:attrNameLst>
                                      </p:cBhvr>
                                      <p:to>
                                        <p:strVal val="visible"/>
                                      </p:to>
                                    </p:set>
                                    <p:animEffect transition="in" filter="blinds(horizontal)">
                                      <p:cBhvr>
                                        <p:cTn id="26" dur="500"/>
                                        <p:tgtEl>
                                          <p:spTgt spid="2232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1026"/>
          <p:cNvSpPr>
            <a:spLocks noGrp="1" noChangeArrowheads="1"/>
          </p:cNvSpPr>
          <p:nvPr>
            <p:ph type="title" idx="4294967295"/>
          </p:nvPr>
        </p:nvSpPr>
        <p:spPr>
          <a:xfrm>
            <a:off x="1919288" y="620713"/>
            <a:ext cx="8064500" cy="609600"/>
          </a:xfrm>
        </p:spPr>
        <p:txBody>
          <a:bodyPr vert="horz" wrap="square" lIns="91440" tIns="45720" rIns="91440" bIns="45720" numCol="1" rtlCol="0" anchor="ctr" anchorCtr="1" compatLnSpc="1">
            <a:prstTxWarp prst="textNoShape">
              <a:avLst/>
            </a:prstTxWarp>
            <a:normAutofit/>
          </a:bodyPr>
          <a:lstStyle/>
          <a:p>
            <a:pPr eaLnBrk="1" hangingPunct="1">
              <a:defRPr/>
            </a:pPr>
            <a:r>
              <a:rPr lang="zh-CN" altLang="en-US" sz="3600" b="1"/>
              <a:t>金融创新案例分析</a:t>
            </a:r>
          </a:p>
        </p:txBody>
      </p:sp>
      <p:sp>
        <p:nvSpPr>
          <p:cNvPr id="224259" name="Rectangle 1027"/>
          <p:cNvSpPr>
            <a:spLocks noGrp="1" noChangeArrowheads="1"/>
          </p:cNvSpPr>
          <p:nvPr>
            <p:ph idx="4294967295"/>
          </p:nvPr>
        </p:nvSpPr>
        <p:spPr>
          <a:xfrm>
            <a:off x="1919288" y="1412875"/>
            <a:ext cx="8208962" cy="4465638"/>
          </a:xfrm>
        </p:spPr>
        <p:txBody>
          <a:bodyPr/>
          <a:lstStyle/>
          <a:p>
            <a:pPr eaLnBrk="1" hangingPunct="1">
              <a:defRPr/>
            </a:pPr>
            <a:r>
              <a:rPr lang="zh-CN" altLang="en-US" b="1" dirty="0">
                <a:solidFill>
                  <a:schemeClr val="hlink"/>
                </a:solidFill>
                <a:effectLst>
                  <a:outerShdw blurRad="38100" dist="38100" dir="2700000" algn="tl">
                    <a:srgbClr val="C0C0C0"/>
                  </a:outerShdw>
                </a:effectLst>
              </a:rPr>
              <a:t>多赢的结果</a:t>
            </a:r>
            <a:endParaRPr lang="zh-CN" altLang="en-US" sz="2000" b="1" dirty="0">
              <a:effectLst>
                <a:outerShdw blurRad="38100" dist="38100" dir="2700000" algn="tl">
                  <a:srgbClr val="C0C0C0"/>
                </a:outerShdw>
              </a:effectLst>
            </a:endParaRPr>
          </a:p>
          <a:p>
            <a:pPr>
              <a:buFont typeface="Wingdings" pitchFamily="2" charset="2"/>
              <a:buNone/>
              <a:defRPr/>
            </a:pPr>
            <a:r>
              <a:rPr lang="en-US" altLang="zh-CN" sz="2000" b="1" dirty="0">
                <a:effectLst>
                  <a:outerShdw blurRad="38100" dist="38100" dir="2700000" algn="tl">
                    <a:srgbClr val="C0C0C0"/>
                  </a:outerShdw>
                </a:effectLst>
              </a:rPr>
              <a:t>      </a:t>
            </a:r>
            <a:r>
              <a:rPr lang="en-US" altLang="zh-CN" b="1" dirty="0" smtClean="0">
                <a:effectLst>
                  <a:outerShdw blurRad="38100" dist="38100" dir="2700000" algn="tl">
                    <a:srgbClr val="C0C0C0"/>
                  </a:outerShdw>
                </a:effectLst>
                <a:latin typeface="华文细黑" pitchFamily="2" charset="-122"/>
                <a:ea typeface="华文细黑" pitchFamily="2" charset="-122"/>
              </a:rPr>
              <a:t>——</a:t>
            </a:r>
            <a:r>
              <a:rPr lang="zh-CN" altLang="en-US" b="1" dirty="0" smtClean="0">
                <a:effectLst>
                  <a:outerShdw blurRad="38100" dist="38100" dir="2700000" algn="tl">
                    <a:srgbClr val="C0C0C0"/>
                  </a:outerShdw>
                </a:effectLst>
                <a:latin typeface="华文细黑" pitchFamily="2" charset="-122"/>
                <a:ea typeface="华文细黑" pitchFamily="2" charset="-122"/>
              </a:rPr>
              <a:t>员工：不影响股票表决权，还可以获得最低收益保证，且存在长期持有和努力工作的激励</a:t>
            </a:r>
          </a:p>
          <a:p>
            <a:pPr>
              <a:buFont typeface="Wingdings" pitchFamily="2" charset="2"/>
              <a:buNone/>
              <a:defRPr/>
            </a:pPr>
            <a:r>
              <a:rPr kumimoji="1" lang="en-US" altLang="zh-CN" b="1" dirty="0" smtClean="0">
                <a:latin typeface="华文细黑" pitchFamily="2" charset="-122"/>
                <a:ea typeface="华文细黑" pitchFamily="2" charset="-122"/>
              </a:rPr>
              <a:t>      ——</a:t>
            </a:r>
            <a:r>
              <a:rPr kumimoji="1" lang="zh-CN" altLang="en-US" b="1" dirty="0" smtClean="0">
                <a:latin typeface="华文细黑" pitchFamily="2" charset="-122"/>
                <a:ea typeface="华文细黑" pitchFamily="2" charset="-122"/>
              </a:rPr>
              <a:t>公司：只要较低收益就解决了公司的激励问题和信息问题</a:t>
            </a:r>
          </a:p>
          <a:p>
            <a:pPr lvl="1">
              <a:defRPr/>
            </a:pPr>
            <a:r>
              <a:rPr kumimoji="1" lang="zh-CN" altLang="en-US" b="1" dirty="0">
                <a:latin typeface="华文细黑" pitchFamily="2" charset="-122"/>
                <a:ea typeface="华文细黑" pitchFamily="2" charset="-122"/>
              </a:rPr>
              <a:t>如二级市场价格上涨，公司可以获得员工持股部分</a:t>
            </a:r>
            <a:r>
              <a:rPr kumimoji="1" lang="en-US" altLang="zh-CN" b="1" dirty="0">
                <a:latin typeface="华文细黑" pitchFamily="2" charset="-122"/>
                <a:ea typeface="华文细黑" pitchFamily="2" charset="-122"/>
              </a:rPr>
              <a:t>1/3</a:t>
            </a:r>
          </a:p>
          <a:p>
            <a:pPr lvl="1">
              <a:buFont typeface="Wingdings 2" pitchFamily="18" charset="2"/>
              <a:buNone/>
              <a:defRPr/>
            </a:pPr>
            <a:r>
              <a:rPr kumimoji="1" lang="zh-CN" altLang="en-US" b="1" dirty="0">
                <a:latin typeface="华文细黑" pitchFamily="2" charset="-122"/>
                <a:ea typeface="华文细黑" pitchFamily="2" charset="-122"/>
              </a:rPr>
              <a:t>的溢价</a:t>
            </a:r>
          </a:p>
          <a:p>
            <a:pPr lvl="1">
              <a:defRPr/>
            </a:pPr>
            <a:r>
              <a:rPr kumimoji="1" lang="zh-CN" altLang="en-US" b="1" dirty="0">
                <a:latin typeface="华文细黑" pitchFamily="2" charset="-122"/>
                <a:ea typeface="华文细黑" pitchFamily="2" charset="-122"/>
              </a:rPr>
              <a:t>如二级市场境况不好，不需要承担价格下降的</a:t>
            </a:r>
            <a:r>
              <a:rPr kumimoji="1" lang="zh-CN" altLang="en-US" b="1" dirty="0">
                <a:solidFill>
                  <a:schemeClr val="hlink"/>
                </a:solidFill>
                <a:latin typeface="华文细黑" pitchFamily="2" charset="-122"/>
                <a:ea typeface="华文细黑" pitchFamily="2" charset="-122"/>
              </a:rPr>
              <a:t>全部</a:t>
            </a:r>
            <a:r>
              <a:rPr kumimoji="1" lang="zh-CN" altLang="en-US" b="1" dirty="0">
                <a:latin typeface="华文细黑" pitchFamily="2" charset="-122"/>
                <a:ea typeface="华文细黑" pitchFamily="2" charset="-122"/>
              </a:rPr>
              <a:t>风险</a:t>
            </a:r>
          </a:p>
          <a:p>
            <a:pPr lvl="1">
              <a:buFont typeface="Wingdings 2" pitchFamily="18" charset="2"/>
              <a:buNone/>
              <a:defRPr/>
            </a:pPr>
            <a:r>
              <a:rPr kumimoji="1" lang="en-US" altLang="zh-CN" b="1" dirty="0">
                <a:latin typeface="华文细黑" pitchFamily="2" charset="-122"/>
                <a:ea typeface="华文细黑" pitchFamily="2" charset="-122"/>
              </a:rPr>
              <a:t>  ——</a:t>
            </a:r>
            <a:r>
              <a:rPr kumimoji="1" lang="zh-CN" altLang="en-US" b="1" dirty="0">
                <a:latin typeface="华文细黑" pitchFamily="2" charset="-122"/>
                <a:ea typeface="华文细黑" pitchFamily="2" charset="-122"/>
              </a:rPr>
              <a:t>投资银行</a:t>
            </a:r>
            <a:r>
              <a:rPr kumimoji="1" lang="en-US" altLang="zh-CN" b="1" dirty="0">
                <a:latin typeface="华文细黑" pitchFamily="2" charset="-122"/>
                <a:ea typeface="华文细黑" pitchFamily="2" charset="-122"/>
              </a:rPr>
              <a:t>A</a:t>
            </a:r>
            <a:r>
              <a:rPr kumimoji="1" lang="zh-CN" altLang="en-US" b="1" dirty="0">
                <a:latin typeface="华文细黑" pitchFamily="2" charset="-122"/>
                <a:ea typeface="华文细黑" pitchFamily="2" charset="-122"/>
              </a:rPr>
              <a:t>：获得金融创新方案的设计费用</a:t>
            </a:r>
          </a:p>
          <a:p>
            <a:pPr lvl="1" eaLnBrk="1" hangingPunct="1">
              <a:lnSpc>
                <a:spcPct val="110000"/>
              </a:lnSpc>
              <a:buClr>
                <a:schemeClr val="bg2"/>
              </a:buClr>
              <a:buSzPct val="50000"/>
              <a:buFont typeface="Monotype Sorts" pitchFamily="2" charset="2"/>
              <a:buChar char="l"/>
              <a:defRPr/>
            </a:pPr>
            <a:endParaRPr lang="zh-CN" altLang="en-US" b="1" dirty="0">
              <a:effectLst>
                <a:outerShdw blurRad="38100" dist="38100" dir="2700000" algn="tl">
                  <a:srgbClr val="C0C0C0"/>
                </a:outerShdw>
              </a:effectLst>
              <a:latin typeface="华文细黑" pitchFamily="2" charset="-122"/>
              <a:ea typeface="华文细黑" pitchFamily="2" charset="-122"/>
            </a:endParaRPr>
          </a:p>
        </p:txBody>
      </p:sp>
      <p:sp>
        <p:nvSpPr>
          <p:cNvPr id="4" name="线形标注 2(带强调线) 3"/>
          <p:cNvSpPr/>
          <p:nvPr/>
        </p:nvSpPr>
        <p:spPr>
          <a:xfrm flipH="1">
            <a:off x="4452939" y="5500688"/>
            <a:ext cx="4143375" cy="500062"/>
          </a:xfrm>
          <a:prstGeom prst="accentCallout2">
            <a:avLst>
              <a:gd name="adj1" fmla="val 18750"/>
              <a:gd name="adj2" fmla="val -8333"/>
              <a:gd name="adj3" fmla="val 14940"/>
              <a:gd name="adj4" fmla="val -12300"/>
              <a:gd name="adj5" fmla="val -148261"/>
              <a:gd name="adj6" fmla="val -121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latin typeface="华文仿宋" pitchFamily="2" charset="-122"/>
                <a:ea typeface="华文仿宋" pitchFamily="2" charset="-122"/>
              </a:rPr>
              <a:t>即只承担</a:t>
            </a:r>
            <a:r>
              <a:rPr lang="en-US" altLang="zh-CN" sz="2400" dirty="0">
                <a:latin typeface="华文仿宋" pitchFamily="2" charset="-122"/>
                <a:ea typeface="华文仿宋" pitchFamily="2" charset="-122"/>
              </a:rPr>
              <a:t>25%</a:t>
            </a:r>
            <a:r>
              <a:rPr lang="zh-CN" altLang="en-US" sz="2400" dirty="0">
                <a:latin typeface="华文仿宋" pitchFamily="2" charset="-122"/>
                <a:ea typeface="华文仿宋" pitchFamily="2" charset="-122"/>
              </a:rPr>
              <a:t>的固定收益率</a:t>
            </a:r>
          </a:p>
        </p:txBody>
      </p:sp>
    </p:spTree>
    <p:extLst>
      <p:ext uri="{BB962C8B-B14F-4D97-AF65-F5344CB8AC3E}">
        <p14:creationId xmlns:p14="http://schemas.microsoft.com/office/powerpoint/2010/main" val="20983201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animEffect transition="in" filter="blinds(horizontal)">
                                      <p:cBhvr>
                                        <p:cTn id="7" dur="500"/>
                                        <p:tgtEl>
                                          <p:spTgt spid="2242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4259">
                                            <p:txEl>
                                              <p:pRg st="2" end="2"/>
                                            </p:txEl>
                                          </p:spTgt>
                                        </p:tgtEl>
                                        <p:attrNameLst>
                                          <p:attrName>style.visibility</p:attrName>
                                        </p:attrNameLst>
                                      </p:cBhvr>
                                      <p:to>
                                        <p:strVal val="visible"/>
                                      </p:to>
                                    </p:set>
                                    <p:animEffect transition="in" filter="blinds(horizontal)">
                                      <p:cBhvr>
                                        <p:cTn id="12" dur="500"/>
                                        <p:tgtEl>
                                          <p:spTgt spid="22425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4259">
                                            <p:txEl>
                                              <p:pRg st="3" end="3"/>
                                            </p:txEl>
                                          </p:spTgt>
                                        </p:tgtEl>
                                        <p:attrNameLst>
                                          <p:attrName>style.visibility</p:attrName>
                                        </p:attrNameLst>
                                      </p:cBhvr>
                                      <p:to>
                                        <p:strVal val="visible"/>
                                      </p:to>
                                    </p:set>
                                    <p:animEffect transition="in" filter="blinds(horizontal)">
                                      <p:cBhvr>
                                        <p:cTn id="15" dur="500"/>
                                        <p:tgtEl>
                                          <p:spTgt spid="22425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4259">
                                            <p:txEl>
                                              <p:pRg st="4" end="4"/>
                                            </p:txEl>
                                          </p:spTgt>
                                        </p:tgtEl>
                                        <p:attrNameLst>
                                          <p:attrName>style.visibility</p:attrName>
                                        </p:attrNameLst>
                                      </p:cBhvr>
                                      <p:to>
                                        <p:strVal val="visible"/>
                                      </p:to>
                                    </p:set>
                                    <p:animEffect transition="in" filter="blinds(horizontal)">
                                      <p:cBhvr>
                                        <p:cTn id="18" dur="500"/>
                                        <p:tgtEl>
                                          <p:spTgt spid="22425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4259">
                                            <p:txEl>
                                              <p:pRg st="5" end="5"/>
                                            </p:txEl>
                                          </p:spTgt>
                                        </p:tgtEl>
                                        <p:attrNameLst>
                                          <p:attrName>style.visibility</p:attrName>
                                        </p:attrNameLst>
                                      </p:cBhvr>
                                      <p:to>
                                        <p:strVal val="visible"/>
                                      </p:to>
                                    </p:set>
                                    <p:animEffect transition="in" filter="blinds(horizontal)">
                                      <p:cBhvr>
                                        <p:cTn id="21" dur="500"/>
                                        <p:tgtEl>
                                          <p:spTgt spid="224259">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24259">
                                            <p:txEl>
                                              <p:pRg st="6" end="6"/>
                                            </p:txEl>
                                          </p:spTgt>
                                        </p:tgtEl>
                                        <p:attrNameLst>
                                          <p:attrName>style.visibility</p:attrName>
                                        </p:attrNameLst>
                                      </p:cBhvr>
                                      <p:to>
                                        <p:strVal val="visible"/>
                                      </p:to>
                                    </p:set>
                                    <p:animEffect transition="in" filter="blinds(horizontal)">
                                      <p:cBhvr>
                                        <p:cTn id="26" dur="500"/>
                                        <p:tgtEl>
                                          <p:spTgt spid="22425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026"/>
          <p:cNvSpPr>
            <a:spLocks noGrp="1" noChangeArrowheads="1"/>
          </p:cNvSpPr>
          <p:nvPr>
            <p:ph idx="4294967295"/>
          </p:nvPr>
        </p:nvSpPr>
        <p:spPr>
          <a:xfrm>
            <a:off x="1703388" y="1484313"/>
            <a:ext cx="8640762" cy="3960812"/>
          </a:xfrm>
        </p:spPr>
        <p:txBody>
          <a:bodyPr>
            <a:normAutofit fontScale="92500"/>
          </a:bodyPr>
          <a:lstStyle/>
          <a:p>
            <a:pPr eaLnBrk="1" hangingPunct="1">
              <a:lnSpc>
                <a:spcPct val="90000"/>
              </a:lnSpc>
              <a:defRPr/>
            </a:pPr>
            <a:r>
              <a:rPr lang="zh-CN" altLang="en-US" b="1">
                <a:solidFill>
                  <a:schemeClr val="hlink"/>
                </a:solidFill>
                <a:effectLst>
                  <a:outerShdw blurRad="38100" dist="38100" dir="2700000" algn="tl">
                    <a:srgbClr val="C0C0C0"/>
                  </a:outerShdw>
                </a:effectLst>
                <a:ea typeface="隶书" pitchFamily="49" charset="-122"/>
              </a:rPr>
              <a:t>投资银行</a:t>
            </a:r>
            <a:r>
              <a:rPr lang="en-US" altLang="zh-CN" b="1">
                <a:solidFill>
                  <a:schemeClr val="hlink"/>
                </a:solidFill>
                <a:effectLst>
                  <a:outerShdw blurRad="38100" dist="38100" dir="2700000" algn="tl">
                    <a:srgbClr val="C0C0C0"/>
                  </a:outerShdw>
                </a:effectLst>
                <a:ea typeface="隶书" pitchFamily="49" charset="-122"/>
              </a:rPr>
              <a:t>B</a:t>
            </a:r>
            <a:r>
              <a:rPr lang="zh-CN" altLang="en-US" b="1">
                <a:solidFill>
                  <a:schemeClr val="hlink"/>
                </a:solidFill>
                <a:effectLst>
                  <a:outerShdw blurRad="38100" dist="38100" dir="2700000" algn="tl">
                    <a:srgbClr val="C0C0C0"/>
                  </a:outerShdw>
                </a:effectLst>
                <a:ea typeface="隶书" pitchFamily="49" charset="-122"/>
              </a:rPr>
              <a:t>的金融创新方案</a:t>
            </a:r>
            <a:r>
              <a:rPr lang="en-US" altLang="zh-CN" b="1">
                <a:solidFill>
                  <a:schemeClr val="hlink"/>
                </a:solidFill>
                <a:effectLst>
                  <a:outerShdw blurRad="38100" dist="38100" dir="2700000" algn="tl">
                    <a:srgbClr val="C0C0C0"/>
                  </a:outerShdw>
                </a:effectLst>
                <a:ea typeface="隶书" pitchFamily="49" charset="-122"/>
              </a:rPr>
              <a:t>[</a:t>
            </a:r>
            <a:r>
              <a:rPr lang="zh-CN" altLang="en-US" b="1">
                <a:solidFill>
                  <a:schemeClr val="hlink"/>
                </a:solidFill>
                <a:effectLst>
                  <a:outerShdw blurRad="38100" dist="38100" dir="2700000" algn="tl">
                    <a:srgbClr val="C0C0C0"/>
                  </a:outerShdw>
                </a:effectLst>
                <a:ea typeface="隶书" pitchFamily="49" charset="-122"/>
              </a:rPr>
              <a:t>更复杂些</a:t>
            </a:r>
            <a:r>
              <a:rPr lang="en-US" altLang="zh-CN" b="1">
                <a:solidFill>
                  <a:schemeClr val="hlink"/>
                </a:solidFill>
                <a:effectLst>
                  <a:outerShdw blurRad="38100" dist="38100" dir="2700000" algn="tl">
                    <a:srgbClr val="C0C0C0"/>
                  </a:outerShdw>
                </a:effectLst>
                <a:ea typeface="隶书" pitchFamily="49" charset="-122"/>
              </a:rPr>
              <a:t>]</a:t>
            </a:r>
            <a:r>
              <a:rPr lang="zh-CN" altLang="en-US">
                <a:solidFill>
                  <a:schemeClr val="hlink"/>
                </a:solidFill>
                <a:effectLst>
                  <a:outerShdw blurRad="38100" dist="38100" dir="2700000" algn="tl">
                    <a:srgbClr val="C0C0C0"/>
                  </a:outerShdw>
                </a:effectLst>
                <a:ea typeface="隶书" pitchFamily="49" charset="-122"/>
              </a:rPr>
              <a:t>：</a:t>
            </a:r>
          </a:p>
          <a:p>
            <a:pPr lvl="1" eaLnBrk="1" hangingPunct="1">
              <a:lnSpc>
                <a:spcPct val="140000"/>
              </a:lnSpc>
              <a:defRPr/>
            </a:pPr>
            <a:r>
              <a:rPr lang="zh-CN" altLang="en-US">
                <a:effectLst>
                  <a:outerShdw blurRad="38100" dist="38100" dir="2700000" algn="tl">
                    <a:srgbClr val="C0C0C0"/>
                  </a:outerShdw>
                </a:effectLst>
                <a:latin typeface="华文细黑" pitchFamily="2" charset="-122"/>
                <a:ea typeface="华文细黑" pitchFamily="2" charset="-122"/>
              </a:rPr>
              <a:t>员工可按</a:t>
            </a:r>
            <a:r>
              <a:rPr lang="en-US" altLang="zh-CN">
                <a:effectLst>
                  <a:outerShdw blurRad="38100" dist="38100" dir="2700000" algn="tl">
                    <a:srgbClr val="C0C0C0"/>
                  </a:outerShdw>
                </a:effectLst>
                <a:latin typeface="华文细黑" pitchFamily="2" charset="-122"/>
                <a:ea typeface="华文细黑" pitchFamily="2" charset="-122"/>
              </a:rPr>
              <a:t>1</a:t>
            </a:r>
            <a:r>
              <a:rPr lang="zh-CN" altLang="en-US">
                <a:effectLst>
                  <a:outerShdw blurRad="38100" dist="38100" dir="2700000" algn="tl">
                    <a:srgbClr val="C0C0C0"/>
                  </a:outerShdw>
                </a:effectLst>
                <a:latin typeface="华文细黑" pitchFamily="2" charset="-122"/>
                <a:ea typeface="华文细黑" pitchFamily="2" charset="-122"/>
              </a:rPr>
              <a:t>：</a:t>
            </a:r>
            <a:r>
              <a:rPr lang="en-US" altLang="zh-CN">
                <a:effectLst>
                  <a:outerShdw blurRad="38100" dist="38100" dir="2700000" algn="tl">
                    <a:srgbClr val="C0C0C0"/>
                  </a:outerShdw>
                </a:effectLst>
                <a:latin typeface="华文细黑" pitchFamily="2" charset="-122"/>
                <a:ea typeface="华文细黑" pitchFamily="2" charset="-122"/>
              </a:rPr>
              <a:t>9</a:t>
            </a:r>
            <a:r>
              <a:rPr lang="zh-CN" altLang="en-US">
                <a:effectLst>
                  <a:outerShdw blurRad="38100" dist="38100" dir="2700000" algn="tl">
                    <a:srgbClr val="C0C0C0"/>
                  </a:outerShdw>
                </a:effectLst>
                <a:latin typeface="华文细黑" pitchFamily="2" charset="-122"/>
                <a:ea typeface="华文细黑" pitchFamily="2" charset="-122"/>
              </a:rPr>
              <a:t>比例融资购股，资金由银行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出面以员工所</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购股票做质押向商业银行</a:t>
            </a:r>
            <a:r>
              <a:rPr lang="en-US" altLang="zh-CN">
                <a:effectLst>
                  <a:outerShdw blurRad="38100" dist="38100" dir="2700000" algn="tl">
                    <a:srgbClr val="C0C0C0"/>
                  </a:outerShdw>
                </a:effectLst>
                <a:latin typeface="华文细黑" pitchFamily="2" charset="-122"/>
                <a:ea typeface="华文细黑" pitchFamily="2" charset="-122"/>
              </a:rPr>
              <a:t>C</a:t>
            </a:r>
            <a:r>
              <a:rPr lang="zh-CN" altLang="en-US">
                <a:effectLst>
                  <a:outerShdw blurRad="38100" dist="38100" dir="2700000" algn="tl">
                    <a:srgbClr val="C0C0C0"/>
                  </a:outerShdw>
                </a:effectLst>
                <a:latin typeface="华文细黑" pitchFamily="2" charset="-122"/>
                <a:ea typeface="华文细黑" pitchFamily="2" charset="-122"/>
              </a:rPr>
              <a:t>贷款解决；</a:t>
            </a:r>
          </a:p>
          <a:p>
            <a:pPr lvl="1" eaLnBrk="1" hangingPunct="1">
              <a:lnSpc>
                <a:spcPct val="140000"/>
              </a:lnSpc>
              <a:defRPr/>
            </a:pPr>
            <a:r>
              <a:rPr lang="zh-CN" altLang="en-US">
                <a:effectLst>
                  <a:outerShdw blurRad="38100" dist="38100" dir="2700000" algn="tl">
                    <a:srgbClr val="C0C0C0"/>
                  </a:outerShdw>
                </a:effectLst>
                <a:latin typeface="华文细黑" pitchFamily="2" charset="-122"/>
                <a:ea typeface="华文细黑" pitchFamily="2" charset="-122"/>
              </a:rPr>
              <a:t>股票认购后必须持有</a:t>
            </a:r>
            <a:r>
              <a:rPr lang="en-US" altLang="zh-CN">
                <a:effectLst>
                  <a:outerShdw blurRad="38100" dist="38100" dir="2700000" algn="tl">
                    <a:srgbClr val="C0C0C0"/>
                  </a:outerShdw>
                </a:effectLst>
                <a:latin typeface="华文细黑" pitchFamily="2" charset="-122"/>
                <a:ea typeface="华文细黑" pitchFamily="2" charset="-122"/>
              </a:rPr>
              <a:t>5</a:t>
            </a:r>
            <a:r>
              <a:rPr lang="zh-CN" altLang="en-US">
                <a:effectLst>
                  <a:outerShdw blurRad="38100" dist="38100" dir="2700000" algn="tl">
                    <a:srgbClr val="C0C0C0"/>
                  </a:outerShdw>
                </a:effectLst>
                <a:latin typeface="华文细黑" pitchFamily="2" charset="-122"/>
                <a:ea typeface="华文细黑" pitchFamily="2" charset="-122"/>
              </a:rPr>
              <a:t>年以上，员工可以获得未来股票二级</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市场上价格上涨所带来的资本利得的</a:t>
            </a:r>
            <a:r>
              <a:rPr lang="en-US" altLang="zh-CN">
                <a:effectLst>
                  <a:outerShdw blurRad="38100" dist="38100" dir="2700000" algn="tl">
                    <a:srgbClr val="C0C0C0"/>
                  </a:outerShdw>
                </a:effectLst>
                <a:latin typeface="华文细黑" pitchFamily="2" charset="-122"/>
                <a:ea typeface="华文细黑" pitchFamily="2" charset="-122"/>
              </a:rPr>
              <a:t>2/3</a:t>
            </a:r>
            <a:r>
              <a:rPr lang="zh-CN" altLang="en-US">
                <a:effectLst>
                  <a:outerShdw blurRad="38100" dist="38100" dir="2700000" algn="tl">
                    <a:srgbClr val="C0C0C0"/>
                  </a:outerShdw>
                </a:effectLst>
                <a:latin typeface="华文细黑" pitchFamily="2" charset="-122"/>
                <a:ea typeface="华文细黑" pitchFamily="2" charset="-122"/>
              </a:rPr>
              <a:t>，另外</a:t>
            </a:r>
            <a:r>
              <a:rPr lang="en-US" altLang="zh-CN">
                <a:effectLst>
                  <a:outerShdw blurRad="38100" dist="38100" dir="2700000" algn="tl">
                    <a:srgbClr val="C0C0C0"/>
                  </a:outerShdw>
                </a:effectLst>
                <a:latin typeface="华文细黑" pitchFamily="2" charset="-122"/>
                <a:ea typeface="华文细黑" pitchFamily="2" charset="-122"/>
              </a:rPr>
              <a:t>1/3</a:t>
            </a:r>
            <a:r>
              <a:rPr lang="zh-CN" altLang="en-US">
                <a:effectLst>
                  <a:outerShdw blurRad="38100" dist="38100" dir="2700000" algn="tl">
                    <a:srgbClr val="C0C0C0"/>
                  </a:outerShdw>
                </a:effectLst>
                <a:latin typeface="华文细黑" pitchFamily="2" charset="-122"/>
                <a:ea typeface="华文细黑" pitchFamily="2" charset="-122"/>
              </a:rPr>
              <a:t>作为归银</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所有； </a:t>
            </a:r>
            <a:r>
              <a:rPr lang="en-US" altLang="zh-CN">
                <a:effectLst>
                  <a:outerShdw blurRad="38100" dist="38100" dir="2700000" algn="tl">
                    <a:srgbClr val="C0C0C0"/>
                  </a:outerShdw>
                </a:effectLst>
                <a:latin typeface="华文细黑" pitchFamily="2" charset="-122"/>
                <a:ea typeface="华文细黑" pitchFamily="2" charset="-122"/>
              </a:rPr>
              <a:t>5</a:t>
            </a:r>
            <a:r>
              <a:rPr lang="zh-CN" altLang="en-US">
                <a:effectLst>
                  <a:outerShdw blurRad="38100" dist="38100" dir="2700000" algn="tl">
                    <a:srgbClr val="C0C0C0"/>
                  </a:outerShdw>
                </a:effectLst>
                <a:latin typeface="华文细黑" pitchFamily="2" charset="-122"/>
                <a:ea typeface="华文细黑" pitchFamily="2" charset="-122"/>
              </a:rPr>
              <a:t>年后若价格下跌，银行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承诺原价购入，即承担</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跌价损失；</a:t>
            </a:r>
          </a:p>
        </p:txBody>
      </p:sp>
      <p:sp>
        <p:nvSpPr>
          <p:cNvPr id="297987" name="Text Box 3"/>
          <p:cNvSpPr txBox="1">
            <a:spLocks noChangeArrowheads="1"/>
          </p:cNvSpPr>
          <p:nvPr/>
        </p:nvSpPr>
        <p:spPr bwMode="auto">
          <a:xfrm>
            <a:off x="1919288" y="549275"/>
            <a:ext cx="8208962" cy="6413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3600" b="1">
                <a:latin typeface="Arial" charset="0"/>
                <a:ea typeface="黑体" pitchFamily="49" charset="-122"/>
              </a:rPr>
              <a:t>金融创新案例分析</a:t>
            </a:r>
          </a:p>
        </p:txBody>
      </p:sp>
      <p:sp>
        <p:nvSpPr>
          <p:cNvPr id="296964" name="Text Box 4"/>
          <p:cNvSpPr txBox="1">
            <a:spLocks noChangeArrowheads="1"/>
          </p:cNvSpPr>
          <p:nvPr/>
        </p:nvSpPr>
        <p:spPr bwMode="auto">
          <a:xfrm>
            <a:off x="1847851" y="5661026"/>
            <a:ext cx="7777163" cy="519113"/>
          </a:xfrm>
          <a:prstGeom prst="rect">
            <a:avLst/>
          </a:prstGeom>
          <a:solidFill>
            <a:schemeClr val="hlink"/>
          </a:solid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现在的问题是：银行</a:t>
            </a:r>
            <a:r>
              <a:rPr lang="en-US" altLang="zh-CN" sz="2800" b="1">
                <a:latin typeface="Arial" charset="0"/>
                <a:ea typeface="华文仿宋" pitchFamily="2" charset="-122"/>
              </a:rPr>
              <a:t>B</a:t>
            </a:r>
            <a:r>
              <a:rPr lang="zh-CN" altLang="en-US" sz="2800" b="1">
                <a:latin typeface="Arial" charset="0"/>
                <a:ea typeface="华文仿宋" pitchFamily="2" charset="-122"/>
              </a:rPr>
              <a:t>如何对冲价格下跌风险？</a:t>
            </a:r>
          </a:p>
        </p:txBody>
      </p:sp>
    </p:spTree>
    <p:extLst>
      <p:ext uri="{BB962C8B-B14F-4D97-AF65-F5344CB8AC3E}">
        <p14:creationId xmlns:p14="http://schemas.microsoft.com/office/powerpoint/2010/main" val="27039830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3234">
                                            <p:txEl>
                                              <p:pRg st="1" end="1"/>
                                            </p:txEl>
                                          </p:spTgt>
                                        </p:tgtEl>
                                        <p:attrNameLst>
                                          <p:attrName>style.visibility</p:attrName>
                                        </p:attrNameLst>
                                      </p:cBhvr>
                                      <p:to>
                                        <p:strVal val="visible"/>
                                      </p:to>
                                    </p:set>
                                    <p:anim calcmode="lin" valueType="num">
                                      <p:cBhvr additive="base">
                                        <p:cTn id="7" dur="500" fill="hold"/>
                                        <p:tgtEl>
                                          <p:spTgt spid="2232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323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3234">
                                            <p:txEl>
                                              <p:pRg st="2" end="2"/>
                                            </p:txEl>
                                          </p:spTgt>
                                        </p:tgtEl>
                                        <p:attrNameLst>
                                          <p:attrName>style.visibility</p:attrName>
                                        </p:attrNameLst>
                                      </p:cBhvr>
                                      <p:to>
                                        <p:strVal val="visible"/>
                                      </p:to>
                                    </p:set>
                                    <p:anim calcmode="lin" valueType="num">
                                      <p:cBhvr additive="base">
                                        <p:cTn id="11" dur="500" fill="hold"/>
                                        <p:tgtEl>
                                          <p:spTgt spid="22323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32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3234">
                                            <p:txEl>
                                              <p:pRg st="3" end="3"/>
                                            </p:txEl>
                                          </p:spTgt>
                                        </p:tgtEl>
                                        <p:attrNameLst>
                                          <p:attrName>style.visibility</p:attrName>
                                        </p:attrNameLst>
                                      </p:cBhvr>
                                      <p:to>
                                        <p:strVal val="visible"/>
                                      </p:to>
                                    </p:set>
                                    <p:animEffect transition="in" filter="blinds(horizontal)">
                                      <p:cBhvr>
                                        <p:cTn id="17" dur="500"/>
                                        <p:tgtEl>
                                          <p:spTgt spid="22323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23234">
                                            <p:txEl>
                                              <p:pRg st="4" end="4"/>
                                            </p:txEl>
                                          </p:spTgt>
                                        </p:tgtEl>
                                        <p:attrNameLst>
                                          <p:attrName>style.visibility</p:attrName>
                                        </p:attrNameLst>
                                      </p:cBhvr>
                                      <p:to>
                                        <p:strVal val="visible"/>
                                      </p:to>
                                    </p:set>
                                    <p:animEffect transition="in" filter="blinds(horizontal)">
                                      <p:cBhvr>
                                        <p:cTn id="20" dur="500"/>
                                        <p:tgtEl>
                                          <p:spTgt spid="22323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3234">
                                            <p:txEl>
                                              <p:pRg st="5" end="5"/>
                                            </p:txEl>
                                          </p:spTgt>
                                        </p:tgtEl>
                                        <p:attrNameLst>
                                          <p:attrName>style.visibility</p:attrName>
                                        </p:attrNameLst>
                                      </p:cBhvr>
                                      <p:to>
                                        <p:strVal val="visible"/>
                                      </p:to>
                                    </p:set>
                                    <p:animEffect transition="in" filter="blinds(horizontal)">
                                      <p:cBhvr>
                                        <p:cTn id="23" dur="500"/>
                                        <p:tgtEl>
                                          <p:spTgt spid="223234">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23234">
                                            <p:txEl>
                                              <p:pRg st="6" end="6"/>
                                            </p:txEl>
                                          </p:spTgt>
                                        </p:tgtEl>
                                        <p:attrNameLst>
                                          <p:attrName>style.visibility</p:attrName>
                                        </p:attrNameLst>
                                      </p:cBhvr>
                                      <p:to>
                                        <p:strVal val="visible"/>
                                      </p:to>
                                    </p:set>
                                    <p:animEffect transition="in" filter="blinds(horizontal)">
                                      <p:cBhvr>
                                        <p:cTn id="26" dur="500"/>
                                        <p:tgtEl>
                                          <p:spTgt spid="22323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6964"/>
                                        </p:tgtEl>
                                        <p:attrNameLst>
                                          <p:attrName>style.visibility</p:attrName>
                                        </p:attrNameLst>
                                      </p:cBhvr>
                                      <p:to>
                                        <p:strVal val="visible"/>
                                      </p:to>
                                    </p:set>
                                    <p:anim calcmode="lin" valueType="num">
                                      <p:cBhvr additive="base">
                                        <p:cTn id="31" dur="500" fill="hold"/>
                                        <p:tgtEl>
                                          <p:spTgt spid="296964"/>
                                        </p:tgtEl>
                                        <p:attrNameLst>
                                          <p:attrName>ppt_x</p:attrName>
                                        </p:attrNameLst>
                                      </p:cBhvr>
                                      <p:tavLst>
                                        <p:tav tm="0">
                                          <p:val>
                                            <p:strVal val="#ppt_x"/>
                                          </p:val>
                                        </p:tav>
                                        <p:tav tm="100000">
                                          <p:val>
                                            <p:strVal val="#ppt_x"/>
                                          </p:val>
                                        </p:tav>
                                      </p:tavLst>
                                    </p:anim>
                                    <p:anim calcmode="lin" valueType="num">
                                      <p:cBhvr additive="base">
                                        <p:cTn id="32" dur="500" fill="hold"/>
                                        <p:tgtEl>
                                          <p:spTgt spid="296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早期的实物期权</a:t>
            </a:r>
          </a:p>
        </p:txBody>
      </p:sp>
      <p:sp>
        <p:nvSpPr>
          <p:cNvPr id="185347"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sp>
        <p:nvSpPr>
          <p:cNvPr id="14" name="矩形 13"/>
          <p:cNvSpPr>
            <a:spLocks noChangeArrowheads="1"/>
          </p:cNvSpPr>
          <p:nvPr/>
        </p:nvSpPr>
        <p:spPr bwMode="auto">
          <a:xfrm>
            <a:off x="6477000" y="2438401"/>
            <a:ext cx="3048000" cy="923925"/>
          </a:xfrm>
          <a:prstGeom prst="rect">
            <a:avLst/>
          </a:prstGeom>
          <a:solidFill>
            <a:srgbClr val="FFFF66"/>
          </a:solidFill>
          <a:ln w="9525">
            <a:solidFill>
              <a:srgbClr val="993300"/>
            </a:solidFill>
            <a:miter lim="800000"/>
            <a:headEnd/>
            <a:tailEnd/>
          </a:ln>
        </p:spPr>
        <p:txBody>
          <a:bodyPr>
            <a:spAutoFit/>
          </a:bodyPr>
          <a:lstStyle/>
          <a:p>
            <a:pPr>
              <a:lnSpc>
                <a:spcPct val="150000"/>
              </a:lnSpc>
              <a:buClr>
                <a:schemeClr val="folHlink"/>
              </a:buClr>
              <a:buSzPct val="60000"/>
              <a:buFont typeface="Wingdings" pitchFamily="2" charset="2"/>
              <a:buNone/>
            </a:pPr>
            <a:r>
              <a:rPr lang="zh-CN" altLang="en-US" sz="3600">
                <a:latin typeface="隶书" pitchFamily="49" charset="-122"/>
                <a:ea typeface="隶书" pitchFamily="49" charset="-122"/>
              </a:rPr>
              <a:t>付出七年劳动</a:t>
            </a:r>
          </a:p>
        </p:txBody>
      </p:sp>
      <p:cxnSp>
        <p:nvCxnSpPr>
          <p:cNvPr id="12" name="直接箭头连接符 11"/>
          <p:cNvCxnSpPr/>
          <p:nvPr/>
        </p:nvCxnSpPr>
        <p:spPr bwMode="auto">
          <a:xfrm flipV="1">
            <a:off x="4495800" y="2895600"/>
            <a:ext cx="1981200" cy="121443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bwMode="auto">
          <a:xfrm>
            <a:off x="4572000" y="4114800"/>
            <a:ext cx="2057400" cy="9906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3" name="TextBox 22"/>
          <p:cNvSpPr txBox="1">
            <a:spLocks noChangeArrowheads="1"/>
          </p:cNvSpPr>
          <p:nvPr/>
        </p:nvSpPr>
        <p:spPr bwMode="auto">
          <a:xfrm>
            <a:off x="6600825" y="4292600"/>
            <a:ext cx="3200400" cy="1384300"/>
          </a:xfrm>
          <a:prstGeom prst="rect">
            <a:avLst/>
          </a:prstGeom>
          <a:solidFill>
            <a:srgbClr val="FFFF99"/>
          </a:solidFill>
          <a:ln w="9525">
            <a:solidFill>
              <a:schemeClr val="tx1"/>
            </a:solidFill>
            <a:miter lim="800000"/>
            <a:headEnd/>
            <a:tailEnd/>
          </a:ln>
        </p:spPr>
        <p:txBody>
          <a:bodyPr>
            <a:spAutoFit/>
          </a:bodyPr>
          <a:lstStyle/>
          <a:p>
            <a:pPr algn="l">
              <a:lnSpc>
                <a:spcPct val="150000"/>
              </a:lnSpc>
              <a:buClr>
                <a:schemeClr val="folHlink"/>
              </a:buClr>
              <a:buSzPct val="60000"/>
              <a:buFont typeface="Wingdings" pitchFamily="2" charset="2"/>
              <a:buNone/>
            </a:pPr>
            <a:r>
              <a:rPr lang="zh-CN" altLang="en-US" sz="2800" b="1">
                <a:latin typeface="Times New Roman" pitchFamily="18" charset="0"/>
                <a:ea typeface="宋体" charset="-122"/>
              </a:rPr>
              <a:t>获得与瑞切尔结婚或不结婚的权利</a:t>
            </a:r>
            <a:endParaRPr lang="zh-CN" altLang="en-US" sz="2800" b="1">
              <a:latin typeface="隶书" pitchFamily="49" charset="-122"/>
              <a:ea typeface="隶书" pitchFamily="49" charset="-122"/>
            </a:endParaRPr>
          </a:p>
        </p:txBody>
      </p:sp>
      <p:pic>
        <p:nvPicPr>
          <p:cNvPr id="185352" name="Picture 3"/>
          <p:cNvPicPr>
            <a:picLocks noChangeAspect="1" noChangeArrowheads="1"/>
          </p:cNvPicPr>
          <p:nvPr/>
        </p:nvPicPr>
        <p:blipFill>
          <a:blip r:embed="rId3" cstate="print"/>
          <a:srcRect/>
          <a:stretch>
            <a:fillRect/>
          </a:stretch>
        </p:blipFill>
        <p:spPr bwMode="auto">
          <a:xfrm>
            <a:off x="2362200" y="2819401"/>
            <a:ext cx="2209800" cy="2271713"/>
          </a:xfrm>
          <a:prstGeom prst="rect">
            <a:avLst/>
          </a:prstGeom>
          <a:noFill/>
          <a:ln w="9525" algn="ctr">
            <a:noFill/>
            <a:miter lim="800000"/>
            <a:headEnd/>
            <a:tailEnd/>
          </a:ln>
        </p:spPr>
      </p:pic>
      <p:sp>
        <p:nvSpPr>
          <p:cNvPr id="185353" name="TextBox 10"/>
          <p:cNvSpPr txBox="1">
            <a:spLocks noChangeArrowheads="1"/>
          </p:cNvSpPr>
          <p:nvPr/>
        </p:nvSpPr>
        <p:spPr bwMode="auto">
          <a:xfrm>
            <a:off x="2514600" y="5334001"/>
            <a:ext cx="1828800" cy="523875"/>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zh-CN" altLang="en-US" sz="2800">
                <a:latin typeface="Times New Roman" pitchFamily="18" charset="0"/>
                <a:ea typeface="宋体" charset="-122"/>
              </a:rPr>
              <a:t>雅克布</a:t>
            </a:r>
          </a:p>
        </p:txBody>
      </p:sp>
      <p:grpSp>
        <p:nvGrpSpPr>
          <p:cNvPr id="2" name="组合 21"/>
          <p:cNvGrpSpPr>
            <a:grpSpLocks/>
          </p:cNvGrpSpPr>
          <p:nvPr/>
        </p:nvGrpSpPr>
        <p:grpSpPr bwMode="auto">
          <a:xfrm>
            <a:off x="4495800" y="5105401"/>
            <a:ext cx="1676400" cy="523875"/>
            <a:chOff x="2971800" y="5105400"/>
            <a:chExt cx="1676400" cy="523220"/>
          </a:xfrm>
        </p:grpSpPr>
        <p:sp>
          <p:nvSpPr>
            <p:cNvPr id="185358" name="线形标注 2 14"/>
            <p:cNvSpPr>
              <a:spLocks/>
            </p:cNvSpPr>
            <p:nvPr/>
          </p:nvSpPr>
          <p:spPr bwMode="auto">
            <a:xfrm flipH="1">
              <a:off x="2971800" y="5105400"/>
              <a:ext cx="1600200" cy="457200"/>
            </a:xfrm>
            <a:prstGeom prst="borderCallout2">
              <a:avLst>
                <a:gd name="adj1" fmla="val 18750"/>
                <a:gd name="adj2" fmla="val -8333"/>
                <a:gd name="adj3" fmla="val 18750"/>
                <a:gd name="adj4" fmla="val -16667"/>
                <a:gd name="adj5" fmla="val -478269"/>
                <a:gd name="adj6" fmla="val -54597"/>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185359" name="TextBox 15"/>
            <p:cNvSpPr txBox="1">
              <a:spLocks noChangeArrowheads="1"/>
            </p:cNvSpPr>
            <p:nvPr/>
          </p:nvSpPr>
          <p:spPr bwMode="auto">
            <a:xfrm>
              <a:off x="2971800" y="5105400"/>
              <a:ext cx="1676400" cy="523220"/>
            </a:xfrm>
            <a:prstGeom prst="rect">
              <a:avLst/>
            </a:prstGeom>
            <a:solidFill>
              <a:schemeClr val="accent2"/>
            </a:solidFill>
            <a:ln w="9525">
              <a:noFill/>
              <a:miter lim="800000"/>
              <a:headEnd/>
              <a:tailEnd/>
            </a:ln>
          </p:spPr>
          <p:txBody>
            <a:bodyPr>
              <a:spAutoFit/>
            </a:bodyPr>
            <a:lstStyle/>
            <a:p>
              <a:pPr>
                <a:buClr>
                  <a:schemeClr val="folHlink"/>
                </a:buClr>
                <a:buSzPct val="60000"/>
                <a:buFont typeface="Wingdings" pitchFamily="2" charset="2"/>
                <a:buNone/>
              </a:pPr>
              <a:r>
                <a:rPr lang="zh-CN" altLang="en-US" sz="2800" b="1">
                  <a:latin typeface="仿宋" pitchFamily="49" charset="-122"/>
                  <a:ea typeface="仿宋" pitchFamily="49" charset="-122"/>
                </a:rPr>
                <a:t>期权费</a:t>
              </a:r>
            </a:p>
          </p:txBody>
        </p:sp>
      </p:grpSp>
      <p:grpSp>
        <p:nvGrpSpPr>
          <p:cNvPr id="3" name="组合 23"/>
          <p:cNvGrpSpPr>
            <a:grpSpLocks/>
          </p:cNvGrpSpPr>
          <p:nvPr/>
        </p:nvGrpSpPr>
        <p:grpSpPr bwMode="auto">
          <a:xfrm>
            <a:off x="4953000" y="5791201"/>
            <a:ext cx="1524000" cy="523875"/>
            <a:chOff x="3429000" y="5791200"/>
            <a:chExt cx="1524000" cy="523220"/>
          </a:xfrm>
        </p:grpSpPr>
        <p:sp>
          <p:nvSpPr>
            <p:cNvPr id="185356" name="线形标注 2 18"/>
            <p:cNvSpPr>
              <a:spLocks/>
            </p:cNvSpPr>
            <p:nvPr/>
          </p:nvSpPr>
          <p:spPr bwMode="auto">
            <a:xfrm flipH="1">
              <a:off x="3505200" y="5791200"/>
              <a:ext cx="1371600" cy="457200"/>
            </a:xfrm>
            <a:prstGeom prst="borderCallout2">
              <a:avLst>
                <a:gd name="adj1" fmla="val 18750"/>
                <a:gd name="adj2" fmla="val -8333"/>
                <a:gd name="adj3" fmla="val 18750"/>
                <a:gd name="adj4" fmla="val -16667"/>
                <a:gd name="adj5" fmla="val -75190"/>
                <a:gd name="adj6" fmla="val -64005"/>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20" name="TextBox 19"/>
            <p:cNvSpPr txBox="1"/>
            <p:nvPr/>
          </p:nvSpPr>
          <p:spPr>
            <a:xfrm>
              <a:off x="3429000" y="5791200"/>
              <a:ext cx="1524000" cy="523220"/>
            </a:xfrm>
            <a:prstGeom prst="rect">
              <a:avLst/>
            </a:prstGeom>
            <a:solidFill>
              <a:schemeClr val="accent6"/>
            </a:solidFill>
          </p:spPr>
          <p:txBody>
            <a:bodyPr>
              <a:spAutoFit/>
            </a:bodyPr>
            <a:lstStyle/>
            <a:p>
              <a:pPr>
                <a:buClr>
                  <a:schemeClr val="folHlink"/>
                </a:buClr>
                <a:buSzPct val="60000"/>
                <a:buFont typeface="Wingdings" pitchFamily="2" charset="2"/>
                <a:buNone/>
                <a:defRPr/>
              </a:pPr>
              <a:r>
                <a:rPr lang="zh-CN" altLang="en-US" sz="2800" b="1" dirty="0">
                  <a:latin typeface="仿宋" pitchFamily="49" charset="-122"/>
                  <a:ea typeface="仿宋" pitchFamily="49" charset="-122"/>
                </a:rPr>
                <a:t>选择权</a:t>
              </a:r>
            </a:p>
          </p:txBody>
        </p:sp>
      </p:grpSp>
    </p:spTree>
    <p:custDataLst>
      <p:tags r:id="rId1"/>
    </p:custDataLst>
    <p:extLst>
      <p:ext uri="{BB962C8B-B14F-4D97-AF65-F5344CB8AC3E}">
        <p14:creationId xmlns:p14="http://schemas.microsoft.com/office/powerpoint/2010/main" val="3820383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checkerboard(across)">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checkerboard(across)">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026"/>
          <p:cNvSpPr>
            <a:spLocks noGrp="1" noChangeArrowheads="1"/>
          </p:cNvSpPr>
          <p:nvPr>
            <p:ph idx="4294967295"/>
          </p:nvPr>
        </p:nvSpPr>
        <p:spPr>
          <a:xfrm>
            <a:off x="1703389" y="1484313"/>
            <a:ext cx="8785225" cy="3960812"/>
          </a:xfrm>
        </p:spPr>
        <p:txBody>
          <a:bodyPr/>
          <a:lstStyle/>
          <a:p>
            <a:pPr eaLnBrk="1" hangingPunct="1">
              <a:lnSpc>
                <a:spcPct val="90000"/>
              </a:lnSpc>
              <a:defRPr/>
            </a:pPr>
            <a:r>
              <a:rPr lang="zh-CN" altLang="en-US" b="1">
                <a:solidFill>
                  <a:schemeClr val="hlink"/>
                </a:solidFill>
                <a:effectLst>
                  <a:outerShdw blurRad="38100" dist="38100" dir="2700000" algn="tl">
                    <a:srgbClr val="C0C0C0"/>
                  </a:outerShdw>
                </a:effectLst>
                <a:ea typeface="隶书" pitchFamily="49" charset="-122"/>
              </a:rPr>
              <a:t>投资银行</a:t>
            </a:r>
            <a:r>
              <a:rPr lang="en-US" altLang="zh-CN" b="1">
                <a:solidFill>
                  <a:schemeClr val="hlink"/>
                </a:solidFill>
                <a:effectLst>
                  <a:outerShdw blurRad="38100" dist="38100" dir="2700000" algn="tl">
                    <a:srgbClr val="C0C0C0"/>
                  </a:outerShdw>
                </a:effectLst>
                <a:ea typeface="隶书" pitchFamily="49" charset="-122"/>
              </a:rPr>
              <a:t>B</a:t>
            </a:r>
            <a:r>
              <a:rPr lang="zh-CN" altLang="en-US" b="1">
                <a:solidFill>
                  <a:schemeClr val="hlink"/>
                </a:solidFill>
                <a:effectLst>
                  <a:outerShdw blurRad="38100" dist="38100" dir="2700000" algn="tl">
                    <a:srgbClr val="C0C0C0"/>
                  </a:outerShdw>
                </a:effectLst>
                <a:ea typeface="隶书" pitchFamily="49" charset="-122"/>
              </a:rPr>
              <a:t>的金融创新方案</a:t>
            </a:r>
            <a:r>
              <a:rPr lang="en-US" altLang="zh-CN" b="1">
                <a:solidFill>
                  <a:schemeClr val="hlink"/>
                </a:solidFill>
                <a:effectLst>
                  <a:outerShdw blurRad="38100" dist="38100" dir="2700000" algn="tl">
                    <a:srgbClr val="C0C0C0"/>
                  </a:outerShdw>
                </a:effectLst>
                <a:ea typeface="隶书" pitchFamily="49" charset="-122"/>
              </a:rPr>
              <a:t>[</a:t>
            </a:r>
            <a:r>
              <a:rPr lang="zh-CN" altLang="en-US" b="1">
                <a:solidFill>
                  <a:schemeClr val="hlink"/>
                </a:solidFill>
                <a:effectLst>
                  <a:outerShdw blurRad="38100" dist="38100" dir="2700000" algn="tl">
                    <a:srgbClr val="C0C0C0"/>
                  </a:outerShdw>
                </a:effectLst>
                <a:ea typeface="隶书" pitchFamily="49" charset="-122"/>
              </a:rPr>
              <a:t>更复杂些</a:t>
            </a:r>
            <a:r>
              <a:rPr lang="en-US" altLang="zh-CN" b="1">
                <a:solidFill>
                  <a:schemeClr val="hlink"/>
                </a:solidFill>
                <a:effectLst>
                  <a:outerShdw blurRad="38100" dist="38100" dir="2700000" algn="tl">
                    <a:srgbClr val="C0C0C0"/>
                  </a:outerShdw>
                </a:effectLst>
                <a:ea typeface="隶书" pitchFamily="49" charset="-122"/>
              </a:rPr>
              <a:t>]</a:t>
            </a:r>
            <a:r>
              <a:rPr lang="zh-CN" altLang="en-US">
                <a:solidFill>
                  <a:schemeClr val="hlink"/>
                </a:solidFill>
                <a:effectLst>
                  <a:outerShdw blurRad="38100" dist="38100" dir="2700000" algn="tl">
                    <a:srgbClr val="C0C0C0"/>
                  </a:outerShdw>
                </a:effectLst>
                <a:ea typeface="隶书" pitchFamily="49" charset="-122"/>
              </a:rPr>
              <a:t>：</a:t>
            </a:r>
          </a:p>
          <a:p>
            <a:pPr lvl="1" eaLnBrk="1" hangingPunct="1">
              <a:lnSpc>
                <a:spcPct val="140000"/>
              </a:lnSpc>
              <a:defRPr/>
            </a:pPr>
            <a:r>
              <a:rPr lang="zh-CN" altLang="en-US">
                <a:effectLst>
                  <a:outerShdw blurRad="38100" dist="38100" dir="2700000" algn="tl">
                    <a:srgbClr val="C0C0C0"/>
                  </a:outerShdw>
                </a:effectLst>
                <a:latin typeface="华文细黑" pitchFamily="2" charset="-122"/>
                <a:ea typeface="华文细黑" pitchFamily="2" charset="-122"/>
              </a:rPr>
              <a:t>为对冲价格下跌风险，银行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创造了“合成股票”这一金融</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衍生工具，其价值为化工公司股票市场价格乘以一个固定数</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额，以现金进行交割，无须直接交易股票；</a:t>
            </a:r>
          </a:p>
          <a:p>
            <a:pPr lvl="1" eaLnBrk="1" hangingPunct="1">
              <a:lnSpc>
                <a:spcPct val="140000"/>
              </a:lnSpc>
              <a:defRPr/>
            </a:pPr>
            <a:r>
              <a:rPr lang="zh-CN" altLang="en-US">
                <a:effectLst>
                  <a:outerShdw blurRad="38100" dist="38100" dir="2700000" algn="tl">
                    <a:srgbClr val="C0C0C0"/>
                  </a:outerShdw>
                </a:effectLst>
                <a:latin typeface="华文细黑" pitchFamily="2" charset="-122"/>
                <a:ea typeface="华文细黑" pitchFamily="2" charset="-122"/>
              </a:rPr>
              <a:t>银行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将“合成股票” 按当时市价卖给了想持有而无法持</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有化工公司股票的机构投资者，类似于卖出股指期货合约，</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因而实现了风险对冲；</a:t>
            </a:r>
          </a:p>
        </p:txBody>
      </p:sp>
      <p:sp>
        <p:nvSpPr>
          <p:cNvPr id="299011" name="Text Box 3"/>
          <p:cNvSpPr txBox="1">
            <a:spLocks noChangeArrowheads="1"/>
          </p:cNvSpPr>
          <p:nvPr/>
        </p:nvSpPr>
        <p:spPr bwMode="auto">
          <a:xfrm>
            <a:off x="1919288" y="549275"/>
            <a:ext cx="8208962" cy="6413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3600" b="1">
                <a:latin typeface="Arial" charset="0"/>
                <a:ea typeface="黑体" pitchFamily="49" charset="-122"/>
              </a:rPr>
              <a:t>金融创新案例分析</a:t>
            </a:r>
          </a:p>
        </p:txBody>
      </p:sp>
      <p:sp>
        <p:nvSpPr>
          <p:cNvPr id="297988" name="Text Box 4"/>
          <p:cNvSpPr txBox="1">
            <a:spLocks noChangeArrowheads="1"/>
          </p:cNvSpPr>
          <p:nvPr/>
        </p:nvSpPr>
        <p:spPr bwMode="auto">
          <a:xfrm>
            <a:off x="1992314" y="5661026"/>
            <a:ext cx="7559675" cy="519113"/>
          </a:xfrm>
          <a:prstGeom prst="rect">
            <a:avLst/>
          </a:prstGeom>
          <a:solidFill>
            <a:schemeClr val="hlink"/>
          </a:solid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注意：银行</a:t>
            </a:r>
            <a:r>
              <a:rPr lang="en-US" altLang="zh-CN" sz="2800" b="1">
                <a:latin typeface="Arial" charset="0"/>
                <a:ea typeface="华文仿宋" pitchFamily="2" charset="-122"/>
              </a:rPr>
              <a:t>B</a:t>
            </a:r>
            <a:r>
              <a:rPr lang="zh-CN" altLang="en-US" sz="2800" b="1">
                <a:latin typeface="Arial" charset="0"/>
                <a:ea typeface="华文仿宋" pitchFamily="2" charset="-122"/>
              </a:rPr>
              <a:t>在整个过程中无须支付现金</a:t>
            </a:r>
          </a:p>
        </p:txBody>
      </p:sp>
    </p:spTree>
    <p:extLst>
      <p:ext uri="{BB962C8B-B14F-4D97-AF65-F5344CB8AC3E}">
        <p14:creationId xmlns:p14="http://schemas.microsoft.com/office/powerpoint/2010/main" val="1051482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234">
                                            <p:txEl>
                                              <p:pRg st="1" end="1"/>
                                            </p:txEl>
                                          </p:spTgt>
                                        </p:tgtEl>
                                        <p:attrNameLst>
                                          <p:attrName>style.visibility</p:attrName>
                                        </p:attrNameLst>
                                      </p:cBhvr>
                                      <p:to>
                                        <p:strVal val="visible"/>
                                      </p:to>
                                    </p:set>
                                    <p:animEffect transition="in" filter="blinds(horizontal)">
                                      <p:cBhvr>
                                        <p:cTn id="7" dur="500"/>
                                        <p:tgtEl>
                                          <p:spTgt spid="22323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3234">
                                            <p:txEl>
                                              <p:pRg st="2" end="2"/>
                                            </p:txEl>
                                          </p:spTgt>
                                        </p:tgtEl>
                                        <p:attrNameLst>
                                          <p:attrName>style.visibility</p:attrName>
                                        </p:attrNameLst>
                                      </p:cBhvr>
                                      <p:to>
                                        <p:strVal val="visible"/>
                                      </p:to>
                                    </p:set>
                                    <p:animEffect transition="in" filter="blinds(horizontal)">
                                      <p:cBhvr>
                                        <p:cTn id="10" dur="500"/>
                                        <p:tgtEl>
                                          <p:spTgt spid="22323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3234">
                                            <p:txEl>
                                              <p:pRg st="3" end="3"/>
                                            </p:txEl>
                                          </p:spTgt>
                                        </p:tgtEl>
                                        <p:attrNameLst>
                                          <p:attrName>style.visibility</p:attrName>
                                        </p:attrNameLst>
                                      </p:cBhvr>
                                      <p:to>
                                        <p:strVal val="visible"/>
                                      </p:to>
                                    </p:set>
                                    <p:animEffect transition="in" filter="blinds(horizontal)">
                                      <p:cBhvr>
                                        <p:cTn id="13" dur="500"/>
                                        <p:tgtEl>
                                          <p:spTgt spid="22323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3234">
                                            <p:txEl>
                                              <p:pRg st="4" end="4"/>
                                            </p:txEl>
                                          </p:spTgt>
                                        </p:tgtEl>
                                        <p:attrNameLst>
                                          <p:attrName>style.visibility</p:attrName>
                                        </p:attrNameLst>
                                      </p:cBhvr>
                                      <p:to>
                                        <p:strVal val="visible"/>
                                      </p:to>
                                    </p:set>
                                    <p:animEffect transition="in" filter="blinds(horizontal)">
                                      <p:cBhvr>
                                        <p:cTn id="18" dur="500"/>
                                        <p:tgtEl>
                                          <p:spTgt spid="223234">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3234">
                                            <p:txEl>
                                              <p:pRg st="5" end="5"/>
                                            </p:txEl>
                                          </p:spTgt>
                                        </p:tgtEl>
                                        <p:attrNameLst>
                                          <p:attrName>style.visibility</p:attrName>
                                        </p:attrNameLst>
                                      </p:cBhvr>
                                      <p:to>
                                        <p:strVal val="visible"/>
                                      </p:to>
                                    </p:set>
                                    <p:animEffect transition="in" filter="blinds(horizontal)">
                                      <p:cBhvr>
                                        <p:cTn id="21" dur="500"/>
                                        <p:tgtEl>
                                          <p:spTgt spid="223234">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3234">
                                            <p:txEl>
                                              <p:pRg st="6" end="6"/>
                                            </p:txEl>
                                          </p:spTgt>
                                        </p:tgtEl>
                                        <p:attrNameLst>
                                          <p:attrName>style.visibility</p:attrName>
                                        </p:attrNameLst>
                                      </p:cBhvr>
                                      <p:to>
                                        <p:strVal val="visible"/>
                                      </p:to>
                                    </p:set>
                                    <p:animEffect transition="in" filter="blinds(horizontal)">
                                      <p:cBhvr>
                                        <p:cTn id="24" dur="500"/>
                                        <p:tgtEl>
                                          <p:spTgt spid="22323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97988"/>
                                        </p:tgtEl>
                                        <p:attrNameLst>
                                          <p:attrName>style.visibility</p:attrName>
                                        </p:attrNameLst>
                                      </p:cBhvr>
                                      <p:to>
                                        <p:strVal val="visible"/>
                                      </p:to>
                                    </p:set>
                                    <p:anim calcmode="lin" valueType="num">
                                      <p:cBhvr additive="base">
                                        <p:cTn id="29" dur="500" fill="hold"/>
                                        <p:tgtEl>
                                          <p:spTgt spid="297988"/>
                                        </p:tgtEl>
                                        <p:attrNameLst>
                                          <p:attrName>ppt_x</p:attrName>
                                        </p:attrNameLst>
                                      </p:cBhvr>
                                      <p:tavLst>
                                        <p:tav tm="0">
                                          <p:val>
                                            <p:strVal val="#ppt_x"/>
                                          </p:val>
                                        </p:tav>
                                        <p:tav tm="100000">
                                          <p:val>
                                            <p:strVal val="#ppt_x"/>
                                          </p:val>
                                        </p:tav>
                                      </p:tavLst>
                                    </p:anim>
                                    <p:anim calcmode="lin" valueType="num">
                                      <p:cBhvr additive="base">
                                        <p:cTn id="30" dur="500" fill="hold"/>
                                        <p:tgtEl>
                                          <p:spTgt spid="297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早期的实物期权</a:t>
            </a:r>
          </a:p>
        </p:txBody>
      </p:sp>
      <p:sp>
        <p:nvSpPr>
          <p:cNvPr id="76859" name="Oval 59"/>
          <p:cNvSpPr>
            <a:spLocks noChangeArrowheads="1"/>
          </p:cNvSpPr>
          <p:nvPr/>
        </p:nvSpPr>
        <p:spPr bwMode="auto">
          <a:xfrm>
            <a:off x="2711451" y="1916113"/>
            <a:ext cx="1008063" cy="3529012"/>
          </a:xfrm>
          <a:prstGeom prst="ellipse">
            <a:avLst/>
          </a:prstGeom>
          <a:solidFill>
            <a:schemeClr val="hlink"/>
          </a:solidFill>
          <a:ln w="9525" algn="ctr">
            <a:solidFill>
              <a:schemeClr val="tx1"/>
            </a:solidFill>
            <a:round/>
            <a:headEnd/>
            <a:tailEnd/>
          </a:ln>
        </p:spPr>
        <p:txBody>
          <a:bodyPr wrap="none" anchor="ctr"/>
          <a:lstStyle/>
          <a:p>
            <a:pPr algn="l">
              <a:buClr>
                <a:schemeClr val="folHlink"/>
              </a:buClr>
              <a:buSzPct val="60000"/>
              <a:buFont typeface="Wingdings" pitchFamily="2" charset="2"/>
              <a:buNone/>
            </a:pPr>
            <a:endParaRPr lang="zh-CN" altLang="en-US" sz="2800">
              <a:latin typeface="Times New Roman" pitchFamily="18" charset="0"/>
              <a:ea typeface="宋体" charset="-122"/>
            </a:endParaRPr>
          </a:p>
        </p:txBody>
      </p:sp>
      <p:sp>
        <p:nvSpPr>
          <p:cNvPr id="186372"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sp>
        <p:nvSpPr>
          <p:cNvPr id="186373" name="Text Box 77"/>
          <p:cNvSpPr txBox="1">
            <a:spLocks noChangeArrowheads="1"/>
          </p:cNvSpPr>
          <p:nvPr/>
        </p:nvSpPr>
        <p:spPr bwMode="auto">
          <a:xfrm>
            <a:off x="2775545" y="2060575"/>
            <a:ext cx="923330" cy="3276600"/>
          </a:xfrm>
          <a:prstGeom prst="rect">
            <a:avLst/>
          </a:prstGeom>
          <a:noFill/>
          <a:ln w="9525" algn="ctr">
            <a:noFill/>
            <a:miter lim="800000"/>
            <a:headEnd/>
            <a:tailEnd/>
          </a:ln>
        </p:spPr>
        <p:txBody>
          <a:bodyPr vert="eaVert">
            <a:spAutoFit/>
          </a:bodyPr>
          <a:lstStyle/>
          <a:p>
            <a:pPr marL="342900" indent="-342900">
              <a:spcBef>
                <a:spcPct val="50000"/>
              </a:spcBef>
              <a:buClr>
                <a:schemeClr val="folHlink"/>
              </a:buClr>
              <a:buSzPct val="60000"/>
            </a:pPr>
            <a:r>
              <a:rPr lang="zh-CN" altLang="en-US" sz="4800">
                <a:solidFill>
                  <a:srgbClr val="FFFFFF"/>
                </a:solidFill>
                <a:latin typeface="华文新魏" pitchFamily="2" charset="-122"/>
              </a:rPr>
              <a:t>榨油机期权 </a:t>
            </a:r>
          </a:p>
        </p:txBody>
      </p:sp>
      <p:cxnSp>
        <p:nvCxnSpPr>
          <p:cNvPr id="12" name="直接箭头连接符 11"/>
          <p:cNvCxnSpPr>
            <a:stCxn id="76859" idx="6"/>
          </p:cNvCxnSpPr>
          <p:nvPr/>
        </p:nvCxnSpPr>
        <p:spPr bwMode="auto">
          <a:xfrm flipV="1">
            <a:off x="3719513" y="1989139"/>
            <a:ext cx="1655762" cy="1692275"/>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1" name="直接箭头连接符 20"/>
          <p:cNvCxnSpPr>
            <a:stCxn id="76859" idx="6"/>
            <a:endCxn id="23" idx="1"/>
          </p:cNvCxnSpPr>
          <p:nvPr/>
        </p:nvCxnSpPr>
        <p:spPr bwMode="auto">
          <a:xfrm>
            <a:off x="3719514" y="3681413"/>
            <a:ext cx="2160587" cy="24606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3" name="TextBox 22"/>
          <p:cNvSpPr txBox="1">
            <a:spLocks noChangeArrowheads="1"/>
          </p:cNvSpPr>
          <p:nvPr/>
        </p:nvSpPr>
        <p:spPr bwMode="auto">
          <a:xfrm>
            <a:off x="5880101" y="2636839"/>
            <a:ext cx="3960813" cy="2246769"/>
          </a:xfrm>
          <a:prstGeom prst="rect">
            <a:avLst/>
          </a:prstGeom>
          <a:solidFill>
            <a:srgbClr val="FFFF99"/>
          </a:solidFill>
          <a:ln w="9525">
            <a:solidFill>
              <a:schemeClr val="tx1"/>
            </a:solidFill>
            <a:miter lim="800000"/>
            <a:headEnd/>
            <a:tailEnd/>
          </a:ln>
        </p:spPr>
        <p:txBody>
          <a:bodyPr>
            <a:spAutoFit/>
          </a:bodyPr>
          <a:lstStyle/>
          <a:p>
            <a:pPr algn="l">
              <a:buClr>
                <a:schemeClr val="folHlink"/>
              </a:buClr>
              <a:buSzPct val="60000"/>
              <a:buFont typeface="Wingdings" pitchFamily="2" charset="2"/>
              <a:buNone/>
            </a:pPr>
            <a:r>
              <a:rPr lang="zh-CN" altLang="en-US" sz="2800" b="1">
                <a:latin typeface="仿宋" pitchFamily="49" charset="-122"/>
                <a:ea typeface="仿宋" pitchFamily="49" charset="-122"/>
              </a:rPr>
              <a:t>泰利斯在橄榄收获季节</a:t>
            </a:r>
          </a:p>
          <a:p>
            <a:pPr algn="l">
              <a:buClr>
                <a:schemeClr val="folHlink"/>
              </a:buClr>
              <a:buSzPct val="60000"/>
              <a:buFont typeface="Wingdings" pitchFamily="2" charset="2"/>
              <a:buNone/>
            </a:pPr>
            <a:r>
              <a:rPr lang="zh-CN" altLang="en-US" sz="2800" b="1">
                <a:latin typeface="仿宋" pitchFamily="49" charset="-122"/>
                <a:ea typeface="仿宋" pitchFamily="49" charset="-122"/>
              </a:rPr>
              <a:t>之前的半年</a:t>
            </a:r>
            <a:r>
              <a:rPr lang="en-US" altLang="zh-CN" sz="2800" b="1">
                <a:latin typeface="仿宋" pitchFamily="49" charset="-122"/>
                <a:ea typeface="仿宋" pitchFamily="49" charset="-122"/>
              </a:rPr>
              <a:t>,</a:t>
            </a:r>
            <a:r>
              <a:rPr lang="zh-CN" altLang="en-US" sz="2800" b="1">
                <a:latin typeface="仿宋" pitchFamily="49" charset="-122"/>
                <a:ea typeface="仿宋" pitchFamily="49" charset="-122"/>
              </a:rPr>
              <a:t>预先支付很</a:t>
            </a:r>
          </a:p>
          <a:p>
            <a:pPr algn="l">
              <a:buClr>
                <a:schemeClr val="folHlink"/>
              </a:buClr>
              <a:buSzPct val="60000"/>
              <a:buFont typeface="Wingdings" pitchFamily="2" charset="2"/>
              <a:buNone/>
            </a:pPr>
            <a:r>
              <a:rPr lang="zh-CN" altLang="en-US" sz="2800" b="1">
                <a:latin typeface="仿宋" pitchFamily="49" charset="-122"/>
                <a:ea typeface="仿宋" pitchFamily="49" charset="-122"/>
              </a:rPr>
              <a:t>小的费用</a:t>
            </a:r>
            <a:r>
              <a:rPr lang="en-US" altLang="zh-CN" sz="2800" b="1">
                <a:latin typeface="仿宋" pitchFamily="49" charset="-122"/>
                <a:ea typeface="仿宋" pitchFamily="49" charset="-122"/>
              </a:rPr>
              <a:t>,</a:t>
            </a:r>
            <a:r>
              <a:rPr lang="zh-CN" altLang="en-US" sz="2800" b="1">
                <a:latin typeface="仿宋" pitchFamily="49" charset="-122"/>
                <a:ea typeface="仿宋" pitchFamily="49" charset="-122"/>
              </a:rPr>
              <a:t>从榨油机老板</a:t>
            </a:r>
          </a:p>
          <a:p>
            <a:pPr algn="l">
              <a:buClr>
                <a:schemeClr val="folHlink"/>
              </a:buClr>
              <a:buSzPct val="60000"/>
              <a:buFont typeface="Wingdings" pitchFamily="2" charset="2"/>
              <a:buNone/>
            </a:pPr>
            <a:r>
              <a:rPr lang="zh-CN" altLang="en-US" sz="2800" b="1">
                <a:latin typeface="仿宋" pitchFamily="49" charset="-122"/>
                <a:ea typeface="仿宋" pitchFamily="49" charset="-122"/>
              </a:rPr>
              <a:t>处获取榨油机的优先平</a:t>
            </a:r>
          </a:p>
          <a:p>
            <a:pPr algn="l">
              <a:buClr>
                <a:schemeClr val="folHlink"/>
              </a:buClr>
              <a:buSzPct val="60000"/>
              <a:buFont typeface="Wingdings" pitchFamily="2" charset="2"/>
              <a:buNone/>
            </a:pPr>
            <a:r>
              <a:rPr lang="zh-CN" altLang="en-US" sz="2800" b="1">
                <a:latin typeface="仿宋" pitchFamily="49" charset="-122"/>
                <a:ea typeface="仿宋" pitchFamily="49" charset="-122"/>
              </a:rPr>
              <a:t>价租用</a:t>
            </a:r>
            <a:r>
              <a:rPr lang="zh-CN" altLang="en-US" sz="2800" b="1">
                <a:latin typeface="仿宋" pitchFamily="49" charset="-122"/>
                <a:ea typeface="仿宋" pitchFamily="49" charset="-122"/>
                <a:hlinkClick r:id="rId3" action="ppaction://hlinksldjump"/>
              </a:rPr>
              <a:t>权</a:t>
            </a:r>
            <a:endParaRPr lang="zh-CN" altLang="en-US" sz="2800" b="1">
              <a:latin typeface="仿宋" pitchFamily="49" charset="-122"/>
              <a:ea typeface="仿宋" pitchFamily="49" charset="-122"/>
            </a:endParaRPr>
          </a:p>
        </p:txBody>
      </p:sp>
      <p:sp>
        <p:nvSpPr>
          <p:cNvPr id="45067" name="Text Box 11"/>
          <p:cNvSpPr txBox="1">
            <a:spLocks noChangeArrowheads="1"/>
          </p:cNvSpPr>
          <p:nvPr/>
        </p:nvSpPr>
        <p:spPr bwMode="auto">
          <a:xfrm>
            <a:off x="5375275" y="1700214"/>
            <a:ext cx="4679950" cy="528637"/>
          </a:xfrm>
          <a:prstGeom prst="rect">
            <a:avLst/>
          </a:prstGeom>
          <a:solidFill>
            <a:schemeClr val="accent1"/>
          </a:solidFill>
          <a:ln w="9525" algn="ctr">
            <a:solidFill>
              <a:schemeClr val="tx1"/>
            </a:solidFill>
            <a:miter lim="800000"/>
            <a:headEnd/>
            <a:tailEnd/>
          </a:ln>
        </p:spPr>
        <p:txBody>
          <a:bodyPr>
            <a:spAutoFit/>
          </a:bodyPr>
          <a:lstStyle/>
          <a:p>
            <a:pPr>
              <a:spcBef>
                <a:spcPct val="50000"/>
              </a:spcBef>
              <a:buClrTx/>
              <a:buSzTx/>
              <a:buFontTx/>
              <a:buNone/>
            </a:pPr>
            <a:r>
              <a:rPr lang="zh-CN" altLang="en-US" sz="2800">
                <a:latin typeface="Arial" charset="0"/>
                <a:ea typeface="华文仿宋" pitchFamily="2" charset="-122"/>
              </a:rPr>
              <a:t>亚里士多德</a:t>
            </a:r>
            <a:r>
              <a:rPr lang="en-US" altLang="zh-CN" sz="2800">
                <a:latin typeface="华文仿宋" pitchFamily="2" charset="-122"/>
                <a:ea typeface="华文仿宋" pitchFamily="2" charset="-122"/>
              </a:rPr>
              <a:t>·</a:t>
            </a:r>
            <a:r>
              <a:rPr lang="en-US" altLang="zh-CN" sz="2800">
                <a:latin typeface="Arial" charset="0"/>
                <a:ea typeface="华文仿宋" pitchFamily="2" charset="-122"/>
              </a:rPr>
              <a:t>《</a:t>
            </a:r>
            <a:r>
              <a:rPr lang="zh-CN" altLang="en-US" sz="2800">
                <a:latin typeface="Arial" charset="0"/>
                <a:ea typeface="华文仿宋" pitchFamily="2" charset="-122"/>
              </a:rPr>
              <a:t>政治学</a:t>
            </a:r>
            <a:r>
              <a:rPr lang="en-US" altLang="zh-CN" sz="2800">
                <a:latin typeface="Arial" charset="0"/>
                <a:ea typeface="华文仿宋" pitchFamily="2" charset="-122"/>
              </a:rPr>
              <a:t>》</a:t>
            </a:r>
            <a:endParaRPr lang="zh-CN" altLang="en-US" sz="2800">
              <a:latin typeface="Arial" charset="0"/>
              <a:ea typeface="华文仿宋" pitchFamily="2" charset="-122"/>
            </a:endParaRPr>
          </a:p>
        </p:txBody>
      </p:sp>
    </p:spTree>
    <p:custDataLst>
      <p:tags r:id="rId1"/>
    </p:custDataLst>
    <p:extLst>
      <p:ext uri="{BB962C8B-B14F-4D97-AF65-F5344CB8AC3E}">
        <p14:creationId xmlns:p14="http://schemas.microsoft.com/office/powerpoint/2010/main" val="25688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6859"/>
                                        </p:tgtEl>
                                        <p:attrNameLst>
                                          <p:attrName>style.visibility</p:attrName>
                                        </p:attrNameLst>
                                      </p:cBhvr>
                                      <p:to>
                                        <p:strVal val="visible"/>
                                      </p:to>
                                    </p:set>
                                    <p:anim calcmode="lin" valueType="num">
                                      <p:cBhvr>
                                        <p:cTn id="7" dur="500" fill="hold"/>
                                        <p:tgtEl>
                                          <p:spTgt spid="76859"/>
                                        </p:tgtEl>
                                        <p:attrNameLst>
                                          <p:attrName>ppt_w</p:attrName>
                                        </p:attrNameLst>
                                      </p:cBhvr>
                                      <p:tavLst>
                                        <p:tav tm="0">
                                          <p:val>
                                            <p:fltVal val="0"/>
                                          </p:val>
                                        </p:tav>
                                        <p:tav tm="100000">
                                          <p:val>
                                            <p:strVal val="#ppt_w"/>
                                          </p:val>
                                        </p:tav>
                                      </p:tavLst>
                                    </p:anim>
                                    <p:anim calcmode="lin" valueType="num">
                                      <p:cBhvr>
                                        <p:cTn id="8" dur="500" fill="hold"/>
                                        <p:tgtEl>
                                          <p:spTgt spid="76859"/>
                                        </p:tgtEl>
                                        <p:attrNameLst>
                                          <p:attrName>ppt_h</p:attrName>
                                        </p:attrNameLst>
                                      </p:cBhvr>
                                      <p:tavLst>
                                        <p:tav tm="0">
                                          <p:val>
                                            <p:fltVal val="0"/>
                                          </p:val>
                                        </p:tav>
                                        <p:tav tm="100000">
                                          <p:val>
                                            <p:strVal val="#ppt_h"/>
                                          </p:val>
                                        </p:tav>
                                      </p:tavLst>
                                    </p:anim>
                                    <p:anim calcmode="lin" valueType="num">
                                      <p:cBhvr>
                                        <p:cTn id="9" dur="500" fill="hold"/>
                                        <p:tgtEl>
                                          <p:spTgt spid="76859"/>
                                        </p:tgtEl>
                                        <p:attrNameLst>
                                          <p:attrName>style.rotation</p:attrName>
                                        </p:attrNameLst>
                                      </p:cBhvr>
                                      <p:tavLst>
                                        <p:tav tm="0">
                                          <p:val>
                                            <p:fltVal val="360"/>
                                          </p:val>
                                        </p:tav>
                                        <p:tav tm="100000">
                                          <p:val>
                                            <p:fltVal val="0"/>
                                          </p:val>
                                        </p:tav>
                                      </p:tavLst>
                                    </p:anim>
                                    <p:animEffect transition="in" filter="fade">
                                      <p:cBhvr>
                                        <p:cTn id="10" dur="500"/>
                                        <p:tgtEl>
                                          <p:spTgt spid="7685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67"/>
                                        </p:tgtEl>
                                        <p:attrNameLst>
                                          <p:attrName>style.visibility</p:attrName>
                                        </p:attrNameLst>
                                      </p:cBhvr>
                                      <p:to>
                                        <p:strVal val="visible"/>
                                      </p:to>
                                    </p:set>
                                    <p:animEffect transition="in" filter="blinds(horizontal)">
                                      <p:cBhvr>
                                        <p:cTn id="20" dur="500"/>
                                        <p:tgtEl>
                                          <p:spTgt spid="4506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linds(horizontal)">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59" grpId="0" animBg="1"/>
      <p:bldP spid="23" grpId="0" animBg="1"/>
      <p:bldP spid="450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endParaRPr lang="zh-CN" altLang="en-US" cap="none" smtClean="0"/>
          </a:p>
        </p:txBody>
      </p:sp>
      <p:sp>
        <p:nvSpPr>
          <p:cNvPr id="168963" name="Rectangle 4"/>
          <p:cNvSpPr>
            <a:spLocks noGrp="1"/>
          </p:cNvSpPr>
          <p:nvPr>
            <p:ph type="body" idx="4294967295"/>
          </p:nvPr>
        </p:nvSpPr>
        <p:spPr>
          <a:xfrm>
            <a:off x="3595688" y="2205039"/>
            <a:ext cx="6748462" cy="3095625"/>
          </a:xfrm>
        </p:spPr>
        <p:txBody>
          <a:bodyPr/>
          <a:lstStyle/>
          <a:p>
            <a:r>
              <a:rPr lang="zh-CN" altLang="en-US" sz="4800" dirty="0"/>
              <a:t>公共邮箱：</a:t>
            </a:r>
            <a:r>
              <a:rPr lang="en-US" altLang="zh-CN" sz="4000" dirty="0"/>
              <a:t>suibe2014finance@163.com</a:t>
            </a:r>
            <a:endParaRPr lang="zh-CN" altLang="en-US" sz="4800" dirty="0"/>
          </a:p>
          <a:p>
            <a:r>
              <a:rPr lang="zh-CN" altLang="en-US" sz="4800" dirty="0"/>
              <a:t>密码：</a:t>
            </a:r>
            <a:r>
              <a:rPr lang="en-US" altLang="zh-CN" sz="4000" dirty="0"/>
              <a:t>suibe2014</a:t>
            </a:r>
          </a:p>
          <a:p>
            <a:r>
              <a:rPr lang="zh-CN" altLang="en-US" sz="4000" dirty="0"/>
              <a:t>课件、作业、学习资料等</a:t>
            </a:r>
            <a:endParaRPr lang="en-US" altLang="zh-CN" sz="4000" dirty="0"/>
          </a:p>
        </p:txBody>
      </p:sp>
    </p:spTree>
    <p:extLst>
      <p:ext uri="{BB962C8B-B14F-4D97-AF65-F5344CB8AC3E}">
        <p14:creationId xmlns:p14="http://schemas.microsoft.com/office/powerpoint/2010/main" val="3485148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现代金融工程的发展</a:t>
            </a:r>
          </a:p>
        </p:txBody>
      </p:sp>
      <p:sp>
        <p:nvSpPr>
          <p:cNvPr id="187395"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sp>
        <p:nvSpPr>
          <p:cNvPr id="14" name="矩形 13"/>
          <p:cNvSpPr>
            <a:spLocks noChangeArrowheads="1"/>
          </p:cNvSpPr>
          <p:nvPr/>
        </p:nvSpPr>
        <p:spPr bwMode="auto">
          <a:xfrm>
            <a:off x="6311900" y="3284538"/>
            <a:ext cx="3384550" cy="1384300"/>
          </a:xfrm>
          <a:prstGeom prst="rect">
            <a:avLst/>
          </a:prstGeom>
          <a:solidFill>
            <a:srgbClr val="FFFF66"/>
          </a:solidFill>
          <a:ln w="9525">
            <a:solidFill>
              <a:srgbClr val="993300"/>
            </a:solidFill>
            <a:miter lim="800000"/>
            <a:headEnd/>
            <a:tailEnd/>
          </a:ln>
        </p:spPr>
        <p:txBody>
          <a:bodyPr>
            <a:spAutoFit/>
          </a:bodyPr>
          <a:lstStyle/>
          <a:p>
            <a:pPr>
              <a:lnSpc>
                <a:spcPct val="150000"/>
              </a:lnSpc>
              <a:buClr>
                <a:schemeClr val="folHlink"/>
              </a:buClr>
              <a:buSzPct val="60000"/>
              <a:buFont typeface="Wingdings" pitchFamily="2" charset="2"/>
              <a:buNone/>
            </a:pPr>
            <a:r>
              <a:rPr lang="zh-CN" altLang="en-US" sz="2800" b="1">
                <a:latin typeface="Times New Roman" pitchFamily="18" charset="0"/>
                <a:ea typeface="宋体" charset="-122"/>
              </a:rPr>
              <a:t>芝加哥期权交易所（</a:t>
            </a:r>
            <a:r>
              <a:rPr lang="en-US" altLang="zh-CN" sz="2800" b="1">
                <a:latin typeface="Times New Roman" pitchFamily="18" charset="0"/>
                <a:ea typeface="宋体" charset="-122"/>
              </a:rPr>
              <a:t>CBOE</a:t>
            </a:r>
            <a:r>
              <a:rPr lang="zh-CN" altLang="en-US" sz="2800" b="1">
                <a:latin typeface="Times New Roman" pitchFamily="18" charset="0"/>
                <a:ea typeface="宋体" charset="-122"/>
              </a:rPr>
              <a:t>，</a:t>
            </a:r>
            <a:r>
              <a:rPr lang="en-US" altLang="zh-CN" sz="2800" b="1">
                <a:latin typeface="Times New Roman" pitchFamily="18" charset="0"/>
                <a:ea typeface="宋体" charset="-122"/>
              </a:rPr>
              <a:t>1973</a:t>
            </a:r>
            <a:r>
              <a:rPr lang="zh-CN" altLang="en-US" sz="2800" b="1">
                <a:latin typeface="Times New Roman" pitchFamily="18" charset="0"/>
                <a:ea typeface="宋体" charset="-122"/>
              </a:rPr>
              <a:t>年）</a:t>
            </a:r>
            <a:endParaRPr lang="zh-CN" altLang="en-US" sz="2800" b="1">
              <a:latin typeface="Times New Roman" pitchFamily="18" charset="0"/>
              <a:ea typeface="仿宋" pitchFamily="49" charset="-122"/>
            </a:endParaRPr>
          </a:p>
        </p:txBody>
      </p:sp>
      <p:sp>
        <p:nvSpPr>
          <p:cNvPr id="23" name="TextBox 22"/>
          <p:cNvSpPr txBox="1">
            <a:spLocks noChangeArrowheads="1"/>
          </p:cNvSpPr>
          <p:nvPr/>
        </p:nvSpPr>
        <p:spPr bwMode="auto">
          <a:xfrm>
            <a:off x="2279650" y="4437063"/>
            <a:ext cx="3810000" cy="1384300"/>
          </a:xfrm>
          <a:prstGeom prst="rect">
            <a:avLst/>
          </a:prstGeom>
          <a:solidFill>
            <a:srgbClr val="FFFF99"/>
          </a:solidFill>
          <a:ln w="9525">
            <a:solidFill>
              <a:schemeClr val="tx1"/>
            </a:solidFill>
            <a:miter lim="800000"/>
            <a:headEnd/>
            <a:tailEnd/>
          </a:ln>
        </p:spPr>
        <p:txBody>
          <a:bodyPr>
            <a:spAutoFit/>
          </a:bodyPr>
          <a:lstStyle/>
          <a:p>
            <a:pPr>
              <a:lnSpc>
                <a:spcPct val="150000"/>
              </a:lnSpc>
              <a:buClr>
                <a:schemeClr val="folHlink"/>
              </a:buClr>
              <a:buSzPct val="60000"/>
              <a:buFontTx/>
              <a:buNone/>
            </a:pPr>
            <a:r>
              <a:rPr lang="zh-CN" altLang="en-US" sz="2800" b="1">
                <a:latin typeface="Times New Roman" pitchFamily="18" charset="0"/>
                <a:ea typeface="仿宋" pitchFamily="49" charset="-122"/>
              </a:rPr>
              <a:t>布莱克</a:t>
            </a:r>
            <a:r>
              <a:rPr lang="en-US" altLang="zh-CN" sz="2800" b="1">
                <a:latin typeface="Times New Roman" pitchFamily="18" charset="0"/>
                <a:ea typeface="仿宋" pitchFamily="49" charset="-122"/>
              </a:rPr>
              <a:t>-</a:t>
            </a:r>
            <a:r>
              <a:rPr lang="zh-CN" altLang="en-US" sz="2800" b="1">
                <a:latin typeface="Times New Roman" pitchFamily="18" charset="0"/>
                <a:ea typeface="仿宋" pitchFamily="49" charset="-122"/>
              </a:rPr>
              <a:t>斯科尔斯期权定价公式（</a:t>
            </a:r>
            <a:r>
              <a:rPr lang="en-US" altLang="zh-CN" sz="2800" b="1">
                <a:latin typeface="Times New Roman" pitchFamily="18" charset="0"/>
                <a:ea typeface="仿宋" pitchFamily="49" charset="-122"/>
              </a:rPr>
              <a:t>1973</a:t>
            </a:r>
            <a:r>
              <a:rPr lang="zh-CN" altLang="en-US" sz="2800" b="1">
                <a:latin typeface="Times New Roman" pitchFamily="18" charset="0"/>
                <a:ea typeface="仿宋" pitchFamily="49" charset="-122"/>
              </a:rPr>
              <a:t>年）</a:t>
            </a:r>
          </a:p>
        </p:txBody>
      </p:sp>
      <p:sp>
        <p:nvSpPr>
          <p:cNvPr id="10" name="矩形 9"/>
          <p:cNvSpPr>
            <a:spLocks noChangeArrowheads="1"/>
          </p:cNvSpPr>
          <p:nvPr/>
        </p:nvSpPr>
        <p:spPr bwMode="auto">
          <a:xfrm>
            <a:off x="2782888" y="2349500"/>
            <a:ext cx="3281362" cy="1384300"/>
          </a:xfrm>
          <a:prstGeom prst="rect">
            <a:avLst/>
          </a:prstGeom>
          <a:solidFill>
            <a:srgbClr val="FFFF66"/>
          </a:solidFill>
          <a:ln w="9525">
            <a:solidFill>
              <a:srgbClr val="993300"/>
            </a:solidFill>
            <a:miter lim="800000"/>
            <a:headEnd/>
            <a:tailEnd/>
          </a:ln>
        </p:spPr>
        <p:txBody>
          <a:bodyPr>
            <a:spAutoFit/>
          </a:bodyPr>
          <a:lstStyle/>
          <a:p>
            <a:pPr>
              <a:lnSpc>
                <a:spcPct val="150000"/>
              </a:lnSpc>
              <a:buClr>
                <a:schemeClr val="folHlink"/>
              </a:buClr>
              <a:buSzPct val="60000"/>
              <a:buFont typeface="Wingdings" pitchFamily="2" charset="2"/>
              <a:buNone/>
            </a:pPr>
            <a:r>
              <a:rPr lang="en-US" altLang="zh-CN" sz="2800" b="1">
                <a:latin typeface="Times New Roman" pitchFamily="18" charset="0"/>
                <a:ea typeface="仿宋" pitchFamily="49" charset="-122"/>
              </a:rPr>
              <a:t>1637</a:t>
            </a:r>
            <a:r>
              <a:rPr lang="zh-CN" altLang="en-US" sz="2800" b="1">
                <a:latin typeface="Times New Roman" pitchFamily="18" charset="0"/>
                <a:ea typeface="仿宋" pitchFamily="49" charset="-122"/>
              </a:rPr>
              <a:t>年荷兰：郁金香球茎期权合约</a:t>
            </a:r>
            <a:endParaRPr lang="zh-CN" altLang="en-US" sz="2800">
              <a:latin typeface="Times New Roman" pitchFamily="18" charset="0"/>
              <a:ea typeface="仿宋" pitchFamily="49" charset="-122"/>
            </a:endParaRPr>
          </a:p>
        </p:txBody>
      </p:sp>
    </p:spTree>
    <p:custDataLst>
      <p:tags r:id="rId1"/>
    </p:custDataLst>
    <p:extLst>
      <p:ext uri="{BB962C8B-B14F-4D97-AF65-F5344CB8AC3E}">
        <p14:creationId xmlns:p14="http://schemas.microsoft.com/office/powerpoint/2010/main" val="1910010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现代金融工程的发展</a:t>
            </a:r>
          </a:p>
        </p:txBody>
      </p:sp>
      <p:sp>
        <p:nvSpPr>
          <p:cNvPr id="64515" name="Rectangle 3"/>
          <p:cNvSpPr>
            <a:spLocks noGrp="1" noChangeArrowheads="1"/>
          </p:cNvSpPr>
          <p:nvPr>
            <p:ph type="body" idx="4294967295"/>
          </p:nvPr>
        </p:nvSpPr>
        <p:spPr>
          <a:xfrm>
            <a:off x="1992313" y="1773238"/>
            <a:ext cx="7467600" cy="3916362"/>
          </a:xfrm>
        </p:spPr>
        <p:txBody>
          <a:bodyPr/>
          <a:lstStyle/>
          <a:p>
            <a:pPr eaLnBrk="1" hangingPunct="1">
              <a:buFont typeface="Wingdings" pitchFamily="2" charset="2"/>
              <a:buNone/>
            </a:pPr>
            <a:r>
              <a:rPr lang="zh-CN" altLang="en-US" smtClean="0"/>
              <a:t>    </a:t>
            </a:r>
            <a:r>
              <a:rPr lang="zh-CN" altLang="en-US" b="1">
                <a:ea typeface="宋体" charset="-122"/>
              </a:rPr>
              <a:t>产生背景</a:t>
            </a:r>
            <a:r>
              <a:rPr lang="en-US" altLang="zh-CN" b="1">
                <a:ea typeface="宋体" charset="-122"/>
              </a:rPr>
              <a:t>:</a:t>
            </a:r>
            <a:r>
              <a:rPr lang="en-US" altLang="zh-CN" b="1">
                <a:latin typeface="Times New Roman" pitchFamily="18" charset="0"/>
                <a:ea typeface="宋体" charset="-122"/>
              </a:rPr>
              <a:t>1970</a:t>
            </a:r>
            <a:r>
              <a:rPr lang="zh-CN" altLang="en-US" b="1">
                <a:ea typeface="宋体" charset="-122"/>
              </a:rPr>
              <a:t>年代的金融创新浪潮</a:t>
            </a:r>
          </a:p>
          <a:p>
            <a:pPr eaLnBrk="1" hangingPunct="1">
              <a:buFont typeface="Wingdings" pitchFamily="2" charset="2"/>
              <a:buNone/>
            </a:pPr>
            <a:endParaRPr lang="zh-CN" altLang="en-US" b="1">
              <a:ea typeface="宋体" charset="-122"/>
            </a:endParaRPr>
          </a:p>
          <a:p>
            <a:pPr lvl="1" eaLnBrk="1" hangingPunct="1"/>
            <a:r>
              <a:rPr lang="zh-CN" altLang="en-US" sz="2800" b="1">
                <a:ea typeface="宋体" charset="-122"/>
              </a:rPr>
              <a:t>布雷顿森林体系的瓦解</a:t>
            </a:r>
            <a:r>
              <a:rPr lang="en-US" altLang="zh-CN" sz="2800" b="1">
                <a:latin typeface="宋体" charset="-122"/>
                <a:ea typeface="宋体" charset="-122"/>
              </a:rPr>
              <a:t>——</a:t>
            </a:r>
            <a:r>
              <a:rPr lang="zh-CN" altLang="en-US" sz="2800" b="1">
                <a:ea typeface="宋体" charset="-122"/>
              </a:rPr>
              <a:t>汇率波动</a:t>
            </a:r>
          </a:p>
          <a:p>
            <a:pPr lvl="1" eaLnBrk="1" hangingPunct="1"/>
            <a:endParaRPr lang="zh-CN" altLang="en-US" sz="2800" b="1">
              <a:ea typeface="宋体" charset="-122"/>
            </a:endParaRPr>
          </a:p>
          <a:p>
            <a:pPr lvl="1" eaLnBrk="1" hangingPunct="1"/>
            <a:r>
              <a:rPr lang="zh-CN" altLang="en-US" sz="2800" b="1">
                <a:ea typeface="宋体" charset="-122"/>
              </a:rPr>
              <a:t>滞胀</a:t>
            </a:r>
            <a:r>
              <a:rPr lang="en-US" altLang="zh-CN" sz="2800" b="1">
                <a:latin typeface="宋体" charset="-122"/>
                <a:ea typeface="宋体" charset="-122"/>
              </a:rPr>
              <a:t>——</a:t>
            </a:r>
            <a:r>
              <a:rPr lang="zh-CN" altLang="en-US" sz="2800" b="1">
                <a:ea typeface="宋体" charset="-122"/>
              </a:rPr>
              <a:t>利率、股价等剧烈波动</a:t>
            </a:r>
          </a:p>
          <a:p>
            <a:pPr lvl="1" eaLnBrk="1" hangingPunct="1"/>
            <a:endParaRPr lang="zh-CN" altLang="en-US" sz="2800" b="1">
              <a:ea typeface="宋体" charset="-122"/>
            </a:endParaRPr>
          </a:p>
          <a:p>
            <a:pPr lvl="1" eaLnBrk="1" hangingPunct="1"/>
            <a:r>
              <a:rPr lang="zh-CN" altLang="en-US" sz="2800" b="1">
                <a:ea typeface="宋体" charset="-122"/>
              </a:rPr>
              <a:t>规避金融管制</a:t>
            </a:r>
            <a:r>
              <a:rPr lang="en-US" altLang="zh-CN" sz="2800" b="1">
                <a:latin typeface="宋体" charset="-122"/>
                <a:ea typeface="宋体" charset="-122"/>
              </a:rPr>
              <a:t>——</a:t>
            </a:r>
            <a:r>
              <a:rPr lang="zh-CN" altLang="en-US" sz="2800" b="1">
                <a:ea typeface="宋体" charset="-122"/>
              </a:rPr>
              <a:t>存款类产品创新等</a:t>
            </a:r>
            <a:endParaRPr lang="zh-CN" altLang="en-US" smtClean="0"/>
          </a:p>
        </p:txBody>
      </p:sp>
    </p:spTree>
    <p:extLst>
      <p:ext uri="{BB962C8B-B14F-4D97-AF65-F5344CB8AC3E}">
        <p14:creationId xmlns:p14="http://schemas.microsoft.com/office/powerpoint/2010/main" val="2355950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7" dur="500"/>
                                        <p:tgtEl>
                                          <p:spTgt spid="645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12" dur="500"/>
                                        <p:tgtEl>
                                          <p:spTgt spid="645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515">
                                            <p:txEl>
                                              <p:pRg st="6" end="6"/>
                                            </p:txEl>
                                          </p:spTgt>
                                        </p:tgtEl>
                                        <p:attrNameLst>
                                          <p:attrName>style.visibility</p:attrName>
                                        </p:attrNameLst>
                                      </p:cBhvr>
                                      <p:to>
                                        <p:strVal val="visible"/>
                                      </p:to>
                                    </p:set>
                                    <p:animEffect transition="in" filter="blinds(horizontal)">
                                      <p:cBhvr>
                                        <p:cTn id="17" dur="500"/>
                                        <p:tgtEl>
                                          <p:spTgt spid="6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现代金融工程的发展</a:t>
            </a:r>
          </a:p>
        </p:txBody>
      </p:sp>
      <p:sp>
        <p:nvSpPr>
          <p:cNvPr id="65539" name="Rectangle 3"/>
          <p:cNvSpPr>
            <a:spLocks noGrp="1" noChangeArrowheads="1"/>
          </p:cNvSpPr>
          <p:nvPr>
            <p:ph type="body" idx="4294967295"/>
          </p:nvPr>
        </p:nvSpPr>
        <p:spPr>
          <a:xfrm>
            <a:off x="1992313" y="1484314"/>
            <a:ext cx="7899400" cy="4751387"/>
          </a:xfrm>
        </p:spPr>
        <p:txBody>
          <a:bodyPr>
            <a:normAutofit lnSpcReduction="10000"/>
          </a:bodyPr>
          <a:lstStyle/>
          <a:p>
            <a:pPr>
              <a:buFont typeface="Wingdings" pitchFamily="2" charset="2"/>
              <a:buNone/>
            </a:pPr>
            <a:r>
              <a:rPr lang="zh-CN" altLang="en-US" b="1">
                <a:ea typeface="宋体" charset="-122"/>
              </a:rPr>
              <a:t>   发展的原因</a:t>
            </a:r>
          </a:p>
          <a:p>
            <a:pPr>
              <a:buFont typeface="Wingdings" pitchFamily="2" charset="2"/>
              <a:buNone/>
            </a:pPr>
            <a:endParaRPr lang="zh-CN" altLang="en-US" b="1">
              <a:latin typeface="方正姚体" pitchFamily="2" charset="-122"/>
              <a:ea typeface="方正姚体" pitchFamily="2" charset="-122"/>
            </a:endParaRPr>
          </a:p>
          <a:p>
            <a:r>
              <a:rPr lang="zh-CN" altLang="en-US" b="1" smtClean="0">
                <a:latin typeface="宋体" charset="-122"/>
                <a:ea typeface="宋体" charset="-122"/>
              </a:rPr>
              <a:t>风险暴露的日益增长</a:t>
            </a:r>
          </a:p>
          <a:p>
            <a:pPr>
              <a:buFont typeface="Wingdings" pitchFamily="2" charset="2"/>
              <a:buNone/>
            </a:pPr>
            <a:endParaRPr lang="zh-CN" altLang="en-US" b="1" smtClean="0">
              <a:latin typeface="宋体" charset="-122"/>
              <a:ea typeface="宋体" charset="-122"/>
            </a:endParaRPr>
          </a:p>
          <a:p>
            <a:r>
              <a:rPr lang="zh-CN" altLang="en-US" b="1" smtClean="0">
                <a:latin typeface="宋体" charset="-122"/>
                <a:ea typeface="宋体" charset="-122"/>
              </a:rPr>
              <a:t>投机利益的巨大推动</a:t>
            </a:r>
          </a:p>
          <a:p>
            <a:pPr>
              <a:buFont typeface="Wingdings" pitchFamily="2" charset="2"/>
              <a:buNone/>
            </a:pPr>
            <a:endParaRPr lang="zh-CN" altLang="en-US" b="1" smtClean="0">
              <a:latin typeface="宋体" charset="-122"/>
              <a:ea typeface="宋体" charset="-122"/>
            </a:endParaRPr>
          </a:p>
          <a:p>
            <a:r>
              <a:rPr lang="zh-CN" altLang="en-US" b="1" smtClean="0">
                <a:latin typeface="宋体" charset="-122"/>
                <a:ea typeface="宋体" charset="-122"/>
              </a:rPr>
              <a:t>金融理论的发展（奠定了理论基础）</a:t>
            </a:r>
          </a:p>
          <a:p>
            <a:pPr>
              <a:buFont typeface="Wingdings" pitchFamily="2" charset="2"/>
              <a:buNone/>
            </a:pPr>
            <a:endParaRPr lang="zh-CN" altLang="en-US" b="1" smtClean="0">
              <a:latin typeface="宋体" charset="-122"/>
              <a:ea typeface="宋体" charset="-122"/>
            </a:endParaRPr>
          </a:p>
          <a:p>
            <a:r>
              <a:rPr lang="zh-CN" altLang="en-US" b="1" smtClean="0">
                <a:latin typeface="宋体" charset="-122"/>
                <a:ea typeface="宋体" charset="-122"/>
              </a:rPr>
              <a:t>科技进步提供的强有力的技术支撑</a:t>
            </a:r>
            <a:r>
              <a:rPr lang="en-US" altLang="zh-CN" b="1" smtClean="0">
                <a:latin typeface="宋体" charset="-122"/>
                <a:ea typeface="宋体" charset="-122"/>
              </a:rPr>
              <a:t>(</a:t>
            </a:r>
            <a:r>
              <a:rPr lang="zh-CN" altLang="en-US" b="1" smtClean="0">
                <a:latin typeface="宋体" charset="-122"/>
                <a:ea typeface="宋体" charset="-122"/>
              </a:rPr>
              <a:t>主要是信息技术</a:t>
            </a:r>
            <a:r>
              <a:rPr lang="zh-CN" altLang="en-US" b="1" smtClean="0">
                <a:latin typeface="宋体" charset="-122"/>
                <a:ea typeface="宋体" charset="-122"/>
                <a:hlinkClick r:id="rId2" action="ppaction://hlinksldjump"/>
              </a:rPr>
              <a:t>等</a:t>
            </a:r>
            <a:r>
              <a:rPr lang="en-US" altLang="zh-CN" b="1" smtClean="0">
                <a:latin typeface="宋体" charset="-122"/>
                <a:ea typeface="宋体" charset="-122"/>
              </a:rPr>
              <a:t>)</a:t>
            </a:r>
            <a:r>
              <a:rPr lang="en-US" altLang="zh-CN" sz="3200" b="1">
                <a:latin typeface="方正姚体" pitchFamily="2" charset="-122"/>
                <a:ea typeface="方正姚体" pitchFamily="2" charset="-122"/>
              </a:rPr>
              <a:t> </a:t>
            </a:r>
          </a:p>
        </p:txBody>
      </p:sp>
    </p:spTree>
    <p:extLst>
      <p:ext uri="{BB962C8B-B14F-4D97-AF65-F5344CB8AC3E}">
        <p14:creationId xmlns:p14="http://schemas.microsoft.com/office/powerpoint/2010/main" val="2745992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anim calcmode="lin" valueType="num">
                                      <p:cBhvr additive="base">
                                        <p:cTn id="7"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4" end="4"/>
                                            </p:txEl>
                                          </p:spTgt>
                                        </p:tgtEl>
                                        <p:attrNameLst>
                                          <p:attrName>style.visibility</p:attrName>
                                        </p:attrNameLst>
                                      </p:cBhvr>
                                      <p:to>
                                        <p:strVal val="visible"/>
                                      </p:to>
                                    </p:set>
                                    <p:anim calcmode="lin" valueType="num">
                                      <p:cBhvr additive="base">
                                        <p:cTn id="1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6" end="6"/>
                                            </p:txEl>
                                          </p:spTgt>
                                        </p:tgtEl>
                                        <p:attrNameLst>
                                          <p:attrName>style.visibility</p:attrName>
                                        </p:attrNameLst>
                                      </p:cBhvr>
                                      <p:to>
                                        <p:strVal val="visible"/>
                                      </p:to>
                                    </p:set>
                                    <p:anim calcmode="lin" valueType="num">
                                      <p:cBhvr additive="base">
                                        <p:cTn id="19"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8" end="8"/>
                                            </p:txEl>
                                          </p:spTgt>
                                        </p:tgtEl>
                                        <p:attrNameLst>
                                          <p:attrName>style.visibility</p:attrName>
                                        </p:attrNameLst>
                                      </p:cBhvr>
                                      <p:to>
                                        <p:strVal val="visible"/>
                                      </p:to>
                                    </p:set>
                                    <p:anim calcmode="lin" valueType="num">
                                      <p:cBhvr additive="base">
                                        <p:cTn id="25"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idx="4294967295"/>
          </p:nvPr>
        </p:nvSpPr>
        <p:spPr bwMode="auto">
          <a:xfrm>
            <a:off x="1981200" y="476250"/>
            <a:ext cx="7467600" cy="865188"/>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 金融工程作为一门学科的发展</a:t>
            </a:r>
          </a:p>
        </p:txBody>
      </p:sp>
      <p:sp>
        <p:nvSpPr>
          <p:cNvPr id="62467" name="Rectangle 3"/>
          <p:cNvSpPr>
            <a:spLocks noGrp="1" noChangeArrowheads="1"/>
          </p:cNvSpPr>
          <p:nvPr>
            <p:ph type="body" idx="4294967295"/>
          </p:nvPr>
        </p:nvSpPr>
        <p:spPr>
          <a:xfrm>
            <a:off x="1981200" y="1600201"/>
            <a:ext cx="7931150" cy="4276725"/>
          </a:xfrm>
        </p:spPr>
        <p:txBody>
          <a:bodyPr/>
          <a:lstStyle/>
          <a:p>
            <a:pPr lvl="1" eaLnBrk="1" hangingPunct="1"/>
            <a:r>
              <a:rPr lang="zh-CN" altLang="en-US" sz="2800" b="1">
                <a:latin typeface="方正姚体" pitchFamily="2" charset="-122"/>
                <a:ea typeface="方正姚体" pitchFamily="2" charset="-122"/>
              </a:rPr>
              <a:t>阶段一：描述性金融学（二战前）</a:t>
            </a:r>
          </a:p>
          <a:p>
            <a:pPr lvl="1" eaLnBrk="1" hangingPunct="1"/>
            <a:r>
              <a:rPr lang="zh-CN" altLang="en-US" sz="2800" b="1">
                <a:latin typeface="方正姚体" pitchFamily="2" charset="-122"/>
                <a:ea typeface="方正姚体" pitchFamily="2" charset="-122"/>
              </a:rPr>
              <a:t>阶段二：分析型金融学（</a:t>
            </a:r>
            <a:r>
              <a:rPr lang="en-US" altLang="zh-CN" sz="2800" b="1">
                <a:latin typeface="方正姚体" pitchFamily="2" charset="-122"/>
                <a:ea typeface="方正姚体" pitchFamily="2" charset="-122"/>
              </a:rPr>
              <a:t>1950-1980</a:t>
            </a:r>
            <a:r>
              <a:rPr lang="zh-CN" altLang="en-US" sz="2800" b="1">
                <a:latin typeface="方正姚体" pitchFamily="2" charset="-122"/>
                <a:ea typeface="方正姚体" pitchFamily="2" charset="-122"/>
              </a:rPr>
              <a:t>年代）</a:t>
            </a:r>
          </a:p>
          <a:p>
            <a:pPr lvl="1" eaLnBrk="1" hangingPunct="1"/>
            <a:r>
              <a:rPr lang="zh-CN" altLang="en-US" sz="2800" b="1">
                <a:latin typeface="方正姚体" pitchFamily="2" charset="-122"/>
                <a:ea typeface="方正姚体" pitchFamily="2" charset="-122"/>
              </a:rPr>
              <a:t>阶段三：工程化金融学（</a:t>
            </a:r>
            <a:r>
              <a:rPr lang="en-US" altLang="zh-CN" sz="2800" b="1">
                <a:latin typeface="方正姚体" pitchFamily="2" charset="-122"/>
                <a:ea typeface="方正姚体" pitchFamily="2" charset="-122"/>
              </a:rPr>
              <a:t>1980</a:t>
            </a:r>
            <a:r>
              <a:rPr lang="zh-CN" altLang="en-US" sz="2800" b="1">
                <a:latin typeface="方正姚体" pitchFamily="2" charset="-122"/>
                <a:ea typeface="方正姚体" pitchFamily="2" charset="-122"/>
              </a:rPr>
              <a:t>年代末以来）</a:t>
            </a:r>
          </a:p>
        </p:txBody>
      </p:sp>
      <p:pic>
        <p:nvPicPr>
          <p:cNvPr id="190468" name="Picture 4" descr="BD04972_"/>
          <p:cNvPicPr>
            <a:picLocks noChangeAspect="1" noChangeArrowheads="1"/>
          </p:cNvPicPr>
          <p:nvPr/>
        </p:nvPicPr>
        <p:blipFill>
          <a:blip r:embed="rId2" cstate="print"/>
          <a:srcRect/>
          <a:stretch>
            <a:fillRect/>
          </a:stretch>
        </p:blipFill>
        <p:spPr bwMode="auto">
          <a:xfrm>
            <a:off x="6888164" y="3500439"/>
            <a:ext cx="2924175" cy="2192337"/>
          </a:xfrm>
          <a:prstGeom prst="rect">
            <a:avLst/>
          </a:prstGeom>
          <a:noFill/>
          <a:ln w="9525">
            <a:noFill/>
            <a:miter lim="800000"/>
            <a:headEnd/>
            <a:tailEnd/>
          </a:ln>
        </p:spPr>
      </p:pic>
      <p:grpSp>
        <p:nvGrpSpPr>
          <p:cNvPr id="2" name="Group 11"/>
          <p:cNvGrpSpPr>
            <a:grpSpLocks/>
          </p:cNvGrpSpPr>
          <p:nvPr/>
        </p:nvGrpSpPr>
        <p:grpSpPr bwMode="auto">
          <a:xfrm>
            <a:off x="2279651" y="3141664"/>
            <a:ext cx="2447925" cy="1247775"/>
            <a:chOff x="476" y="1979"/>
            <a:chExt cx="1542" cy="786"/>
          </a:xfrm>
        </p:grpSpPr>
        <p:sp>
          <p:nvSpPr>
            <p:cNvPr id="190476" name="Text Box 5"/>
            <p:cNvSpPr txBox="1">
              <a:spLocks noChangeArrowheads="1"/>
            </p:cNvSpPr>
            <p:nvPr/>
          </p:nvSpPr>
          <p:spPr bwMode="auto">
            <a:xfrm>
              <a:off x="476" y="2432"/>
              <a:ext cx="1180" cy="333"/>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模型化</a:t>
              </a:r>
            </a:p>
          </p:txBody>
        </p:sp>
        <p:sp>
          <p:nvSpPr>
            <p:cNvPr id="190477" name="Line 8"/>
            <p:cNvSpPr>
              <a:spLocks noChangeShapeType="1"/>
            </p:cNvSpPr>
            <p:nvPr/>
          </p:nvSpPr>
          <p:spPr bwMode="auto">
            <a:xfrm flipH="1">
              <a:off x="1383" y="1979"/>
              <a:ext cx="635" cy="453"/>
            </a:xfrm>
            <a:prstGeom prst="line">
              <a:avLst/>
            </a:prstGeom>
            <a:noFill/>
            <a:ln w="9525">
              <a:solidFill>
                <a:schemeClr val="tx1"/>
              </a:solidFill>
              <a:round/>
              <a:headEnd/>
              <a:tailEnd type="triangle" w="med" len="med"/>
            </a:ln>
          </p:spPr>
          <p:txBody>
            <a:bodyPr>
              <a:spAutoFit/>
            </a:bodyPr>
            <a:lstStyle/>
            <a:p>
              <a:endParaRPr lang="zh-CN" altLang="en-US"/>
            </a:p>
          </p:txBody>
        </p:sp>
      </p:grpSp>
      <p:grpSp>
        <p:nvGrpSpPr>
          <p:cNvPr id="3" name="Group 12"/>
          <p:cNvGrpSpPr>
            <a:grpSpLocks/>
          </p:cNvGrpSpPr>
          <p:nvPr/>
        </p:nvGrpSpPr>
        <p:grpSpPr bwMode="auto">
          <a:xfrm>
            <a:off x="3216275" y="3141663"/>
            <a:ext cx="1511300" cy="2544762"/>
            <a:chOff x="1066" y="1979"/>
            <a:chExt cx="952" cy="1603"/>
          </a:xfrm>
        </p:grpSpPr>
        <p:sp>
          <p:nvSpPr>
            <p:cNvPr id="190474" name="Text Box 7"/>
            <p:cNvSpPr txBox="1">
              <a:spLocks noChangeArrowheads="1"/>
            </p:cNvSpPr>
            <p:nvPr/>
          </p:nvSpPr>
          <p:spPr bwMode="auto">
            <a:xfrm>
              <a:off x="1066" y="3249"/>
              <a:ext cx="861" cy="333"/>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结构化</a:t>
              </a:r>
            </a:p>
          </p:txBody>
        </p:sp>
        <p:sp>
          <p:nvSpPr>
            <p:cNvPr id="190475" name="Line 9"/>
            <p:cNvSpPr>
              <a:spLocks noChangeShapeType="1"/>
            </p:cNvSpPr>
            <p:nvPr/>
          </p:nvSpPr>
          <p:spPr bwMode="auto">
            <a:xfrm flipH="1">
              <a:off x="1565" y="1979"/>
              <a:ext cx="453" cy="1270"/>
            </a:xfrm>
            <a:prstGeom prst="line">
              <a:avLst/>
            </a:prstGeom>
            <a:noFill/>
            <a:ln w="9525">
              <a:solidFill>
                <a:schemeClr val="tx1"/>
              </a:solidFill>
              <a:round/>
              <a:headEnd/>
              <a:tailEnd type="triangle" w="med" len="med"/>
            </a:ln>
          </p:spPr>
          <p:txBody>
            <a:bodyPr>
              <a:spAutoFit/>
            </a:bodyPr>
            <a:lstStyle/>
            <a:p>
              <a:endParaRPr lang="zh-CN" altLang="en-US"/>
            </a:p>
          </p:txBody>
        </p:sp>
      </p:grpSp>
      <p:grpSp>
        <p:nvGrpSpPr>
          <p:cNvPr id="4" name="Group 13"/>
          <p:cNvGrpSpPr>
            <a:grpSpLocks/>
          </p:cNvGrpSpPr>
          <p:nvPr/>
        </p:nvGrpSpPr>
        <p:grpSpPr bwMode="auto">
          <a:xfrm>
            <a:off x="4727576" y="3141664"/>
            <a:ext cx="1800225" cy="1608137"/>
            <a:chOff x="2018" y="1979"/>
            <a:chExt cx="1134" cy="1013"/>
          </a:xfrm>
        </p:grpSpPr>
        <p:sp>
          <p:nvSpPr>
            <p:cNvPr id="190472" name="Text Box 6"/>
            <p:cNvSpPr txBox="1">
              <a:spLocks noChangeArrowheads="1"/>
            </p:cNvSpPr>
            <p:nvPr/>
          </p:nvSpPr>
          <p:spPr bwMode="auto">
            <a:xfrm>
              <a:off x="2154" y="2659"/>
              <a:ext cx="998" cy="333"/>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复杂化</a:t>
              </a:r>
            </a:p>
          </p:txBody>
        </p:sp>
        <p:sp>
          <p:nvSpPr>
            <p:cNvPr id="190473" name="Line 10"/>
            <p:cNvSpPr>
              <a:spLocks noChangeShapeType="1"/>
            </p:cNvSpPr>
            <p:nvPr/>
          </p:nvSpPr>
          <p:spPr bwMode="auto">
            <a:xfrm>
              <a:off x="2018" y="1979"/>
              <a:ext cx="635" cy="635"/>
            </a:xfrm>
            <a:prstGeom prst="line">
              <a:avLst/>
            </a:prstGeom>
            <a:noFill/>
            <a:ln w="9525">
              <a:solidFill>
                <a:schemeClr val="tx1"/>
              </a:solidFill>
              <a:round/>
              <a:headEnd/>
              <a:tailEnd type="triangle" w="med" len="med"/>
            </a:ln>
          </p:spPr>
          <p:txBody>
            <a:bodyPr>
              <a:spAutoFit/>
            </a:bodyPr>
            <a:lstStyle/>
            <a:p>
              <a:endParaRPr lang="zh-CN" altLang="en-US"/>
            </a:p>
          </p:txBody>
        </p:sp>
      </p:grpSp>
    </p:spTree>
    <p:extLst>
      <p:ext uri="{BB962C8B-B14F-4D97-AF65-F5344CB8AC3E}">
        <p14:creationId xmlns:p14="http://schemas.microsoft.com/office/powerpoint/2010/main" val="1672367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checkerboard(across)">
                                      <p:cBhvr>
                                        <p:cTn id="17" dur="500"/>
                                        <p:tgtEl>
                                          <p:spTgt spid="6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dirty="0"/>
              <a:t> 第一章  绪论</a:t>
            </a:r>
            <a:endParaRPr lang="zh-CN" altLang="zh-CN" sz="3600" b="1" dirty="0">
              <a:effectLst>
                <a:outerShdw blurRad="38100" dist="38100" dir="2700000" algn="tl">
                  <a:srgbClr val="C0C0C0"/>
                </a:outerShdw>
              </a:effectLst>
              <a:latin typeface="黑体" pitchFamily="2" charset="-122"/>
            </a:endParaRPr>
          </a:p>
        </p:txBody>
      </p:sp>
      <p:sp>
        <p:nvSpPr>
          <p:cNvPr id="191491" name="Rectangle 3"/>
          <p:cNvSpPr>
            <a:spLocks noGrp="1" noChangeArrowheads="1"/>
          </p:cNvSpPr>
          <p:nvPr>
            <p:ph type="body" idx="4294967295"/>
          </p:nvPr>
        </p:nvSpPr>
        <p:spPr/>
        <p:txBody>
          <a:bodyPr/>
          <a:lstStyle/>
          <a:p>
            <a:pPr eaLnBrk="1" hangingPunct="1"/>
            <a:endParaRPr lang="zh-CN" altLang="zh-CN" smtClean="0"/>
          </a:p>
        </p:txBody>
      </p:sp>
      <p:sp>
        <p:nvSpPr>
          <p:cNvPr id="191492"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什么是金融工程</a:t>
            </a:r>
            <a:r>
              <a:rPr lang="en-US" altLang="zh-CN" sz="2400" b="1">
                <a:latin typeface="华文中宋" pitchFamily="2" charset="-122"/>
                <a:ea typeface="华文中宋" pitchFamily="2" charset="-122"/>
              </a:rPr>
              <a:t>?</a:t>
            </a:r>
            <a:endParaRPr lang="zh-CN" altLang="en-US" sz="2400" b="1">
              <a:latin typeface="华文仿宋" pitchFamily="2" charset="-122"/>
              <a:ea typeface="华文仿宋" pitchFamily="2" charset="-122"/>
            </a:endParaRPr>
          </a:p>
        </p:txBody>
      </p:sp>
      <p:sp>
        <p:nvSpPr>
          <p:cNvPr id="270341"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为什么要学习金融工程</a:t>
            </a:r>
            <a:r>
              <a:rPr lang="en-US" altLang="zh-CN" sz="2400" b="1">
                <a:latin typeface="华文中宋" pitchFamily="2" charset="-122"/>
                <a:ea typeface="华文中宋" pitchFamily="2" charset="-122"/>
              </a:rPr>
              <a:t>?</a:t>
            </a:r>
            <a:endParaRPr lang="zh-CN" altLang="en-US" sz="2400" b="1">
              <a:latin typeface="华文中宋" pitchFamily="2" charset="-122"/>
              <a:ea typeface="华文中宋" pitchFamily="2" charset="-122"/>
            </a:endParaRPr>
          </a:p>
        </p:txBody>
      </p:sp>
      <p:sp>
        <p:nvSpPr>
          <p:cNvPr id="191494"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金融工程的核心问题</a:t>
            </a:r>
          </a:p>
        </p:txBody>
      </p:sp>
      <p:sp>
        <p:nvSpPr>
          <p:cNvPr id="191495"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金融工程的产品市场</a:t>
            </a:r>
          </a:p>
        </p:txBody>
      </p:sp>
    </p:spTree>
    <p:extLst>
      <p:ext uri="{BB962C8B-B14F-4D97-AF65-F5344CB8AC3E}">
        <p14:creationId xmlns:p14="http://schemas.microsoft.com/office/powerpoint/2010/main" val="197400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034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92515"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为什么要学习金融工程？</a:t>
            </a:r>
            <a:endParaRPr lang="zh-CN" altLang="en-US" sz="3200">
              <a:latin typeface="Arial" charset="0"/>
              <a:ea typeface="宋体" charset="-122"/>
            </a:endParaRPr>
          </a:p>
        </p:txBody>
      </p:sp>
      <p:sp>
        <p:nvSpPr>
          <p:cNvPr id="47108" name="Text Box 4"/>
          <p:cNvSpPr txBox="1">
            <a:spLocks noChangeArrowheads="1"/>
          </p:cNvSpPr>
          <p:nvPr/>
        </p:nvSpPr>
        <p:spPr bwMode="auto">
          <a:xfrm>
            <a:off x="1981201" y="1447800"/>
            <a:ext cx="8075613" cy="4400550"/>
          </a:xfrm>
          <a:prstGeom prst="rect">
            <a:avLst/>
          </a:prstGeom>
          <a:noFill/>
          <a:ln w="9525">
            <a:noFill/>
            <a:miter lim="800000"/>
            <a:headEnd/>
            <a:tailEnd/>
          </a:ln>
        </p:spPr>
        <p:txBody>
          <a:bodyPr>
            <a:spAutoFit/>
          </a:bodyPr>
          <a:lstStyle/>
          <a:p>
            <a:pPr algn="l">
              <a:spcBef>
                <a:spcPct val="50000"/>
              </a:spcBef>
              <a:buClrTx/>
              <a:buSzTx/>
              <a:buFontTx/>
              <a:buNone/>
            </a:pPr>
            <a:r>
              <a:rPr lang="en-US" altLang="zh-CN" sz="2800">
                <a:latin typeface="Arial" charset="0"/>
                <a:ea typeface="宋体" charset="-122"/>
              </a:rPr>
              <a:t>    </a:t>
            </a:r>
            <a:r>
              <a:rPr lang="en-US" altLang="zh-CN" sz="2800" b="1">
                <a:latin typeface="方正姚体" pitchFamily="2" charset="-122"/>
                <a:ea typeface="方正姚体" pitchFamily="2" charset="-122"/>
              </a:rPr>
              <a:t>1.</a:t>
            </a:r>
            <a:r>
              <a:rPr lang="zh-CN" altLang="en-US" sz="2800" b="1">
                <a:latin typeface="方正姚体" pitchFamily="2" charset="-122"/>
                <a:ea typeface="方正姚体" pitchFamily="2" charset="-122"/>
              </a:rPr>
              <a:t>金融创新实践的客观要求</a:t>
            </a:r>
          </a:p>
          <a:p>
            <a:pPr algn="l">
              <a:spcBef>
                <a:spcPct val="50000"/>
              </a:spcBef>
              <a:buClrTx/>
              <a:buSzTx/>
              <a:buFontTx/>
              <a:buNone/>
            </a:pPr>
            <a:r>
              <a:rPr lang="zh-CN" altLang="en-US">
                <a:latin typeface="Arial" charset="0"/>
                <a:ea typeface="宋体" charset="-122"/>
              </a:rPr>
              <a:t>        </a:t>
            </a:r>
            <a:r>
              <a:rPr lang="zh-CN" altLang="en-US" sz="2400">
                <a:latin typeface="华文仿宋" pitchFamily="2" charset="-122"/>
                <a:ea typeface="华文仿宋" pitchFamily="2" charset="-122"/>
              </a:rPr>
              <a:t>日益迅猛发展的金融创新实践</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要求人们</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不仅仅是专业投资者</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具备足够的金融工程知识。</a:t>
            </a:r>
          </a:p>
          <a:p>
            <a:pPr algn="l">
              <a:spcBef>
                <a:spcPct val="0"/>
              </a:spcBef>
              <a:buClrTx/>
              <a:buSzTx/>
              <a:buFontTx/>
              <a:buNone/>
            </a:pPr>
            <a:r>
              <a:rPr lang="zh-CN" altLang="en-US" sz="2400">
                <a:latin typeface="华文仿宋" pitchFamily="2" charset="-122"/>
                <a:ea typeface="华文仿宋" pitchFamily="2" charset="-122"/>
              </a:rPr>
              <a:t>       （</a:t>
            </a:r>
            <a:r>
              <a:rPr lang="en-US" altLang="zh-CN" sz="2400">
                <a:latin typeface="华文仿宋" pitchFamily="2" charset="-122"/>
                <a:ea typeface="华文仿宋" pitchFamily="2" charset="-122"/>
              </a:rPr>
              <a:t>1</a:t>
            </a:r>
            <a:r>
              <a:rPr lang="zh-CN" altLang="en-US" sz="2400">
                <a:latin typeface="华文仿宋" pitchFamily="2" charset="-122"/>
                <a:ea typeface="华文仿宋" pitchFamily="2" charset="-122"/>
              </a:rPr>
              <a:t>）金融交易工具的创新：丰富的交易工具，过去是定制的交易工具，现在往往已经成为标准化的工具。</a:t>
            </a:r>
          </a:p>
          <a:p>
            <a:pPr algn="l">
              <a:spcBef>
                <a:spcPct val="0"/>
              </a:spcBef>
              <a:buClrTx/>
              <a:buSzTx/>
              <a:buFontTx/>
              <a:buNone/>
            </a:pPr>
            <a:r>
              <a:rPr lang="zh-CN" altLang="en-US" sz="2400">
                <a:latin typeface="华文仿宋" pitchFamily="2" charset="-122"/>
                <a:ea typeface="华文仿宋" pitchFamily="2" charset="-122"/>
              </a:rPr>
              <a:t>       （</a:t>
            </a:r>
            <a:r>
              <a:rPr lang="en-US" altLang="zh-CN" sz="2400">
                <a:latin typeface="华文仿宋" pitchFamily="2" charset="-122"/>
                <a:ea typeface="华文仿宋" pitchFamily="2" charset="-122"/>
              </a:rPr>
              <a:t>2</a:t>
            </a:r>
            <a:r>
              <a:rPr lang="zh-CN" altLang="en-US" sz="2400">
                <a:latin typeface="华文仿宋" pitchFamily="2" charset="-122"/>
                <a:ea typeface="华文仿宋" pitchFamily="2" charset="-122"/>
              </a:rPr>
              <a:t>）金融市场的发育成熟：直接面向投资人的服务和规范，使普及金融工程知识成为必要和可能。</a:t>
            </a:r>
          </a:p>
          <a:p>
            <a:pPr algn="l">
              <a:spcBef>
                <a:spcPct val="0"/>
              </a:spcBef>
              <a:buClrTx/>
              <a:buSzTx/>
              <a:buFontTx/>
              <a:buNone/>
            </a:pPr>
            <a:r>
              <a:rPr lang="zh-CN" altLang="en-US" sz="2400">
                <a:latin typeface="华文仿宋" pitchFamily="2" charset="-122"/>
                <a:ea typeface="华文仿宋" pitchFamily="2" charset="-122"/>
              </a:rPr>
              <a:t>       （</a:t>
            </a:r>
            <a:r>
              <a:rPr lang="en-US" altLang="zh-CN" sz="2400">
                <a:latin typeface="华文仿宋" pitchFamily="2" charset="-122"/>
                <a:ea typeface="华文仿宋" pitchFamily="2" charset="-122"/>
              </a:rPr>
              <a:t>3</a:t>
            </a:r>
            <a:r>
              <a:rPr lang="zh-CN" altLang="en-US" sz="2400">
                <a:latin typeface="华文仿宋" pitchFamily="2" charset="-122"/>
                <a:ea typeface="华文仿宋" pitchFamily="2" charset="-122"/>
              </a:rPr>
              <a:t>）生产经营活动的发展需要：大规模的生产经营活动承受了更多的风险，需要金融工程技术创新风险管理 。</a:t>
            </a:r>
          </a:p>
          <a:p>
            <a:pPr algn="l">
              <a:spcBef>
                <a:spcPct val="0"/>
              </a:spcBef>
              <a:buClrTx/>
              <a:buSzTx/>
              <a:buFontTx/>
              <a:buNone/>
            </a:pPr>
            <a:r>
              <a:rPr lang="zh-CN" altLang="en-US" sz="2400">
                <a:latin typeface="华文仿宋" pitchFamily="2" charset="-122"/>
                <a:ea typeface="华文仿宋" pitchFamily="2" charset="-122"/>
              </a:rPr>
              <a:t>       （</a:t>
            </a:r>
            <a:r>
              <a:rPr lang="en-US" altLang="zh-CN" sz="2400">
                <a:latin typeface="华文仿宋" pitchFamily="2" charset="-122"/>
                <a:ea typeface="华文仿宋" pitchFamily="2" charset="-122"/>
              </a:rPr>
              <a:t>4</a:t>
            </a:r>
            <a:r>
              <a:rPr lang="zh-CN" altLang="en-US" sz="2400">
                <a:latin typeface="华文仿宋" pitchFamily="2" charset="-122"/>
                <a:ea typeface="华文仿宋" pitchFamily="2" charset="-122"/>
              </a:rPr>
              <a:t>）来自投资人和企业界的需求推动金融工程学的不断发展。</a:t>
            </a:r>
          </a:p>
        </p:txBody>
      </p:sp>
    </p:spTree>
    <p:extLst>
      <p:ext uri="{BB962C8B-B14F-4D97-AF65-F5344CB8AC3E}">
        <p14:creationId xmlns:p14="http://schemas.microsoft.com/office/powerpoint/2010/main" val="115526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8">
                                            <p:txEl>
                                              <p:pRg st="2" end="2"/>
                                            </p:txEl>
                                          </p:spTgt>
                                        </p:tgtEl>
                                        <p:attrNameLst>
                                          <p:attrName>style.visibility</p:attrName>
                                        </p:attrNameLst>
                                      </p:cBhvr>
                                      <p:to>
                                        <p:strVal val="visible"/>
                                      </p:to>
                                    </p:set>
                                    <p:animEffect transition="in" filter="blinds(horizontal)">
                                      <p:cBhvr>
                                        <p:cTn id="7" dur="500"/>
                                        <p:tgtEl>
                                          <p:spTgt spid="4710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7108">
                                            <p:txEl>
                                              <p:pRg st="3" end="3"/>
                                            </p:txEl>
                                          </p:spTgt>
                                        </p:tgtEl>
                                        <p:attrNameLst>
                                          <p:attrName>style.visibility</p:attrName>
                                        </p:attrNameLst>
                                      </p:cBhvr>
                                      <p:to>
                                        <p:strVal val="visible"/>
                                      </p:to>
                                    </p:set>
                                    <p:animEffect transition="in" filter="checkerboard(across)">
                                      <p:cBhvr>
                                        <p:cTn id="12" dur="500"/>
                                        <p:tgtEl>
                                          <p:spTgt spid="4710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7108">
                                            <p:txEl>
                                              <p:pRg st="4" end="4"/>
                                            </p:txEl>
                                          </p:spTgt>
                                        </p:tgtEl>
                                        <p:attrNameLst>
                                          <p:attrName>style.visibility</p:attrName>
                                        </p:attrNameLst>
                                      </p:cBhvr>
                                      <p:to>
                                        <p:strVal val="visible"/>
                                      </p:to>
                                    </p:set>
                                    <p:animEffect transition="in" filter="checkerboard(across)">
                                      <p:cBhvr>
                                        <p:cTn id="17" dur="500"/>
                                        <p:tgtEl>
                                          <p:spTgt spid="4710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108">
                                            <p:txEl>
                                              <p:pRg st="5" end="5"/>
                                            </p:txEl>
                                          </p:spTgt>
                                        </p:tgtEl>
                                        <p:attrNameLst>
                                          <p:attrName>style.visibility</p:attrName>
                                        </p:attrNameLst>
                                      </p:cBhvr>
                                      <p:to>
                                        <p:strVal val="visible"/>
                                      </p:to>
                                    </p:set>
                                    <p:animEffect transition="in" filter="blinds(horizontal)">
                                      <p:cBhvr>
                                        <p:cTn id="22" dur="500"/>
                                        <p:tgtEl>
                                          <p:spTgt spid="471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idx="4294967295"/>
          </p:nvPr>
        </p:nvSpPr>
        <p:spPr bwMode="auto">
          <a:xfrm>
            <a:off x="1992313" y="260350"/>
            <a:ext cx="8229600" cy="1143000"/>
          </a:xfrm>
          <a:noFill/>
        </p:spPr>
        <p:txBody>
          <a:bodyPr vert="horz" wrap="square" lIns="91440" tIns="45720" rIns="91440" bIns="45720" numCol="1" rtlCol="0" anchor="ctr" anchorCtr="0" compatLnSpc="1">
            <a:prstTxWarp prst="textNoShape">
              <a:avLst/>
            </a:prstTxWarp>
            <a:normAutofit/>
          </a:bodyPr>
          <a:lstStyle/>
          <a:p>
            <a:pPr algn="ctr"/>
            <a:r>
              <a:rPr lang="zh-CN" altLang="en-US" cap="none" smtClean="0"/>
              <a:t>  </a:t>
            </a:r>
            <a:r>
              <a:rPr lang="zh-CN" altLang="en-US" sz="3600" b="1"/>
              <a:t>金融期货的发展历程</a:t>
            </a:r>
          </a:p>
        </p:txBody>
      </p:sp>
      <p:sp>
        <p:nvSpPr>
          <p:cNvPr id="163843" name="Freeform 3"/>
          <p:cNvSpPr>
            <a:spLocks noEditPoints="1"/>
          </p:cNvSpPr>
          <p:nvPr/>
        </p:nvSpPr>
        <p:spPr bwMode="gray">
          <a:xfrm>
            <a:off x="3143250" y="1989138"/>
            <a:ext cx="5943600" cy="4038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solidFill>
            <a:srgbClr val="33CCCC"/>
          </a:solidFill>
          <a:ln w="0">
            <a:noFill/>
            <a:prstDash val="solid"/>
            <a:round/>
            <a:headEnd/>
            <a:tailEnd/>
          </a:ln>
          <a:effectLst>
            <a:outerShdw dist="206741" dir="8249373" algn="ctr" rotWithShape="0">
              <a:srgbClr val="000000">
                <a:alpha val="50000"/>
              </a:srgbClr>
            </a:outerShdw>
          </a:effectLst>
        </p:spPr>
        <p:txBody>
          <a:bodyPr/>
          <a:lstStyle/>
          <a:p>
            <a:pPr>
              <a:spcBef>
                <a:spcPct val="50000"/>
              </a:spcBef>
              <a:buClrTx/>
              <a:buSzTx/>
              <a:buFontTx/>
              <a:buNone/>
              <a:defRPr/>
            </a:pPr>
            <a:endParaRPr lang="zh-CN" altLang="en-US" sz="2800" b="1">
              <a:latin typeface="Arial" pitchFamily="34" charset="0"/>
              <a:ea typeface="华文仿宋" pitchFamily="2" charset="-122"/>
            </a:endParaRPr>
          </a:p>
        </p:txBody>
      </p:sp>
      <p:sp>
        <p:nvSpPr>
          <p:cNvPr id="193540" name="Oval 4"/>
          <p:cNvSpPr>
            <a:spLocks noChangeArrowheads="1"/>
          </p:cNvSpPr>
          <p:nvPr/>
        </p:nvSpPr>
        <p:spPr bwMode="gray">
          <a:xfrm rot="-723406">
            <a:off x="4906964" y="5105400"/>
            <a:ext cx="1438275" cy="666750"/>
          </a:xfrm>
          <a:prstGeom prst="ellipse">
            <a:avLst/>
          </a:prstGeom>
          <a:solidFill>
            <a:srgbClr val="0F2145">
              <a:alpha val="30196"/>
            </a:srgbClr>
          </a:solidFill>
          <a:ln w="9525">
            <a:noFill/>
            <a:round/>
            <a:headEnd/>
            <a:tailEnd/>
          </a:ln>
        </p:spPr>
        <p:txBody>
          <a:bodyPr wrap="none" anchor="ctr"/>
          <a:lstStyle/>
          <a:p>
            <a:pPr algn="l">
              <a:spcBef>
                <a:spcPct val="0"/>
              </a:spcBef>
              <a:buClrTx/>
              <a:buSzTx/>
              <a:buFontTx/>
              <a:buNone/>
            </a:pPr>
            <a:endParaRPr lang="zh-CN" altLang="en-US">
              <a:latin typeface="Arial" charset="0"/>
            </a:endParaRPr>
          </a:p>
        </p:txBody>
      </p:sp>
      <p:sp>
        <p:nvSpPr>
          <p:cNvPr id="193541" name="Oval 5"/>
          <p:cNvSpPr>
            <a:spLocks noChangeArrowheads="1"/>
          </p:cNvSpPr>
          <p:nvPr/>
        </p:nvSpPr>
        <p:spPr bwMode="gray">
          <a:xfrm>
            <a:off x="4838701" y="3886201"/>
            <a:ext cx="1704975" cy="1706563"/>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42" name="Oval 6"/>
          <p:cNvSpPr>
            <a:spLocks noChangeArrowheads="1"/>
          </p:cNvSpPr>
          <p:nvPr/>
        </p:nvSpPr>
        <p:spPr bwMode="gray">
          <a:xfrm>
            <a:off x="4859339" y="3895725"/>
            <a:ext cx="1665287" cy="166370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43" name="Oval 7"/>
          <p:cNvSpPr>
            <a:spLocks noChangeArrowheads="1"/>
          </p:cNvSpPr>
          <p:nvPr/>
        </p:nvSpPr>
        <p:spPr bwMode="gray">
          <a:xfrm>
            <a:off x="4876801" y="3911600"/>
            <a:ext cx="1584325" cy="1555750"/>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44" name="Oval 8"/>
          <p:cNvSpPr>
            <a:spLocks noChangeArrowheads="1"/>
          </p:cNvSpPr>
          <p:nvPr/>
        </p:nvSpPr>
        <p:spPr bwMode="gray">
          <a:xfrm>
            <a:off x="4968875" y="3956051"/>
            <a:ext cx="1409700" cy="1262063"/>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45" name="Text Box 9"/>
          <p:cNvSpPr txBox="1">
            <a:spLocks noChangeArrowheads="1"/>
          </p:cNvSpPr>
          <p:nvPr/>
        </p:nvSpPr>
        <p:spPr bwMode="gray">
          <a:xfrm>
            <a:off x="5205413" y="4513263"/>
            <a:ext cx="977900" cy="519112"/>
          </a:xfrm>
          <a:prstGeom prst="rect">
            <a:avLst/>
          </a:prstGeom>
          <a:noFill/>
          <a:ln w="9525" algn="ctr">
            <a:noFill/>
            <a:miter lim="800000"/>
            <a:headEnd/>
            <a:tailEnd/>
          </a:ln>
        </p:spPr>
        <p:txBody>
          <a:bodyPr wrap="none">
            <a:spAutoFit/>
          </a:bodyPr>
          <a:lstStyle/>
          <a:p>
            <a:pPr>
              <a:spcBef>
                <a:spcPct val="0"/>
              </a:spcBef>
              <a:buClrTx/>
              <a:buSzTx/>
              <a:buFontTx/>
              <a:buNone/>
            </a:pPr>
            <a:r>
              <a:rPr lang="en-US" altLang="zh-CN" sz="2800" b="1">
                <a:solidFill>
                  <a:srgbClr val="000000"/>
                </a:solidFill>
                <a:latin typeface="Arial" charset="0"/>
                <a:ea typeface="宋体" charset="-122"/>
              </a:rPr>
              <a:t>1982</a:t>
            </a:r>
            <a:endParaRPr lang="en-US" altLang="zh-CN" b="1">
              <a:latin typeface="Arial" charset="0"/>
              <a:ea typeface="宋体" charset="-122"/>
            </a:endParaRPr>
          </a:p>
        </p:txBody>
      </p:sp>
      <p:sp>
        <p:nvSpPr>
          <p:cNvPr id="193546" name="Oval 10"/>
          <p:cNvSpPr>
            <a:spLocks noChangeArrowheads="1"/>
          </p:cNvSpPr>
          <p:nvPr/>
        </p:nvSpPr>
        <p:spPr bwMode="gray">
          <a:xfrm rot="-772996">
            <a:off x="3078164" y="4495800"/>
            <a:ext cx="1133475" cy="609600"/>
          </a:xfrm>
          <a:prstGeom prst="ellipse">
            <a:avLst/>
          </a:prstGeom>
          <a:solidFill>
            <a:srgbClr val="0F2145">
              <a:alpha val="30196"/>
            </a:srgbClr>
          </a:solidFill>
          <a:ln w="9525">
            <a:noFill/>
            <a:round/>
            <a:headEnd/>
            <a:tailEnd/>
          </a:ln>
        </p:spPr>
        <p:txBody>
          <a:bodyPr wrap="none" anchor="ctr"/>
          <a:lstStyle/>
          <a:p>
            <a:pPr algn="l">
              <a:spcBef>
                <a:spcPct val="0"/>
              </a:spcBef>
              <a:buClrTx/>
              <a:buSzTx/>
              <a:buFontTx/>
              <a:buNone/>
            </a:pPr>
            <a:endParaRPr lang="zh-CN" altLang="en-US">
              <a:latin typeface="Arial" charset="0"/>
            </a:endParaRPr>
          </a:p>
        </p:txBody>
      </p:sp>
      <p:grpSp>
        <p:nvGrpSpPr>
          <p:cNvPr id="193547" name="Group 11"/>
          <p:cNvGrpSpPr>
            <a:grpSpLocks/>
          </p:cNvGrpSpPr>
          <p:nvPr/>
        </p:nvGrpSpPr>
        <p:grpSpPr bwMode="auto">
          <a:xfrm>
            <a:off x="3001963" y="3505200"/>
            <a:ext cx="1371600" cy="1441450"/>
            <a:chOff x="732" y="2112"/>
            <a:chExt cx="842" cy="860"/>
          </a:xfrm>
        </p:grpSpPr>
        <p:sp>
          <p:nvSpPr>
            <p:cNvPr id="193561" name="Oval 12"/>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62" name="Oval 13"/>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63" name="Oval 14"/>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64" name="Oval 15"/>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65" name="Text Box 16"/>
            <p:cNvSpPr txBox="1">
              <a:spLocks noChangeArrowheads="1"/>
            </p:cNvSpPr>
            <p:nvPr/>
          </p:nvSpPr>
          <p:spPr bwMode="gray">
            <a:xfrm>
              <a:off x="878" y="2414"/>
              <a:ext cx="530" cy="273"/>
            </a:xfrm>
            <a:prstGeom prst="rect">
              <a:avLst/>
            </a:prstGeom>
            <a:noFill/>
            <a:ln w="9525" algn="ctr">
              <a:noFill/>
              <a:miter lim="800000"/>
              <a:headEnd/>
              <a:tailEnd/>
            </a:ln>
          </p:spPr>
          <p:txBody>
            <a:bodyPr wrap="none">
              <a:spAutoFit/>
            </a:bodyPr>
            <a:lstStyle/>
            <a:p>
              <a:pPr>
                <a:spcBef>
                  <a:spcPct val="0"/>
                </a:spcBef>
                <a:buClrTx/>
                <a:buSzTx/>
                <a:buFontTx/>
                <a:buNone/>
              </a:pPr>
              <a:r>
                <a:rPr lang="en-US" altLang="zh-CN" sz="2400" b="1">
                  <a:solidFill>
                    <a:srgbClr val="000000"/>
                  </a:solidFill>
                  <a:latin typeface="Arial" charset="0"/>
                  <a:ea typeface="宋体" charset="-122"/>
                </a:rPr>
                <a:t>1976</a:t>
              </a:r>
              <a:endParaRPr lang="en-US" altLang="zh-CN" b="1">
                <a:latin typeface="Arial" charset="0"/>
                <a:ea typeface="宋体" charset="-122"/>
              </a:endParaRPr>
            </a:p>
          </p:txBody>
        </p:sp>
      </p:grpSp>
      <p:sp>
        <p:nvSpPr>
          <p:cNvPr id="193548" name="Oval 17"/>
          <p:cNvSpPr>
            <a:spLocks noChangeArrowheads="1"/>
          </p:cNvSpPr>
          <p:nvPr/>
        </p:nvSpPr>
        <p:spPr bwMode="gray">
          <a:xfrm>
            <a:off x="2816225" y="2740025"/>
            <a:ext cx="914400" cy="533400"/>
          </a:xfrm>
          <a:prstGeom prst="ellipse">
            <a:avLst/>
          </a:prstGeom>
          <a:solidFill>
            <a:srgbClr val="0F2145">
              <a:alpha val="30196"/>
            </a:srgbClr>
          </a:solidFill>
          <a:ln w="9525">
            <a:noFill/>
            <a:round/>
            <a:headEnd/>
            <a:tailEnd/>
          </a:ln>
        </p:spPr>
        <p:txBody>
          <a:bodyPr wrap="none" anchor="ctr"/>
          <a:lstStyle/>
          <a:p>
            <a:pPr algn="l">
              <a:spcBef>
                <a:spcPct val="0"/>
              </a:spcBef>
              <a:buClrTx/>
              <a:buSzTx/>
              <a:buFontTx/>
              <a:buNone/>
            </a:pPr>
            <a:endParaRPr lang="zh-CN" altLang="en-US">
              <a:latin typeface="Arial" charset="0"/>
            </a:endParaRPr>
          </a:p>
        </p:txBody>
      </p:sp>
      <p:sp>
        <p:nvSpPr>
          <p:cNvPr id="193549" name="Oval 18"/>
          <p:cNvSpPr>
            <a:spLocks noChangeArrowheads="1"/>
          </p:cNvSpPr>
          <p:nvPr/>
        </p:nvSpPr>
        <p:spPr bwMode="gray">
          <a:xfrm>
            <a:off x="2892425" y="2133600"/>
            <a:ext cx="1023938" cy="1023938"/>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0" name="Oval 19"/>
          <p:cNvSpPr>
            <a:spLocks noChangeArrowheads="1"/>
          </p:cNvSpPr>
          <p:nvPr/>
        </p:nvSpPr>
        <p:spPr bwMode="gray">
          <a:xfrm>
            <a:off x="2905126" y="2138364"/>
            <a:ext cx="1000125" cy="1000125"/>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1" name="Oval 20"/>
          <p:cNvSpPr>
            <a:spLocks noChangeArrowheads="1"/>
          </p:cNvSpPr>
          <p:nvPr/>
        </p:nvSpPr>
        <p:spPr bwMode="gray">
          <a:xfrm>
            <a:off x="2916238" y="2149475"/>
            <a:ext cx="950912" cy="933450"/>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2" name="Oval 21"/>
          <p:cNvSpPr>
            <a:spLocks noChangeArrowheads="1"/>
          </p:cNvSpPr>
          <p:nvPr/>
        </p:nvSpPr>
        <p:spPr bwMode="gray">
          <a:xfrm>
            <a:off x="2970214" y="2174875"/>
            <a:ext cx="847725" cy="757238"/>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3" name="Text Box 22"/>
          <p:cNvSpPr txBox="1">
            <a:spLocks noChangeArrowheads="1"/>
          </p:cNvSpPr>
          <p:nvPr/>
        </p:nvSpPr>
        <p:spPr bwMode="gray">
          <a:xfrm>
            <a:off x="2927351" y="2349501"/>
            <a:ext cx="936625" cy="366713"/>
          </a:xfrm>
          <a:prstGeom prst="rect">
            <a:avLst/>
          </a:prstGeom>
          <a:noFill/>
          <a:ln w="9525" algn="ctr">
            <a:noFill/>
            <a:miter lim="800000"/>
            <a:headEnd/>
            <a:tailEnd/>
          </a:ln>
        </p:spPr>
        <p:txBody>
          <a:bodyPr>
            <a:spAutoFit/>
          </a:bodyPr>
          <a:lstStyle/>
          <a:p>
            <a:pPr>
              <a:spcBef>
                <a:spcPct val="0"/>
              </a:spcBef>
              <a:buClrTx/>
              <a:buSzTx/>
              <a:buFontTx/>
              <a:buNone/>
            </a:pPr>
            <a:r>
              <a:rPr lang="en-US" altLang="zh-CN" b="1">
                <a:solidFill>
                  <a:srgbClr val="000000"/>
                </a:solidFill>
                <a:latin typeface="Arial" charset="0"/>
                <a:ea typeface="宋体" charset="-122"/>
              </a:rPr>
              <a:t>1972</a:t>
            </a:r>
            <a:endParaRPr lang="en-US" altLang="zh-CN">
              <a:latin typeface="Arial" charset="0"/>
              <a:ea typeface="宋体" charset="-122"/>
            </a:endParaRPr>
          </a:p>
        </p:txBody>
      </p:sp>
      <p:sp>
        <p:nvSpPr>
          <p:cNvPr id="193554" name="Oval 23"/>
          <p:cNvSpPr>
            <a:spLocks noChangeArrowheads="1"/>
          </p:cNvSpPr>
          <p:nvPr/>
        </p:nvSpPr>
        <p:spPr bwMode="gray">
          <a:xfrm>
            <a:off x="7751763" y="3213100"/>
            <a:ext cx="1871662" cy="1944688"/>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5" name="Oval 24"/>
          <p:cNvSpPr>
            <a:spLocks noChangeArrowheads="1"/>
          </p:cNvSpPr>
          <p:nvPr/>
        </p:nvSpPr>
        <p:spPr bwMode="gray">
          <a:xfrm>
            <a:off x="7751764" y="3429000"/>
            <a:ext cx="1800225" cy="1728788"/>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6" name="Rectangle 25"/>
          <p:cNvSpPr>
            <a:spLocks noChangeArrowheads="1"/>
          </p:cNvSpPr>
          <p:nvPr/>
        </p:nvSpPr>
        <p:spPr bwMode="auto">
          <a:xfrm>
            <a:off x="2855913" y="1844676"/>
            <a:ext cx="1079500" cy="358775"/>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zh-CN" altLang="en-US" b="1">
                <a:latin typeface="Arial" charset="0"/>
                <a:ea typeface="华文中宋" pitchFamily="2" charset="-122"/>
              </a:rPr>
              <a:t>外汇期货</a:t>
            </a:r>
          </a:p>
        </p:txBody>
      </p:sp>
      <p:sp>
        <p:nvSpPr>
          <p:cNvPr id="193557" name="Rectangle 27"/>
          <p:cNvSpPr>
            <a:spLocks noChangeArrowheads="1"/>
          </p:cNvSpPr>
          <p:nvPr/>
        </p:nvSpPr>
        <p:spPr bwMode="auto">
          <a:xfrm>
            <a:off x="4583114" y="3141664"/>
            <a:ext cx="2808287" cy="936625"/>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zh-CN" altLang="en-US" b="1">
                <a:latin typeface="Arial" charset="0"/>
                <a:ea typeface="华文中宋" pitchFamily="2" charset="-122"/>
              </a:rPr>
              <a:t>股票指数期货</a:t>
            </a:r>
          </a:p>
          <a:p>
            <a:pPr>
              <a:spcBef>
                <a:spcPct val="0"/>
              </a:spcBef>
              <a:buClrTx/>
              <a:buSzTx/>
              <a:buFontTx/>
              <a:buNone/>
            </a:pPr>
            <a:r>
              <a:rPr lang="zh-CN" altLang="en-US" b="1">
                <a:latin typeface="Arial" charset="0"/>
                <a:ea typeface="华文中宋" pitchFamily="2" charset="-122"/>
              </a:rPr>
              <a:t>（标准普尔、道琼斯、</a:t>
            </a:r>
          </a:p>
          <a:p>
            <a:pPr>
              <a:spcBef>
                <a:spcPct val="0"/>
              </a:spcBef>
              <a:buClrTx/>
              <a:buSzTx/>
              <a:buFontTx/>
              <a:buNone/>
            </a:pPr>
            <a:r>
              <a:rPr lang="zh-CN" altLang="en-US" b="1">
                <a:latin typeface="Arial" charset="0"/>
                <a:ea typeface="华文中宋" pitchFamily="2" charset="-122"/>
              </a:rPr>
              <a:t>伦敦金融时报、香港恒生）</a:t>
            </a:r>
          </a:p>
        </p:txBody>
      </p:sp>
      <p:sp>
        <p:nvSpPr>
          <p:cNvPr id="193558" name="Rectangle 28"/>
          <p:cNvSpPr>
            <a:spLocks noChangeArrowheads="1"/>
          </p:cNvSpPr>
          <p:nvPr/>
        </p:nvSpPr>
        <p:spPr bwMode="auto">
          <a:xfrm>
            <a:off x="8112125" y="2636839"/>
            <a:ext cx="1225550" cy="865187"/>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zh-CN" altLang="en-US" b="1">
                <a:latin typeface="Arial" charset="0"/>
                <a:ea typeface="华文中宋" pitchFamily="2" charset="-122"/>
              </a:rPr>
              <a:t>股票期货</a:t>
            </a:r>
          </a:p>
          <a:p>
            <a:pPr>
              <a:spcBef>
                <a:spcPct val="0"/>
              </a:spcBef>
              <a:buClrTx/>
              <a:buSzTx/>
              <a:buFontTx/>
              <a:buNone/>
            </a:pPr>
            <a:r>
              <a:rPr lang="zh-CN" altLang="en-US" b="1">
                <a:latin typeface="Arial" charset="0"/>
                <a:ea typeface="华文中宋" pitchFamily="2" charset="-122"/>
              </a:rPr>
              <a:t>（美国）</a:t>
            </a:r>
          </a:p>
        </p:txBody>
      </p:sp>
      <p:sp>
        <p:nvSpPr>
          <p:cNvPr id="193559" name="Text Box 29"/>
          <p:cNvSpPr txBox="1">
            <a:spLocks noChangeArrowheads="1"/>
          </p:cNvSpPr>
          <p:nvPr/>
        </p:nvSpPr>
        <p:spPr bwMode="gray">
          <a:xfrm>
            <a:off x="8113713" y="4005263"/>
            <a:ext cx="977900" cy="519112"/>
          </a:xfrm>
          <a:prstGeom prst="rect">
            <a:avLst/>
          </a:prstGeom>
          <a:noFill/>
          <a:ln w="9525" algn="ctr">
            <a:noFill/>
            <a:miter lim="800000"/>
            <a:headEnd/>
            <a:tailEnd/>
          </a:ln>
        </p:spPr>
        <p:txBody>
          <a:bodyPr wrap="none">
            <a:spAutoFit/>
          </a:bodyPr>
          <a:lstStyle/>
          <a:p>
            <a:pPr>
              <a:spcBef>
                <a:spcPct val="0"/>
              </a:spcBef>
              <a:buClrTx/>
              <a:buSzTx/>
              <a:buFontTx/>
              <a:buNone/>
            </a:pPr>
            <a:r>
              <a:rPr lang="en-US" altLang="zh-CN" sz="2800" b="1">
                <a:solidFill>
                  <a:srgbClr val="000000"/>
                </a:solidFill>
                <a:latin typeface="Arial" charset="0"/>
                <a:ea typeface="宋体" charset="-122"/>
              </a:rPr>
              <a:t>2002</a:t>
            </a:r>
            <a:endParaRPr lang="en-US" altLang="zh-CN" sz="2000" b="1">
              <a:latin typeface="Arial" charset="0"/>
              <a:ea typeface="宋体" charset="-122"/>
            </a:endParaRPr>
          </a:p>
        </p:txBody>
      </p:sp>
      <p:sp>
        <p:nvSpPr>
          <p:cNvPr id="193560" name="Rectangle 26"/>
          <p:cNvSpPr>
            <a:spLocks noChangeArrowheads="1"/>
          </p:cNvSpPr>
          <p:nvPr/>
        </p:nvSpPr>
        <p:spPr bwMode="auto">
          <a:xfrm>
            <a:off x="2424114" y="3213100"/>
            <a:ext cx="1800225" cy="647700"/>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zh-CN" altLang="en-US" b="1">
                <a:latin typeface="Arial" charset="0"/>
                <a:ea typeface="华文中宋" pitchFamily="2" charset="-122"/>
              </a:rPr>
              <a:t>利率期货</a:t>
            </a:r>
          </a:p>
          <a:p>
            <a:pPr>
              <a:spcBef>
                <a:spcPct val="0"/>
              </a:spcBef>
              <a:buClrTx/>
              <a:buSzTx/>
              <a:buFontTx/>
              <a:buNone/>
            </a:pPr>
            <a:r>
              <a:rPr lang="zh-CN" altLang="en-US" b="1">
                <a:latin typeface="Arial" charset="0"/>
                <a:ea typeface="华文中宋" pitchFamily="2" charset="-122"/>
              </a:rPr>
              <a:t>（国库券、债券）</a:t>
            </a:r>
          </a:p>
        </p:txBody>
      </p:sp>
    </p:spTree>
    <p:extLst>
      <p:ext uri="{BB962C8B-B14F-4D97-AF65-F5344CB8AC3E}">
        <p14:creationId xmlns:p14="http://schemas.microsoft.com/office/powerpoint/2010/main" val="97089254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latin typeface="黑体" pitchFamily="49" charset="-122"/>
              </a:rPr>
              <a:t>我国商品期货市场的发展</a:t>
            </a:r>
          </a:p>
        </p:txBody>
      </p:sp>
      <p:graphicFrame>
        <p:nvGraphicFramePr>
          <p:cNvPr id="4" name="Object 5"/>
          <p:cNvGraphicFramePr>
            <a:graphicFrameLocks noGrp="1" noChangeAspect="1"/>
          </p:cNvGraphicFramePr>
          <p:nvPr>
            <p:ph sz="quarter" idx="4294967295"/>
          </p:nvPr>
        </p:nvGraphicFramePr>
        <p:xfrm>
          <a:off x="2043113" y="2039938"/>
          <a:ext cx="8037512" cy="38973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458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4563"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4564"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4565"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4566"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4567" name="Text Box 9"/>
          <p:cNvSpPr txBox="1">
            <a:spLocks noChangeArrowheads="1"/>
          </p:cNvSpPr>
          <p:nvPr/>
        </p:nvSpPr>
        <p:spPr bwMode="auto">
          <a:xfrm>
            <a:off x="2133600" y="2057400"/>
            <a:ext cx="7848600" cy="381635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b="1">
                <a:latin typeface="黑体" pitchFamily="49" charset="-122"/>
                <a:ea typeface="黑体" pitchFamily="49" charset="-122"/>
              </a:rPr>
              <a:t>1.</a:t>
            </a:r>
            <a:r>
              <a:rPr lang="zh-CN" altLang="en-US" sz="2800" b="1">
                <a:latin typeface="黑体" pitchFamily="49" charset="-122"/>
                <a:ea typeface="黑体" pitchFamily="49" charset="-122"/>
              </a:rPr>
              <a:t>四大期货交易所</a:t>
            </a:r>
          </a:p>
          <a:p>
            <a:pPr marL="342900" indent="-342900">
              <a:spcBef>
                <a:spcPct val="50000"/>
              </a:spcBef>
              <a:buClr>
                <a:schemeClr val="folHlink"/>
              </a:buClr>
              <a:buSzPct val="60000"/>
            </a:pPr>
            <a:r>
              <a:rPr lang="zh-CN" altLang="en-US" sz="2800">
                <a:latin typeface="Times New Roman" pitchFamily="18" charset="0"/>
                <a:ea typeface="宋体" charset="-122"/>
              </a:rPr>
              <a:t>                                        上市品种：</a:t>
            </a:r>
          </a:p>
          <a:p>
            <a:pPr marL="342900" indent="-342900">
              <a:spcBef>
                <a:spcPct val="50000"/>
              </a:spcBef>
              <a:buClr>
                <a:schemeClr val="folHlink"/>
              </a:buClr>
              <a:buSzPct val="60000"/>
            </a:pPr>
            <a:r>
              <a:rPr lang="zh-CN" altLang="en-US" sz="2800">
                <a:latin typeface="Times New Roman" pitchFamily="18" charset="0"/>
                <a:ea typeface="宋体" charset="-122"/>
              </a:rPr>
              <a:t>                                         铜、铝、锌、天然橡胶、</a:t>
            </a:r>
          </a:p>
          <a:p>
            <a:pPr marL="342900" indent="-342900">
              <a:spcBef>
                <a:spcPct val="50000"/>
              </a:spcBef>
              <a:buClr>
                <a:schemeClr val="folHlink"/>
              </a:buClr>
              <a:buSzPct val="60000"/>
            </a:pPr>
            <a:r>
              <a:rPr lang="zh-CN" altLang="en-US" sz="2800">
                <a:latin typeface="Times New Roman" pitchFamily="18" charset="0"/>
                <a:ea typeface="宋体" charset="-122"/>
              </a:rPr>
              <a:t>                                         燃料油、</a:t>
            </a:r>
            <a:r>
              <a:rPr lang="zh-CN" altLang="en-US" sz="3200" b="1">
                <a:solidFill>
                  <a:schemeClr val="hlink"/>
                </a:solidFill>
                <a:latin typeface="Times New Roman" pitchFamily="18" charset="0"/>
                <a:ea typeface="楷体" pitchFamily="49" charset="-122"/>
              </a:rPr>
              <a:t>铅</a:t>
            </a:r>
            <a:r>
              <a:rPr lang="zh-CN" altLang="en-US" sz="2800">
                <a:latin typeface="Times New Roman" pitchFamily="18" charset="0"/>
                <a:ea typeface="宋体" charset="-122"/>
              </a:rPr>
              <a:t>等</a:t>
            </a:r>
            <a:r>
              <a:rPr lang="en-US" altLang="zh-CN" sz="2800">
                <a:latin typeface="Times New Roman" pitchFamily="18" charset="0"/>
                <a:ea typeface="宋体" charset="-122"/>
              </a:rPr>
              <a:t>6</a:t>
            </a:r>
            <a:r>
              <a:rPr lang="zh-CN" altLang="en-US" sz="2800">
                <a:latin typeface="Times New Roman" pitchFamily="18" charset="0"/>
                <a:ea typeface="宋体" charset="-122"/>
              </a:rPr>
              <a:t>个品种。</a:t>
            </a:r>
          </a:p>
          <a:p>
            <a:pPr marL="342900" indent="-342900">
              <a:spcBef>
                <a:spcPct val="50000"/>
              </a:spcBef>
              <a:buClr>
                <a:schemeClr val="folHlink"/>
              </a:buClr>
              <a:buSzPct val="60000"/>
            </a:pPr>
            <a:r>
              <a:rPr lang="zh-CN" altLang="en-US" sz="2800" b="1">
                <a:solidFill>
                  <a:schemeClr val="hlink"/>
                </a:solidFill>
                <a:latin typeface="Times New Roman" pitchFamily="18" charset="0"/>
                <a:ea typeface="方正姚体" pitchFamily="2" charset="-122"/>
              </a:rPr>
              <a:t>上海期货交易所             </a:t>
            </a:r>
            <a:r>
              <a:rPr lang="zh-CN" altLang="en-US" sz="2800">
                <a:latin typeface="Times New Roman" pitchFamily="18" charset="0"/>
                <a:ea typeface="宋体" charset="-122"/>
              </a:rPr>
              <a:t>会员：</a:t>
            </a:r>
            <a:r>
              <a:rPr lang="en-US" altLang="zh-CN" sz="2800">
                <a:latin typeface="Times New Roman" pitchFamily="18" charset="0"/>
                <a:ea typeface="宋体" charset="-122"/>
              </a:rPr>
              <a:t>200</a:t>
            </a:r>
            <a:r>
              <a:rPr lang="zh-CN" altLang="en-US" sz="2800">
                <a:latin typeface="Times New Roman" pitchFamily="18" charset="0"/>
                <a:ea typeface="宋体" charset="-122"/>
              </a:rPr>
              <a:t>多家 </a:t>
            </a:r>
            <a:endParaRPr lang="zh-CN" altLang="en-US" sz="2800" b="1">
              <a:solidFill>
                <a:schemeClr val="hlink"/>
              </a:solidFill>
              <a:latin typeface="Times New Roman" pitchFamily="18" charset="0"/>
              <a:ea typeface="方正姚体" pitchFamily="2" charset="-122"/>
            </a:endParaRPr>
          </a:p>
          <a:p>
            <a:pPr marL="342900" indent="-342900">
              <a:spcBef>
                <a:spcPct val="50000"/>
              </a:spcBef>
              <a:buClr>
                <a:schemeClr val="folHlink"/>
              </a:buClr>
              <a:buSzPct val="60000"/>
            </a:pPr>
            <a:endParaRPr lang="zh-CN" altLang="en-US" sz="2800">
              <a:latin typeface="Times New Roman" pitchFamily="18" charset="0"/>
              <a:ea typeface="宋体" charset="-122"/>
            </a:endParaRPr>
          </a:p>
        </p:txBody>
      </p:sp>
      <p:pic>
        <p:nvPicPr>
          <p:cNvPr id="194568" name="Picture 10" descr="291697"/>
          <p:cNvPicPr>
            <a:picLocks noChangeAspect="1" noChangeArrowheads="1"/>
          </p:cNvPicPr>
          <p:nvPr/>
        </p:nvPicPr>
        <p:blipFill>
          <a:blip r:embed="rId3" cstate="print"/>
          <a:srcRect/>
          <a:stretch>
            <a:fillRect/>
          </a:stretch>
        </p:blipFill>
        <p:spPr bwMode="auto">
          <a:xfrm>
            <a:off x="2438400" y="2601914"/>
            <a:ext cx="2133600" cy="1970087"/>
          </a:xfrm>
          <a:prstGeom prst="rect">
            <a:avLst/>
          </a:prstGeom>
          <a:noFill/>
          <a:ln w="9525">
            <a:noFill/>
            <a:miter lim="800000"/>
            <a:headEnd/>
            <a:tailEnd/>
          </a:ln>
        </p:spPr>
      </p:pic>
    </p:spTree>
    <p:extLst>
      <p:ext uri="{BB962C8B-B14F-4D97-AF65-F5344CB8AC3E}">
        <p14:creationId xmlns:p14="http://schemas.microsoft.com/office/powerpoint/2010/main" val="346122688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5587"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5588"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5589"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5590"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5591" name="Text Box 9"/>
          <p:cNvSpPr txBox="1">
            <a:spLocks noChangeArrowheads="1"/>
          </p:cNvSpPr>
          <p:nvPr/>
        </p:nvSpPr>
        <p:spPr bwMode="auto">
          <a:xfrm>
            <a:off x="2135188" y="1557338"/>
            <a:ext cx="7848600" cy="436721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b="1">
                <a:latin typeface="黑体" pitchFamily="49" charset="-122"/>
                <a:ea typeface="黑体" pitchFamily="49" charset="-122"/>
              </a:rPr>
              <a:t>1.</a:t>
            </a:r>
            <a:r>
              <a:rPr lang="zh-CN" altLang="en-US" sz="2800" b="1">
                <a:latin typeface="黑体" pitchFamily="49" charset="-122"/>
                <a:ea typeface="黑体" pitchFamily="49" charset="-122"/>
              </a:rPr>
              <a:t>四大期货交易所</a:t>
            </a:r>
          </a:p>
          <a:p>
            <a:pPr marL="342900" indent="-342900">
              <a:spcBef>
                <a:spcPct val="50000"/>
              </a:spcBef>
              <a:buClr>
                <a:schemeClr val="folHlink"/>
              </a:buClr>
              <a:buSzPct val="60000"/>
            </a:pPr>
            <a:r>
              <a:rPr lang="zh-CN" altLang="en-US" sz="2800">
                <a:latin typeface="Times New Roman" pitchFamily="18" charset="0"/>
                <a:ea typeface="宋体" charset="-122"/>
              </a:rPr>
              <a:t>                                        上市品种：</a:t>
            </a:r>
          </a:p>
          <a:p>
            <a:pPr marL="342900" indent="-342900">
              <a:spcBef>
                <a:spcPct val="50000"/>
              </a:spcBef>
              <a:buClr>
                <a:schemeClr val="folHlink"/>
              </a:buClr>
              <a:buSzPct val="60000"/>
            </a:pPr>
            <a:r>
              <a:rPr lang="zh-CN" altLang="en-US" sz="2800">
                <a:latin typeface="Times New Roman" pitchFamily="18" charset="0"/>
                <a:ea typeface="宋体" charset="-122"/>
              </a:rPr>
              <a:t>                                        小麦（包括优质强筋小麦 </a:t>
            </a:r>
          </a:p>
          <a:p>
            <a:pPr marL="342900" indent="-342900">
              <a:spcBef>
                <a:spcPct val="50000"/>
              </a:spcBef>
              <a:buClr>
                <a:schemeClr val="folHlink"/>
              </a:buClr>
              <a:buSzPct val="60000"/>
            </a:pPr>
            <a:r>
              <a:rPr lang="zh-CN" altLang="en-US" sz="2800">
                <a:latin typeface="Times New Roman" pitchFamily="18" charset="0"/>
                <a:ea typeface="宋体" charset="-122"/>
              </a:rPr>
              <a:t>                                        和硬白小麦）、棉花、白</a:t>
            </a:r>
          </a:p>
          <a:p>
            <a:pPr marL="342900" indent="-342900">
              <a:spcBef>
                <a:spcPct val="50000"/>
              </a:spcBef>
              <a:buClr>
                <a:schemeClr val="folHlink"/>
              </a:buClr>
              <a:buSzPct val="60000"/>
            </a:pPr>
            <a:r>
              <a:rPr lang="zh-CN" altLang="en-US" sz="2800">
                <a:latin typeface="Times New Roman" pitchFamily="18" charset="0"/>
                <a:ea typeface="宋体" charset="-122"/>
              </a:rPr>
              <a:t>                                        糖、精对苯二甲酸、菜籽 </a:t>
            </a:r>
          </a:p>
          <a:p>
            <a:pPr marL="342900" indent="-342900">
              <a:spcBef>
                <a:spcPct val="50000"/>
              </a:spcBef>
              <a:buClr>
                <a:schemeClr val="folHlink"/>
              </a:buClr>
              <a:buSzPct val="60000"/>
            </a:pPr>
            <a:r>
              <a:rPr lang="zh-CN" altLang="en-US" sz="2800" b="1">
                <a:solidFill>
                  <a:schemeClr val="hlink"/>
                </a:solidFill>
                <a:latin typeface="Times New Roman" pitchFamily="18" charset="0"/>
                <a:ea typeface="方正姚体" pitchFamily="2" charset="-122"/>
              </a:rPr>
              <a:t>郑州商品交易所</a:t>
            </a:r>
            <a:r>
              <a:rPr lang="zh-CN" altLang="en-US" sz="2800" b="1">
                <a:solidFill>
                  <a:schemeClr val="hlink"/>
                </a:solidFill>
                <a:latin typeface="Times New Roman" pitchFamily="18" charset="0"/>
                <a:ea typeface="宋体" charset="-122"/>
              </a:rPr>
              <a:t>           </a:t>
            </a:r>
            <a:r>
              <a:rPr lang="zh-CN" altLang="en-US" sz="2800">
                <a:latin typeface="Times New Roman" pitchFamily="18" charset="0"/>
                <a:ea typeface="宋体" charset="-122"/>
              </a:rPr>
              <a:t> 油、早籼稻等 </a:t>
            </a:r>
          </a:p>
          <a:p>
            <a:pPr marL="342900" indent="-342900">
              <a:spcBef>
                <a:spcPct val="50000"/>
              </a:spcBef>
              <a:buClr>
                <a:schemeClr val="folHlink"/>
              </a:buClr>
              <a:buSzPct val="60000"/>
            </a:pPr>
            <a:r>
              <a:rPr lang="zh-CN" altLang="en-US" sz="2800">
                <a:latin typeface="Times New Roman" pitchFamily="18" charset="0"/>
                <a:ea typeface="宋体" charset="-122"/>
              </a:rPr>
              <a:t>                                        会员：</a:t>
            </a:r>
            <a:r>
              <a:rPr lang="en-US" altLang="zh-CN" sz="2800">
                <a:latin typeface="Times New Roman" pitchFamily="18" charset="0"/>
                <a:ea typeface="宋体" charset="-122"/>
              </a:rPr>
              <a:t>200</a:t>
            </a:r>
            <a:r>
              <a:rPr lang="zh-CN" altLang="en-US" sz="2800">
                <a:latin typeface="Times New Roman" pitchFamily="18" charset="0"/>
                <a:ea typeface="宋体" charset="-122"/>
              </a:rPr>
              <a:t>多家</a:t>
            </a:r>
          </a:p>
        </p:txBody>
      </p:sp>
      <p:pic>
        <p:nvPicPr>
          <p:cNvPr id="195592" name="Picture 10" descr="116556962"/>
          <p:cNvPicPr>
            <a:picLocks noChangeAspect="1" noChangeArrowheads="1"/>
          </p:cNvPicPr>
          <p:nvPr/>
        </p:nvPicPr>
        <p:blipFill>
          <a:blip r:embed="rId3" cstate="print"/>
          <a:srcRect l="3629" t="6577" r="4082" b="3401"/>
          <a:stretch>
            <a:fillRect/>
          </a:stretch>
        </p:blipFill>
        <p:spPr bwMode="auto">
          <a:xfrm>
            <a:off x="2495550" y="2492375"/>
            <a:ext cx="1981200" cy="2057400"/>
          </a:xfrm>
          <a:prstGeom prst="rect">
            <a:avLst/>
          </a:prstGeom>
          <a:noFill/>
          <a:ln w="25400">
            <a:noFill/>
            <a:miter lim="800000"/>
            <a:headEnd/>
            <a:tailEnd/>
          </a:ln>
        </p:spPr>
      </p:pic>
    </p:spTree>
    <p:extLst>
      <p:ext uri="{BB962C8B-B14F-4D97-AF65-F5344CB8AC3E}">
        <p14:creationId xmlns:p14="http://schemas.microsoft.com/office/powerpoint/2010/main" val="352056921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eaLnBrk="1" hangingPunct="1"/>
            <a:r>
              <a:rPr lang="zh-CN" altLang="en-US" cap="none" smtClean="0"/>
              <a:t>   </a:t>
            </a:r>
            <a:r>
              <a:rPr lang="zh-CN" altLang="en-US" sz="4000" b="1"/>
              <a:t>教学方案</a:t>
            </a:r>
          </a:p>
        </p:txBody>
      </p:sp>
      <p:graphicFrame>
        <p:nvGraphicFramePr>
          <p:cNvPr id="31788" name="Group 44"/>
          <p:cNvGraphicFramePr>
            <a:graphicFrameLocks noGrp="1"/>
          </p:cNvGraphicFramePr>
          <p:nvPr/>
        </p:nvGraphicFramePr>
        <p:xfrm>
          <a:off x="1919288" y="2997201"/>
          <a:ext cx="8208962" cy="2017395"/>
        </p:xfrm>
        <a:graphic>
          <a:graphicData uri="http://schemas.openxmlformats.org/drawingml/2006/table">
            <a:tbl>
              <a:tblPr/>
              <a:tblGrid>
                <a:gridCol w="3960812">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360363">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rebuchet MS" pitchFamily="34" charset="0"/>
                          <a:ea typeface="华文新魏" pitchFamily="2" charset="-122"/>
                        </a:rPr>
                        <a:t>项  目</a:t>
                      </a:r>
                      <a:endPar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rebuchet MS" pitchFamily="34" charset="0"/>
                          <a:ea typeface="华文新魏" pitchFamily="2" charset="-122"/>
                        </a:rPr>
                        <a:t>比   例</a:t>
                      </a:r>
                      <a:endParaRPr kumimoji="0" lang="zh-CN" altLang="en-US" sz="2000" b="0" i="0" u="none" strike="noStrike" cap="none" normalizeH="0" baseline="0" smtClean="0">
                        <a:ln>
                          <a:noFill/>
                        </a:ln>
                        <a:solidFill>
                          <a:schemeClr val="tx1"/>
                        </a:solidFill>
                        <a:effectLst/>
                        <a:latin typeface="Trebuchet MS"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rebuchet MS" pitchFamily="34" charset="0"/>
                          <a:ea typeface="华文仿宋" pitchFamily="2" charset="-122"/>
                        </a:rPr>
                        <a:t>出勤与课堂表现</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rebuchet MS" pitchFamily="34" charset="0"/>
                          <a:ea typeface="华文新魏" pitchFamily="2" charset="-122"/>
                        </a:rPr>
                        <a:t>10%</a:t>
                      </a:r>
                      <a:endParaRPr kumimoji="0" lang="zh-CN" altLang="en-US" sz="2000" b="0" i="0" u="none" strike="noStrike" cap="none" normalizeH="0" baseline="0" smtClean="0">
                        <a:ln>
                          <a:noFill/>
                        </a:ln>
                        <a:solidFill>
                          <a:schemeClr val="tx1"/>
                        </a:solidFill>
                        <a:effectLst/>
                        <a:latin typeface="Trebuchet MS"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rebuchet MS" pitchFamily="34" charset="0"/>
                          <a:ea typeface="华文仿宋" pitchFamily="2" charset="-122"/>
                        </a:rPr>
                        <a:t>平时作业</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rebuchet MS" pitchFamily="34" charset="0"/>
                          <a:ea typeface="华文新魏" pitchFamily="2" charset="-122"/>
                        </a:rPr>
                        <a:t>20%</a:t>
                      </a:r>
                      <a:endPar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rebuchet MS" pitchFamily="34" charset="0"/>
                          <a:ea typeface="华文仿宋" pitchFamily="2" charset="-122"/>
                        </a:rPr>
                        <a:t>期末考试</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rebuchet MS" pitchFamily="34" charset="0"/>
                          <a:ea typeface="华文新魏" pitchFamily="2" charset="-122"/>
                        </a:rPr>
                        <a:t>70%</a:t>
                      </a:r>
                      <a:endPar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rebuchet MS" pitchFamily="34" charset="0"/>
                          <a:ea typeface="华文仿宋" pitchFamily="2" charset="-122"/>
                        </a:rPr>
                        <a:t>期末考试方式与试卷题型</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rebuchet MS" pitchFamily="34" charset="0"/>
                          <a:ea typeface="华文新魏" pitchFamily="2" charset="-122"/>
                        </a:rPr>
                        <a:t>【</a:t>
                      </a:r>
                      <a:r>
                        <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rPr>
                        <a:t>闭卷</a:t>
                      </a:r>
                      <a:r>
                        <a:rPr kumimoji="0" lang="en-US" altLang="zh-CN" sz="2000" b="0" i="0" u="none" strike="noStrike" cap="none" normalizeH="0" baseline="0" dirty="0" smtClean="0">
                          <a:ln>
                            <a:noFill/>
                          </a:ln>
                          <a:solidFill>
                            <a:schemeClr val="tx1"/>
                          </a:solidFill>
                          <a:effectLst/>
                          <a:latin typeface="Trebuchet MS" pitchFamily="34" charset="0"/>
                          <a:ea typeface="华文新魏" pitchFamily="2" charset="-122"/>
                        </a:rPr>
                        <a:t>】</a:t>
                      </a:r>
                      <a:r>
                        <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rPr>
                        <a:t>选择、简答、计算、论述等</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0005" name="Text Box 40"/>
          <p:cNvSpPr txBox="1">
            <a:spLocks noChangeArrowheads="1"/>
          </p:cNvSpPr>
          <p:nvPr/>
        </p:nvSpPr>
        <p:spPr bwMode="auto">
          <a:xfrm>
            <a:off x="1919288" y="2276475"/>
            <a:ext cx="8208962" cy="457200"/>
          </a:xfrm>
          <a:prstGeom prst="rect">
            <a:avLst/>
          </a:prstGeom>
          <a:noFill/>
          <a:ln w="9525">
            <a:noFill/>
            <a:miter lim="800000"/>
            <a:headEnd/>
            <a:tailEnd/>
          </a:ln>
        </p:spPr>
        <p:txBody>
          <a:bodyPr>
            <a:spAutoFit/>
          </a:bodyPr>
          <a:lstStyle/>
          <a:p>
            <a:pPr algn="l">
              <a:spcBef>
                <a:spcPct val="50000"/>
              </a:spcBef>
              <a:buClrTx/>
              <a:buSzTx/>
              <a:buFontTx/>
              <a:buNone/>
            </a:pPr>
            <a:r>
              <a:rPr lang="zh-CN" altLang="en-US" sz="2400" b="1">
                <a:latin typeface="Arial" charset="0"/>
                <a:ea typeface="宋体" charset="-122"/>
              </a:rPr>
              <a:t>考核与评分：</a:t>
            </a:r>
          </a:p>
        </p:txBody>
      </p:sp>
    </p:spTree>
    <p:extLst>
      <p:ext uri="{BB962C8B-B14F-4D97-AF65-F5344CB8AC3E}">
        <p14:creationId xmlns:p14="http://schemas.microsoft.com/office/powerpoint/2010/main" val="39429288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6611"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6612"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6613"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6614"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6615" name="Text Box 9"/>
          <p:cNvSpPr txBox="1">
            <a:spLocks noChangeArrowheads="1"/>
          </p:cNvSpPr>
          <p:nvPr/>
        </p:nvSpPr>
        <p:spPr bwMode="auto">
          <a:xfrm>
            <a:off x="2133600" y="2057401"/>
            <a:ext cx="7848600" cy="4367213"/>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b="1">
                <a:latin typeface="黑体" pitchFamily="49" charset="-122"/>
                <a:ea typeface="黑体" pitchFamily="49" charset="-122"/>
              </a:rPr>
              <a:t>1.</a:t>
            </a:r>
            <a:r>
              <a:rPr lang="zh-CN" altLang="en-US" sz="2800" b="1">
                <a:latin typeface="黑体" pitchFamily="49" charset="-122"/>
                <a:ea typeface="黑体" pitchFamily="49" charset="-122"/>
              </a:rPr>
              <a:t>四大期货交易所</a:t>
            </a:r>
          </a:p>
          <a:p>
            <a:pPr marL="342900" indent="-342900">
              <a:spcBef>
                <a:spcPct val="50000"/>
              </a:spcBef>
              <a:buClr>
                <a:schemeClr val="folHlink"/>
              </a:buClr>
              <a:buSzPct val="60000"/>
            </a:pPr>
            <a:r>
              <a:rPr lang="zh-CN" altLang="en-US" sz="2800">
                <a:latin typeface="Times New Roman" pitchFamily="18" charset="0"/>
                <a:ea typeface="宋体" charset="-122"/>
              </a:rPr>
              <a:t>                                        上市品种：</a:t>
            </a:r>
          </a:p>
          <a:p>
            <a:pPr marL="342900" indent="-342900">
              <a:spcBef>
                <a:spcPct val="50000"/>
              </a:spcBef>
              <a:buClr>
                <a:schemeClr val="folHlink"/>
              </a:buClr>
              <a:buSzPct val="60000"/>
            </a:pPr>
            <a:r>
              <a:rPr lang="zh-CN" altLang="en-US" sz="2800">
                <a:latin typeface="Times New Roman" pitchFamily="18" charset="0"/>
                <a:ea typeface="宋体" charset="-122"/>
              </a:rPr>
              <a:t>                                        玉米、黄大豆</a:t>
            </a:r>
            <a:r>
              <a:rPr lang="en-US" altLang="zh-CN" sz="2800">
                <a:latin typeface="Times New Roman" pitchFamily="18" charset="0"/>
                <a:ea typeface="宋体" charset="-122"/>
              </a:rPr>
              <a:t>1</a:t>
            </a:r>
            <a:r>
              <a:rPr lang="zh-CN" altLang="en-US" sz="2800">
                <a:latin typeface="Times New Roman" pitchFamily="18" charset="0"/>
                <a:ea typeface="宋体" charset="-122"/>
              </a:rPr>
              <a:t>号、黄大豆</a:t>
            </a:r>
          </a:p>
          <a:p>
            <a:pPr marL="342900" indent="-342900">
              <a:spcBef>
                <a:spcPct val="50000"/>
              </a:spcBef>
              <a:buClr>
                <a:schemeClr val="folHlink"/>
              </a:buClr>
              <a:buSzPct val="60000"/>
            </a:pPr>
            <a:r>
              <a:rPr lang="zh-CN" altLang="en-US" sz="2800">
                <a:latin typeface="Times New Roman" pitchFamily="18" charset="0"/>
                <a:ea typeface="宋体" charset="-122"/>
              </a:rPr>
              <a:t>                                        </a:t>
            </a:r>
            <a:r>
              <a:rPr lang="en-US" altLang="zh-CN" sz="2800">
                <a:latin typeface="Times New Roman" pitchFamily="18" charset="0"/>
                <a:ea typeface="宋体" charset="-122"/>
              </a:rPr>
              <a:t>2</a:t>
            </a:r>
            <a:r>
              <a:rPr lang="zh-CN" altLang="en-US" sz="2800">
                <a:latin typeface="Times New Roman" pitchFamily="18" charset="0"/>
                <a:ea typeface="宋体" charset="-122"/>
              </a:rPr>
              <a:t>号、豆粕、豆油、啤酒大</a:t>
            </a:r>
          </a:p>
          <a:p>
            <a:pPr marL="342900" indent="-342900">
              <a:spcBef>
                <a:spcPct val="50000"/>
              </a:spcBef>
              <a:buClr>
                <a:schemeClr val="folHlink"/>
              </a:buClr>
              <a:buSzPct val="60000"/>
            </a:pPr>
            <a:r>
              <a:rPr lang="zh-CN" altLang="en-US" sz="2800">
                <a:latin typeface="Times New Roman" pitchFamily="18" charset="0"/>
                <a:ea typeface="宋体" charset="-122"/>
              </a:rPr>
              <a:t>                                        麦等</a:t>
            </a:r>
            <a:r>
              <a:rPr lang="en-US" altLang="zh-CN" sz="2800">
                <a:latin typeface="Times New Roman" pitchFamily="18" charset="0"/>
                <a:ea typeface="宋体" charset="-122"/>
              </a:rPr>
              <a:t>6</a:t>
            </a:r>
            <a:r>
              <a:rPr lang="zh-CN" altLang="en-US" sz="2800">
                <a:latin typeface="Times New Roman" pitchFamily="18" charset="0"/>
                <a:ea typeface="宋体" charset="-122"/>
              </a:rPr>
              <a:t>个品种 。</a:t>
            </a:r>
          </a:p>
          <a:p>
            <a:pPr marL="342900" indent="-342900">
              <a:spcBef>
                <a:spcPct val="50000"/>
              </a:spcBef>
              <a:buClr>
                <a:schemeClr val="folHlink"/>
              </a:buClr>
              <a:buSzPct val="60000"/>
            </a:pPr>
            <a:r>
              <a:rPr lang="zh-CN" altLang="en-US" sz="2800" b="1">
                <a:solidFill>
                  <a:schemeClr val="hlink"/>
                </a:solidFill>
                <a:latin typeface="Times New Roman" pitchFamily="18" charset="0"/>
                <a:ea typeface="方正姚体" pitchFamily="2" charset="-122"/>
              </a:rPr>
              <a:t>大连商品交易所             </a:t>
            </a:r>
            <a:r>
              <a:rPr lang="zh-CN" altLang="en-US" sz="2800">
                <a:latin typeface="Times New Roman" pitchFamily="18" charset="0"/>
                <a:ea typeface="宋体" charset="-122"/>
              </a:rPr>
              <a:t>会员：</a:t>
            </a:r>
            <a:r>
              <a:rPr lang="en-US" altLang="zh-CN" sz="2800">
                <a:latin typeface="Times New Roman" pitchFamily="18" charset="0"/>
                <a:ea typeface="宋体" charset="-122"/>
              </a:rPr>
              <a:t>200</a:t>
            </a:r>
            <a:r>
              <a:rPr lang="zh-CN" altLang="en-US" sz="2800">
                <a:latin typeface="Times New Roman" pitchFamily="18" charset="0"/>
                <a:ea typeface="宋体" charset="-122"/>
              </a:rPr>
              <a:t>多家 </a:t>
            </a:r>
            <a:endParaRPr lang="zh-CN" altLang="en-US" sz="2800" b="1">
              <a:solidFill>
                <a:schemeClr val="hlink"/>
              </a:solidFill>
              <a:latin typeface="Times New Roman" pitchFamily="18" charset="0"/>
              <a:ea typeface="方正姚体" pitchFamily="2" charset="-122"/>
            </a:endParaRPr>
          </a:p>
          <a:p>
            <a:pPr marL="342900" indent="-342900">
              <a:spcBef>
                <a:spcPct val="50000"/>
              </a:spcBef>
              <a:buClr>
                <a:schemeClr val="folHlink"/>
              </a:buClr>
              <a:buSzPct val="60000"/>
            </a:pPr>
            <a:endParaRPr lang="zh-CN" altLang="en-US" sz="2800">
              <a:latin typeface="Times New Roman" pitchFamily="18" charset="0"/>
              <a:ea typeface="宋体" charset="-122"/>
            </a:endParaRPr>
          </a:p>
        </p:txBody>
      </p:sp>
      <p:pic>
        <p:nvPicPr>
          <p:cNvPr id="196616" name="Picture 10" descr="291699"/>
          <p:cNvPicPr>
            <a:picLocks noChangeAspect="1" noChangeArrowheads="1"/>
          </p:cNvPicPr>
          <p:nvPr/>
        </p:nvPicPr>
        <p:blipFill>
          <a:blip r:embed="rId3" cstate="print"/>
          <a:srcRect/>
          <a:stretch>
            <a:fillRect/>
          </a:stretch>
        </p:blipFill>
        <p:spPr bwMode="auto">
          <a:xfrm>
            <a:off x="2286000" y="2819401"/>
            <a:ext cx="2438400" cy="2174875"/>
          </a:xfrm>
          <a:prstGeom prst="rect">
            <a:avLst/>
          </a:prstGeom>
          <a:noFill/>
          <a:ln w="9525">
            <a:noFill/>
            <a:miter lim="800000"/>
            <a:headEnd/>
            <a:tailEnd/>
          </a:ln>
        </p:spPr>
      </p:pic>
    </p:spTree>
    <p:extLst>
      <p:ext uri="{BB962C8B-B14F-4D97-AF65-F5344CB8AC3E}">
        <p14:creationId xmlns:p14="http://schemas.microsoft.com/office/powerpoint/2010/main" val="177497631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7635"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7636"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7637"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7638"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7639" name="Text Box 9"/>
          <p:cNvSpPr txBox="1">
            <a:spLocks noChangeArrowheads="1"/>
          </p:cNvSpPr>
          <p:nvPr/>
        </p:nvSpPr>
        <p:spPr bwMode="auto">
          <a:xfrm>
            <a:off x="2133600" y="2057401"/>
            <a:ext cx="8210872" cy="3754874"/>
          </a:xfrm>
          <a:prstGeom prst="rect">
            <a:avLst/>
          </a:prstGeom>
          <a:noFill/>
          <a:ln w="9525" algn="ctr">
            <a:noFill/>
            <a:miter lim="800000"/>
            <a:headEnd/>
            <a:tailEnd/>
          </a:ln>
        </p:spPr>
        <p:txBody>
          <a:bodyPr wrap="square">
            <a:spAutoFit/>
          </a:bodyPr>
          <a:lstStyle/>
          <a:p>
            <a:pPr marL="342900" indent="-342900">
              <a:spcBef>
                <a:spcPct val="50000"/>
              </a:spcBef>
              <a:buClr>
                <a:schemeClr val="folHlink"/>
              </a:buClr>
              <a:buSzPct val="60000"/>
            </a:pPr>
            <a:r>
              <a:rPr lang="zh-CN" altLang="en-US" sz="2800" dirty="0">
                <a:latin typeface="Times New Roman" pitchFamily="18" charset="0"/>
                <a:ea typeface="宋体" charset="-122"/>
              </a:rPr>
              <a:t>      </a:t>
            </a: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四大期货交易所</a:t>
            </a:r>
          </a:p>
          <a:p>
            <a:pPr marL="342900" indent="-342900">
              <a:spcBef>
                <a:spcPct val="50000"/>
              </a:spcBef>
              <a:buClr>
                <a:schemeClr val="folHlink"/>
              </a:buClr>
              <a:buSzPct val="60000"/>
            </a:pPr>
            <a:r>
              <a:rPr lang="zh-CN" altLang="en-US" sz="2800" dirty="0">
                <a:latin typeface="Times New Roman" pitchFamily="18" charset="0"/>
                <a:ea typeface="宋体" charset="-122"/>
              </a:rPr>
              <a:t>                                        上市品种：</a:t>
            </a:r>
          </a:p>
          <a:p>
            <a:pPr marL="342900" indent="-342900">
              <a:spcBef>
                <a:spcPct val="50000"/>
              </a:spcBef>
              <a:buClr>
                <a:schemeClr val="folHlink"/>
              </a:buClr>
              <a:buSzPct val="60000"/>
            </a:pPr>
            <a:r>
              <a:rPr lang="zh-CN" altLang="en-US" sz="2800" dirty="0">
                <a:latin typeface="Times New Roman" pitchFamily="18" charset="0"/>
                <a:ea typeface="宋体" charset="-122"/>
              </a:rPr>
              <a:t>                           沪深</a:t>
            </a:r>
            <a:r>
              <a:rPr lang="en-US" altLang="zh-CN" sz="2800" dirty="0">
                <a:latin typeface="Times New Roman" pitchFamily="18" charset="0"/>
                <a:ea typeface="宋体" charset="-122"/>
              </a:rPr>
              <a:t>300</a:t>
            </a:r>
            <a:r>
              <a:rPr lang="zh-CN" altLang="en-US" sz="2800" dirty="0">
                <a:latin typeface="Times New Roman" pitchFamily="18" charset="0"/>
                <a:ea typeface="宋体" charset="-122"/>
              </a:rPr>
              <a:t>、上证</a:t>
            </a:r>
            <a:r>
              <a:rPr lang="en-US" altLang="zh-CN" sz="2800" dirty="0">
                <a:latin typeface="Times New Roman" pitchFamily="18" charset="0"/>
                <a:ea typeface="宋体" charset="-122"/>
              </a:rPr>
              <a:t>50</a:t>
            </a:r>
            <a:r>
              <a:rPr lang="zh-CN" altLang="en-US" sz="2800" dirty="0">
                <a:latin typeface="Times New Roman" pitchFamily="18" charset="0"/>
                <a:ea typeface="宋体" charset="-122"/>
              </a:rPr>
              <a:t>、中证</a:t>
            </a:r>
            <a:r>
              <a:rPr lang="en-US" altLang="zh-CN" sz="2800" dirty="0">
                <a:latin typeface="Times New Roman" pitchFamily="18" charset="0"/>
                <a:ea typeface="宋体" charset="-122"/>
              </a:rPr>
              <a:t>500</a:t>
            </a:r>
            <a:r>
              <a:rPr lang="zh-CN" altLang="en-US" sz="2800" dirty="0">
                <a:latin typeface="Times New Roman" pitchFamily="18" charset="0"/>
                <a:ea typeface="宋体" charset="-122"/>
              </a:rPr>
              <a:t>股指  </a:t>
            </a:r>
            <a:endParaRPr lang="en-US" altLang="zh-CN" sz="2800" dirty="0">
              <a:latin typeface="Times New Roman" pitchFamily="18" charset="0"/>
              <a:ea typeface="宋体" charset="-122"/>
            </a:endParaRPr>
          </a:p>
          <a:p>
            <a:pPr marL="342900" indent="-342900">
              <a:spcBef>
                <a:spcPct val="50000"/>
              </a:spcBef>
              <a:buClr>
                <a:schemeClr val="folHlink"/>
              </a:buClr>
              <a:buSzPct val="60000"/>
            </a:pPr>
            <a:r>
              <a:rPr lang="en-US" altLang="zh-CN" sz="2800" dirty="0">
                <a:latin typeface="Times New Roman" pitchFamily="18" charset="0"/>
                <a:ea typeface="宋体" charset="-122"/>
              </a:rPr>
              <a:t>                           </a:t>
            </a:r>
            <a:r>
              <a:rPr lang="zh-CN" altLang="en-US" sz="2800" dirty="0">
                <a:latin typeface="Times New Roman" pitchFamily="18" charset="0"/>
                <a:ea typeface="宋体" charset="-122"/>
              </a:rPr>
              <a:t>期货合约；</a:t>
            </a:r>
            <a:r>
              <a:rPr lang="en-US" altLang="zh-CN" sz="2800" dirty="0">
                <a:latin typeface="Times New Roman" pitchFamily="18" charset="0"/>
                <a:ea typeface="宋体" charset="-122"/>
              </a:rPr>
              <a:t>5</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10</a:t>
            </a:r>
            <a:r>
              <a:rPr lang="zh-CN" altLang="en-US" sz="2800" dirty="0">
                <a:latin typeface="Times New Roman" pitchFamily="18" charset="0"/>
                <a:ea typeface="宋体" charset="-122"/>
              </a:rPr>
              <a:t>年期国债期货合约                      </a:t>
            </a:r>
          </a:p>
          <a:p>
            <a:pPr marL="342900" indent="-342900">
              <a:spcBef>
                <a:spcPct val="50000"/>
              </a:spcBef>
              <a:buClr>
                <a:schemeClr val="folHlink"/>
              </a:buClr>
              <a:buSzPct val="60000"/>
            </a:pPr>
            <a:r>
              <a:rPr lang="zh-CN" altLang="en-US" sz="2800" dirty="0">
                <a:latin typeface="Times New Roman" pitchFamily="18" charset="0"/>
                <a:ea typeface="宋体" charset="-122"/>
              </a:rPr>
              <a:t>                                         会员：</a:t>
            </a:r>
            <a:r>
              <a:rPr lang="en-US" altLang="zh-CN" sz="2800" dirty="0">
                <a:latin typeface="Times New Roman" pitchFamily="18" charset="0"/>
                <a:ea typeface="宋体" charset="-122"/>
              </a:rPr>
              <a:t>100</a:t>
            </a:r>
            <a:r>
              <a:rPr lang="zh-CN" altLang="en-US" sz="2800" dirty="0">
                <a:latin typeface="Times New Roman" pitchFamily="18" charset="0"/>
                <a:ea typeface="宋体" charset="-122"/>
              </a:rPr>
              <a:t>多家</a:t>
            </a:r>
          </a:p>
          <a:p>
            <a:pPr marL="342900" indent="-342900">
              <a:spcBef>
                <a:spcPct val="50000"/>
              </a:spcBef>
              <a:buClr>
                <a:schemeClr val="folHlink"/>
              </a:buClr>
              <a:buSzPct val="60000"/>
            </a:pPr>
            <a:r>
              <a:rPr lang="zh-CN" altLang="en-US" sz="2800" b="1" dirty="0">
                <a:solidFill>
                  <a:schemeClr val="hlink"/>
                </a:solidFill>
                <a:latin typeface="Times New Roman" pitchFamily="18" charset="0"/>
                <a:ea typeface="方正姚体" pitchFamily="2" charset="-122"/>
              </a:rPr>
              <a:t>中国金融期货交易所</a:t>
            </a:r>
            <a:endParaRPr lang="zh-CN" altLang="en-US" sz="2800" dirty="0">
              <a:latin typeface="Times New Roman" pitchFamily="18" charset="0"/>
              <a:ea typeface="宋体" charset="-122"/>
            </a:endParaRPr>
          </a:p>
        </p:txBody>
      </p:sp>
      <p:pic>
        <p:nvPicPr>
          <p:cNvPr id="9" name="Picture 10" descr="Img_rj2"/>
          <p:cNvPicPr>
            <a:picLocks noChangeAspect="1" noChangeArrowheads="1"/>
          </p:cNvPicPr>
          <p:nvPr/>
        </p:nvPicPr>
        <p:blipFill>
          <a:blip r:embed="rId3" cstate="print"/>
          <a:srcRect/>
          <a:stretch>
            <a:fillRect/>
          </a:stretch>
        </p:blipFill>
        <p:spPr bwMode="auto">
          <a:xfrm>
            <a:off x="2514600" y="2971800"/>
            <a:ext cx="1981200" cy="1981200"/>
          </a:xfrm>
          <a:prstGeom prst="rect">
            <a:avLst/>
          </a:prstGeom>
          <a:noFill/>
          <a:ln w="9525">
            <a:noFill/>
            <a:miter lim="800000"/>
            <a:headEnd/>
            <a:tailEnd/>
          </a:ln>
        </p:spPr>
      </p:pic>
    </p:spTree>
    <p:extLst>
      <p:ext uri="{BB962C8B-B14F-4D97-AF65-F5344CB8AC3E}">
        <p14:creationId xmlns:p14="http://schemas.microsoft.com/office/powerpoint/2010/main" val="412281948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8659"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8660"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8661"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8662"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8663" name="Text Box 9"/>
          <p:cNvSpPr txBox="1">
            <a:spLocks noChangeArrowheads="1"/>
          </p:cNvSpPr>
          <p:nvPr/>
        </p:nvSpPr>
        <p:spPr bwMode="auto">
          <a:xfrm>
            <a:off x="1847850" y="1700213"/>
            <a:ext cx="8382000" cy="436721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zh-CN" altLang="en-US" sz="2800">
                <a:latin typeface="Times New Roman" pitchFamily="18" charset="0"/>
                <a:ea typeface="宋体" charset="-122"/>
              </a:rPr>
              <a:t>       </a:t>
            </a:r>
            <a:r>
              <a:rPr lang="en-US" altLang="zh-CN" sz="2800" b="1">
                <a:latin typeface="黑体" pitchFamily="49" charset="-122"/>
                <a:ea typeface="黑体" pitchFamily="49" charset="-122"/>
              </a:rPr>
              <a:t>2.</a:t>
            </a:r>
            <a:r>
              <a:rPr lang="zh-CN" altLang="en-US" sz="2800" b="1">
                <a:latin typeface="黑体" pitchFamily="49" charset="-122"/>
                <a:ea typeface="黑体" pitchFamily="49" charset="-122"/>
              </a:rPr>
              <a:t>期货经纪商</a:t>
            </a:r>
          </a:p>
          <a:p>
            <a:pPr marL="342900" indent="-342900">
              <a:spcBef>
                <a:spcPct val="50000"/>
              </a:spcBef>
              <a:buClr>
                <a:schemeClr val="folHlink"/>
              </a:buClr>
              <a:buSzPct val="60000"/>
            </a:pPr>
            <a:r>
              <a:rPr lang="zh-CN" altLang="en-US" sz="2800">
                <a:latin typeface="Times New Roman" pitchFamily="18" charset="0"/>
                <a:ea typeface="宋体" charset="-122"/>
              </a:rPr>
              <a:t>      截至目前，由证监会批准成立的期货经纪公司共</a:t>
            </a:r>
          </a:p>
          <a:p>
            <a:pPr marL="342900" indent="-342900">
              <a:spcBef>
                <a:spcPct val="50000"/>
              </a:spcBef>
              <a:buClr>
                <a:schemeClr val="folHlink"/>
              </a:buClr>
              <a:buSzPct val="60000"/>
            </a:pPr>
            <a:r>
              <a:rPr lang="en-US" altLang="zh-CN" sz="2800">
                <a:latin typeface="Times New Roman" pitchFamily="18" charset="0"/>
                <a:ea typeface="宋体" charset="-122"/>
              </a:rPr>
              <a:t>165</a:t>
            </a:r>
            <a:r>
              <a:rPr lang="zh-CN" altLang="en-US" sz="2800">
                <a:latin typeface="Times New Roman" pitchFamily="18" charset="0"/>
                <a:ea typeface="宋体" charset="-122"/>
              </a:rPr>
              <a:t>家。  </a:t>
            </a:r>
          </a:p>
          <a:p>
            <a:pPr marL="342900" indent="-342900">
              <a:spcBef>
                <a:spcPct val="50000"/>
              </a:spcBef>
              <a:buClr>
                <a:schemeClr val="folHlink"/>
              </a:buClr>
              <a:buSzPct val="60000"/>
            </a:pPr>
            <a:r>
              <a:rPr lang="zh-CN" altLang="en-US" sz="2800">
                <a:latin typeface="Times New Roman" pitchFamily="18" charset="0"/>
                <a:ea typeface="宋体" charset="-122"/>
              </a:rPr>
              <a:t>       其中注册资本排前</a:t>
            </a:r>
            <a:r>
              <a:rPr lang="en-US" altLang="zh-CN" sz="2800">
                <a:latin typeface="Times New Roman" pitchFamily="18" charset="0"/>
                <a:ea typeface="宋体" charset="-122"/>
              </a:rPr>
              <a:t>10</a:t>
            </a:r>
            <a:r>
              <a:rPr lang="zh-CN" altLang="en-US" sz="2800">
                <a:latin typeface="Times New Roman" pitchFamily="18" charset="0"/>
                <a:ea typeface="宋体" charset="-122"/>
              </a:rPr>
              <a:t>位的是：中粮期货 、鲁证期                                      </a:t>
            </a:r>
          </a:p>
          <a:p>
            <a:pPr marL="342900" indent="-342900">
              <a:spcBef>
                <a:spcPct val="50000"/>
              </a:spcBef>
              <a:buClr>
                <a:schemeClr val="folHlink"/>
              </a:buClr>
              <a:buSzPct val="60000"/>
            </a:pPr>
            <a:r>
              <a:rPr lang="zh-CN" altLang="en-US" sz="2800">
                <a:latin typeface="Times New Roman" pitchFamily="18" charset="0"/>
                <a:ea typeface="宋体" charset="-122"/>
              </a:rPr>
              <a:t>货、国信期货、国泰君安期货、光大期货、广发期</a:t>
            </a:r>
          </a:p>
          <a:p>
            <a:pPr marL="342900" indent="-342900">
              <a:spcBef>
                <a:spcPct val="50000"/>
              </a:spcBef>
              <a:buClr>
                <a:schemeClr val="folHlink"/>
              </a:buClr>
              <a:buSzPct val="60000"/>
            </a:pPr>
            <a:r>
              <a:rPr lang="zh-CN" altLang="en-US" sz="2800">
                <a:latin typeface="Times New Roman" pitchFamily="18" charset="0"/>
                <a:ea typeface="宋体" charset="-122"/>
              </a:rPr>
              <a:t>货、永安期货、中信建投期货、安信期货、格林期货 </a:t>
            </a:r>
          </a:p>
          <a:p>
            <a:pPr marL="342900" indent="-342900">
              <a:spcBef>
                <a:spcPct val="50000"/>
              </a:spcBef>
              <a:buClr>
                <a:schemeClr val="folHlink"/>
              </a:buClr>
              <a:buSzPct val="60000"/>
            </a:pPr>
            <a:r>
              <a:rPr lang="zh-CN" altLang="en-US" sz="2800">
                <a:latin typeface="Times New Roman" pitchFamily="18" charset="0"/>
                <a:ea typeface="宋体" charset="-122"/>
              </a:rPr>
              <a:t>等（平均注册资本</a:t>
            </a:r>
            <a:r>
              <a:rPr lang="en-US" altLang="zh-CN" sz="2800">
                <a:latin typeface="Times New Roman" pitchFamily="18" charset="0"/>
                <a:ea typeface="宋体" charset="-122"/>
              </a:rPr>
              <a:t>1.3</a:t>
            </a:r>
            <a:r>
              <a:rPr lang="zh-CN" altLang="en-US" sz="2800">
                <a:latin typeface="Times New Roman" pitchFamily="18" charset="0"/>
                <a:ea typeface="宋体" charset="-122"/>
              </a:rPr>
              <a:t>亿元以上）</a:t>
            </a:r>
          </a:p>
        </p:txBody>
      </p:sp>
    </p:spTree>
    <p:extLst>
      <p:ext uri="{BB962C8B-B14F-4D97-AF65-F5344CB8AC3E}">
        <p14:creationId xmlns:p14="http://schemas.microsoft.com/office/powerpoint/2010/main" val="130312746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99683" name="Text Box 3"/>
          <p:cNvSpPr txBox="1">
            <a:spLocks noChangeArrowheads="1"/>
          </p:cNvSpPr>
          <p:nvPr/>
        </p:nvSpPr>
        <p:spPr bwMode="auto">
          <a:xfrm>
            <a:off x="2208214" y="620713"/>
            <a:ext cx="7343775"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为什么要学习金融工程？</a:t>
            </a:r>
            <a:endParaRPr lang="zh-CN" altLang="en-US" sz="3200">
              <a:latin typeface="Arial" charset="0"/>
              <a:ea typeface="宋体" charset="-122"/>
            </a:endParaRPr>
          </a:p>
        </p:txBody>
      </p:sp>
      <p:sp>
        <p:nvSpPr>
          <p:cNvPr id="54276" name="Text Box 4"/>
          <p:cNvSpPr txBox="1">
            <a:spLocks noChangeArrowheads="1"/>
          </p:cNvSpPr>
          <p:nvPr/>
        </p:nvSpPr>
        <p:spPr bwMode="auto">
          <a:xfrm>
            <a:off x="1981200" y="1447801"/>
            <a:ext cx="7786688" cy="4232275"/>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en-US" altLang="zh-CN">
                <a:latin typeface="Arial" charset="0"/>
                <a:ea typeface="宋体" charset="-122"/>
              </a:rPr>
              <a:t>      </a:t>
            </a:r>
            <a:r>
              <a:rPr lang="en-US" altLang="zh-CN" sz="2800" b="1">
                <a:latin typeface="方正姚体" pitchFamily="2" charset="-122"/>
                <a:ea typeface="方正姚体" pitchFamily="2" charset="-122"/>
              </a:rPr>
              <a:t>2.</a:t>
            </a:r>
            <a:r>
              <a:rPr lang="zh-CN" altLang="en-US" sz="2800" b="1">
                <a:latin typeface="方正姚体" pitchFamily="2" charset="-122"/>
                <a:ea typeface="方正姚体" pitchFamily="2" charset="-122"/>
              </a:rPr>
              <a:t>金融学高级专门人才专业素养的基本要求</a:t>
            </a:r>
          </a:p>
          <a:p>
            <a:pPr algn="l">
              <a:spcBef>
                <a:spcPct val="50000"/>
              </a:spcBef>
              <a:buClrTx/>
              <a:buSzTx/>
              <a:buFontTx/>
              <a:buNone/>
            </a:pPr>
            <a:r>
              <a:rPr lang="zh-CN" altLang="en-US" sz="2800" b="1">
                <a:latin typeface="方正姚体" pitchFamily="2" charset="-122"/>
                <a:ea typeface="方正姚体" pitchFamily="2" charset="-122"/>
              </a:rPr>
              <a:t>    </a:t>
            </a:r>
            <a:r>
              <a:rPr lang="en-US" altLang="zh-CN" sz="2800" b="1">
                <a:latin typeface="华文仿宋" pitchFamily="2" charset="-122"/>
                <a:ea typeface="华文仿宋" pitchFamily="2" charset="-122"/>
              </a:rPr>
              <a:t>(1)</a:t>
            </a:r>
            <a:r>
              <a:rPr lang="zh-CN" altLang="en-US" sz="2800" b="1">
                <a:latin typeface="华文仿宋" pitchFamily="2" charset="-122"/>
                <a:ea typeface="华文仿宋" pitchFamily="2" charset="-122"/>
              </a:rPr>
              <a:t>通过学习获取金融工程理论知识</a:t>
            </a:r>
          </a:p>
          <a:p>
            <a:pPr algn="l">
              <a:spcBef>
                <a:spcPct val="50000"/>
              </a:spcBef>
              <a:buClrTx/>
              <a:buSzTx/>
              <a:buFontTx/>
              <a:buNone/>
            </a:pPr>
            <a:r>
              <a:rPr lang="en-US" altLang="zh-CN" sz="2800" b="1">
                <a:latin typeface="华文仿宋" pitchFamily="2" charset="-122"/>
                <a:ea typeface="华文仿宋" pitchFamily="2" charset="-122"/>
              </a:rPr>
              <a:t>    (2)</a:t>
            </a:r>
            <a:r>
              <a:rPr lang="zh-CN" altLang="en-US" sz="2800" b="1">
                <a:latin typeface="华文仿宋" pitchFamily="2" charset="-122"/>
                <a:ea typeface="华文仿宋" pitchFamily="2" charset="-122"/>
              </a:rPr>
              <a:t>通过学习获取金融工程的专业技能</a:t>
            </a:r>
          </a:p>
          <a:p>
            <a:pPr algn="l">
              <a:spcBef>
                <a:spcPct val="50000"/>
              </a:spcBef>
              <a:buClrTx/>
              <a:buSzTx/>
              <a:buFontTx/>
              <a:buNone/>
            </a:pPr>
            <a:r>
              <a:rPr lang="en-US" altLang="zh-CN" sz="2800" b="1">
                <a:latin typeface="华文仿宋" pitchFamily="2" charset="-122"/>
                <a:ea typeface="华文仿宋" pitchFamily="2" charset="-122"/>
              </a:rPr>
              <a:t>    (3)</a:t>
            </a:r>
            <a:r>
              <a:rPr lang="zh-CN" altLang="en-US" sz="2800" b="1">
                <a:latin typeface="华文仿宋" pitchFamily="2" charset="-122"/>
                <a:ea typeface="华文仿宋" pitchFamily="2" charset="-122"/>
              </a:rPr>
              <a:t>通过学习形成金融工程专业素养</a:t>
            </a:r>
            <a:r>
              <a:rPr lang="en-US" altLang="zh-CN" sz="2800" b="1">
                <a:latin typeface="华文仿宋" pitchFamily="2" charset="-122"/>
                <a:ea typeface="华文仿宋" pitchFamily="2" charset="-122"/>
              </a:rPr>
              <a:t>(</a:t>
            </a:r>
            <a:r>
              <a:rPr lang="zh-CN" altLang="en-US" sz="2800" b="1">
                <a:latin typeface="华文仿宋" pitchFamily="2" charset="-122"/>
                <a:ea typeface="华文仿宋" pitchFamily="2" charset="-122"/>
              </a:rPr>
              <a:t>运用理论和技能，开发和设计新型金融产品等</a:t>
            </a:r>
            <a:r>
              <a:rPr lang="en-US" altLang="zh-CN" sz="2800" b="1">
                <a:latin typeface="华文仿宋" pitchFamily="2" charset="-122"/>
                <a:ea typeface="华文仿宋" pitchFamily="2" charset="-122"/>
              </a:rPr>
              <a:t>)</a:t>
            </a:r>
            <a:r>
              <a:rPr lang="zh-CN" altLang="en-US" sz="2800" b="1">
                <a:latin typeface="华文仿宋" pitchFamily="2" charset="-122"/>
                <a:ea typeface="华文仿宋" pitchFamily="2" charset="-122"/>
              </a:rPr>
              <a:t>和就业能力</a:t>
            </a:r>
            <a:r>
              <a:rPr lang="en-US" altLang="zh-CN" sz="2800" b="1">
                <a:latin typeface="华文仿宋" pitchFamily="2" charset="-122"/>
                <a:ea typeface="华文仿宋" pitchFamily="2" charset="-122"/>
              </a:rPr>
              <a:t>,</a:t>
            </a:r>
            <a:r>
              <a:rPr lang="zh-CN" altLang="en-US" sz="2800" b="1">
                <a:latin typeface="华文仿宋" pitchFamily="2" charset="-122"/>
                <a:ea typeface="华文仿宋" pitchFamily="2" charset="-122"/>
              </a:rPr>
              <a:t>为将来的可持续发展打下良好的基础。</a:t>
            </a:r>
            <a:endParaRPr lang="en-US" altLang="zh-CN" sz="2800" b="1">
              <a:latin typeface="华文仿宋" pitchFamily="2" charset="-122"/>
              <a:ea typeface="华文仿宋" pitchFamily="2" charset="-122"/>
            </a:endParaRPr>
          </a:p>
          <a:p>
            <a:pPr algn="l">
              <a:spcBef>
                <a:spcPct val="50000"/>
              </a:spcBef>
              <a:buClrTx/>
              <a:buSzTx/>
              <a:buFontTx/>
              <a:buNone/>
            </a:pPr>
            <a:endParaRPr lang="zh-CN" altLang="en-US">
              <a:latin typeface="华文仿宋" pitchFamily="2" charset="-122"/>
              <a:ea typeface="华文仿宋" pitchFamily="2" charset="-122"/>
            </a:endParaRPr>
          </a:p>
        </p:txBody>
      </p:sp>
    </p:spTree>
    <p:extLst>
      <p:ext uri="{BB962C8B-B14F-4D97-AF65-F5344CB8AC3E}">
        <p14:creationId xmlns:p14="http://schemas.microsoft.com/office/powerpoint/2010/main" val="216690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6">
                                            <p:txEl>
                                              <p:pRg st="2" end="2"/>
                                            </p:txEl>
                                          </p:spTgt>
                                        </p:tgtEl>
                                        <p:attrNameLst>
                                          <p:attrName>style.visibility</p:attrName>
                                        </p:attrNameLst>
                                      </p:cBhvr>
                                      <p:to>
                                        <p:strVal val="visible"/>
                                      </p:to>
                                    </p:set>
                                    <p:animEffect transition="in" filter="blinds(horizontal)">
                                      <p:cBhvr>
                                        <p:cTn id="7" dur="500"/>
                                        <p:tgtEl>
                                          <p:spTgt spid="5427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6">
                                            <p:txEl>
                                              <p:pRg st="3" end="3"/>
                                            </p:txEl>
                                          </p:spTgt>
                                        </p:tgtEl>
                                        <p:attrNameLst>
                                          <p:attrName>style.visibility</p:attrName>
                                        </p:attrNameLst>
                                      </p:cBhvr>
                                      <p:to>
                                        <p:strVal val="visible"/>
                                      </p:to>
                                    </p:set>
                                    <p:animEffect transition="in" filter="blinds(horizontal)">
                                      <p:cBhvr>
                                        <p:cTn id="12" dur="500"/>
                                        <p:tgtEl>
                                          <p:spTgt spid="5427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6">
                                            <p:txEl>
                                              <p:pRg st="4" end="4"/>
                                            </p:txEl>
                                          </p:spTgt>
                                        </p:tgtEl>
                                        <p:attrNameLst>
                                          <p:attrName>style.visibility</p:attrName>
                                        </p:attrNameLst>
                                      </p:cBhvr>
                                      <p:to>
                                        <p:strVal val="visible"/>
                                      </p:to>
                                    </p:set>
                                    <p:animEffect transition="in" filter="blinds(horizontal)">
                                      <p:cBhvr>
                                        <p:cTn id="17" dur="500"/>
                                        <p:tgtEl>
                                          <p:spTgt spid="542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200707"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为什么要学习金融工程？</a:t>
            </a:r>
            <a:endParaRPr lang="zh-CN" altLang="en-US" sz="3200">
              <a:latin typeface="Arial" charset="0"/>
              <a:ea typeface="宋体" charset="-122"/>
            </a:endParaRPr>
          </a:p>
        </p:txBody>
      </p:sp>
      <p:sp>
        <p:nvSpPr>
          <p:cNvPr id="55300" name="Text Box 4"/>
          <p:cNvSpPr txBox="1">
            <a:spLocks noChangeArrowheads="1"/>
          </p:cNvSpPr>
          <p:nvPr/>
        </p:nvSpPr>
        <p:spPr bwMode="auto">
          <a:xfrm>
            <a:off x="1981201" y="1447801"/>
            <a:ext cx="8075613" cy="43608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en-US" altLang="zh-CN">
                <a:latin typeface="Arial" charset="0"/>
                <a:ea typeface="宋体" charset="-122"/>
              </a:rPr>
              <a:t>    </a:t>
            </a:r>
            <a:r>
              <a:rPr lang="en-US" altLang="zh-CN" sz="2800" b="1">
                <a:latin typeface="方正姚体" pitchFamily="2" charset="-122"/>
                <a:ea typeface="方正姚体" pitchFamily="2" charset="-122"/>
              </a:rPr>
              <a:t>3.</a:t>
            </a:r>
            <a:r>
              <a:rPr lang="zh-CN" altLang="en-US" sz="2800" b="1">
                <a:latin typeface="方正姚体" pitchFamily="2" charset="-122"/>
                <a:ea typeface="方正姚体" pitchFamily="2" charset="-122"/>
              </a:rPr>
              <a:t>金融理论发展的需要</a:t>
            </a:r>
          </a:p>
          <a:p>
            <a:pPr algn="l">
              <a:spcBef>
                <a:spcPct val="50000"/>
              </a:spcBef>
              <a:buClrTx/>
              <a:buSzTx/>
              <a:buFontTx/>
              <a:buNone/>
            </a:pPr>
            <a:r>
              <a:rPr lang="zh-CN" altLang="en-US">
                <a:latin typeface="Arial" charset="0"/>
                <a:ea typeface="宋体" charset="-122"/>
              </a:rPr>
              <a:t>         </a:t>
            </a:r>
            <a:r>
              <a:rPr lang="zh-CN" altLang="en-US" sz="2400">
                <a:latin typeface="Times New Roman" pitchFamily="18" charset="0"/>
                <a:ea typeface="华文仿宋" pitchFamily="2" charset="-122"/>
              </a:rPr>
              <a:t>现代金融理论从均值</a:t>
            </a:r>
            <a:r>
              <a:rPr lang="en-US" altLang="zh-CN" sz="2400">
                <a:latin typeface="Times New Roman" pitchFamily="18" charset="0"/>
                <a:ea typeface="华文仿宋" pitchFamily="2" charset="-122"/>
              </a:rPr>
              <a:t>-</a:t>
            </a:r>
            <a:r>
              <a:rPr lang="zh-CN" altLang="en-US" sz="2400">
                <a:latin typeface="Times New Roman" pitchFamily="18" charset="0"/>
                <a:ea typeface="华文仿宋" pitchFamily="2" charset="-122"/>
              </a:rPr>
              <a:t>方差原理</a:t>
            </a:r>
            <a:r>
              <a:rPr lang="en-US" altLang="zh-CN" sz="2400">
                <a:latin typeface="Times New Roman" pitchFamily="18" charset="0"/>
                <a:ea typeface="华文仿宋" pitchFamily="2" charset="-122"/>
              </a:rPr>
              <a:t>——CAPM——APT——</a:t>
            </a:r>
            <a:r>
              <a:rPr lang="zh-CN" altLang="en-US" sz="2400">
                <a:latin typeface="Times New Roman" pitchFamily="18" charset="0"/>
                <a:ea typeface="华文仿宋" pitchFamily="2" charset="-122"/>
              </a:rPr>
              <a:t>期权定价</a:t>
            </a:r>
            <a:r>
              <a:rPr lang="en-US" altLang="zh-CN" sz="2400">
                <a:latin typeface="Times New Roman" pitchFamily="18" charset="0"/>
                <a:ea typeface="华文仿宋" pitchFamily="2" charset="-122"/>
              </a:rPr>
              <a:t>——</a:t>
            </a:r>
            <a:r>
              <a:rPr lang="zh-CN" altLang="en-US" sz="2400">
                <a:latin typeface="Times New Roman" pitchFamily="18" charset="0"/>
                <a:ea typeface="华文仿宋" pitchFamily="2" charset="-122"/>
              </a:rPr>
              <a:t>复杂的结构化衍生品设计和定价等（物理金融、定量技术、计算金融学等</a:t>
            </a:r>
            <a:r>
              <a:rPr lang="zh-CN" altLang="en-US" sz="2800">
                <a:latin typeface="Arial" charset="0"/>
                <a:ea typeface="华文仿宋" pitchFamily="2" charset="-122"/>
              </a:rPr>
              <a:t>）</a:t>
            </a:r>
          </a:p>
          <a:p>
            <a:pPr algn="l">
              <a:spcBef>
                <a:spcPct val="50000"/>
              </a:spcBef>
              <a:buClrTx/>
              <a:buSzTx/>
              <a:buFontTx/>
              <a:buNone/>
            </a:pPr>
            <a:r>
              <a:rPr lang="zh-CN" altLang="en-US" sz="2800">
                <a:latin typeface="Arial" charset="0"/>
                <a:ea typeface="华文仿宋" pitchFamily="2" charset="-122"/>
              </a:rPr>
              <a:t>      </a:t>
            </a:r>
            <a:r>
              <a:rPr lang="zh-CN" altLang="en-US" sz="2400" b="1">
                <a:latin typeface="Times New Roman" pitchFamily="18" charset="0"/>
                <a:ea typeface="华文仿宋" pitchFamily="2" charset="-122"/>
              </a:rPr>
              <a:t>案例</a:t>
            </a:r>
            <a:r>
              <a:rPr lang="en-US" altLang="zh-CN" sz="2400" b="1">
                <a:latin typeface="Times New Roman" pitchFamily="18" charset="0"/>
                <a:ea typeface="华文仿宋" pitchFamily="2" charset="-122"/>
              </a:rPr>
              <a:t>:</a:t>
            </a:r>
            <a:r>
              <a:rPr lang="zh-CN" altLang="en-US" sz="2400">
                <a:latin typeface="Times New Roman" pitchFamily="18" charset="0"/>
                <a:ea typeface="华文仿宋" pitchFamily="2" charset="-122"/>
              </a:rPr>
              <a:t>次贷危机中的金融工程技术（</a:t>
            </a:r>
            <a:r>
              <a:rPr lang="zh-CN" altLang="en-US" sz="2400" b="1">
                <a:solidFill>
                  <a:schemeClr val="accent1"/>
                </a:solidFill>
                <a:latin typeface="Times New Roman" pitchFamily="18" charset="0"/>
                <a:ea typeface="华文仿宋" pitchFamily="2" charset="-122"/>
              </a:rPr>
              <a:t>证券化</a:t>
            </a:r>
            <a:r>
              <a:rPr lang="zh-CN" altLang="en-US" sz="2400">
                <a:latin typeface="Times New Roman" pitchFamily="18" charset="0"/>
                <a:ea typeface="华文仿宋" pitchFamily="2" charset="-122"/>
              </a:rPr>
              <a:t>（</a:t>
            </a:r>
            <a:r>
              <a:rPr lang="en-US" altLang="zh-CN" sz="2400">
                <a:latin typeface="Times New Roman" pitchFamily="18" charset="0"/>
                <a:ea typeface="华文仿宋" pitchFamily="2" charset="-122"/>
              </a:rPr>
              <a:t>MBS[</a:t>
            </a:r>
            <a:r>
              <a:rPr lang="zh-CN" altLang="en-US" sz="2400">
                <a:latin typeface="Times New Roman" pitchFamily="18" charset="0"/>
                <a:ea typeface="华文仿宋" pitchFamily="2" charset="-122"/>
              </a:rPr>
              <a:t>抵押支持证券</a:t>
            </a:r>
            <a:r>
              <a:rPr lang="en-US" altLang="zh-CN" sz="2400">
                <a:latin typeface="Times New Roman" pitchFamily="18" charset="0"/>
                <a:ea typeface="华文仿宋" pitchFamily="2" charset="-122"/>
              </a:rPr>
              <a:t>]</a:t>
            </a:r>
            <a:r>
              <a:rPr lang="zh-CN" altLang="en-US" sz="2400">
                <a:latin typeface="Times New Roman" pitchFamily="18" charset="0"/>
                <a:ea typeface="华文仿宋" pitchFamily="2" charset="-122"/>
              </a:rPr>
              <a:t>、</a:t>
            </a:r>
            <a:r>
              <a:rPr lang="en-US" altLang="zh-CN" sz="2400">
                <a:latin typeface="Times New Roman" pitchFamily="18" charset="0"/>
                <a:ea typeface="华文仿宋" pitchFamily="2" charset="-122"/>
              </a:rPr>
              <a:t>ABS[</a:t>
            </a:r>
            <a:r>
              <a:rPr lang="zh-CN" altLang="en-US" sz="2400">
                <a:latin typeface="Times New Roman" pitchFamily="18" charset="0"/>
                <a:ea typeface="华文仿宋" pitchFamily="2" charset="-122"/>
              </a:rPr>
              <a:t>资产支持证券</a:t>
            </a:r>
            <a:r>
              <a:rPr lang="en-US" altLang="zh-CN" sz="2400">
                <a:latin typeface="Times New Roman" pitchFamily="18" charset="0"/>
                <a:ea typeface="华文仿宋" pitchFamily="2" charset="-122"/>
              </a:rPr>
              <a:t>]</a:t>
            </a:r>
            <a:r>
              <a:rPr lang="zh-CN" altLang="en-US" sz="2400">
                <a:latin typeface="Times New Roman" pitchFamily="18" charset="0"/>
                <a:ea typeface="华文仿宋" pitchFamily="2" charset="-122"/>
              </a:rPr>
              <a:t>、</a:t>
            </a:r>
            <a:r>
              <a:rPr lang="en-US" altLang="zh-CN" sz="2400">
                <a:latin typeface="Times New Roman" pitchFamily="18" charset="0"/>
                <a:ea typeface="华文仿宋" pitchFamily="2" charset="-122"/>
              </a:rPr>
              <a:t>CDO [</a:t>
            </a:r>
            <a:r>
              <a:rPr lang="zh-CN" altLang="en-US" sz="2400">
                <a:latin typeface="Times New Roman" pitchFamily="18" charset="0"/>
                <a:ea typeface="华文仿宋" pitchFamily="2" charset="-122"/>
              </a:rPr>
              <a:t>担保债务凭证，</a:t>
            </a:r>
            <a:r>
              <a:rPr lang="en-US" altLang="zh-CN" sz="2400">
                <a:latin typeface="Times New Roman" pitchFamily="18" charset="0"/>
                <a:ea typeface="华文仿宋" pitchFamily="2" charset="-122"/>
              </a:rPr>
              <a:t>Collateralized Debt Obligation]</a:t>
            </a:r>
            <a:r>
              <a:rPr lang="zh-CN" altLang="en-US" sz="2400">
                <a:latin typeface="Times New Roman" pitchFamily="18" charset="0"/>
                <a:ea typeface="华文仿宋" pitchFamily="2" charset="-122"/>
              </a:rPr>
              <a:t>等）与</a:t>
            </a:r>
            <a:r>
              <a:rPr lang="zh-CN" altLang="en-US" sz="2400" b="1">
                <a:solidFill>
                  <a:schemeClr val="accent1"/>
                </a:solidFill>
                <a:latin typeface="Times New Roman" pitchFamily="18" charset="0"/>
                <a:ea typeface="华文仿宋" pitchFamily="2" charset="-122"/>
              </a:rPr>
              <a:t>影子银行</a:t>
            </a:r>
            <a:r>
              <a:rPr lang="zh-CN" altLang="en-US" sz="2400">
                <a:latin typeface="Times New Roman" pitchFamily="18" charset="0"/>
                <a:ea typeface="华文仿宋" pitchFamily="2" charset="-122"/>
              </a:rPr>
              <a:t>的快速发展</a:t>
            </a:r>
            <a:endParaRPr lang="zh-CN" altLang="en-US" sz="2400">
              <a:latin typeface="Times New Roman" pitchFamily="18" charset="0"/>
              <a:ea typeface="宋体" charset="-122"/>
            </a:endParaRPr>
          </a:p>
          <a:p>
            <a:pPr algn="l">
              <a:spcBef>
                <a:spcPct val="50000"/>
              </a:spcBef>
              <a:buClrTx/>
              <a:buSzTx/>
              <a:buFontTx/>
              <a:buNone/>
            </a:pPr>
            <a:r>
              <a:rPr lang="zh-CN" altLang="en-US">
                <a:latin typeface="Arial" charset="0"/>
                <a:ea typeface="宋体" charset="-122"/>
              </a:rPr>
              <a:t>       </a:t>
            </a:r>
            <a:r>
              <a:rPr lang="zh-CN" altLang="en-US" sz="2800" b="1">
                <a:latin typeface="Times New Roman" pitchFamily="18" charset="0"/>
                <a:ea typeface="华文楷体" pitchFamily="2" charset="-122"/>
              </a:rPr>
              <a:t>相关链接</a:t>
            </a:r>
            <a:r>
              <a:rPr lang="en-US" altLang="zh-CN" sz="2800" b="1">
                <a:latin typeface="Times New Roman" pitchFamily="18" charset="0"/>
                <a:ea typeface="宋体" charset="-122"/>
              </a:rPr>
              <a:t>:</a:t>
            </a:r>
            <a:r>
              <a:rPr lang="zh-CN" altLang="en-US" sz="2800" b="1">
                <a:latin typeface="Times New Roman" pitchFamily="18" charset="0"/>
                <a:ea typeface="宋体" charset="-122"/>
                <a:hlinkClick r:id="" action="ppaction://hlinkshowjump?jump=nextslide"/>
              </a:rPr>
              <a:t>结构化金融</a:t>
            </a:r>
            <a:r>
              <a:rPr lang="en-US" altLang="zh-CN" sz="2800" b="1">
                <a:latin typeface="Times New Roman" pitchFamily="18" charset="0"/>
                <a:ea typeface="宋体" charset="-122"/>
              </a:rPr>
              <a:t>(structured finance)</a:t>
            </a:r>
            <a:endParaRPr lang="zh-CN" altLang="en-US" sz="2800" b="1">
              <a:latin typeface="Times New Roman" pitchFamily="18" charset="0"/>
              <a:ea typeface="宋体" charset="-122"/>
            </a:endParaRPr>
          </a:p>
        </p:txBody>
      </p:sp>
    </p:spTree>
    <p:extLst>
      <p:ext uri="{BB962C8B-B14F-4D97-AF65-F5344CB8AC3E}">
        <p14:creationId xmlns:p14="http://schemas.microsoft.com/office/powerpoint/2010/main" val="196051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xEl>
                                              <p:pRg st="2" end="2"/>
                                            </p:txEl>
                                          </p:spTgt>
                                        </p:tgtEl>
                                        <p:attrNameLst>
                                          <p:attrName>style.visibility</p:attrName>
                                        </p:attrNameLst>
                                      </p:cBhvr>
                                      <p:to>
                                        <p:strVal val="visible"/>
                                      </p:to>
                                    </p:set>
                                    <p:animEffect transition="in" filter="blinds(horizontal)">
                                      <p:cBhvr>
                                        <p:cTn id="7" dur="500"/>
                                        <p:tgtEl>
                                          <p:spTgt spid="5530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300">
                                            <p:txEl>
                                              <p:pRg st="3" end="3"/>
                                            </p:txEl>
                                          </p:spTgt>
                                        </p:tgtEl>
                                        <p:attrNameLst>
                                          <p:attrName>style.visibility</p:attrName>
                                        </p:attrNameLst>
                                      </p:cBhvr>
                                      <p:to>
                                        <p:strVal val="visible"/>
                                      </p:to>
                                    </p:set>
                                    <p:animEffect transition="in" filter="blinds(horizontal)">
                                      <p:cBhvr>
                                        <p:cTn id="12" dur="500"/>
                                        <p:tgtEl>
                                          <p:spTgt spid="5530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5300">
                                            <p:txEl>
                                              <p:pRg st="4" end="4"/>
                                            </p:txEl>
                                          </p:spTgt>
                                        </p:tgtEl>
                                        <p:attrNameLst>
                                          <p:attrName>style.visibility</p:attrName>
                                        </p:attrNameLst>
                                      </p:cBhvr>
                                      <p:to>
                                        <p:strVal val="visible"/>
                                      </p:to>
                                    </p:set>
                                    <p:animEffect transition="in" filter="checkerboard(across)">
                                      <p:cBhvr>
                                        <p:cTn id="17" dur="500"/>
                                        <p:tgtEl>
                                          <p:spTgt spid="553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latin typeface="Times New Roman" pitchFamily="18" charset="0"/>
                <a:ea typeface="宋体" charset="-122"/>
              </a:rPr>
              <a:t>  结构化金融</a:t>
            </a:r>
            <a:r>
              <a:rPr lang="en-US" altLang="zh-CN" sz="3600" b="1">
                <a:latin typeface="Times New Roman" pitchFamily="18" charset="0"/>
                <a:ea typeface="宋体" charset="-122"/>
              </a:rPr>
              <a:t>(structured finance)</a:t>
            </a:r>
            <a:endParaRPr lang="zh-CN" altLang="en-US" sz="3600" b="1">
              <a:latin typeface="Times New Roman" pitchFamily="18" charset="0"/>
              <a:ea typeface="宋体" charset="-122"/>
            </a:endParaRPr>
          </a:p>
        </p:txBody>
      </p:sp>
      <p:sp>
        <p:nvSpPr>
          <p:cNvPr id="201731" name="Rectangle 3"/>
          <p:cNvSpPr>
            <a:spLocks noGrp="1"/>
          </p:cNvSpPr>
          <p:nvPr>
            <p:ph type="body" idx="4294967295"/>
          </p:nvPr>
        </p:nvSpPr>
        <p:spPr>
          <a:xfrm>
            <a:off x="1703388" y="2205038"/>
            <a:ext cx="8424862" cy="3600450"/>
          </a:xfrm>
        </p:spPr>
        <p:txBody>
          <a:bodyPr/>
          <a:lstStyle/>
          <a:p>
            <a:pPr>
              <a:buFont typeface="Wingdings" pitchFamily="2" charset="2"/>
              <a:buNone/>
            </a:pPr>
            <a:r>
              <a:rPr lang="zh-CN" altLang="en-US" sz="2000" b="1">
                <a:latin typeface="华文仿宋" pitchFamily="2" charset="-122"/>
                <a:ea typeface="华文仿宋" pitchFamily="2" charset="-122"/>
              </a:rPr>
              <a:t>      运用金融工程结构化（触发机制、保底机制等）的方法，将若干种基</a:t>
            </a:r>
          </a:p>
          <a:p>
            <a:pPr>
              <a:buFont typeface="Wingdings" pitchFamily="2" charset="2"/>
              <a:buNone/>
            </a:pPr>
            <a:r>
              <a:rPr lang="zh-CN" altLang="en-US" sz="2000" b="1">
                <a:latin typeface="华文仿宋" pitchFamily="2" charset="-122"/>
                <a:ea typeface="华文仿宋" pitchFamily="2" charset="-122"/>
              </a:rPr>
              <a:t>础金融商品和金融衍生品相结合设计出新型金融产品的金融业务。它增加</a:t>
            </a:r>
          </a:p>
          <a:p>
            <a:pPr>
              <a:buFont typeface="Wingdings" pitchFamily="2" charset="2"/>
              <a:buNone/>
            </a:pPr>
            <a:r>
              <a:rPr lang="zh-CN" altLang="en-US" sz="2000" b="1">
                <a:latin typeface="华文仿宋" pitchFamily="2" charset="-122"/>
                <a:ea typeface="华文仿宋" pitchFamily="2" charset="-122"/>
              </a:rPr>
              <a:t>了资本市场的完备性、深化了市场的风险配置功能、增强资本的流动性、</a:t>
            </a:r>
          </a:p>
          <a:p>
            <a:pPr>
              <a:buFont typeface="Wingdings" pitchFamily="2" charset="2"/>
              <a:buNone/>
            </a:pPr>
            <a:r>
              <a:rPr lang="zh-CN" altLang="en-US" sz="2000" b="1">
                <a:latin typeface="华文仿宋" pitchFamily="2" charset="-122"/>
                <a:ea typeface="华文仿宋" pitchFamily="2" charset="-122"/>
              </a:rPr>
              <a:t>扩大了金融市场的信用规模、提高了金融衍生市场的信用水平。</a:t>
            </a:r>
          </a:p>
          <a:p>
            <a:pPr>
              <a:buFont typeface="Wingdings" pitchFamily="2" charset="2"/>
              <a:buNone/>
            </a:pPr>
            <a:r>
              <a:rPr lang="zh-CN" altLang="en-US" sz="2000" b="1">
                <a:latin typeface="华文仿宋" pitchFamily="2" charset="-122"/>
                <a:ea typeface="华文仿宋" pitchFamily="2" charset="-122"/>
              </a:rPr>
              <a:t>     诸如：可赎回</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可转换债券、浮动利率票据（</a:t>
            </a:r>
            <a:r>
              <a:rPr lang="en-US" altLang="zh-CN" sz="2000" b="1">
                <a:latin typeface="华文仿宋" pitchFamily="2" charset="-122"/>
                <a:ea typeface="华文仿宋" pitchFamily="2" charset="-122"/>
              </a:rPr>
              <a:t>FRN</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市场利率低，按保</a:t>
            </a:r>
          </a:p>
          <a:p>
            <a:pPr>
              <a:buFont typeface="Wingdings" pitchFamily="2" charset="2"/>
              <a:buNone/>
            </a:pPr>
            <a:r>
              <a:rPr lang="zh-CN" altLang="en-US" sz="2000" b="1">
                <a:latin typeface="华文仿宋" pitchFamily="2" charset="-122"/>
                <a:ea typeface="华文仿宋" pitchFamily="2" charset="-122"/>
              </a:rPr>
              <a:t>底利率给付；市场利率高，按市场利率给付</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、并购中的“毒丸计划”等</a:t>
            </a:r>
          </a:p>
          <a:p>
            <a:pPr>
              <a:buFont typeface="Wingdings" pitchFamily="2" charset="2"/>
              <a:buNone/>
            </a:pPr>
            <a:r>
              <a:rPr lang="zh-CN" altLang="en-US" sz="2000" b="1">
                <a:latin typeface="华文仿宋" pitchFamily="2" charset="-122"/>
                <a:ea typeface="华文仿宋" pitchFamily="2" charset="-122"/>
              </a:rPr>
              <a:t>等；</a:t>
            </a:r>
          </a:p>
          <a:p>
            <a:pPr>
              <a:buFont typeface="Wingdings" pitchFamily="2" charset="2"/>
              <a:buNone/>
            </a:pPr>
            <a:r>
              <a:rPr lang="zh-CN" altLang="en-US" sz="2000" b="1">
                <a:latin typeface="华文仿宋" pitchFamily="2" charset="-122"/>
                <a:ea typeface="华文仿宋" pitchFamily="2" charset="-122"/>
              </a:rPr>
              <a:t>       目前国内理财产品中也存在不少结构化产品（如光大银行的人民币理</a:t>
            </a:r>
          </a:p>
          <a:p>
            <a:pPr>
              <a:buFont typeface="Wingdings" pitchFamily="2" charset="2"/>
              <a:buNone/>
            </a:pPr>
            <a:r>
              <a:rPr lang="zh-CN" altLang="en-US" sz="2000" b="1">
                <a:latin typeface="华文仿宋" pitchFamily="2" charset="-122"/>
                <a:ea typeface="华文仿宋" pitchFamily="2" charset="-122"/>
              </a:rPr>
              <a:t>财</a:t>
            </a:r>
            <a:r>
              <a:rPr lang="en-US" altLang="zh-CN" sz="2000" b="1">
                <a:latin typeface="华文仿宋" pitchFamily="2" charset="-122"/>
                <a:ea typeface="华文仿宋" pitchFamily="2" charset="-122"/>
              </a:rPr>
              <a:t>A</a:t>
            </a:r>
            <a:r>
              <a:rPr lang="zh-CN" altLang="en-US" sz="2000" b="1">
                <a:latin typeface="华文仿宋" pitchFamily="2" charset="-122"/>
                <a:ea typeface="华文仿宋" pitchFamily="2" charset="-122"/>
              </a:rPr>
              <a:t>计划等）。</a:t>
            </a:r>
          </a:p>
        </p:txBody>
      </p:sp>
    </p:spTree>
    <p:extLst>
      <p:ext uri="{BB962C8B-B14F-4D97-AF65-F5344CB8AC3E}">
        <p14:creationId xmlns:p14="http://schemas.microsoft.com/office/powerpoint/2010/main" val="37901330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dirty="0"/>
              <a:t> 第一章  绪论</a:t>
            </a:r>
            <a:endParaRPr lang="zh-CN" altLang="zh-CN" sz="3600" b="1" dirty="0">
              <a:effectLst>
                <a:outerShdw blurRad="38100" dist="38100" dir="2700000" algn="tl">
                  <a:srgbClr val="C0C0C0"/>
                </a:outerShdw>
              </a:effectLst>
              <a:latin typeface="黑体" pitchFamily="2" charset="-122"/>
            </a:endParaRPr>
          </a:p>
        </p:txBody>
      </p:sp>
      <p:sp>
        <p:nvSpPr>
          <p:cNvPr id="202755" name="Rectangle 3"/>
          <p:cNvSpPr>
            <a:spLocks noGrp="1" noChangeArrowheads="1"/>
          </p:cNvSpPr>
          <p:nvPr>
            <p:ph type="body" idx="4294967295"/>
          </p:nvPr>
        </p:nvSpPr>
        <p:spPr/>
        <p:txBody>
          <a:bodyPr/>
          <a:lstStyle/>
          <a:p>
            <a:pPr eaLnBrk="1" hangingPunct="1"/>
            <a:endParaRPr lang="zh-CN" altLang="zh-CN" smtClean="0"/>
          </a:p>
        </p:txBody>
      </p:sp>
      <p:sp>
        <p:nvSpPr>
          <p:cNvPr id="202756"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什么是金融工程</a:t>
            </a:r>
            <a:r>
              <a:rPr lang="en-US" altLang="zh-CN" sz="2400" b="1">
                <a:latin typeface="华文中宋" pitchFamily="2" charset="-122"/>
                <a:ea typeface="华文中宋" pitchFamily="2" charset="-122"/>
              </a:rPr>
              <a:t>?</a:t>
            </a:r>
            <a:endParaRPr lang="zh-CN" altLang="en-US" sz="2400" b="1">
              <a:latin typeface="华文仿宋" pitchFamily="2" charset="-122"/>
              <a:ea typeface="华文仿宋" pitchFamily="2" charset="-122"/>
            </a:endParaRPr>
          </a:p>
        </p:txBody>
      </p:sp>
      <p:sp>
        <p:nvSpPr>
          <p:cNvPr id="202757"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为什么要学习金融工程</a:t>
            </a:r>
            <a:r>
              <a:rPr lang="en-US" altLang="zh-CN" sz="2400" b="1">
                <a:latin typeface="华文中宋" pitchFamily="2" charset="-122"/>
                <a:ea typeface="华文中宋" pitchFamily="2" charset="-122"/>
              </a:rPr>
              <a:t>?</a:t>
            </a:r>
            <a:endParaRPr lang="zh-CN" altLang="en-US" sz="2400" b="1">
              <a:latin typeface="华文中宋" pitchFamily="2" charset="-122"/>
              <a:ea typeface="华文中宋" pitchFamily="2" charset="-122"/>
            </a:endParaRPr>
          </a:p>
        </p:txBody>
      </p:sp>
      <p:sp>
        <p:nvSpPr>
          <p:cNvPr id="270342"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金融工程的核心问题</a:t>
            </a:r>
          </a:p>
        </p:txBody>
      </p:sp>
      <p:sp>
        <p:nvSpPr>
          <p:cNvPr id="202759"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金融工程的产品市场</a:t>
            </a:r>
          </a:p>
        </p:txBody>
      </p:sp>
    </p:spTree>
    <p:extLst>
      <p:ext uri="{BB962C8B-B14F-4D97-AF65-F5344CB8AC3E}">
        <p14:creationId xmlns:p14="http://schemas.microsoft.com/office/powerpoint/2010/main" val="2789758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034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2"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Grp="1" noChangeArrowheads="1"/>
          </p:cNvSpPr>
          <p:nvPr>
            <p:ph type="title" idx="4294967295"/>
          </p:nvPr>
        </p:nvSpPr>
        <p:spPr bwMode="auto">
          <a:xfrm>
            <a:off x="1992313" y="549275"/>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金融工程的核心问题</a:t>
            </a:r>
          </a:p>
        </p:txBody>
      </p:sp>
      <p:sp>
        <p:nvSpPr>
          <p:cNvPr id="40966" name="Oval 6"/>
          <p:cNvSpPr>
            <a:spLocks noChangeArrowheads="1"/>
          </p:cNvSpPr>
          <p:nvPr/>
        </p:nvSpPr>
        <p:spPr bwMode="blackWhite">
          <a:xfrm>
            <a:off x="4440238" y="2708275"/>
            <a:ext cx="2665412" cy="1728788"/>
          </a:xfrm>
          <a:prstGeom prst="ellipse">
            <a:avLst/>
          </a:prstGeom>
          <a:solidFill>
            <a:srgbClr val="33CCCC"/>
          </a:solidFill>
          <a:ln w="9525">
            <a:noFill/>
            <a:round/>
            <a:headEnd/>
            <a:tailEnd/>
          </a:ln>
        </p:spPr>
        <p:txBody>
          <a:bodyPr wrap="none" anchor="ctr"/>
          <a:lstStyle/>
          <a:p>
            <a:pPr>
              <a:spcBef>
                <a:spcPct val="0"/>
              </a:spcBef>
              <a:buClrTx/>
              <a:buSzTx/>
              <a:buFontTx/>
              <a:buNone/>
            </a:pPr>
            <a:r>
              <a:rPr kumimoji="1" lang="zh-CN" altLang="en-US" sz="8000" b="1">
                <a:latin typeface="Times New Roman" pitchFamily="18" charset="0"/>
                <a:ea typeface="华文中宋" pitchFamily="2" charset="-122"/>
              </a:rPr>
              <a:t>定价</a:t>
            </a:r>
          </a:p>
        </p:txBody>
      </p:sp>
      <p:sp>
        <p:nvSpPr>
          <p:cNvPr id="40969" name="Text Box 9"/>
          <p:cNvSpPr txBox="1">
            <a:spLocks noChangeArrowheads="1"/>
          </p:cNvSpPr>
          <p:nvPr/>
        </p:nvSpPr>
        <p:spPr bwMode="auto">
          <a:xfrm>
            <a:off x="2640013" y="1989138"/>
            <a:ext cx="1655762" cy="519112"/>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hlinkClick r:id="" action="ppaction://hlinkshowjump?jump=nextslide"/>
              </a:rPr>
              <a:t>贴现方法</a:t>
            </a:r>
            <a:endParaRPr lang="zh-CN" altLang="en-US" sz="2800" b="1">
              <a:latin typeface="Arial" charset="0"/>
              <a:ea typeface="华文仿宋" pitchFamily="2" charset="-122"/>
            </a:endParaRPr>
          </a:p>
        </p:txBody>
      </p:sp>
      <p:sp>
        <p:nvSpPr>
          <p:cNvPr id="40970" name="Text Box 10"/>
          <p:cNvSpPr txBox="1">
            <a:spLocks noChangeArrowheads="1"/>
          </p:cNvSpPr>
          <p:nvPr/>
        </p:nvSpPr>
        <p:spPr bwMode="auto">
          <a:xfrm>
            <a:off x="2351089" y="5013326"/>
            <a:ext cx="2808287" cy="519113"/>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hlinkClick r:id="rId2" action="ppaction://hlinksldjump"/>
              </a:rPr>
              <a:t>风险</a:t>
            </a:r>
            <a:r>
              <a:rPr lang="en-US" altLang="zh-CN" sz="2800" b="1">
                <a:latin typeface="宋体" charset="-122"/>
                <a:ea typeface="宋体" charset="-122"/>
                <a:hlinkClick r:id="rId2" action="ppaction://hlinksldjump"/>
              </a:rPr>
              <a:t>/</a:t>
            </a:r>
            <a:r>
              <a:rPr lang="zh-CN" altLang="en-US" sz="2800" b="1">
                <a:latin typeface="Arial" charset="0"/>
                <a:ea typeface="华文仿宋" pitchFamily="2" charset="-122"/>
                <a:hlinkClick r:id="rId2" action="ppaction://hlinksldjump"/>
              </a:rPr>
              <a:t>收益方法</a:t>
            </a:r>
            <a:endParaRPr lang="zh-CN" altLang="en-US" sz="2800" b="1">
              <a:latin typeface="Arial" charset="0"/>
              <a:ea typeface="华文仿宋" pitchFamily="2" charset="-122"/>
            </a:endParaRPr>
          </a:p>
        </p:txBody>
      </p:sp>
      <p:sp>
        <p:nvSpPr>
          <p:cNvPr id="40971" name="Text Box 11"/>
          <p:cNvSpPr txBox="1">
            <a:spLocks noChangeArrowheads="1"/>
          </p:cNvSpPr>
          <p:nvPr/>
        </p:nvSpPr>
        <p:spPr bwMode="auto">
          <a:xfrm>
            <a:off x="7751763" y="3141663"/>
            <a:ext cx="1657350" cy="9461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无风险套利方法</a:t>
            </a:r>
          </a:p>
        </p:txBody>
      </p:sp>
      <p:sp>
        <p:nvSpPr>
          <p:cNvPr id="40972" name="AutoShape 12"/>
          <p:cNvSpPr>
            <a:spLocks/>
          </p:cNvSpPr>
          <p:nvPr/>
        </p:nvSpPr>
        <p:spPr bwMode="auto">
          <a:xfrm>
            <a:off x="6096000" y="4868863"/>
            <a:ext cx="2490788" cy="431800"/>
          </a:xfrm>
          <a:prstGeom prst="borderCallout1">
            <a:avLst>
              <a:gd name="adj1" fmla="val 26472"/>
              <a:gd name="adj2" fmla="val 103060"/>
              <a:gd name="adj3" fmla="val -233088"/>
              <a:gd name="adj4" fmla="val 103060"/>
            </a:avLst>
          </a:prstGeom>
          <a:noFill/>
          <a:ln w="9525" algn="ctr">
            <a:solidFill>
              <a:schemeClr val="tx1"/>
            </a:solidFill>
            <a:miter lim="800000"/>
            <a:headEnd/>
            <a:tailEnd/>
          </a:ln>
        </p:spPr>
        <p:txBody>
          <a:bodyPr/>
          <a:lstStyle/>
          <a:p>
            <a:pPr>
              <a:spcBef>
                <a:spcPct val="50000"/>
              </a:spcBef>
              <a:buClrTx/>
              <a:buSzTx/>
              <a:buFontTx/>
              <a:buNone/>
            </a:pPr>
            <a:r>
              <a:rPr lang="zh-CN" altLang="en-US" sz="2400" b="1">
                <a:latin typeface="Arial" charset="0"/>
                <a:ea typeface="华文仿宋" pitchFamily="2" charset="-122"/>
              </a:rPr>
              <a:t>第二章详细讲</a:t>
            </a:r>
            <a:r>
              <a:rPr lang="zh-CN" altLang="en-US" sz="2400" b="1">
                <a:latin typeface="Arial" charset="0"/>
                <a:ea typeface="华文仿宋" pitchFamily="2" charset="-122"/>
                <a:hlinkClick r:id="rId3" action="ppaction://hlinksldjump"/>
              </a:rPr>
              <a:t>解</a:t>
            </a:r>
            <a:endParaRPr lang="zh-CN" altLang="en-US" sz="2400" b="1">
              <a:latin typeface="Arial" charset="0"/>
              <a:ea typeface="华文仿宋" pitchFamily="2" charset="-122"/>
            </a:endParaRPr>
          </a:p>
        </p:txBody>
      </p:sp>
    </p:spTree>
    <p:extLst>
      <p:ext uri="{BB962C8B-B14F-4D97-AF65-F5344CB8AC3E}">
        <p14:creationId xmlns:p14="http://schemas.microsoft.com/office/powerpoint/2010/main" val="1150712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p:cTn id="7" dur="500" fill="hold"/>
                                        <p:tgtEl>
                                          <p:spTgt spid="40966"/>
                                        </p:tgtEl>
                                        <p:attrNameLst>
                                          <p:attrName>ppt_w</p:attrName>
                                        </p:attrNameLst>
                                      </p:cBhvr>
                                      <p:tavLst>
                                        <p:tav tm="0">
                                          <p:val>
                                            <p:fltVal val="0"/>
                                          </p:val>
                                        </p:tav>
                                        <p:tav tm="100000">
                                          <p:val>
                                            <p:strVal val="#ppt_w"/>
                                          </p:val>
                                        </p:tav>
                                      </p:tavLst>
                                    </p:anim>
                                    <p:anim calcmode="lin" valueType="num">
                                      <p:cBhvr>
                                        <p:cTn id="8" dur="500" fill="hold"/>
                                        <p:tgtEl>
                                          <p:spTgt spid="40966"/>
                                        </p:tgtEl>
                                        <p:attrNameLst>
                                          <p:attrName>ppt_h</p:attrName>
                                        </p:attrNameLst>
                                      </p:cBhvr>
                                      <p:tavLst>
                                        <p:tav tm="0">
                                          <p:val>
                                            <p:fltVal val="0"/>
                                          </p:val>
                                        </p:tav>
                                        <p:tav tm="100000">
                                          <p:val>
                                            <p:strVal val="#ppt_h"/>
                                          </p:val>
                                        </p:tav>
                                      </p:tavLst>
                                    </p:anim>
                                    <p:anim calcmode="lin" valueType="num">
                                      <p:cBhvr>
                                        <p:cTn id="9" dur="500" fill="hold"/>
                                        <p:tgtEl>
                                          <p:spTgt spid="40966"/>
                                        </p:tgtEl>
                                        <p:attrNameLst>
                                          <p:attrName>style.rotation</p:attrName>
                                        </p:attrNameLst>
                                      </p:cBhvr>
                                      <p:tavLst>
                                        <p:tav tm="0">
                                          <p:val>
                                            <p:fltVal val="360"/>
                                          </p:val>
                                        </p:tav>
                                        <p:tav tm="100000">
                                          <p:val>
                                            <p:fltVal val="0"/>
                                          </p:val>
                                        </p:tav>
                                      </p:tavLst>
                                    </p:anim>
                                    <p:animEffect transition="in" filter="fade">
                                      <p:cBhvr>
                                        <p:cTn id="10" dur="500"/>
                                        <p:tgtEl>
                                          <p:spTgt spid="4096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969"/>
                                        </p:tgtEl>
                                        <p:attrNameLst>
                                          <p:attrName>style.visibility</p:attrName>
                                        </p:attrNameLst>
                                      </p:cBhvr>
                                      <p:to>
                                        <p:strVal val="visible"/>
                                      </p:to>
                                    </p:set>
                                    <p:animEffect transition="in" filter="blinds(horizontal)">
                                      <p:cBhvr>
                                        <p:cTn id="15" dur="500"/>
                                        <p:tgtEl>
                                          <p:spTgt spid="4096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970"/>
                                        </p:tgtEl>
                                        <p:attrNameLst>
                                          <p:attrName>style.visibility</p:attrName>
                                        </p:attrNameLst>
                                      </p:cBhvr>
                                      <p:to>
                                        <p:strVal val="visible"/>
                                      </p:to>
                                    </p:set>
                                    <p:animEffect transition="in" filter="blinds(horizontal)">
                                      <p:cBhvr>
                                        <p:cTn id="20" dur="500"/>
                                        <p:tgtEl>
                                          <p:spTgt spid="4097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0971"/>
                                        </p:tgtEl>
                                        <p:attrNameLst>
                                          <p:attrName>style.visibility</p:attrName>
                                        </p:attrNameLst>
                                      </p:cBhvr>
                                      <p:to>
                                        <p:strVal val="visible"/>
                                      </p:to>
                                    </p:set>
                                    <p:animEffect transition="in" filter="blinds(horizontal)">
                                      <p:cBhvr>
                                        <p:cTn id="25" dur="500"/>
                                        <p:tgtEl>
                                          <p:spTgt spid="4097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0972"/>
                                        </p:tgtEl>
                                        <p:attrNameLst>
                                          <p:attrName>style.visibility</p:attrName>
                                        </p:attrNameLst>
                                      </p:cBhvr>
                                      <p:to>
                                        <p:strVal val="visible"/>
                                      </p:to>
                                    </p:set>
                                    <p:anim calcmode="lin" valueType="num">
                                      <p:cBhvr additive="base">
                                        <p:cTn id="30" dur="500" fill="hold"/>
                                        <p:tgtEl>
                                          <p:spTgt spid="40972"/>
                                        </p:tgtEl>
                                        <p:attrNameLst>
                                          <p:attrName>ppt_x</p:attrName>
                                        </p:attrNameLst>
                                      </p:cBhvr>
                                      <p:tavLst>
                                        <p:tav tm="0">
                                          <p:val>
                                            <p:strVal val="#ppt_x"/>
                                          </p:val>
                                        </p:tav>
                                        <p:tav tm="100000">
                                          <p:val>
                                            <p:strVal val="#ppt_x"/>
                                          </p:val>
                                        </p:tav>
                                      </p:tavLst>
                                    </p:anim>
                                    <p:anim calcmode="lin" valueType="num">
                                      <p:cBhvr additive="base">
                                        <p:cTn id="31" dur="500" fill="hold"/>
                                        <p:tgtEl>
                                          <p:spTgt spid="40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nimBg="1"/>
      <p:bldP spid="40969" grpId="0"/>
      <p:bldP spid="40970" grpId="0"/>
      <p:bldP spid="40971" grpId="0"/>
      <p:bldP spid="4097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贴现定价法</a:t>
            </a:r>
          </a:p>
        </p:txBody>
      </p:sp>
      <p:sp>
        <p:nvSpPr>
          <p:cNvPr id="2052" name="Rectangle 3"/>
          <p:cNvSpPr>
            <a:spLocks noGrp="1"/>
          </p:cNvSpPr>
          <p:nvPr>
            <p:ph type="body" idx="4294967295"/>
          </p:nvPr>
        </p:nvSpPr>
        <p:spPr/>
        <p:txBody>
          <a:bodyPr/>
          <a:lstStyle/>
          <a:p>
            <a:endParaRPr lang="en-US" altLang="zh-CN" smtClean="0"/>
          </a:p>
          <a:p>
            <a:endParaRPr lang="en-US" altLang="zh-CN" smtClean="0"/>
          </a:p>
          <a:p>
            <a:pPr>
              <a:buFont typeface="Wingdings" pitchFamily="2" charset="2"/>
              <a:buNone/>
            </a:pPr>
            <a:endParaRPr lang="en-US" altLang="zh-CN" sz="3600"/>
          </a:p>
          <a:p>
            <a:pPr>
              <a:buFont typeface="Wingdings" pitchFamily="2" charset="2"/>
              <a:buNone/>
            </a:pPr>
            <a:endParaRPr lang="en-US" altLang="zh-CN" sz="3600"/>
          </a:p>
          <a:p>
            <a:pPr>
              <a:buFont typeface="Wingdings" pitchFamily="2" charset="2"/>
              <a:buNone/>
            </a:pPr>
            <a:endParaRPr lang="en-US" altLang="zh-CN" sz="3600"/>
          </a:p>
        </p:txBody>
      </p:sp>
      <p:graphicFrame>
        <p:nvGraphicFramePr>
          <p:cNvPr id="156677" name="Object 5"/>
          <p:cNvGraphicFramePr>
            <a:graphicFrameLocks noChangeAspect="1"/>
          </p:cNvGraphicFramePr>
          <p:nvPr/>
        </p:nvGraphicFramePr>
        <p:xfrm>
          <a:off x="3143251" y="2276475"/>
          <a:ext cx="4824413" cy="1841500"/>
        </p:xfrm>
        <a:graphic>
          <a:graphicData uri="http://schemas.openxmlformats.org/presentationml/2006/ole">
            <mc:AlternateContent xmlns:mc="http://schemas.openxmlformats.org/markup-compatibility/2006">
              <mc:Choice xmlns:v="urn:schemas-microsoft-com:vml" Requires="v">
                <p:oleObj spid="_x0000_s1032" name="Equation" r:id="rId3" imgW="952200" imgH="431640" progId="Equation.DSMT4">
                  <p:embed/>
                </p:oleObj>
              </mc:Choice>
              <mc:Fallback>
                <p:oleObj name="Equation" r:id="rId3" imgW="952200" imgH="431640" progId="Equation.DSMT4">
                  <p:embed/>
                  <p:pic>
                    <p:nvPicPr>
                      <p:cNvPr id="15667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2276475"/>
                        <a:ext cx="4824413" cy="184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78" name="Rectangle 6"/>
          <p:cNvSpPr>
            <a:spLocks noChangeArrowheads="1"/>
          </p:cNvSpPr>
          <p:nvPr/>
        </p:nvSpPr>
        <p:spPr bwMode="auto">
          <a:xfrm>
            <a:off x="2063750" y="4508500"/>
            <a:ext cx="7704138" cy="946150"/>
          </a:xfrm>
          <a:prstGeom prst="rect">
            <a:avLst/>
          </a:prstGeom>
          <a:noFill/>
          <a:ln w="9525" algn="ctr">
            <a:noFill/>
            <a:miter lim="800000"/>
            <a:headEnd/>
            <a:tailEnd/>
          </a:ln>
        </p:spPr>
        <p:txBody>
          <a:bodyPr>
            <a:spAutoFit/>
          </a:bodyPr>
          <a:lstStyle/>
          <a:p>
            <a:pPr>
              <a:spcBef>
                <a:spcPct val="50000"/>
              </a:spcBef>
              <a:buClrTx/>
              <a:buSzTx/>
              <a:buFontTx/>
              <a:buNone/>
            </a:pPr>
            <a:r>
              <a:rPr lang="en-US" altLang="zh-CN" sz="2800" i="1">
                <a:latin typeface="Times New Roman" pitchFamily="18" charset="0"/>
                <a:ea typeface="华文仿宋" pitchFamily="2" charset="-122"/>
              </a:rPr>
              <a:t>P</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金融资产的价格或价值；</a:t>
            </a:r>
            <a:r>
              <a:rPr lang="en-US" altLang="zh-CN" sz="2800" i="1">
                <a:latin typeface="Times New Roman" pitchFamily="18" charset="0"/>
                <a:ea typeface="华文仿宋" pitchFamily="2" charset="-122"/>
              </a:rPr>
              <a:t>C</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每期现金流；</a:t>
            </a:r>
            <a:r>
              <a:rPr lang="en-US" altLang="zh-CN" sz="2800" i="1">
                <a:latin typeface="Times New Roman" pitchFamily="18" charset="0"/>
                <a:ea typeface="华文仿宋" pitchFamily="2" charset="-122"/>
              </a:rPr>
              <a:t>r</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市场利率          </a:t>
            </a:r>
            <a:r>
              <a:rPr lang="en-US" altLang="zh-CN" sz="2800" i="1">
                <a:latin typeface="Times New Roman" pitchFamily="18" charset="0"/>
                <a:ea typeface="华文仿宋" pitchFamily="2" charset="-122"/>
              </a:rPr>
              <a:t>A</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本金；</a:t>
            </a:r>
            <a:r>
              <a:rPr lang="en-US" altLang="zh-CN" sz="2800" i="1">
                <a:latin typeface="Times New Roman" pitchFamily="18" charset="0"/>
                <a:ea typeface="华文仿宋" pitchFamily="2" charset="-122"/>
              </a:rPr>
              <a:t>t</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期限</a:t>
            </a:r>
          </a:p>
        </p:txBody>
      </p:sp>
    </p:spTree>
    <p:extLst>
      <p:ext uri="{BB962C8B-B14F-4D97-AF65-F5344CB8AC3E}">
        <p14:creationId xmlns:p14="http://schemas.microsoft.com/office/powerpoint/2010/main" val="255474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ppt_x"/>
                                          </p:val>
                                        </p:tav>
                                        <p:tav tm="100000">
                                          <p:val>
                                            <p:strVal val="#ppt_x"/>
                                          </p:val>
                                        </p:tav>
                                      </p:tavLst>
                                    </p:anim>
                                    <p:anim calcmode="lin" valueType="num">
                                      <p:cBhvr additive="base">
                                        <p:cTn id="8" dur="500" fill="hold"/>
                                        <p:tgtEl>
                                          <p:spTgt spid="1566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56678"/>
                                        </p:tgtEl>
                                        <p:attrNameLst>
                                          <p:attrName>style.visibility</p:attrName>
                                        </p:attrNameLst>
                                      </p:cBhvr>
                                      <p:to>
                                        <p:strVal val="visible"/>
                                      </p:to>
                                    </p:set>
                                    <p:animEffect transition="in" filter="checkerboard(across)">
                                      <p:cBhvr>
                                        <p:cTn id="13" dur="500"/>
                                        <p:tgtEl>
                                          <p:spTgt spid="15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  贴现定价法</a:t>
            </a:r>
          </a:p>
        </p:txBody>
      </p:sp>
      <p:sp>
        <p:nvSpPr>
          <p:cNvPr id="150533" name="Rectangle 5"/>
          <p:cNvSpPr>
            <a:spLocks noChangeArrowheads="1"/>
          </p:cNvSpPr>
          <p:nvPr/>
        </p:nvSpPr>
        <p:spPr bwMode="auto">
          <a:xfrm>
            <a:off x="1981200" y="1905001"/>
            <a:ext cx="8305800" cy="3508375"/>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r>
              <a:rPr lang="en-US" altLang="zh-CN" sz="2800" b="1">
                <a:latin typeface="Times New Roman" pitchFamily="18" charset="0"/>
                <a:ea typeface="黑体" pitchFamily="49" charset="-122"/>
              </a:rPr>
              <a:t>Case</a:t>
            </a:r>
            <a:r>
              <a:rPr lang="zh-CN" altLang="en-US" sz="2800" b="1">
                <a:latin typeface="Times New Roman" pitchFamily="18" charset="0"/>
                <a:ea typeface="黑体" pitchFamily="49" charset="-122"/>
              </a:rPr>
              <a:t>：</a:t>
            </a:r>
            <a:r>
              <a:rPr lang="zh-CN" altLang="en-US" sz="2800">
                <a:latin typeface="Times New Roman" pitchFamily="18" charset="0"/>
                <a:ea typeface="宋体" charset="-122"/>
              </a:rPr>
              <a:t>债券价值的计算（以附息债券为例）</a:t>
            </a: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r>
              <a:rPr lang="zh-CN" altLang="en-US" sz="2800">
                <a:latin typeface="宋体" charset="-122"/>
                <a:ea typeface="宋体" charset="-122"/>
              </a:rPr>
              <a:t>     </a:t>
            </a:r>
            <a:r>
              <a:rPr lang="en-US" altLang="zh-CN" sz="2800" i="1">
                <a:latin typeface="Times New Roman" pitchFamily="18" charset="0"/>
                <a:ea typeface="宋体" charset="-122"/>
              </a:rPr>
              <a:t>V</a:t>
            </a:r>
            <a:r>
              <a:rPr lang="en-US" altLang="zh-CN" sz="2800">
                <a:latin typeface="Times New Roman" pitchFamily="18" charset="0"/>
                <a:ea typeface="宋体" charset="-122"/>
              </a:rPr>
              <a:t>—</a:t>
            </a:r>
            <a:r>
              <a:rPr lang="zh-CN" altLang="en-US" sz="2800">
                <a:latin typeface="Times New Roman" pitchFamily="18" charset="0"/>
                <a:ea typeface="宋体" charset="-122"/>
              </a:rPr>
              <a:t>债券价值；</a:t>
            </a:r>
            <a:r>
              <a:rPr lang="en-US" altLang="zh-CN" sz="2800" i="1">
                <a:latin typeface="Times New Roman" pitchFamily="18" charset="0"/>
                <a:ea typeface="宋体" charset="-122"/>
              </a:rPr>
              <a:t>c</a:t>
            </a:r>
            <a:r>
              <a:rPr lang="en-US" altLang="zh-CN" sz="2800">
                <a:latin typeface="Times New Roman" pitchFamily="18" charset="0"/>
                <a:ea typeface="宋体" charset="-122"/>
              </a:rPr>
              <a:t>—</a:t>
            </a:r>
            <a:r>
              <a:rPr lang="zh-CN" altLang="en-US" sz="2800">
                <a:latin typeface="Times New Roman" pitchFamily="18" charset="0"/>
                <a:ea typeface="宋体" charset="-122"/>
              </a:rPr>
              <a:t>每期利息；</a:t>
            </a:r>
            <a:r>
              <a:rPr lang="en-US" altLang="zh-CN" sz="2800" i="1">
                <a:latin typeface="Times New Roman" pitchFamily="18" charset="0"/>
                <a:ea typeface="宋体" charset="-122"/>
              </a:rPr>
              <a:t>r</a:t>
            </a:r>
            <a:r>
              <a:rPr lang="en-US" altLang="zh-CN" sz="2800">
                <a:latin typeface="Times New Roman" pitchFamily="18" charset="0"/>
                <a:ea typeface="宋体" charset="-122"/>
              </a:rPr>
              <a:t>—</a:t>
            </a:r>
            <a:r>
              <a:rPr lang="zh-CN" altLang="en-US" sz="2800">
                <a:latin typeface="Times New Roman" pitchFamily="18" charset="0"/>
                <a:ea typeface="宋体" charset="-122"/>
              </a:rPr>
              <a:t>市场利率</a:t>
            </a:r>
          </a:p>
          <a:p>
            <a:pPr algn="l">
              <a:spcBef>
                <a:spcPct val="0"/>
              </a:spcBef>
              <a:buClrTx/>
              <a:buSzTx/>
              <a:buFontTx/>
              <a:buNone/>
            </a:pPr>
            <a:r>
              <a:rPr lang="zh-CN" altLang="en-US" sz="2800">
                <a:latin typeface="Times New Roman" pitchFamily="18" charset="0"/>
                <a:ea typeface="宋体" charset="-122"/>
              </a:rPr>
              <a:t>          </a:t>
            </a:r>
            <a:r>
              <a:rPr lang="en-US" altLang="zh-CN" sz="2800" i="1">
                <a:latin typeface="Times New Roman" pitchFamily="18" charset="0"/>
                <a:ea typeface="宋体" charset="-122"/>
              </a:rPr>
              <a:t>A</a:t>
            </a:r>
            <a:r>
              <a:rPr lang="en-US" altLang="zh-CN" sz="2800">
                <a:latin typeface="Times New Roman" pitchFamily="18" charset="0"/>
                <a:ea typeface="宋体" charset="-122"/>
              </a:rPr>
              <a:t>—</a:t>
            </a:r>
            <a:r>
              <a:rPr lang="zh-CN" altLang="en-US" sz="2800">
                <a:latin typeface="Times New Roman" pitchFamily="18" charset="0"/>
                <a:ea typeface="宋体" charset="-122"/>
              </a:rPr>
              <a:t>本金；</a:t>
            </a:r>
            <a:r>
              <a:rPr lang="en-US" altLang="zh-CN" sz="2800" i="1">
                <a:latin typeface="Times New Roman" pitchFamily="18" charset="0"/>
                <a:ea typeface="宋体" charset="-122"/>
              </a:rPr>
              <a:t>t</a:t>
            </a:r>
            <a:r>
              <a:rPr lang="en-US" altLang="zh-CN" sz="2800">
                <a:latin typeface="Times New Roman" pitchFamily="18" charset="0"/>
                <a:ea typeface="宋体" charset="-122"/>
              </a:rPr>
              <a:t>—</a:t>
            </a:r>
            <a:r>
              <a:rPr lang="zh-CN" altLang="en-US" sz="2800">
                <a:latin typeface="Times New Roman" pitchFamily="18" charset="0"/>
                <a:ea typeface="宋体" charset="-122"/>
              </a:rPr>
              <a:t>期限</a:t>
            </a:r>
            <a:r>
              <a:rPr lang="zh-CN" altLang="en-US" sz="2800">
                <a:latin typeface="宋体" charset="-122"/>
                <a:ea typeface="宋体" charset="-122"/>
              </a:rPr>
              <a:t> </a:t>
            </a:r>
          </a:p>
          <a:p>
            <a:pPr algn="l">
              <a:spcBef>
                <a:spcPct val="0"/>
              </a:spcBef>
              <a:buClrTx/>
              <a:buSzTx/>
              <a:buFontTx/>
              <a:buNone/>
            </a:pPr>
            <a:r>
              <a:rPr lang="zh-CN" altLang="en-US" sz="2800">
                <a:latin typeface="宋体" charset="-122"/>
                <a:ea typeface="宋体" charset="-122"/>
              </a:rPr>
              <a:t>     </a:t>
            </a:r>
            <a:endParaRPr lang="zh-CN" altLang="en-US" b="1">
              <a:latin typeface="Tahoma" pitchFamily="34" charset="0"/>
              <a:ea typeface="宋体" charset="-122"/>
            </a:endParaRPr>
          </a:p>
        </p:txBody>
      </p:sp>
      <p:graphicFrame>
        <p:nvGraphicFramePr>
          <p:cNvPr id="150534" name="Object 6"/>
          <p:cNvGraphicFramePr>
            <a:graphicFrameLocks noGrp="1" noChangeAspect="1"/>
          </p:cNvGraphicFramePr>
          <p:nvPr>
            <p:ph sz="half" idx="4294967295"/>
          </p:nvPr>
        </p:nvGraphicFramePr>
        <p:xfrm>
          <a:off x="2424113" y="2708275"/>
          <a:ext cx="7618412" cy="1022350"/>
        </p:xfrm>
        <a:graphic>
          <a:graphicData uri="http://schemas.openxmlformats.org/presentationml/2006/ole">
            <mc:AlternateContent xmlns:mc="http://schemas.openxmlformats.org/markup-compatibility/2006">
              <mc:Choice xmlns:v="urn:schemas-microsoft-com:vml" Requires="v">
                <p:oleObj spid="_x0000_s2056" name="Equation" r:id="rId3" imgW="3124080" imgH="419040" progId="Equation.DSMT4">
                  <p:embed/>
                </p:oleObj>
              </mc:Choice>
              <mc:Fallback>
                <p:oleObj name="Equation" r:id="rId3" imgW="3124080" imgH="419040" progId="Equation.DSMT4">
                  <p:embed/>
                  <p:pic>
                    <p:nvPicPr>
                      <p:cNvPr id="15053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2708275"/>
                        <a:ext cx="7618412"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5918688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50530"/>
                                        </p:tgtEl>
                                        <p:attrNameLst>
                                          <p:attrName>style.visibility</p:attrName>
                                        </p:attrNameLst>
                                      </p:cBhvr>
                                      <p:to>
                                        <p:strVal val="visible"/>
                                      </p:to>
                                    </p:set>
                                    <p:animEffect transition="in" filter="fade">
                                      <p:cBhvr>
                                        <p:cTn id="7" dur="1000"/>
                                        <p:tgtEl>
                                          <p:spTgt spid="150530"/>
                                        </p:tgtEl>
                                      </p:cBhvr>
                                    </p:animEffect>
                                    <p:anim calcmode="lin" valueType="num">
                                      <p:cBhvr>
                                        <p:cTn id="8" dur="1000" fill="hold"/>
                                        <p:tgtEl>
                                          <p:spTgt spid="150530"/>
                                        </p:tgtEl>
                                        <p:attrNameLst>
                                          <p:attrName>ppt_x</p:attrName>
                                        </p:attrNameLst>
                                      </p:cBhvr>
                                      <p:tavLst>
                                        <p:tav tm="0">
                                          <p:val>
                                            <p:strVal val="#ppt_x"/>
                                          </p:val>
                                        </p:tav>
                                        <p:tav tm="100000">
                                          <p:val>
                                            <p:strVal val="#ppt_x"/>
                                          </p:val>
                                        </p:tav>
                                      </p:tavLst>
                                    </p:anim>
                                    <p:anim calcmode="lin" valueType="num">
                                      <p:cBhvr>
                                        <p:cTn id="9" dur="897" decel="100000" fill="hold"/>
                                        <p:tgtEl>
                                          <p:spTgt spid="150530"/>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5053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0534"/>
                                        </p:tgtEl>
                                        <p:attrNameLst>
                                          <p:attrName>style.visibility</p:attrName>
                                        </p:attrNameLst>
                                      </p:cBhvr>
                                      <p:to>
                                        <p:strVal val="visible"/>
                                      </p:to>
                                    </p:set>
                                    <p:anim calcmode="lin" valueType="num">
                                      <p:cBhvr additive="base">
                                        <p:cTn id="15" dur="500" fill="hold"/>
                                        <p:tgtEl>
                                          <p:spTgt spid="150534"/>
                                        </p:tgtEl>
                                        <p:attrNameLst>
                                          <p:attrName>ppt_x</p:attrName>
                                        </p:attrNameLst>
                                      </p:cBhvr>
                                      <p:tavLst>
                                        <p:tav tm="0">
                                          <p:val>
                                            <p:strVal val="#ppt_x"/>
                                          </p:val>
                                        </p:tav>
                                        <p:tav tm="100000">
                                          <p:val>
                                            <p:strVal val="#ppt_x"/>
                                          </p:val>
                                        </p:tav>
                                      </p:tavLst>
                                    </p:anim>
                                    <p:anim calcmode="lin" valueType="num">
                                      <p:cBhvr additive="base">
                                        <p:cTn id="16" dur="500" fill="hold"/>
                                        <p:tgtEl>
                                          <p:spTgt spid="15053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0533">
                                            <p:txEl>
                                              <p:pRg st="5" end="5"/>
                                            </p:txEl>
                                          </p:spTgt>
                                        </p:tgtEl>
                                        <p:attrNameLst>
                                          <p:attrName>style.visibility</p:attrName>
                                        </p:attrNameLst>
                                      </p:cBhvr>
                                      <p:to>
                                        <p:strVal val="visible"/>
                                      </p:to>
                                    </p:set>
                                    <p:animEffect transition="in" filter="blinds(horizontal)">
                                      <p:cBhvr>
                                        <p:cTn id="21" dur="500"/>
                                        <p:tgtEl>
                                          <p:spTgt spid="15053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0533">
                                            <p:txEl>
                                              <p:pRg st="6" end="6"/>
                                            </p:txEl>
                                          </p:spTgt>
                                        </p:tgtEl>
                                        <p:attrNameLst>
                                          <p:attrName>style.visibility</p:attrName>
                                        </p:attrNameLst>
                                      </p:cBhvr>
                                      <p:to>
                                        <p:strVal val="visible"/>
                                      </p:to>
                                    </p:set>
                                    <p:animEffect transition="in" filter="blinds(horizontal)">
                                      <p:cBhvr>
                                        <p:cTn id="24" dur="500"/>
                                        <p:tgtEl>
                                          <p:spTgt spid="1505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p:cNvSpPr>
            <a:spLocks noGrp="1"/>
          </p:cNvSpPr>
          <p:nvPr>
            <p:ph type="title"/>
          </p:nvPr>
        </p:nvSpPr>
        <p:spPr bwMode="auto"/>
        <p:txBody>
          <a:bodyPr vert="horz" wrap="square" lIns="91440" tIns="45720" rIns="91440" bIns="45720" numCol="1" rtlCol="0" anchor="ctr" anchorCtr="0" compatLnSpc="1">
            <a:prstTxWarp prst="textNoShape">
              <a:avLst/>
            </a:prstTxWarp>
            <a:normAutofit/>
          </a:bodyPr>
          <a:lstStyle/>
          <a:p>
            <a:pPr algn="ctr" eaLnBrk="1" hangingPunct="1"/>
            <a:r>
              <a:rPr lang="zh-CN" altLang="en-US" cap="none" smtClean="0"/>
              <a:t>   </a:t>
            </a:r>
            <a:r>
              <a:rPr lang="zh-CN" altLang="en-US" sz="4000" b="1"/>
              <a:t>教学方案</a:t>
            </a:r>
          </a:p>
        </p:txBody>
      </p:sp>
      <p:sp>
        <p:nvSpPr>
          <p:cNvPr id="10245" name="Text Box 5"/>
          <p:cNvSpPr txBox="1">
            <a:spLocks noChangeArrowheads="1"/>
          </p:cNvSpPr>
          <p:nvPr/>
        </p:nvSpPr>
        <p:spPr bwMode="auto">
          <a:xfrm>
            <a:off x="1919289" y="1916113"/>
            <a:ext cx="8137525" cy="3384550"/>
          </a:xfrm>
          <a:prstGeom prst="rect">
            <a:avLst/>
          </a:prstGeom>
          <a:noFill/>
          <a:ln w="9525">
            <a:noFill/>
            <a:miter lim="800000"/>
            <a:headEnd/>
            <a:tailEnd/>
          </a:ln>
        </p:spPr>
        <p:txBody>
          <a:bodyPr>
            <a:spAutoFit/>
          </a:bodyPr>
          <a:lstStyle/>
          <a:p>
            <a:pPr algn="l">
              <a:spcBef>
                <a:spcPct val="0"/>
              </a:spcBef>
              <a:buClrTx/>
              <a:buSzTx/>
              <a:buFontTx/>
              <a:buNone/>
            </a:pPr>
            <a:r>
              <a:rPr lang="zh-CN" altLang="en-US" sz="2800" b="1">
                <a:latin typeface="Arial" charset="0"/>
                <a:ea typeface="宋体" charset="-122"/>
              </a:rPr>
              <a:t>学生须知：</a:t>
            </a:r>
          </a:p>
          <a:p>
            <a:pPr algn="l">
              <a:spcBef>
                <a:spcPct val="0"/>
              </a:spcBef>
              <a:buClrTx/>
              <a:buSzTx/>
              <a:buFontTx/>
              <a:buNone/>
            </a:pPr>
            <a:endParaRPr lang="zh-CN" altLang="en-US" sz="2800" b="1">
              <a:latin typeface="Arial" charset="0"/>
              <a:ea typeface="宋体" charset="-122"/>
            </a:endParaRPr>
          </a:p>
          <a:p>
            <a:pPr algn="l">
              <a:spcBef>
                <a:spcPct val="0"/>
              </a:spcBef>
              <a:buClrTx/>
              <a:buSzTx/>
              <a:buFontTx/>
              <a:buNone/>
            </a:pPr>
            <a:r>
              <a:rPr lang="en-US" altLang="zh-CN">
                <a:latin typeface="Arial" charset="0"/>
                <a:ea typeface="宋体" charset="-122"/>
              </a:rPr>
              <a:t>       </a:t>
            </a:r>
            <a:r>
              <a:rPr lang="en-US" altLang="zh-CN" sz="2000">
                <a:latin typeface="Arial" charset="0"/>
                <a:ea typeface="宋体" charset="-122"/>
              </a:rPr>
              <a:t>1.</a:t>
            </a:r>
            <a:r>
              <a:rPr lang="zh-CN" altLang="en-US" sz="2000">
                <a:latin typeface="Arial" charset="0"/>
                <a:ea typeface="宋体" charset="-122"/>
              </a:rPr>
              <a:t>凡学习本课程的学生应遵守课堂纪律，按照教学要求认真听课，按时完成课堂及课外作业，将理论与实际融合贯通，达到大纲所要求的目标。</a:t>
            </a:r>
          </a:p>
          <a:p>
            <a:pPr algn="l">
              <a:spcBef>
                <a:spcPct val="0"/>
              </a:spcBef>
              <a:buClrTx/>
              <a:buSzTx/>
              <a:buFontTx/>
              <a:buNone/>
            </a:pPr>
            <a:r>
              <a:rPr lang="en-US" altLang="zh-CN">
                <a:solidFill>
                  <a:srgbClr val="FF0000"/>
                </a:solidFill>
                <a:latin typeface="Arial" charset="0"/>
                <a:ea typeface="宋体" charset="-122"/>
              </a:rPr>
              <a:t>        </a:t>
            </a:r>
            <a:r>
              <a:rPr lang="en-US" altLang="zh-CN" sz="2000">
                <a:solidFill>
                  <a:srgbClr val="FF0000"/>
                </a:solidFill>
                <a:latin typeface="黑体" pitchFamily="49" charset="-122"/>
                <a:ea typeface="黑体" pitchFamily="49" charset="-122"/>
              </a:rPr>
              <a:t>2.</a:t>
            </a:r>
            <a:r>
              <a:rPr lang="zh-CN" altLang="en-US" sz="2000" b="1">
                <a:solidFill>
                  <a:srgbClr val="FF0000"/>
                </a:solidFill>
                <a:latin typeface="黑体" pitchFamily="49" charset="-122"/>
                <a:ea typeface="黑体" pitchFamily="49" charset="-122"/>
              </a:rPr>
              <a:t>期末考试成绩低于</a:t>
            </a:r>
            <a:r>
              <a:rPr lang="en-US" altLang="zh-CN" sz="2000" b="1">
                <a:solidFill>
                  <a:srgbClr val="FF0000"/>
                </a:solidFill>
                <a:latin typeface="黑体" pitchFamily="49" charset="-122"/>
                <a:ea typeface="黑体" pitchFamily="49" charset="-122"/>
              </a:rPr>
              <a:t>50</a:t>
            </a:r>
            <a:r>
              <a:rPr lang="zh-CN" altLang="en-US" sz="2000" b="1">
                <a:solidFill>
                  <a:srgbClr val="FF0000"/>
                </a:solidFill>
                <a:latin typeface="黑体" pitchFamily="49" charset="-122"/>
                <a:ea typeface="黑体" pitchFamily="49" charset="-122"/>
              </a:rPr>
              <a:t>分的，该门课程总评成绩为不及格，按期末考试成绩计。</a:t>
            </a:r>
          </a:p>
          <a:p>
            <a:pPr algn="l">
              <a:spcBef>
                <a:spcPct val="0"/>
              </a:spcBef>
              <a:buClrTx/>
              <a:buSzTx/>
              <a:buFontTx/>
              <a:buNone/>
            </a:pPr>
            <a:r>
              <a:rPr lang="en-US" altLang="zh-CN" sz="2000">
                <a:solidFill>
                  <a:srgbClr val="FF0000"/>
                </a:solidFill>
                <a:latin typeface="黑体" pitchFamily="49" charset="-122"/>
                <a:ea typeface="黑体" pitchFamily="49" charset="-122"/>
              </a:rPr>
              <a:t>    </a:t>
            </a:r>
            <a:r>
              <a:rPr lang="en-US" altLang="zh-CN" sz="2000" b="1">
                <a:solidFill>
                  <a:srgbClr val="FF0000"/>
                </a:solidFill>
                <a:latin typeface="黑体" pitchFamily="49" charset="-122"/>
                <a:ea typeface="黑体" pitchFamily="49" charset="-122"/>
              </a:rPr>
              <a:t>3</a:t>
            </a:r>
            <a:r>
              <a:rPr lang="zh-CN" altLang="en-US" sz="2000" b="1">
                <a:solidFill>
                  <a:srgbClr val="FF0000"/>
                </a:solidFill>
                <a:latin typeface="黑体" pitchFamily="49" charset="-122"/>
                <a:ea typeface="黑体" pitchFamily="49" charset="-122"/>
              </a:rPr>
              <a:t>．学生一学期课程缺课（含病假、事假）时数达到三分之一的，取消参加该门课程考核资格，并不能申请缓考、补考，应当重新学习该课程。</a:t>
            </a:r>
            <a:r>
              <a:rPr lang="zh-CN" altLang="en-US" sz="2000">
                <a:solidFill>
                  <a:srgbClr val="FF0000"/>
                </a:solidFill>
                <a:latin typeface="黑体" pitchFamily="49" charset="-122"/>
                <a:ea typeface="黑体" pitchFamily="49" charset="-122"/>
              </a:rPr>
              <a:t> </a:t>
            </a:r>
            <a:endParaRPr lang="zh-CN" altLang="en-US">
              <a:solidFill>
                <a:srgbClr val="FF0000"/>
              </a:solidFill>
              <a:latin typeface="Arial" charset="0"/>
              <a:ea typeface="宋体" charset="-122"/>
            </a:endParaRPr>
          </a:p>
        </p:txBody>
      </p:sp>
    </p:spTree>
    <p:extLst>
      <p:ext uri="{BB962C8B-B14F-4D97-AF65-F5344CB8AC3E}">
        <p14:creationId xmlns:p14="http://schemas.microsoft.com/office/powerpoint/2010/main" val="309207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xEl>
                                              <p:pRg st="3" end="3"/>
                                            </p:txEl>
                                          </p:spTgt>
                                        </p:tgtEl>
                                        <p:attrNameLst>
                                          <p:attrName>style.visibility</p:attrName>
                                        </p:attrNameLst>
                                      </p:cBhvr>
                                      <p:to>
                                        <p:strVal val="visible"/>
                                      </p:to>
                                    </p:set>
                                    <p:anim calcmode="lin" valueType="num">
                                      <p:cBhvr additive="base">
                                        <p:cTn id="7" dur="500" fill="hold"/>
                                        <p:tgtEl>
                                          <p:spTgt spid="1024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0245">
                                            <p:txEl>
                                              <p:pRg st="4" end="4"/>
                                            </p:txEl>
                                          </p:spTgt>
                                        </p:tgtEl>
                                        <p:attrNameLst>
                                          <p:attrName>style.visibility</p:attrName>
                                        </p:attrNameLst>
                                      </p:cBhvr>
                                      <p:to>
                                        <p:strVal val="visible"/>
                                      </p:to>
                                    </p:set>
                                    <p:animEffect transition="in" filter="checkerboard(across)">
                                      <p:cBhvr>
                                        <p:cTn id="13" dur="500"/>
                                        <p:tgtEl>
                                          <p:spTgt spid="102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贴现定价法</a:t>
            </a:r>
          </a:p>
        </p:txBody>
      </p:sp>
      <p:sp>
        <p:nvSpPr>
          <p:cNvPr id="151557" name="Rectangle 5"/>
          <p:cNvSpPr>
            <a:spLocks noChangeArrowheads="1"/>
          </p:cNvSpPr>
          <p:nvPr/>
        </p:nvSpPr>
        <p:spPr bwMode="auto">
          <a:xfrm>
            <a:off x="1981200" y="1981201"/>
            <a:ext cx="8305800" cy="3355975"/>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r>
              <a:rPr lang="zh-CN" altLang="en-US" sz="2800">
                <a:latin typeface="宋体" charset="-122"/>
                <a:ea typeface="宋体" charset="-122"/>
              </a:rPr>
              <a:t>     </a:t>
            </a:r>
            <a:r>
              <a:rPr lang="en-US" altLang="zh-CN" sz="2800" i="1">
                <a:latin typeface="Times New Roman" pitchFamily="18" charset="0"/>
                <a:ea typeface="宋体" charset="-122"/>
              </a:rPr>
              <a:t>P</a:t>
            </a:r>
            <a:r>
              <a:rPr lang="en-US" altLang="zh-CN" sz="2800">
                <a:latin typeface="Times New Roman" pitchFamily="18" charset="0"/>
                <a:ea typeface="宋体" charset="-122"/>
              </a:rPr>
              <a:t>—</a:t>
            </a:r>
            <a:r>
              <a:rPr lang="zh-CN" altLang="en-US" sz="2800">
                <a:latin typeface="Times New Roman" pitchFamily="18" charset="0"/>
                <a:ea typeface="宋体" charset="-122"/>
              </a:rPr>
              <a:t>债券价格；</a:t>
            </a:r>
            <a:r>
              <a:rPr lang="en-US" altLang="zh-CN" sz="2800" i="1">
                <a:latin typeface="Times New Roman" pitchFamily="18" charset="0"/>
                <a:ea typeface="宋体" charset="-122"/>
              </a:rPr>
              <a:t>c</a:t>
            </a:r>
            <a:r>
              <a:rPr lang="en-US" altLang="zh-CN" sz="2800">
                <a:latin typeface="Times New Roman" pitchFamily="18" charset="0"/>
                <a:ea typeface="宋体" charset="-122"/>
              </a:rPr>
              <a:t>—</a:t>
            </a:r>
            <a:r>
              <a:rPr lang="zh-CN" altLang="en-US" sz="2800">
                <a:latin typeface="Times New Roman" pitchFamily="18" charset="0"/>
                <a:ea typeface="宋体" charset="-122"/>
              </a:rPr>
              <a:t>每期利息；</a:t>
            </a:r>
            <a:r>
              <a:rPr lang="en-US" altLang="zh-CN" sz="2800" i="1">
                <a:latin typeface="Times New Roman" pitchFamily="18" charset="0"/>
                <a:ea typeface="宋体" charset="-122"/>
              </a:rPr>
              <a:t>y</a:t>
            </a:r>
            <a:r>
              <a:rPr lang="en-US" altLang="zh-CN" sz="2800">
                <a:latin typeface="Times New Roman" pitchFamily="18" charset="0"/>
                <a:ea typeface="宋体" charset="-122"/>
              </a:rPr>
              <a:t>—</a:t>
            </a:r>
            <a:r>
              <a:rPr lang="zh-CN" altLang="en-US" sz="2800">
                <a:latin typeface="Times New Roman" pitchFamily="18" charset="0"/>
                <a:ea typeface="宋体" charset="-122"/>
              </a:rPr>
              <a:t>内部收益率</a:t>
            </a:r>
          </a:p>
          <a:p>
            <a:pPr algn="l">
              <a:spcBef>
                <a:spcPct val="0"/>
              </a:spcBef>
              <a:buClrTx/>
              <a:buSzTx/>
              <a:buFontTx/>
              <a:buNone/>
            </a:pPr>
            <a:r>
              <a:rPr lang="zh-CN" altLang="en-US" sz="2800">
                <a:latin typeface="Times New Roman" pitchFamily="18" charset="0"/>
                <a:ea typeface="宋体" charset="-122"/>
              </a:rPr>
              <a:t>          </a:t>
            </a:r>
            <a:r>
              <a:rPr lang="en-US" altLang="zh-CN" sz="2800" i="1">
                <a:latin typeface="Times New Roman" pitchFamily="18" charset="0"/>
                <a:ea typeface="宋体" charset="-122"/>
              </a:rPr>
              <a:t>A</a:t>
            </a:r>
            <a:r>
              <a:rPr lang="en-US" altLang="zh-CN" sz="2800">
                <a:latin typeface="Times New Roman" pitchFamily="18" charset="0"/>
                <a:ea typeface="宋体" charset="-122"/>
              </a:rPr>
              <a:t>—</a:t>
            </a:r>
            <a:r>
              <a:rPr lang="zh-CN" altLang="en-US" sz="2800">
                <a:latin typeface="Times New Roman" pitchFamily="18" charset="0"/>
                <a:ea typeface="宋体" charset="-122"/>
              </a:rPr>
              <a:t>本金；</a:t>
            </a:r>
            <a:r>
              <a:rPr lang="en-US" altLang="zh-CN" sz="2800" i="1">
                <a:latin typeface="Times New Roman" pitchFamily="18" charset="0"/>
                <a:ea typeface="宋体" charset="-122"/>
              </a:rPr>
              <a:t>t</a:t>
            </a:r>
            <a:r>
              <a:rPr lang="en-US" altLang="zh-CN" sz="2800">
                <a:latin typeface="Times New Roman" pitchFamily="18" charset="0"/>
                <a:ea typeface="宋体" charset="-122"/>
              </a:rPr>
              <a:t>—</a:t>
            </a:r>
            <a:r>
              <a:rPr lang="zh-CN" altLang="en-US" sz="2800">
                <a:latin typeface="Times New Roman" pitchFamily="18" charset="0"/>
                <a:ea typeface="宋体" charset="-122"/>
              </a:rPr>
              <a:t>期限</a:t>
            </a:r>
            <a:r>
              <a:rPr lang="zh-CN" altLang="en-US" sz="2800">
                <a:latin typeface="宋体" charset="-122"/>
                <a:ea typeface="宋体" charset="-122"/>
              </a:rPr>
              <a:t> </a:t>
            </a:r>
          </a:p>
          <a:p>
            <a:pPr algn="l">
              <a:spcBef>
                <a:spcPct val="0"/>
              </a:spcBef>
              <a:buClrTx/>
              <a:buSzTx/>
              <a:buFontTx/>
              <a:buNone/>
            </a:pPr>
            <a:r>
              <a:rPr lang="zh-CN" altLang="en-US" sz="2800">
                <a:latin typeface="宋体" charset="-122"/>
                <a:ea typeface="宋体" charset="-122"/>
              </a:rPr>
              <a:t>     </a:t>
            </a:r>
            <a:endParaRPr lang="zh-CN" altLang="en-US" b="1">
              <a:latin typeface="Tahoma" pitchFamily="34" charset="0"/>
              <a:ea typeface="宋体" charset="-122"/>
            </a:endParaRPr>
          </a:p>
        </p:txBody>
      </p:sp>
      <p:graphicFrame>
        <p:nvGraphicFramePr>
          <p:cNvPr id="151558" name="Object 6"/>
          <p:cNvGraphicFramePr>
            <a:graphicFrameLocks noGrp="1" noChangeAspect="1"/>
          </p:cNvGraphicFramePr>
          <p:nvPr>
            <p:ph sz="quarter" idx="4294967295"/>
          </p:nvPr>
        </p:nvGraphicFramePr>
        <p:xfrm>
          <a:off x="2135188" y="2349501"/>
          <a:ext cx="7848600" cy="1019175"/>
        </p:xfrm>
        <a:graphic>
          <a:graphicData uri="http://schemas.openxmlformats.org/presentationml/2006/ole">
            <mc:AlternateContent xmlns:mc="http://schemas.openxmlformats.org/markup-compatibility/2006">
              <mc:Choice xmlns:v="urn:schemas-microsoft-com:vml" Requires="v">
                <p:oleObj spid="_x0000_s3080" name="Equation" r:id="rId3" imgW="3225600" imgH="419040" progId="Equation.DSMT4">
                  <p:embed/>
                </p:oleObj>
              </mc:Choice>
              <mc:Fallback>
                <p:oleObj name="Equation" r:id="rId3" imgW="3225600" imgH="419040" progId="Equation.DSMT4">
                  <p:embed/>
                  <p:pic>
                    <p:nvPicPr>
                      <p:cNvPr id="15155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2349501"/>
                        <a:ext cx="78486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7895919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51554"/>
                                        </p:tgtEl>
                                        <p:attrNameLst>
                                          <p:attrName>style.visibility</p:attrName>
                                        </p:attrNameLst>
                                      </p:cBhvr>
                                      <p:to>
                                        <p:strVal val="visible"/>
                                      </p:to>
                                    </p:set>
                                    <p:animEffect transition="in" filter="fade">
                                      <p:cBhvr>
                                        <p:cTn id="7" dur="1000"/>
                                        <p:tgtEl>
                                          <p:spTgt spid="151554"/>
                                        </p:tgtEl>
                                      </p:cBhvr>
                                    </p:animEffect>
                                    <p:anim calcmode="lin" valueType="num">
                                      <p:cBhvr>
                                        <p:cTn id="8" dur="1000" fill="hold"/>
                                        <p:tgtEl>
                                          <p:spTgt spid="151554"/>
                                        </p:tgtEl>
                                        <p:attrNameLst>
                                          <p:attrName>ppt_x</p:attrName>
                                        </p:attrNameLst>
                                      </p:cBhvr>
                                      <p:tavLst>
                                        <p:tav tm="0">
                                          <p:val>
                                            <p:strVal val="#ppt_x"/>
                                          </p:val>
                                        </p:tav>
                                        <p:tav tm="100000">
                                          <p:val>
                                            <p:strVal val="#ppt_x"/>
                                          </p:val>
                                        </p:tav>
                                      </p:tavLst>
                                    </p:anim>
                                    <p:anim calcmode="lin" valueType="num">
                                      <p:cBhvr>
                                        <p:cTn id="9" dur="897" decel="100000" fill="hold"/>
                                        <p:tgtEl>
                                          <p:spTgt spid="151554"/>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5155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1558"/>
                                        </p:tgtEl>
                                        <p:attrNameLst>
                                          <p:attrName>style.visibility</p:attrName>
                                        </p:attrNameLst>
                                      </p:cBhvr>
                                      <p:to>
                                        <p:strVal val="visible"/>
                                      </p:to>
                                    </p:set>
                                    <p:anim calcmode="lin" valueType="num">
                                      <p:cBhvr additive="base">
                                        <p:cTn id="15" dur="500" fill="hold"/>
                                        <p:tgtEl>
                                          <p:spTgt spid="151558"/>
                                        </p:tgtEl>
                                        <p:attrNameLst>
                                          <p:attrName>ppt_x</p:attrName>
                                        </p:attrNameLst>
                                      </p:cBhvr>
                                      <p:tavLst>
                                        <p:tav tm="0">
                                          <p:val>
                                            <p:strVal val="#ppt_x"/>
                                          </p:val>
                                        </p:tav>
                                        <p:tav tm="100000">
                                          <p:val>
                                            <p:strVal val="#ppt_x"/>
                                          </p:val>
                                        </p:tav>
                                      </p:tavLst>
                                    </p:anim>
                                    <p:anim calcmode="lin" valueType="num">
                                      <p:cBhvr additive="base">
                                        <p:cTn id="16" dur="500" fill="hold"/>
                                        <p:tgtEl>
                                          <p:spTgt spid="15155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1557">
                                            <p:txEl>
                                              <p:pRg st="5" end="5"/>
                                            </p:txEl>
                                          </p:spTgt>
                                        </p:tgtEl>
                                        <p:attrNameLst>
                                          <p:attrName>style.visibility</p:attrName>
                                        </p:attrNameLst>
                                      </p:cBhvr>
                                      <p:to>
                                        <p:strVal val="visible"/>
                                      </p:to>
                                    </p:set>
                                    <p:animEffect transition="in" filter="blinds(horizontal)">
                                      <p:cBhvr>
                                        <p:cTn id="21" dur="500"/>
                                        <p:tgtEl>
                                          <p:spTgt spid="15155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1557">
                                            <p:txEl>
                                              <p:pRg st="6" end="6"/>
                                            </p:txEl>
                                          </p:spTgt>
                                        </p:tgtEl>
                                        <p:attrNameLst>
                                          <p:attrName>style.visibility</p:attrName>
                                        </p:attrNameLst>
                                      </p:cBhvr>
                                      <p:to>
                                        <p:strVal val="visible"/>
                                      </p:to>
                                    </p:set>
                                    <p:animEffect transition="in" filter="blinds(horizontal)">
                                      <p:cBhvr>
                                        <p:cTn id="24" dur="500"/>
                                        <p:tgtEl>
                                          <p:spTgt spid="1515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贴现定价法</a:t>
            </a:r>
          </a:p>
        </p:txBody>
      </p:sp>
      <p:sp>
        <p:nvSpPr>
          <p:cNvPr id="152581" name="Rectangle 5"/>
          <p:cNvSpPr>
            <a:spLocks noChangeArrowheads="1"/>
          </p:cNvSpPr>
          <p:nvPr/>
        </p:nvSpPr>
        <p:spPr bwMode="auto">
          <a:xfrm>
            <a:off x="1981200" y="1905001"/>
            <a:ext cx="8305800" cy="3508375"/>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r>
              <a:rPr lang="zh-CN" altLang="en-US" sz="2800">
                <a:latin typeface="宋体" charset="-122"/>
                <a:ea typeface="宋体" charset="-122"/>
              </a:rPr>
              <a:t>   要点：</a:t>
            </a:r>
          </a:p>
          <a:p>
            <a:pPr algn="l">
              <a:spcBef>
                <a:spcPct val="0"/>
              </a:spcBef>
              <a:buClrTx/>
              <a:buSzTx/>
              <a:buFontTx/>
              <a:buNone/>
            </a:pPr>
            <a:r>
              <a:rPr lang="zh-CN" altLang="en-US" sz="2800">
                <a:latin typeface="宋体" charset="-122"/>
                <a:ea typeface="宋体" charset="-122"/>
              </a:rPr>
              <a:t>    （</a:t>
            </a:r>
            <a:r>
              <a:rPr lang="en-US" altLang="zh-CN" sz="2800">
                <a:latin typeface="宋体" charset="-122"/>
                <a:ea typeface="宋体" charset="-122"/>
              </a:rPr>
              <a:t>1</a:t>
            </a:r>
            <a:r>
              <a:rPr lang="zh-CN" altLang="en-US" sz="2800">
                <a:latin typeface="宋体" charset="-122"/>
                <a:ea typeface="宋体" charset="-122"/>
              </a:rPr>
              <a:t>）</a:t>
            </a:r>
            <a:r>
              <a:rPr lang="en-US" altLang="zh-CN" sz="2800" i="1">
                <a:latin typeface="Times New Roman" pitchFamily="18" charset="0"/>
                <a:ea typeface="宋体" charset="-122"/>
              </a:rPr>
              <a:t>r</a:t>
            </a:r>
            <a:r>
              <a:rPr lang="zh-CN" altLang="en-US" sz="2800">
                <a:latin typeface="宋体" charset="-122"/>
                <a:ea typeface="宋体" charset="-122"/>
              </a:rPr>
              <a:t>是市场利率而非票面利率；</a:t>
            </a:r>
          </a:p>
          <a:p>
            <a:pPr algn="l">
              <a:spcBef>
                <a:spcPct val="0"/>
              </a:spcBef>
              <a:buClrTx/>
              <a:buSzTx/>
              <a:buFontTx/>
              <a:buNone/>
            </a:pPr>
            <a:r>
              <a:rPr lang="zh-CN" altLang="en-US" sz="2800">
                <a:latin typeface="宋体" charset="-122"/>
                <a:ea typeface="宋体" charset="-122"/>
              </a:rPr>
              <a:t>    （</a:t>
            </a:r>
            <a:r>
              <a:rPr lang="en-US" altLang="zh-CN" sz="2800">
                <a:latin typeface="宋体" charset="-122"/>
                <a:ea typeface="宋体" charset="-122"/>
              </a:rPr>
              <a:t>2</a:t>
            </a:r>
            <a:r>
              <a:rPr lang="zh-CN" altLang="en-US" sz="2800">
                <a:latin typeface="宋体" charset="-122"/>
                <a:ea typeface="宋体" charset="-122"/>
              </a:rPr>
              <a:t>）</a:t>
            </a:r>
            <a:r>
              <a:rPr lang="en-US" altLang="zh-CN" sz="2800" i="1">
                <a:latin typeface="Times New Roman" pitchFamily="18" charset="0"/>
                <a:ea typeface="宋体" charset="-122"/>
              </a:rPr>
              <a:t>V</a:t>
            </a:r>
            <a:r>
              <a:rPr lang="zh-CN" altLang="en-US" sz="2800">
                <a:latin typeface="宋体" charset="-122"/>
                <a:ea typeface="宋体" charset="-122"/>
              </a:rPr>
              <a:t>是债券价值而非债券价格；</a:t>
            </a:r>
          </a:p>
          <a:p>
            <a:pPr algn="l">
              <a:spcBef>
                <a:spcPct val="0"/>
              </a:spcBef>
              <a:buClrTx/>
              <a:buSzTx/>
              <a:buFontTx/>
              <a:buNone/>
            </a:pPr>
            <a:r>
              <a:rPr lang="zh-CN" altLang="en-US" sz="2800">
                <a:latin typeface="宋体" charset="-122"/>
                <a:ea typeface="宋体" charset="-122"/>
              </a:rPr>
              <a:t>    （</a:t>
            </a:r>
            <a:r>
              <a:rPr lang="en-US" altLang="zh-CN" sz="2800">
                <a:latin typeface="宋体" charset="-122"/>
                <a:ea typeface="宋体" charset="-122"/>
              </a:rPr>
              <a:t>3</a:t>
            </a:r>
            <a:r>
              <a:rPr lang="zh-CN" altLang="en-US" sz="2800">
                <a:latin typeface="宋体" charset="-122"/>
                <a:ea typeface="宋体" charset="-122"/>
              </a:rPr>
              <a:t>）当债券价值（</a:t>
            </a:r>
            <a:r>
              <a:rPr lang="en-US" altLang="zh-CN" sz="2800" i="1">
                <a:latin typeface="Times New Roman" pitchFamily="18" charset="0"/>
                <a:ea typeface="宋体" charset="-122"/>
              </a:rPr>
              <a:t>V</a:t>
            </a:r>
            <a:r>
              <a:rPr lang="zh-CN" altLang="en-US" sz="2800">
                <a:latin typeface="宋体" charset="-122"/>
                <a:ea typeface="宋体" charset="-122"/>
              </a:rPr>
              <a:t>）</a:t>
            </a:r>
            <a:r>
              <a:rPr lang="zh-CN" altLang="en-US" sz="2800">
                <a:latin typeface="Tahoma" pitchFamily="34" charset="0"/>
                <a:ea typeface="宋体" charset="-122"/>
              </a:rPr>
              <a:t>＞债券价格（</a:t>
            </a:r>
            <a:r>
              <a:rPr lang="en-US" altLang="zh-CN" sz="2800" i="1">
                <a:latin typeface="Times New Roman" pitchFamily="18" charset="0"/>
                <a:ea typeface="宋体" charset="-122"/>
              </a:rPr>
              <a:t>P</a:t>
            </a:r>
            <a:r>
              <a:rPr lang="zh-CN" altLang="en-US" sz="2800">
                <a:latin typeface="Tahoma" pitchFamily="34" charset="0"/>
                <a:ea typeface="宋体" charset="-122"/>
              </a:rPr>
              <a:t>），也即</a:t>
            </a:r>
          </a:p>
          <a:p>
            <a:pPr algn="l">
              <a:spcBef>
                <a:spcPct val="0"/>
              </a:spcBef>
              <a:buClrTx/>
              <a:buSzTx/>
              <a:buFontTx/>
              <a:buNone/>
            </a:pPr>
            <a:r>
              <a:rPr lang="zh-CN" altLang="en-US" sz="2800">
                <a:latin typeface="Times New Roman" pitchFamily="18" charset="0"/>
                <a:ea typeface="宋体" charset="-122"/>
              </a:rPr>
              <a:t>内部收益率（</a:t>
            </a:r>
            <a:r>
              <a:rPr lang="en-US" altLang="zh-CN" sz="2800" i="1">
                <a:latin typeface="Times New Roman" pitchFamily="18" charset="0"/>
                <a:ea typeface="宋体" charset="-122"/>
              </a:rPr>
              <a:t>y</a:t>
            </a:r>
            <a:r>
              <a:rPr lang="zh-CN" altLang="en-US" sz="2800">
                <a:latin typeface="Times New Roman" pitchFamily="18" charset="0"/>
                <a:ea typeface="宋体" charset="-122"/>
              </a:rPr>
              <a:t>）</a:t>
            </a:r>
            <a:r>
              <a:rPr lang="zh-CN" altLang="en-US" sz="2800">
                <a:latin typeface="Tahoma" pitchFamily="34" charset="0"/>
                <a:ea typeface="宋体" charset="-122"/>
              </a:rPr>
              <a:t>＞</a:t>
            </a:r>
            <a:r>
              <a:rPr lang="zh-CN" altLang="en-US" sz="2800">
                <a:latin typeface="Times New Roman" pitchFamily="18" charset="0"/>
                <a:ea typeface="宋体" charset="-122"/>
              </a:rPr>
              <a:t>市场利率（</a:t>
            </a:r>
            <a:r>
              <a:rPr lang="en-US" altLang="zh-CN" sz="2800" i="1">
                <a:latin typeface="Times New Roman" pitchFamily="18" charset="0"/>
                <a:ea typeface="宋体" charset="-122"/>
              </a:rPr>
              <a:t>r</a:t>
            </a:r>
            <a:r>
              <a:rPr lang="zh-CN" altLang="en-US" sz="2800">
                <a:latin typeface="Times New Roman" pitchFamily="18" charset="0"/>
                <a:ea typeface="宋体" charset="-122"/>
              </a:rPr>
              <a:t>）时， 债券价格被低估，应当买入债券，反之，应当卖出债券。</a:t>
            </a:r>
          </a:p>
          <a:p>
            <a:pPr algn="l">
              <a:spcBef>
                <a:spcPct val="0"/>
              </a:spcBef>
              <a:buClrTx/>
              <a:buSzTx/>
              <a:buFontTx/>
              <a:buNone/>
            </a:pPr>
            <a:r>
              <a:rPr lang="zh-CN" altLang="en-US" sz="2800">
                <a:latin typeface="Times New Roman" pitchFamily="18" charset="0"/>
                <a:ea typeface="宋体" charset="-122"/>
              </a:rPr>
              <a:t> 　　</a:t>
            </a:r>
            <a:r>
              <a:rPr lang="en-US" altLang="zh-CN" sz="2800">
                <a:latin typeface="宋体" charset="-122"/>
                <a:ea typeface="宋体" charset="-122"/>
              </a:rPr>
              <a:t>(4)</a:t>
            </a:r>
            <a:r>
              <a:rPr lang="zh-CN" altLang="en-US" sz="2800">
                <a:latin typeface="宋体" charset="-122"/>
                <a:ea typeface="宋体" charset="-122"/>
              </a:rPr>
              <a:t>净现值</a:t>
            </a:r>
            <a:r>
              <a:rPr lang="en-US" altLang="zh-CN" sz="2800" i="1">
                <a:latin typeface="Times New Roman" pitchFamily="18" charset="0"/>
                <a:ea typeface="宋体" charset="-122"/>
              </a:rPr>
              <a:t>NPV=V</a:t>
            </a:r>
            <a:r>
              <a:rPr lang="en-US" altLang="zh-CN" sz="2800" i="1">
                <a:latin typeface="宋体" charset="-122"/>
                <a:ea typeface="宋体" charset="-122"/>
              </a:rPr>
              <a:t>-</a:t>
            </a:r>
            <a:r>
              <a:rPr lang="en-US" altLang="zh-CN" sz="2800" i="1">
                <a:latin typeface="Times New Roman" pitchFamily="18" charset="0"/>
                <a:ea typeface="宋体" charset="-122"/>
              </a:rPr>
              <a:t>P</a:t>
            </a:r>
            <a:r>
              <a:rPr lang="zh-CN" altLang="en-US" sz="2800">
                <a:latin typeface="Times New Roman" pitchFamily="18" charset="0"/>
                <a:ea typeface="宋体" charset="-122"/>
              </a:rPr>
              <a:t>，</a:t>
            </a:r>
            <a:r>
              <a:rPr lang="en-US" altLang="zh-CN" sz="2800" i="1">
                <a:latin typeface="Times New Roman" pitchFamily="18" charset="0"/>
                <a:ea typeface="宋体" charset="-122"/>
              </a:rPr>
              <a:t>NPV</a:t>
            </a:r>
            <a:r>
              <a:rPr lang="zh-CN" altLang="en-US" sz="2800">
                <a:latin typeface="Tahoma" pitchFamily="34" charset="0"/>
                <a:ea typeface="宋体" charset="-122"/>
              </a:rPr>
              <a:t>＞０，买入，否则卖出。</a:t>
            </a:r>
          </a:p>
        </p:txBody>
      </p:sp>
    </p:spTree>
    <p:extLst>
      <p:ext uri="{BB962C8B-B14F-4D97-AF65-F5344CB8AC3E}">
        <p14:creationId xmlns:p14="http://schemas.microsoft.com/office/powerpoint/2010/main" val="149450776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52578"/>
                                        </p:tgtEl>
                                        <p:attrNameLst>
                                          <p:attrName>style.visibility</p:attrName>
                                        </p:attrNameLst>
                                      </p:cBhvr>
                                      <p:to>
                                        <p:strVal val="visible"/>
                                      </p:to>
                                    </p:set>
                                    <p:animEffect transition="in" filter="fade">
                                      <p:cBhvr>
                                        <p:cTn id="7" dur="1000"/>
                                        <p:tgtEl>
                                          <p:spTgt spid="152578"/>
                                        </p:tgtEl>
                                      </p:cBhvr>
                                    </p:animEffect>
                                    <p:anim calcmode="lin" valueType="num">
                                      <p:cBhvr>
                                        <p:cTn id="8" dur="1000" fill="hold"/>
                                        <p:tgtEl>
                                          <p:spTgt spid="152578"/>
                                        </p:tgtEl>
                                        <p:attrNameLst>
                                          <p:attrName>ppt_x</p:attrName>
                                        </p:attrNameLst>
                                      </p:cBhvr>
                                      <p:tavLst>
                                        <p:tav tm="0">
                                          <p:val>
                                            <p:strVal val="#ppt_x"/>
                                          </p:val>
                                        </p:tav>
                                        <p:tav tm="100000">
                                          <p:val>
                                            <p:strVal val="#ppt_x"/>
                                          </p:val>
                                        </p:tav>
                                      </p:tavLst>
                                    </p:anim>
                                    <p:anim calcmode="lin" valueType="num">
                                      <p:cBhvr>
                                        <p:cTn id="9" dur="897" decel="100000" fill="hold"/>
                                        <p:tgtEl>
                                          <p:spTgt spid="152578"/>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5257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2581">
                                            <p:txEl>
                                              <p:pRg st="1" end="1"/>
                                            </p:txEl>
                                          </p:spTgt>
                                        </p:tgtEl>
                                        <p:attrNameLst>
                                          <p:attrName>style.visibility</p:attrName>
                                        </p:attrNameLst>
                                      </p:cBhvr>
                                      <p:to>
                                        <p:strVal val="visible"/>
                                      </p:to>
                                    </p:set>
                                    <p:animEffect transition="in" filter="blinds(horizontal)">
                                      <p:cBhvr>
                                        <p:cTn id="15" dur="500"/>
                                        <p:tgtEl>
                                          <p:spTgt spid="1525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2581">
                                            <p:txEl>
                                              <p:pRg st="2" end="2"/>
                                            </p:txEl>
                                          </p:spTgt>
                                        </p:tgtEl>
                                        <p:attrNameLst>
                                          <p:attrName>style.visibility</p:attrName>
                                        </p:attrNameLst>
                                      </p:cBhvr>
                                      <p:to>
                                        <p:strVal val="visible"/>
                                      </p:to>
                                    </p:set>
                                    <p:animEffect transition="in" filter="blinds(horizontal)">
                                      <p:cBhvr>
                                        <p:cTn id="20" dur="500"/>
                                        <p:tgtEl>
                                          <p:spTgt spid="1525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2581">
                                            <p:txEl>
                                              <p:pRg st="3" end="3"/>
                                            </p:txEl>
                                          </p:spTgt>
                                        </p:tgtEl>
                                        <p:attrNameLst>
                                          <p:attrName>style.visibility</p:attrName>
                                        </p:attrNameLst>
                                      </p:cBhvr>
                                      <p:to>
                                        <p:strVal val="visible"/>
                                      </p:to>
                                    </p:set>
                                    <p:animEffect transition="in" filter="blinds(horizontal)">
                                      <p:cBhvr>
                                        <p:cTn id="25" dur="500"/>
                                        <p:tgtEl>
                                          <p:spTgt spid="152581">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52581">
                                            <p:txEl>
                                              <p:pRg st="4" end="4"/>
                                            </p:txEl>
                                          </p:spTgt>
                                        </p:tgtEl>
                                        <p:attrNameLst>
                                          <p:attrName>style.visibility</p:attrName>
                                        </p:attrNameLst>
                                      </p:cBhvr>
                                      <p:to>
                                        <p:strVal val="visible"/>
                                      </p:to>
                                    </p:set>
                                    <p:animEffect transition="in" filter="blinds(horizontal)">
                                      <p:cBhvr>
                                        <p:cTn id="28" dur="500"/>
                                        <p:tgtEl>
                                          <p:spTgt spid="15258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52581">
                                            <p:txEl>
                                              <p:pRg st="5" end="5"/>
                                            </p:txEl>
                                          </p:spTgt>
                                        </p:tgtEl>
                                        <p:attrNameLst>
                                          <p:attrName>style.visibility</p:attrName>
                                        </p:attrNameLst>
                                      </p:cBhvr>
                                      <p:to>
                                        <p:strVal val="visible"/>
                                      </p:to>
                                    </p:set>
                                    <p:animEffect transition="in" filter="blinds(horizontal)">
                                      <p:cBhvr>
                                        <p:cTn id="33" dur="500"/>
                                        <p:tgtEl>
                                          <p:spTgt spid="1525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贴现定价法</a:t>
            </a:r>
          </a:p>
        </p:txBody>
      </p:sp>
      <p:sp>
        <p:nvSpPr>
          <p:cNvPr id="153605" name="Text Box 5"/>
          <p:cNvSpPr txBox="1">
            <a:spLocks noChangeArrowheads="1"/>
          </p:cNvSpPr>
          <p:nvPr/>
        </p:nvSpPr>
        <p:spPr bwMode="auto">
          <a:xfrm>
            <a:off x="1703388" y="1773238"/>
            <a:ext cx="8534400" cy="436721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a:latin typeface="Times New Roman" pitchFamily="18" charset="0"/>
                <a:ea typeface="宋体" charset="-122"/>
              </a:rPr>
              <a:t>    </a:t>
            </a:r>
            <a:r>
              <a:rPr lang="zh-CN" altLang="en-US" sz="2800">
                <a:latin typeface="Times New Roman" pitchFamily="18" charset="0"/>
                <a:ea typeface="宋体" charset="-122"/>
              </a:rPr>
              <a:t>示例</a:t>
            </a:r>
            <a:r>
              <a:rPr lang="en-US" altLang="zh-CN" sz="2800">
                <a:latin typeface="Times New Roman" pitchFamily="18" charset="0"/>
                <a:ea typeface="宋体" charset="-122"/>
              </a:rPr>
              <a:t>:</a:t>
            </a:r>
            <a:r>
              <a:rPr lang="zh-CN" altLang="en-US" sz="2800">
                <a:latin typeface="Times New Roman" pitchFamily="18" charset="0"/>
                <a:ea typeface="宋体" charset="-122"/>
              </a:rPr>
              <a:t>某３年期附息债券面额为</a:t>
            </a:r>
            <a:r>
              <a:rPr lang="en-US" altLang="zh-CN" sz="2800">
                <a:latin typeface="Times New Roman" pitchFamily="18" charset="0"/>
                <a:ea typeface="宋体" charset="-122"/>
              </a:rPr>
              <a:t>1000</a:t>
            </a:r>
            <a:r>
              <a:rPr lang="zh-CN" altLang="en-US" sz="2800">
                <a:latin typeface="Times New Roman" pitchFamily="18" charset="0"/>
                <a:ea typeface="宋体" charset="-122"/>
              </a:rPr>
              <a:t>元，每年支付利</a:t>
            </a:r>
          </a:p>
          <a:p>
            <a:pPr marL="342900" indent="-342900">
              <a:spcBef>
                <a:spcPct val="50000"/>
              </a:spcBef>
              <a:buClr>
                <a:schemeClr val="folHlink"/>
              </a:buClr>
              <a:buSzPct val="60000"/>
            </a:pPr>
            <a:r>
              <a:rPr lang="zh-CN" altLang="en-US" sz="2800">
                <a:latin typeface="Times New Roman" pitchFamily="18" charset="0"/>
                <a:ea typeface="宋体" charset="-122"/>
              </a:rPr>
              <a:t>息</a:t>
            </a:r>
            <a:r>
              <a:rPr lang="en-US" altLang="zh-CN" sz="2800">
                <a:latin typeface="Times New Roman" pitchFamily="18" charset="0"/>
                <a:ea typeface="宋体" charset="-122"/>
              </a:rPr>
              <a:t>60</a:t>
            </a:r>
            <a:r>
              <a:rPr lang="zh-CN" altLang="en-US" sz="2800">
                <a:latin typeface="Times New Roman" pitchFamily="18" charset="0"/>
                <a:ea typeface="宋体" charset="-122"/>
              </a:rPr>
              <a:t>元，市场利率为</a:t>
            </a:r>
            <a:r>
              <a:rPr lang="en-US" altLang="zh-CN" sz="2800">
                <a:latin typeface="Times New Roman" pitchFamily="18" charset="0"/>
                <a:ea typeface="宋体" charset="-122"/>
              </a:rPr>
              <a:t>9%</a:t>
            </a:r>
            <a:r>
              <a:rPr lang="zh-CN" altLang="en-US" sz="2800">
                <a:latin typeface="Times New Roman" pitchFamily="18" charset="0"/>
                <a:ea typeface="宋体" charset="-122"/>
              </a:rPr>
              <a:t>，不考虑价差收益，试计算：</a:t>
            </a:r>
          </a:p>
          <a:p>
            <a:pPr marL="342900" indent="-342900">
              <a:spcBef>
                <a:spcPct val="50000"/>
              </a:spcBef>
              <a:buClr>
                <a:schemeClr val="folHlink"/>
              </a:buClr>
              <a:buSzPct val="60000"/>
            </a:pPr>
            <a:r>
              <a:rPr lang="zh-CN" altLang="en-US" sz="2800">
                <a:latin typeface="Times New Roman" pitchFamily="18" charset="0"/>
                <a:ea typeface="宋体" charset="-122"/>
              </a:rPr>
              <a:t>（１）该债券的价值？</a:t>
            </a:r>
          </a:p>
          <a:p>
            <a:pPr marL="342900" indent="-342900">
              <a:spcBef>
                <a:spcPct val="50000"/>
              </a:spcBef>
              <a:buClr>
                <a:schemeClr val="folHlink"/>
              </a:buClr>
              <a:buSzPct val="60000"/>
            </a:pPr>
            <a:r>
              <a:rPr lang="zh-CN" altLang="en-US" sz="2800">
                <a:latin typeface="Times New Roman" pitchFamily="18" charset="0"/>
                <a:ea typeface="宋体" charset="-122"/>
              </a:rPr>
              <a:t>（２）若该债券的价格为</a:t>
            </a:r>
            <a:r>
              <a:rPr lang="en-US" altLang="zh-CN" sz="2800">
                <a:latin typeface="Times New Roman" pitchFamily="18" charset="0"/>
                <a:ea typeface="宋体" charset="-122"/>
              </a:rPr>
              <a:t>900</a:t>
            </a:r>
            <a:r>
              <a:rPr lang="zh-CN" altLang="en-US" sz="2800">
                <a:latin typeface="Times New Roman" pitchFamily="18" charset="0"/>
                <a:ea typeface="宋体" charset="-122"/>
              </a:rPr>
              <a:t>元，则其内部收益率和</a:t>
            </a:r>
          </a:p>
          <a:p>
            <a:pPr marL="342900" indent="-342900">
              <a:spcBef>
                <a:spcPct val="50000"/>
              </a:spcBef>
              <a:buClr>
                <a:schemeClr val="folHlink"/>
              </a:buClr>
              <a:buSzPct val="60000"/>
            </a:pPr>
            <a:r>
              <a:rPr lang="zh-CN" altLang="en-US" sz="2800">
                <a:latin typeface="Times New Roman" pitchFamily="18" charset="0"/>
                <a:ea typeface="宋体" charset="-122"/>
              </a:rPr>
              <a:t>净现值各为多少？　</a:t>
            </a:r>
          </a:p>
          <a:p>
            <a:pPr marL="342900" indent="-342900">
              <a:spcBef>
                <a:spcPct val="50000"/>
              </a:spcBef>
              <a:buClr>
                <a:schemeClr val="folHlink"/>
              </a:buClr>
              <a:buSzPct val="60000"/>
            </a:pPr>
            <a:r>
              <a:rPr lang="zh-CN" altLang="en-US" sz="2800">
                <a:latin typeface="Times New Roman" pitchFamily="18" charset="0"/>
                <a:ea typeface="宋体" charset="-122"/>
              </a:rPr>
              <a:t>（３）该债券被高估还是低估？应当买入还是卖出？</a:t>
            </a:r>
          </a:p>
          <a:p>
            <a:pPr marL="342900" indent="-342900">
              <a:spcBef>
                <a:spcPct val="50000"/>
              </a:spcBef>
              <a:buClr>
                <a:schemeClr val="folHlink"/>
              </a:buClr>
              <a:buSzPct val="60000"/>
            </a:pPr>
            <a:r>
              <a:rPr lang="zh-CN" altLang="en-US" sz="2800">
                <a:latin typeface="Times New Roman" pitchFamily="18" charset="0"/>
                <a:ea typeface="宋体" charset="-122"/>
              </a:rPr>
              <a:t>（４）若市场利率为</a:t>
            </a:r>
            <a:r>
              <a:rPr lang="en-US" altLang="zh-CN" sz="2800">
                <a:latin typeface="Times New Roman" pitchFamily="18" charset="0"/>
                <a:ea typeface="宋体" charset="-122"/>
              </a:rPr>
              <a:t>11%</a:t>
            </a:r>
            <a:r>
              <a:rPr lang="zh-CN" altLang="en-US" sz="2800">
                <a:latin typeface="Times New Roman" pitchFamily="18" charset="0"/>
                <a:ea typeface="宋体" charset="-122"/>
              </a:rPr>
              <a:t>，情况又将如何？　　　　　　　　　　　　　　　　　　　　　　　　　　　　　　　　　　　　　　　　　　　　　　　　　　　　　　　　　　　　　　　　　　　　　　　　　　　　　　　　　　　　　　　　　　　　　　　　　　　　　　　　　　　　　　　　　　　　　　　　　　　　　　　　　　　　　　　　　　　　　　　 </a:t>
            </a:r>
          </a:p>
        </p:txBody>
      </p:sp>
    </p:spTree>
    <p:extLst>
      <p:ext uri="{BB962C8B-B14F-4D97-AF65-F5344CB8AC3E}">
        <p14:creationId xmlns:p14="http://schemas.microsoft.com/office/powerpoint/2010/main" val="9568449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0" fill="hold">
                                          <p:stCondLst>
                                            <p:cond delay="0"/>
                                          </p:stCondLst>
                                        </p:cTn>
                                        <p:tgtEl>
                                          <p:spTgt spid="406530"/>
                                        </p:tgtEl>
                                        <p:attrNameLst>
                                          <p:attrName>style.visibility</p:attrName>
                                        </p:attrNameLst>
                                      </p:cBhvr>
                                      <p:to>
                                        <p:strVal val="visible"/>
                                      </p:to>
                                    </p:set>
                                    <p:anim calcmode="lin" valueType="num">
                                      <p:cBhvr>
                                        <p:cTn id="7" dur="500" fill="hold"/>
                                        <p:tgtEl>
                                          <p:spTgt spid="406530"/>
                                        </p:tgtEl>
                                        <p:attrNameLst>
                                          <p:attrName>ppt_w</p:attrName>
                                        </p:attrNameLst>
                                      </p:cBhvr>
                                      <p:tavLst>
                                        <p:tav tm="0">
                                          <p:val>
                                            <p:fltVal val="0"/>
                                          </p:val>
                                        </p:tav>
                                        <p:tav tm="100000">
                                          <p:val>
                                            <p:strVal val="#ppt_w"/>
                                          </p:val>
                                        </p:tav>
                                      </p:tavLst>
                                    </p:anim>
                                    <p:anim calcmode="lin" valueType="num">
                                      <p:cBhvr>
                                        <p:cTn id="8" dur="500" fill="hold"/>
                                        <p:tgtEl>
                                          <p:spTgt spid="40653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53605">
                                            <p:txEl>
                                              <p:pRg st="0" end="0"/>
                                            </p:txEl>
                                          </p:spTgt>
                                        </p:tgtEl>
                                        <p:attrNameLst>
                                          <p:attrName>style.visibility</p:attrName>
                                        </p:attrNameLst>
                                      </p:cBhvr>
                                      <p:to>
                                        <p:strVal val="visible"/>
                                      </p:to>
                                    </p:set>
                                    <p:animEffect transition="in" filter="blinds(horizontal)">
                                      <p:cBhvr>
                                        <p:cTn id="13" dur="500"/>
                                        <p:tgtEl>
                                          <p:spTgt spid="153605">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3605">
                                            <p:txEl>
                                              <p:pRg st="1" end="1"/>
                                            </p:txEl>
                                          </p:spTgt>
                                        </p:tgtEl>
                                        <p:attrNameLst>
                                          <p:attrName>style.visibility</p:attrName>
                                        </p:attrNameLst>
                                      </p:cBhvr>
                                      <p:to>
                                        <p:strVal val="visible"/>
                                      </p:to>
                                    </p:set>
                                    <p:animEffect transition="in" filter="blinds(horizontal)">
                                      <p:cBhvr>
                                        <p:cTn id="16" dur="500"/>
                                        <p:tgtEl>
                                          <p:spTgt spid="15360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3605">
                                            <p:txEl>
                                              <p:pRg st="2" end="2"/>
                                            </p:txEl>
                                          </p:spTgt>
                                        </p:tgtEl>
                                        <p:attrNameLst>
                                          <p:attrName>style.visibility</p:attrName>
                                        </p:attrNameLst>
                                      </p:cBhvr>
                                      <p:to>
                                        <p:strVal val="visible"/>
                                      </p:to>
                                    </p:set>
                                    <p:animEffect transition="in" filter="blinds(horizontal)">
                                      <p:cBhvr>
                                        <p:cTn id="21" dur="500"/>
                                        <p:tgtEl>
                                          <p:spTgt spid="153605">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3605">
                                            <p:txEl>
                                              <p:pRg st="3" end="3"/>
                                            </p:txEl>
                                          </p:spTgt>
                                        </p:tgtEl>
                                        <p:attrNameLst>
                                          <p:attrName>style.visibility</p:attrName>
                                        </p:attrNameLst>
                                      </p:cBhvr>
                                      <p:to>
                                        <p:strVal val="visible"/>
                                      </p:to>
                                    </p:set>
                                    <p:animEffect transition="in" filter="blinds(horizontal)">
                                      <p:cBhvr>
                                        <p:cTn id="24" dur="500"/>
                                        <p:tgtEl>
                                          <p:spTgt spid="153605">
                                            <p:txEl>
                                              <p:pRg st="3" end="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53605">
                                            <p:txEl>
                                              <p:pRg st="4" end="4"/>
                                            </p:txEl>
                                          </p:spTgt>
                                        </p:tgtEl>
                                        <p:attrNameLst>
                                          <p:attrName>style.visibility</p:attrName>
                                        </p:attrNameLst>
                                      </p:cBhvr>
                                      <p:to>
                                        <p:strVal val="visible"/>
                                      </p:to>
                                    </p:set>
                                    <p:animEffect transition="in" filter="blinds(horizontal)">
                                      <p:cBhvr>
                                        <p:cTn id="27" dur="500"/>
                                        <p:tgtEl>
                                          <p:spTgt spid="15360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53605">
                                            <p:txEl>
                                              <p:pRg st="5" end="5"/>
                                            </p:txEl>
                                          </p:spTgt>
                                        </p:tgtEl>
                                        <p:attrNameLst>
                                          <p:attrName>style.visibility</p:attrName>
                                        </p:attrNameLst>
                                      </p:cBhvr>
                                      <p:to>
                                        <p:strVal val="visible"/>
                                      </p:to>
                                    </p:set>
                                    <p:animEffect transition="in" filter="blinds(horizontal)">
                                      <p:cBhvr>
                                        <p:cTn id="30" dur="500"/>
                                        <p:tgtEl>
                                          <p:spTgt spid="153605">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53605">
                                            <p:txEl>
                                              <p:pRg st="6" end="6"/>
                                            </p:txEl>
                                          </p:spTgt>
                                        </p:tgtEl>
                                        <p:attrNameLst>
                                          <p:attrName>style.visibility</p:attrName>
                                        </p:attrNameLst>
                                      </p:cBhvr>
                                      <p:to>
                                        <p:strVal val="visible"/>
                                      </p:to>
                                    </p:set>
                                    <p:animEffect transition="in" filter="blinds(horizontal)">
                                      <p:cBhvr>
                                        <p:cTn id="33" dur="500"/>
                                        <p:tgtEl>
                                          <p:spTgt spid="1536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755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贴现定价法</a:t>
            </a:r>
          </a:p>
        </p:txBody>
      </p:sp>
      <p:graphicFrame>
        <p:nvGraphicFramePr>
          <p:cNvPr id="5122" name="Object 6"/>
          <p:cNvGraphicFramePr>
            <a:graphicFrameLocks noGrp="1" noChangeAspect="1"/>
          </p:cNvGraphicFramePr>
          <p:nvPr>
            <p:ph sz="half" idx="4294967295"/>
          </p:nvPr>
        </p:nvGraphicFramePr>
        <p:xfrm>
          <a:off x="2590800" y="2514601"/>
          <a:ext cx="6858000" cy="847725"/>
        </p:xfrm>
        <a:graphic>
          <a:graphicData uri="http://schemas.openxmlformats.org/presentationml/2006/ole">
            <mc:AlternateContent xmlns:mc="http://schemas.openxmlformats.org/markup-compatibility/2006">
              <mc:Choice xmlns:v="urn:schemas-microsoft-com:vml" Requires="v">
                <p:oleObj spid="_x0000_s4110" name="Equation" r:id="rId3" imgW="3390900" imgH="419100" progId="Equation.DSMT4">
                  <p:embed/>
                </p:oleObj>
              </mc:Choice>
              <mc:Fallback>
                <p:oleObj name="Equation" r:id="rId3" imgW="3390900" imgH="419100" progId="Equation.DSMT4">
                  <p:embed/>
                  <p:pic>
                    <p:nvPicPr>
                      <p:cNvPr id="512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514601"/>
                        <a:ext cx="68580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7557" name="Text Box 5"/>
          <p:cNvSpPr txBox="1">
            <a:spLocks noChangeArrowheads="1"/>
          </p:cNvSpPr>
          <p:nvPr/>
        </p:nvSpPr>
        <p:spPr bwMode="auto">
          <a:xfrm>
            <a:off x="1905000" y="1981201"/>
            <a:ext cx="8534400" cy="4367213"/>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a:latin typeface="Times New Roman" pitchFamily="18" charset="0"/>
                <a:ea typeface="宋体" charset="-122"/>
              </a:rPr>
              <a:t>    </a:t>
            </a:r>
            <a:r>
              <a:rPr lang="zh-CN" altLang="en-US" sz="2800">
                <a:latin typeface="Times New Roman" pitchFamily="18" charset="0"/>
                <a:ea typeface="宋体" charset="-122"/>
              </a:rPr>
              <a:t>　（１）债券价值（</a:t>
            </a:r>
            <a:r>
              <a:rPr lang="en-US" altLang="zh-CN" sz="2800" i="1">
                <a:latin typeface="Times New Roman" pitchFamily="18" charset="0"/>
                <a:ea typeface="宋体" charset="-122"/>
              </a:rPr>
              <a:t>V</a:t>
            </a:r>
            <a:r>
              <a:rPr lang="zh-CN" altLang="en-US" sz="2800">
                <a:latin typeface="Times New Roman" pitchFamily="18" charset="0"/>
                <a:ea typeface="宋体" charset="-122"/>
              </a:rPr>
              <a:t>）</a:t>
            </a:r>
          </a:p>
          <a:p>
            <a:pPr marL="342900" indent="-342900">
              <a:spcBef>
                <a:spcPct val="50000"/>
              </a:spcBef>
              <a:buClr>
                <a:schemeClr val="folHlink"/>
              </a:buClr>
              <a:buSzPct val="60000"/>
            </a:pPr>
            <a:r>
              <a:rPr lang="zh-CN" altLang="en-US" sz="2800">
                <a:latin typeface="Times New Roman" pitchFamily="18" charset="0"/>
                <a:ea typeface="宋体" charset="-122"/>
              </a:rPr>
              <a:t>　　　　　　　　　　　　　　　　　　　　　元</a:t>
            </a:r>
          </a:p>
          <a:p>
            <a:pPr marL="342900" indent="-342900">
              <a:spcBef>
                <a:spcPct val="50000"/>
              </a:spcBef>
              <a:buClr>
                <a:schemeClr val="folHlink"/>
              </a:buClr>
              <a:buSzPct val="60000"/>
            </a:pPr>
            <a:r>
              <a:rPr lang="zh-CN" altLang="en-US" sz="2800">
                <a:latin typeface="Times New Roman" pitchFamily="18" charset="0"/>
                <a:ea typeface="宋体" charset="-122"/>
              </a:rPr>
              <a:t>　</a:t>
            </a:r>
          </a:p>
          <a:p>
            <a:pPr marL="342900" indent="-342900">
              <a:spcBef>
                <a:spcPct val="50000"/>
              </a:spcBef>
              <a:buClr>
                <a:schemeClr val="folHlink"/>
              </a:buClr>
              <a:buSzPct val="60000"/>
            </a:pPr>
            <a:r>
              <a:rPr lang="zh-CN" altLang="en-US" sz="2800">
                <a:latin typeface="Times New Roman" pitchFamily="18" charset="0"/>
                <a:ea typeface="宋体" charset="-122"/>
              </a:rPr>
              <a:t>　　（２）净现值（</a:t>
            </a:r>
            <a:r>
              <a:rPr lang="en-US" altLang="zh-CN" sz="2800">
                <a:latin typeface="Times New Roman" pitchFamily="18" charset="0"/>
                <a:ea typeface="宋体" charset="-122"/>
              </a:rPr>
              <a:t>NPV</a:t>
            </a:r>
            <a:r>
              <a:rPr lang="zh-CN" altLang="en-US" sz="2800">
                <a:latin typeface="Times New Roman" pitchFamily="18" charset="0"/>
                <a:ea typeface="宋体" charset="-122"/>
              </a:rPr>
              <a:t>）和内部收益率</a:t>
            </a:r>
            <a:r>
              <a:rPr lang="en-US" altLang="zh-CN" sz="2800">
                <a:latin typeface="Times New Roman" pitchFamily="18" charset="0"/>
                <a:ea typeface="宋体" charset="-122"/>
              </a:rPr>
              <a:t>(y)</a:t>
            </a:r>
          </a:p>
          <a:p>
            <a:pPr marL="342900" indent="-342900">
              <a:spcBef>
                <a:spcPct val="50000"/>
              </a:spcBef>
              <a:buClr>
                <a:schemeClr val="folHlink"/>
              </a:buClr>
              <a:buSzPct val="60000"/>
            </a:pPr>
            <a:r>
              <a:rPr lang="zh-CN" altLang="en-US" sz="2800">
                <a:latin typeface="Times New Roman" pitchFamily="18" charset="0"/>
                <a:ea typeface="宋体" charset="-122"/>
              </a:rPr>
              <a:t>　 　　　</a:t>
            </a:r>
            <a:r>
              <a:rPr lang="en-US" altLang="zh-CN" sz="2800">
                <a:latin typeface="Times New Roman" pitchFamily="18" charset="0"/>
                <a:ea typeface="宋体" charset="-122"/>
              </a:rPr>
              <a:t>NPV=924.06</a:t>
            </a:r>
            <a:r>
              <a:rPr lang="en-US" altLang="zh-CN" sz="2800">
                <a:latin typeface="宋体" charset="-122"/>
                <a:ea typeface="宋体" charset="-122"/>
              </a:rPr>
              <a:t>-</a:t>
            </a:r>
            <a:r>
              <a:rPr lang="en-US" altLang="zh-CN" sz="2800">
                <a:latin typeface="Times New Roman" pitchFamily="18" charset="0"/>
                <a:ea typeface="宋体" charset="-122"/>
              </a:rPr>
              <a:t>900=24.06</a:t>
            </a:r>
            <a:r>
              <a:rPr lang="zh-CN" altLang="en-US" sz="2800">
                <a:latin typeface="宋体" charset="-122"/>
                <a:ea typeface="宋体" charset="-122"/>
              </a:rPr>
              <a:t>元</a:t>
            </a:r>
          </a:p>
          <a:p>
            <a:pPr marL="342900" indent="-342900">
              <a:spcBef>
                <a:spcPct val="50000"/>
              </a:spcBef>
              <a:buClr>
                <a:schemeClr val="folHlink"/>
              </a:buClr>
              <a:buSzPct val="60000"/>
            </a:pPr>
            <a:r>
              <a:rPr lang="zh-CN" altLang="en-US" sz="2800">
                <a:latin typeface="宋体" charset="-122"/>
                <a:ea typeface="宋体" charset="-122"/>
              </a:rPr>
              <a:t>　　</a:t>
            </a:r>
            <a:endParaRPr lang="zh-CN" altLang="en-US" sz="2800">
              <a:latin typeface="Times New Roman" pitchFamily="18" charset="0"/>
              <a:ea typeface="宋体" charset="-122"/>
            </a:endParaRPr>
          </a:p>
          <a:p>
            <a:pPr marL="342900" indent="-342900">
              <a:spcBef>
                <a:spcPct val="50000"/>
              </a:spcBef>
              <a:buClr>
                <a:schemeClr val="folHlink"/>
              </a:buClr>
              <a:buSzPct val="60000"/>
            </a:pPr>
            <a:r>
              <a:rPr lang="zh-CN" altLang="en-US" sz="2800">
                <a:latin typeface="Times New Roman" pitchFamily="18" charset="0"/>
                <a:ea typeface="宋体" charset="-122"/>
              </a:rPr>
              <a:t>　　　　　　　　　　　　　　　　　　　　　　　　　　　　　　　　　　　　　　　　　　　　　　　　　　　　　　　　　　　　　　　　　　　　　　　　　　　　　　　　　　　　　　　　　　　　　　　　　　　　　　　　　　　　　　　 </a:t>
            </a:r>
          </a:p>
        </p:txBody>
      </p:sp>
      <p:graphicFrame>
        <p:nvGraphicFramePr>
          <p:cNvPr id="407560" name="Object 8"/>
          <p:cNvGraphicFramePr>
            <a:graphicFrameLocks noGrp="1" noChangeAspect="1"/>
          </p:cNvGraphicFramePr>
          <p:nvPr>
            <p:ph sz="quarter" idx="4294967295"/>
          </p:nvPr>
        </p:nvGraphicFramePr>
        <p:xfrm>
          <a:off x="2057400" y="5105400"/>
          <a:ext cx="8077200" cy="901700"/>
        </p:xfrm>
        <a:graphic>
          <a:graphicData uri="http://schemas.openxmlformats.org/presentationml/2006/ole">
            <mc:AlternateContent xmlns:mc="http://schemas.openxmlformats.org/markup-compatibility/2006">
              <mc:Choice xmlns:v="urn:schemas-microsoft-com:vml" Requires="v">
                <p:oleObj spid="_x0000_s4111" name="Equation" r:id="rId5" imgW="3416300" imgH="419100" progId="Equation.DSMT4">
                  <p:embed/>
                </p:oleObj>
              </mc:Choice>
              <mc:Fallback>
                <p:oleObj name="Equation" r:id="rId5" imgW="3416300" imgH="419100" progId="Equation.DSMT4">
                  <p:embed/>
                  <p:pic>
                    <p:nvPicPr>
                      <p:cNvPr id="40756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105400"/>
                        <a:ext cx="80772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294973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0" fill="hold">
                                          <p:stCondLst>
                                            <p:cond delay="0"/>
                                          </p:stCondLst>
                                        </p:cTn>
                                        <p:tgtEl>
                                          <p:spTgt spid="407554"/>
                                        </p:tgtEl>
                                        <p:attrNameLst>
                                          <p:attrName>style.visibility</p:attrName>
                                        </p:attrNameLst>
                                      </p:cBhvr>
                                      <p:to>
                                        <p:strVal val="visible"/>
                                      </p:to>
                                    </p:set>
                                    <p:anim calcmode="lin" valueType="num">
                                      <p:cBhvr>
                                        <p:cTn id="7" dur="500" fill="hold"/>
                                        <p:tgtEl>
                                          <p:spTgt spid="407554"/>
                                        </p:tgtEl>
                                        <p:attrNameLst>
                                          <p:attrName>ppt_w</p:attrName>
                                        </p:attrNameLst>
                                      </p:cBhvr>
                                      <p:tavLst>
                                        <p:tav tm="0">
                                          <p:val>
                                            <p:fltVal val="0"/>
                                          </p:val>
                                        </p:tav>
                                        <p:tav tm="100000">
                                          <p:val>
                                            <p:strVal val="#ppt_w"/>
                                          </p:val>
                                        </p:tav>
                                      </p:tavLst>
                                    </p:anim>
                                    <p:anim calcmode="lin" valueType="num">
                                      <p:cBhvr>
                                        <p:cTn id="8" dur="500" fill="hold"/>
                                        <p:tgtEl>
                                          <p:spTgt spid="40755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7557">
                                            <p:txEl>
                                              <p:pRg st="3" end="3"/>
                                            </p:txEl>
                                          </p:spTgt>
                                        </p:tgtEl>
                                        <p:attrNameLst>
                                          <p:attrName>style.visibility</p:attrName>
                                        </p:attrNameLst>
                                      </p:cBhvr>
                                      <p:to>
                                        <p:strVal val="visible"/>
                                      </p:to>
                                    </p:set>
                                    <p:anim calcmode="lin" valueType="num">
                                      <p:cBhvr additive="base">
                                        <p:cTn id="13" dur="500" fill="hold"/>
                                        <p:tgtEl>
                                          <p:spTgt spid="40755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755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407557">
                                            <p:txEl>
                                              <p:pRg st="4" end="4"/>
                                            </p:txEl>
                                          </p:spTgt>
                                        </p:tgtEl>
                                        <p:attrNameLst>
                                          <p:attrName>style.visibility</p:attrName>
                                        </p:attrNameLst>
                                      </p:cBhvr>
                                      <p:to>
                                        <p:strVal val="visible"/>
                                      </p:to>
                                    </p:set>
                                    <p:animEffect transition="in" filter="checkerboard(across)">
                                      <p:cBhvr>
                                        <p:cTn id="19" dur="500"/>
                                        <p:tgtEl>
                                          <p:spTgt spid="40755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nodeType="clickEffect">
                                  <p:stCondLst>
                                    <p:cond delay="0"/>
                                  </p:stCondLst>
                                  <p:childTnLst>
                                    <p:set>
                                      <p:cBhvr>
                                        <p:cTn id="23" dur="1" fill="hold">
                                          <p:stCondLst>
                                            <p:cond delay="0"/>
                                          </p:stCondLst>
                                        </p:cTn>
                                        <p:tgtEl>
                                          <p:spTgt spid="407560"/>
                                        </p:tgtEl>
                                        <p:attrNameLst>
                                          <p:attrName>style.visibility</p:attrName>
                                        </p:attrNameLst>
                                      </p:cBhvr>
                                      <p:to>
                                        <p:strVal val="visible"/>
                                      </p:to>
                                    </p:set>
                                    <p:anim calcmode="lin" valueType="num">
                                      <p:cBhvr>
                                        <p:cTn id="24" dur="500" fill="hold"/>
                                        <p:tgtEl>
                                          <p:spTgt spid="407560"/>
                                        </p:tgtEl>
                                        <p:attrNameLst>
                                          <p:attrName>ppt_w</p:attrName>
                                        </p:attrNameLst>
                                      </p:cBhvr>
                                      <p:tavLst>
                                        <p:tav tm="0">
                                          <p:val>
                                            <p:fltVal val="0"/>
                                          </p:val>
                                        </p:tav>
                                        <p:tav tm="100000">
                                          <p:val>
                                            <p:strVal val="#ppt_w"/>
                                          </p:val>
                                        </p:tav>
                                      </p:tavLst>
                                    </p:anim>
                                    <p:anim calcmode="lin" valueType="num">
                                      <p:cBhvr>
                                        <p:cTn id="25" dur="500" fill="hold"/>
                                        <p:tgtEl>
                                          <p:spTgt spid="4075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贴现定价法</a:t>
            </a:r>
          </a:p>
        </p:txBody>
      </p:sp>
      <p:sp>
        <p:nvSpPr>
          <p:cNvPr id="411653" name="Text Box 5"/>
          <p:cNvSpPr txBox="1">
            <a:spLocks noChangeArrowheads="1"/>
          </p:cNvSpPr>
          <p:nvPr/>
        </p:nvSpPr>
        <p:spPr bwMode="auto">
          <a:xfrm>
            <a:off x="1905000" y="2057401"/>
            <a:ext cx="8534400" cy="3084513"/>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zh-CN" altLang="en-US" sz="2800">
                <a:latin typeface="Times New Roman" pitchFamily="18" charset="0"/>
                <a:ea typeface="宋体" charset="-122"/>
              </a:rPr>
              <a:t>（３）该债券被低估，应当买入</a:t>
            </a:r>
          </a:p>
          <a:p>
            <a:pPr marL="342900" indent="-342900">
              <a:spcBef>
                <a:spcPct val="50000"/>
              </a:spcBef>
              <a:buClr>
                <a:schemeClr val="folHlink"/>
              </a:buClr>
              <a:buSzPct val="60000"/>
            </a:pPr>
            <a:r>
              <a:rPr lang="zh-CN" altLang="en-US" sz="2800">
                <a:latin typeface="Times New Roman" pitchFamily="18" charset="0"/>
                <a:ea typeface="宋体" charset="-122"/>
              </a:rPr>
              <a:t>　原因： </a:t>
            </a:r>
            <a:r>
              <a:rPr lang="en-US" altLang="zh-CN" sz="2800">
                <a:latin typeface="Times New Roman" pitchFamily="18" charset="0"/>
                <a:ea typeface="宋体" charset="-122"/>
              </a:rPr>
              <a:t>NPV=24.06</a:t>
            </a:r>
            <a:r>
              <a:rPr lang="zh-CN" altLang="en-US" sz="2800">
                <a:latin typeface="Times New Roman" pitchFamily="18" charset="0"/>
                <a:ea typeface="宋体" charset="-122"/>
              </a:rPr>
              <a:t>＞０或者</a:t>
            </a:r>
            <a:r>
              <a:rPr lang="en-US" altLang="zh-CN" sz="2800" i="1">
                <a:latin typeface="Times New Roman" pitchFamily="18" charset="0"/>
                <a:ea typeface="宋体" charset="-122"/>
              </a:rPr>
              <a:t>y</a:t>
            </a:r>
            <a:r>
              <a:rPr lang="zh-CN" altLang="en-US" sz="2800">
                <a:latin typeface="Times New Roman" pitchFamily="18" charset="0"/>
                <a:ea typeface="宋体" charset="-122"/>
              </a:rPr>
              <a:t>＞</a:t>
            </a:r>
            <a:r>
              <a:rPr lang="en-US" altLang="zh-CN" sz="2800" i="1">
                <a:latin typeface="Times New Roman" pitchFamily="18" charset="0"/>
                <a:ea typeface="宋体" charset="-122"/>
              </a:rPr>
              <a:t>r</a:t>
            </a:r>
            <a:r>
              <a:rPr lang="zh-CN" altLang="en-US" sz="2800">
                <a:latin typeface="Times New Roman" pitchFamily="18" charset="0"/>
                <a:ea typeface="宋体" charset="-122"/>
              </a:rPr>
              <a:t>。</a:t>
            </a:r>
          </a:p>
          <a:p>
            <a:pPr marL="342900" indent="-342900">
              <a:spcBef>
                <a:spcPct val="50000"/>
              </a:spcBef>
              <a:buClr>
                <a:schemeClr val="folHlink"/>
              </a:buClr>
              <a:buSzPct val="60000"/>
            </a:pPr>
            <a:endParaRPr lang="zh-CN" altLang="en-US" sz="2800">
              <a:latin typeface="Times New Roman" pitchFamily="18" charset="0"/>
              <a:ea typeface="宋体" charset="-122"/>
            </a:endParaRPr>
          </a:p>
          <a:p>
            <a:pPr marL="342900" indent="-342900">
              <a:spcBef>
                <a:spcPct val="50000"/>
              </a:spcBef>
              <a:buClr>
                <a:schemeClr val="folHlink"/>
              </a:buClr>
              <a:buSzPct val="60000"/>
            </a:pPr>
            <a:r>
              <a:rPr lang="zh-CN" altLang="en-US" sz="2800">
                <a:latin typeface="Times New Roman" pitchFamily="18" charset="0"/>
                <a:ea typeface="宋体" charset="-122"/>
              </a:rPr>
              <a:t>（４）若市场利率为</a:t>
            </a:r>
            <a:r>
              <a:rPr lang="en-US" altLang="zh-CN" sz="2800">
                <a:latin typeface="Times New Roman" pitchFamily="18" charset="0"/>
                <a:ea typeface="宋体" charset="-122"/>
              </a:rPr>
              <a:t>11%</a:t>
            </a:r>
            <a:r>
              <a:rPr lang="zh-CN" altLang="en-US" sz="2800">
                <a:latin typeface="Times New Roman" pitchFamily="18" charset="0"/>
                <a:ea typeface="宋体" charset="-122"/>
              </a:rPr>
              <a:t>，则有：</a:t>
            </a:r>
          </a:p>
          <a:p>
            <a:pPr marL="342900" indent="-342900">
              <a:spcBef>
                <a:spcPct val="50000"/>
              </a:spcBef>
              <a:buClr>
                <a:schemeClr val="folHlink"/>
              </a:buClr>
              <a:buSzPct val="60000"/>
            </a:pPr>
            <a:r>
              <a:rPr lang="zh-CN" altLang="en-US" sz="2800">
                <a:latin typeface="Times New Roman" pitchFamily="18" charset="0"/>
                <a:ea typeface="宋体" charset="-122"/>
              </a:rPr>
              <a:t>　　</a:t>
            </a:r>
            <a:r>
              <a:rPr lang="en-US" altLang="zh-CN" sz="2800">
                <a:latin typeface="Times New Roman" pitchFamily="18" charset="0"/>
                <a:ea typeface="宋体" charset="-122"/>
              </a:rPr>
              <a:t>V=877.81→ NPV=-22.19</a:t>
            </a:r>
            <a:r>
              <a:rPr lang="zh-CN" altLang="en-US" sz="2800">
                <a:latin typeface="Times New Roman" pitchFamily="18" charset="0"/>
                <a:ea typeface="宋体" charset="-122"/>
              </a:rPr>
              <a:t>＜</a:t>
            </a:r>
            <a:r>
              <a:rPr lang="en-US" altLang="zh-CN" sz="2800">
                <a:latin typeface="Times New Roman" pitchFamily="18" charset="0"/>
                <a:ea typeface="宋体" charset="-122"/>
              </a:rPr>
              <a:t>0</a:t>
            </a:r>
            <a:r>
              <a:rPr lang="zh-CN" altLang="en-US" sz="2800">
                <a:latin typeface="Times New Roman" pitchFamily="18" charset="0"/>
                <a:ea typeface="宋体" charset="-122"/>
              </a:rPr>
              <a:t>，高估，应当卖</a:t>
            </a:r>
            <a:r>
              <a:rPr lang="zh-CN" altLang="en-US" sz="2800">
                <a:latin typeface="Times New Roman" pitchFamily="18" charset="0"/>
                <a:ea typeface="宋体" charset="-122"/>
                <a:hlinkClick r:id="rId2" action="ppaction://hlinksldjump"/>
              </a:rPr>
              <a:t>出</a:t>
            </a:r>
            <a:r>
              <a:rPr lang="zh-CN" altLang="en-US" sz="2800">
                <a:latin typeface="Times New Roman" pitchFamily="18" charset="0"/>
                <a:ea typeface="宋体" charset="-122"/>
              </a:rPr>
              <a:t>。 　　　　　　　　　　　　　　　　　　　　　　　　　　　　　　　　　　　　　　　　　　　　　　　　　　　　　　　　　　　　　　　　　　　　　　　　　　　　　　　　　　　　　　　　　　　　　　　　　　　　　　　　　　　　　　　　　　　　　　　　　　　　　　　　　　　　　　　　　　　　　　　 </a:t>
            </a:r>
          </a:p>
        </p:txBody>
      </p:sp>
      <p:sp>
        <p:nvSpPr>
          <p:cNvPr id="411654" name="AutoShape 6"/>
          <p:cNvSpPr>
            <a:spLocks/>
          </p:cNvSpPr>
          <p:nvPr/>
        </p:nvSpPr>
        <p:spPr bwMode="auto">
          <a:xfrm>
            <a:off x="3505200" y="5600700"/>
            <a:ext cx="4876800" cy="609600"/>
          </a:xfrm>
          <a:prstGeom prst="borderCallout1">
            <a:avLst>
              <a:gd name="adj1" fmla="val 18750"/>
              <a:gd name="adj2" fmla="val -1565"/>
              <a:gd name="adj3" fmla="val -93750"/>
              <a:gd name="adj4" fmla="val -1565"/>
            </a:avLst>
          </a:prstGeom>
          <a:solidFill>
            <a:schemeClr val="hlink"/>
          </a:solidFill>
          <a:ln w="9525" algn="ctr">
            <a:solidFill>
              <a:schemeClr val="tx1"/>
            </a:solidFill>
            <a:miter lim="800000"/>
            <a:headEnd type="triangle" w="med" len="med"/>
            <a:tailEnd/>
          </a:ln>
        </p:spPr>
        <p:txBody>
          <a:bodyPr/>
          <a:lstStyle/>
          <a:p>
            <a:pPr marL="342900" indent="-342900">
              <a:buClr>
                <a:schemeClr val="folHlink"/>
              </a:buClr>
              <a:buSzPct val="60000"/>
            </a:pPr>
            <a:r>
              <a:rPr lang="zh-CN" altLang="en-US" sz="2800">
                <a:latin typeface="Times New Roman" pitchFamily="18" charset="0"/>
                <a:ea typeface="宋体" charset="-122"/>
              </a:rPr>
              <a:t>债券价格／价值与利率成反比</a:t>
            </a:r>
          </a:p>
        </p:txBody>
      </p:sp>
    </p:spTree>
    <p:extLst>
      <p:ext uri="{BB962C8B-B14F-4D97-AF65-F5344CB8AC3E}">
        <p14:creationId xmlns:p14="http://schemas.microsoft.com/office/powerpoint/2010/main" val="35656131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0" fill="hold">
                                          <p:stCondLst>
                                            <p:cond delay="0"/>
                                          </p:stCondLst>
                                        </p:cTn>
                                        <p:tgtEl>
                                          <p:spTgt spid="411650"/>
                                        </p:tgtEl>
                                        <p:attrNameLst>
                                          <p:attrName>style.visibility</p:attrName>
                                        </p:attrNameLst>
                                      </p:cBhvr>
                                      <p:to>
                                        <p:strVal val="visible"/>
                                      </p:to>
                                    </p:set>
                                    <p:anim calcmode="lin" valueType="num">
                                      <p:cBhvr>
                                        <p:cTn id="7" dur="500" fill="hold"/>
                                        <p:tgtEl>
                                          <p:spTgt spid="411650"/>
                                        </p:tgtEl>
                                        <p:attrNameLst>
                                          <p:attrName>ppt_w</p:attrName>
                                        </p:attrNameLst>
                                      </p:cBhvr>
                                      <p:tavLst>
                                        <p:tav tm="0">
                                          <p:val>
                                            <p:fltVal val="0"/>
                                          </p:val>
                                        </p:tav>
                                        <p:tav tm="100000">
                                          <p:val>
                                            <p:strVal val="#ppt_w"/>
                                          </p:val>
                                        </p:tav>
                                      </p:tavLst>
                                    </p:anim>
                                    <p:anim calcmode="lin" valueType="num">
                                      <p:cBhvr>
                                        <p:cTn id="8" dur="500" fill="hold"/>
                                        <p:tgtEl>
                                          <p:spTgt spid="41165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1653">
                                            <p:txEl>
                                              <p:pRg st="0" end="0"/>
                                            </p:txEl>
                                          </p:spTgt>
                                        </p:tgtEl>
                                        <p:attrNameLst>
                                          <p:attrName>style.visibility</p:attrName>
                                        </p:attrNameLst>
                                      </p:cBhvr>
                                      <p:to>
                                        <p:strVal val="visible"/>
                                      </p:to>
                                    </p:set>
                                    <p:anim calcmode="lin" valueType="num">
                                      <p:cBhvr additive="base">
                                        <p:cTn id="13" dur="500" fill="hold"/>
                                        <p:tgtEl>
                                          <p:spTgt spid="41165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1653">
                                            <p:txEl>
                                              <p:pRg st="1" end="1"/>
                                            </p:txEl>
                                          </p:spTgt>
                                        </p:tgtEl>
                                        <p:attrNameLst>
                                          <p:attrName>style.visibility</p:attrName>
                                        </p:attrNameLst>
                                      </p:cBhvr>
                                      <p:to>
                                        <p:strVal val="visible"/>
                                      </p:to>
                                    </p:set>
                                    <p:anim calcmode="lin" valueType="num">
                                      <p:cBhvr additive="base">
                                        <p:cTn id="17" dur="500" fill="hold"/>
                                        <p:tgtEl>
                                          <p:spTgt spid="41165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16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411653">
                                            <p:txEl>
                                              <p:pRg st="3" end="3"/>
                                            </p:txEl>
                                          </p:spTgt>
                                        </p:tgtEl>
                                        <p:attrNameLst>
                                          <p:attrName>style.visibility</p:attrName>
                                        </p:attrNameLst>
                                      </p:cBhvr>
                                      <p:to>
                                        <p:strVal val="visible"/>
                                      </p:to>
                                    </p:set>
                                    <p:animEffect transition="in" filter="checkerboard(across)">
                                      <p:cBhvr>
                                        <p:cTn id="23" dur="500"/>
                                        <p:tgtEl>
                                          <p:spTgt spid="411653">
                                            <p:txEl>
                                              <p:pRg st="3" end="3"/>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411653">
                                            <p:txEl>
                                              <p:pRg st="4" end="4"/>
                                            </p:txEl>
                                          </p:spTgt>
                                        </p:tgtEl>
                                        <p:attrNameLst>
                                          <p:attrName>style.visibility</p:attrName>
                                        </p:attrNameLst>
                                      </p:cBhvr>
                                      <p:to>
                                        <p:strVal val="visible"/>
                                      </p:to>
                                    </p:set>
                                    <p:animEffect transition="in" filter="checkerboard(across)">
                                      <p:cBhvr>
                                        <p:cTn id="26" dur="500"/>
                                        <p:tgtEl>
                                          <p:spTgt spid="41165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11654"/>
                                        </p:tgtEl>
                                        <p:attrNameLst>
                                          <p:attrName>style.visibility</p:attrName>
                                        </p:attrNameLst>
                                      </p:cBhvr>
                                      <p:to>
                                        <p:strVal val="visible"/>
                                      </p:to>
                                    </p:set>
                                    <p:anim calcmode="lin" valueType="num">
                                      <p:cBhvr>
                                        <p:cTn id="31" dur="500" fill="hold"/>
                                        <p:tgtEl>
                                          <p:spTgt spid="411654"/>
                                        </p:tgtEl>
                                        <p:attrNameLst>
                                          <p:attrName>ppt_w</p:attrName>
                                        </p:attrNameLst>
                                      </p:cBhvr>
                                      <p:tavLst>
                                        <p:tav tm="0">
                                          <p:val>
                                            <p:fltVal val="0"/>
                                          </p:val>
                                        </p:tav>
                                        <p:tav tm="100000">
                                          <p:val>
                                            <p:strVal val="#ppt_w"/>
                                          </p:val>
                                        </p:tav>
                                      </p:tavLst>
                                    </p:anim>
                                    <p:anim calcmode="lin" valueType="num">
                                      <p:cBhvr>
                                        <p:cTn id="32" dur="500" fill="hold"/>
                                        <p:tgtEl>
                                          <p:spTgt spid="4116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0" grpId="0"/>
      <p:bldP spid="411654"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sp>
        <p:nvSpPr>
          <p:cNvPr id="166917" name="Rectangle 5"/>
          <p:cNvSpPr>
            <a:spLocks noChangeArrowheads="1"/>
          </p:cNvSpPr>
          <p:nvPr/>
        </p:nvSpPr>
        <p:spPr bwMode="auto">
          <a:xfrm>
            <a:off x="1847851" y="3284538"/>
            <a:ext cx="8228013" cy="2654300"/>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楷体_GB2312" pitchFamily="49" charset="-122"/>
              </a:rPr>
              <a:t>相关链接：</a:t>
            </a:r>
            <a:r>
              <a:rPr lang="zh-CN" altLang="en-US" sz="2800" b="1">
                <a:latin typeface="Tahoma" pitchFamily="34" charset="0"/>
                <a:ea typeface="黑体" pitchFamily="49" charset="-122"/>
              </a:rPr>
              <a:t>投资组合理论、</a:t>
            </a:r>
            <a:r>
              <a:rPr lang="en-US" altLang="zh-CN" sz="2800">
                <a:latin typeface="Times New Roman" pitchFamily="18" charset="0"/>
                <a:ea typeface="黑体" pitchFamily="49" charset="-122"/>
              </a:rPr>
              <a:t>CAPM</a:t>
            </a:r>
            <a:r>
              <a:rPr lang="en-US" altLang="zh-CN" sz="2800">
                <a:latin typeface="Times New Roman" pitchFamily="18" charset="0"/>
                <a:ea typeface="宋体" charset="-122"/>
              </a:rPr>
              <a:t> </a:t>
            </a:r>
            <a:r>
              <a:rPr lang="en-US" altLang="zh-CN" sz="2800">
                <a:latin typeface="Tahoma" pitchFamily="34" charset="0"/>
                <a:ea typeface="宋体" charset="-122"/>
              </a:rPr>
              <a:t>      </a:t>
            </a:r>
          </a:p>
          <a:p>
            <a:pPr algn="l">
              <a:spcBef>
                <a:spcPct val="0"/>
              </a:spcBef>
              <a:buClrTx/>
              <a:buSzTx/>
              <a:buFontTx/>
              <a:buNone/>
            </a:pPr>
            <a:r>
              <a:rPr lang="zh-CN" altLang="en-US" sz="2800">
                <a:latin typeface="Tahoma" pitchFamily="34" charset="0"/>
                <a:ea typeface="宋体" charset="-122"/>
              </a:rPr>
              <a:t>      </a:t>
            </a:r>
            <a:r>
              <a:rPr lang="zh-CN" altLang="en-US" sz="2800">
                <a:latin typeface="Times New Roman" pitchFamily="18" charset="0"/>
                <a:ea typeface="宋体" charset="-122"/>
              </a:rPr>
              <a:t>投资组合理论由马克维茨</a:t>
            </a:r>
            <a:r>
              <a:rPr lang="en-US" altLang="zh-CN" sz="2800">
                <a:latin typeface="Times New Roman" pitchFamily="18" charset="0"/>
                <a:ea typeface="宋体" charset="-122"/>
              </a:rPr>
              <a:t>1952</a:t>
            </a:r>
            <a:r>
              <a:rPr lang="zh-CN" altLang="en-US" sz="2800">
                <a:latin typeface="Times New Roman" pitchFamily="18" charset="0"/>
                <a:ea typeface="宋体" charset="-122"/>
              </a:rPr>
              <a:t>年首先创立，即著名的</a:t>
            </a:r>
            <a:r>
              <a:rPr lang="zh-CN" altLang="en-US" sz="2800">
                <a:latin typeface="宋体" charset="-122"/>
                <a:ea typeface="宋体" charset="-122"/>
              </a:rPr>
              <a:t>“均值</a:t>
            </a:r>
            <a:r>
              <a:rPr lang="en-US" altLang="zh-CN" sz="2800">
                <a:latin typeface="宋体" charset="-122"/>
                <a:ea typeface="宋体" charset="-122"/>
              </a:rPr>
              <a:t>-</a:t>
            </a:r>
            <a:r>
              <a:rPr lang="zh-CN" altLang="en-US" sz="2800">
                <a:latin typeface="宋体" charset="-122"/>
                <a:ea typeface="宋体" charset="-122"/>
              </a:rPr>
              <a:t>方差原理”</a:t>
            </a:r>
            <a:r>
              <a:rPr lang="zh-CN" altLang="en-US" sz="2800">
                <a:latin typeface="Times New Roman" pitchFamily="18" charset="0"/>
                <a:ea typeface="宋体" charset="-122"/>
              </a:rPr>
              <a:t>，后由夏普和林特纳等人扩展为 </a:t>
            </a:r>
            <a:r>
              <a:rPr lang="zh-CN" altLang="en-US" sz="2800">
                <a:latin typeface="宋体" charset="-122"/>
                <a:ea typeface="宋体" charset="-122"/>
              </a:rPr>
              <a:t>“</a:t>
            </a:r>
            <a:r>
              <a:rPr lang="zh-CN" altLang="en-US" sz="2800">
                <a:latin typeface="Times New Roman" pitchFamily="18" charset="0"/>
                <a:ea typeface="宋体" charset="-122"/>
              </a:rPr>
              <a:t>资本资产定价模型</a:t>
            </a:r>
            <a:r>
              <a:rPr lang="en-US" altLang="zh-CN" sz="2800">
                <a:latin typeface="Times New Roman" pitchFamily="18" charset="0"/>
                <a:ea typeface="宋体" charset="-122"/>
              </a:rPr>
              <a:t>(CAPM)</a:t>
            </a:r>
            <a:r>
              <a:rPr lang="en-US" altLang="zh-CN" sz="2800">
                <a:latin typeface="宋体" charset="-122"/>
                <a:ea typeface="宋体" charset="-122"/>
              </a:rPr>
              <a:t>”</a:t>
            </a:r>
            <a:r>
              <a:rPr lang="en-US" altLang="zh-CN" sz="2800">
                <a:latin typeface="Times New Roman" pitchFamily="18" charset="0"/>
                <a:ea typeface="宋体" charset="-122"/>
              </a:rPr>
              <a:t> </a:t>
            </a:r>
            <a:r>
              <a:rPr lang="zh-CN" altLang="en-US" sz="2800">
                <a:latin typeface="Times New Roman" pitchFamily="18" charset="0"/>
                <a:ea typeface="宋体" charset="-122"/>
              </a:rPr>
              <a:t>，并因此获得诺贝尔经济学奖。当然，</a:t>
            </a:r>
            <a:r>
              <a:rPr lang="en-US" altLang="zh-CN" sz="2800">
                <a:latin typeface="Times New Roman" pitchFamily="18" charset="0"/>
                <a:ea typeface="宋体" charset="-122"/>
              </a:rPr>
              <a:t>CAPM</a:t>
            </a:r>
            <a:r>
              <a:rPr lang="zh-CN" altLang="en-US" sz="2800">
                <a:latin typeface="Times New Roman" pitchFamily="18" charset="0"/>
                <a:ea typeface="宋体" charset="-122"/>
              </a:rPr>
              <a:t>本身又处于不断发展之中。 </a:t>
            </a:r>
          </a:p>
        </p:txBody>
      </p:sp>
      <p:sp>
        <p:nvSpPr>
          <p:cNvPr id="166919" name="Text Box 7"/>
          <p:cNvSpPr txBox="1">
            <a:spLocks noChangeArrowheads="1"/>
          </p:cNvSpPr>
          <p:nvPr/>
        </p:nvSpPr>
        <p:spPr bwMode="auto">
          <a:xfrm>
            <a:off x="3359151" y="1916114"/>
            <a:ext cx="4824413" cy="1169987"/>
          </a:xfrm>
          <a:prstGeom prst="rect">
            <a:avLst/>
          </a:prstGeom>
          <a:solidFill>
            <a:schemeClr val="accent1"/>
          </a:solid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方正姚体" pitchFamily="2" charset="-122"/>
                <a:ea typeface="方正姚体" pitchFamily="2" charset="-122"/>
              </a:rPr>
              <a:t>风险与收益对等</a:t>
            </a:r>
            <a:r>
              <a:rPr lang="en-US" altLang="zh-CN" sz="2800" b="1">
                <a:latin typeface="方正姚体" pitchFamily="2" charset="-122"/>
                <a:ea typeface="方正姚体" pitchFamily="2" charset="-122"/>
              </a:rPr>
              <a:t>(</a:t>
            </a:r>
            <a:r>
              <a:rPr lang="zh-CN" altLang="en-US" sz="2800" b="1">
                <a:latin typeface="方正姚体" pitchFamily="2" charset="-122"/>
                <a:ea typeface="方正姚体" pitchFamily="2" charset="-122"/>
              </a:rPr>
              <a:t>风险溢价</a:t>
            </a:r>
            <a:r>
              <a:rPr lang="en-US" altLang="zh-CN" sz="2800" b="1">
                <a:latin typeface="方正姚体" pitchFamily="2" charset="-122"/>
                <a:ea typeface="方正姚体" pitchFamily="2" charset="-122"/>
              </a:rPr>
              <a:t>):</a:t>
            </a:r>
          </a:p>
          <a:p>
            <a:pPr>
              <a:spcBef>
                <a:spcPct val="50000"/>
              </a:spcBef>
              <a:buClrTx/>
              <a:buSzTx/>
              <a:buFontTx/>
              <a:buNone/>
            </a:pPr>
            <a:r>
              <a:rPr lang="zh-CN" altLang="en-US" sz="2800" b="1">
                <a:latin typeface="方正姚体" pitchFamily="2" charset="-122"/>
                <a:ea typeface="方正姚体" pitchFamily="2" charset="-122"/>
              </a:rPr>
              <a:t>高风险必须由高收益来补偿</a:t>
            </a:r>
            <a:endParaRPr lang="en-US" altLang="zh-CN" sz="2800" b="1">
              <a:latin typeface="方正姚体" pitchFamily="2" charset="-122"/>
              <a:ea typeface="方正姚体" pitchFamily="2" charset="-122"/>
            </a:endParaRPr>
          </a:p>
        </p:txBody>
      </p:sp>
    </p:spTree>
    <p:extLst>
      <p:ext uri="{BB962C8B-B14F-4D97-AF65-F5344CB8AC3E}">
        <p14:creationId xmlns:p14="http://schemas.microsoft.com/office/powerpoint/2010/main" val="413619799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66914"/>
                                        </p:tgtEl>
                                        <p:attrNameLst>
                                          <p:attrName>style.visibility</p:attrName>
                                        </p:attrNameLst>
                                      </p:cBhvr>
                                      <p:to>
                                        <p:strVal val="visible"/>
                                      </p:to>
                                    </p:set>
                                    <p:animEffect transition="in" filter="fade">
                                      <p:cBhvr>
                                        <p:cTn id="7" dur="1000"/>
                                        <p:tgtEl>
                                          <p:spTgt spid="166914"/>
                                        </p:tgtEl>
                                      </p:cBhvr>
                                    </p:animEffect>
                                    <p:anim calcmode="lin" valueType="num">
                                      <p:cBhvr>
                                        <p:cTn id="8" dur="1000" fill="hold"/>
                                        <p:tgtEl>
                                          <p:spTgt spid="166914"/>
                                        </p:tgtEl>
                                        <p:attrNameLst>
                                          <p:attrName>ppt_x</p:attrName>
                                        </p:attrNameLst>
                                      </p:cBhvr>
                                      <p:tavLst>
                                        <p:tav tm="0">
                                          <p:val>
                                            <p:strVal val="#ppt_x"/>
                                          </p:val>
                                        </p:tav>
                                        <p:tav tm="100000">
                                          <p:val>
                                            <p:strVal val="#ppt_x"/>
                                          </p:val>
                                        </p:tav>
                                      </p:tavLst>
                                    </p:anim>
                                    <p:anim calcmode="lin" valueType="num">
                                      <p:cBhvr>
                                        <p:cTn id="9" dur="897" decel="100000" fill="hold"/>
                                        <p:tgtEl>
                                          <p:spTgt spid="166914"/>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6691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166919"/>
                                        </p:tgtEl>
                                        <p:attrNameLst>
                                          <p:attrName>style.visibility</p:attrName>
                                        </p:attrNameLst>
                                      </p:cBhvr>
                                      <p:to>
                                        <p:strVal val="visible"/>
                                      </p:to>
                                    </p:set>
                                    <p:anim calcmode="lin" valueType="num">
                                      <p:cBhvr>
                                        <p:cTn id="15" dur="500" fill="hold"/>
                                        <p:tgtEl>
                                          <p:spTgt spid="166919"/>
                                        </p:tgtEl>
                                        <p:attrNameLst>
                                          <p:attrName>ppt_w</p:attrName>
                                        </p:attrNameLst>
                                      </p:cBhvr>
                                      <p:tavLst>
                                        <p:tav tm="0">
                                          <p:val>
                                            <p:fltVal val="0"/>
                                          </p:val>
                                        </p:tav>
                                        <p:tav tm="100000">
                                          <p:val>
                                            <p:strVal val="#ppt_w"/>
                                          </p:val>
                                        </p:tav>
                                      </p:tavLst>
                                    </p:anim>
                                    <p:anim calcmode="lin" valueType="num">
                                      <p:cBhvr>
                                        <p:cTn id="16" dur="500" fill="hold"/>
                                        <p:tgtEl>
                                          <p:spTgt spid="166919"/>
                                        </p:tgtEl>
                                        <p:attrNameLst>
                                          <p:attrName>ppt_h</p:attrName>
                                        </p:attrNameLst>
                                      </p:cBhvr>
                                      <p:tavLst>
                                        <p:tav tm="0">
                                          <p:val>
                                            <p:fltVal val="0"/>
                                          </p:val>
                                        </p:tav>
                                        <p:tav tm="100000">
                                          <p:val>
                                            <p:strVal val="#ppt_h"/>
                                          </p:val>
                                        </p:tav>
                                      </p:tavLst>
                                    </p:anim>
                                    <p:anim calcmode="lin" valueType="num">
                                      <p:cBhvr>
                                        <p:cTn id="17" dur="500" fill="hold"/>
                                        <p:tgtEl>
                                          <p:spTgt spid="166919"/>
                                        </p:tgtEl>
                                        <p:attrNameLst>
                                          <p:attrName>style.rotation</p:attrName>
                                        </p:attrNameLst>
                                      </p:cBhvr>
                                      <p:tavLst>
                                        <p:tav tm="0">
                                          <p:val>
                                            <p:fltVal val="360"/>
                                          </p:val>
                                        </p:tav>
                                        <p:tav tm="100000">
                                          <p:val>
                                            <p:fltVal val="0"/>
                                          </p:val>
                                        </p:tav>
                                      </p:tavLst>
                                    </p:anim>
                                    <p:animEffect transition="in" filter="fade">
                                      <p:cBhvr>
                                        <p:cTn id="18" dur="500"/>
                                        <p:tgtEl>
                                          <p:spTgt spid="16691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66917">
                                            <p:txEl>
                                              <p:pRg st="0" end="0"/>
                                            </p:txEl>
                                          </p:spTgt>
                                        </p:tgtEl>
                                        <p:attrNameLst>
                                          <p:attrName>style.visibility</p:attrName>
                                        </p:attrNameLst>
                                      </p:cBhvr>
                                      <p:to>
                                        <p:strVal val="visible"/>
                                      </p:to>
                                    </p:set>
                                    <p:animEffect transition="in" filter="checkerboard(across)">
                                      <p:cBhvr>
                                        <p:cTn id="23" dur="500"/>
                                        <p:tgtEl>
                                          <p:spTgt spid="166917">
                                            <p:txEl>
                                              <p:pRg st="0" end="0"/>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66917">
                                            <p:txEl>
                                              <p:pRg st="1" end="1"/>
                                            </p:txEl>
                                          </p:spTgt>
                                        </p:tgtEl>
                                        <p:attrNameLst>
                                          <p:attrName>style.visibility</p:attrName>
                                        </p:attrNameLst>
                                      </p:cBhvr>
                                      <p:to>
                                        <p:strVal val="visible"/>
                                      </p:to>
                                    </p:set>
                                    <p:animEffect transition="in" filter="checkerboard(across)">
                                      <p:cBhvr>
                                        <p:cTn id="26" dur="500"/>
                                        <p:tgtEl>
                                          <p:spTgt spid="1669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P spid="16691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graphicFrame>
        <p:nvGraphicFramePr>
          <p:cNvPr id="6146" name="Object 3"/>
          <p:cNvGraphicFramePr>
            <a:graphicFrameLocks noGrp="1" noChangeAspect="1"/>
          </p:cNvGraphicFramePr>
          <p:nvPr>
            <p:ph sz="half" idx="4294967295"/>
          </p:nvPr>
        </p:nvGraphicFramePr>
        <p:xfrm>
          <a:off x="4440239" y="2565400"/>
          <a:ext cx="1830387" cy="1162050"/>
        </p:xfrm>
        <a:graphic>
          <a:graphicData uri="http://schemas.openxmlformats.org/presentationml/2006/ole">
            <mc:AlternateContent xmlns:mc="http://schemas.openxmlformats.org/markup-compatibility/2006">
              <mc:Choice xmlns:v="urn:schemas-microsoft-com:vml" Requires="v">
                <p:oleObj spid="_x0000_s5134" name="Equation" r:id="rId3" imgW="838080" imgH="431640" progId="Equation.DSMT4">
                  <p:embed/>
                </p:oleObj>
              </mc:Choice>
              <mc:Fallback>
                <p:oleObj name="Equation" r:id="rId3" imgW="838080" imgH="431640" progId="Equation.DSMT4">
                  <p:embed/>
                  <p:pic>
                    <p:nvPicPr>
                      <p:cNvPr id="614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9" y="2565400"/>
                        <a:ext cx="1830387"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6"/>
          <p:cNvSpPr>
            <a:spLocks noChangeArrowheads="1"/>
          </p:cNvSpPr>
          <p:nvPr/>
        </p:nvSpPr>
        <p:spPr bwMode="auto">
          <a:xfrm>
            <a:off x="1992313" y="1557339"/>
            <a:ext cx="7848600" cy="2928937"/>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p>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宋体" charset="-122"/>
              </a:rPr>
              <a:t>   </a:t>
            </a:r>
            <a:r>
              <a:rPr lang="zh-CN" altLang="en-US" sz="2800">
                <a:latin typeface="Tahoma" pitchFamily="34" charset="0"/>
                <a:ea typeface="宋体" charset="-122"/>
              </a:rPr>
              <a:t> </a:t>
            </a:r>
            <a:r>
              <a:rPr lang="en-US" altLang="zh-CN" sz="2800">
                <a:latin typeface="Tahoma" pitchFamily="34" charset="0"/>
                <a:ea typeface="宋体" charset="-122"/>
              </a:rPr>
              <a:t>1.</a:t>
            </a:r>
            <a:r>
              <a:rPr lang="zh-CN" altLang="en-US" sz="2800">
                <a:latin typeface="Tahoma" pitchFamily="34" charset="0"/>
                <a:ea typeface="宋体" charset="-122"/>
              </a:rPr>
              <a:t>用均值（数学期望）度量预期收益率</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1</a:t>
            </a:r>
            <a:r>
              <a:rPr lang="zh-CN" altLang="en-US" sz="2800">
                <a:latin typeface="Tahoma" pitchFamily="34" charset="0"/>
                <a:ea typeface="宋体" charset="-122"/>
              </a:rPr>
              <a:t>）单个证券的预期收益率</a:t>
            </a: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r>
              <a:rPr lang="zh-CN" altLang="en-US" sz="2800">
                <a:latin typeface="Tahoma" pitchFamily="34" charset="0"/>
                <a:ea typeface="宋体" charset="-122"/>
              </a:rPr>
              <a:t>     其中</a:t>
            </a:r>
            <a:r>
              <a:rPr lang="en-US" altLang="zh-CN" sz="2800" i="1">
                <a:latin typeface="Times New Roman" pitchFamily="18" charset="0"/>
                <a:ea typeface="宋体" charset="-122"/>
              </a:rPr>
              <a:t>ER</a:t>
            </a:r>
            <a:r>
              <a:rPr lang="en-US" altLang="zh-CN" sz="2800">
                <a:latin typeface="Times New Roman" pitchFamily="18" charset="0"/>
                <a:ea typeface="宋体" charset="-122"/>
              </a:rPr>
              <a:t>—</a:t>
            </a:r>
            <a:r>
              <a:rPr lang="zh-CN" altLang="en-US" sz="2800">
                <a:latin typeface="Tahoma" pitchFamily="34" charset="0"/>
                <a:ea typeface="宋体" charset="-122"/>
              </a:rPr>
              <a:t>预期收益率；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i</a:t>
            </a:r>
            <a:r>
              <a:rPr lang="zh-CN" altLang="en-US" sz="2800">
                <a:latin typeface="Tahoma" pitchFamily="34" charset="0"/>
                <a:ea typeface="宋体" charset="-122"/>
              </a:rPr>
              <a:t>种收益率的可能性或概率；</a:t>
            </a:r>
            <a:r>
              <a:rPr lang="en-US" altLang="zh-CN" sz="2800" i="1">
                <a:latin typeface="Times New Roman" pitchFamily="18" charset="0"/>
                <a:ea typeface="宋体" charset="-122"/>
              </a:rPr>
              <a:t>R</a:t>
            </a:r>
            <a:r>
              <a:rPr lang="en-US" altLang="zh-CN" sz="1600" i="1">
                <a:latin typeface="Times New Roman" pitchFamily="18" charset="0"/>
                <a:ea typeface="宋体" charset="-122"/>
              </a:rPr>
              <a:t>i</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i</a:t>
            </a:r>
            <a:r>
              <a:rPr lang="zh-CN" altLang="en-US" sz="2800">
                <a:latin typeface="Times New Roman" pitchFamily="18" charset="0"/>
                <a:ea typeface="宋体" charset="-122"/>
              </a:rPr>
              <a:t>种可能的收益率</a:t>
            </a:r>
            <a:endParaRPr lang="zh-CN" altLang="en-US" sz="2800">
              <a:latin typeface="Tahoma" pitchFamily="34" charset="0"/>
              <a:ea typeface="宋体" charset="-122"/>
            </a:endParaRPr>
          </a:p>
        </p:txBody>
      </p:sp>
      <p:graphicFrame>
        <p:nvGraphicFramePr>
          <p:cNvPr id="6147" name="Object 7"/>
          <p:cNvGraphicFramePr>
            <a:graphicFrameLocks noGrp="1" noChangeAspect="1"/>
          </p:cNvGraphicFramePr>
          <p:nvPr>
            <p:ph sz="quarter" idx="4294967295"/>
          </p:nvPr>
        </p:nvGraphicFramePr>
        <p:xfrm>
          <a:off x="6167438" y="3429001"/>
          <a:ext cx="474662" cy="739775"/>
        </p:xfrm>
        <a:graphic>
          <a:graphicData uri="http://schemas.openxmlformats.org/presentationml/2006/ole">
            <mc:AlternateContent xmlns:mc="http://schemas.openxmlformats.org/markup-compatibility/2006">
              <mc:Choice xmlns:v="urn:schemas-microsoft-com:vml" Requires="v">
                <p:oleObj spid="_x0000_s5135" name="Equation" r:id="rId5" imgW="164880" imgH="228600" progId="Equation.DSMT4">
                  <p:embed/>
                </p:oleObj>
              </mc:Choice>
              <mc:Fallback>
                <p:oleObj name="Equation" r:id="rId5" imgW="164880" imgH="228600" progId="Equation.DSMT4">
                  <p:embed/>
                  <p:pic>
                    <p:nvPicPr>
                      <p:cNvPr id="614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438" y="3429001"/>
                        <a:ext cx="474662"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6070967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67938"/>
                                        </p:tgtEl>
                                        <p:attrNameLst>
                                          <p:attrName>style.visibility</p:attrName>
                                        </p:attrNameLst>
                                      </p:cBhvr>
                                      <p:to>
                                        <p:strVal val="visible"/>
                                      </p:to>
                                    </p:set>
                                    <p:animEffect transition="in" filter="fade">
                                      <p:cBhvr>
                                        <p:cTn id="7" dur="1000"/>
                                        <p:tgtEl>
                                          <p:spTgt spid="167938"/>
                                        </p:tgtEl>
                                      </p:cBhvr>
                                    </p:animEffect>
                                    <p:anim calcmode="lin" valueType="num">
                                      <p:cBhvr>
                                        <p:cTn id="8" dur="1000" fill="hold"/>
                                        <p:tgtEl>
                                          <p:spTgt spid="167938"/>
                                        </p:tgtEl>
                                        <p:attrNameLst>
                                          <p:attrName>ppt_x</p:attrName>
                                        </p:attrNameLst>
                                      </p:cBhvr>
                                      <p:tavLst>
                                        <p:tav tm="0">
                                          <p:val>
                                            <p:strVal val="#ppt_x"/>
                                          </p:val>
                                        </p:tav>
                                        <p:tav tm="100000">
                                          <p:val>
                                            <p:strVal val="#ppt_x"/>
                                          </p:val>
                                        </p:tav>
                                      </p:tavLst>
                                    </p:anim>
                                    <p:anim calcmode="lin" valueType="num">
                                      <p:cBhvr>
                                        <p:cTn id="9" dur="897" decel="100000" fill="hold"/>
                                        <p:tgtEl>
                                          <p:spTgt spid="167938"/>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6793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sp>
        <p:nvSpPr>
          <p:cNvPr id="7172" name="Rectangle 5"/>
          <p:cNvSpPr>
            <a:spLocks noChangeArrowheads="1"/>
          </p:cNvSpPr>
          <p:nvPr/>
        </p:nvSpPr>
        <p:spPr bwMode="auto">
          <a:xfrm>
            <a:off x="1847850" y="1557338"/>
            <a:ext cx="8382000" cy="4210050"/>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p>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宋体" charset="-122"/>
              </a:rPr>
              <a:t>   </a:t>
            </a:r>
            <a:endParaRPr lang="zh-CN" altLang="en-US" sz="3200" b="1">
              <a:latin typeface="Tahoma" pitchFamily="34" charset="0"/>
              <a:ea typeface="黑体" pitchFamily="49" charset="-122"/>
            </a:endParaRPr>
          </a:p>
          <a:p>
            <a:pPr algn="l">
              <a:spcBef>
                <a:spcPct val="0"/>
              </a:spcBef>
              <a:buClrTx/>
              <a:buSzTx/>
              <a:buFontTx/>
              <a:buNone/>
            </a:pPr>
            <a:r>
              <a:rPr lang="zh-CN" altLang="en-US" sz="2800">
                <a:latin typeface="Tahoma" pitchFamily="34" charset="0"/>
                <a:ea typeface="宋体" charset="-122"/>
              </a:rPr>
              <a:t>        </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1.</a:t>
            </a:r>
            <a:r>
              <a:rPr lang="zh-CN" altLang="en-US" sz="2800">
                <a:latin typeface="Tahoma" pitchFamily="34" charset="0"/>
                <a:ea typeface="宋体" charset="-122"/>
              </a:rPr>
              <a:t>用均值（数学期望）度量预期收益率</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2</a:t>
            </a:r>
            <a:r>
              <a:rPr lang="zh-CN" altLang="en-US" sz="2800">
                <a:latin typeface="Tahoma" pitchFamily="34" charset="0"/>
                <a:ea typeface="宋体" charset="-122"/>
              </a:rPr>
              <a:t>）投资组合或多个证券的预期收益率  </a:t>
            </a: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r>
              <a:rPr lang="zh-CN" altLang="en-US" sz="2800">
                <a:latin typeface="Tahoma" pitchFamily="34" charset="0"/>
                <a:ea typeface="宋体" charset="-122"/>
              </a:rPr>
              <a:t>其中，</a:t>
            </a:r>
            <a:r>
              <a:rPr lang="en-US" altLang="zh-CN" sz="2800" i="1">
                <a:latin typeface="Times New Roman" pitchFamily="18" charset="0"/>
                <a:ea typeface="宋体" charset="-122"/>
              </a:rPr>
              <a:t>ER</a:t>
            </a:r>
            <a:r>
              <a:rPr lang="en-US" altLang="zh-CN" sz="1600" i="1">
                <a:latin typeface="Times New Roman" pitchFamily="18" charset="0"/>
                <a:ea typeface="宋体" charset="-122"/>
              </a:rPr>
              <a:t>p</a:t>
            </a:r>
            <a:r>
              <a:rPr lang="en-US" altLang="zh-CN" sz="2800">
                <a:latin typeface="Tahoma" pitchFamily="34" charset="0"/>
                <a:ea typeface="宋体" charset="-122"/>
              </a:rPr>
              <a:t>—</a:t>
            </a:r>
            <a:r>
              <a:rPr lang="zh-CN" altLang="en-US" sz="2800">
                <a:latin typeface="Tahoma" pitchFamily="34" charset="0"/>
                <a:ea typeface="宋体" charset="-122"/>
              </a:rPr>
              <a:t>证券组合</a:t>
            </a:r>
            <a:r>
              <a:rPr lang="en-US" altLang="zh-CN" sz="2800" i="1">
                <a:latin typeface="Times New Roman" pitchFamily="18" charset="0"/>
                <a:ea typeface="宋体" charset="-122"/>
              </a:rPr>
              <a:t>p</a:t>
            </a:r>
            <a:r>
              <a:rPr lang="zh-CN" altLang="en-US" sz="2800">
                <a:latin typeface="Times New Roman" pitchFamily="18" charset="0"/>
                <a:ea typeface="宋体" charset="-122"/>
              </a:rPr>
              <a:t>的预期收益率；</a:t>
            </a:r>
            <a:r>
              <a:rPr lang="en-US" altLang="zh-CN" sz="2800" i="1">
                <a:latin typeface="Times New Roman" pitchFamily="18" charset="0"/>
                <a:ea typeface="宋体" charset="-122"/>
              </a:rPr>
              <a:t>x</a:t>
            </a:r>
            <a:r>
              <a:rPr lang="en-US" altLang="zh-CN" sz="1600" i="1">
                <a:latin typeface="Times New Roman" pitchFamily="18" charset="0"/>
                <a:ea typeface="宋体" charset="-122"/>
              </a:rPr>
              <a:t>j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j</a:t>
            </a:r>
            <a:r>
              <a:rPr lang="zh-CN" altLang="en-US" sz="2800">
                <a:latin typeface="Times New Roman" pitchFamily="18" charset="0"/>
                <a:ea typeface="宋体" charset="-122"/>
              </a:rPr>
              <a:t>只证券在组合中的占比；</a:t>
            </a:r>
            <a:r>
              <a:rPr lang="en-US" altLang="zh-CN" sz="2800" i="1">
                <a:latin typeface="Times New Roman" pitchFamily="18" charset="0"/>
                <a:ea typeface="宋体" charset="-122"/>
              </a:rPr>
              <a:t>ER</a:t>
            </a:r>
            <a:r>
              <a:rPr lang="en-US" altLang="zh-CN" sz="1600" i="1">
                <a:latin typeface="Times New Roman" pitchFamily="18" charset="0"/>
                <a:ea typeface="宋体" charset="-122"/>
              </a:rPr>
              <a:t>j</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j</a:t>
            </a:r>
            <a:r>
              <a:rPr lang="zh-CN" altLang="en-US" sz="2800">
                <a:latin typeface="Times New Roman" pitchFamily="18" charset="0"/>
                <a:ea typeface="宋体" charset="-122"/>
              </a:rPr>
              <a:t>只证券的预期收益率</a:t>
            </a:r>
            <a:r>
              <a:rPr lang="zh-CN" altLang="en-US" sz="2800">
                <a:latin typeface="Tahoma" pitchFamily="34" charset="0"/>
                <a:ea typeface="宋体" charset="-122"/>
              </a:rPr>
              <a:t>。</a:t>
            </a:r>
          </a:p>
          <a:p>
            <a:pPr algn="l">
              <a:spcBef>
                <a:spcPct val="0"/>
              </a:spcBef>
              <a:buClrTx/>
              <a:buSzTx/>
              <a:buFontTx/>
              <a:buNone/>
            </a:pPr>
            <a:r>
              <a:rPr lang="zh-CN" altLang="en-US" sz="2800">
                <a:latin typeface="Tahoma" pitchFamily="34" charset="0"/>
                <a:ea typeface="宋体" charset="-122"/>
              </a:rPr>
              <a:t>                   </a:t>
            </a:r>
          </a:p>
        </p:txBody>
      </p:sp>
      <p:graphicFrame>
        <p:nvGraphicFramePr>
          <p:cNvPr id="7170" name="Object 6"/>
          <p:cNvGraphicFramePr>
            <a:graphicFrameLocks noGrp="1" noChangeAspect="1"/>
          </p:cNvGraphicFramePr>
          <p:nvPr>
            <p:ph sz="half" idx="4294967295"/>
          </p:nvPr>
        </p:nvGraphicFramePr>
        <p:xfrm>
          <a:off x="4295776" y="3500438"/>
          <a:ext cx="2232025" cy="1016000"/>
        </p:xfrm>
        <a:graphic>
          <a:graphicData uri="http://schemas.openxmlformats.org/presentationml/2006/ole">
            <mc:AlternateContent xmlns:mc="http://schemas.openxmlformats.org/markup-compatibility/2006">
              <mc:Choice xmlns:v="urn:schemas-microsoft-com:vml" Requires="v">
                <p:oleObj spid="_x0000_s6152" name="Equation" r:id="rId3" imgW="1015920" imgH="444240" progId="Equation.DSMT4">
                  <p:embed/>
                </p:oleObj>
              </mc:Choice>
              <mc:Fallback>
                <p:oleObj name="Equation" r:id="rId3" imgW="1015920" imgH="444240" progId="Equation.DSMT4">
                  <p:embed/>
                  <p:pic>
                    <p:nvPicPr>
                      <p:cNvPr id="717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6" y="3500438"/>
                        <a:ext cx="22320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7314862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68962"/>
                                        </p:tgtEl>
                                        <p:attrNameLst>
                                          <p:attrName>style.visibility</p:attrName>
                                        </p:attrNameLst>
                                      </p:cBhvr>
                                      <p:to>
                                        <p:strVal val="visible"/>
                                      </p:to>
                                    </p:set>
                                    <p:animEffect transition="in" filter="fade">
                                      <p:cBhvr>
                                        <p:cTn id="7" dur="1000"/>
                                        <p:tgtEl>
                                          <p:spTgt spid="168962"/>
                                        </p:tgtEl>
                                      </p:cBhvr>
                                    </p:animEffect>
                                    <p:anim calcmode="lin" valueType="num">
                                      <p:cBhvr>
                                        <p:cTn id="8" dur="1000" fill="hold"/>
                                        <p:tgtEl>
                                          <p:spTgt spid="168962"/>
                                        </p:tgtEl>
                                        <p:attrNameLst>
                                          <p:attrName>ppt_x</p:attrName>
                                        </p:attrNameLst>
                                      </p:cBhvr>
                                      <p:tavLst>
                                        <p:tav tm="0">
                                          <p:val>
                                            <p:strVal val="#ppt_x"/>
                                          </p:val>
                                        </p:tav>
                                        <p:tav tm="100000">
                                          <p:val>
                                            <p:strVal val="#ppt_x"/>
                                          </p:val>
                                        </p:tav>
                                      </p:tavLst>
                                    </p:anim>
                                    <p:anim calcmode="lin" valueType="num">
                                      <p:cBhvr>
                                        <p:cTn id="9" dur="897" decel="100000" fill="hold"/>
                                        <p:tgtEl>
                                          <p:spTgt spid="168962"/>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6896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graphicFrame>
        <p:nvGraphicFramePr>
          <p:cNvPr id="8194" name="Object 3"/>
          <p:cNvGraphicFramePr>
            <a:graphicFrameLocks noGrp="1" noChangeAspect="1"/>
          </p:cNvGraphicFramePr>
          <p:nvPr>
            <p:ph sz="half" idx="4294967295"/>
          </p:nvPr>
        </p:nvGraphicFramePr>
        <p:xfrm>
          <a:off x="4008438" y="2997201"/>
          <a:ext cx="2781300" cy="1120775"/>
        </p:xfrm>
        <a:graphic>
          <a:graphicData uri="http://schemas.openxmlformats.org/presentationml/2006/ole">
            <mc:AlternateContent xmlns:mc="http://schemas.openxmlformats.org/markup-compatibility/2006">
              <mc:Choice xmlns:v="urn:schemas-microsoft-com:vml" Requires="v">
                <p:oleObj spid="_x0000_s7188" name="Equation" r:id="rId3" imgW="1320480" imgH="431640" progId="Equation.DSMT4">
                  <p:embed/>
                </p:oleObj>
              </mc:Choice>
              <mc:Fallback>
                <p:oleObj name="Equation" r:id="rId3" imgW="1320480" imgH="431640" progId="Equation.DSMT4">
                  <p:embed/>
                  <p:pic>
                    <p:nvPicPr>
                      <p:cNvPr id="819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2997201"/>
                        <a:ext cx="2781300"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Rectangle 6"/>
          <p:cNvSpPr>
            <a:spLocks noChangeArrowheads="1"/>
          </p:cNvSpPr>
          <p:nvPr/>
        </p:nvSpPr>
        <p:spPr bwMode="auto">
          <a:xfrm>
            <a:off x="1703388" y="1557339"/>
            <a:ext cx="8229600" cy="3355975"/>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p>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宋体" charset="-122"/>
              </a:rPr>
              <a:t>   </a:t>
            </a:r>
            <a:r>
              <a:rPr lang="zh-CN" altLang="en-US" sz="2800">
                <a:latin typeface="Tahoma" pitchFamily="34" charset="0"/>
                <a:ea typeface="宋体" charset="-122"/>
              </a:rPr>
              <a:t>        </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2.</a:t>
            </a:r>
            <a:r>
              <a:rPr lang="zh-CN" altLang="en-US" sz="2800">
                <a:latin typeface="Tahoma" pitchFamily="34" charset="0"/>
                <a:ea typeface="宋体" charset="-122"/>
              </a:rPr>
              <a:t>用方差度量风险（或波动率）</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1</a:t>
            </a:r>
            <a:r>
              <a:rPr lang="zh-CN" altLang="en-US" sz="2800">
                <a:latin typeface="Tahoma" pitchFamily="34" charset="0"/>
                <a:ea typeface="宋体" charset="-122"/>
              </a:rPr>
              <a:t>）单个证券的风险度量  </a:t>
            </a: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r>
              <a:rPr lang="zh-CN" altLang="en-US" sz="2800">
                <a:latin typeface="Tahoma" pitchFamily="34" charset="0"/>
                <a:ea typeface="宋体" charset="-122"/>
              </a:rPr>
              <a:t>其中，</a:t>
            </a:r>
            <a:r>
              <a:rPr lang="en-US" altLang="zh-CN" sz="2800" i="1">
                <a:latin typeface="Times New Roman" pitchFamily="18" charset="0"/>
                <a:ea typeface="宋体" charset="-122"/>
              </a:rPr>
              <a:t>ER</a:t>
            </a:r>
            <a:r>
              <a:rPr lang="en-US" altLang="zh-CN" sz="2800">
                <a:latin typeface="Times New Roman" pitchFamily="18" charset="0"/>
                <a:ea typeface="宋体" charset="-122"/>
              </a:rPr>
              <a:t>—</a:t>
            </a:r>
            <a:r>
              <a:rPr lang="zh-CN" altLang="en-US" sz="2800">
                <a:latin typeface="Times New Roman" pitchFamily="18" charset="0"/>
                <a:ea typeface="宋体" charset="-122"/>
              </a:rPr>
              <a:t>预期收益率；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i</a:t>
            </a:r>
            <a:r>
              <a:rPr lang="zh-CN" altLang="en-US" sz="2800">
                <a:latin typeface="Times New Roman" pitchFamily="18" charset="0"/>
                <a:ea typeface="宋体" charset="-122"/>
              </a:rPr>
              <a:t>种收益率的可能性或概率；</a:t>
            </a:r>
            <a:r>
              <a:rPr lang="en-US" altLang="zh-CN" sz="2800" i="1">
                <a:latin typeface="Times New Roman" pitchFamily="18" charset="0"/>
                <a:ea typeface="宋体" charset="-122"/>
              </a:rPr>
              <a:t>R</a:t>
            </a:r>
            <a:r>
              <a:rPr lang="en-US" altLang="zh-CN" sz="1600" i="1">
                <a:latin typeface="Times New Roman" pitchFamily="18" charset="0"/>
                <a:ea typeface="宋体" charset="-122"/>
              </a:rPr>
              <a:t>i</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i</a:t>
            </a:r>
            <a:r>
              <a:rPr lang="zh-CN" altLang="en-US" sz="2800">
                <a:latin typeface="Times New Roman" pitchFamily="18" charset="0"/>
                <a:ea typeface="宋体" charset="-122"/>
              </a:rPr>
              <a:t>种可能的收益率；   </a:t>
            </a:r>
            <a:r>
              <a:rPr lang="en-US" altLang="zh-CN" sz="2800">
                <a:latin typeface="Times New Roman" pitchFamily="18" charset="0"/>
                <a:ea typeface="宋体" charset="-122"/>
              </a:rPr>
              <a:t>—</a:t>
            </a:r>
            <a:r>
              <a:rPr lang="zh-CN" altLang="en-US" sz="2800">
                <a:latin typeface="Times New Roman" pitchFamily="18" charset="0"/>
                <a:ea typeface="宋体" charset="-122"/>
              </a:rPr>
              <a:t>方差或风险</a:t>
            </a:r>
            <a:r>
              <a:rPr lang="zh-CN" altLang="en-US" sz="2800">
                <a:latin typeface="Tahoma" pitchFamily="34" charset="0"/>
                <a:ea typeface="宋体" charset="-122"/>
              </a:rPr>
              <a:t>                   </a:t>
            </a:r>
          </a:p>
        </p:txBody>
      </p:sp>
      <p:graphicFrame>
        <p:nvGraphicFramePr>
          <p:cNvPr id="8195" name="Object 7"/>
          <p:cNvGraphicFramePr>
            <a:graphicFrameLocks noChangeAspect="1"/>
          </p:cNvGraphicFramePr>
          <p:nvPr/>
        </p:nvGraphicFramePr>
        <p:xfrm>
          <a:off x="6959600" y="4437063"/>
          <a:ext cx="457200" cy="457200"/>
        </p:xfrm>
        <a:graphic>
          <a:graphicData uri="http://schemas.openxmlformats.org/presentationml/2006/ole">
            <mc:AlternateContent xmlns:mc="http://schemas.openxmlformats.org/markup-compatibility/2006">
              <mc:Choice xmlns:v="urn:schemas-microsoft-com:vml" Requires="v">
                <p:oleObj spid="_x0000_s7189" name="Equation" r:id="rId5" imgW="203040" imgH="203040" progId="Equation.DSMT4">
                  <p:embed/>
                </p:oleObj>
              </mc:Choice>
              <mc:Fallback>
                <p:oleObj name="Equation" r:id="rId5" imgW="203040" imgH="203040" progId="Equation.DSMT4">
                  <p:embed/>
                  <p:pic>
                    <p:nvPicPr>
                      <p:cNvPr id="81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9600" y="4437063"/>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9"/>
          <p:cNvGraphicFramePr>
            <a:graphicFrameLocks noChangeAspect="1"/>
          </p:cNvGraphicFramePr>
          <p:nvPr/>
        </p:nvGraphicFramePr>
        <p:xfrm>
          <a:off x="5735639" y="3933825"/>
          <a:ext cx="344487" cy="515938"/>
        </p:xfrm>
        <a:graphic>
          <a:graphicData uri="http://schemas.openxmlformats.org/presentationml/2006/ole">
            <mc:AlternateContent xmlns:mc="http://schemas.openxmlformats.org/markup-compatibility/2006">
              <mc:Choice xmlns:v="urn:schemas-microsoft-com:vml" Requires="v">
                <p:oleObj spid="_x0000_s7190" name="Equation" r:id="rId7" imgW="152280" imgH="228600" progId="Equation.DSMT4">
                  <p:embed/>
                </p:oleObj>
              </mc:Choice>
              <mc:Fallback>
                <p:oleObj name="Equation" r:id="rId7" imgW="152280" imgH="228600" progId="Equation.DSMT4">
                  <p:embed/>
                  <p:pic>
                    <p:nvPicPr>
                      <p:cNvPr id="8196"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639" y="3933825"/>
                        <a:ext cx="344487"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3629655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69986"/>
                                        </p:tgtEl>
                                        <p:attrNameLst>
                                          <p:attrName>style.visibility</p:attrName>
                                        </p:attrNameLst>
                                      </p:cBhvr>
                                      <p:to>
                                        <p:strVal val="visible"/>
                                      </p:to>
                                    </p:set>
                                    <p:animEffect transition="in" filter="fade">
                                      <p:cBhvr>
                                        <p:cTn id="7" dur="1000"/>
                                        <p:tgtEl>
                                          <p:spTgt spid="169986"/>
                                        </p:tgtEl>
                                      </p:cBhvr>
                                    </p:animEffect>
                                    <p:anim calcmode="lin" valueType="num">
                                      <p:cBhvr>
                                        <p:cTn id="8" dur="1000" fill="hold"/>
                                        <p:tgtEl>
                                          <p:spTgt spid="169986"/>
                                        </p:tgtEl>
                                        <p:attrNameLst>
                                          <p:attrName>ppt_x</p:attrName>
                                        </p:attrNameLst>
                                      </p:cBhvr>
                                      <p:tavLst>
                                        <p:tav tm="0">
                                          <p:val>
                                            <p:strVal val="#ppt_x"/>
                                          </p:val>
                                        </p:tav>
                                        <p:tav tm="100000">
                                          <p:val>
                                            <p:strVal val="#ppt_x"/>
                                          </p:val>
                                        </p:tav>
                                      </p:tavLst>
                                    </p:anim>
                                    <p:anim calcmode="lin" valueType="num">
                                      <p:cBhvr>
                                        <p:cTn id="9" dur="897" decel="100000" fill="hold"/>
                                        <p:tgtEl>
                                          <p:spTgt spid="169986"/>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6998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sp>
        <p:nvSpPr>
          <p:cNvPr id="9224" name="Rectangle 5"/>
          <p:cNvSpPr>
            <a:spLocks noChangeArrowheads="1"/>
          </p:cNvSpPr>
          <p:nvPr/>
        </p:nvSpPr>
        <p:spPr bwMode="auto">
          <a:xfrm>
            <a:off x="1981200" y="1752600"/>
            <a:ext cx="8382000" cy="3905250"/>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p>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宋体" charset="-122"/>
              </a:rPr>
              <a:t>   </a:t>
            </a:r>
            <a:endParaRPr lang="zh-CN" altLang="en-US" sz="3200" b="1">
              <a:latin typeface="Tahoma" pitchFamily="34" charset="0"/>
              <a:ea typeface="黑体" pitchFamily="49" charset="-122"/>
            </a:endParaRP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2.</a:t>
            </a:r>
            <a:r>
              <a:rPr lang="zh-CN" altLang="en-US" sz="2800">
                <a:latin typeface="Tahoma" pitchFamily="34" charset="0"/>
                <a:ea typeface="宋体" charset="-122"/>
              </a:rPr>
              <a:t>用方差度量风险（或波动率）</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2</a:t>
            </a:r>
            <a:r>
              <a:rPr lang="zh-CN" altLang="en-US" sz="2800">
                <a:latin typeface="Tahoma" pitchFamily="34" charset="0"/>
                <a:ea typeface="宋体" charset="-122"/>
              </a:rPr>
              <a:t>）投资组合或多个证券的风险  </a:t>
            </a: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r>
              <a:rPr lang="zh-CN" altLang="en-US" sz="2800">
                <a:latin typeface="Tahoma" pitchFamily="34" charset="0"/>
                <a:ea typeface="宋体" charset="-122"/>
              </a:rPr>
              <a:t>其中，</a:t>
            </a:r>
            <a:r>
              <a:rPr lang="zh-CN" altLang="en-US" sz="2800" i="1">
                <a:latin typeface="Times New Roman" pitchFamily="18" charset="0"/>
                <a:ea typeface="宋体" charset="-122"/>
              </a:rPr>
              <a:t>   </a:t>
            </a:r>
            <a:r>
              <a:rPr lang="en-US" altLang="zh-CN" sz="2800">
                <a:latin typeface="Tahoma" pitchFamily="34" charset="0"/>
                <a:ea typeface="宋体" charset="-122"/>
              </a:rPr>
              <a:t>—</a:t>
            </a:r>
            <a:r>
              <a:rPr lang="zh-CN" altLang="en-US" sz="2800">
                <a:latin typeface="Tahoma" pitchFamily="34" charset="0"/>
                <a:ea typeface="宋体" charset="-122"/>
              </a:rPr>
              <a:t>证券组合</a:t>
            </a:r>
            <a:r>
              <a:rPr lang="en-US" altLang="zh-CN" sz="2800" i="1">
                <a:latin typeface="Times New Roman" pitchFamily="18" charset="0"/>
                <a:ea typeface="宋体" charset="-122"/>
              </a:rPr>
              <a:t>p</a:t>
            </a:r>
            <a:r>
              <a:rPr lang="zh-CN" altLang="en-US" sz="2800">
                <a:latin typeface="Times New Roman" pitchFamily="18" charset="0"/>
                <a:ea typeface="宋体" charset="-122"/>
              </a:rPr>
              <a:t>的风险；</a:t>
            </a:r>
            <a:r>
              <a:rPr lang="en-US" altLang="zh-CN" sz="3600" i="1">
                <a:latin typeface="Times New Roman" pitchFamily="18" charset="0"/>
                <a:ea typeface="宋体" charset="-122"/>
              </a:rPr>
              <a:t>x</a:t>
            </a:r>
            <a:r>
              <a:rPr lang="en-US" altLang="zh-CN" sz="1400" i="1">
                <a:latin typeface="Times New Roman" pitchFamily="18" charset="0"/>
                <a:ea typeface="宋体" charset="-122"/>
              </a:rPr>
              <a:t>h</a:t>
            </a:r>
            <a:r>
              <a:rPr lang="en-US" altLang="zh-CN" sz="2800">
                <a:latin typeface="Times New Roman" pitchFamily="18" charset="0"/>
                <a:ea typeface="宋体" charset="-122"/>
              </a:rPr>
              <a:t> </a:t>
            </a:r>
            <a:r>
              <a:rPr lang="zh-CN" altLang="en-US" sz="2800">
                <a:latin typeface="Times New Roman" pitchFamily="18" charset="0"/>
                <a:ea typeface="宋体" charset="-122"/>
              </a:rPr>
              <a:t>、</a:t>
            </a:r>
            <a:r>
              <a:rPr lang="en-US" altLang="zh-CN" sz="3600" i="1">
                <a:latin typeface="Times New Roman" pitchFamily="18" charset="0"/>
                <a:ea typeface="宋体" charset="-122"/>
              </a:rPr>
              <a:t>x</a:t>
            </a:r>
            <a:r>
              <a:rPr lang="en-US" altLang="zh-CN" sz="1600" i="1">
                <a:latin typeface="Times New Roman" pitchFamily="18" charset="0"/>
                <a:ea typeface="宋体" charset="-122"/>
              </a:rPr>
              <a:t>j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h</a:t>
            </a:r>
            <a:r>
              <a:rPr lang="zh-CN" altLang="en-US" sz="2800">
                <a:latin typeface="Times New Roman" pitchFamily="18" charset="0"/>
                <a:ea typeface="宋体" charset="-122"/>
              </a:rPr>
              <a:t>、</a:t>
            </a:r>
            <a:r>
              <a:rPr lang="en-US" altLang="zh-CN" sz="2800" i="1">
                <a:latin typeface="Times New Roman" pitchFamily="18" charset="0"/>
                <a:ea typeface="宋体" charset="-122"/>
              </a:rPr>
              <a:t>j</a:t>
            </a:r>
            <a:r>
              <a:rPr lang="zh-CN" altLang="en-US" sz="2800">
                <a:latin typeface="Times New Roman" pitchFamily="18" charset="0"/>
                <a:ea typeface="宋体" charset="-122"/>
              </a:rPr>
              <a:t>只证券在组合中的占比；</a:t>
            </a:r>
            <a:r>
              <a:rPr lang="zh-CN" altLang="en-US" sz="2800" i="1">
                <a:latin typeface="Times New Roman" pitchFamily="18" charset="0"/>
                <a:ea typeface="宋体" charset="-122"/>
              </a:rPr>
              <a:t>     </a:t>
            </a:r>
            <a:r>
              <a:rPr lang="en-US" altLang="zh-CN" sz="2800" i="1">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h</a:t>
            </a:r>
            <a:r>
              <a:rPr lang="zh-CN" altLang="en-US" sz="2800">
                <a:latin typeface="Times New Roman" pitchFamily="18" charset="0"/>
                <a:ea typeface="宋体" charset="-122"/>
              </a:rPr>
              <a:t>、</a:t>
            </a:r>
            <a:r>
              <a:rPr lang="en-US" altLang="zh-CN" sz="2800" i="1">
                <a:latin typeface="Times New Roman" pitchFamily="18" charset="0"/>
                <a:ea typeface="宋体" charset="-122"/>
              </a:rPr>
              <a:t>j</a:t>
            </a:r>
            <a:r>
              <a:rPr lang="zh-CN" altLang="en-US" sz="2800">
                <a:latin typeface="Times New Roman" pitchFamily="18" charset="0"/>
                <a:ea typeface="宋体" charset="-122"/>
              </a:rPr>
              <a:t>只证券之间的相关系数；   、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h</a:t>
            </a:r>
            <a:r>
              <a:rPr lang="zh-CN" altLang="en-US" sz="2800">
                <a:latin typeface="Times New Roman" pitchFamily="18" charset="0"/>
                <a:ea typeface="宋体" charset="-122"/>
              </a:rPr>
              <a:t>、</a:t>
            </a:r>
            <a:r>
              <a:rPr lang="en-US" altLang="zh-CN" sz="2800" i="1">
                <a:latin typeface="Times New Roman" pitchFamily="18" charset="0"/>
                <a:ea typeface="宋体" charset="-122"/>
              </a:rPr>
              <a:t>j</a:t>
            </a:r>
            <a:r>
              <a:rPr lang="zh-CN" altLang="en-US" sz="2800">
                <a:latin typeface="Times New Roman" pitchFamily="18" charset="0"/>
                <a:ea typeface="宋体" charset="-122"/>
              </a:rPr>
              <a:t>只证券的标准差或根方差</a:t>
            </a:r>
            <a:r>
              <a:rPr lang="zh-CN" altLang="en-US" sz="2800">
                <a:latin typeface="Tahoma" pitchFamily="34" charset="0"/>
                <a:ea typeface="宋体" charset="-122"/>
              </a:rPr>
              <a:t>。                   </a:t>
            </a:r>
          </a:p>
        </p:txBody>
      </p:sp>
      <p:graphicFrame>
        <p:nvGraphicFramePr>
          <p:cNvPr id="9218" name="Object 6"/>
          <p:cNvGraphicFramePr>
            <a:graphicFrameLocks noGrp="1" noChangeAspect="1"/>
          </p:cNvGraphicFramePr>
          <p:nvPr>
            <p:ph sz="half" idx="4294967295"/>
          </p:nvPr>
        </p:nvGraphicFramePr>
        <p:xfrm>
          <a:off x="3935414" y="3284539"/>
          <a:ext cx="3673475" cy="1165225"/>
        </p:xfrm>
        <a:graphic>
          <a:graphicData uri="http://schemas.openxmlformats.org/presentationml/2006/ole">
            <mc:AlternateContent xmlns:mc="http://schemas.openxmlformats.org/markup-compatibility/2006">
              <mc:Choice xmlns:v="urn:schemas-microsoft-com:vml" Requires="v">
                <p:oleObj spid="_x0000_s8224" name="Equation" r:id="rId3" imgW="1460160" imgH="444240" progId="Equation.DSMT4">
                  <p:embed/>
                </p:oleObj>
              </mc:Choice>
              <mc:Fallback>
                <p:oleObj name="Equation" r:id="rId3" imgW="1460160" imgH="444240" progId="Equation.DSMT4">
                  <p:embed/>
                  <p:pic>
                    <p:nvPicPr>
                      <p:cNvPr id="92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4" y="3284539"/>
                        <a:ext cx="367347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7"/>
          <p:cNvGraphicFramePr>
            <a:graphicFrameLocks noChangeAspect="1"/>
          </p:cNvGraphicFramePr>
          <p:nvPr/>
        </p:nvGraphicFramePr>
        <p:xfrm>
          <a:off x="2895601" y="4267200"/>
          <a:ext cx="512763" cy="641350"/>
        </p:xfrm>
        <a:graphic>
          <a:graphicData uri="http://schemas.openxmlformats.org/presentationml/2006/ole">
            <mc:AlternateContent xmlns:mc="http://schemas.openxmlformats.org/markup-compatibility/2006">
              <mc:Choice xmlns:v="urn:schemas-microsoft-com:vml" Requires="v">
                <p:oleObj spid="_x0000_s8225" name="Equation" r:id="rId5" imgW="203040" imgH="253800" progId="Equation.DSMT4">
                  <p:embed/>
                </p:oleObj>
              </mc:Choice>
              <mc:Fallback>
                <p:oleObj name="Equation" r:id="rId5" imgW="203040" imgH="253800" progId="Equation.DSMT4">
                  <p:embed/>
                  <p:pic>
                    <p:nvPicPr>
                      <p:cNvPr id="92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1" y="4267200"/>
                        <a:ext cx="51276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8"/>
          <p:cNvGraphicFramePr>
            <a:graphicFrameLocks noChangeAspect="1"/>
          </p:cNvGraphicFramePr>
          <p:nvPr/>
        </p:nvGraphicFramePr>
        <p:xfrm>
          <a:off x="3352800" y="5181600"/>
          <a:ext cx="420688" cy="533400"/>
        </p:xfrm>
        <a:graphic>
          <a:graphicData uri="http://schemas.openxmlformats.org/presentationml/2006/ole">
            <mc:AlternateContent xmlns:mc="http://schemas.openxmlformats.org/markup-compatibility/2006">
              <mc:Choice xmlns:v="urn:schemas-microsoft-com:vml" Requires="v">
                <p:oleObj spid="_x0000_s8226" name="Equation" r:id="rId7" imgW="190440" imgH="241200" progId="Equation.DSMT4">
                  <p:embed/>
                </p:oleObj>
              </mc:Choice>
              <mc:Fallback>
                <p:oleObj name="Equation" r:id="rId7" imgW="190440" imgH="241200" progId="Equation.DSMT4">
                  <p:embed/>
                  <p:pic>
                    <p:nvPicPr>
                      <p:cNvPr id="922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5181600"/>
                        <a:ext cx="4206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9"/>
          <p:cNvGraphicFramePr>
            <a:graphicFrameLocks noChangeAspect="1"/>
          </p:cNvGraphicFramePr>
          <p:nvPr/>
        </p:nvGraphicFramePr>
        <p:xfrm>
          <a:off x="4656138" y="4581525"/>
          <a:ext cx="762000" cy="762000"/>
        </p:xfrm>
        <a:graphic>
          <a:graphicData uri="http://schemas.openxmlformats.org/presentationml/2006/ole">
            <mc:AlternateContent xmlns:mc="http://schemas.openxmlformats.org/markup-compatibility/2006">
              <mc:Choice xmlns:v="urn:schemas-microsoft-com:vml" Requires="v">
                <p:oleObj spid="_x0000_s8227" name="Equation" r:id="rId9" imgW="215640" imgH="241200" progId="Equation.DSMT4">
                  <p:embed/>
                </p:oleObj>
              </mc:Choice>
              <mc:Fallback>
                <p:oleObj name="Equation" r:id="rId9" imgW="215640" imgH="241200" progId="Equation.DSMT4">
                  <p:embed/>
                  <p:pic>
                    <p:nvPicPr>
                      <p:cNvPr id="922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138" y="4581525"/>
                        <a:ext cx="762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10"/>
          <p:cNvGraphicFramePr>
            <a:graphicFrameLocks noChangeAspect="1"/>
          </p:cNvGraphicFramePr>
          <p:nvPr/>
        </p:nvGraphicFramePr>
        <p:xfrm>
          <a:off x="2590800" y="5105400"/>
          <a:ext cx="508000" cy="609600"/>
        </p:xfrm>
        <a:graphic>
          <a:graphicData uri="http://schemas.openxmlformats.org/presentationml/2006/ole">
            <mc:AlternateContent xmlns:mc="http://schemas.openxmlformats.org/markup-compatibility/2006">
              <mc:Choice xmlns:v="urn:schemas-microsoft-com:vml" Requires="v">
                <p:oleObj spid="_x0000_s8228" name="Equation" r:id="rId11" imgW="190440" imgH="228600" progId="Equation.DSMT4">
                  <p:embed/>
                </p:oleObj>
              </mc:Choice>
              <mc:Fallback>
                <p:oleObj name="Equation" r:id="rId11" imgW="190440" imgH="228600" progId="Equation.DSMT4">
                  <p:embed/>
                  <p:pic>
                    <p:nvPicPr>
                      <p:cNvPr id="9222"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5105400"/>
                        <a:ext cx="508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741867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71010"/>
                                        </p:tgtEl>
                                        <p:attrNameLst>
                                          <p:attrName>style.visibility</p:attrName>
                                        </p:attrNameLst>
                                      </p:cBhvr>
                                      <p:to>
                                        <p:strVal val="visible"/>
                                      </p:to>
                                    </p:set>
                                    <p:animEffect transition="in" filter="fade">
                                      <p:cBhvr>
                                        <p:cTn id="7" dur="1000"/>
                                        <p:tgtEl>
                                          <p:spTgt spid="171010"/>
                                        </p:tgtEl>
                                      </p:cBhvr>
                                    </p:animEffect>
                                    <p:anim calcmode="lin" valueType="num">
                                      <p:cBhvr>
                                        <p:cTn id="8" dur="1000" fill="hold"/>
                                        <p:tgtEl>
                                          <p:spTgt spid="171010"/>
                                        </p:tgtEl>
                                        <p:attrNameLst>
                                          <p:attrName>ppt_x</p:attrName>
                                        </p:attrNameLst>
                                      </p:cBhvr>
                                      <p:tavLst>
                                        <p:tav tm="0">
                                          <p:val>
                                            <p:strVal val="#ppt_x"/>
                                          </p:val>
                                        </p:tav>
                                        <p:tav tm="100000">
                                          <p:val>
                                            <p:strVal val="#ppt_x"/>
                                          </p:val>
                                        </p:tav>
                                      </p:tavLst>
                                    </p:anim>
                                    <p:anim calcmode="lin" valueType="num">
                                      <p:cBhvr>
                                        <p:cTn id="9" dur="897" decel="100000" fill="hold"/>
                                        <p:tgtEl>
                                          <p:spTgt spid="171010"/>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710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eaLnBrk="1" hangingPunct="1"/>
            <a:r>
              <a:rPr lang="zh-CN" altLang="en-US" cap="none" smtClean="0"/>
              <a:t>   </a:t>
            </a:r>
            <a:r>
              <a:rPr lang="zh-CN" altLang="en-US" sz="4000" b="1"/>
              <a:t>教学方案</a:t>
            </a:r>
          </a:p>
        </p:txBody>
      </p:sp>
      <p:sp>
        <p:nvSpPr>
          <p:cNvPr id="36867" name="Text Box 3"/>
          <p:cNvSpPr txBox="1">
            <a:spLocks noChangeArrowheads="1"/>
          </p:cNvSpPr>
          <p:nvPr/>
        </p:nvSpPr>
        <p:spPr bwMode="auto">
          <a:xfrm>
            <a:off x="1992313" y="1628775"/>
            <a:ext cx="7993062" cy="1261884"/>
          </a:xfrm>
          <a:prstGeom prst="rect">
            <a:avLst/>
          </a:prstGeom>
          <a:noFill/>
          <a:ln w="9525">
            <a:noFill/>
            <a:miter lim="800000"/>
            <a:headEnd/>
            <a:tailEnd/>
          </a:ln>
        </p:spPr>
        <p:txBody>
          <a:bodyPr>
            <a:spAutoFit/>
          </a:bodyPr>
          <a:lstStyle/>
          <a:p>
            <a:pPr algn="l">
              <a:spcBef>
                <a:spcPct val="0"/>
              </a:spcBef>
              <a:buClrTx/>
              <a:buSzTx/>
              <a:buFontTx/>
              <a:buNone/>
            </a:pPr>
            <a:r>
              <a:rPr lang="zh-CN" altLang="en-US" sz="2800" b="1">
                <a:latin typeface="Arial" charset="0"/>
                <a:ea typeface="宋体" charset="-122"/>
              </a:rPr>
              <a:t>    预备知识：</a:t>
            </a:r>
          </a:p>
          <a:p>
            <a:pPr algn="l">
              <a:spcBef>
                <a:spcPct val="0"/>
              </a:spcBef>
              <a:buClrTx/>
              <a:buSzTx/>
              <a:buFontTx/>
              <a:buNone/>
            </a:pPr>
            <a:r>
              <a:rPr lang="zh-CN" altLang="en-US">
                <a:latin typeface="Arial" charset="0"/>
                <a:ea typeface="宋体" charset="-122"/>
              </a:rPr>
              <a:t>      </a:t>
            </a:r>
            <a:r>
              <a:rPr lang="zh-CN" altLang="en-US" sz="2400">
                <a:latin typeface="Arial" charset="0"/>
                <a:ea typeface="宋体" charset="-122"/>
              </a:rPr>
              <a:t>经济学基础理论</a:t>
            </a:r>
            <a:r>
              <a:rPr lang="en-US" altLang="zh-CN" sz="2400">
                <a:latin typeface="Arial" charset="0"/>
                <a:ea typeface="宋体" charset="-122"/>
              </a:rPr>
              <a:t>(</a:t>
            </a:r>
            <a:r>
              <a:rPr lang="zh-CN" altLang="en-US" sz="2400">
                <a:latin typeface="Arial" charset="0"/>
                <a:ea typeface="宋体" charset="-122"/>
              </a:rPr>
              <a:t>中级宏微观经济学</a:t>
            </a:r>
            <a:r>
              <a:rPr lang="en-US" altLang="zh-CN" sz="2400">
                <a:latin typeface="Arial" charset="0"/>
                <a:ea typeface="宋体" charset="-122"/>
              </a:rPr>
              <a:t>)</a:t>
            </a:r>
            <a:r>
              <a:rPr lang="zh-CN" altLang="en-US" sz="2400">
                <a:latin typeface="Arial" charset="0"/>
                <a:ea typeface="宋体" charset="-122"/>
              </a:rPr>
              <a:t>、金融基础理论</a:t>
            </a:r>
            <a:r>
              <a:rPr lang="en-US" altLang="zh-CN" sz="2400">
                <a:latin typeface="Arial" charset="0"/>
                <a:ea typeface="宋体" charset="-122"/>
              </a:rPr>
              <a:t>(</a:t>
            </a:r>
            <a:r>
              <a:rPr lang="zh-CN" altLang="en-US" sz="2400">
                <a:latin typeface="Arial" charset="0"/>
                <a:ea typeface="宋体" charset="-122"/>
              </a:rPr>
              <a:t>投资学等</a:t>
            </a:r>
            <a:r>
              <a:rPr lang="en-US" altLang="zh-CN" sz="2400">
                <a:latin typeface="Arial" charset="0"/>
                <a:ea typeface="宋体" charset="-122"/>
              </a:rPr>
              <a:t>)</a:t>
            </a:r>
            <a:r>
              <a:rPr lang="zh-CN" altLang="en-US" sz="2400">
                <a:latin typeface="Arial" charset="0"/>
                <a:ea typeface="宋体" charset="-122"/>
              </a:rPr>
              <a:t>、高等数学、数理金融基础等</a:t>
            </a:r>
          </a:p>
        </p:txBody>
      </p:sp>
      <p:sp>
        <p:nvSpPr>
          <p:cNvPr id="36868" name="Text Box 4"/>
          <p:cNvSpPr txBox="1">
            <a:spLocks noChangeArrowheads="1"/>
          </p:cNvSpPr>
          <p:nvPr/>
        </p:nvSpPr>
        <p:spPr bwMode="auto">
          <a:xfrm>
            <a:off x="2063751" y="2924176"/>
            <a:ext cx="7993063" cy="3325813"/>
          </a:xfrm>
          <a:prstGeom prst="rect">
            <a:avLst/>
          </a:prstGeom>
          <a:noFill/>
          <a:ln w="9525">
            <a:noFill/>
            <a:miter lim="800000"/>
            <a:headEnd/>
            <a:tailEnd/>
          </a:ln>
        </p:spPr>
        <p:txBody>
          <a:bodyPr>
            <a:spAutoFit/>
          </a:bodyPr>
          <a:lstStyle/>
          <a:p>
            <a:pPr algn="l">
              <a:spcBef>
                <a:spcPct val="0"/>
              </a:spcBef>
              <a:buClrTx/>
              <a:buSzTx/>
              <a:buFontTx/>
              <a:buNone/>
            </a:pPr>
            <a:r>
              <a:rPr lang="zh-CN" altLang="en-US" sz="2800" b="1">
                <a:latin typeface="Arial" charset="0"/>
                <a:ea typeface="宋体" charset="-122"/>
              </a:rPr>
              <a:t>    </a:t>
            </a:r>
            <a:r>
              <a:rPr lang="en-US" altLang="zh-CN" sz="3200">
                <a:solidFill>
                  <a:schemeClr val="accent1"/>
                </a:solidFill>
                <a:latin typeface="Times New Roman" pitchFamily="18" charset="0"/>
                <a:ea typeface="宋体" charset="-122"/>
              </a:rPr>
              <a:t>Reading Materials</a:t>
            </a:r>
          </a:p>
          <a:p>
            <a:pPr algn="l">
              <a:spcBef>
                <a:spcPct val="0"/>
              </a:spcBef>
              <a:buClrTx/>
              <a:buSzTx/>
              <a:buFontTx/>
              <a:buNone/>
            </a:pPr>
            <a:r>
              <a:rPr lang="en-US" altLang="zh-CN">
                <a:solidFill>
                  <a:schemeClr val="accent1"/>
                </a:solidFill>
                <a:latin typeface="Arial" charset="0"/>
                <a:ea typeface="宋体" charset="-122"/>
              </a:rPr>
              <a:t>      </a:t>
            </a:r>
            <a:r>
              <a:rPr lang="en-US" altLang="zh-CN">
                <a:solidFill>
                  <a:schemeClr val="accent1"/>
                </a:solidFill>
                <a:latin typeface="Arial" charset="0"/>
                <a:ea typeface="华文仿宋" pitchFamily="2" charset="-122"/>
              </a:rPr>
              <a:t>John Hull</a:t>
            </a:r>
            <a:r>
              <a:rPr lang="en-US" altLang="zh-CN">
                <a:solidFill>
                  <a:schemeClr val="accent1"/>
                </a:solidFill>
                <a:latin typeface="Arial" charset="0"/>
                <a:ea typeface="宋体" charset="-122"/>
              </a:rPr>
              <a:t>’s books: </a:t>
            </a:r>
            <a:r>
              <a:rPr lang="en-US" altLang="zh-CN" i="1">
                <a:solidFill>
                  <a:schemeClr val="accent1"/>
                </a:solidFill>
                <a:latin typeface="Times New Roman" pitchFamily="18" charset="0"/>
                <a:ea typeface="宋体" charset="-122"/>
              </a:rPr>
              <a:t>Options, Futures, and other Derivatives(8th Edition),</a:t>
            </a:r>
            <a:r>
              <a:rPr lang="en-US" altLang="zh-CN">
                <a:solidFill>
                  <a:schemeClr val="accent1"/>
                </a:solidFill>
                <a:latin typeface="Arial" charset="0"/>
                <a:ea typeface="宋体" charset="-122"/>
              </a:rPr>
              <a:t> </a:t>
            </a:r>
            <a:r>
              <a:rPr lang="en-US" altLang="zh-CN">
                <a:solidFill>
                  <a:schemeClr val="accent1"/>
                </a:solidFill>
                <a:latin typeface="Times New Roman" pitchFamily="18" charset="0"/>
                <a:ea typeface="华文仿宋" pitchFamily="2" charset="-122"/>
              </a:rPr>
              <a:t>etc.</a:t>
            </a:r>
            <a:endParaRPr lang="zh-CN" altLang="en-US">
              <a:solidFill>
                <a:schemeClr val="accent1"/>
              </a:solidFill>
              <a:latin typeface="Times New Roman" pitchFamily="18" charset="0"/>
              <a:ea typeface="宋体" charset="-122"/>
            </a:endParaRPr>
          </a:p>
          <a:p>
            <a:pPr algn="l">
              <a:spcBef>
                <a:spcPct val="0"/>
              </a:spcBef>
              <a:buClrTx/>
              <a:buSzTx/>
              <a:buFontTx/>
              <a:buNone/>
            </a:pPr>
            <a:r>
              <a:rPr lang="en-US" altLang="zh-CN">
                <a:solidFill>
                  <a:schemeClr val="accent1"/>
                </a:solidFill>
                <a:latin typeface="Arial" charset="0"/>
                <a:ea typeface="宋体" charset="-122"/>
              </a:rPr>
              <a:t>      Sheldon M. Ross: </a:t>
            </a:r>
            <a:r>
              <a:rPr lang="en-US" altLang="zh-CN" i="1">
                <a:solidFill>
                  <a:schemeClr val="accent1"/>
                </a:solidFill>
                <a:latin typeface="Times New Roman" pitchFamily="18" charset="0"/>
                <a:ea typeface="宋体" charset="-122"/>
              </a:rPr>
              <a:t>An Elementary Introduction to Mathematical Finance.</a:t>
            </a:r>
          </a:p>
          <a:p>
            <a:pPr algn="l">
              <a:spcBef>
                <a:spcPct val="0"/>
              </a:spcBef>
              <a:buClrTx/>
              <a:buSzTx/>
              <a:buFontTx/>
              <a:buNone/>
            </a:pPr>
            <a:r>
              <a:rPr lang="en-US" altLang="zh-CN">
                <a:solidFill>
                  <a:schemeClr val="accent1"/>
                </a:solidFill>
                <a:latin typeface="Arial" charset="0"/>
                <a:ea typeface="宋体" charset="-122"/>
              </a:rPr>
              <a:t>       Webs: </a:t>
            </a:r>
            <a:r>
              <a:rPr lang="en-US" altLang="zh-CN">
                <a:latin typeface="Times New Roman" pitchFamily="18" charset="0"/>
                <a:ea typeface="华文仿宋" pitchFamily="2" charset="-122"/>
              </a:rPr>
              <a:t>www.cmegroup.com [CBOT/CME]; www.cboe.com [CBOE]; http://www.dce.com.cn(</a:t>
            </a:r>
            <a:r>
              <a:rPr lang="zh-CN" altLang="en-US">
                <a:latin typeface="Times New Roman" pitchFamily="18" charset="0"/>
                <a:ea typeface="华文仿宋" pitchFamily="2" charset="-122"/>
              </a:rPr>
              <a:t>大连商品交易所</a:t>
            </a:r>
            <a:r>
              <a:rPr lang="en-US" altLang="zh-CN">
                <a:latin typeface="Times New Roman" pitchFamily="18" charset="0"/>
                <a:ea typeface="华文仿宋" pitchFamily="2" charset="-122"/>
              </a:rPr>
              <a:t>); http://www.czce.com.cn(</a:t>
            </a:r>
            <a:r>
              <a:rPr lang="zh-CN" altLang="en-US">
                <a:latin typeface="Times New Roman" pitchFamily="18" charset="0"/>
                <a:ea typeface="华文仿宋" pitchFamily="2" charset="-122"/>
              </a:rPr>
              <a:t>郑州商品交易所</a:t>
            </a:r>
            <a:r>
              <a:rPr lang="en-US" altLang="zh-CN">
                <a:latin typeface="Times New Roman" pitchFamily="18" charset="0"/>
                <a:ea typeface="华文仿宋" pitchFamily="2" charset="-122"/>
              </a:rPr>
              <a:t>); http://www.shfe.com.cn (</a:t>
            </a:r>
            <a:r>
              <a:rPr lang="zh-CN" altLang="en-US">
                <a:latin typeface="Times New Roman" pitchFamily="18" charset="0"/>
                <a:ea typeface="华文仿宋" pitchFamily="2" charset="-122"/>
              </a:rPr>
              <a:t>上海期货交易所</a:t>
            </a:r>
            <a:r>
              <a:rPr lang="en-US" altLang="zh-CN">
                <a:latin typeface="Times New Roman" pitchFamily="18" charset="0"/>
                <a:ea typeface="华文仿宋" pitchFamily="2" charset="-122"/>
              </a:rPr>
              <a:t>); http://www.cffex.com.cn (</a:t>
            </a:r>
            <a:r>
              <a:rPr lang="zh-CN" altLang="en-US">
                <a:latin typeface="Times New Roman" pitchFamily="18" charset="0"/>
                <a:ea typeface="华文仿宋" pitchFamily="2" charset="-122"/>
              </a:rPr>
              <a:t>中国金融期货交易所</a:t>
            </a:r>
            <a:r>
              <a:rPr lang="en-US" altLang="zh-CN">
                <a:latin typeface="Times New Roman" pitchFamily="18" charset="0"/>
                <a:ea typeface="华文仿宋" pitchFamily="2" charset="-122"/>
              </a:rPr>
              <a:t>), etc.</a:t>
            </a:r>
            <a:r>
              <a:rPr lang="en-US" altLang="zh-CN" b="1">
                <a:latin typeface="Arial" charset="0"/>
                <a:ea typeface="华文仿宋" pitchFamily="2" charset="-122"/>
              </a:rPr>
              <a:t> </a:t>
            </a:r>
          </a:p>
          <a:p>
            <a:pPr algn="l">
              <a:spcBef>
                <a:spcPct val="0"/>
              </a:spcBef>
              <a:buClrTx/>
              <a:buSzTx/>
              <a:buFontTx/>
              <a:buNone/>
            </a:pPr>
            <a:r>
              <a:rPr lang="en-US" altLang="zh-CN">
                <a:solidFill>
                  <a:schemeClr val="accent1"/>
                </a:solidFill>
                <a:latin typeface="Arial" charset="0"/>
                <a:ea typeface="宋体" charset="-122"/>
              </a:rPr>
              <a:t>       Papers or Articles on </a:t>
            </a:r>
            <a:r>
              <a:rPr lang="en-US" altLang="zh-CN" i="1">
                <a:solidFill>
                  <a:schemeClr val="accent1"/>
                </a:solidFill>
                <a:latin typeface="Times New Roman" pitchFamily="18" charset="0"/>
                <a:ea typeface="宋体" charset="-122"/>
              </a:rPr>
              <a:t>Journal of Futures Markets</a:t>
            </a:r>
            <a:r>
              <a:rPr lang="en-US" altLang="zh-CN" i="1">
                <a:solidFill>
                  <a:schemeClr val="accent1"/>
                </a:solidFill>
                <a:latin typeface="Arial" charset="0"/>
                <a:ea typeface="宋体" charset="-122"/>
              </a:rPr>
              <a:t>, </a:t>
            </a:r>
            <a:r>
              <a:rPr lang="en-US" altLang="zh-CN" i="1">
                <a:solidFill>
                  <a:schemeClr val="accent1"/>
                </a:solidFill>
                <a:latin typeface="Times New Roman" pitchFamily="18" charset="0"/>
                <a:ea typeface="宋体" charset="-122"/>
              </a:rPr>
              <a:t>Journal of Finance</a:t>
            </a:r>
            <a:r>
              <a:rPr lang="en-US" altLang="zh-CN" i="1">
                <a:solidFill>
                  <a:schemeClr val="accent1"/>
                </a:solidFill>
                <a:latin typeface="Arial" charset="0"/>
                <a:ea typeface="宋体" charset="-122"/>
              </a:rPr>
              <a:t>, </a:t>
            </a:r>
            <a:r>
              <a:rPr lang="en-US" altLang="zh-CN">
                <a:solidFill>
                  <a:schemeClr val="accent1"/>
                </a:solidFill>
                <a:latin typeface="Times New Roman" pitchFamily="18" charset="0"/>
                <a:ea typeface="华文仿宋" pitchFamily="2" charset="-122"/>
              </a:rPr>
              <a:t>etc.</a:t>
            </a:r>
            <a:endParaRPr lang="en-US" altLang="zh-CN" i="1">
              <a:solidFill>
                <a:schemeClr val="accent1"/>
              </a:solidFill>
              <a:latin typeface="Times New Roman" pitchFamily="18" charset="0"/>
              <a:ea typeface="宋体" charset="-122"/>
            </a:endParaRPr>
          </a:p>
          <a:p>
            <a:pPr algn="l">
              <a:spcBef>
                <a:spcPct val="0"/>
              </a:spcBef>
              <a:buClrTx/>
              <a:buSzTx/>
              <a:buFontTx/>
              <a:buNone/>
            </a:pPr>
            <a:endParaRPr lang="zh-CN" altLang="en-US" i="1">
              <a:solidFill>
                <a:schemeClr val="accent1"/>
              </a:solidFill>
              <a:latin typeface="Arial" charset="0"/>
              <a:ea typeface="宋体" charset="-122"/>
            </a:endParaRPr>
          </a:p>
          <a:p>
            <a:pPr algn="l">
              <a:spcBef>
                <a:spcPct val="0"/>
              </a:spcBef>
              <a:buClrTx/>
              <a:buSzTx/>
              <a:buFontTx/>
              <a:buNone/>
            </a:pPr>
            <a:endParaRPr lang="zh-CN" altLang="en-US" i="1">
              <a:solidFill>
                <a:schemeClr val="accent1"/>
              </a:solidFill>
              <a:latin typeface="Arial" charset="0"/>
              <a:ea typeface="宋体" charset="-122"/>
            </a:endParaRPr>
          </a:p>
          <a:p>
            <a:pPr algn="l">
              <a:spcBef>
                <a:spcPct val="0"/>
              </a:spcBef>
              <a:buClrTx/>
              <a:buSzTx/>
              <a:buFontTx/>
              <a:buNone/>
            </a:pPr>
            <a:endParaRPr lang="zh-CN" altLang="en-US" i="1">
              <a:solidFill>
                <a:schemeClr val="accent1"/>
              </a:solidFill>
              <a:latin typeface="Arial" charset="0"/>
              <a:ea typeface="宋体" charset="-122"/>
            </a:endParaRPr>
          </a:p>
        </p:txBody>
      </p:sp>
      <p:sp>
        <p:nvSpPr>
          <p:cNvPr id="36869" name="AutoShape 5">
            <a:hlinkClick r:id="rId2" action="ppaction://hlinkfile" highlightClick="1"/>
          </p:cNvPr>
          <p:cNvSpPr>
            <a:spLocks noChangeArrowheads="1"/>
          </p:cNvSpPr>
          <p:nvPr/>
        </p:nvSpPr>
        <p:spPr bwMode="auto">
          <a:xfrm>
            <a:off x="5303838" y="5734050"/>
            <a:ext cx="792162" cy="287338"/>
          </a:xfrm>
          <a:prstGeom prst="actionButtonForwardNext">
            <a:avLst/>
          </a:prstGeom>
          <a:solidFill>
            <a:schemeClr val="accent1"/>
          </a:solid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36870" name="Text Box 6"/>
          <p:cNvSpPr txBox="1">
            <a:spLocks noChangeArrowheads="1"/>
          </p:cNvSpPr>
          <p:nvPr/>
        </p:nvSpPr>
        <p:spPr bwMode="auto">
          <a:xfrm>
            <a:off x="6311901" y="5661026"/>
            <a:ext cx="1152525" cy="366713"/>
          </a:xfrm>
          <a:prstGeom prst="rect">
            <a:avLst/>
          </a:prstGeom>
          <a:noFill/>
          <a:ln w="9525">
            <a:noFill/>
            <a:miter lim="800000"/>
            <a:headEnd/>
            <a:tailEnd/>
          </a:ln>
        </p:spPr>
        <p:txBody>
          <a:bodyPr>
            <a:spAutoFit/>
          </a:bodyPr>
          <a:lstStyle/>
          <a:p>
            <a:pPr algn="l">
              <a:spcBef>
                <a:spcPct val="50000"/>
              </a:spcBef>
              <a:buClrTx/>
              <a:buSzTx/>
              <a:buFontTx/>
              <a:buNone/>
            </a:pPr>
            <a:r>
              <a:rPr lang="zh-CN" altLang="en-US">
                <a:latin typeface="Arial" charset="0"/>
                <a:ea typeface="宋体" charset="-122"/>
              </a:rPr>
              <a:t>详细方案</a:t>
            </a:r>
          </a:p>
        </p:txBody>
      </p:sp>
    </p:spTree>
    <p:extLst>
      <p:ext uri="{BB962C8B-B14F-4D97-AF65-F5344CB8AC3E}">
        <p14:creationId xmlns:p14="http://schemas.microsoft.com/office/powerpoint/2010/main" val="405857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checkerboard(across)">
                                      <p:cBhvr>
                                        <p:cTn id="7" dur="500"/>
                                        <p:tgtEl>
                                          <p:spTgt spid="36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additive="base">
                                        <p:cTn id="12" dur="500" fill="hold"/>
                                        <p:tgtEl>
                                          <p:spTgt spid="36868"/>
                                        </p:tgtEl>
                                        <p:attrNameLst>
                                          <p:attrName>ppt_x</p:attrName>
                                        </p:attrNameLst>
                                      </p:cBhvr>
                                      <p:tavLst>
                                        <p:tav tm="0">
                                          <p:val>
                                            <p:strVal val="#ppt_x"/>
                                          </p:val>
                                        </p:tav>
                                        <p:tav tm="100000">
                                          <p:val>
                                            <p:strVal val="#ppt_x"/>
                                          </p:val>
                                        </p:tav>
                                      </p:tavLst>
                                    </p:anim>
                                    <p:anim calcmode="lin" valueType="num">
                                      <p:cBhvr additive="base">
                                        <p:cTn id="13"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869"/>
                                        </p:tgtEl>
                                        <p:attrNameLst>
                                          <p:attrName>style.visibility</p:attrName>
                                        </p:attrNameLst>
                                      </p:cBhvr>
                                      <p:to>
                                        <p:strVal val="visible"/>
                                      </p:to>
                                    </p:set>
                                    <p:animEffect transition="in" filter="blinds(horizontal)">
                                      <p:cBhvr>
                                        <p:cTn id="18" dur="500"/>
                                        <p:tgtEl>
                                          <p:spTgt spid="3686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6870"/>
                                        </p:tgtEl>
                                        <p:attrNameLst>
                                          <p:attrName>style.visibility</p:attrName>
                                        </p:attrNameLst>
                                      </p:cBhvr>
                                      <p:to>
                                        <p:strVal val="visible"/>
                                      </p:to>
                                    </p:set>
                                    <p:animEffect transition="in" filter="blinds(horizontal)">
                                      <p:cBhvr>
                                        <p:cTn id="23"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69" grpId="0" animBg="1"/>
      <p:bldP spid="3687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endParaRPr lang="zh-CN" altLang="en-US" sz="3200" b="1">
              <a:latin typeface="Times New Roman" pitchFamily="18" charset="0"/>
            </a:endParaRPr>
          </a:p>
        </p:txBody>
      </p:sp>
      <p:sp>
        <p:nvSpPr>
          <p:cNvPr id="10250" name="Rectangle 3"/>
          <p:cNvSpPr>
            <a:spLocks noGrp="1"/>
          </p:cNvSpPr>
          <p:nvPr>
            <p:ph type="body" sz="half" idx="4294967295"/>
          </p:nvPr>
        </p:nvSpPr>
        <p:spPr>
          <a:xfrm>
            <a:off x="1981200" y="1600200"/>
            <a:ext cx="5627688" cy="1181100"/>
          </a:xfrm>
        </p:spPr>
        <p:txBody>
          <a:bodyPr/>
          <a:lstStyle/>
          <a:p>
            <a:pPr>
              <a:buFont typeface="Wingdings" pitchFamily="2" charset="2"/>
              <a:buNone/>
            </a:pPr>
            <a:endParaRPr lang="en-US" altLang="zh-CN" sz="2000"/>
          </a:p>
          <a:p>
            <a:pPr>
              <a:buFont typeface="Wingdings" pitchFamily="2" charset="2"/>
              <a:buNone/>
            </a:pPr>
            <a:r>
              <a:rPr lang="en-US" altLang="zh-CN" smtClean="0">
                <a:latin typeface="Times New Roman" pitchFamily="18" charset="0"/>
                <a:ea typeface="宋体" charset="-122"/>
              </a:rPr>
              <a:t>   </a:t>
            </a:r>
            <a:r>
              <a:rPr lang="en-US" altLang="zh-CN">
                <a:latin typeface="Times New Roman" pitchFamily="18" charset="0"/>
                <a:ea typeface="宋体" charset="-122"/>
              </a:rPr>
              <a:t>3.</a:t>
            </a:r>
            <a:r>
              <a:rPr lang="zh-CN" altLang="en-US" b="1">
                <a:latin typeface="Times New Roman" pitchFamily="18" charset="0"/>
                <a:ea typeface="宋体" charset="-122"/>
              </a:rPr>
              <a:t>资本资产定价模型（</a:t>
            </a:r>
            <a:r>
              <a:rPr lang="en-US" altLang="zh-CN" b="1">
                <a:latin typeface="Times New Roman" pitchFamily="18" charset="0"/>
                <a:ea typeface="宋体" charset="-122"/>
              </a:rPr>
              <a:t>CAPM</a:t>
            </a:r>
            <a:r>
              <a:rPr lang="zh-CN" altLang="en-US" b="1">
                <a:latin typeface="Times New Roman" pitchFamily="18" charset="0"/>
                <a:ea typeface="宋体" charset="-122"/>
              </a:rPr>
              <a:t>）</a:t>
            </a:r>
            <a:endParaRPr lang="en-US" altLang="zh-CN" b="1">
              <a:latin typeface="Times New Roman" pitchFamily="18" charset="0"/>
              <a:ea typeface="宋体" charset="-122"/>
            </a:endParaRPr>
          </a:p>
        </p:txBody>
      </p:sp>
      <p:graphicFrame>
        <p:nvGraphicFramePr>
          <p:cNvPr id="10242" name="Object 4"/>
          <p:cNvGraphicFramePr>
            <a:graphicFrameLocks noChangeAspect="1"/>
          </p:cNvGraphicFramePr>
          <p:nvPr/>
        </p:nvGraphicFramePr>
        <p:xfrm>
          <a:off x="2674939" y="2708275"/>
          <a:ext cx="6702425" cy="1265238"/>
        </p:xfrm>
        <a:graphic>
          <a:graphicData uri="http://schemas.openxmlformats.org/presentationml/2006/ole">
            <mc:AlternateContent xmlns:mc="http://schemas.openxmlformats.org/markup-compatibility/2006">
              <mc:Choice xmlns:v="urn:schemas-microsoft-com:vml" Requires="v">
                <p:oleObj spid="_x0000_s9260" name="Equation" r:id="rId3" imgW="2286000" imgH="431640" progId="Equation.DSMT4">
                  <p:embed/>
                </p:oleObj>
              </mc:Choice>
              <mc:Fallback>
                <p:oleObj name="Equation" r:id="rId3" imgW="2286000" imgH="431640" progId="Equation.DSMT4">
                  <p:embed/>
                  <p:pic>
                    <p:nvPicPr>
                      <p:cNvPr id="1024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939" y="2708275"/>
                        <a:ext cx="6702425" cy="1265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Rectangle 5"/>
          <p:cNvSpPr>
            <a:spLocks noChangeArrowheads="1"/>
          </p:cNvSpPr>
          <p:nvPr/>
        </p:nvSpPr>
        <p:spPr bwMode="auto">
          <a:xfrm>
            <a:off x="1774826" y="4365626"/>
            <a:ext cx="8424863" cy="1801813"/>
          </a:xfrm>
          <a:prstGeom prst="rect">
            <a:avLst/>
          </a:prstGeom>
          <a:noFill/>
          <a:ln w="9525" algn="ctr">
            <a:noFill/>
            <a:miter lim="800000"/>
            <a:headEnd/>
            <a:tailEnd/>
          </a:ln>
        </p:spPr>
        <p:txBody>
          <a:bodyPr>
            <a:spAutoFit/>
          </a:bodyPr>
          <a:lstStyle/>
          <a:p>
            <a:pPr>
              <a:spcBef>
                <a:spcPct val="50000"/>
              </a:spcBef>
              <a:buClrTx/>
              <a:buSzTx/>
              <a:buFontTx/>
              <a:buNone/>
            </a:pPr>
            <a:r>
              <a:rPr lang="en-US" altLang="zh-CN" sz="2800">
                <a:latin typeface="Arial" charset="0"/>
                <a:ea typeface="华文仿宋" pitchFamily="2" charset="-122"/>
              </a:rPr>
              <a:t>—</a:t>
            </a:r>
            <a:r>
              <a:rPr lang="zh-CN" altLang="en-US" sz="2800">
                <a:latin typeface="Arial" charset="0"/>
                <a:ea typeface="华文仿宋" pitchFamily="2" charset="-122"/>
              </a:rPr>
              <a:t>资产</a:t>
            </a:r>
            <a:r>
              <a:rPr lang="en-US" altLang="zh-CN" sz="2800" i="1">
                <a:latin typeface="Times New Roman" pitchFamily="18" charset="0"/>
                <a:ea typeface="华文仿宋" pitchFamily="2" charset="-122"/>
              </a:rPr>
              <a:t>i</a:t>
            </a:r>
            <a:r>
              <a:rPr lang="zh-CN" altLang="en-US" sz="2800">
                <a:latin typeface="Arial" charset="0"/>
                <a:ea typeface="华文仿宋" pitchFamily="2" charset="-122"/>
              </a:rPr>
              <a:t>的价格；   </a:t>
            </a:r>
            <a:r>
              <a:rPr lang="en-US" altLang="zh-CN" sz="2800">
                <a:latin typeface="Arial" charset="0"/>
                <a:ea typeface="华文仿宋" pitchFamily="2" charset="-122"/>
              </a:rPr>
              <a:t>—</a:t>
            </a:r>
            <a:r>
              <a:rPr lang="zh-CN" altLang="en-US" sz="2800">
                <a:latin typeface="Arial" charset="0"/>
                <a:ea typeface="华文仿宋" pitchFamily="2" charset="-122"/>
              </a:rPr>
              <a:t>无风险收益；</a:t>
            </a:r>
            <a:r>
              <a:rPr lang="zh-CN" altLang="en-US" sz="2800" i="1">
                <a:latin typeface="Arial" charset="0"/>
                <a:ea typeface="华文仿宋" pitchFamily="2" charset="-122"/>
              </a:rPr>
              <a:t>  </a:t>
            </a:r>
            <a:r>
              <a:rPr lang="en-US" altLang="zh-CN" sz="2800">
                <a:latin typeface="Arial" charset="0"/>
                <a:ea typeface="华文仿宋" pitchFamily="2" charset="-122"/>
              </a:rPr>
              <a:t>—</a:t>
            </a:r>
            <a:r>
              <a:rPr lang="zh-CN" altLang="en-US" sz="2800">
                <a:latin typeface="Arial" charset="0"/>
                <a:ea typeface="华文仿宋" pitchFamily="2" charset="-122"/>
              </a:rPr>
              <a:t>系统风险</a:t>
            </a:r>
          </a:p>
          <a:p>
            <a:pPr>
              <a:spcBef>
                <a:spcPct val="50000"/>
              </a:spcBef>
              <a:buClrTx/>
              <a:buSzTx/>
              <a:buFontTx/>
              <a:buNone/>
            </a:pPr>
            <a:r>
              <a:rPr lang="en-US" altLang="zh-CN" sz="2800">
                <a:latin typeface="Arial" charset="0"/>
                <a:ea typeface="华文仿宋" pitchFamily="2" charset="-122"/>
              </a:rPr>
              <a:t>—</a:t>
            </a:r>
            <a:r>
              <a:rPr lang="zh-CN" altLang="en-US" sz="2800">
                <a:latin typeface="Arial" charset="0"/>
                <a:ea typeface="华文仿宋" pitchFamily="2" charset="-122"/>
              </a:rPr>
              <a:t>市场组合预期收益</a:t>
            </a:r>
            <a:r>
              <a:rPr lang="en-US" altLang="zh-CN" sz="2800">
                <a:latin typeface="Arial" charset="0"/>
                <a:ea typeface="华文仿宋" pitchFamily="2" charset="-122"/>
              </a:rPr>
              <a:t>;       —</a:t>
            </a:r>
            <a:r>
              <a:rPr lang="zh-CN" altLang="en-US" sz="2800">
                <a:latin typeface="Arial" charset="0"/>
                <a:ea typeface="华文仿宋" pitchFamily="2" charset="-122"/>
              </a:rPr>
              <a:t>资产</a:t>
            </a:r>
            <a:r>
              <a:rPr lang="en-US" altLang="zh-CN" sz="2800" i="1">
                <a:latin typeface="Times New Roman" pitchFamily="18" charset="0"/>
                <a:ea typeface="华文仿宋" pitchFamily="2" charset="-122"/>
              </a:rPr>
              <a:t>i</a:t>
            </a:r>
            <a:r>
              <a:rPr lang="zh-CN" altLang="en-US" sz="2800">
                <a:latin typeface="Arial" charset="0"/>
                <a:ea typeface="华文仿宋" pitchFamily="2" charset="-122"/>
              </a:rPr>
              <a:t>的风险；</a:t>
            </a:r>
            <a:r>
              <a:rPr lang="zh-CN" altLang="en-US" sz="2800" i="1">
                <a:latin typeface="Arial" charset="0"/>
                <a:ea typeface="华文仿宋" pitchFamily="2" charset="-122"/>
              </a:rPr>
              <a:t>   </a:t>
            </a:r>
          </a:p>
          <a:p>
            <a:pPr>
              <a:spcBef>
                <a:spcPct val="50000"/>
              </a:spcBef>
              <a:buClrTx/>
              <a:buSzTx/>
              <a:buFontTx/>
              <a:buNone/>
            </a:pPr>
            <a:r>
              <a:rPr lang="en-US" altLang="zh-CN" sz="2800">
                <a:latin typeface="Arial" charset="0"/>
                <a:ea typeface="华文仿宋" pitchFamily="2" charset="-122"/>
              </a:rPr>
              <a:t>—</a:t>
            </a:r>
            <a:r>
              <a:rPr lang="zh-CN" altLang="en-US" sz="2800">
                <a:latin typeface="Arial" charset="0"/>
                <a:ea typeface="华文仿宋" pitchFamily="2" charset="-122"/>
              </a:rPr>
              <a:t>市场组合的风险</a:t>
            </a:r>
          </a:p>
        </p:txBody>
      </p:sp>
      <p:graphicFrame>
        <p:nvGraphicFramePr>
          <p:cNvPr id="10243" name="Object 8"/>
          <p:cNvGraphicFramePr>
            <a:graphicFrameLocks noGrp="1" noChangeAspect="1"/>
          </p:cNvGraphicFramePr>
          <p:nvPr>
            <p:ph sz="quarter" idx="4294967295"/>
          </p:nvPr>
        </p:nvGraphicFramePr>
        <p:xfrm>
          <a:off x="1703388" y="4292600"/>
          <a:ext cx="438150" cy="719138"/>
        </p:xfrm>
        <a:graphic>
          <a:graphicData uri="http://schemas.openxmlformats.org/presentationml/2006/ole">
            <mc:AlternateContent xmlns:mc="http://schemas.openxmlformats.org/markup-compatibility/2006">
              <mc:Choice xmlns:v="urn:schemas-microsoft-com:vml" Requires="v">
                <p:oleObj spid="_x0000_s9261" name="Equation" r:id="rId5" imgW="139680" imgH="228600" progId="Equation.DSMT4">
                  <p:embed/>
                </p:oleObj>
              </mc:Choice>
              <mc:Fallback>
                <p:oleObj name="Equation" r:id="rId5" imgW="139680" imgH="228600" progId="Equation.DSMT4">
                  <p:embed/>
                  <p:pic>
                    <p:nvPicPr>
                      <p:cNvPr id="10243"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388" y="4292600"/>
                        <a:ext cx="43815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10"/>
          <p:cNvGraphicFramePr>
            <a:graphicFrameLocks noChangeAspect="1"/>
          </p:cNvGraphicFramePr>
          <p:nvPr/>
        </p:nvGraphicFramePr>
        <p:xfrm>
          <a:off x="4656138" y="4221164"/>
          <a:ext cx="455612" cy="720725"/>
        </p:xfrm>
        <a:graphic>
          <a:graphicData uri="http://schemas.openxmlformats.org/presentationml/2006/ole">
            <mc:AlternateContent xmlns:mc="http://schemas.openxmlformats.org/markup-compatibility/2006">
              <mc:Choice xmlns:v="urn:schemas-microsoft-com:vml" Requires="v">
                <p:oleObj spid="_x0000_s9262" name="Equation" r:id="rId7" imgW="152280" imgH="241200" progId="Equation.DSMT4">
                  <p:embed/>
                </p:oleObj>
              </mc:Choice>
              <mc:Fallback>
                <p:oleObj name="Equation" r:id="rId7" imgW="152280" imgH="241200" progId="Equation.DSMT4">
                  <p:embed/>
                  <p:pic>
                    <p:nvPicPr>
                      <p:cNvPr id="10244"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6138" y="4221164"/>
                        <a:ext cx="45561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11"/>
          <p:cNvGraphicFramePr>
            <a:graphicFrameLocks noChangeAspect="1"/>
          </p:cNvGraphicFramePr>
          <p:nvPr/>
        </p:nvGraphicFramePr>
        <p:xfrm>
          <a:off x="7464425" y="4365625"/>
          <a:ext cx="400050" cy="533400"/>
        </p:xfrm>
        <a:graphic>
          <a:graphicData uri="http://schemas.openxmlformats.org/presentationml/2006/ole">
            <mc:AlternateContent xmlns:mc="http://schemas.openxmlformats.org/markup-compatibility/2006">
              <mc:Choice xmlns:v="urn:schemas-microsoft-com:vml" Requires="v">
                <p:oleObj spid="_x0000_s9263" name="Equation" r:id="rId9" imgW="152280" imgH="203040" progId="Equation.DSMT4">
                  <p:embed/>
                </p:oleObj>
              </mc:Choice>
              <mc:Fallback>
                <p:oleObj name="Equation" r:id="rId9" imgW="152280" imgH="203040" progId="Equation.DSMT4">
                  <p:embed/>
                  <p:pic>
                    <p:nvPicPr>
                      <p:cNvPr id="10245"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4425" y="4365625"/>
                        <a:ext cx="4000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12"/>
          <p:cNvGraphicFramePr>
            <a:graphicFrameLocks noChangeAspect="1"/>
          </p:cNvGraphicFramePr>
          <p:nvPr/>
        </p:nvGraphicFramePr>
        <p:xfrm>
          <a:off x="6016625" y="4868864"/>
          <a:ext cx="717550" cy="719137"/>
        </p:xfrm>
        <a:graphic>
          <a:graphicData uri="http://schemas.openxmlformats.org/presentationml/2006/ole">
            <mc:AlternateContent xmlns:mc="http://schemas.openxmlformats.org/markup-compatibility/2006">
              <mc:Choice xmlns:v="urn:schemas-microsoft-com:vml" Requires="v">
                <p:oleObj spid="_x0000_s9264" name="Equation" r:id="rId11" imgW="228600" imgH="228600" progId="Equation.DSMT4">
                  <p:embed/>
                </p:oleObj>
              </mc:Choice>
              <mc:Fallback>
                <p:oleObj name="Equation" r:id="rId11" imgW="228600" imgH="228600" progId="Equation.DSMT4">
                  <p:embed/>
                  <p:pic>
                    <p:nvPicPr>
                      <p:cNvPr id="10246"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6625" y="4868864"/>
                        <a:ext cx="71755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7" name="Object 13"/>
          <p:cNvGraphicFramePr>
            <a:graphicFrameLocks noChangeAspect="1"/>
          </p:cNvGraphicFramePr>
          <p:nvPr/>
        </p:nvGraphicFramePr>
        <p:xfrm>
          <a:off x="3935413" y="5573713"/>
          <a:ext cx="584200" cy="652462"/>
        </p:xfrm>
        <a:graphic>
          <a:graphicData uri="http://schemas.openxmlformats.org/presentationml/2006/ole">
            <mc:AlternateContent xmlns:mc="http://schemas.openxmlformats.org/markup-compatibility/2006">
              <mc:Choice xmlns:v="urn:schemas-microsoft-com:vml" Requires="v">
                <p:oleObj spid="_x0000_s9265" name="Equation" r:id="rId13" imgW="215640" imgH="241200" progId="Equation.DSMT4">
                  <p:embed/>
                </p:oleObj>
              </mc:Choice>
              <mc:Fallback>
                <p:oleObj name="Equation" r:id="rId13" imgW="215640" imgH="241200" progId="Equation.DSMT4">
                  <p:embed/>
                  <p:pic>
                    <p:nvPicPr>
                      <p:cNvPr id="10247"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5413" y="5573713"/>
                        <a:ext cx="5842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8" name="Object 14"/>
          <p:cNvGraphicFramePr>
            <a:graphicFrameLocks noChangeAspect="1"/>
          </p:cNvGraphicFramePr>
          <p:nvPr/>
        </p:nvGraphicFramePr>
        <p:xfrm>
          <a:off x="2208213" y="4868864"/>
          <a:ext cx="519112" cy="719137"/>
        </p:xfrm>
        <a:graphic>
          <a:graphicData uri="http://schemas.openxmlformats.org/presentationml/2006/ole">
            <mc:AlternateContent xmlns:mc="http://schemas.openxmlformats.org/markup-compatibility/2006">
              <mc:Choice xmlns:v="urn:schemas-microsoft-com:vml" Requires="v">
                <p:oleObj spid="_x0000_s9266" name="Equation" r:id="rId15" imgW="164880" imgH="228600" progId="Equation.DSMT4">
                  <p:embed/>
                </p:oleObj>
              </mc:Choice>
              <mc:Fallback>
                <p:oleObj name="Equation" r:id="rId15" imgW="164880" imgH="228600" progId="Equation.DSMT4">
                  <p:embed/>
                  <p:pic>
                    <p:nvPicPr>
                      <p:cNvPr id="10248"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8213" y="4868864"/>
                        <a:ext cx="519112"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96" name="AutoShape 16"/>
          <p:cNvSpPr>
            <a:spLocks noChangeArrowheads="1"/>
          </p:cNvSpPr>
          <p:nvPr/>
        </p:nvSpPr>
        <p:spPr bwMode="auto">
          <a:xfrm>
            <a:off x="3648075" y="2492376"/>
            <a:ext cx="2376488" cy="504825"/>
          </a:xfrm>
          <a:prstGeom prst="wedgeRoundRectCallout">
            <a:avLst>
              <a:gd name="adj1" fmla="val -47329"/>
              <a:gd name="adj2" fmla="val 98741"/>
              <a:gd name="adj3" fmla="val 16667"/>
            </a:avLst>
          </a:prstGeom>
          <a:noFill/>
          <a:ln w="9525" algn="ctr">
            <a:solidFill>
              <a:schemeClr val="tx1"/>
            </a:solidFill>
            <a:miter lim="800000"/>
            <a:headEnd/>
            <a:tailEnd/>
          </a:ln>
        </p:spPr>
        <p:txBody>
          <a:bodyPr/>
          <a:lstStyle/>
          <a:p>
            <a:pPr>
              <a:spcBef>
                <a:spcPct val="50000"/>
              </a:spcBef>
              <a:buClrTx/>
              <a:buSzTx/>
              <a:buFontTx/>
              <a:buNone/>
            </a:pPr>
            <a:r>
              <a:rPr lang="zh-CN" altLang="en-US" sz="2800" b="1">
                <a:solidFill>
                  <a:schemeClr val="accent1"/>
                </a:solidFill>
                <a:latin typeface="Arial" charset="0"/>
                <a:ea typeface="华文仿宋" pitchFamily="2" charset="-122"/>
              </a:rPr>
              <a:t>无风险收益</a:t>
            </a:r>
          </a:p>
        </p:txBody>
      </p:sp>
      <p:sp>
        <p:nvSpPr>
          <p:cNvPr id="174099" name="AutoShape 19"/>
          <p:cNvSpPr>
            <a:spLocks/>
          </p:cNvSpPr>
          <p:nvPr/>
        </p:nvSpPr>
        <p:spPr bwMode="auto">
          <a:xfrm>
            <a:off x="5159376" y="3860800"/>
            <a:ext cx="4316413" cy="546100"/>
          </a:xfrm>
          <a:prstGeom prst="borderCallout1">
            <a:avLst>
              <a:gd name="adj1" fmla="val 20931"/>
              <a:gd name="adj2" fmla="val -1764"/>
              <a:gd name="adj3" fmla="val -86338"/>
              <a:gd name="adj4" fmla="val -14713"/>
            </a:avLst>
          </a:prstGeom>
          <a:noFill/>
          <a:ln w="9525" algn="ctr">
            <a:solidFill>
              <a:schemeClr val="tx1"/>
            </a:solidFill>
            <a:miter lim="800000"/>
            <a:headEnd/>
            <a:tailEnd/>
          </a:ln>
        </p:spPr>
        <p:txBody>
          <a:bodyPr/>
          <a:lstStyle/>
          <a:p>
            <a:pPr>
              <a:spcBef>
                <a:spcPct val="50000"/>
              </a:spcBef>
              <a:buClrTx/>
              <a:buSzTx/>
              <a:buFontTx/>
              <a:buNone/>
            </a:pPr>
            <a:r>
              <a:rPr lang="zh-CN" altLang="en-US" sz="2800" b="1">
                <a:solidFill>
                  <a:schemeClr val="accent1"/>
                </a:solidFill>
                <a:latin typeface="Arial" charset="0"/>
                <a:ea typeface="华文仿宋" pitchFamily="2" charset="-122"/>
              </a:rPr>
              <a:t>系统风险补偿或风险溢价</a:t>
            </a:r>
          </a:p>
        </p:txBody>
      </p:sp>
    </p:spTree>
    <p:extLst>
      <p:ext uri="{BB962C8B-B14F-4D97-AF65-F5344CB8AC3E}">
        <p14:creationId xmlns:p14="http://schemas.microsoft.com/office/powerpoint/2010/main" val="55754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4096"/>
                                        </p:tgtEl>
                                        <p:attrNameLst>
                                          <p:attrName>style.visibility</p:attrName>
                                        </p:attrNameLst>
                                      </p:cBhvr>
                                      <p:to>
                                        <p:strVal val="visible"/>
                                      </p:to>
                                    </p:set>
                                    <p:animEffect transition="in" filter="checkerboard(across)">
                                      <p:cBhvr>
                                        <p:cTn id="7" dur="500"/>
                                        <p:tgtEl>
                                          <p:spTgt spid="1740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099"/>
                                        </p:tgtEl>
                                        <p:attrNameLst>
                                          <p:attrName>style.visibility</p:attrName>
                                        </p:attrNameLst>
                                      </p:cBhvr>
                                      <p:to>
                                        <p:strVal val="visible"/>
                                      </p:to>
                                    </p:set>
                                    <p:animEffect transition="in" filter="blinds(horizontal)">
                                      <p:cBhvr>
                                        <p:cTn id="12" dur="500"/>
                                        <p:tgtEl>
                                          <p:spTgt spid="17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6" grpId="0" animBg="1"/>
      <p:bldP spid="17409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Rot="1" noChangeArrowheads="1"/>
          </p:cNvSpPr>
          <p:nvPr/>
        </p:nvSpPr>
        <p:spPr bwMode="auto">
          <a:xfrm>
            <a:off x="1847850" y="1773239"/>
            <a:ext cx="8820150" cy="1150937"/>
          </a:xfrm>
          <a:prstGeom prst="rect">
            <a:avLst/>
          </a:prstGeom>
          <a:noFill/>
          <a:ln w="9525">
            <a:noFill/>
            <a:miter lim="800000"/>
            <a:headEnd/>
            <a:tailEnd/>
          </a:ln>
        </p:spPr>
        <p:txBody>
          <a:bodyPr/>
          <a:lstStyle/>
          <a:p>
            <a:pPr marL="342900" indent="-342900">
              <a:buClr>
                <a:schemeClr val="tx2"/>
              </a:buClr>
            </a:pPr>
            <a:r>
              <a:rPr lang="zh-CN" altLang="en-US" sz="2800">
                <a:latin typeface="Times New Roman" pitchFamily="18" charset="0"/>
                <a:ea typeface="宋体" charset="-122"/>
              </a:rPr>
              <a:t>假定某证券的无风险利率是</a:t>
            </a:r>
            <a:r>
              <a:rPr lang="en-US" altLang="zh-CN" sz="2800">
                <a:latin typeface="Times New Roman" pitchFamily="18" charset="0"/>
                <a:ea typeface="宋体" charset="-122"/>
              </a:rPr>
              <a:t>3%</a:t>
            </a:r>
            <a:r>
              <a:rPr lang="zh-CN" altLang="en-US" sz="2800">
                <a:latin typeface="Times New Roman" pitchFamily="18" charset="0"/>
                <a:ea typeface="宋体" charset="-122"/>
              </a:rPr>
              <a:t>，市场组合预期收益率</a:t>
            </a:r>
          </a:p>
          <a:p>
            <a:pPr marL="342900" indent="-342900">
              <a:buClr>
                <a:schemeClr val="tx2"/>
              </a:buClr>
            </a:pPr>
            <a:r>
              <a:rPr lang="zh-CN" altLang="en-US" sz="2800">
                <a:latin typeface="Times New Roman" pitchFamily="18" charset="0"/>
                <a:ea typeface="宋体" charset="-122"/>
              </a:rPr>
              <a:t>是</a:t>
            </a:r>
            <a:r>
              <a:rPr lang="en-US" altLang="zh-CN" sz="2800">
                <a:latin typeface="Times New Roman" pitchFamily="18" charset="0"/>
                <a:ea typeface="宋体" charset="-122"/>
              </a:rPr>
              <a:t>8%</a:t>
            </a:r>
            <a:r>
              <a:rPr lang="zh-CN" altLang="en-US" sz="2800">
                <a:latin typeface="Times New Roman" pitchFamily="18" charset="0"/>
                <a:ea typeface="宋体" charset="-122"/>
              </a:rPr>
              <a:t>，</a:t>
            </a:r>
            <a:r>
              <a:rPr lang="en-US" altLang="zh-CN" sz="2800" i="1">
                <a:latin typeface="Times New Roman" pitchFamily="18" charset="0"/>
                <a:ea typeface="宋体" charset="-122"/>
              </a:rPr>
              <a:t>β</a:t>
            </a:r>
            <a:r>
              <a:rPr lang="zh-CN" altLang="en-US" sz="2800">
                <a:latin typeface="Times New Roman" pitchFamily="18" charset="0"/>
                <a:ea typeface="宋体" charset="-122"/>
              </a:rPr>
              <a:t>值为</a:t>
            </a:r>
            <a:r>
              <a:rPr lang="en-US" altLang="zh-CN" sz="2800">
                <a:latin typeface="Times New Roman" pitchFamily="18" charset="0"/>
                <a:ea typeface="宋体" charset="-122"/>
              </a:rPr>
              <a:t>1.1</a:t>
            </a:r>
            <a:r>
              <a:rPr lang="zh-CN" altLang="en-US" sz="2800">
                <a:latin typeface="Times New Roman" pitchFamily="18" charset="0"/>
                <a:ea typeface="宋体" charset="-122"/>
              </a:rPr>
              <a:t>，则该证券的预期收益率为多少？</a:t>
            </a:r>
          </a:p>
        </p:txBody>
      </p:sp>
      <p:graphicFrame>
        <p:nvGraphicFramePr>
          <p:cNvPr id="178179" name="Object 3"/>
          <p:cNvGraphicFramePr>
            <a:graphicFrameLocks noChangeAspect="1"/>
          </p:cNvGraphicFramePr>
          <p:nvPr/>
        </p:nvGraphicFramePr>
        <p:xfrm>
          <a:off x="2063750" y="3789364"/>
          <a:ext cx="7780338" cy="642937"/>
        </p:xfrm>
        <a:graphic>
          <a:graphicData uri="http://schemas.openxmlformats.org/presentationml/2006/ole">
            <mc:AlternateContent xmlns:mc="http://schemas.openxmlformats.org/markup-compatibility/2006">
              <mc:Choice xmlns:v="urn:schemas-microsoft-com:vml" Requires="v">
                <p:oleObj spid="_x0000_s10248" name="Equation" r:id="rId3" imgW="2895480" imgH="241200" progId="Equation.DSMT4">
                  <p:embed/>
                </p:oleObj>
              </mc:Choice>
              <mc:Fallback>
                <p:oleObj name="Equation" r:id="rId3" imgW="2895480" imgH="241200" progId="Equation.DSMT4">
                  <p:embed/>
                  <p:pic>
                    <p:nvPicPr>
                      <p:cNvPr id="1781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3789364"/>
                        <a:ext cx="7780338" cy="642937"/>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1268" name="Text Box 5"/>
          <p:cNvSpPr txBox="1">
            <a:spLocks noChangeArrowheads="1"/>
          </p:cNvSpPr>
          <p:nvPr/>
        </p:nvSpPr>
        <p:spPr bwMode="auto">
          <a:xfrm>
            <a:off x="2495551" y="836613"/>
            <a:ext cx="3313113" cy="641350"/>
          </a:xfrm>
          <a:prstGeom prst="rect">
            <a:avLst/>
          </a:prstGeom>
          <a:noFill/>
          <a:ln w="9525" algn="ctr">
            <a:noFill/>
            <a:miter lim="800000"/>
            <a:headEnd/>
            <a:tailEnd/>
          </a:ln>
        </p:spPr>
        <p:txBody>
          <a:bodyPr>
            <a:spAutoFit/>
          </a:bodyPr>
          <a:lstStyle/>
          <a:p>
            <a:pPr algn="l">
              <a:spcBef>
                <a:spcPct val="50000"/>
              </a:spcBef>
              <a:buClrTx/>
              <a:buSzTx/>
              <a:buFontTx/>
              <a:buNone/>
            </a:pPr>
            <a:r>
              <a:rPr lang="zh-CN" altLang="en-US" sz="3600" b="1">
                <a:latin typeface="Arial" charset="0"/>
                <a:ea typeface="黑体" pitchFamily="49" charset="-122"/>
              </a:rPr>
              <a:t>计算实例</a:t>
            </a:r>
            <a:r>
              <a:rPr lang="en-US" altLang="zh-CN" sz="2800" b="1">
                <a:latin typeface="Arial" charset="0"/>
                <a:ea typeface="华文仿宋" pitchFamily="2" charset="-122"/>
              </a:rPr>
              <a:t>:</a:t>
            </a:r>
          </a:p>
        </p:txBody>
      </p:sp>
      <p:sp>
        <p:nvSpPr>
          <p:cNvPr id="178182" name="Text Box 6"/>
          <p:cNvSpPr txBox="1">
            <a:spLocks noChangeArrowheads="1"/>
          </p:cNvSpPr>
          <p:nvPr/>
        </p:nvSpPr>
        <p:spPr bwMode="auto">
          <a:xfrm>
            <a:off x="2424114" y="5013325"/>
            <a:ext cx="6264275" cy="528638"/>
          </a:xfrm>
          <a:prstGeom prst="rect">
            <a:avLst/>
          </a:prstGeom>
          <a:solidFill>
            <a:schemeClr val="accent1"/>
          </a:solidFill>
          <a:ln w="9525" algn="ctr">
            <a:solidFill>
              <a:schemeClr val="tx1"/>
            </a:solidFill>
            <a:miter lim="800000"/>
            <a:headEnd/>
            <a:tailEnd/>
          </a:ln>
        </p:spPr>
        <p:txBody>
          <a:bodyPr>
            <a:spAutoFit/>
          </a:bodyPr>
          <a:lstStyle/>
          <a:p>
            <a:pPr>
              <a:spcBef>
                <a:spcPct val="50000"/>
              </a:spcBef>
              <a:buClrTx/>
              <a:buSzTx/>
              <a:buFontTx/>
              <a:buNone/>
            </a:pPr>
            <a:r>
              <a:rPr lang="en-US" altLang="zh-CN" sz="2800" b="1">
                <a:latin typeface="Times New Roman" pitchFamily="18" charset="0"/>
                <a:ea typeface="华文仿宋" pitchFamily="2" charset="-122"/>
              </a:rPr>
              <a:t>Problem:</a:t>
            </a:r>
            <a:r>
              <a:rPr lang="zh-CN" altLang="en-US" sz="2800" b="1">
                <a:latin typeface="Times New Roman" pitchFamily="18" charset="0"/>
                <a:ea typeface="华文仿宋" pitchFamily="2" charset="-122"/>
              </a:rPr>
              <a:t>本例中的风险溢价为多</a:t>
            </a:r>
            <a:r>
              <a:rPr lang="zh-CN" altLang="en-US" sz="2800" b="1">
                <a:latin typeface="Times New Roman" pitchFamily="18" charset="0"/>
                <a:ea typeface="华文仿宋" pitchFamily="2" charset="-122"/>
                <a:hlinkClick r:id="rId5" action="ppaction://hlinksldjump"/>
              </a:rPr>
              <a:t>少</a:t>
            </a:r>
            <a:r>
              <a:rPr lang="en-US" altLang="zh-CN" sz="2800" b="1">
                <a:latin typeface="Times New Roman" pitchFamily="18" charset="0"/>
                <a:ea typeface="华文仿宋" pitchFamily="2" charset="-122"/>
              </a:rPr>
              <a:t>?</a:t>
            </a:r>
          </a:p>
        </p:txBody>
      </p:sp>
    </p:spTree>
    <p:extLst>
      <p:ext uri="{BB962C8B-B14F-4D97-AF65-F5344CB8AC3E}">
        <p14:creationId xmlns:p14="http://schemas.microsoft.com/office/powerpoint/2010/main" val="345023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8179"/>
                                        </p:tgtEl>
                                        <p:attrNameLst>
                                          <p:attrName>style.visibility</p:attrName>
                                        </p:attrNameLst>
                                      </p:cBhvr>
                                      <p:to>
                                        <p:strVal val="visible"/>
                                      </p:to>
                                    </p:set>
                                    <p:anim calcmode="lin" valueType="num">
                                      <p:cBhvr additive="base">
                                        <p:cTn id="7" dur="500" fill="hold"/>
                                        <p:tgtEl>
                                          <p:spTgt spid="178179"/>
                                        </p:tgtEl>
                                        <p:attrNameLst>
                                          <p:attrName>ppt_x</p:attrName>
                                        </p:attrNameLst>
                                      </p:cBhvr>
                                      <p:tavLst>
                                        <p:tav tm="0">
                                          <p:val>
                                            <p:strVal val="#ppt_x"/>
                                          </p:val>
                                        </p:tav>
                                        <p:tav tm="100000">
                                          <p:val>
                                            <p:strVal val="#ppt_x"/>
                                          </p:val>
                                        </p:tav>
                                      </p:tavLst>
                                    </p:anim>
                                    <p:anim calcmode="lin" valueType="num">
                                      <p:cBhvr additive="base">
                                        <p:cTn id="8" dur="500" fill="hold"/>
                                        <p:tgtEl>
                                          <p:spTgt spid="1781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78182"/>
                                        </p:tgtEl>
                                        <p:attrNameLst>
                                          <p:attrName>style.visibility</p:attrName>
                                        </p:attrNameLst>
                                      </p:cBhvr>
                                      <p:to>
                                        <p:strVal val="visible"/>
                                      </p:to>
                                    </p:set>
                                    <p:animEffect transition="in" filter="checkerboard(across)">
                                      <p:cBhvr>
                                        <p:cTn id="13" dur="500"/>
                                        <p:tgtEl>
                                          <p:spTgt spid="178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dirty="0"/>
              <a:t> 第一章  绪论</a:t>
            </a:r>
            <a:endParaRPr lang="zh-CN" altLang="zh-CN" sz="3600" b="1" dirty="0">
              <a:effectLst>
                <a:outerShdw blurRad="38100" dist="38100" dir="2700000" algn="tl">
                  <a:srgbClr val="C0C0C0"/>
                </a:outerShdw>
              </a:effectLst>
              <a:latin typeface="黑体" pitchFamily="2" charset="-122"/>
            </a:endParaRPr>
          </a:p>
        </p:txBody>
      </p:sp>
      <p:sp>
        <p:nvSpPr>
          <p:cNvPr id="208899" name="Rectangle 3"/>
          <p:cNvSpPr>
            <a:spLocks noGrp="1" noChangeArrowheads="1"/>
          </p:cNvSpPr>
          <p:nvPr>
            <p:ph type="body" idx="4294967295"/>
          </p:nvPr>
        </p:nvSpPr>
        <p:spPr/>
        <p:txBody>
          <a:bodyPr/>
          <a:lstStyle/>
          <a:p>
            <a:pPr eaLnBrk="1" hangingPunct="1"/>
            <a:endParaRPr lang="zh-CN" altLang="zh-CN" smtClean="0"/>
          </a:p>
        </p:txBody>
      </p:sp>
      <p:sp>
        <p:nvSpPr>
          <p:cNvPr id="208900"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什么是金融工程</a:t>
            </a:r>
            <a:r>
              <a:rPr lang="en-US" altLang="zh-CN" sz="2400" b="1">
                <a:latin typeface="华文中宋" pitchFamily="2" charset="-122"/>
                <a:ea typeface="华文中宋" pitchFamily="2" charset="-122"/>
              </a:rPr>
              <a:t>?</a:t>
            </a:r>
            <a:endParaRPr lang="zh-CN" altLang="en-US" sz="2400" b="1">
              <a:latin typeface="华文仿宋" pitchFamily="2" charset="-122"/>
              <a:ea typeface="华文仿宋" pitchFamily="2" charset="-122"/>
            </a:endParaRPr>
          </a:p>
        </p:txBody>
      </p:sp>
      <p:sp>
        <p:nvSpPr>
          <p:cNvPr id="208901"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为什么要学习金融工程</a:t>
            </a:r>
            <a:r>
              <a:rPr lang="en-US" altLang="zh-CN" sz="2400" b="1">
                <a:latin typeface="华文中宋" pitchFamily="2" charset="-122"/>
                <a:ea typeface="华文中宋" pitchFamily="2" charset="-122"/>
              </a:rPr>
              <a:t>?</a:t>
            </a:r>
            <a:endParaRPr lang="zh-CN" altLang="en-US" sz="2400" b="1">
              <a:latin typeface="华文中宋" pitchFamily="2" charset="-122"/>
              <a:ea typeface="华文中宋" pitchFamily="2" charset="-122"/>
            </a:endParaRPr>
          </a:p>
        </p:txBody>
      </p:sp>
      <p:sp>
        <p:nvSpPr>
          <p:cNvPr id="208902"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金融工程的核心问题</a:t>
            </a:r>
          </a:p>
        </p:txBody>
      </p:sp>
      <p:sp>
        <p:nvSpPr>
          <p:cNvPr id="270343"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金融工程的产品市场</a:t>
            </a:r>
          </a:p>
        </p:txBody>
      </p:sp>
    </p:spTree>
    <p:extLst>
      <p:ext uri="{BB962C8B-B14F-4D97-AF65-F5344CB8AC3E}">
        <p14:creationId xmlns:p14="http://schemas.microsoft.com/office/powerpoint/2010/main" val="13991078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03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3"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idx="4294967295"/>
          </p:nvPr>
        </p:nvSpPr>
        <p:spPr bwMode="auto">
          <a:xfrm>
            <a:off x="2135188" y="333375"/>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  金融工程的产品市场</a:t>
            </a:r>
            <a:endParaRPr lang="en-US" altLang="zh-CN" sz="3600" b="1">
              <a:ea typeface="宋体" charset="-122"/>
            </a:endParaRPr>
          </a:p>
        </p:txBody>
      </p:sp>
      <p:sp>
        <p:nvSpPr>
          <p:cNvPr id="41987" name="Rectangle 3"/>
          <p:cNvSpPr>
            <a:spLocks noGrp="1" noChangeArrowheads="1"/>
          </p:cNvSpPr>
          <p:nvPr>
            <p:ph type="body" idx="4294967295"/>
          </p:nvPr>
        </p:nvSpPr>
        <p:spPr>
          <a:xfrm>
            <a:off x="2135188" y="1773239"/>
            <a:ext cx="7467600" cy="3889375"/>
          </a:xfrm>
        </p:spPr>
        <p:txBody>
          <a:bodyPr/>
          <a:lstStyle/>
          <a:p>
            <a:pPr lvl="1" eaLnBrk="1" hangingPunct="1">
              <a:lnSpc>
                <a:spcPct val="90000"/>
              </a:lnSpc>
              <a:buFont typeface="Wingdings 2" pitchFamily="18" charset="2"/>
              <a:buNone/>
            </a:pPr>
            <a:r>
              <a:rPr lang="en-US" altLang="zh-CN" sz="2800" b="1">
                <a:solidFill>
                  <a:srgbClr val="3333FF"/>
                </a:solidFill>
                <a:latin typeface="方正姚体" pitchFamily="2" charset="-122"/>
                <a:ea typeface="方正姚体" pitchFamily="2" charset="-122"/>
              </a:rPr>
              <a:t>1.</a:t>
            </a:r>
            <a:r>
              <a:rPr lang="zh-CN" altLang="en-US" sz="2800" b="1">
                <a:solidFill>
                  <a:srgbClr val="3333FF"/>
                </a:solidFill>
                <a:latin typeface="方正姚体" pitchFamily="2" charset="-122"/>
                <a:ea typeface="方正姚体" pitchFamily="2" charset="-122"/>
              </a:rPr>
              <a:t>基础性金融工具</a:t>
            </a:r>
            <a:r>
              <a:rPr lang="en-US" altLang="zh-CN" sz="2800" b="1">
                <a:solidFill>
                  <a:srgbClr val="3333FF"/>
                </a:solidFill>
                <a:latin typeface="方正姚体" pitchFamily="2" charset="-122"/>
                <a:ea typeface="方正姚体" pitchFamily="2" charset="-122"/>
              </a:rPr>
              <a:t>(</a:t>
            </a:r>
            <a:r>
              <a:rPr lang="zh-CN" altLang="en-US" sz="2800" b="1">
                <a:solidFill>
                  <a:srgbClr val="3333FF"/>
                </a:solidFill>
                <a:latin typeface="方正姚体" pitchFamily="2" charset="-122"/>
                <a:ea typeface="方正姚体" pitchFamily="2" charset="-122"/>
              </a:rPr>
              <a:t>或原生工具</a:t>
            </a:r>
            <a:r>
              <a:rPr lang="en-US" altLang="zh-CN" sz="2800" b="1">
                <a:solidFill>
                  <a:srgbClr val="3333FF"/>
                </a:solidFill>
                <a:latin typeface="方正姚体" pitchFamily="2" charset="-122"/>
                <a:ea typeface="方正姚体" pitchFamily="2" charset="-122"/>
              </a:rPr>
              <a:t>)</a:t>
            </a:r>
          </a:p>
          <a:p>
            <a:pPr lvl="1" eaLnBrk="1" hangingPunct="1">
              <a:lnSpc>
                <a:spcPct val="90000"/>
              </a:lnSpc>
            </a:pPr>
            <a:r>
              <a:rPr lang="zh-CN" altLang="en-US" sz="2800" b="1">
                <a:solidFill>
                  <a:srgbClr val="3333FF"/>
                </a:solidFill>
                <a:latin typeface="华文仿宋" pitchFamily="2" charset="-122"/>
                <a:ea typeface="华文仿宋" pitchFamily="2" charset="-122"/>
              </a:rPr>
              <a:t>固定收益证券</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债券、票据等</a:t>
            </a:r>
            <a:r>
              <a:rPr lang="en-US" altLang="zh-CN" sz="2800" b="1">
                <a:solidFill>
                  <a:srgbClr val="3333FF"/>
                </a:solidFill>
                <a:latin typeface="华文仿宋" pitchFamily="2" charset="-122"/>
                <a:ea typeface="华文仿宋" pitchFamily="2" charset="-122"/>
              </a:rPr>
              <a:t>)</a:t>
            </a:r>
          </a:p>
          <a:p>
            <a:pPr lvl="1" eaLnBrk="1" hangingPunct="1">
              <a:lnSpc>
                <a:spcPct val="90000"/>
              </a:lnSpc>
            </a:pPr>
            <a:r>
              <a:rPr lang="zh-CN" altLang="en-US" sz="2800" b="1">
                <a:solidFill>
                  <a:srgbClr val="3333FF"/>
                </a:solidFill>
                <a:latin typeface="华文仿宋" pitchFamily="2" charset="-122"/>
                <a:ea typeface="华文仿宋" pitchFamily="2" charset="-122"/>
              </a:rPr>
              <a:t>股票</a:t>
            </a:r>
          </a:p>
          <a:p>
            <a:pPr lvl="1" eaLnBrk="1" hangingPunct="1">
              <a:lnSpc>
                <a:spcPct val="90000"/>
              </a:lnSpc>
              <a:buFont typeface="Wingdings 2" pitchFamily="18" charset="2"/>
              <a:buNone/>
            </a:pPr>
            <a:r>
              <a:rPr lang="en-US" altLang="zh-CN" sz="2800" b="1">
                <a:solidFill>
                  <a:srgbClr val="3333FF"/>
                </a:solidFill>
                <a:latin typeface="方正姚体" pitchFamily="2" charset="-122"/>
                <a:ea typeface="方正姚体" pitchFamily="2" charset="-122"/>
              </a:rPr>
              <a:t>2.</a:t>
            </a:r>
            <a:r>
              <a:rPr lang="zh-CN" altLang="en-US" sz="2800" b="1">
                <a:solidFill>
                  <a:srgbClr val="3333FF"/>
                </a:solidFill>
                <a:latin typeface="方正姚体" pitchFamily="2" charset="-122"/>
                <a:ea typeface="方正姚体" pitchFamily="2" charset="-122"/>
              </a:rPr>
              <a:t>金融衍生产品</a:t>
            </a:r>
            <a:r>
              <a:rPr lang="en-US" altLang="zh-CN" sz="2800" b="1">
                <a:solidFill>
                  <a:srgbClr val="3333FF"/>
                </a:solidFill>
                <a:latin typeface="方正姚体" pitchFamily="2" charset="-122"/>
                <a:ea typeface="方正姚体" pitchFamily="2" charset="-122"/>
              </a:rPr>
              <a:t>(</a:t>
            </a:r>
            <a:r>
              <a:rPr lang="zh-CN" altLang="en-US" sz="2800" b="1">
                <a:solidFill>
                  <a:srgbClr val="3333FF"/>
                </a:solidFill>
                <a:latin typeface="方正姚体" pitchFamily="2" charset="-122"/>
                <a:ea typeface="方正姚体" pitchFamily="2" charset="-122"/>
              </a:rPr>
              <a:t>定义见教材</a:t>
            </a:r>
            <a:r>
              <a:rPr lang="en-US" altLang="zh-CN" sz="2800" b="1">
                <a:solidFill>
                  <a:srgbClr val="3333FF"/>
                </a:solidFill>
                <a:latin typeface="方正姚体" pitchFamily="2" charset="-122"/>
                <a:ea typeface="方正姚体" pitchFamily="2" charset="-122"/>
              </a:rPr>
              <a:t>1.4</a:t>
            </a:r>
            <a:r>
              <a:rPr lang="zh-CN" altLang="en-US" sz="2800" b="1">
                <a:solidFill>
                  <a:srgbClr val="3333FF"/>
                </a:solidFill>
                <a:latin typeface="方正姚体" pitchFamily="2" charset="-122"/>
                <a:ea typeface="方正姚体" pitchFamily="2" charset="-122"/>
              </a:rPr>
              <a:t>节</a:t>
            </a:r>
            <a:r>
              <a:rPr lang="en-US" altLang="zh-CN" sz="2800" b="1">
                <a:solidFill>
                  <a:srgbClr val="3333FF"/>
                </a:solidFill>
                <a:latin typeface="方正姚体" pitchFamily="2" charset="-122"/>
                <a:ea typeface="方正姚体" pitchFamily="2" charset="-122"/>
              </a:rPr>
              <a:t>)</a:t>
            </a:r>
          </a:p>
          <a:p>
            <a:pPr lvl="1" eaLnBrk="1" hangingPunct="1">
              <a:lnSpc>
                <a:spcPct val="90000"/>
              </a:lnSpc>
            </a:pPr>
            <a:r>
              <a:rPr lang="zh-CN" altLang="en-US" sz="2800" b="1">
                <a:solidFill>
                  <a:srgbClr val="3333FF"/>
                </a:solidFill>
                <a:latin typeface="华文仿宋" pitchFamily="2" charset="-122"/>
                <a:ea typeface="华文仿宋" pitchFamily="2" charset="-122"/>
              </a:rPr>
              <a:t>远期</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合约非标准化</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不能在交易所交易</a:t>
            </a:r>
          </a:p>
          <a:p>
            <a:pPr lvl="1" eaLnBrk="1" hangingPunct="1">
              <a:lnSpc>
                <a:spcPct val="90000"/>
              </a:lnSpc>
            </a:pPr>
            <a:r>
              <a:rPr lang="zh-CN" altLang="en-US" sz="2800" b="1">
                <a:solidFill>
                  <a:srgbClr val="3333FF"/>
                </a:solidFill>
                <a:latin typeface="华文仿宋" pitchFamily="2" charset="-122"/>
                <a:ea typeface="华文仿宋" pitchFamily="2" charset="-122"/>
              </a:rPr>
              <a:t>期货</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合约标准化</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能够在交易所交易</a:t>
            </a:r>
            <a:endParaRPr lang="en-US" altLang="zh-CN" sz="2800" b="1">
              <a:solidFill>
                <a:srgbClr val="3333FF"/>
              </a:solidFill>
              <a:latin typeface="华文仿宋" pitchFamily="2" charset="-122"/>
              <a:ea typeface="华文仿宋" pitchFamily="2" charset="-122"/>
            </a:endParaRPr>
          </a:p>
          <a:p>
            <a:pPr lvl="1" eaLnBrk="1" hangingPunct="1">
              <a:lnSpc>
                <a:spcPct val="90000"/>
              </a:lnSpc>
            </a:pPr>
            <a:r>
              <a:rPr lang="zh-CN" altLang="en-US" sz="2800" b="1">
                <a:solidFill>
                  <a:srgbClr val="3333FF"/>
                </a:solidFill>
                <a:latin typeface="华文仿宋" pitchFamily="2" charset="-122"/>
                <a:ea typeface="华文仿宋" pitchFamily="2" charset="-122"/>
              </a:rPr>
              <a:t>期权</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可在场外交易</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也可在交易所交易</a:t>
            </a:r>
          </a:p>
          <a:p>
            <a:pPr lvl="1" eaLnBrk="1" hangingPunct="1">
              <a:lnSpc>
                <a:spcPct val="90000"/>
              </a:lnSpc>
            </a:pPr>
            <a:r>
              <a:rPr lang="zh-CN" altLang="en-US" sz="2800" b="1">
                <a:solidFill>
                  <a:srgbClr val="3333FF"/>
                </a:solidFill>
                <a:latin typeface="华文仿宋" pitchFamily="2" charset="-122"/>
                <a:ea typeface="华文仿宋" pitchFamily="2" charset="-122"/>
              </a:rPr>
              <a:t>互换</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一般在场外交易</a:t>
            </a:r>
          </a:p>
        </p:txBody>
      </p:sp>
      <p:sp>
        <p:nvSpPr>
          <p:cNvPr id="41989" name="AutoShape 5"/>
          <p:cNvSpPr>
            <a:spLocks/>
          </p:cNvSpPr>
          <p:nvPr/>
        </p:nvSpPr>
        <p:spPr bwMode="auto">
          <a:xfrm>
            <a:off x="4583113" y="5589589"/>
            <a:ext cx="3740150" cy="935037"/>
          </a:xfrm>
          <a:prstGeom prst="borderCallout1">
            <a:avLst>
              <a:gd name="adj1" fmla="val 12222"/>
              <a:gd name="adj2" fmla="val -2037"/>
              <a:gd name="adj3" fmla="val -115111"/>
              <a:gd name="adj4" fmla="val -24194"/>
            </a:avLst>
          </a:prstGeom>
          <a:solidFill>
            <a:schemeClr val="accent1"/>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各种产品的定价是后续各章的主要内容</a:t>
            </a:r>
          </a:p>
        </p:txBody>
      </p:sp>
    </p:spTree>
    <p:extLst>
      <p:ext uri="{BB962C8B-B14F-4D97-AF65-F5344CB8AC3E}">
        <p14:creationId xmlns:p14="http://schemas.microsoft.com/office/powerpoint/2010/main" val="18472649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7" dur="500"/>
                                        <p:tgtEl>
                                          <p:spTgt spid="41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checkerboard(across)">
                                      <p:cBhvr>
                                        <p:cTn id="12" dur="500"/>
                                        <p:tgtEl>
                                          <p:spTgt spid="41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 calcmode="lin" valueType="num">
                                      <p:cBhvr additive="base">
                                        <p:cTn id="17"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3" dur="500"/>
                                        <p:tgtEl>
                                          <p:spTgt spid="4198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26" dur="500"/>
                                        <p:tgtEl>
                                          <p:spTgt spid="4198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1987">
                                            <p:txEl>
                                              <p:pRg st="6" end="6"/>
                                            </p:txEl>
                                          </p:spTgt>
                                        </p:tgtEl>
                                        <p:attrNameLst>
                                          <p:attrName>style.visibility</p:attrName>
                                        </p:attrNameLst>
                                      </p:cBhvr>
                                      <p:to>
                                        <p:strVal val="visible"/>
                                      </p:to>
                                    </p:set>
                                    <p:animEffect transition="in" filter="blinds(horizontal)">
                                      <p:cBhvr>
                                        <p:cTn id="29" dur="500"/>
                                        <p:tgtEl>
                                          <p:spTgt spid="41987">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1987">
                                            <p:txEl>
                                              <p:pRg st="7" end="7"/>
                                            </p:txEl>
                                          </p:spTgt>
                                        </p:tgtEl>
                                        <p:attrNameLst>
                                          <p:attrName>style.visibility</p:attrName>
                                        </p:attrNameLst>
                                      </p:cBhvr>
                                      <p:to>
                                        <p:strVal val="visible"/>
                                      </p:to>
                                    </p:set>
                                    <p:animEffect transition="in" filter="blinds(horizontal)">
                                      <p:cBhvr>
                                        <p:cTn id="32" dur="500"/>
                                        <p:tgtEl>
                                          <p:spTgt spid="4198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9"/>
                                        </p:tgtEl>
                                        <p:attrNameLst>
                                          <p:attrName>style.visibility</p:attrName>
                                        </p:attrNameLst>
                                      </p:cBhvr>
                                      <p:to>
                                        <p:strVal val="visible"/>
                                      </p:to>
                                    </p:set>
                                    <p:anim calcmode="lin" valueType="num">
                                      <p:cBhvr additive="base">
                                        <p:cTn id="37" dur="500" fill="hold"/>
                                        <p:tgtEl>
                                          <p:spTgt spid="41989"/>
                                        </p:tgtEl>
                                        <p:attrNameLst>
                                          <p:attrName>ppt_x</p:attrName>
                                        </p:attrNameLst>
                                      </p:cBhvr>
                                      <p:tavLst>
                                        <p:tav tm="0">
                                          <p:val>
                                            <p:strVal val="#ppt_x"/>
                                          </p:val>
                                        </p:tav>
                                        <p:tav tm="100000">
                                          <p:val>
                                            <p:strVal val="#ppt_x"/>
                                          </p:val>
                                        </p:tav>
                                      </p:tavLst>
                                    </p:anim>
                                    <p:anim calcmode="lin" valueType="num">
                                      <p:cBhvr additive="base">
                                        <p:cTn id="38" dur="500" fill="hold"/>
                                        <p:tgtEl>
                                          <p:spTgt spid="419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idx="4294967295"/>
          </p:nvPr>
        </p:nvSpPr>
        <p:spPr bwMode="auto">
          <a:xfrm>
            <a:off x="2135188" y="333375"/>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  金融工程的产品市场</a:t>
            </a:r>
            <a:endParaRPr lang="en-US" altLang="zh-CN" sz="3600" b="1">
              <a:ea typeface="宋体" charset="-122"/>
            </a:endParaRPr>
          </a:p>
        </p:txBody>
      </p:sp>
      <p:sp>
        <p:nvSpPr>
          <p:cNvPr id="145411" name="Rectangle 3"/>
          <p:cNvSpPr>
            <a:spLocks noGrp="1" noChangeArrowheads="1"/>
          </p:cNvSpPr>
          <p:nvPr>
            <p:ph type="body" idx="4294967295"/>
          </p:nvPr>
        </p:nvSpPr>
        <p:spPr>
          <a:xfrm>
            <a:off x="2135188" y="1773239"/>
            <a:ext cx="7467600" cy="3889375"/>
          </a:xfrm>
        </p:spPr>
        <p:txBody>
          <a:bodyPr/>
          <a:lstStyle/>
          <a:p>
            <a:pPr lvl="1" eaLnBrk="1" hangingPunct="1">
              <a:buFont typeface="Wingdings 2" pitchFamily="18" charset="2"/>
              <a:buNone/>
            </a:pPr>
            <a:r>
              <a:rPr lang="en-US" altLang="zh-CN" sz="2800" b="1">
                <a:solidFill>
                  <a:srgbClr val="3333FF"/>
                </a:solidFill>
                <a:latin typeface="方正姚体" pitchFamily="2" charset="-122"/>
                <a:ea typeface="方正姚体" pitchFamily="2" charset="-122"/>
              </a:rPr>
              <a:t>3.</a:t>
            </a:r>
            <a:r>
              <a:rPr lang="zh-CN" altLang="en-US" sz="2800" b="1">
                <a:solidFill>
                  <a:srgbClr val="3333FF"/>
                </a:solidFill>
                <a:latin typeface="方正姚体" pitchFamily="2" charset="-122"/>
                <a:ea typeface="方正姚体" pitchFamily="2" charset="-122"/>
              </a:rPr>
              <a:t>金融衍生产品市场的发展势头</a:t>
            </a:r>
          </a:p>
          <a:p>
            <a:pPr lvl="1" eaLnBrk="1" hangingPunct="1">
              <a:buFont typeface="Wingdings 2" pitchFamily="18" charset="2"/>
              <a:buNone/>
            </a:pPr>
            <a:endParaRPr lang="en-US" altLang="zh-CN" sz="2800" b="1">
              <a:solidFill>
                <a:srgbClr val="3333FF"/>
              </a:solidFill>
              <a:latin typeface="方正姚体" pitchFamily="2" charset="-122"/>
              <a:ea typeface="方正姚体" pitchFamily="2" charset="-122"/>
            </a:endParaRPr>
          </a:p>
          <a:p>
            <a:pPr lvl="1" eaLnBrk="1" hangingPunct="1"/>
            <a:r>
              <a:rPr lang="zh-CN" altLang="en-US" sz="2800" b="1">
                <a:solidFill>
                  <a:srgbClr val="3333FF"/>
                </a:solidFill>
                <a:latin typeface="华文仿宋" pitchFamily="2" charset="-122"/>
                <a:ea typeface="华文仿宋" pitchFamily="2" charset="-122"/>
              </a:rPr>
              <a:t>国外</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发展迅猛</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交易者、交易量、交易所等</a:t>
            </a:r>
            <a:r>
              <a:rPr lang="en-US" altLang="zh-CN" sz="2800" b="1">
                <a:solidFill>
                  <a:srgbClr val="3333FF"/>
                </a:solidFill>
                <a:latin typeface="华文仿宋" pitchFamily="2" charset="-122"/>
                <a:ea typeface="华文仿宋" pitchFamily="2" charset="-122"/>
              </a:rPr>
              <a:t>)</a:t>
            </a:r>
          </a:p>
          <a:p>
            <a:pPr lvl="1" eaLnBrk="1" hangingPunct="1">
              <a:buFont typeface="Wingdings 2" pitchFamily="18" charset="2"/>
              <a:buNone/>
            </a:pPr>
            <a:endParaRPr lang="zh-CN" altLang="en-US" sz="2800" b="1">
              <a:solidFill>
                <a:srgbClr val="3333FF"/>
              </a:solidFill>
              <a:latin typeface="华文仿宋" pitchFamily="2" charset="-122"/>
              <a:ea typeface="华文仿宋" pitchFamily="2" charset="-122"/>
            </a:endParaRPr>
          </a:p>
          <a:p>
            <a:pPr lvl="1" eaLnBrk="1" hangingPunct="1"/>
            <a:r>
              <a:rPr lang="zh-CN" altLang="en-US" sz="2800" b="1">
                <a:solidFill>
                  <a:srgbClr val="3333FF"/>
                </a:solidFill>
                <a:latin typeface="华文仿宋" pitchFamily="2" charset="-122"/>
                <a:ea typeface="华文仿宋" pitchFamily="2" charset="-122"/>
              </a:rPr>
              <a:t>国内</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几经波折，后势可期</a:t>
            </a:r>
          </a:p>
        </p:txBody>
      </p:sp>
      <p:sp>
        <p:nvSpPr>
          <p:cNvPr id="210948" name="Oval 4"/>
          <p:cNvSpPr>
            <a:spLocks noChangeArrowheads="1"/>
          </p:cNvSpPr>
          <p:nvPr/>
        </p:nvSpPr>
        <p:spPr bwMode="auto">
          <a:xfrm>
            <a:off x="2640013" y="4860807"/>
            <a:ext cx="259766" cy="519351"/>
          </a:xfrm>
          <a:prstGeom prst="ellipse">
            <a:avLst/>
          </a:prstGeom>
          <a:noFill/>
          <a:ln w="9525" algn="ctr">
            <a:noFill/>
            <a:round/>
            <a:headEnd/>
            <a:tailEnd/>
          </a:ln>
        </p:spPr>
        <p:txBody>
          <a:bodyPr wrap="none" anchor="ctr">
            <a:spAutoFit/>
          </a:bodyPr>
          <a:lstStyle/>
          <a:p>
            <a:pPr algn="l"/>
            <a:endParaRPr lang="zh-CN" altLang="en-US"/>
          </a:p>
        </p:txBody>
      </p:sp>
      <p:sp>
        <p:nvSpPr>
          <p:cNvPr id="210949" name="Oval 5"/>
          <p:cNvSpPr>
            <a:spLocks noChangeArrowheads="1"/>
          </p:cNvSpPr>
          <p:nvPr/>
        </p:nvSpPr>
        <p:spPr bwMode="auto">
          <a:xfrm>
            <a:off x="2566988" y="4789369"/>
            <a:ext cx="259766" cy="519351"/>
          </a:xfrm>
          <a:prstGeom prst="ellipse">
            <a:avLst/>
          </a:prstGeom>
          <a:noFill/>
          <a:ln w="9525" algn="ctr">
            <a:noFill/>
            <a:round/>
            <a:headEnd/>
            <a:tailEnd/>
          </a:ln>
        </p:spPr>
        <p:txBody>
          <a:bodyPr wrap="none" anchor="ctr">
            <a:spAutoFit/>
          </a:bodyPr>
          <a:lstStyle/>
          <a:p>
            <a:pPr algn="l"/>
            <a:endParaRPr lang="zh-CN" altLang="en-US"/>
          </a:p>
        </p:txBody>
      </p:sp>
      <p:sp>
        <p:nvSpPr>
          <p:cNvPr id="145414" name="Oval 6"/>
          <p:cNvSpPr>
            <a:spLocks noChangeArrowheads="1"/>
          </p:cNvSpPr>
          <p:nvPr/>
        </p:nvSpPr>
        <p:spPr bwMode="auto">
          <a:xfrm>
            <a:off x="2351088" y="4406791"/>
            <a:ext cx="2665412" cy="1341656"/>
          </a:xfrm>
          <a:prstGeom prst="ellipse">
            <a:avLst/>
          </a:prstGeom>
          <a:noFill/>
          <a:ln w="9525" algn="ctr">
            <a:solidFill>
              <a:schemeClr val="tx1"/>
            </a:solidFill>
            <a:round/>
            <a:headEnd/>
            <a:tailEnd/>
          </a:ln>
        </p:spPr>
        <p:txBody>
          <a:bodyPr anchor="ctr">
            <a:spAutoFit/>
          </a:bodyPr>
          <a:lstStyle/>
          <a:p>
            <a:pPr>
              <a:spcBef>
                <a:spcPct val="50000"/>
              </a:spcBef>
              <a:buClrTx/>
              <a:buSzTx/>
              <a:buFontTx/>
              <a:buNone/>
            </a:pPr>
            <a:r>
              <a:rPr lang="zh-CN" altLang="en-US" sz="2800" b="1">
                <a:solidFill>
                  <a:schemeClr val="hlink"/>
                </a:solidFill>
                <a:latin typeface="Times New Roman" pitchFamily="18" charset="0"/>
                <a:ea typeface="华文仿宋" pitchFamily="2" charset="-122"/>
              </a:rPr>
              <a:t>国债期货</a:t>
            </a:r>
            <a:r>
              <a:rPr lang="en-US" altLang="zh-CN" sz="2800" b="1">
                <a:solidFill>
                  <a:schemeClr val="hlink"/>
                </a:solidFill>
                <a:latin typeface="Times New Roman" pitchFamily="18" charset="0"/>
                <a:ea typeface="华文仿宋" pitchFamily="2" charset="-122"/>
              </a:rPr>
              <a:t>3·27</a:t>
            </a:r>
            <a:r>
              <a:rPr lang="zh-CN" altLang="en-US" sz="2800" b="1">
                <a:solidFill>
                  <a:schemeClr val="hlink"/>
                </a:solidFill>
                <a:latin typeface="Times New Roman" pitchFamily="18" charset="0"/>
                <a:ea typeface="华文仿宋" pitchFamily="2" charset="-122"/>
              </a:rPr>
              <a:t>事件</a:t>
            </a:r>
          </a:p>
        </p:txBody>
      </p:sp>
      <p:sp>
        <p:nvSpPr>
          <p:cNvPr id="210951" name="Oval 7"/>
          <p:cNvSpPr>
            <a:spLocks noChangeArrowheads="1"/>
          </p:cNvSpPr>
          <p:nvPr/>
        </p:nvSpPr>
        <p:spPr bwMode="auto">
          <a:xfrm>
            <a:off x="6527800" y="4969551"/>
            <a:ext cx="259766" cy="519351"/>
          </a:xfrm>
          <a:prstGeom prst="ellipse">
            <a:avLst/>
          </a:prstGeom>
          <a:noFill/>
          <a:ln w="9525" algn="ctr">
            <a:noFill/>
            <a:round/>
            <a:headEnd/>
            <a:tailEnd/>
          </a:ln>
        </p:spPr>
        <p:txBody>
          <a:bodyPr wrap="none" anchor="ctr">
            <a:spAutoFit/>
          </a:bodyPr>
          <a:lstStyle/>
          <a:p>
            <a:pPr algn="l"/>
            <a:endParaRPr lang="zh-CN" altLang="en-US"/>
          </a:p>
        </p:txBody>
      </p:sp>
      <p:sp>
        <p:nvSpPr>
          <p:cNvPr id="145416" name="Oval 8"/>
          <p:cNvSpPr>
            <a:spLocks noChangeArrowheads="1"/>
          </p:cNvSpPr>
          <p:nvPr/>
        </p:nvSpPr>
        <p:spPr bwMode="auto">
          <a:xfrm>
            <a:off x="5880100" y="4421079"/>
            <a:ext cx="4319588" cy="1341656"/>
          </a:xfrm>
          <a:prstGeom prst="ellipse">
            <a:avLst/>
          </a:prstGeom>
          <a:noFill/>
          <a:ln w="9525" algn="ctr">
            <a:solidFill>
              <a:schemeClr val="tx1"/>
            </a:solidFill>
            <a:round/>
            <a:headEnd/>
            <a:tailEnd/>
          </a:ln>
        </p:spPr>
        <p:txBody>
          <a:bodyPr anchor="ctr">
            <a:spAutoFit/>
          </a:bodyPr>
          <a:lstStyle/>
          <a:p>
            <a:pPr>
              <a:spcBef>
                <a:spcPct val="50000"/>
              </a:spcBef>
              <a:buClrTx/>
              <a:buSzTx/>
              <a:buFontTx/>
              <a:buNone/>
            </a:pPr>
            <a:r>
              <a:rPr lang="zh-CN" altLang="en-US" sz="2800" b="1">
                <a:solidFill>
                  <a:schemeClr val="hlink"/>
                </a:solidFill>
                <a:latin typeface="Times New Roman" pitchFamily="18" charset="0"/>
                <a:ea typeface="华文仿宋" pitchFamily="2" charset="-122"/>
              </a:rPr>
              <a:t>中国金融期货交易所</a:t>
            </a:r>
            <a:r>
              <a:rPr lang="en-US" altLang="zh-CN" sz="2800" b="1">
                <a:solidFill>
                  <a:schemeClr val="hlink"/>
                </a:solidFill>
                <a:latin typeface="Times New Roman" pitchFamily="18" charset="0"/>
                <a:ea typeface="华文仿宋" pitchFamily="2" charset="-122"/>
              </a:rPr>
              <a:t>2006</a:t>
            </a:r>
            <a:r>
              <a:rPr lang="zh-CN" altLang="en-US" sz="2800" b="1">
                <a:solidFill>
                  <a:schemeClr val="hlink"/>
                </a:solidFill>
                <a:latin typeface="Times New Roman" pitchFamily="18" charset="0"/>
                <a:ea typeface="华文仿宋" pitchFamily="2" charset="-122"/>
              </a:rPr>
              <a:t>年正式成立</a:t>
            </a:r>
          </a:p>
        </p:txBody>
      </p:sp>
    </p:spTree>
    <p:extLst>
      <p:ext uri="{BB962C8B-B14F-4D97-AF65-F5344CB8AC3E}">
        <p14:creationId xmlns:p14="http://schemas.microsoft.com/office/powerpoint/2010/main" val="4276504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5411">
                                            <p:txEl>
                                              <p:pRg st="2" end="2"/>
                                            </p:txEl>
                                          </p:spTgt>
                                        </p:tgtEl>
                                        <p:attrNameLst>
                                          <p:attrName>style.visibility</p:attrName>
                                        </p:attrNameLst>
                                      </p:cBhvr>
                                      <p:to>
                                        <p:strVal val="visible"/>
                                      </p:to>
                                    </p:set>
                                    <p:animEffect transition="in" filter="blinds(horizontal)">
                                      <p:cBhvr>
                                        <p:cTn id="7" dur="500"/>
                                        <p:tgtEl>
                                          <p:spTgt spid="145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5411">
                                            <p:txEl>
                                              <p:pRg st="4" end="4"/>
                                            </p:txEl>
                                          </p:spTgt>
                                        </p:tgtEl>
                                        <p:attrNameLst>
                                          <p:attrName>style.visibility</p:attrName>
                                        </p:attrNameLst>
                                      </p:cBhvr>
                                      <p:to>
                                        <p:strVal val="visible"/>
                                      </p:to>
                                    </p:set>
                                    <p:animEffect transition="in" filter="blinds(horizontal)">
                                      <p:cBhvr>
                                        <p:cTn id="12" dur="500"/>
                                        <p:tgtEl>
                                          <p:spTgt spid="1454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5414"/>
                                        </p:tgtEl>
                                        <p:attrNameLst>
                                          <p:attrName>style.visibility</p:attrName>
                                        </p:attrNameLst>
                                      </p:cBhvr>
                                      <p:to>
                                        <p:strVal val="visible"/>
                                      </p:to>
                                    </p:set>
                                    <p:anim calcmode="lin" valueType="num">
                                      <p:cBhvr additive="base">
                                        <p:cTn id="17" dur="500" fill="hold"/>
                                        <p:tgtEl>
                                          <p:spTgt spid="145414"/>
                                        </p:tgtEl>
                                        <p:attrNameLst>
                                          <p:attrName>ppt_x</p:attrName>
                                        </p:attrNameLst>
                                      </p:cBhvr>
                                      <p:tavLst>
                                        <p:tav tm="0">
                                          <p:val>
                                            <p:strVal val="#ppt_x"/>
                                          </p:val>
                                        </p:tav>
                                        <p:tav tm="100000">
                                          <p:val>
                                            <p:strVal val="#ppt_x"/>
                                          </p:val>
                                        </p:tav>
                                      </p:tavLst>
                                    </p:anim>
                                    <p:anim calcmode="lin" valueType="num">
                                      <p:cBhvr additive="base">
                                        <p:cTn id="18" dur="500" fill="hold"/>
                                        <p:tgtEl>
                                          <p:spTgt spid="1454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5416"/>
                                        </p:tgtEl>
                                        <p:attrNameLst>
                                          <p:attrName>style.visibility</p:attrName>
                                        </p:attrNameLst>
                                      </p:cBhvr>
                                      <p:to>
                                        <p:strVal val="visible"/>
                                      </p:to>
                                    </p:set>
                                    <p:anim calcmode="lin" valueType="num">
                                      <p:cBhvr additive="base">
                                        <p:cTn id="23" dur="500" fill="hold"/>
                                        <p:tgtEl>
                                          <p:spTgt spid="145416"/>
                                        </p:tgtEl>
                                        <p:attrNameLst>
                                          <p:attrName>ppt_x</p:attrName>
                                        </p:attrNameLst>
                                      </p:cBhvr>
                                      <p:tavLst>
                                        <p:tav tm="0">
                                          <p:val>
                                            <p:strVal val="#ppt_x"/>
                                          </p:val>
                                        </p:tav>
                                        <p:tav tm="100000">
                                          <p:val>
                                            <p:strVal val="#ppt_x"/>
                                          </p:val>
                                        </p:tav>
                                      </p:tavLst>
                                    </p:anim>
                                    <p:anim calcmode="lin" valueType="num">
                                      <p:cBhvr additive="base">
                                        <p:cTn id="24" dur="500" fill="hold"/>
                                        <p:tgtEl>
                                          <p:spTgt spid="1454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animBg="1"/>
      <p:bldP spid="1454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第二章  无套利定价原理</a:t>
            </a:r>
          </a:p>
        </p:txBody>
      </p:sp>
      <p:sp>
        <p:nvSpPr>
          <p:cNvPr id="54276" name="AutoShape 7"/>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什么是套利</a:t>
            </a:r>
          </a:p>
        </p:txBody>
      </p:sp>
      <p:sp>
        <p:nvSpPr>
          <p:cNvPr id="211972" name="AutoShape 8"/>
          <p:cNvSpPr>
            <a:spLocks noChangeArrowheads="1"/>
          </p:cNvSpPr>
          <p:nvPr/>
        </p:nvSpPr>
        <p:spPr bwMode="auto">
          <a:xfrm>
            <a:off x="3810000" y="3352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什么是无套利定价原理</a:t>
            </a:r>
          </a:p>
        </p:txBody>
      </p:sp>
      <p:sp>
        <p:nvSpPr>
          <p:cNvPr id="211973" name="AutoShape 9"/>
          <p:cNvSpPr>
            <a:spLocks noChangeArrowheads="1"/>
          </p:cNvSpPr>
          <p:nvPr/>
        </p:nvSpPr>
        <p:spPr bwMode="auto">
          <a:xfrm>
            <a:off x="3810000" y="4602164"/>
            <a:ext cx="4267200" cy="731837"/>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无套利定价原理的基本理论</a:t>
            </a:r>
          </a:p>
        </p:txBody>
      </p:sp>
    </p:spTree>
    <p:extLst>
      <p:ext uri="{BB962C8B-B14F-4D97-AF65-F5344CB8AC3E}">
        <p14:creationId xmlns:p14="http://schemas.microsoft.com/office/powerpoint/2010/main" val="339234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427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商业贸易中的套利行为</a:t>
            </a:r>
            <a:r>
              <a:rPr lang="zh-CN" altLang="en-US" cap="none" smtClean="0"/>
              <a:t> </a:t>
            </a:r>
          </a:p>
        </p:txBody>
      </p:sp>
      <p:sp>
        <p:nvSpPr>
          <p:cNvPr id="212995" name="Text Box 3"/>
          <p:cNvSpPr txBox="1">
            <a:spLocks noChangeAspect="1" noChangeArrowheads="1"/>
          </p:cNvSpPr>
          <p:nvPr/>
        </p:nvSpPr>
        <p:spPr bwMode="auto">
          <a:xfrm>
            <a:off x="3575051" y="2781300"/>
            <a:ext cx="1717675" cy="431800"/>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000" b="1">
                <a:latin typeface="华文中宋" pitchFamily="2" charset="-122"/>
                <a:ea typeface="华文中宋" pitchFamily="2" charset="-122"/>
              </a:rPr>
              <a:t>15,000</a:t>
            </a:r>
            <a:r>
              <a:rPr lang="zh-CN" altLang="en-US" sz="2000" b="1">
                <a:latin typeface="华文中宋" pitchFamily="2" charset="-122"/>
                <a:ea typeface="华文中宋" pitchFamily="2" charset="-122"/>
              </a:rPr>
              <a:t>元</a:t>
            </a:r>
            <a:r>
              <a:rPr lang="en-US" altLang="zh-CN" sz="2000" b="1">
                <a:latin typeface="华文中宋" pitchFamily="2" charset="-122"/>
                <a:ea typeface="华文中宋" pitchFamily="2" charset="-122"/>
              </a:rPr>
              <a:t>/</a:t>
            </a:r>
            <a:r>
              <a:rPr lang="zh-CN" altLang="en-US" sz="2000" b="1">
                <a:latin typeface="华文中宋" pitchFamily="2" charset="-122"/>
                <a:ea typeface="华文中宋" pitchFamily="2" charset="-122"/>
              </a:rPr>
              <a:t>吨</a:t>
            </a:r>
          </a:p>
        </p:txBody>
      </p:sp>
      <p:sp>
        <p:nvSpPr>
          <p:cNvPr id="212996" name="Text Box 4"/>
          <p:cNvSpPr txBox="1">
            <a:spLocks noChangeAspect="1" noChangeArrowheads="1"/>
          </p:cNvSpPr>
          <p:nvPr/>
        </p:nvSpPr>
        <p:spPr bwMode="auto">
          <a:xfrm>
            <a:off x="5283200" y="3205164"/>
            <a:ext cx="1441450" cy="681037"/>
          </a:xfrm>
          <a:prstGeom prst="rect">
            <a:avLst/>
          </a:prstGeom>
          <a:noFill/>
          <a:ln w="9525">
            <a:solidFill>
              <a:schemeClr val="tx1"/>
            </a:solidFill>
            <a:miter lim="800000"/>
            <a:headEnd/>
            <a:tailEnd/>
          </a:ln>
        </p:spPr>
        <p:txBody>
          <a:bodyPr/>
          <a:lstStyle/>
          <a:p>
            <a:pPr algn="just" eaLnBrk="0" hangingPunct="0">
              <a:spcBef>
                <a:spcPct val="0"/>
              </a:spcBef>
              <a:buClrTx/>
              <a:buSzTx/>
              <a:buFontTx/>
              <a:buNone/>
            </a:pPr>
            <a:r>
              <a:rPr lang="zh-CN" altLang="en-US" sz="2000" b="1">
                <a:latin typeface="华文中宋" pitchFamily="2" charset="-122"/>
                <a:ea typeface="华文中宋" pitchFamily="2" charset="-122"/>
              </a:rPr>
              <a:t>翰阳公司</a:t>
            </a:r>
          </a:p>
        </p:txBody>
      </p:sp>
      <p:sp>
        <p:nvSpPr>
          <p:cNvPr id="212997" name="Text Box 5"/>
          <p:cNvSpPr txBox="1">
            <a:spLocks noChangeAspect="1" noChangeArrowheads="1"/>
          </p:cNvSpPr>
          <p:nvPr/>
        </p:nvSpPr>
        <p:spPr bwMode="auto">
          <a:xfrm>
            <a:off x="2279651" y="3213100"/>
            <a:ext cx="1235075" cy="592138"/>
          </a:xfrm>
          <a:prstGeom prst="rect">
            <a:avLst/>
          </a:prstGeom>
          <a:noFill/>
          <a:ln w="9525">
            <a:solidFill>
              <a:schemeClr val="tx1"/>
            </a:solidFill>
            <a:miter lim="800000"/>
            <a:headEnd/>
            <a:tailEnd/>
          </a:ln>
        </p:spPr>
        <p:txBody>
          <a:bodyPr/>
          <a:lstStyle/>
          <a:p>
            <a:pPr algn="just" eaLnBrk="0" hangingPunct="0">
              <a:spcBef>
                <a:spcPct val="0"/>
              </a:spcBef>
              <a:buClrTx/>
              <a:buSzTx/>
              <a:buFontTx/>
              <a:buNone/>
            </a:pPr>
            <a:r>
              <a:rPr lang="zh-CN" altLang="en-US" sz="2000" b="1">
                <a:latin typeface="华文中宋" pitchFamily="2" charset="-122"/>
                <a:ea typeface="华文中宋" pitchFamily="2" charset="-122"/>
              </a:rPr>
              <a:t>卖方甲</a:t>
            </a:r>
          </a:p>
        </p:txBody>
      </p:sp>
      <p:sp>
        <p:nvSpPr>
          <p:cNvPr id="212998" name="Text Box 6"/>
          <p:cNvSpPr txBox="1">
            <a:spLocks noChangeAspect="1" noChangeArrowheads="1"/>
          </p:cNvSpPr>
          <p:nvPr/>
        </p:nvSpPr>
        <p:spPr bwMode="auto">
          <a:xfrm>
            <a:off x="8472489" y="3219450"/>
            <a:ext cx="1235075" cy="592138"/>
          </a:xfrm>
          <a:prstGeom prst="rect">
            <a:avLst/>
          </a:prstGeom>
          <a:noFill/>
          <a:ln w="9525">
            <a:solidFill>
              <a:schemeClr val="tx1"/>
            </a:solidFill>
            <a:miter lim="800000"/>
            <a:headEnd/>
            <a:tailEnd/>
          </a:ln>
        </p:spPr>
        <p:txBody>
          <a:bodyPr/>
          <a:lstStyle/>
          <a:p>
            <a:pPr algn="just" eaLnBrk="0" hangingPunct="0">
              <a:spcBef>
                <a:spcPct val="0"/>
              </a:spcBef>
              <a:buClrTx/>
              <a:buSzTx/>
              <a:buFontTx/>
              <a:buNone/>
            </a:pPr>
            <a:r>
              <a:rPr lang="zh-CN" altLang="en-US" sz="2000" b="1">
                <a:latin typeface="华文中宋" pitchFamily="2" charset="-122"/>
                <a:ea typeface="华文中宋" pitchFamily="2" charset="-122"/>
              </a:rPr>
              <a:t>买方乙</a:t>
            </a:r>
          </a:p>
        </p:txBody>
      </p:sp>
      <p:sp>
        <p:nvSpPr>
          <p:cNvPr id="212999" name="Line 7"/>
          <p:cNvSpPr>
            <a:spLocks noChangeAspect="1" noChangeShapeType="1"/>
          </p:cNvSpPr>
          <p:nvPr/>
        </p:nvSpPr>
        <p:spPr bwMode="auto">
          <a:xfrm>
            <a:off x="3521075" y="3424238"/>
            <a:ext cx="1684338" cy="0"/>
          </a:xfrm>
          <a:prstGeom prst="line">
            <a:avLst/>
          </a:prstGeom>
          <a:noFill/>
          <a:ln w="9525">
            <a:solidFill>
              <a:schemeClr val="tx1"/>
            </a:solidFill>
            <a:round/>
            <a:headEnd type="triangle" w="med" len="med"/>
            <a:tailEnd/>
          </a:ln>
        </p:spPr>
        <p:txBody>
          <a:bodyPr/>
          <a:lstStyle/>
          <a:p>
            <a:endParaRPr lang="zh-CN" altLang="en-US"/>
          </a:p>
        </p:txBody>
      </p:sp>
      <p:sp>
        <p:nvSpPr>
          <p:cNvPr id="213000" name="Text Box 8"/>
          <p:cNvSpPr txBox="1">
            <a:spLocks noChangeAspect="1" noChangeArrowheads="1"/>
          </p:cNvSpPr>
          <p:nvPr/>
        </p:nvSpPr>
        <p:spPr bwMode="auto">
          <a:xfrm>
            <a:off x="6743701" y="2781300"/>
            <a:ext cx="1704975" cy="431800"/>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000" b="1">
                <a:latin typeface="华文中宋" pitchFamily="2" charset="-122"/>
                <a:ea typeface="华文中宋" pitchFamily="2" charset="-122"/>
              </a:rPr>
              <a:t>17,000</a:t>
            </a:r>
            <a:r>
              <a:rPr lang="zh-CN" altLang="en-US" sz="2000" b="1">
                <a:latin typeface="华文中宋" pitchFamily="2" charset="-122"/>
                <a:ea typeface="华文中宋" pitchFamily="2" charset="-122"/>
              </a:rPr>
              <a:t>元</a:t>
            </a:r>
            <a:r>
              <a:rPr lang="en-US" altLang="zh-CN" sz="2000" b="1">
                <a:latin typeface="华文中宋" pitchFamily="2" charset="-122"/>
                <a:ea typeface="华文中宋" pitchFamily="2" charset="-122"/>
              </a:rPr>
              <a:t>/</a:t>
            </a:r>
            <a:r>
              <a:rPr lang="zh-CN" altLang="en-US" sz="2000" b="1">
                <a:latin typeface="华文中宋" pitchFamily="2" charset="-122"/>
                <a:ea typeface="华文中宋" pitchFamily="2" charset="-122"/>
              </a:rPr>
              <a:t>吨</a:t>
            </a:r>
          </a:p>
        </p:txBody>
      </p:sp>
      <p:sp>
        <p:nvSpPr>
          <p:cNvPr id="213001" name="Line 9"/>
          <p:cNvSpPr>
            <a:spLocks noChangeAspect="1" noChangeShapeType="1"/>
          </p:cNvSpPr>
          <p:nvPr/>
        </p:nvSpPr>
        <p:spPr bwMode="auto">
          <a:xfrm>
            <a:off x="6724651" y="3417888"/>
            <a:ext cx="1685925" cy="0"/>
          </a:xfrm>
          <a:prstGeom prst="line">
            <a:avLst/>
          </a:prstGeom>
          <a:noFill/>
          <a:ln w="9525">
            <a:solidFill>
              <a:schemeClr val="tx1"/>
            </a:solidFill>
            <a:round/>
            <a:headEnd type="triangle" w="med" len="med"/>
            <a:tailEnd/>
          </a:ln>
        </p:spPr>
        <p:txBody>
          <a:bodyPr/>
          <a:lstStyle/>
          <a:p>
            <a:endParaRPr lang="zh-CN" altLang="en-US"/>
          </a:p>
        </p:txBody>
      </p:sp>
      <p:sp>
        <p:nvSpPr>
          <p:cNvPr id="213002" name="Line 10"/>
          <p:cNvSpPr>
            <a:spLocks noChangeAspect="1" noChangeShapeType="1"/>
          </p:cNvSpPr>
          <p:nvPr/>
        </p:nvSpPr>
        <p:spPr bwMode="auto">
          <a:xfrm flipH="1">
            <a:off x="3521075" y="3641725"/>
            <a:ext cx="1684338" cy="0"/>
          </a:xfrm>
          <a:prstGeom prst="line">
            <a:avLst/>
          </a:prstGeom>
          <a:noFill/>
          <a:ln w="9525">
            <a:solidFill>
              <a:schemeClr val="tx1"/>
            </a:solidFill>
            <a:round/>
            <a:headEnd type="triangle" w="med" len="med"/>
            <a:tailEnd/>
          </a:ln>
        </p:spPr>
        <p:txBody>
          <a:bodyPr/>
          <a:lstStyle/>
          <a:p>
            <a:endParaRPr lang="zh-CN" altLang="en-US"/>
          </a:p>
        </p:txBody>
      </p:sp>
      <p:sp>
        <p:nvSpPr>
          <p:cNvPr id="213003" name="Line 11"/>
          <p:cNvSpPr>
            <a:spLocks noChangeAspect="1" noChangeShapeType="1"/>
          </p:cNvSpPr>
          <p:nvPr/>
        </p:nvSpPr>
        <p:spPr bwMode="auto">
          <a:xfrm flipH="1">
            <a:off x="6724651" y="3636963"/>
            <a:ext cx="1685925" cy="0"/>
          </a:xfrm>
          <a:prstGeom prst="line">
            <a:avLst/>
          </a:prstGeom>
          <a:noFill/>
          <a:ln w="9525">
            <a:solidFill>
              <a:schemeClr val="tx1"/>
            </a:solidFill>
            <a:round/>
            <a:headEnd type="triangle" w="med" len="med"/>
            <a:tailEnd/>
          </a:ln>
        </p:spPr>
        <p:txBody>
          <a:bodyPr/>
          <a:lstStyle/>
          <a:p>
            <a:endParaRPr lang="zh-CN" altLang="en-US"/>
          </a:p>
        </p:txBody>
      </p:sp>
      <p:sp>
        <p:nvSpPr>
          <p:cNvPr id="213004" name="Text Box 12"/>
          <p:cNvSpPr txBox="1">
            <a:spLocks noChangeAspect="1" noChangeArrowheads="1"/>
          </p:cNvSpPr>
          <p:nvPr/>
        </p:nvSpPr>
        <p:spPr bwMode="auto">
          <a:xfrm>
            <a:off x="4227513" y="3724276"/>
            <a:ext cx="322262" cy="314325"/>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zh-CN" altLang="en-US" sz="2000" b="1">
                <a:latin typeface="华文中宋" pitchFamily="2" charset="-122"/>
                <a:ea typeface="华文中宋" pitchFamily="2" charset="-122"/>
              </a:rPr>
              <a:t>铜</a:t>
            </a:r>
          </a:p>
        </p:txBody>
      </p:sp>
      <p:sp>
        <p:nvSpPr>
          <p:cNvPr id="213005" name="Text Box 13"/>
          <p:cNvSpPr txBox="1">
            <a:spLocks noChangeAspect="1" noChangeArrowheads="1"/>
          </p:cNvSpPr>
          <p:nvPr/>
        </p:nvSpPr>
        <p:spPr bwMode="auto">
          <a:xfrm>
            <a:off x="7431088" y="3721101"/>
            <a:ext cx="411162" cy="315913"/>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zh-CN" altLang="en-US" sz="2000" b="1">
                <a:latin typeface="华文中宋" pitchFamily="2" charset="-122"/>
                <a:ea typeface="华文中宋" pitchFamily="2" charset="-122"/>
              </a:rPr>
              <a:t>铜</a:t>
            </a:r>
          </a:p>
        </p:txBody>
      </p:sp>
    </p:spTree>
    <p:extLst>
      <p:ext uri="{BB962C8B-B14F-4D97-AF65-F5344CB8AC3E}">
        <p14:creationId xmlns:p14="http://schemas.microsoft.com/office/powerpoint/2010/main" val="239068023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商业贸易中的套利行为</a:t>
            </a:r>
            <a:endParaRPr lang="zh-CN" altLang="zh-CN" sz="3600" b="1">
              <a:latin typeface="隶书" pitchFamily="49" charset="-122"/>
            </a:endParaRPr>
          </a:p>
        </p:txBody>
      </p:sp>
      <p:sp>
        <p:nvSpPr>
          <p:cNvPr id="56323" name="Rectangle 3"/>
          <p:cNvSpPr>
            <a:spLocks noGrp="1" noChangeArrowheads="1"/>
          </p:cNvSpPr>
          <p:nvPr>
            <p:ph idx="4294967295"/>
          </p:nvPr>
        </p:nvSpPr>
        <p:spPr>
          <a:xfrm>
            <a:off x="2208213" y="1557338"/>
            <a:ext cx="7245350" cy="4648200"/>
          </a:xfrm>
        </p:spPr>
        <p:txBody>
          <a:bodyPr/>
          <a:lstStyle/>
          <a:p>
            <a:pPr eaLnBrk="1" hangingPunct="1"/>
            <a:r>
              <a:rPr lang="zh-CN" altLang="en-US" b="1">
                <a:solidFill>
                  <a:schemeClr val="accent2"/>
                </a:solidFill>
                <a:latin typeface="方正姚体" pitchFamily="2" charset="-122"/>
                <a:ea typeface="方正姚体" pitchFamily="2" charset="-122"/>
              </a:rPr>
              <a:t>在商品贸易中套利时需考虑的成本</a:t>
            </a:r>
          </a:p>
          <a:p>
            <a:pPr lvl="1" eaLnBrk="1" hangingPunct="1">
              <a:buFont typeface="Wingdings 2" pitchFamily="18" charset="2"/>
              <a:buNone/>
            </a:pPr>
            <a:endParaRPr lang="zh-CN" altLang="en-US" sz="2800">
              <a:latin typeface="华文仿宋" pitchFamily="2" charset="-122"/>
              <a:ea typeface="华文仿宋" pitchFamily="2" charset="-122"/>
            </a:endParaRPr>
          </a:p>
          <a:p>
            <a:pPr lvl="1" eaLnBrk="1" hangingPunct="1">
              <a:buFont typeface="Wingdings 2" pitchFamily="18" charset="2"/>
              <a:buNone/>
            </a:pPr>
            <a:r>
              <a:rPr lang="zh-CN" altLang="en-US" sz="2800">
                <a:latin typeface="华文仿宋" pitchFamily="2" charset="-122"/>
                <a:ea typeface="华文仿宋" pitchFamily="2" charset="-122"/>
              </a:rPr>
              <a:t>（</a:t>
            </a:r>
            <a:r>
              <a:rPr lang="en-US" altLang="zh-CN" sz="2800">
                <a:latin typeface="华文仿宋" pitchFamily="2" charset="-122"/>
                <a:ea typeface="华文仿宋" pitchFamily="2" charset="-122"/>
              </a:rPr>
              <a:t>1</a:t>
            </a:r>
            <a:r>
              <a:rPr lang="zh-CN" altLang="en-US" sz="2800">
                <a:latin typeface="华文仿宋" pitchFamily="2" charset="-122"/>
                <a:ea typeface="华文仿宋" pitchFamily="2" charset="-122"/>
              </a:rPr>
              <a:t>）信息成本：搜寻交易对手等 </a:t>
            </a:r>
          </a:p>
          <a:p>
            <a:pPr lvl="1" eaLnBrk="1" hangingPunct="1">
              <a:buFont typeface="Wingdings 2" pitchFamily="18" charset="2"/>
              <a:buNone/>
            </a:pPr>
            <a:endParaRPr lang="zh-CN" altLang="en-US" sz="2800">
              <a:latin typeface="华文仿宋" pitchFamily="2" charset="-122"/>
              <a:ea typeface="华文仿宋" pitchFamily="2" charset="-122"/>
            </a:endParaRPr>
          </a:p>
          <a:p>
            <a:pPr lvl="1" eaLnBrk="1" hangingPunct="1">
              <a:buFont typeface="Wingdings 2" pitchFamily="18" charset="2"/>
              <a:buNone/>
            </a:pPr>
            <a:r>
              <a:rPr lang="zh-CN" altLang="en-US" sz="2800">
                <a:latin typeface="华文仿宋" pitchFamily="2" charset="-122"/>
                <a:ea typeface="华文仿宋" pitchFamily="2" charset="-122"/>
              </a:rPr>
              <a:t>（</a:t>
            </a:r>
            <a:r>
              <a:rPr lang="en-US" altLang="zh-CN" sz="2800">
                <a:latin typeface="华文仿宋" pitchFamily="2" charset="-122"/>
                <a:ea typeface="华文仿宋" pitchFamily="2" charset="-122"/>
              </a:rPr>
              <a:t>2</a:t>
            </a:r>
            <a:r>
              <a:rPr lang="zh-CN" altLang="en-US" sz="2800">
                <a:latin typeface="华文仿宋" pitchFamily="2" charset="-122"/>
                <a:ea typeface="华文仿宋" pitchFamily="2" charset="-122"/>
              </a:rPr>
              <a:t>）空间成本：运输、储存等</a:t>
            </a:r>
            <a:endParaRPr lang="en-US" altLang="zh-CN" sz="2800">
              <a:latin typeface="华文仿宋" pitchFamily="2" charset="-122"/>
              <a:ea typeface="华文仿宋" pitchFamily="2" charset="-122"/>
            </a:endParaRPr>
          </a:p>
          <a:p>
            <a:pPr lvl="1" eaLnBrk="1" hangingPunct="1">
              <a:buFont typeface="Wingdings 2" pitchFamily="18" charset="2"/>
              <a:buNone/>
            </a:pPr>
            <a:endParaRPr lang="zh-CN" altLang="en-US" sz="2800">
              <a:latin typeface="华文仿宋" pitchFamily="2" charset="-122"/>
              <a:ea typeface="华文仿宋" pitchFamily="2" charset="-122"/>
            </a:endParaRPr>
          </a:p>
          <a:p>
            <a:pPr lvl="1" eaLnBrk="1" hangingPunct="1">
              <a:buFont typeface="Wingdings 2" pitchFamily="18" charset="2"/>
              <a:buNone/>
            </a:pPr>
            <a:r>
              <a:rPr lang="zh-CN" altLang="en-US" sz="2800">
                <a:latin typeface="华文仿宋" pitchFamily="2" charset="-122"/>
                <a:ea typeface="华文仿宋" pitchFamily="2" charset="-122"/>
              </a:rPr>
              <a:t>（</a:t>
            </a:r>
            <a:r>
              <a:rPr lang="en-US" altLang="zh-CN" sz="2800">
                <a:latin typeface="华文仿宋" pitchFamily="2" charset="-122"/>
                <a:ea typeface="华文仿宋" pitchFamily="2" charset="-122"/>
              </a:rPr>
              <a:t>3</a:t>
            </a:r>
            <a:r>
              <a:rPr lang="zh-CN" altLang="en-US" sz="2800">
                <a:latin typeface="华文仿宋" pitchFamily="2" charset="-122"/>
                <a:ea typeface="华文仿宋" pitchFamily="2" charset="-122"/>
              </a:rPr>
              <a:t>）时间成本：资金占用等</a:t>
            </a:r>
          </a:p>
        </p:txBody>
      </p:sp>
      <p:pic>
        <p:nvPicPr>
          <p:cNvPr id="214020" name="Picture 4" descr="yingbijinbi1_224"/>
          <p:cNvPicPr>
            <a:picLocks noChangeAspect="1" noChangeArrowheads="1"/>
          </p:cNvPicPr>
          <p:nvPr/>
        </p:nvPicPr>
        <p:blipFill>
          <a:blip r:embed="rId2" cstate="print"/>
          <a:srcRect/>
          <a:stretch>
            <a:fillRect/>
          </a:stretch>
        </p:blipFill>
        <p:spPr bwMode="auto">
          <a:xfrm>
            <a:off x="8016876" y="3213101"/>
            <a:ext cx="1819275" cy="2233613"/>
          </a:xfrm>
          <a:prstGeom prst="rect">
            <a:avLst/>
          </a:prstGeom>
          <a:noFill/>
          <a:ln w="9525">
            <a:noFill/>
            <a:miter lim="800000"/>
            <a:headEnd/>
            <a:tailEnd/>
          </a:ln>
        </p:spPr>
      </p:pic>
    </p:spTree>
    <p:extLst>
      <p:ext uri="{BB962C8B-B14F-4D97-AF65-F5344CB8AC3E}">
        <p14:creationId xmlns:p14="http://schemas.microsoft.com/office/powerpoint/2010/main" val="1600428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7" dur="500"/>
                                        <p:tgtEl>
                                          <p:spTgt spid="563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6323">
                                            <p:txEl>
                                              <p:pRg st="4" end="4"/>
                                            </p:txEl>
                                          </p:spTgt>
                                        </p:tgtEl>
                                        <p:attrNameLst>
                                          <p:attrName>style.visibility</p:attrName>
                                        </p:attrNameLst>
                                      </p:cBhvr>
                                      <p:to>
                                        <p:strVal val="visible"/>
                                      </p:to>
                                    </p:set>
                                    <p:animEffect transition="in" filter="checkerboard(across)">
                                      <p:cBhvr>
                                        <p:cTn id="12" dur="500"/>
                                        <p:tgtEl>
                                          <p:spTgt spid="5632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323">
                                            <p:txEl>
                                              <p:pRg st="6" end="6"/>
                                            </p:txEl>
                                          </p:spTgt>
                                        </p:tgtEl>
                                        <p:attrNameLst>
                                          <p:attrName>style.visibility</p:attrName>
                                        </p:attrNameLst>
                                      </p:cBhvr>
                                      <p:to>
                                        <p:strVal val="visible"/>
                                      </p:to>
                                    </p:set>
                                    <p:animEffect transition="in" filter="blinds(horizontal)">
                                      <p:cBhvr>
                                        <p:cTn id="17" dur="500"/>
                                        <p:tgtEl>
                                          <p:spTgt spid="56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金融市场中的套利行为</a:t>
            </a:r>
            <a:r>
              <a:rPr lang="zh-CN" altLang="en-US" cap="none" smtClean="0"/>
              <a:t> </a:t>
            </a:r>
          </a:p>
        </p:txBody>
      </p:sp>
      <p:sp>
        <p:nvSpPr>
          <p:cNvPr id="57347" name="Rectangle 3"/>
          <p:cNvSpPr>
            <a:spLocks noGrp="1" noChangeArrowheads="1"/>
          </p:cNvSpPr>
          <p:nvPr>
            <p:ph idx="4294967295"/>
          </p:nvPr>
        </p:nvSpPr>
        <p:spPr/>
        <p:txBody>
          <a:bodyPr/>
          <a:lstStyle/>
          <a:p>
            <a:pPr eaLnBrk="1" hangingPunct="1"/>
            <a:r>
              <a:rPr lang="zh-CN" altLang="en-US" b="1">
                <a:solidFill>
                  <a:srgbClr val="3333FF"/>
                </a:solidFill>
                <a:latin typeface="方正姚体" pitchFamily="2" charset="-122"/>
                <a:ea typeface="方正姚体" pitchFamily="2" charset="-122"/>
              </a:rPr>
              <a:t>专业化交易市场的存在</a:t>
            </a:r>
            <a:r>
              <a:rPr lang="zh-CN" altLang="en-US">
                <a:latin typeface="华文仿宋" pitchFamily="2" charset="-122"/>
                <a:ea typeface="华文仿宋" pitchFamily="2" charset="-122"/>
              </a:rPr>
              <a:t> </a:t>
            </a:r>
          </a:p>
          <a:p>
            <a:pPr lvl="1" eaLnBrk="1" hangingPunct="1"/>
            <a:r>
              <a:rPr lang="zh-CN" altLang="en-US" sz="2800">
                <a:latin typeface="华文仿宋" pitchFamily="2" charset="-122"/>
                <a:ea typeface="华文仿宋" pitchFamily="2" charset="-122"/>
              </a:rPr>
              <a:t>信息成本只剩下交易费用（发达的中介）</a:t>
            </a:r>
          </a:p>
          <a:p>
            <a:pPr lvl="1" eaLnBrk="1" hangingPunct="1"/>
            <a:r>
              <a:rPr lang="zh-CN" altLang="en-US" sz="2800">
                <a:latin typeface="华文仿宋" pitchFamily="2" charset="-122"/>
                <a:ea typeface="华文仿宋" pitchFamily="2" charset="-122"/>
              </a:rPr>
              <a:t>产品标准化</a:t>
            </a:r>
          </a:p>
          <a:p>
            <a:pPr eaLnBrk="1" hangingPunct="1"/>
            <a:r>
              <a:rPr lang="zh-CN" altLang="en-US" b="1">
                <a:solidFill>
                  <a:srgbClr val="3333FF"/>
                </a:solidFill>
                <a:latin typeface="方正姚体" pitchFamily="2" charset="-122"/>
                <a:ea typeface="方正姚体" pitchFamily="2" charset="-122"/>
              </a:rPr>
              <a:t>金融产品的无形化</a:t>
            </a:r>
          </a:p>
          <a:p>
            <a:pPr lvl="1" eaLnBrk="1" hangingPunct="1"/>
            <a:r>
              <a:rPr lang="zh-CN" altLang="en-US" sz="2800">
                <a:latin typeface="华文仿宋" pitchFamily="2" charset="-122"/>
                <a:ea typeface="华文仿宋" pitchFamily="2" charset="-122"/>
              </a:rPr>
              <a:t>－－没有空间成本</a:t>
            </a:r>
          </a:p>
          <a:p>
            <a:pPr eaLnBrk="1" hangingPunct="1"/>
            <a:r>
              <a:rPr lang="zh-CN" altLang="en-US" b="1">
                <a:solidFill>
                  <a:srgbClr val="3333FF"/>
                </a:solidFill>
                <a:latin typeface="方正姚体" pitchFamily="2" charset="-122"/>
                <a:ea typeface="方正姚体" pitchFamily="2" charset="-122"/>
              </a:rPr>
              <a:t>金融市场存在卖空机制大大增加了套利机会</a:t>
            </a:r>
            <a:r>
              <a:rPr lang="zh-CN" altLang="en-US">
                <a:latin typeface="华文仿宋" pitchFamily="2" charset="-122"/>
                <a:ea typeface="华文仿宋" pitchFamily="2" charset="-122"/>
              </a:rPr>
              <a:t> </a:t>
            </a:r>
          </a:p>
          <a:p>
            <a:pPr eaLnBrk="1" hangingPunct="1"/>
            <a:r>
              <a:rPr lang="zh-CN" altLang="en-US" b="1">
                <a:solidFill>
                  <a:srgbClr val="3333FF"/>
                </a:solidFill>
                <a:latin typeface="方正姚体" pitchFamily="2" charset="-122"/>
                <a:ea typeface="方正姚体" pitchFamily="2" charset="-122"/>
              </a:rPr>
              <a:t>金融产品在时间和空间上的多样性也使得套利更为便捷</a:t>
            </a:r>
            <a:r>
              <a:rPr lang="zh-CN" altLang="en-US">
                <a:solidFill>
                  <a:srgbClr val="3333FF"/>
                </a:solidFill>
                <a:latin typeface="方正姚体" pitchFamily="2" charset="-122"/>
                <a:ea typeface="方正姚体" pitchFamily="2" charset="-122"/>
              </a:rPr>
              <a:t> </a:t>
            </a:r>
          </a:p>
        </p:txBody>
      </p:sp>
      <p:sp>
        <p:nvSpPr>
          <p:cNvPr id="57348" name="AutoShape 4"/>
          <p:cNvSpPr>
            <a:spLocks noChangeArrowheads="1"/>
          </p:cNvSpPr>
          <p:nvPr/>
        </p:nvSpPr>
        <p:spPr bwMode="auto">
          <a:xfrm>
            <a:off x="5808663" y="3644900"/>
            <a:ext cx="2159000" cy="431800"/>
          </a:xfrm>
          <a:prstGeom prst="wedgeRectCallout">
            <a:avLst>
              <a:gd name="adj1" fmla="val -81690"/>
              <a:gd name="adj2" fmla="val 113602"/>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保证金交易</a:t>
            </a:r>
          </a:p>
        </p:txBody>
      </p:sp>
      <p:sp>
        <p:nvSpPr>
          <p:cNvPr id="57349" name="AutoShape 5"/>
          <p:cNvSpPr>
            <a:spLocks/>
          </p:cNvSpPr>
          <p:nvPr/>
        </p:nvSpPr>
        <p:spPr bwMode="auto">
          <a:xfrm>
            <a:off x="4367213" y="5076825"/>
            <a:ext cx="914400" cy="1016000"/>
          </a:xfrm>
          <a:prstGeom prst="borderCallout1">
            <a:avLst>
              <a:gd name="adj1" fmla="val -7500"/>
              <a:gd name="adj2" fmla="val 87500"/>
              <a:gd name="adj3" fmla="val -7500"/>
              <a:gd name="adj4" fmla="val -35940"/>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时间套利</a:t>
            </a:r>
          </a:p>
        </p:txBody>
      </p:sp>
      <p:sp>
        <p:nvSpPr>
          <p:cNvPr id="57350" name="AutoShape 6"/>
          <p:cNvSpPr>
            <a:spLocks/>
          </p:cNvSpPr>
          <p:nvPr/>
        </p:nvSpPr>
        <p:spPr bwMode="auto">
          <a:xfrm>
            <a:off x="6383338" y="5100638"/>
            <a:ext cx="914400" cy="1065212"/>
          </a:xfrm>
          <a:prstGeom prst="borderCallout1">
            <a:avLst>
              <a:gd name="adj1" fmla="val -7153"/>
              <a:gd name="adj2" fmla="val 87500"/>
              <a:gd name="adj3" fmla="val -7153"/>
              <a:gd name="adj4" fmla="val -88023"/>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空间套利</a:t>
            </a:r>
          </a:p>
        </p:txBody>
      </p:sp>
    </p:spTree>
    <p:extLst>
      <p:ext uri="{BB962C8B-B14F-4D97-AF65-F5344CB8AC3E}">
        <p14:creationId xmlns:p14="http://schemas.microsoft.com/office/powerpoint/2010/main" val="22871030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checkerboard(across)">
                                      <p:cBhvr>
                                        <p:cTn id="12" dur="500"/>
                                        <p:tgtEl>
                                          <p:spTgt spid="57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7" dur="500"/>
                                        <p:tgtEl>
                                          <p:spTgt spid="57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2" dur="500"/>
                                        <p:tgtEl>
                                          <p:spTgt spid="57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7347">
                                            <p:txEl>
                                              <p:pRg st="4" end="4"/>
                                            </p:txEl>
                                          </p:spTgt>
                                        </p:tgtEl>
                                        <p:attrNameLst>
                                          <p:attrName>style.visibility</p:attrName>
                                        </p:attrNameLst>
                                      </p:cBhvr>
                                      <p:to>
                                        <p:strVal val="visible"/>
                                      </p:to>
                                    </p:set>
                                    <p:animEffect transition="in" filter="checkerboard(across)">
                                      <p:cBhvr>
                                        <p:cTn id="27" dur="500"/>
                                        <p:tgtEl>
                                          <p:spTgt spid="57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7347">
                                            <p:txEl>
                                              <p:pRg st="5" end="5"/>
                                            </p:txEl>
                                          </p:spTgt>
                                        </p:tgtEl>
                                        <p:attrNameLst>
                                          <p:attrName>style.visibility</p:attrName>
                                        </p:attrNameLst>
                                      </p:cBhvr>
                                      <p:to>
                                        <p:strVal val="visible"/>
                                      </p:to>
                                    </p:set>
                                    <p:animEffect transition="in" filter="checkerboard(across)">
                                      <p:cBhvr>
                                        <p:cTn id="32" dur="500"/>
                                        <p:tgtEl>
                                          <p:spTgt spid="573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37" dur="500"/>
                                        <p:tgtEl>
                                          <p:spTgt spid="573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348"/>
                                        </p:tgtEl>
                                        <p:attrNameLst>
                                          <p:attrName>style.visibility</p:attrName>
                                        </p:attrNameLst>
                                      </p:cBhvr>
                                      <p:to>
                                        <p:strVal val="visible"/>
                                      </p:to>
                                    </p:set>
                                    <p:animEffect transition="in" filter="blinds(horizontal)">
                                      <p:cBhvr>
                                        <p:cTn id="42" dur="500"/>
                                        <p:tgtEl>
                                          <p:spTgt spid="5734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7349"/>
                                        </p:tgtEl>
                                        <p:attrNameLst>
                                          <p:attrName>style.visibility</p:attrName>
                                        </p:attrNameLst>
                                      </p:cBhvr>
                                      <p:to>
                                        <p:strVal val="visible"/>
                                      </p:to>
                                    </p:set>
                                    <p:anim calcmode="lin" valueType="num">
                                      <p:cBhvr additive="base">
                                        <p:cTn id="47" dur="500" fill="hold"/>
                                        <p:tgtEl>
                                          <p:spTgt spid="57349"/>
                                        </p:tgtEl>
                                        <p:attrNameLst>
                                          <p:attrName>ppt_x</p:attrName>
                                        </p:attrNameLst>
                                      </p:cBhvr>
                                      <p:tavLst>
                                        <p:tav tm="0">
                                          <p:val>
                                            <p:strVal val="#ppt_x"/>
                                          </p:val>
                                        </p:tav>
                                        <p:tav tm="100000">
                                          <p:val>
                                            <p:strVal val="#ppt_x"/>
                                          </p:val>
                                        </p:tav>
                                      </p:tavLst>
                                    </p:anim>
                                    <p:anim calcmode="lin" valueType="num">
                                      <p:cBhvr additive="base">
                                        <p:cTn id="48"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7350"/>
                                        </p:tgtEl>
                                        <p:attrNameLst>
                                          <p:attrName>style.visibility</p:attrName>
                                        </p:attrNameLst>
                                      </p:cBhvr>
                                      <p:to>
                                        <p:strVal val="visible"/>
                                      </p:to>
                                    </p:set>
                                    <p:anim calcmode="lin" valueType="num">
                                      <p:cBhvr additive="base">
                                        <p:cTn id="53" dur="500" fill="hold"/>
                                        <p:tgtEl>
                                          <p:spTgt spid="57350"/>
                                        </p:tgtEl>
                                        <p:attrNameLst>
                                          <p:attrName>ppt_x</p:attrName>
                                        </p:attrNameLst>
                                      </p:cBhvr>
                                      <p:tavLst>
                                        <p:tav tm="0">
                                          <p:val>
                                            <p:strVal val="#ppt_x"/>
                                          </p:val>
                                        </p:tav>
                                        <p:tav tm="100000">
                                          <p:val>
                                            <p:strVal val="#ppt_x"/>
                                          </p:val>
                                        </p:tav>
                                      </p:tavLst>
                                    </p:anim>
                                    <p:anim calcmode="lin" valueType="num">
                                      <p:cBhvr additive="base">
                                        <p:cTn id="54"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nimBg="1"/>
      <p:bldP spid="57349" grpId="0" animBg="1"/>
      <p:bldP spid="5735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宋体" charset="-122"/>
              </a:rPr>
              <a:t>  套利的定义</a:t>
            </a:r>
          </a:p>
        </p:txBody>
      </p:sp>
      <p:sp>
        <p:nvSpPr>
          <p:cNvPr id="58371" name="Rectangle 3"/>
          <p:cNvSpPr>
            <a:spLocks noGrp="1" noChangeArrowheads="1"/>
          </p:cNvSpPr>
          <p:nvPr>
            <p:ph idx="4294967295"/>
          </p:nvPr>
        </p:nvSpPr>
        <p:spPr>
          <a:xfrm>
            <a:off x="1981200" y="1600200"/>
            <a:ext cx="8002588" cy="4205288"/>
          </a:xfrm>
        </p:spPr>
        <p:txBody>
          <a:bodyPr/>
          <a:lstStyle/>
          <a:p>
            <a:pPr eaLnBrk="1" hangingPunct="1"/>
            <a:r>
              <a:rPr lang="zh-CN" altLang="en-US">
                <a:latin typeface="方正姚体" pitchFamily="2" charset="-122"/>
                <a:ea typeface="方正姚体" pitchFamily="2" charset="-122"/>
              </a:rPr>
              <a:t>套利</a:t>
            </a:r>
          </a:p>
          <a:p>
            <a:pPr lvl="1" eaLnBrk="1" hangingPunct="1"/>
            <a:r>
              <a:rPr lang="zh-CN" altLang="en-US" sz="2800">
                <a:latin typeface="华文仿宋" pitchFamily="2" charset="-122"/>
                <a:ea typeface="华文仿宋" pitchFamily="2" charset="-122"/>
              </a:rPr>
              <a:t>指一个能产生无风险盈利的交易策略。</a:t>
            </a:r>
          </a:p>
          <a:p>
            <a:pPr lvl="1" eaLnBrk="1" hangingPunct="1"/>
            <a:endParaRPr lang="zh-CN" altLang="en-US" sz="2800">
              <a:latin typeface="华文仿宋" pitchFamily="2" charset="-122"/>
              <a:ea typeface="华文仿宋" pitchFamily="2" charset="-122"/>
            </a:endParaRPr>
          </a:p>
          <a:p>
            <a:pPr lvl="1" eaLnBrk="1" hangingPunct="1"/>
            <a:r>
              <a:rPr lang="zh-CN" altLang="en-US" sz="2800">
                <a:latin typeface="华文仿宋" pitchFamily="2" charset="-122"/>
                <a:ea typeface="华文仿宋" pitchFamily="2" charset="-122"/>
              </a:rPr>
              <a:t>这种套利是指纯粹的无风险套利。</a:t>
            </a:r>
          </a:p>
          <a:p>
            <a:pPr lvl="1" eaLnBrk="1" hangingPunct="1"/>
            <a:endParaRPr lang="zh-CN" altLang="en-US" sz="2800">
              <a:latin typeface="华文仿宋" pitchFamily="2" charset="-122"/>
              <a:ea typeface="华文仿宋" pitchFamily="2" charset="-122"/>
            </a:endParaRPr>
          </a:p>
          <a:p>
            <a:pPr lvl="1" eaLnBrk="1" hangingPunct="1"/>
            <a:r>
              <a:rPr lang="zh-CN" altLang="en-US" sz="2800">
                <a:latin typeface="华文仿宋" pitchFamily="2" charset="-122"/>
                <a:ea typeface="华文仿宋" pitchFamily="2" charset="-122"/>
              </a:rPr>
              <a:t>但在实际市场中，套利一般指的是一个预期能</a:t>
            </a:r>
          </a:p>
          <a:p>
            <a:pPr lvl="1" eaLnBrk="1" hangingPunct="1">
              <a:buFont typeface="Wingdings 2" pitchFamily="18" charset="2"/>
              <a:buNone/>
            </a:pPr>
            <a:r>
              <a:rPr lang="zh-CN" altLang="en-US" sz="2800">
                <a:latin typeface="华文仿宋" pitchFamily="2" charset="-122"/>
                <a:ea typeface="华文仿宋" pitchFamily="2" charset="-122"/>
              </a:rPr>
              <a:t>产生无风险盈利的策略，可能会承担一定的低</a:t>
            </a:r>
          </a:p>
          <a:p>
            <a:pPr lvl="1" eaLnBrk="1" hangingPunct="1">
              <a:buFont typeface="Wingdings 2" pitchFamily="18" charset="2"/>
              <a:buNone/>
            </a:pPr>
            <a:r>
              <a:rPr lang="zh-CN" altLang="en-US" sz="2800">
                <a:latin typeface="华文仿宋" pitchFamily="2" charset="-122"/>
                <a:ea typeface="华文仿宋" pitchFamily="2" charset="-122"/>
              </a:rPr>
              <a:t>风险。</a:t>
            </a:r>
          </a:p>
          <a:p>
            <a:pPr lvl="1" eaLnBrk="1" hangingPunct="1">
              <a:buFont typeface="Wingdings 2" pitchFamily="18" charset="2"/>
              <a:buNone/>
            </a:pPr>
            <a:endParaRPr lang="zh-CN" altLang="en-US" sz="2800" b="1">
              <a:latin typeface="方正姚体" pitchFamily="2" charset="-122"/>
              <a:ea typeface="方正姚体" pitchFamily="2" charset="-122"/>
            </a:endParaRPr>
          </a:p>
        </p:txBody>
      </p:sp>
    </p:spTree>
    <p:extLst>
      <p:ext uri="{BB962C8B-B14F-4D97-AF65-F5344CB8AC3E}">
        <p14:creationId xmlns:p14="http://schemas.microsoft.com/office/powerpoint/2010/main" val="2955139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checkerboard(across)">
                                      <p:cBhvr>
                                        <p:cTn id="7" dur="500"/>
                                        <p:tgtEl>
                                          <p:spTgt spid="58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8371">
                                            <p:txEl>
                                              <p:pRg st="3" end="3"/>
                                            </p:txEl>
                                          </p:spTgt>
                                        </p:tgtEl>
                                        <p:attrNameLst>
                                          <p:attrName>style.visibility</p:attrName>
                                        </p:attrNameLst>
                                      </p:cBhvr>
                                      <p:to>
                                        <p:strVal val="visible"/>
                                      </p:to>
                                    </p:set>
                                    <p:animEffect transition="in" filter="checkerboard(across)">
                                      <p:cBhvr>
                                        <p:cTn id="12" dur="500"/>
                                        <p:tgtEl>
                                          <p:spTgt spid="583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371">
                                            <p:txEl>
                                              <p:pRg st="5" end="5"/>
                                            </p:txEl>
                                          </p:spTgt>
                                        </p:tgtEl>
                                        <p:attrNameLst>
                                          <p:attrName>style.visibility</p:attrName>
                                        </p:attrNameLst>
                                      </p:cBhvr>
                                      <p:to>
                                        <p:strVal val="visible"/>
                                      </p:to>
                                    </p:set>
                                    <p:animEffect transition="in" filter="blinds(horizontal)">
                                      <p:cBhvr>
                                        <p:cTn id="17" dur="500"/>
                                        <p:tgtEl>
                                          <p:spTgt spid="58371">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371">
                                            <p:txEl>
                                              <p:pRg st="6" end="6"/>
                                            </p:txEl>
                                          </p:spTgt>
                                        </p:tgtEl>
                                        <p:attrNameLst>
                                          <p:attrName>style.visibility</p:attrName>
                                        </p:attrNameLst>
                                      </p:cBhvr>
                                      <p:to>
                                        <p:strVal val="visible"/>
                                      </p:to>
                                    </p:set>
                                    <p:animEffect transition="in" filter="blinds(horizontal)">
                                      <p:cBhvr>
                                        <p:cTn id="20" dur="500"/>
                                        <p:tgtEl>
                                          <p:spTgt spid="58371">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8371">
                                            <p:txEl>
                                              <p:pRg st="7" end="7"/>
                                            </p:txEl>
                                          </p:spTgt>
                                        </p:tgtEl>
                                        <p:attrNameLst>
                                          <p:attrName>style.visibility</p:attrName>
                                        </p:attrNameLst>
                                      </p:cBhvr>
                                      <p:to>
                                        <p:strVal val="visible"/>
                                      </p:to>
                                    </p:set>
                                    <p:animEffect transition="in" filter="blinds(horizontal)">
                                      <p:cBhvr>
                                        <p:cTn id="23" dur="500"/>
                                        <p:tgtEl>
                                          <p:spTgt spid="583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dirty="0"/>
              <a:t> 第一章  绪论</a:t>
            </a:r>
            <a:endParaRPr lang="zh-CN" altLang="zh-CN" sz="3600" b="1" dirty="0">
              <a:effectLst>
                <a:outerShdw blurRad="38100" dist="38100" dir="2700000" algn="tl">
                  <a:srgbClr val="C0C0C0"/>
                </a:outerShdw>
              </a:effectLst>
              <a:latin typeface="黑体" pitchFamily="2" charset="-122"/>
            </a:endParaRPr>
          </a:p>
        </p:txBody>
      </p:sp>
      <p:sp>
        <p:nvSpPr>
          <p:cNvPr id="173059" name="Rectangle 3"/>
          <p:cNvSpPr>
            <a:spLocks noGrp="1" noChangeArrowheads="1"/>
          </p:cNvSpPr>
          <p:nvPr>
            <p:ph type="body" idx="4294967295"/>
          </p:nvPr>
        </p:nvSpPr>
        <p:spPr/>
        <p:txBody>
          <a:bodyPr/>
          <a:lstStyle/>
          <a:p>
            <a:pPr eaLnBrk="1" hangingPunct="1"/>
            <a:endParaRPr lang="zh-CN" altLang="zh-CN" smtClean="0"/>
          </a:p>
        </p:txBody>
      </p:sp>
      <p:sp>
        <p:nvSpPr>
          <p:cNvPr id="270340"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什么是金融工程</a:t>
            </a:r>
            <a:r>
              <a:rPr lang="en-US" altLang="zh-CN" sz="2400" b="1">
                <a:latin typeface="华文中宋" pitchFamily="2" charset="-122"/>
                <a:ea typeface="华文中宋" pitchFamily="2" charset="-122"/>
              </a:rPr>
              <a:t>?</a:t>
            </a:r>
            <a:endParaRPr lang="zh-CN" altLang="en-US" sz="2400" b="1">
              <a:latin typeface="华文仿宋" pitchFamily="2" charset="-122"/>
              <a:ea typeface="华文仿宋" pitchFamily="2" charset="-122"/>
            </a:endParaRPr>
          </a:p>
        </p:txBody>
      </p:sp>
      <p:sp>
        <p:nvSpPr>
          <p:cNvPr id="270341"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为什么要学习金融工程</a:t>
            </a:r>
            <a:r>
              <a:rPr lang="en-US" altLang="zh-CN" sz="2400" b="1">
                <a:latin typeface="华文中宋" pitchFamily="2" charset="-122"/>
                <a:ea typeface="华文中宋" pitchFamily="2" charset="-122"/>
              </a:rPr>
              <a:t>?</a:t>
            </a:r>
            <a:endParaRPr lang="zh-CN" altLang="en-US" sz="2400" b="1">
              <a:latin typeface="华文中宋" pitchFamily="2" charset="-122"/>
              <a:ea typeface="华文中宋" pitchFamily="2" charset="-122"/>
            </a:endParaRPr>
          </a:p>
        </p:txBody>
      </p:sp>
      <p:sp>
        <p:nvSpPr>
          <p:cNvPr id="270342"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金融工程的核心问题</a:t>
            </a:r>
          </a:p>
        </p:txBody>
      </p:sp>
      <p:sp>
        <p:nvSpPr>
          <p:cNvPr id="270343"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金融工程的产品市场</a:t>
            </a:r>
          </a:p>
        </p:txBody>
      </p:sp>
    </p:spTree>
    <p:extLst>
      <p:ext uri="{BB962C8B-B14F-4D97-AF65-F5344CB8AC3E}">
        <p14:creationId xmlns:p14="http://schemas.microsoft.com/office/powerpoint/2010/main" val="35349384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340">
                                            <p:bg/>
                                          </p:spTgt>
                                        </p:tgtEl>
                                        <p:attrNameLst>
                                          <p:attrName>style.visibility</p:attrName>
                                        </p:attrNameLst>
                                      </p:cBhvr>
                                      <p:to>
                                        <p:strVal val="visible"/>
                                      </p:to>
                                    </p:set>
                                    <p:animEffect transition="in" filter="blinds(horizontal)">
                                      <p:cBhvr>
                                        <p:cTn id="7" dur="500"/>
                                        <p:tgtEl>
                                          <p:spTgt spid="270340">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0340">
                                            <p:txEl>
                                              <p:pRg st="0" end="0"/>
                                            </p:txEl>
                                          </p:spTgt>
                                        </p:tgtEl>
                                        <p:attrNameLst>
                                          <p:attrName>style.visibility</p:attrName>
                                        </p:attrNameLst>
                                      </p:cBhvr>
                                      <p:to>
                                        <p:strVal val="visible"/>
                                      </p:to>
                                    </p:set>
                                    <p:animEffect transition="in" filter="blinds(horizontal)">
                                      <p:cBhvr>
                                        <p:cTn id="10" dur="500"/>
                                        <p:tgtEl>
                                          <p:spTgt spid="2703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0341"/>
                                        </p:tgtEl>
                                        <p:attrNameLst>
                                          <p:attrName>style.visibility</p:attrName>
                                        </p:attrNameLst>
                                      </p:cBhvr>
                                      <p:to>
                                        <p:strVal val="visible"/>
                                      </p:to>
                                    </p:set>
                                    <p:animEffect transition="in" filter="blinds(horizontal)">
                                      <p:cBhvr>
                                        <p:cTn id="15" dur="500"/>
                                        <p:tgtEl>
                                          <p:spTgt spid="27034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0342"/>
                                        </p:tgtEl>
                                        <p:attrNameLst>
                                          <p:attrName>style.visibility</p:attrName>
                                        </p:attrNameLst>
                                      </p:cBhvr>
                                      <p:to>
                                        <p:strVal val="visible"/>
                                      </p:to>
                                    </p:set>
                                    <p:animEffect transition="in" filter="blinds(horizontal)">
                                      <p:cBhvr>
                                        <p:cTn id="20" dur="500"/>
                                        <p:tgtEl>
                                          <p:spTgt spid="27034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70343"/>
                                        </p:tgtEl>
                                        <p:attrNameLst>
                                          <p:attrName>style.visibility</p:attrName>
                                        </p:attrNameLst>
                                      </p:cBhvr>
                                      <p:to>
                                        <p:strVal val="visible"/>
                                      </p:to>
                                    </p:set>
                                    <p:animEffect transition="in" filter="checkerboard(across)">
                                      <p:cBhvr>
                                        <p:cTn id="25" dur="500"/>
                                        <p:tgtEl>
                                          <p:spTgt spid="270343"/>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mph" presetSubtype="0" fill="hold" grpId="1" nodeType="clickEffect">
                                  <p:stCondLst>
                                    <p:cond delay="0"/>
                                  </p:stCondLst>
                                  <p:childTnLst>
                                    <p:animScale>
                                      <p:cBhvr>
                                        <p:cTn id="29" dur="2000" fill="hold"/>
                                        <p:tgtEl>
                                          <p:spTgt spid="270340">
                                            <p:bg/>
                                          </p:spTgt>
                                        </p:tgtEl>
                                      </p:cBhvr>
                                      <p:by x="150000" y="150000"/>
                                    </p:animScale>
                                  </p:childTnLst>
                                </p:cTn>
                              </p:par>
                              <p:par>
                                <p:cTn id="30" presetID="6" presetClass="emph" presetSubtype="0" fill="hold" grpId="1" nodeType="withEffect">
                                  <p:stCondLst>
                                    <p:cond delay="0"/>
                                  </p:stCondLst>
                                  <p:childTnLst>
                                    <p:animScale>
                                      <p:cBhvr>
                                        <p:cTn id="31" dur="2000" fill="hold"/>
                                        <p:tgtEl>
                                          <p:spTgt spid="270340">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build="allAtOnce" animBg="1"/>
      <p:bldP spid="270340" grpId="1" build="allAtOnce" animBg="1"/>
      <p:bldP spid="270341" grpId="0" animBg="1"/>
      <p:bldP spid="270342" grpId="0" animBg="1"/>
      <p:bldP spid="27034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AutoShape 5"/>
          <p:cNvSpPr>
            <a:spLocks noChangeArrowheads="1"/>
          </p:cNvSpPr>
          <p:nvPr/>
        </p:nvSpPr>
        <p:spPr bwMode="auto">
          <a:xfrm>
            <a:off x="3810000" y="4602164"/>
            <a:ext cx="4267200" cy="731837"/>
          </a:xfrm>
          <a:prstGeom prst="flowChartAlternateProcess">
            <a:avLst/>
          </a:prstGeom>
          <a:solidFill>
            <a:srgbClr val="C0C0C0"/>
          </a:solidFill>
          <a:ln w="9525">
            <a:solidFill>
              <a:schemeClr val="bg2"/>
            </a:solidFill>
            <a:miter lim="800000"/>
            <a:headEnd/>
            <a:tailEnd/>
          </a:ln>
        </p:spPr>
        <p:txBody>
          <a:bodyPr wrap="none" anchor="ctr"/>
          <a:lstStyle/>
          <a:p>
            <a:pPr>
              <a:spcBef>
                <a:spcPct val="0"/>
              </a:spcBef>
              <a:buClrTx/>
              <a:buSzTx/>
              <a:buFontTx/>
              <a:buNone/>
            </a:pPr>
            <a:r>
              <a:rPr lang="zh-CN" altLang="en-US" sz="2400">
                <a:latin typeface="Arial" charset="0"/>
                <a:ea typeface="楷体_GB2312" pitchFamily="49" charset="-122"/>
              </a:rPr>
              <a:t>无套利定价原理的基本理论</a:t>
            </a:r>
          </a:p>
        </p:txBody>
      </p:sp>
      <p:sp>
        <p:nvSpPr>
          <p:cNvPr id="217091" name="Rectangle 2"/>
          <p:cNvSpPr>
            <a:spLocks noGrp="1" noChangeArrowheads="1"/>
          </p:cNvSpPr>
          <p:nvPr>
            <p:ph type="title" idx="4294967295"/>
          </p:nvPr>
        </p:nvSpPr>
        <p:spPr bwMode="auto">
          <a:xfrm>
            <a:off x="2209800" y="457200"/>
            <a:ext cx="7010400" cy="8382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第二章  无套利定价原理</a:t>
            </a:r>
          </a:p>
        </p:txBody>
      </p:sp>
      <p:sp>
        <p:nvSpPr>
          <p:cNvPr id="217092" name="AutoShape 3"/>
          <p:cNvSpPr>
            <a:spLocks noChangeArrowheads="1"/>
          </p:cNvSpPr>
          <p:nvPr/>
        </p:nvSpPr>
        <p:spPr bwMode="auto">
          <a:xfrm>
            <a:off x="3810000" y="2133600"/>
            <a:ext cx="4267200" cy="731838"/>
          </a:xfrm>
          <a:prstGeom prst="flowChartAlternateProcess">
            <a:avLst/>
          </a:prstGeom>
          <a:solidFill>
            <a:srgbClr val="C0C0C0"/>
          </a:solidFill>
          <a:ln w="9525">
            <a:solidFill>
              <a:schemeClr val="bg2"/>
            </a:solidFill>
            <a:miter lim="800000"/>
            <a:headEnd/>
            <a:tailEnd/>
          </a:ln>
        </p:spPr>
        <p:txBody>
          <a:bodyPr wrap="none" anchor="ctr"/>
          <a:lstStyle/>
          <a:p>
            <a:pPr>
              <a:spcBef>
                <a:spcPct val="0"/>
              </a:spcBef>
              <a:buClrTx/>
              <a:buSzTx/>
              <a:buFontTx/>
              <a:buNone/>
            </a:pPr>
            <a:r>
              <a:rPr lang="zh-CN" altLang="en-US" sz="2400" b="1">
                <a:solidFill>
                  <a:schemeClr val="folHlink"/>
                </a:solidFill>
                <a:latin typeface="楷体_GB2312" pitchFamily="49" charset="-122"/>
                <a:ea typeface="楷体_GB2312" pitchFamily="49" charset="-122"/>
              </a:rPr>
              <a:t>什么是套利</a:t>
            </a:r>
          </a:p>
        </p:txBody>
      </p:sp>
      <p:sp>
        <p:nvSpPr>
          <p:cNvPr id="59396" name="AutoShape 4"/>
          <p:cNvSpPr>
            <a:spLocks noChangeArrowheads="1"/>
          </p:cNvSpPr>
          <p:nvPr/>
        </p:nvSpPr>
        <p:spPr bwMode="auto">
          <a:xfrm>
            <a:off x="3792538" y="3357564"/>
            <a:ext cx="4267200" cy="731837"/>
          </a:xfrm>
          <a:prstGeom prst="flowChartAlternateProcess">
            <a:avLst/>
          </a:prstGeom>
          <a:noFill/>
          <a:ln w="9525">
            <a:solidFill>
              <a:schemeClr val="bg2"/>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什么是无套利定价原理</a:t>
            </a:r>
          </a:p>
        </p:txBody>
      </p:sp>
    </p:spTree>
    <p:extLst>
      <p:ext uri="{BB962C8B-B14F-4D97-AF65-F5344CB8AC3E}">
        <p14:creationId xmlns:p14="http://schemas.microsoft.com/office/powerpoint/2010/main" val="1180106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939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4" descr="jingrongchahua2_144"/>
          <p:cNvPicPr>
            <a:picLocks noChangeAspect="1" noChangeArrowheads="1"/>
          </p:cNvPicPr>
          <p:nvPr/>
        </p:nvPicPr>
        <p:blipFill>
          <a:blip r:embed="rId2" cstate="print"/>
          <a:srcRect/>
          <a:stretch>
            <a:fillRect/>
          </a:stretch>
        </p:blipFill>
        <p:spPr bwMode="auto">
          <a:xfrm>
            <a:off x="6311900" y="3068638"/>
            <a:ext cx="3721100" cy="2673350"/>
          </a:xfrm>
          <a:prstGeom prst="rect">
            <a:avLst/>
          </a:prstGeom>
          <a:noFill/>
          <a:ln w="9525">
            <a:noFill/>
            <a:miter lim="800000"/>
            <a:headEnd/>
            <a:tailEnd/>
          </a:ln>
        </p:spPr>
      </p:pic>
      <p:sp>
        <p:nvSpPr>
          <p:cNvPr id="218115"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en-US" altLang="zh-CN" sz="3600" b="1">
                <a:latin typeface="华文中宋" pitchFamily="2" charset="-122"/>
              </a:rPr>
              <a:t>“</a:t>
            </a:r>
            <a:r>
              <a:rPr lang="zh-CN" altLang="en-US" sz="3600" b="1">
                <a:latin typeface="华文中宋" pitchFamily="2" charset="-122"/>
              </a:rPr>
              <a:t>无套利定价”原理</a:t>
            </a:r>
          </a:p>
        </p:txBody>
      </p:sp>
      <p:sp>
        <p:nvSpPr>
          <p:cNvPr id="60420" name="Rectangle 3"/>
          <p:cNvSpPr>
            <a:spLocks noGrp="1" noChangeArrowheads="1"/>
          </p:cNvSpPr>
          <p:nvPr>
            <p:ph idx="4294967295"/>
          </p:nvPr>
        </p:nvSpPr>
        <p:spPr>
          <a:xfrm>
            <a:off x="1919288" y="1412876"/>
            <a:ext cx="7467600" cy="4873625"/>
          </a:xfrm>
        </p:spPr>
        <p:txBody>
          <a:bodyPr/>
          <a:lstStyle/>
          <a:p>
            <a:pPr eaLnBrk="1" hangingPunct="1"/>
            <a:r>
              <a:rPr lang="en-US" altLang="zh-CN" b="1">
                <a:solidFill>
                  <a:schemeClr val="accent1"/>
                </a:solidFill>
                <a:latin typeface="宋体" charset="-122"/>
                <a:ea typeface="方正姚体" pitchFamily="2" charset="-122"/>
              </a:rPr>
              <a:t>“</a:t>
            </a:r>
            <a:r>
              <a:rPr lang="zh-CN" altLang="en-US" b="1">
                <a:solidFill>
                  <a:schemeClr val="accent1"/>
                </a:solidFill>
                <a:latin typeface="方正姚体" pitchFamily="2" charset="-122"/>
                <a:ea typeface="方正姚体" pitchFamily="2" charset="-122"/>
              </a:rPr>
              <a:t>无套利定价</a:t>
            </a:r>
            <a:r>
              <a:rPr lang="zh-CN" altLang="en-US" b="1">
                <a:solidFill>
                  <a:schemeClr val="accent1"/>
                </a:solidFill>
                <a:latin typeface="宋体" charset="-122"/>
                <a:ea typeface="方正姚体" pitchFamily="2" charset="-122"/>
              </a:rPr>
              <a:t>”</a:t>
            </a:r>
            <a:r>
              <a:rPr lang="zh-CN" altLang="en-US" b="1">
                <a:solidFill>
                  <a:schemeClr val="accent1"/>
                </a:solidFill>
                <a:latin typeface="方正姚体" pitchFamily="2" charset="-122"/>
                <a:ea typeface="方正姚体" pitchFamily="2" charset="-122"/>
              </a:rPr>
              <a:t>原理</a:t>
            </a:r>
            <a:r>
              <a:rPr lang="zh-CN" altLang="en-US">
                <a:solidFill>
                  <a:schemeClr val="accent1"/>
                </a:solidFill>
                <a:latin typeface="方正姚体" pitchFamily="2" charset="-122"/>
                <a:ea typeface="方正姚体" pitchFamily="2" charset="-122"/>
              </a:rPr>
              <a:t> </a:t>
            </a:r>
          </a:p>
          <a:p>
            <a:pPr lvl="1" eaLnBrk="1" hangingPunct="1"/>
            <a:r>
              <a:rPr lang="zh-CN" altLang="en-US" sz="2800">
                <a:latin typeface="宋体" charset="-122"/>
                <a:ea typeface="宋体" charset="-122"/>
              </a:rPr>
              <a:t>金融产品在市场的合理价格是这个价格使得市场不存在套利机会</a:t>
            </a:r>
          </a:p>
          <a:p>
            <a:pPr eaLnBrk="1" hangingPunct="1">
              <a:buFont typeface="Wingdings" pitchFamily="2" charset="2"/>
              <a:buNone/>
            </a:pPr>
            <a:endParaRPr lang="zh-CN" altLang="en-US">
              <a:solidFill>
                <a:schemeClr val="tx2"/>
              </a:solidFill>
              <a:latin typeface="宋体" charset="-122"/>
              <a:ea typeface="宋体" charset="-122"/>
            </a:endParaRPr>
          </a:p>
          <a:p>
            <a:pPr eaLnBrk="1" hangingPunct="1">
              <a:buFont typeface="Wingdings" pitchFamily="2" charset="2"/>
              <a:buNone/>
            </a:pPr>
            <a:r>
              <a:rPr lang="zh-CN" altLang="en-US">
                <a:solidFill>
                  <a:schemeClr val="tx2"/>
                </a:solidFill>
                <a:latin typeface="宋体" charset="-122"/>
                <a:ea typeface="宋体" charset="-122"/>
              </a:rPr>
              <a:t> </a:t>
            </a:r>
          </a:p>
          <a:p>
            <a:pPr eaLnBrk="1" hangingPunct="1">
              <a:buFont typeface="Wingdings" pitchFamily="2" charset="2"/>
              <a:buNone/>
            </a:pPr>
            <a:r>
              <a:rPr lang="zh-CN" altLang="en-US" b="1">
                <a:solidFill>
                  <a:schemeClr val="tx2"/>
                </a:solidFill>
                <a:latin typeface="宋体" charset="-122"/>
                <a:ea typeface="宋体" charset="-122"/>
              </a:rPr>
              <a:t>  </a:t>
            </a:r>
          </a:p>
          <a:p>
            <a:pPr eaLnBrk="1" hangingPunct="1">
              <a:buFont typeface="Wingdings" pitchFamily="2" charset="2"/>
              <a:buNone/>
            </a:pPr>
            <a:r>
              <a:rPr lang="zh-CN" altLang="en-US" b="1">
                <a:solidFill>
                  <a:schemeClr val="tx2"/>
                </a:solidFill>
                <a:latin typeface="宋体" charset="-122"/>
                <a:ea typeface="宋体" charset="-122"/>
              </a:rPr>
              <a:t>  </a:t>
            </a:r>
            <a:r>
              <a:rPr lang="zh-CN" altLang="en-US" b="1">
                <a:solidFill>
                  <a:srgbClr val="3333FF"/>
                </a:solidFill>
                <a:latin typeface="方正姚体" pitchFamily="2" charset="-122"/>
                <a:ea typeface="方正姚体" pitchFamily="2" charset="-122"/>
              </a:rPr>
              <a:t>那什么是套利机会呢？</a:t>
            </a:r>
          </a:p>
        </p:txBody>
      </p:sp>
    </p:spTree>
    <p:extLst>
      <p:ext uri="{BB962C8B-B14F-4D97-AF65-F5344CB8AC3E}">
        <p14:creationId xmlns:p14="http://schemas.microsoft.com/office/powerpoint/2010/main" val="1836064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animEffect transition="in" filter="checkerboard(across)">
                                      <p:cBhvr>
                                        <p:cTn id="7" dur="500"/>
                                        <p:tgtEl>
                                          <p:spTgt spid="604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0420">
                                            <p:txEl>
                                              <p:pRg st="5" end="5"/>
                                            </p:txEl>
                                          </p:spTgt>
                                        </p:tgtEl>
                                        <p:attrNameLst>
                                          <p:attrName>style.visibility</p:attrName>
                                        </p:attrNameLst>
                                      </p:cBhvr>
                                      <p:to>
                                        <p:strVal val="visible"/>
                                      </p:to>
                                    </p:set>
                                    <p:anim calcmode="lin" valueType="num">
                                      <p:cBhvr additive="base">
                                        <p:cTn id="12" dur="500" fill="hold"/>
                                        <p:tgtEl>
                                          <p:spTgt spid="60420">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042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p:cNvSpPr>
          <p:nvPr>
            <p:ph type="body" sz="half" idx="4294967295"/>
          </p:nvPr>
        </p:nvSpPr>
        <p:spPr>
          <a:xfrm>
            <a:off x="1703389" y="620713"/>
            <a:ext cx="8613775" cy="4876800"/>
          </a:xfrm>
        </p:spPr>
        <p:txBody>
          <a:bodyPr/>
          <a:lstStyle/>
          <a:p>
            <a:pPr>
              <a:buFont typeface="Wingdings" pitchFamily="2" charset="2"/>
              <a:buNone/>
            </a:pPr>
            <a:r>
              <a:rPr lang="zh-CN" altLang="en-US">
                <a:solidFill>
                  <a:srgbClr val="FF0000"/>
                </a:solidFill>
                <a:latin typeface="宋体" charset="-122"/>
                <a:ea typeface="宋体" charset="-122"/>
              </a:rPr>
              <a:t>例</a:t>
            </a:r>
            <a:r>
              <a:rPr lang="en-US" altLang="zh-CN">
                <a:solidFill>
                  <a:srgbClr val="FF0000"/>
                </a:solidFill>
                <a:latin typeface="宋体" charset="-122"/>
                <a:ea typeface="宋体" charset="-122"/>
              </a:rPr>
              <a:t>2</a:t>
            </a:r>
            <a:r>
              <a:rPr lang="zh-CN" altLang="en-US">
                <a:solidFill>
                  <a:srgbClr val="FF0000"/>
                </a:solidFill>
                <a:latin typeface="宋体" charset="-122"/>
                <a:ea typeface="宋体" charset="-122"/>
              </a:rPr>
              <a:t>：</a:t>
            </a:r>
            <a:r>
              <a:rPr lang="zh-CN" altLang="en-US">
                <a:latin typeface="宋体" charset="-122"/>
                <a:ea typeface="宋体" charset="-122"/>
              </a:rPr>
              <a:t>两家公司</a:t>
            </a:r>
            <a:r>
              <a:rPr lang="en-US" altLang="zh-CN">
                <a:latin typeface="宋体" charset="-122"/>
                <a:ea typeface="宋体" charset="-122"/>
              </a:rPr>
              <a:t>A</a:t>
            </a:r>
            <a:r>
              <a:rPr lang="zh-CN" altLang="en-US">
                <a:latin typeface="宋体" charset="-122"/>
                <a:ea typeface="宋体" charset="-122"/>
              </a:rPr>
              <a:t>和</a:t>
            </a:r>
            <a:r>
              <a:rPr lang="en-US" altLang="zh-CN">
                <a:latin typeface="宋体" charset="-122"/>
                <a:ea typeface="宋体" charset="-122"/>
              </a:rPr>
              <a:t>B</a:t>
            </a:r>
            <a:r>
              <a:rPr lang="zh-CN" altLang="en-US">
                <a:latin typeface="宋体" charset="-122"/>
                <a:ea typeface="宋体" charset="-122"/>
              </a:rPr>
              <a:t>，税前收益都是</a:t>
            </a:r>
            <a:r>
              <a:rPr lang="en-US" altLang="zh-CN">
                <a:latin typeface="宋体" charset="-122"/>
                <a:ea typeface="宋体" charset="-122"/>
              </a:rPr>
              <a:t>1000</a:t>
            </a:r>
            <a:r>
              <a:rPr lang="zh-CN" altLang="en-US">
                <a:latin typeface="宋体" charset="-122"/>
                <a:ea typeface="宋体" charset="-122"/>
              </a:rPr>
              <a:t>万元</a:t>
            </a:r>
            <a:r>
              <a:rPr lang="en-US" altLang="zh-CN">
                <a:latin typeface="宋体" charset="-122"/>
                <a:ea typeface="宋体" charset="-122"/>
              </a:rPr>
              <a:t>,</a:t>
            </a:r>
            <a:r>
              <a:rPr lang="zh-CN" altLang="en-US">
                <a:latin typeface="宋体" charset="-122"/>
                <a:ea typeface="宋体" charset="-122"/>
              </a:rPr>
              <a:t>它们的资本构成如下</a:t>
            </a:r>
            <a:r>
              <a:rPr lang="en-US" altLang="zh-CN">
                <a:latin typeface="宋体" charset="-122"/>
                <a:ea typeface="宋体" charset="-122"/>
              </a:rPr>
              <a:t>:</a:t>
            </a:r>
          </a:p>
          <a:p>
            <a:pPr>
              <a:buFont typeface="Wingdings" pitchFamily="2" charset="2"/>
              <a:buNone/>
            </a:pPr>
            <a:endParaRPr lang="zh-CN" altLang="en-US" sz="2000">
              <a:latin typeface="宋体" charset="-122"/>
              <a:ea typeface="宋体" charset="-122"/>
            </a:endParaRPr>
          </a:p>
        </p:txBody>
      </p:sp>
      <p:graphicFrame>
        <p:nvGraphicFramePr>
          <p:cNvPr id="182275" name="Group 3"/>
          <p:cNvGraphicFramePr>
            <a:graphicFrameLocks noGrp="1"/>
          </p:cNvGraphicFramePr>
          <p:nvPr>
            <p:ph sz="quarter" idx="4294967295"/>
          </p:nvPr>
        </p:nvGraphicFramePr>
        <p:xfrm>
          <a:off x="1919288" y="2060576"/>
          <a:ext cx="8208962" cy="1882775"/>
        </p:xfrm>
        <a:graphic>
          <a:graphicData uri="http://schemas.openxmlformats.org/drawingml/2006/table">
            <a:tbl>
              <a:tblPr/>
              <a:tblGrid>
                <a:gridCol w="1065212">
                  <a:extLst>
                    <a:ext uri="{9D8B030D-6E8A-4147-A177-3AD203B41FA5}">
                      <a16:colId xmlns:a16="http://schemas.microsoft.com/office/drawing/2014/main" val="20000"/>
                    </a:ext>
                  </a:extLst>
                </a:gridCol>
                <a:gridCol w="7143750">
                  <a:extLst>
                    <a:ext uri="{9D8B030D-6E8A-4147-A177-3AD203B41FA5}">
                      <a16:colId xmlns:a16="http://schemas.microsoft.com/office/drawing/2014/main" val="20001"/>
                    </a:ext>
                  </a:extLst>
                </a:gridCol>
              </a:tblGrid>
              <a:tr h="1882775">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charset="-122"/>
                          <a:ea typeface="宋体" charset="-122"/>
                        </a:rPr>
                        <a:t>A</a:t>
                      </a:r>
                    </a:p>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charset="-122"/>
                          <a:ea typeface="宋体" charset="-122"/>
                        </a:rPr>
                        <a:t>公</a:t>
                      </a:r>
                    </a:p>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charset="-122"/>
                          <a:ea typeface="宋体" charset="-122"/>
                        </a:rPr>
                        <a:t>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Char char=""/>
                        <a:tabLst/>
                      </a:pPr>
                      <a:r>
                        <a:rPr kumimoji="0" lang="en-US" altLang="zh-CN" sz="2800" b="0" i="0" u="none" strike="noStrike" cap="none" normalizeH="0" baseline="0" smtClean="0">
                          <a:ln>
                            <a:noFill/>
                          </a:ln>
                          <a:solidFill>
                            <a:schemeClr val="tx1"/>
                          </a:solidFill>
                          <a:effectLst/>
                          <a:latin typeface="宋体" charset="-122"/>
                          <a:ea typeface="宋体" charset="-122"/>
                        </a:rPr>
                        <a:t>100</a:t>
                      </a:r>
                      <a:r>
                        <a:rPr kumimoji="0" lang="zh-CN" altLang="en-US" sz="2800" b="0" i="0" u="none" strike="noStrike" cap="none" normalizeH="0" baseline="0" smtClean="0">
                          <a:ln>
                            <a:noFill/>
                          </a:ln>
                          <a:solidFill>
                            <a:schemeClr val="tx1"/>
                          </a:solidFill>
                          <a:effectLst/>
                          <a:latin typeface="宋体" charset="-122"/>
                          <a:ea typeface="宋体" charset="-122"/>
                        </a:rPr>
                        <a:t>万股，</a:t>
                      </a:r>
                      <a:r>
                        <a:rPr kumimoji="0" lang="en-US" altLang="zh-CN" sz="2800" b="0" i="0" u="none" strike="noStrike" cap="none" normalizeH="0" baseline="0" smtClean="0">
                          <a:ln>
                            <a:noFill/>
                          </a:ln>
                          <a:solidFill>
                            <a:schemeClr val="tx1"/>
                          </a:solidFill>
                          <a:effectLst/>
                          <a:latin typeface="宋体" charset="-122"/>
                          <a:ea typeface="宋体" charset="-122"/>
                        </a:rPr>
                        <a:t>A</a:t>
                      </a:r>
                      <a:r>
                        <a:rPr kumimoji="0" lang="zh-CN" altLang="en-US" sz="2800" b="0" i="0" u="none" strike="noStrike" cap="none" normalizeH="0" baseline="0" smtClean="0">
                          <a:ln>
                            <a:noFill/>
                          </a:ln>
                          <a:solidFill>
                            <a:schemeClr val="tx1"/>
                          </a:solidFill>
                          <a:effectLst/>
                          <a:latin typeface="宋体" charset="-122"/>
                          <a:ea typeface="宋体" charset="-122"/>
                        </a:rPr>
                        <a:t>公司的预期收益是</a:t>
                      </a:r>
                      <a:r>
                        <a:rPr kumimoji="0" lang="en-US" altLang="zh-CN" sz="2800" b="0" i="0" u="none" strike="noStrike" cap="none" normalizeH="0" baseline="0" smtClean="0">
                          <a:ln>
                            <a:noFill/>
                          </a:ln>
                          <a:solidFill>
                            <a:schemeClr val="tx1"/>
                          </a:solidFill>
                          <a:effectLst/>
                          <a:latin typeface="宋体" charset="-122"/>
                          <a:ea typeface="宋体" charset="-122"/>
                        </a:rPr>
                        <a:t>10%</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en-US" altLang="zh-CN" sz="2800" b="0" i="0" u="none" strike="noStrike" cap="none" normalizeH="0" baseline="0" smtClean="0">
                        <a:ln>
                          <a:noFill/>
                        </a:ln>
                        <a:solidFill>
                          <a:schemeClr val="tx1"/>
                        </a:solidFill>
                        <a:effectLst/>
                        <a:latin typeface="宋体" charset="-122"/>
                        <a:ea typeface="宋体" charset="-122"/>
                      </a:endParaRP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Char char=""/>
                        <a:tabLst/>
                      </a:pPr>
                      <a:r>
                        <a:rPr kumimoji="0" lang="zh-CN" altLang="en-US" sz="2800" b="0" i="0" u="none" strike="noStrike" cap="none" normalizeH="0" baseline="0" smtClean="0">
                          <a:ln>
                            <a:noFill/>
                          </a:ln>
                          <a:solidFill>
                            <a:schemeClr val="tx1"/>
                          </a:solidFill>
                          <a:effectLst/>
                          <a:latin typeface="宋体" charset="-122"/>
                          <a:ea typeface="宋体" charset="-122"/>
                        </a:rPr>
                        <a:t>股价（</a:t>
                      </a:r>
                      <a:r>
                        <a:rPr kumimoji="0" lang="en-US" altLang="zh-CN" sz="2800" b="0" i="0" u="none" strike="noStrike" cap="none" normalizeH="0" baseline="0" smtClean="0">
                          <a:ln>
                            <a:noFill/>
                          </a:ln>
                          <a:solidFill>
                            <a:schemeClr val="tx1"/>
                          </a:solidFill>
                          <a:effectLst/>
                          <a:latin typeface="宋体" charset="-122"/>
                          <a:ea typeface="宋体" charset="-122"/>
                        </a:rPr>
                        <a:t>1000</a:t>
                      </a:r>
                      <a:r>
                        <a:rPr kumimoji="0" lang="zh-CN" altLang="en-US" sz="2800" b="0" i="0" u="none" strike="noStrike" cap="none" normalizeH="0" baseline="0" smtClean="0">
                          <a:ln>
                            <a:noFill/>
                          </a:ln>
                          <a:solidFill>
                            <a:schemeClr val="tx1"/>
                          </a:solidFill>
                          <a:effectLst/>
                          <a:latin typeface="宋体" charset="-122"/>
                          <a:ea typeface="宋体" charset="-122"/>
                        </a:rPr>
                        <a:t>万元</a:t>
                      </a:r>
                      <a:r>
                        <a:rPr kumimoji="0" lang="en-US" altLang="zh-CN" sz="2800" b="0" i="0" u="none" strike="noStrike" cap="none" normalizeH="0" baseline="0" smtClean="0">
                          <a:ln>
                            <a:noFill/>
                          </a:ln>
                          <a:solidFill>
                            <a:schemeClr val="tx1"/>
                          </a:solidFill>
                          <a:effectLst/>
                          <a:latin typeface="宋体" charset="-122"/>
                          <a:ea typeface="宋体" charset="-122"/>
                        </a:rPr>
                        <a:t>/10%</a:t>
                      </a:r>
                      <a:r>
                        <a:rPr kumimoji="0" lang="zh-CN" altLang="en-US" sz="2800" b="0" i="0" u="none" strike="noStrike" cap="none" normalizeH="0" baseline="0" smtClean="0">
                          <a:ln>
                            <a:noFill/>
                          </a:ln>
                          <a:solidFill>
                            <a:schemeClr val="tx1"/>
                          </a:solidFill>
                          <a:effectLst/>
                          <a:latin typeface="宋体" charset="-122"/>
                          <a:ea typeface="宋体" charset="-122"/>
                        </a:rPr>
                        <a:t>）</a:t>
                      </a:r>
                      <a:r>
                        <a:rPr kumimoji="0" lang="en-US" altLang="zh-CN" sz="2800" b="0" i="0" u="none" strike="noStrike" cap="none" normalizeH="0" baseline="0" smtClean="0">
                          <a:ln>
                            <a:noFill/>
                          </a:ln>
                          <a:solidFill>
                            <a:schemeClr val="tx1"/>
                          </a:solidFill>
                          <a:effectLst/>
                          <a:latin typeface="宋体" charset="-122"/>
                          <a:ea typeface="宋体" charset="-122"/>
                        </a:rPr>
                        <a:t>/100</a:t>
                      </a:r>
                      <a:r>
                        <a:rPr kumimoji="0" lang="zh-CN" altLang="en-US" sz="2800" b="0" i="0" u="none" strike="noStrike" cap="none" normalizeH="0" baseline="0" smtClean="0">
                          <a:ln>
                            <a:noFill/>
                          </a:ln>
                          <a:solidFill>
                            <a:schemeClr val="tx1"/>
                          </a:solidFill>
                          <a:effectLst/>
                          <a:latin typeface="宋体" charset="-122"/>
                          <a:ea typeface="宋体" charset="-122"/>
                        </a:rPr>
                        <a:t>万股</a:t>
                      </a:r>
                      <a:r>
                        <a:rPr kumimoji="0" lang="en-US" altLang="zh-CN" sz="2800" b="0" i="0" u="none" strike="noStrike" cap="none" normalizeH="0" baseline="0" smtClean="0">
                          <a:ln>
                            <a:noFill/>
                          </a:ln>
                          <a:solidFill>
                            <a:schemeClr val="tx1"/>
                          </a:solidFill>
                          <a:effectLst/>
                          <a:latin typeface="宋体" charset="-122"/>
                          <a:ea typeface="宋体" charset="-122"/>
                        </a:rPr>
                        <a:t>=100</a:t>
                      </a:r>
                      <a:r>
                        <a:rPr kumimoji="0" lang="zh-CN" altLang="en-US" sz="2800" b="0" i="0" u="none" strike="noStrike" cap="none" normalizeH="0" baseline="0" smtClean="0">
                          <a:ln>
                            <a:noFill/>
                          </a:ln>
                          <a:solidFill>
                            <a:schemeClr val="tx1"/>
                          </a:solidFill>
                          <a:effectLst/>
                          <a:latin typeface="宋体" charset="-122"/>
                          <a:ea typeface="宋体" charset="-122"/>
                        </a:rPr>
                        <a:t>元</a:t>
                      </a:r>
                      <a:r>
                        <a:rPr kumimoji="0" lang="en-US" altLang="zh-CN" sz="2800" b="0" i="0" u="none" strike="noStrike" cap="none" normalizeH="0" baseline="0" smtClean="0">
                          <a:ln>
                            <a:noFill/>
                          </a:ln>
                          <a:solidFill>
                            <a:schemeClr val="tx1"/>
                          </a:solidFill>
                          <a:effectLst/>
                          <a:latin typeface="宋体" charset="-122"/>
                          <a:ea typeface="宋体" charset="-122"/>
                        </a:rPr>
                        <a:t>/</a:t>
                      </a:r>
                      <a:r>
                        <a:rPr kumimoji="0" lang="zh-CN" altLang="en-US" sz="2800" b="0" i="0" u="none" strike="noStrike" cap="none" normalizeH="0" baseline="0" smtClean="0">
                          <a:ln>
                            <a:noFill/>
                          </a:ln>
                          <a:solidFill>
                            <a:schemeClr val="tx1"/>
                          </a:solidFill>
                          <a:effectLst/>
                          <a:latin typeface="宋体" charset="-122"/>
                          <a:ea typeface="宋体" charset="-122"/>
                        </a:rPr>
                        <a:t>股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2283" name="Group 11"/>
          <p:cNvGraphicFramePr>
            <a:graphicFrameLocks noGrp="1"/>
          </p:cNvGraphicFramePr>
          <p:nvPr>
            <p:ph sz="quarter" idx="4294967295"/>
          </p:nvPr>
        </p:nvGraphicFramePr>
        <p:xfrm>
          <a:off x="1992314" y="4149725"/>
          <a:ext cx="8135937" cy="1743076"/>
        </p:xfrm>
        <a:graphic>
          <a:graphicData uri="http://schemas.openxmlformats.org/drawingml/2006/table">
            <a:tbl>
              <a:tblPr/>
              <a:tblGrid>
                <a:gridCol w="873125">
                  <a:extLst>
                    <a:ext uri="{9D8B030D-6E8A-4147-A177-3AD203B41FA5}">
                      <a16:colId xmlns:a16="http://schemas.microsoft.com/office/drawing/2014/main" val="20000"/>
                    </a:ext>
                  </a:extLst>
                </a:gridCol>
                <a:gridCol w="7262812">
                  <a:extLst>
                    <a:ext uri="{9D8B030D-6E8A-4147-A177-3AD203B41FA5}">
                      <a16:colId xmlns:a16="http://schemas.microsoft.com/office/drawing/2014/main" val="20001"/>
                    </a:ext>
                  </a:extLst>
                </a:gridCol>
              </a:tblGrid>
              <a:tr h="938213">
                <a:tc rowSpan="2">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B</a:t>
                      </a:r>
                      <a:br>
                        <a:rPr kumimoji="0" lang="en-US" altLang="zh-CN" sz="2800" b="0" i="0" u="none" strike="noStrike" cap="none" normalizeH="0" baseline="0" smtClean="0">
                          <a:ln>
                            <a:noFill/>
                          </a:ln>
                          <a:solidFill>
                            <a:schemeClr val="tx1"/>
                          </a:solidFill>
                          <a:effectLst/>
                          <a:latin typeface="宋体" pitchFamily="2" charset="-122"/>
                          <a:ea typeface="宋体" pitchFamily="2" charset="-122"/>
                        </a:rPr>
                      </a:br>
                      <a:r>
                        <a:rPr kumimoji="0" lang="zh-CN" altLang="en-US" sz="2800" b="0" i="0" u="none" strike="noStrike" cap="none" normalizeH="0" baseline="0" smtClean="0">
                          <a:ln>
                            <a:noFill/>
                          </a:ln>
                          <a:solidFill>
                            <a:schemeClr val="tx1"/>
                          </a:solidFill>
                          <a:effectLst/>
                          <a:latin typeface="宋体" pitchFamily="2" charset="-122"/>
                          <a:ea typeface="宋体" pitchFamily="2" charset="-122"/>
                        </a:rPr>
                        <a:t>公司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股份： </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60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万股，市价是</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90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4863">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pitchFamily="2" charset="-122"/>
                          <a:ea typeface="宋体" pitchFamily="2" charset="-122"/>
                        </a:rPr>
                        <a:t>债券： </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4000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万，年利率</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8%</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，付息</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320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年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9157" name="AutoShape 21"/>
          <p:cNvSpPr>
            <a:spLocks/>
          </p:cNvSpPr>
          <p:nvPr/>
        </p:nvSpPr>
        <p:spPr bwMode="auto">
          <a:xfrm>
            <a:off x="4084638" y="2019300"/>
            <a:ext cx="914400" cy="609600"/>
          </a:xfrm>
          <a:prstGeom prst="borderCallout2">
            <a:avLst>
              <a:gd name="adj1" fmla="val 18750"/>
              <a:gd name="adj2" fmla="val -8333"/>
              <a:gd name="adj3" fmla="val 18750"/>
              <a:gd name="adj4" fmla="val -39236"/>
              <a:gd name="adj5" fmla="val 65884"/>
              <a:gd name="adj6" fmla="val -71356"/>
            </a:avLst>
          </a:prstGeom>
          <a:noFill/>
          <a:ln w="9525" algn="ctr">
            <a:noFill/>
            <a:miter lim="800000"/>
            <a:headEnd/>
            <a:tailEnd/>
          </a:ln>
        </p:spPr>
        <p:txBody>
          <a:bodyPr/>
          <a:lstStyle/>
          <a:p>
            <a:pPr>
              <a:spcBef>
                <a:spcPct val="50000"/>
              </a:spcBef>
              <a:buClrTx/>
              <a:buSzTx/>
              <a:buFontTx/>
              <a:buNone/>
            </a:pPr>
            <a:endParaRPr lang="zh-CN" altLang="en-US" sz="2800" b="1">
              <a:latin typeface="Arial" charset="0"/>
              <a:ea typeface="华文仿宋" pitchFamily="2" charset="-122"/>
            </a:endParaRPr>
          </a:p>
        </p:txBody>
      </p:sp>
      <p:sp>
        <p:nvSpPr>
          <p:cNvPr id="182294" name="AutoShape 22"/>
          <p:cNvSpPr>
            <a:spLocks/>
          </p:cNvSpPr>
          <p:nvPr/>
        </p:nvSpPr>
        <p:spPr bwMode="auto">
          <a:xfrm>
            <a:off x="6167439" y="1268414"/>
            <a:ext cx="2160587" cy="566737"/>
          </a:xfrm>
          <a:prstGeom prst="borderCallout2">
            <a:avLst>
              <a:gd name="adj1" fmla="val 20167"/>
              <a:gd name="adj2" fmla="val -3528"/>
              <a:gd name="adj3" fmla="val 20167"/>
              <a:gd name="adj4" fmla="val -4995"/>
              <a:gd name="adj5" fmla="val 380111"/>
              <a:gd name="adj6" fmla="val -6537"/>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股息资本化</a:t>
            </a:r>
          </a:p>
        </p:txBody>
      </p:sp>
    </p:spTree>
    <p:extLst>
      <p:ext uri="{BB962C8B-B14F-4D97-AF65-F5344CB8AC3E}">
        <p14:creationId xmlns:p14="http://schemas.microsoft.com/office/powerpoint/2010/main" val="228879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2274">
                                            <p:txEl>
                                              <p:pRg st="0" end="0"/>
                                            </p:txEl>
                                          </p:spTgt>
                                        </p:tgtEl>
                                        <p:attrNameLst>
                                          <p:attrName>style.visibility</p:attrName>
                                        </p:attrNameLst>
                                      </p:cBhvr>
                                      <p:to>
                                        <p:strVal val="visible"/>
                                      </p:to>
                                    </p:set>
                                    <p:animEffect transition="in" filter="blinds(horizontal)">
                                      <p:cBhvr>
                                        <p:cTn id="7" dur="500"/>
                                        <p:tgtEl>
                                          <p:spTgt spid="182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2275"/>
                                        </p:tgtEl>
                                        <p:attrNameLst>
                                          <p:attrName>style.visibility</p:attrName>
                                        </p:attrNameLst>
                                      </p:cBhvr>
                                      <p:to>
                                        <p:strVal val="visible"/>
                                      </p:to>
                                    </p:set>
                                    <p:animEffect transition="in" filter="blinds(horizontal)">
                                      <p:cBhvr>
                                        <p:cTn id="12" dur="500"/>
                                        <p:tgtEl>
                                          <p:spTgt spid="1822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2283"/>
                                        </p:tgtEl>
                                        <p:attrNameLst>
                                          <p:attrName>style.visibility</p:attrName>
                                        </p:attrNameLst>
                                      </p:cBhvr>
                                      <p:to>
                                        <p:strVal val="visible"/>
                                      </p:to>
                                    </p:set>
                                    <p:animEffect transition="in" filter="blinds(horizontal)">
                                      <p:cBhvr>
                                        <p:cTn id="17" dur="500"/>
                                        <p:tgtEl>
                                          <p:spTgt spid="18228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82294"/>
                                        </p:tgtEl>
                                        <p:attrNameLst>
                                          <p:attrName>style.visibility</p:attrName>
                                        </p:attrNameLst>
                                      </p:cBhvr>
                                      <p:to>
                                        <p:strVal val="visible"/>
                                      </p:to>
                                    </p:set>
                                    <p:anim calcmode="lin" valueType="num">
                                      <p:cBhvr additive="base">
                                        <p:cTn id="22" dur="500" fill="hold"/>
                                        <p:tgtEl>
                                          <p:spTgt spid="182294"/>
                                        </p:tgtEl>
                                        <p:attrNameLst>
                                          <p:attrName>ppt_x</p:attrName>
                                        </p:attrNameLst>
                                      </p:cBhvr>
                                      <p:tavLst>
                                        <p:tav tm="0">
                                          <p:val>
                                            <p:strVal val="#ppt_x"/>
                                          </p:val>
                                        </p:tav>
                                        <p:tav tm="100000">
                                          <p:val>
                                            <p:strVal val="#ppt_x"/>
                                          </p:val>
                                        </p:tav>
                                      </p:tavLst>
                                    </p:anim>
                                    <p:anim calcmode="lin" valueType="num">
                                      <p:cBhvr additive="base">
                                        <p:cTn id="23" dur="500" fill="hold"/>
                                        <p:tgtEl>
                                          <p:spTgt spid="1822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94"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p:cNvSpPr>
          <p:nvPr>
            <p:ph type="body" sz="half" idx="4294967295"/>
          </p:nvPr>
        </p:nvSpPr>
        <p:spPr>
          <a:xfrm>
            <a:off x="1703389" y="620713"/>
            <a:ext cx="8613775" cy="4876800"/>
          </a:xfrm>
        </p:spPr>
        <p:txBody>
          <a:bodyPr/>
          <a:lstStyle/>
          <a:p>
            <a:pPr>
              <a:buFont typeface="Wingdings" pitchFamily="2" charset="2"/>
              <a:buNone/>
            </a:pPr>
            <a:endParaRPr lang="zh-CN" altLang="en-US" sz="2000" b="1">
              <a:latin typeface="Comic Sans MS" pitchFamily="66" charset="0"/>
              <a:ea typeface="楷体_GB2312" pitchFamily="49" charset="-122"/>
            </a:endParaRPr>
          </a:p>
        </p:txBody>
      </p:sp>
      <p:graphicFrame>
        <p:nvGraphicFramePr>
          <p:cNvPr id="183299" name="Group 3"/>
          <p:cNvGraphicFramePr>
            <a:graphicFrameLocks noGrp="1"/>
          </p:cNvGraphicFramePr>
          <p:nvPr/>
        </p:nvGraphicFramePr>
        <p:xfrm>
          <a:off x="1992314" y="1196976"/>
          <a:ext cx="7775575" cy="4381183"/>
        </p:xfrm>
        <a:graphic>
          <a:graphicData uri="http://schemas.openxmlformats.org/drawingml/2006/table">
            <a:tbl>
              <a:tblPr/>
              <a:tblGrid>
                <a:gridCol w="1697037">
                  <a:extLst>
                    <a:ext uri="{9D8B030D-6E8A-4147-A177-3AD203B41FA5}">
                      <a16:colId xmlns:a16="http://schemas.microsoft.com/office/drawing/2014/main" val="20000"/>
                    </a:ext>
                  </a:extLst>
                </a:gridCol>
                <a:gridCol w="3127375">
                  <a:extLst>
                    <a:ext uri="{9D8B030D-6E8A-4147-A177-3AD203B41FA5}">
                      <a16:colId xmlns:a16="http://schemas.microsoft.com/office/drawing/2014/main" val="20001"/>
                    </a:ext>
                  </a:extLst>
                </a:gridCol>
                <a:gridCol w="2951163">
                  <a:extLst>
                    <a:ext uri="{9D8B030D-6E8A-4147-A177-3AD203B41FA5}">
                      <a16:colId xmlns:a16="http://schemas.microsoft.com/office/drawing/2014/main" val="20002"/>
                    </a:ext>
                  </a:extLst>
                </a:gridCol>
              </a:tblGrid>
              <a:tr h="98266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hlink"/>
                          </a:solidFill>
                          <a:effectLst/>
                          <a:latin typeface="宋体" pitchFamily="2" charset="-122"/>
                          <a:ea typeface="宋体" pitchFamily="2" charset="-122"/>
                        </a:rPr>
                        <a:t>头寸情况</a:t>
                      </a:r>
                    </a:p>
                  </a:txBody>
                  <a:tcPr marL="90000" marR="90000" marT="46800" marB="46800"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hlink"/>
                          </a:solidFill>
                          <a:effectLst/>
                          <a:latin typeface="宋体" pitchFamily="2" charset="-122"/>
                          <a:ea typeface="宋体" pitchFamily="2" charset="-122"/>
                        </a:rPr>
                        <a:t>即期现金流</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hlink"/>
                          </a:solidFill>
                          <a:effectLst/>
                          <a:latin typeface="宋体" pitchFamily="2" charset="-122"/>
                          <a:ea typeface="宋体" pitchFamily="2" charset="-122"/>
                        </a:rPr>
                        <a:t>未来现金流</a:t>
                      </a:r>
                    </a:p>
                  </a:txBody>
                  <a:tcPr marL="90000" marR="90000" marT="46800" marB="46800"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441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1%A</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股票空头</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1%B</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债券多头</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1%B</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股票多头</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万股</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×100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=100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-1%×4000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=-40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-6000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×90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=-54</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-EBIT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的</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1%[10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en-US" altLang="zh-CN" sz="2800" b="0" i="0" u="none" strike="noStrike" cap="none" normalizeH="0" baseline="0" smtClean="0">
                        <a:ln>
                          <a:noFill/>
                        </a:ln>
                        <a:solidFill>
                          <a:schemeClr val="tx1"/>
                        </a:solidFill>
                        <a:effectLst/>
                        <a:latin typeface="宋体" pitchFamily="2" charset="-122"/>
                        <a:ea typeface="宋体" pitchFamily="2" charset="-122"/>
                      </a:endParaRP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1%×320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=3.2</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1%×(EBIT-320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)[6.8</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28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pitchFamily="2" charset="-122"/>
                          <a:ea typeface="宋体" pitchFamily="2" charset="-122"/>
                        </a:rPr>
                        <a:t>净现金流</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+6</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83321" name="AutoShape 25"/>
          <p:cNvSpPr>
            <a:spLocks noChangeArrowheads="1"/>
          </p:cNvSpPr>
          <p:nvPr/>
        </p:nvSpPr>
        <p:spPr bwMode="auto">
          <a:xfrm>
            <a:off x="5808664" y="404814"/>
            <a:ext cx="4103687" cy="719137"/>
          </a:xfrm>
          <a:prstGeom prst="wedgeRoundRectCallout">
            <a:avLst>
              <a:gd name="adj1" fmla="val -11162"/>
              <a:gd name="adj2" fmla="val 242495"/>
              <a:gd name="adj3" fmla="val 16667"/>
            </a:avLst>
          </a:prstGeom>
          <a:noFill/>
          <a:ln w="9525" algn="ctr">
            <a:solidFill>
              <a:schemeClr val="tx1"/>
            </a:solidFill>
            <a:miter lim="800000"/>
            <a:headEnd/>
            <a:tailEnd/>
          </a:ln>
        </p:spPr>
        <p:txBody>
          <a:bodyPr/>
          <a:lstStyle/>
          <a:p>
            <a:pPr>
              <a:spcBef>
                <a:spcPct val="50000"/>
              </a:spcBef>
              <a:buClrTx/>
              <a:buSzTx/>
              <a:buFontTx/>
              <a:buNone/>
            </a:pPr>
            <a:r>
              <a:rPr lang="en-US" altLang="zh-CN" sz="2000" b="1">
                <a:latin typeface="Times New Roman" pitchFamily="18" charset="0"/>
                <a:ea typeface="华文仿宋" pitchFamily="2" charset="-122"/>
              </a:rPr>
              <a:t>EBIT, Earnings Before Interest and Tax</a:t>
            </a:r>
            <a:r>
              <a:rPr lang="zh-CN" altLang="en-US" sz="2000" b="1">
                <a:latin typeface="Times New Roman" pitchFamily="18" charset="0"/>
                <a:ea typeface="华文仿宋" pitchFamily="2" charset="-122"/>
              </a:rPr>
              <a:t>，即息税前利润</a:t>
            </a:r>
          </a:p>
        </p:txBody>
      </p:sp>
      <p:sp>
        <p:nvSpPr>
          <p:cNvPr id="220180" name="AutoShape 26"/>
          <p:cNvSpPr>
            <a:spLocks/>
          </p:cNvSpPr>
          <p:nvPr/>
        </p:nvSpPr>
        <p:spPr bwMode="auto">
          <a:xfrm>
            <a:off x="4084638" y="2019300"/>
            <a:ext cx="914400" cy="609600"/>
          </a:xfrm>
          <a:prstGeom prst="borderCallout2">
            <a:avLst>
              <a:gd name="adj1" fmla="val 18750"/>
              <a:gd name="adj2" fmla="val -8333"/>
              <a:gd name="adj3" fmla="val 18750"/>
              <a:gd name="adj4" fmla="val -39236"/>
              <a:gd name="adj5" fmla="val 65884"/>
              <a:gd name="adj6" fmla="val -71356"/>
            </a:avLst>
          </a:prstGeom>
          <a:noFill/>
          <a:ln w="9525" algn="ctr">
            <a:noFill/>
            <a:miter lim="800000"/>
            <a:headEnd/>
            <a:tailEnd/>
          </a:ln>
        </p:spPr>
        <p:txBody>
          <a:bodyPr/>
          <a:lstStyle/>
          <a:p>
            <a:pPr>
              <a:spcBef>
                <a:spcPct val="50000"/>
              </a:spcBef>
              <a:buClrTx/>
              <a:buSzTx/>
              <a:buFontTx/>
              <a:buNone/>
            </a:pPr>
            <a:endParaRPr lang="zh-CN" altLang="en-US" sz="2800" b="1">
              <a:latin typeface="Arial" charset="0"/>
              <a:ea typeface="华文仿宋" pitchFamily="2" charset="-122"/>
            </a:endParaRPr>
          </a:p>
        </p:txBody>
      </p:sp>
      <p:sp>
        <p:nvSpPr>
          <p:cNvPr id="183323" name="Text Box 27"/>
          <p:cNvSpPr txBox="1">
            <a:spLocks noChangeArrowheads="1"/>
          </p:cNvSpPr>
          <p:nvPr/>
        </p:nvSpPr>
        <p:spPr bwMode="auto">
          <a:xfrm>
            <a:off x="2495551" y="5949950"/>
            <a:ext cx="4537075" cy="528638"/>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en-US" altLang="zh-CN" sz="2800" b="1">
                <a:latin typeface="Times New Roman" pitchFamily="18" charset="0"/>
                <a:ea typeface="华文仿宋" pitchFamily="2" charset="-122"/>
              </a:rPr>
              <a:t>B</a:t>
            </a:r>
            <a:r>
              <a:rPr lang="zh-CN" altLang="en-US" sz="2800" b="1">
                <a:latin typeface="Times New Roman" pitchFamily="18" charset="0"/>
                <a:ea typeface="华文仿宋" pitchFamily="2" charset="-122"/>
              </a:rPr>
              <a:t>股无风险套利价格为多少</a:t>
            </a:r>
            <a:r>
              <a:rPr lang="en-US" altLang="zh-CN" sz="2800" b="1">
                <a:latin typeface="Times New Roman" pitchFamily="18" charset="0"/>
                <a:ea typeface="华文仿宋" pitchFamily="2" charset="-122"/>
              </a:rPr>
              <a:t>?</a:t>
            </a:r>
          </a:p>
        </p:txBody>
      </p:sp>
    </p:spTree>
    <p:extLst>
      <p:ext uri="{BB962C8B-B14F-4D97-AF65-F5344CB8AC3E}">
        <p14:creationId xmlns:p14="http://schemas.microsoft.com/office/powerpoint/2010/main" val="352586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box(in)">
                                      <p:cBhvr>
                                        <p:cTn id="7" dur="500"/>
                                        <p:tgtEl>
                                          <p:spTgt spid="18329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3321"/>
                                        </p:tgtEl>
                                        <p:attrNameLst>
                                          <p:attrName>style.visibility</p:attrName>
                                        </p:attrNameLst>
                                      </p:cBhvr>
                                      <p:to>
                                        <p:strVal val="visible"/>
                                      </p:to>
                                    </p:set>
                                    <p:anim calcmode="lin" valueType="num">
                                      <p:cBhvr additive="base">
                                        <p:cTn id="12" dur="500" fill="hold"/>
                                        <p:tgtEl>
                                          <p:spTgt spid="183321"/>
                                        </p:tgtEl>
                                        <p:attrNameLst>
                                          <p:attrName>ppt_x</p:attrName>
                                        </p:attrNameLst>
                                      </p:cBhvr>
                                      <p:tavLst>
                                        <p:tav tm="0">
                                          <p:val>
                                            <p:strVal val="#ppt_x"/>
                                          </p:val>
                                        </p:tav>
                                        <p:tav tm="100000">
                                          <p:val>
                                            <p:strVal val="#ppt_x"/>
                                          </p:val>
                                        </p:tav>
                                      </p:tavLst>
                                    </p:anim>
                                    <p:anim calcmode="lin" valueType="num">
                                      <p:cBhvr additive="base">
                                        <p:cTn id="13" dur="500" fill="hold"/>
                                        <p:tgtEl>
                                          <p:spTgt spid="18332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83323"/>
                                        </p:tgtEl>
                                        <p:attrNameLst>
                                          <p:attrName>style.visibility</p:attrName>
                                        </p:attrNameLst>
                                      </p:cBhvr>
                                      <p:to>
                                        <p:strVal val="visible"/>
                                      </p:to>
                                    </p:set>
                                    <p:animEffect transition="in" filter="checkerboard(across)">
                                      <p:cBhvr>
                                        <p:cTn id="18" dur="500"/>
                                        <p:tgtEl>
                                          <p:spTgt spid="18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21" grpId="0" animBg="1"/>
      <p:bldP spid="18332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套利机会的三个等价条件</a:t>
            </a:r>
          </a:p>
        </p:txBody>
      </p:sp>
      <p:sp>
        <p:nvSpPr>
          <p:cNvPr id="221187" name="Rectangle 3"/>
          <p:cNvSpPr>
            <a:spLocks noGrp="1" noChangeArrowheads="1"/>
          </p:cNvSpPr>
          <p:nvPr>
            <p:ph idx="4294967295"/>
          </p:nvPr>
        </p:nvSpPr>
        <p:spPr/>
        <p:txBody>
          <a:bodyPr/>
          <a:lstStyle/>
          <a:p>
            <a:pPr eaLnBrk="1" hangingPunct="1">
              <a:buFont typeface="Wingdings" pitchFamily="2" charset="2"/>
              <a:buNone/>
            </a:pP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）存在两个不同的资产组合，它们的未来损益（</a:t>
            </a:r>
            <a:r>
              <a:rPr lang="en-US" altLang="zh-CN">
                <a:latin typeface="宋体" charset="-122"/>
                <a:ea typeface="宋体" charset="-122"/>
              </a:rPr>
              <a:t>payoff</a:t>
            </a:r>
            <a:r>
              <a:rPr lang="zh-CN" altLang="en-US">
                <a:latin typeface="宋体" charset="-122"/>
                <a:ea typeface="宋体" charset="-122"/>
              </a:rPr>
              <a:t>）相同，但它们的成本却不同；</a:t>
            </a:r>
          </a:p>
          <a:p>
            <a:pPr lvl="1" eaLnBrk="1" hangingPunct="1"/>
            <a:r>
              <a:rPr lang="zh-CN" altLang="en-US" sz="2800">
                <a:latin typeface="宋体" charset="-122"/>
                <a:ea typeface="宋体" charset="-122"/>
              </a:rPr>
              <a:t>损益：现金流</a:t>
            </a:r>
          </a:p>
          <a:p>
            <a:pPr lvl="1" eaLnBrk="1" hangingPunct="1"/>
            <a:r>
              <a:rPr lang="zh-CN" altLang="en-US" sz="2800">
                <a:latin typeface="宋体" charset="-122"/>
                <a:ea typeface="宋体" charset="-122"/>
              </a:rPr>
              <a:t>不确定状态下现金流－－每一种状态对应的现金流</a:t>
            </a:r>
          </a:p>
          <a:p>
            <a:pPr eaLnBrk="1" hangingPunct="1">
              <a:buFont typeface="Wingdings" pitchFamily="2" charset="2"/>
              <a:buNone/>
            </a:pPr>
            <a:endParaRPr lang="en-US" altLang="zh-CN">
              <a:latin typeface="宋体" charset="-122"/>
              <a:ea typeface="宋体" charset="-122"/>
            </a:endParaRPr>
          </a:p>
        </p:txBody>
      </p:sp>
    </p:spTree>
    <p:extLst>
      <p:ext uri="{BB962C8B-B14F-4D97-AF65-F5344CB8AC3E}">
        <p14:creationId xmlns:p14="http://schemas.microsoft.com/office/powerpoint/2010/main" val="305976297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套利机会的三个等价条件</a:t>
            </a:r>
            <a:endParaRPr lang="zh-CN" altLang="zh-CN" sz="3600" b="1"/>
          </a:p>
        </p:txBody>
      </p:sp>
      <p:sp>
        <p:nvSpPr>
          <p:cNvPr id="222211" name="Rectangle 3"/>
          <p:cNvSpPr>
            <a:spLocks noGrp="1" noChangeArrowheads="1"/>
          </p:cNvSpPr>
          <p:nvPr>
            <p:ph idx="4294967295"/>
          </p:nvPr>
        </p:nvSpPr>
        <p:spPr/>
        <p:txBody>
          <a:bodyPr/>
          <a:lstStyle/>
          <a:p>
            <a:pPr eaLnBrk="1" hangingPunct="1">
              <a:lnSpc>
                <a:spcPct val="90000"/>
              </a:lnSpc>
              <a:buFont typeface="Wingdings" pitchFamily="2" charset="2"/>
              <a:buNone/>
            </a:pP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）存在两个相同成本的资产组合，但是第一个组合在所有的可能状态下的损益都</a:t>
            </a:r>
            <a:r>
              <a:rPr lang="zh-CN" altLang="en-US" b="1">
                <a:solidFill>
                  <a:schemeClr val="accent1"/>
                </a:solidFill>
                <a:latin typeface="宋体" charset="-122"/>
                <a:ea typeface="宋体" charset="-122"/>
              </a:rPr>
              <a:t>不低于</a:t>
            </a:r>
            <a:r>
              <a:rPr lang="zh-CN" altLang="en-US">
                <a:latin typeface="宋体" charset="-122"/>
                <a:ea typeface="宋体" charset="-122"/>
              </a:rPr>
              <a:t>第二个组合，而且</a:t>
            </a:r>
            <a:r>
              <a:rPr lang="zh-CN" altLang="en-US" b="1">
                <a:solidFill>
                  <a:schemeClr val="accent1"/>
                </a:solidFill>
                <a:latin typeface="宋体" charset="-122"/>
                <a:ea typeface="宋体" charset="-122"/>
              </a:rPr>
              <a:t>至少存在一种状态</a:t>
            </a:r>
            <a:r>
              <a:rPr lang="zh-CN" altLang="en-US">
                <a:latin typeface="宋体" charset="-122"/>
                <a:ea typeface="宋体" charset="-122"/>
              </a:rPr>
              <a:t>，在此状态下第一个组合的损益要大于第二个组合的支付。</a:t>
            </a:r>
          </a:p>
          <a:p>
            <a:pPr eaLnBrk="1" hangingPunct="1">
              <a:lnSpc>
                <a:spcPct val="90000"/>
              </a:lnSpc>
              <a:buFont typeface="Wingdings" pitchFamily="2" charset="2"/>
              <a:buNone/>
            </a:pPr>
            <a:r>
              <a:rPr lang="zh-CN" altLang="en-US">
                <a:latin typeface="宋体" charset="-122"/>
                <a:ea typeface="宋体" charset="-122"/>
              </a:rPr>
              <a:t>（</a:t>
            </a:r>
            <a:r>
              <a:rPr lang="en-US" altLang="zh-CN">
                <a:latin typeface="宋体" charset="-122"/>
                <a:ea typeface="宋体" charset="-122"/>
              </a:rPr>
              <a:t>3</a:t>
            </a:r>
            <a:r>
              <a:rPr lang="zh-CN" altLang="en-US">
                <a:latin typeface="宋体" charset="-122"/>
                <a:ea typeface="宋体" charset="-122"/>
              </a:rPr>
              <a:t>）一个组合其构建的成本为零，但在所有可能状态下，这个组合的损益都</a:t>
            </a:r>
            <a:r>
              <a:rPr lang="zh-CN" altLang="en-US" b="1">
                <a:solidFill>
                  <a:schemeClr val="accent1"/>
                </a:solidFill>
                <a:latin typeface="宋体" charset="-122"/>
                <a:ea typeface="宋体" charset="-122"/>
              </a:rPr>
              <a:t>不小于</a:t>
            </a:r>
            <a:r>
              <a:rPr lang="zh-CN" altLang="en-US">
                <a:latin typeface="宋体" charset="-122"/>
                <a:ea typeface="宋体" charset="-122"/>
              </a:rPr>
              <a:t>零，而且</a:t>
            </a:r>
            <a:r>
              <a:rPr lang="zh-CN" altLang="en-US" b="1">
                <a:solidFill>
                  <a:schemeClr val="accent1"/>
                </a:solidFill>
                <a:latin typeface="宋体" charset="-122"/>
                <a:ea typeface="宋体" charset="-122"/>
              </a:rPr>
              <a:t>至少存在一种状态</a:t>
            </a:r>
            <a:r>
              <a:rPr lang="zh-CN" altLang="en-US">
                <a:latin typeface="宋体" charset="-122"/>
                <a:ea typeface="宋体" charset="-122"/>
              </a:rPr>
              <a:t>，在此状态下这个组合的损益要大于零。</a:t>
            </a:r>
          </a:p>
        </p:txBody>
      </p:sp>
    </p:spTree>
    <p:extLst>
      <p:ext uri="{BB962C8B-B14F-4D97-AF65-F5344CB8AC3E}">
        <p14:creationId xmlns:p14="http://schemas.microsoft.com/office/powerpoint/2010/main" val="1275409061"/>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无套利定价原理的具体内容</a:t>
            </a:r>
          </a:p>
        </p:txBody>
      </p:sp>
      <p:sp>
        <p:nvSpPr>
          <p:cNvPr id="223235" name="Rectangle 3"/>
          <p:cNvSpPr>
            <a:spLocks noGrp="1" noChangeArrowheads="1"/>
          </p:cNvSpPr>
          <p:nvPr>
            <p:ph idx="4294967295"/>
          </p:nvPr>
        </p:nvSpPr>
        <p:spPr/>
        <p:txBody>
          <a:bodyPr/>
          <a:lstStyle/>
          <a:p>
            <a:pPr algn="just" eaLnBrk="1" hangingPunct="1">
              <a:buFont typeface="Wingdings" pitchFamily="2" charset="2"/>
              <a:buNone/>
            </a:pP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）同损益同价格</a:t>
            </a:r>
          </a:p>
          <a:p>
            <a:pPr lvl="1" algn="just" eaLnBrk="1" hangingPunct="1"/>
            <a:r>
              <a:rPr lang="zh-CN" altLang="en-US" sz="2800">
                <a:latin typeface="宋体" charset="-122"/>
                <a:ea typeface="宋体" charset="-122"/>
              </a:rPr>
              <a:t>如果两种证券具有相同的损益，则这两种证券</a:t>
            </a:r>
            <a:r>
              <a:rPr lang="zh-CN" altLang="en-US" sz="2800" b="1">
                <a:latin typeface="黑体" pitchFamily="49" charset="-122"/>
                <a:ea typeface="黑体" pitchFamily="49" charset="-122"/>
              </a:rPr>
              <a:t>应当</a:t>
            </a:r>
            <a:r>
              <a:rPr lang="zh-CN" altLang="en-US" sz="2800">
                <a:latin typeface="宋体" charset="-122"/>
                <a:ea typeface="宋体" charset="-122"/>
              </a:rPr>
              <a:t>具有相同的价格。</a:t>
            </a:r>
          </a:p>
          <a:p>
            <a:pPr eaLnBrk="1" hangingPunct="1">
              <a:buFont typeface="Wingdings" pitchFamily="2" charset="2"/>
              <a:buNone/>
            </a:pP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）静态组合复制定价：</a:t>
            </a:r>
          </a:p>
          <a:p>
            <a:pPr lvl="1" eaLnBrk="1" hangingPunct="1"/>
            <a:r>
              <a:rPr lang="zh-CN" altLang="en-US" sz="2800">
                <a:latin typeface="宋体" charset="-122"/>
                <a:ea typeface="宋体" charset="-122"/>
              </a:rPr>
              <a:t>如果一个资产组合的损益等同于一个证券，那么这个资产组合的价格等于证券的价格。这个资产组合称为证券的“复制组合”（</a:t>
            </a:r>
            <a:r>
              <a:rPr lang="en-US" altLang="zh-CN" sz="2800">
                <a:latin typeface="宋体" charset="-122"/>
                <a:ea typeface="宋体" charset="-122"/>
              </a:rPr>
              <a:t>replicating portfolio</a:t>
            </a:r>
            <a:r>
              <a:rPr lang="zh-CN" altLang="en-US" sz="2800">
                <a:latin typeface="宋体" charset="-122"/>
                <a:ea typeface="宋体" charset="-122"/>
              </a:rPr>
              <a:t>）。</a:t>
            </a:r>
            <a:r>
              <a:rPr lang="zh-CN" altLang="en-US" sz="2800" b="1">
                <a:latin typeface="宋体" charset="-122"/>
                <a:ea typeface="宋体" charset="-122"/>
              </a:rPr>
              <a:t> </a:t>
            </a:r>
          </a:p>
        </p:txBody>
      </p:sp>
    </p:spTree>
    <p:extLst>
      <p:ext uri="{BB962C8B-B14F-4D97-AF65-F5344CB8AC3E}">
        <p14:creationId xmlns:p14="http://schemas.microsoft.com/office/powerpoint/2010/main" val="128175997"/>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无套利定价原理的具体内容</a:t>
            </a:r>
            <a:endParaRPr lang="zh-CN" altLang="zh-CN" sz="3600" b="1"/>
          </a:p>
        </p:txBody>
      </p:sp>
      <p:sp>
        <p:nvSpPr>
          <p:cNvPr id="224259" name="Rectangle 3"/>
          <p:cNvSpPr>
            <a:spLocks noGrp="1" noChangeArrowheads="1"/>
          </p:cNvSpPr>
          <p:nvPr>
            <p:ph idx="4294967295"/>
          </p:nvPr>
        </p:nvSpPr>
        <p:spPr>
          <a:xfrm>
            <a:off x="2063750" y="1600201"/>
            <a:ext cx="7385050" cy="4060825"/>
          </a:xfrm>
        </p:spPr>
        <p:txBody>
          <a:bodyPr/>
          <a:lstStyle/>
          <a:p>
            <a:pPr eaLnBrk="1" hangingPunct="1">
              <a:buFont typeface="Wingdings" pitchFamily="2" charset="2"/>
              <a:buNone/>
            </a:pPr>
            <a:r>
              <a:rPr lang="zh-CN" altLang="en-US">
                <a:latin typeface="宋体" charset="-122"/>
                <a:ea typeface="宋体" charset="-122"/>
              </a:rPr>
              <a:t>（</a:t>
            </a:r>
            <a:r>
              <a:rPr lang="en-US" altLang="zh-CN">
                <a:latin typeface="宋体" charset="-122"/>
                <a:ea typeface="宋体" charset="-122"/>
              </a:rPr>
              <a:t>3</a:t>
            </a:r>
            <a:r>
              <a:rPr lang="zh-CN" altLang="en-US">
                <a:latin typeface="宋体" charset="-122"/>
                <a:ea typeface="宋体" charset="-122"/>
              </a:rPr>
              <a:t>）动态组合复制定价：</a:t>
            </a:r>
          </a:p>
          <a:p>
            <a:pPr lvl="1" eaLnBrk="1" hangingPunct="1"/>
            <a:r>
              <a:rPr lang="zh-CN" altLang="en-US" sz="2800">
                <a:latin typeface="宋体" charset="-122"/>
                <a:ea typeface="宋体" charset="-122"/>
              </a:rPr>
              <a:t>如果一个自融资</a:t>
            </a:r>
            <a:r>
              <a:rPr lang="zh-CN" altLang="en-US" sz="2800">
                <a:latin typeface="Times New Roman" pitchFamily="18" charset="0"/>
                <a:ea typeface="宋体" charset="-122"/>
              </a:rPr>
              <a:t>（</a:t>
            </a:r>
            <a:r>
              <a:rPr lang="en-US" altLang="zh-CN" sz="2800">
                <a:latin typeface="Times New Roman" pitchFamily="18" charset="0"/>
                <a:ea typeface="宋体" charset="-122"/>
              </a:rPr>
              <a:t>self-financing</a:t>
            </a:r>
            <a:r>
              <a:rPr lang="zh-CN" altLang="en-US" sz="2800">
                <a:latin typeface="Times New Roman" pitchFamily="18" charset="0"/>
                <a:ea typeface="宋体" charset="-122"/>
              </a:rPr>
              <a:t>）交易</a:t>
            </a:r>
          </a:p>
          <a:p>
            <a:pPr lvl="1" eaLnBrk="1" hangingPunct="1">
              <a:buFont typeface="Wingdings 2" pitchFamily="18" charset="2"/>
              <a:buNone/>
            </a:pPr>
            <a:r>
              <a:rPr lang="zh-CN" altLang="en-US" sz="2800">
                <a:latin typeface="Times New Roman" pitchFamily="18" charset="0"/>
                <a:ea typeface="宋体" charset="-122"/>
              </a:rPr>
              <a:t>策略最后具有和一个证券相同的损益，那么</a:t>
            </a:r>
          </a:p>
          <a:p>
            <a:pPr lvl="1" eaLnBrk="1" hangingPunct="1">
              <a:buFont typeface="Wingdings 2" pitchFamily="18" charset="2"/>
              <a:buNone/>
            </a:pPr>
            <a:r>
              <a:rPr lang="zh-CN" altLang="en-US" sz="2800">
                <a:latin typeface="Times New Roman" pitchFamily="18" charset="0"/>
                <a:ea typeface="宋体" charset="-122"/>
              </a:rPr>
              <a:t>这个证券的价格等于自融资交易策略的成</a:t>
            </a:r>
          </a:p>
          <a:p>
            <a:pPr lvl="1" eaLnBrk="1" hangingPunct="1">
              <a:buFont typeface="Wingdings 2" pitchFamily="18" charset="2"/>
              <a:buNone/>
            </a:pPr>
            <a:r>
              <a:rPr lang="zh-CN" altLang="en-US" sz="2800">
                <a:latin typeface="Times New Roman" pitchFamily="18" charset="0"/>
                <a:ea typeface="宋体" charset="-122"/>
              </a:rPr>
              <a:t>本。这称为动态套期保值策略（</a:t>
            </a:r>
            <a:r>
              <a:rPr lang="en-US" altLang="zh-CN" sz="2800">
                <a:latin typeface="Times New Roman" pitchFamily="18" charset="0"/>
                <a:ea typeface="宋体" charset="-122"/>
              </a:rPr>
              <a:t>dynamic </a:t>
            </a:r>
          </a:p>
          <a:p>
            <a:pPr lvl="1" eaLnBrk="1" hangingPunct="1">
              <a:buFont typeface="Wingdings 2" pitchFamily="18" charset="2"/>
              <a:buNone/>
            </a:pPr>
            <a:r>
              <a:rPr lang="en-US" altLang="zh-CN" sz="2800">
                <a:latin typeface="Times New Roman" pitchFamily="18" charset="0"/>
                <a:ea typeface="宋体" charset="-122"/>
              </a:rPr>
              <a:t>hedging strategy</a:t>
            </a:r>
            <a:r>
              <a:rPr lang="zh-CN" altLang="en-US" sz="2800">
                <a:latin typeface="Times New Roman" pitchFamily="18" charset="0"/>
                <a:ea typeface="宋体" charset="-122"/>
              </a:rPr>
              <a:t>）。</a:t>
            </a:r>
          </a:p>
        </p:txBody>
      </p:sp>
      <p:sp>
        <p:nvSpPr>
          <p:cNvPr id="65540" name="Text Box 4"/>
          <p:cNvSpPr txBox="1">
            <a:spLocks noChangeArrowheads="1"/>
          </p:cNvSpPr>
          <p:nvPr/>
        </p:nvSpPr>
        <p:spPr bwMode="auto">
          <a:xfrm>
            <a:off x="3719513" y="5229225"/>
            <a:ext cx="3816350" cy="528638"/>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自融资交易策略的概念</a:t>
            </a:r>
          </a:p>
        </p:txBody>
      </p:sp>
    </p:spTree>
    <p:extLst>
      <p:ext uri="{BB962C8B-B14F-4D97-AF65-F5344CB8AC3E}">
        <p14:creationId xmlns:p14="http://schemas.microsoft.com/office/powerpoint/2010/main" val="4045245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idx="4294967295"/>
          </p:nvPr>
        </p:nvSpPr>
        <p:spPr bwMode="auto">
          <a:xfrm>
            <a:off x="1981200" y="333375"/>
            <a:ext cx="7467600" cy="8636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r>
              <a:rPr lang="zh-CN" altLang="en-US" cap="none" smtClean="0"/>
              <a:t> </a:t>
            </a:r>
          </a:p>
        </p:txBody>
      </p:sp>
      <p:sp>
        <p:nvSpPr>
          <p:cNvPr id="225283" name="Rectangle 3"/>
          <p:cNvSpPr>
            <a:spLocks noGrp="1" noChangeArrowheads="1"/>
          </p:cNvSpPr>
          <p:nvPr>
            <p:ph idx="4294967295"/>
          </p:nvPr>
        </p:nvSpPr>
        <p:spPr>
          <a:xfrm>
            <a:off x="1981200" y="1600201"/>
            <a:ext cx="7467600" cy="3844925"/>
          </a:xfrm>
        </p:spPr>
        <p:txBody>
          <a:bodyPr/>
          <a:lstStyle/>
          <a:p>
            <a:pPr eaLnBrk="1" hangingPunct="1"/>
            <a:r>
              <a:rPr lang="zh-CN" altLang="en-US">
                <a:latin typeface="宋体" charset="-122"/>
                <a:ea typeface="宋体" charset="-122"/>
              </a:rPr>
              <a:t>案例</a:t>
            </a:r>
            <a:r>
              <a:rPr lang="en-US" altLang="zh-CN">
                <a:latin typeface="宋体" charset="-122"/>
                <a:ea typeface="宋体" charset="-122"/>
              </a:rPr>
              <a:t>1</a:t>
            </a:r>
            <a:r>
              <a:rPr lang="zh-CN" altLang="en-US">
                <a:latin typeface="宋体" charset="-122"/>
                <a:ea typeface="宋体" charset="-122"/>
              </a:rPr>
              <a:t>：</a:t>
            </a:r>
            <a:r>
              <a:rPr lang="zh-CN" altLang="en-US">
                <a:solidFill>
                  <a:srgbClr val="3333FF"/>
                </a:solidFill>
                <a:latin typeface="方正姚体" pitchFamily="2" charset="-122"/>
                <a:ea typeface="方正姚体" pitchFamily="2" charset="-122"/>
              </a:rPr>
              <a:t>同损益同价格</a:t>
            </a:r>
          </a:p>
          <a:p>
            <a:pPr lvl="1" algn="just" eaLnBrk="1" hangingPunct="1">
              <a:buFont typeface="Wingdings 2" pitchFamily="18" charset="2"/>
              <a:buNone/>
            </a:pPr>
            <a:r>
              <a:rPr lang="zh-CN" altLang="en-US" sz="2800">
                <a:latin typeface="宋体" charset="-122"/>
                <a:ea typeface="宋体" charset="-122"/>
              </a:rPr>
              <a:t>假设两个零息票债券</a:t>
            </a:r>
            <a:r>
              <a:rPr lang="en-US" altLang="zh-CN" sz="2800">
                <a:latin typeface="宋体" charset="-122"/>
                <a:ea typeface="宋体" charset="-122"/>
              </a:rPr>
              <a:t>A</a:t>
            </a:r>
            <a:r>
              <a:rPr lang="zh-CN" altLang="en-US" sz="2800">
                <a:latin typeface="宋体" charset="-122"/>
                <a:ea typeface="宋体" charset="-122"/>
              </a:rPr>
              <a:t>和</a:t>
            </a:r>
            <a:r>
              <a:rPr lang="en-US" altLang="zh-CN" sz="2800">
                <a:latin typeface="宋体" charset="-122"/>
                <a:ea typeface="宋体" charset="-122"/>
              </a:rPr>
              <a:t>B</a:t>
            </a:r>
            <a:r>
              <a:rPr lang="zh-CN" altLang="en-US" sz="2800">
                <a:latin typeface="宋体" charset="-122"/>
                <a:ea typeface="宋体" charset="-122"/>
              </a:rPr>
              <a:t>，两者都是在</a:t>
            </a:r>
            <a:r>
              <a:rPr lang="en-US" altLang="zh-CN" sz="2800">
                <a:latin typeface="宋体" charset="-122"/>
                <a:ea typeface="宋体" charset="-122"/>
              </a:rPr>
              <a:t>1</a:t>
            </a:r>
            <a:r>
              <a:rPr lang="zh-CN" altLang="en-US" sz="2800">
                <a:latin typeface="宋体" charset="-122"/>
                <a:ea typeface="宋体" charset="-122"/>
              </a:rPr>
              <a:t>年</a:t>
            </a:r>
          </a:p>
          <a:p>
            <a:pPr lvl="1" algn="just" eaLnBrk="1" hangingPunct="1">
              <a:buFont typeface="Wingdings 2" pitchFamily="18" charset="2"/>
              <a:buNone/>
            </a:pPr>
            <a:r>
              <a:rPr lang="zh-CN" altLang="en-US" sz="2800">
                <a:latin typeface="宋体" charset="-122"/>
                <a:ea typeface="宋体" charset="-122"/>
              </a:rPr>
              <a:t>后的同一天支付</a:t>
            </a:r>
            <a:r>
              <a:rPr lang="en-US" altLang="zh-CN" sz="2800">
                <a:latin typeface="宋体" charset="-122"/>
                <a:ea typeface="宋体" charset="-122"/>
              </a:rPr>
              <a:t>100</a:t>
            </a:r>
            <a:r>
              <a:rPr lang="zh-CN" altLang="en-US" sz="2800">
                <a:latin typeface="宋体" charset="-122"/>
                <a:ea typeface="宋体" charset="-122"/>
              </a:rPr>
              <a:t>元的面值。如果</a:t>
            </a:r>
            <a:r>
              <a:rPr lang="en-US" altLang="zh-CN" sz="2800">
                <a:latin typeface="宋体" charset="-122"/>
                <a:ea typeface="宋体" charset="-122"/>
              </a:rPr>
              <a:t>A</a:t>
            </a:r>
            <a:r>
              <a:rPr lang="zh-CN" altLang="en-US" sz="2800">
                <a:latin typeface="宋体" charset="-122"/>
                <a:ea typeface="宋体" charset="-122"/>
              </a:rPr>
              <a:t>的当前</a:t>
            </a:r>
          </a:p>
          <a:p>
            <a:pPr lvl="1" algn="just" eaLnBrk="1" hangingPunct="1">
              <a:buFont typeface="Wingdings 2" pitchFamily="18" charset="2"/>
              <a:buNone/>
            </a:pPr>
            <a:r>
              <a:rPr lang="zh-CN" altLang="en-US" sz="2800">
                <a:latin typeface="宋体" charset="-122"/>
                <a:ea typeface="宋体" charset="-122"/>
              </a:rPr>
              <a:t>价格为</a:t>
            </a:r>
            <a:r>
              <a:rPr lang="en-US" altLang="zh-CN" sz="2800">
                <a:latin typeface="宋体" charset="-122"/>
                <a:ea typeface="宋体" charset="-122"/>
              </a:rPr>
              <a:t>98</a:t>
            </a:r>
            <a:r>
              <a:rPr lang="zh-CN" altLang="en-US" sz="2800">
                <a:latin typeface="宋体" charset="-122"/>
                <a:ea typeface="宋体" charset="-122"/>
              </a:rPr>
              <a:t>元。另外，假设不考虑交易成本。</a:t>
            </a:r>
          </a:p>
          <a:p>
            <a:pPr lvl="1" algn="just" eaLnBrk="1" hangingPunct="1">
              <a:buFont typeface="Wingdings 2" pitchFamily="18" charset="2"/>
              <a:buNone/>
            </a:pPr>
            <a:r>
              <a:rPr lang="zh-CN" altLang="en-US" sz="2800">
                <a:latin typeface="宋体" charset="-122"/>
                <a:ea typeface="宋体" charset="-122"/>
              </a:rPr>
              <a:t>问题：（</a:t>
            </a:r>
            <a:r>
              <a:rPr lang="en-US" altLang="zh-CN" sz="2800">
                <a:latin typeface="宋体" charset="-122"/>
                <a:ea typeface="宋体" charset="-122"/>
              </a:rPr>
              <a:t>1</a:t>
            </a:r>
            <a:r>
              <a:rPr lang="zh-CN" altLang="en-US" sz="2800">
                <a:latin typeface="宋体" charset="-122"/>
                <a:ea typeface="宋体" charset="-122"/>
              </a:rPr>
              <a:t>）</a:t>
            </a:r>
            <a:r>
              <a:rPr lang="en-US" altLang="zh-CN" sz="2800">
                <a:latin typeface="宋体" charset="-122"/>
                <a:ea typeface="宋体" charset="-122"/>
              </a:rPr>
              <a:t>B</a:t>
            </a:r>
            <a:r>
              <a:rPr lang="zh-CN" altLang="en-US" sz="2800">
                <a:latin typeface="宋体" charset="-122"/>
                <a:ea typeface="宋体" charset="-122"/>
              </a:rPr>
              <a:t>的价格应该为多少呢？</a:t>
            </a:r>
          </a:p>
          <a:p>
            <a:pPr lvl="1" algn="just" eaLnBrk="1" hangingPunct="1">
              <a:buFont typeface="Wingdings 2" pitchFamily="18" charset="2"/>
              <a:buNone/>
            </a:pPr>
            <a:r>
              <a:rPr lang="zh-CN" altLang="en-US" sz="2800">
                <a:latin typeface="宋体" charset="-122"/>
                <a:ea typeface="宋体" charset="-122"/>
              </a:rPr>
              <a:t>      （</a:t>
            </a:r>
            <a:r>
              <a:rPr lang="en-US" altLang="zh-CN" sz="2800">
                <a:latin typeface="宋体" charset="-122"/>
                <a:ea typeface="宋体" charset="-122"/>
              </a:rPr>
              <a:t>2</a:t>
            </a:r>
            <a:r>
              <a:rPr lang="zh-CN" altLang="en-US" sz="2800">
                <a:latin typeface="宋体" charset="-122"/>
                <a:ea typeface="宋体" charset="-122"/>
              </a:rPr>
              <a:t>）如果</a:t>
            </a:r>
            <a:r>
              <a:rPr lang="en-US" altLang="zh-CN" sz="2800">
                <a:latin typeface="宋体" charset="-122"/>
                <a:ea typeface="宋体" charset="-122"/>
              </a:rPr>
              <a:t>B</a:t>
            </a:r>
            <a:r>
              <a:rPr lang="zh-CN" altLang="en-US" sz="2800">
                <a:latin typeface="宋体" charset="-122"/>
                <a:ea typeface="宋体" charset="-122"/>
              </a:rPr>
              <a:t>的市场价格只有</a:t>
            </a:r>
            <a:r>
              <a:rPr lang="en-US" altLang="zh-CN" sz="2800">
                <a:latin typeface="宋体" charset="-122"/>
                <a:ea typeface="宋体" charset="-122"/>
              </a:rPr>
              <a:t>97.5</a:t>
            </a:r>
            <a:r>
              <a:rPr lang="zh-CN" altLang="en-US" sz="2800">
                <a:latin typeface="宋体" charset="-122"/>
                <a:ea typeface="宋体" charset="-122"/>
              </a:rPr>
              <a:t>元，</a:t>
            </a:r>
          </a:p>
          <a:p>
            <a:pPr lvl="1" algn="just" eaLnBrk="1" hangingPunct="1">
              <a:buFont typeface="Wingdings 2" pitchFamily="18" charset="2"/>
              <a:buNone/>
            </a:pPr>
            <a:r>
              <a:rPr lang="zh-CN" altLang="en-US" sz="2800">
                <a:latin typeface="宋体" charset="-122"/>
                <a:ea typeface="宋体" charset="-122"/>
              </a:rPr>
              <a:t>问如何套利呢？</a:t>
            </a:r>
            <a:r>
              <a:rPr lang="zh-CN" altLang="en-US" b="1" smtClean="0"/>
              <a:t> </a:t>
            </a:r>
          </a:p>
        </p:txBody>
      </p:sp>
    </p:spTree>
    <p:extLst>
      <p:ext uri="{BB962C8B-B14F-4D97-AF65-F5344CB8AC3E}">
        <p14:creationId xmlns:p14="http://schemas.microsoft.com/office/powerpoint/2010/main" val="1248253353"/>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26307" name="Rectangle 3"/>
          <p:cNvSpPr>
            <a:spLocks noGrp="1" noChangeArrowheads="1"/>
          </p:cNvSpPr>
          <p:nvPr>
            <p:ph idx="4294967295"/>
          </p:nvPr>
        </p:nvSpPr>
        <p:spPr/>
        <p:txBody>
          <a:bodyPr/>
          <a:lstStyle/>
          <a:p>
            <a:pPr algn="just" eaLnBrk="1" hangingPunct="1"/>
            <a:r>
              <a:rPr lang="zh-CN" altLang="en-US">
                <a:latin typeface="宋体" charset="-122"/>
                <a:ea typeface="宋体" charset="-122"/>
              </a:rPr>
              <a:t>应用同损益同价格原理：</a:t>
            </a:r>
          </a:p>
          <a:p>
            <a:pPr lvl="1" algn="just" eaLnBrk="1" hangingPunct="1"/>
            <a:r>
              <a:rPr lang="en-US" altLang="zh-CN" sz="2800">
                <a:latin typeface="宋体" charset="-122"/>
                <a:ea typeface="宋体" charset="-122"/>
              </a:rPr>
              <a:t>B</a:t>
            </a:r>
            <a:r>
              <a:rPr lang="zh-CN" altLang="en-US" sz="2800">
                <a:latin typeface="宋体" charset="-122"/>
                <a:ea typeface="宋体" charset="-122"/>
              </a:rPr>
              <a:t>的价格也为</a:t>
            </a:r>
            <a:r>
              <a:rPr lang="en-US" altLang="zh-CN" sz="2800">
                <a:latin typeface="宋体" charset="-122"/>
                <a:ea typeface="宋体" charset="-122"/>
              </a:rPr>
              <a:t>98</a:t>
            </a:r>
            <a:r>
              <a:rPr lang="zh-CN" altLang="en-US" sz="2800">
                <a:latin typeface="宋体" charset="-122"/>
                <a:ea typeface="宋体" charset="-122"/>
              </a:rPr>
              <a:t>元</a:t>
            </a:r>
          </a:p>
          <a:p>
            <a:pPr lvl="1" algn="just" eaLnBrk="1" hangingPunct="1"/>
            <a:r>
              <a:rPr lang="zh-CN" altLang="en-US" sz="2800">
                <a:latin typeface="宋体" charset="-122"/>
                <a:ea typeface="宋体" charset="-122"/>
              </a:rPr>
              <a:t>如果</a:t>
            </a:r>
            <a:r>
              <a:rPr lang="en-US" altLang="zh-CN" sz="2800">
                <a:latin typeface="宋体" charset="-122"/>
                <a:ea typeface="宋体" charset="-122"/>
              </a:rPr>
              <a:t>B</a:t>
            </a:r>
            <a:r>
              <a:rPr lang="zh-CN" altLang="en-US" sz="2800">
                <a:latin typeface="宋体" charset="-122"/>
                <a:ea typeface="宋体" charset="-122"/>
              </a:rPr>
              <a:t>的市场价格只有</a:t>
            </a:r>
            <a:r>
              <a:rPr lang="en-US" altLang="zh-CN" sz="2800">
                <a:latin typeface="宋体" charset="-122"/>
                <a:ea typeface="宋体" charset="-122"/>
              </a:rPr>
              <a:t>97.5</a:t>
            </a:r>
            <a:r>
              <a:rPr lang="zh-CN" altLang="en-US" sz="2800">
                <a:latin typeface="宋体" charset="-122"/>
                <a:ea typeface="宋体" charset="-122"/>
              </a:rPr>
              <a:t>元，卖空</a:t>
            </a:r>
            <a:r>
              <a:rPr lang="en-US" altLang="zh-CN" sz="2800">
                <a:latin typeface="宋体" charset="-122"/>
                <a:ea typeface="宋体" charset="-122"/>
              </a:rPr>
              <a:t>A</a:t>
            </a:r>
            <a:r>
              <a:rPr lang="zh-CN" altLang="en-US" sz="2800">
                <a:latin typeface="宋体" charset="-122"/>
                <a:ea typeface="宋体" charset="-122"/>
              </a:rPr>
              <a:t>，买进</a:t>
            </a:r>
            <a:r>
              <a:rPr lang="en-US" altLang="zh-CN" sz="2800">
                <a:latin typeface="宋体" charset="-122"/>
                <a:ea typeface="宋体" charset="-122"/>
              </a:rPr>
              <a:t>B</a:t>
            </a:r>
          </a:p>
          <a:p>
            <a:pPr algn="just" eaLnBrk="1" hangingPunct="1"/>
            <a:endParaRPr lang="en-US" altLang="zh-CN">
              <a:latin typeface="宋体" charset="-122"/>
              <a:ea typeface="宋体" charset="-122"/>
            </a:endParaRPr>
          </a:p>
        </p:txBody>
      </p:sp>
    </p:spTree>
    <p:extLst>
      <p:ext uri="{BB962C8B-B14F-4D97-AF65-F5344CB8AC3E}">
        <p14:creationId xmlns:p14="http://schemas.microsoft.com/office/powerpoint/2010/main" val="289865863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2625" y="500063"/>
            <a:ext cx="7467600" cy="703262"/>
          </a:xfrm>
        </p:spPr>
        <p:txBody>
          <a:bodyPr>
            <a:noAutofit/>
          </a:bodyPr>
          <a:lstStyle/>
          <a:p>
            <a:pPr>
              <a:defRPr/>
            </a:pPr>
            <a:r>
              <a:rPr lang="zh-CN" altLang="en-US" sz="3600" b="1" dirty="0">
                <a:latin typeface="Times New Roman" pitchFamily="18" charset="0"/>
                <a:ea typeface="宋体" charset="-122"/>
              </a:rPr>
              <a:t>什么是金融工程？</a:t>
            </a:r>
            <a:endParaRPr lang="zh-CN" altLang="en-US" sz="3600" dirty="0"/>
          </a:p>
        </p:txBody>
      </p:sp>
      <p:sp>
        <p:nvSpPr>
          <p:cNvPr id="5" name="椭圆 4"/>
          <p:cNvSpPr/>
          <p:nvPr/>
        </p:nvSpPr>
        <p:spPr>
          <a:xfrm>
            <a:off x="2309814" y="2714626"/>
            <a:ext cx="3000375" cy="128587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4800" dirty="0">
                <a:solidFill>
                  <a:schemeClr val="bg1"/>
                </a:solidFill>
                <a:hlinkClick r:id="rId2" action="ppaction://hlinkfile"/>
              </a:rPr>
              <a:t>模</a:t>
            </a:r>
            <a:r>
              <a:rPr lang="zh-CN" altLang="en-US" sz="4800" dirty="0">
                <a:solidFill>
                  <a:schemeClr val="tx1"/>
                </a:solidFill>
              </a:rPr>
              <a:t>仿</a:t>
            </a:r>
            <a:r>
              <a:rPr lang="zh-CN" altLang="en-US" sz="4800" dirty="0">
                <a:solidFill>
                  <a:schemeClr val="tx1"/>
                </a:solidFill>
                <a:hlinkClick r:id="rId3" action="ppaction://hlinkfile"/>
              </a:rPr>
              <a:t>秀</a:t>
            </a:r>
            <a:endParaRPr lang="zh-CN" altLang="en-US" sz="4800" dirty="0">
              <a:solidFill>
                <a:schemeClr val="tx1"/>
              </a:solidFill>
            </a:endParaRPr>
          </a:p>
        </p:txBody>
      </p:sp>
      <p:sp>
        <p:nvSpPr>
          <p:cNvPr id="6" name="椭圆 5"/>
          <p:cNvSpPr/>
          <p:nvPr/>
        </p:nvSpPr>
        <p:spPr>
          <a:xfrm>
            <a:off x="6810375" y="2357439"/>
            <a:ext cx="2000250" cy="185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4800" dirty="0"/>
              <a:t>金融</a:t>
            </a:r>
            <a:endParaRPr lang="en-US" altLang="zh-CN" sz="4800" dirty="0"/>
          </a:p>
          <a:p>
            <a:pPr>
              <a:defRPr/>
            </a:pPr>
            <a:r>
              <a:rPr lang="zh-CN" altLang="en-US" sz="4800" dirty="0"/>
              <a:t>工程 </a:t>
            </a:r>
          </a:p>
        </p:txBody>
      </p:sp>
      <p:sp>
        <p:nvSpPr>
          <p:cNvPr id="8" name="左右箭头 7"/>
          <p:cNvSpPr/>
          <p:nvPr/>
        </p:nvSpPr>
        <p:spPr>
          <a:xfrm>
            <a:off x="5310189" y="3071813"/>
            <a:ext cx="1500187" cy="57150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Tree>
    <p:extLst>
      <p:ext uri="{BB962C8B-B14F-4D97-AF65-F5344CB8AC3E}">
        <p14:creationId xmlns:p14="http://schemas.microsoft.com/office/powerpoint/2010/main" val="248626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27331" name="Rectangle 3"/>
          <p:cNvSpPr>
            <a:spLocks noGrp="1" noChangeArrowheads="1"/>
          </p:cNvSpPr>
          <p:nvPr>
            <p:ph idx="4294967295"/>
          </p:nvPr>
        </p:nvSpPr>
        <p:spPr>
          <a:xfrm>
            <a:off x="2135189" y="1412875"/>
            <a:ext cx="7532687" cy="4281488"/>
          </a:xfrm>
        </p:spPr>
        <p:txBody>
          <a:bodyPr>
            <a:normAutofit lnSpcReduction="10000"/>
          </a:bodyPr>
          <a:lstStyle/>
          <a:p>
            <a:pPr algn="just" eaLnBrk="1" hangingPunct="1">
              <a:lnSpc>
                <a:spcPct val="90000"/>
              </a:lnSpc>
            </a:pPr>
            <a:r>
              <a:rPr lang="zh-CN" altLang="en-US" smtClean="0">
                <a:latin typeface="宋体" charset="-122"/>
                <a:ea typeface="宋体" charset="-122"/>
              </a:rPr>
              <a:t>案例</a:t>
            </a:r>
            <a:r>
              <a:rPr lang="en-US" altLang="zh-CN" smtClean="0">
                <a:latin typeface="宋体" charset="-122"/>
                <a:ea typeface="宋体" charset="-122"/>
              </a:rPr>
              <a:t>2</a:t>
            </a:r>
            <a:r>
              <a:rPr lang="zh-CN" altLang="en-US" smtClean="0">
                <a:latin typeface="宋体" charset="-122"/>
                <a:ea typeface="宋体" charset="-122"/>
              </a:rPr>
              <a:t>：</a:t>
            </a:r>
            <a:r>
              <a:rPr lang="zh-CN" altLang="en-US">
                <a:solidFill>
                  <a:srgbClr val="3333FF"/>
                </a:solidFill>
                <a:latin typeface="方正姚体" pitchFamily="2" charset="-122"/>
                <a:ea typeface="方正姚体" pitchFamily="2" charset="-122"/>
              </a:rPr>
              <a:t>静态组合复制策略</a:t>
            </a:r>
            <a:endParaRPr lang="zh-CN" altLang="en-US" smtClean="0">
              <a:solidFill>
                <a:srgbClr val="3333FF"/>
              </a:solidFill>
              <a:latin typeface="方正姚体" pitchFamily="2" charset="-122"/>
              <a:ea typeface="方正姚体" pitchFamily="2" charset="-122"/>
            </a:endParaRPr>
          </a:p>
          <a:p>
            <a:pPr lvl="1" algn="just" eaLnBrk="1" hangingPunct="1">
              <a:lnSpc>
                <a:spcPct val="90000"/>
              </a:lnSpc>
              <a:buFont typeface="Wingdings 2" pitchFamily="18" charset="2"/>
              <a:buNone/>
            </a:pPr>
            <a:r>
              <a:rPr lang="zh-CN" altLang="en-US">
                <a:latin typeface="宋体" charset="-122"/>
                <a:ea typeface="宋体" charset="-122"/>
              </a:rPr>
              <a:t>  假设当前市场的零息票债券的价格为：</a:t>
            </a:r>
          </a:p>
          <a:p>
            <a:pPr lvl="1" algn="just" eaLnBrk="1" hangingPunct="1">
              <a:lnSpc>
                <a:spcPct val="90000"/>
              </a:lnSpc>
              <a:buFont typeface="Wingdings 2" pitchFamily="18" charset="2"/>
              <a:buNone/>
            </a:pPr>
            <a:r>
              <a:rPr lang="zh-CN" altLang="en-US">
                <a:latin typeface="宋体" charset="-122"/>
                <a:ea typeface="宋体" charset="-122"/>
              </a:rPr>
              <a:t>① </a:t>
            </a:r>
            <a:r>
              <a:rPr lang="en-US" altLang="zh-CN">
                <a:latin typeface="宋体" charset="-122"/>
                <a:ea typeface="宋体" charset="-122"/>
              </a:rPr>
              <a:t>1</a:t>
            </a:r>
            <a:r>
              <a:rPr lang="zh-CN" altLang="en-US">
                <a:latin typeface="宋体" charset="-122"/>
                <a:ea typeface="宋体" charset="-122"/>
              </a:rPr>
              <a:t>年后到期的零息票债券的价格为</a:t>
            </a:r>
            <a:r>
              <a:rPr lang="en-US" altLang="zh-CN">
                <a:latin typeface="宋体" charset="-122"/>
                <a:ea typeface="宋体" charset="-122"/>
              </a:rPr>
              <a:t>98</a:t>
            </a:r>
            <a:r>
              <a:rPr lang="zh-CN" altLang="en-US">
                <a:latin typeface="宋体" charset="-122"/>
                <a:ea typeface="宋体" charset="-122"/>
              </a:rPr>
              <a:t>元；</a:t>
            </a:r>
          </a:p>
          <a:p>
            <a:pPr lvl="1" algn="just" eaLnBrk="1" hangingPunct="1">
              <a:lnSpc>
                <a:spcPct val="90000"/>
              </a:lnSpc>
              <a:buFont typeface="Wingdings 2" pitchFamily="18" charset="2"/>
              <a:buNone/>
            </a:pPr>
            <a:r>
              <a:rPr lang="zh-CN" altLang="en-US">
                <a:latin typeface="宋体" charset="-122"/>
                <a:ea typeface="宋体" charset="-122"/>
              </a:rPr>
              <a:t>② </a:t>
            </a:r>
            <a:r>
              <a:rPr lang="en-US" altLang="zh-CN">
                <a:latin typeface="宋体" charset="-122"/>
                <a:ea typeface="宋体" charset="-122"/>
              </a:rPr>
              <a:t>2</a:t>
            </a:r>
            <a:r>
              <a:rPr lang="zh-CN" altLang="en-US">
                <a:latin typeface="宋体" charset="-122"/>
                <a:ea typeface="宋体" charset="-122"/>
              </a:rPr>
              <a:t>年后到期的零息票债券的价格为</a:t>
            </a:r>
            <a:r>
              <a:rPr lang="en-US" altLang="zh-CN">
                <a:latin typeface="宋体" charset="-122"/>
                <a:ea typeface="宋体" charset="-122"/>
              </a:rPr>
              <a:t>96</a:t>
            </a:r>
            <a:r>
              <a:rPr lang="zh-CN" altLang="en-US">
                <a:latin typeface="宋体" charset="-122"/>
                <a:ea typeface="宋体" charset="-122"/>
              </a:rPr>
              <a:t>元；</a:t>
            </a:r>
          </a:p>
          <a:p>
            <a:pPr lvl="1" algn="just" eaLnBrk="1" hangingPunct="1">
              <a:lnSpc>
                <a:spcPct val="90000"/>
              </a:lnSpc>
              <a:buFont typeface="Wingdings 2" pitchFamily="18" charset="2"/>
              <a:buNone/>
            </a:pPr>
            <a:r>
              <a:rPr lang="zh-CN" altLang="en-US">
                <a:latin typeface="宋体" charset="-122"/>
                <a:ea typeface="宋体" charset="-122"/>
              </a:rPr>
              <a:t>③ </a:t>
            </a:r>
            <a:r>
              <a:rPr lang="en-US" altLang="zh-CN">
                <a:latin typeface="宋体" charset="-122"/>
                <a:ea typeface="宋体" charset="-122"/>
              </a:rPr>
              <a:t>3</a:t>
            </a:r>
            <a:r>
              <a:rPr lang="zh-CN" altLang="en-US">
                <a:latin typeface="宋体" charset="-122"/>
                <a:ea typeface="宋体" charset="-122"/>
              </a:rPr>
              <a:t>年后到期的零息票债券的价格为</a:t>
            </a:r>
            <a:r>
              <a:rPr lang="en-US" altLang="zh-CN">
                <a:latin typeface="宋体" charset="-122"/>
                <a:ea typeface="宋体" charset="-122"/>
              </a:rPr>
              <a:t>93</a:t>
            </a:r>
            <a:r>
              <a:rPr lang="zh-CN" altLang="en-US">
                <a:latin typeface="宋体" charset="-122"/>
                <a:ea typeface="宋体" charset="-122"/>
              </a:rPr>
              <a:t>元；</a:t>
            </a:r>
          </a:p>
          <a:p>
            <a:pPr lvl="1" algn="just" eaLnBrk="1" hangingPunct="1">
              <a:lnSpc>
                <a:spcPct val="90000"/>
              </a:lnSpc>
              <a:buFont typeface="Wingdings 2" pitchFamily="18" charset="2"/>
              <a:buNone/>
            </a:pPr>
            <a:r>
              <a:rPr lang="zh-CN" altLang="en-US">
                <a:latin typeface="宋体" charset="-122"/>
                <a:ea typeface="宋体" charset="-122"/>
              </a:rPr>
              <a:t>另外，假设不考虑交易成本。</a:t>
            </a:r>
          </a:p>
          <a:p>
            <a:pPr algn="just" eaLnBrk="1" hangingPunct="1">
              <a:lnSpc>
                <a:spcPct val="90000"/>
              </a:lnSpc>
            </a:pPr>
            <a:r>
              <a:rPr lang="zh-CN" altLang="en-US" smtClean="0">
                <a:solidFill>
                  <a:schemeClr val="tx2"/>
                </a:solidFill>
                <a:latin typeface="宋体" charset="-122"/>
                <a:ea typeface="宋体" charset="-122"/>
              </a:rPr>
              <a:t>问题：</a:t>
            </a:r>
          </a:p>
          <a:p>
            <a:pPr lvl="1" algn="just" eaLnBrk="1" hangingPunct="1">
              <a:lnSpc>
                <a:spcPct val="90000"/>
              </a:lnSpc>
              <a:buFont typeface="Wingdings 2" pitchFamily="18" charset="2"/>
              <a:buNone/>
            </a:pP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）息票率为</a:t>
            </a:r>
            <a:r>
              <a:rPr lang="en-US" altLang="zh-CN">
                <a:latin typeface="宋体" charset="-122"/>
                <a:ea typeface="宋体" charset="-122"/>
              </a:rPr>
              <a:t>10</a:t>
            </a: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年支付</a:t>
            </a:r>
            <a:r>
              <a:rPr lang="en-US" altLang="zh-CN">
                <a:latin typeface="宋体" charset="-122"/>
                <a:ea typeface="宋体" charset="-122"/>
              </a:rPr>
              <a:t>1</a:t>
            </a:r>
            <a:r>
              <a:rPr lang="zh-CN" altLang="en-US">
                <a:latin typeface="宋体" charset="-122"/>
                <a:ea typeface="宋体" charset="-122"/>
              </a:rPr>
              <a:t>次利息的三年后到期的债券的价格为多少呢？</a:t>
            </a:r>
          </a:p>
          <a:p>
            <a:pPr lvl="1" algn="just" eaLnBrk="1" hangingPunct="1">
              <a:lnSpc>
                <a:spcPct val="90000"/>
              </a:lnSpc>
              <a:buFont typeface="Wingdings 2" pitchFamily="18" charset="2"/>
              <a:buNone/>
            </a:pP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）如果息票率为</a:t>
            </a:r>
            <a:r>
              <a:rPr lang="en-US" altLang="zh-CN">
                <a:latin typeface="宋体" charset="-122"/>
                <a:ea typeface="宋体" charset="-122"/>
              </a:rPr>
              <a:t>10</a:t>
            </a: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年支付</a:t>
            </a:r>
            <a:r>
              <a:rPr lang="en-US" altLang="zh-CN">
                <a:latin typeface="宋体" charset="-122"/>
                <a:ea typeface="宋体" charset="-122"/>
              </a:rPr>
              <a:t>1</a:t>
            </a:r>
            <a:r>
              <a:rPr lang="zh-CN" altLang="en-US">
                <a:latin typeface="宋体" charset="-122"/>
                <a:ea typeface="宋体" charset="-122"/>
              </a:rPr>
              <a:t>次利息的三年后到期的债券价格为</a:t>
            </a:r>
            <a:r>
              <a:rPr lang="en-US" altLang="zh-CN">
                <a:latin typeface="宋体" charset="-122"/>
                <a:ea typeface="宋体" charset="-122"/>
              </a:rPr>
              <a:t>120</a:t>
            </a:r>
            <a:r>
              <a:rPr lang="zh-CN" altLang="en-US">
                <a:latin typeface="宋体" charset="-122"/>
                <a:ea typeface="宋体" charset="-122"/>
              </a:rPr>
              <a:t>元，如何套利呢？</a:t>
            </a:r>
          </a:p>
        </p:txBody>
      </p:sp>
    </p:spTree>
    <p:extLst>
      <p:ext uri="{BB962C8B-B14F-4D97-AF65-F5344CB8AC3E}">
        <p14:creationId xmlns:p14="http://schemas.microsoft.com/office/powerpoint/2010/main" val="3220599979"/>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a:latin typeface="隶书" pitchFamily="49" charset="-122"/>
              </a:rPr>
              <a:t>确定状态下无套利定价原理的应用</a:t>
            </a:r>
            <a:endParaRPr lang="zh-CN" altLang="zh-CN" sz="3200" b="1">
              <a:latin typeface="隶书" pitchFamily="49" charset="-122"/>
            </a:endParaRPr>
          </a:p>
        </p:txBody>
      </p:sp>
      <p:sp>
        <p:nvSpPr>
          <p:cNvPr id="228355" name="Rectangle 3"/>
          <p:cNvSpPr>
            <a:spLocks noGrp="1" noChangeArrowheads="1"/>
          </p:cNvSpPr>
          <p:nvPr>
            <p:ph idx="4294967295"/>
          </p:nvPr>
        </p:nvSpPr>
        <p:spPr>
          <a:xfrm>
            <a:off x="1992313" y="1628775"/>
            <a:ext cx="7467600" cy="3816350"/>
          </a:xfrm>
        </p:spPr>
        <p:txBody>
          <a:bodyPr/>
          <a:lstStyle/>
          <a:p>
            <a:pPr eaLnBrk="1" hangingPunct="1"/>
            <a:r>
              <a:rPr lang="zh-CN" altLang="en-US" smtClean="0"/>
              <a:t>未来损益图</a:t>
            </a:r>
            <a:r>
              <a:rPr lang="zh-CN" altLang="en-US" sz="1600" b="1"/>
              <a:t>：</a:t>
            </a:r>
          </a:p>
        </p:txBody>
      </p:sp>
      <p:sp>
        <p:nvSpPr>
          <p:cNvPr id="228356" name="Line 4"/>
          <p:cNvSpPr>
            <a:spLocks noChangeAspect="1" noChangeShapeType="1"/>
          </p:cNvSpPr>
          <p:nvPr/>
        </p:nvSpPr>
        <p:spPr bwMode="auto">
          <a:xfrm>
            <a:off x="3927475" y="3694114"/>
            <a:ext cx="4281488" cy="1587"/>
          </a:xfrm>
          <a:prstGeom prst="line">
            <a:avLst/>
          </a:prstGeom>
          <a:noFill/>
          <a:ln w="28575">
            <a:solidFill>
              <a:schemeClr val="tx1"/>
            </a:solidFill>
            <a:round/>
            <a:headEnd/>
            <a:tailEnd/>
          </a:ln>
        </p:spPr>
        <p:txBody>
          <a:bodyPr/>
          <a:lstStyle/>
          <a:p>
            <a:endParaRPr lang="zh-CN" altLang="en-US"/>
          </a:p>
        </p:txBody>
      </p:sp>
      <p:sp>
        <p:nvSpPr>
          <p:cNvPr id="228357" name="Text Box 5"/>
          <p:cNvSpPr txBox="1">
            <a:spLocks noChangeAspect="1" noChangeArrowheads="1"/>
          </p:cNvSpPr>
          <p:nvPr/>
        </p:nvSpPr>
        <p:spPr bwMode="auto">
          <a:xfrm>
            <a:off x="4872039" y="3933825"/>
            <a:ext cx="936625" cy="571500"/>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1</a:t>
            </a:r>
            <a:r>
              <a:rPr lang="zh-CN" altLang="en-US" sz="2400" b="1">
                <a:latin typeface="Times New Roman" pitchFamily="18" charset="0"/>
                <a:ea typeface="宋体" charset="-122"/>
              </a:rPr>
              <a:t>年末</a:t>
            </a:r>
          </a:p>
        </p:txBody>
      </p:sp>
      <p:sp>
        <p:nvSpPr>
          <p:cNvPr id="228358" name="Line 6"/>
          <p:cNvSpPr>
            <a:spLocks noChangeAspect="1" noChangeShapeType="1"/>
          </p:cNvSpPr>
          <p:nvPr/>
        </p:nvSpPr>
        <p:spPr bwMode="auto">
          <a:xfrm flipH="1">
            <a:off x="3924301" y="3524250"/>
            <a:ext cx="3175" cy="158750"/>
          </a:xfrm>
          <a:prstGeom prst="line">
            <a:avLst/>
          </a:prstGeom>
          <a:noFill/>
          <a:ln w="28575">
            <a:solidFill>
              <a:schemeClr val="tx1"/>
            </a:solidFill>
            <a:round/>
            <a:headEnd/>
            <a:tailEnd/>
          </a:ln>
        </p:spPr>
        <p:txBody>
          <a:bodyPr/>
          <a:lstStyle/>
          <a:p>
            <a:endParaRPr lang="zh-CN" altLang="en-US"/>
          </a:p>
        </p:txBody>
      </p:sp>
      <p:sp>
        <p:nvSpPr>
          <p:cNvPr id="228359" name="Line 7"/>
          <p:cNvSpPr>
            <a:spLocks noChangeAspect="1" noChangeShapeType="1"/>
          </p:cNvSpPr>
          <p:nvPr/>
        </p:nvSpPr>
        <p:spPr bwMode="auto">
          <a:xfrm flipH="1">
            <a:off x="5434013" y="3538538"/>
            <a:ext cx="4762" cy="158750"/>
          </a:xfrm>
          <a:prstGeom prst="line">
            <a:avLst/>
          </a:prstGeom>
          <a:noFill/>
          <a:ln w="28575">
            <a:solidFill>
              <a:schemeClr val="tx1"/>
            </a:solidFill>
            <a:round/>
            <a:headEnd/>
            <a:tailEnd/>
          </a:ln>
        </p:spPr>
        <p:txBody>
          <a:bodyPr/>
          <a:lstStyle/>
          <a:p>
            <a:endParaRPr lang="zh-CN" altLang="en-US"/>
          </a:p>
        </p:txBody>
      </p:sp>
      <p:sp>
        <p:nvSpPr>
          <p:cNvPr id="228360" name="Line 8"/>
          <p:cNvSpPr>
            <a:spLocks noChangeAspect="1" noChangeShapeType="1"/>
          </p:cNvSpPr>
          <p:nvPr/>
        </p:nvSpPr>
        <p:spPr bwMode="auto">
          <a:xfrm flipH="1">
            <a:off x="6851651" y="3538538"/>
            <a:ext cx="3175" cy="158750"/>
          </a:xfrm>
          <a:prstGeom prst="line">
            <a:avLst/>
          </a:prstGeom>
          <a:noFill/>
          <a:ln w="28575">
            <a:solidFill>
              <a:schemeClr val="tx1"/>
            </a:solidFill>
            <a:round/>
            <a:headEnd/>
            <a:tailEnd/>
          </a:ln>
        </p:spPr>
        <p:txBody>
          <a:bodyPr/>
          <a:lstStyle/>
          <a:p>
            <a:endParaRPr lang="zh-CN" altLang="en-US"/>
          </a:p>
        </p:txBody>
      </p:sp>
      <p:sp>
        <p:nvSpPr>
          <p:cNvPr id="228361" name="Line 9"/>
          <p:cNvSpPr>
            <a:spLocks noChangeAspect="1" noChangeShapeType="1"/>
          </p:cNvSpPr>
          <p:nvPr/>
        </p:nvSpPr>
        <p:spPr bwMode="auto">
          <a:xfrm flipH="1">
            <a:off x="8196264" y="3538538"/>
            <a:ext cx="3175" cy="158750"/>
          </a:xfrm>
          <a:prstGeom prst="line">
            <a:avLst/>
          </a:prstGeom>
          <a:noFill/>
          <a:ln w="28575">
            <a:solidFill>
              <a:schemeClr val="tx1"/>
            </a:solidFill>
            <a:round/>
            <a:headEnd/>
            <a:tailEnd/>
          </a:ln>
        </p:spPr>
        <p:txBody>
          <a:bodyPr/>
          <a:lstStyle/>
          <a:p>
            <a:endParaRPr lang="zh-CN" altLang="en-US"/>
          </a:p>
        </p:txBody>
      </p:sp>
      <p:sp>
        <p:nvSpPr>
          <p:cNvPr id="228362" name="Text Box 10"/>
          <p:cNvSpPr txBox="1">
            <a:spLocks noChangeAspect="1" noChangeArrowheads="1"/>
          </p:cNvSpPr>
          <p:nvPr/>
        </p:nvSpPr>
        <p:spPr bwMode="auto">
          <a:xfrm>
            <a:off x="6646863" y="3917951"/>
            <a:ext cx="817562" cy="392113"/>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2</a:t>
            </a:r>
            <a:r>
              <a:rPr lang="zh-CN" altLang="en-US" sz="2400" b="1">
                <a:latin typeface="Times New Roman" pitchFamily="18" charset="0"/>
                <a:ea typeface="宋体" charset="-122"/>
              </a:rPr>
              <a:t>年末</a:t>
            </a:r>
          </a:p>
        </p:txBody>
      </p:sp>
      <p:sp>
        <p:nvSpPr>
          <p:cNvPr id="228363" name="Text Box 11"/>
          <p:cNvSpPr txBox="1">
            <a:spLocks noChangeAspect="1" noChangeArrowheads="1"/>
          </p:cNvSpPr>
          <p:nvPr/>
        </p:nvSpPr>
        <p:spPr bwMode="auto">
          <a:xfrm>
            <a:off x="7969251" y="3917951"/>
            <a:ext cx="790575" cy="379413"/>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3</a:t>
            </a:r>
            <a:r>
              <a:rPr lang="zh-CN" altLang="en-US" sz="2400" b="1">
                <a:latin typeface="Times New Roman" pitchFamily="18" charset="0"/>
                <a:ea typeface="宋体" charset="-122"/>
              </a:rPr>
              <a:t>年末</a:t>
            </a:r>
          </a:p>
        </p:txBody>
      </p:sp>
      <p:sp>
        <p:nvSpPr>
          <p:cNvPr id="228364" name="Text Box 12"/>
          <p:cNvSpPr txBox="1">
            <a:spLocks noChangeAspect="1" noChangeArrowheads="1"/>
          </p:cNvSpPr>
          <p:nvPr/>
        </p:nvSpPr>
        <p:spPr bwMode="auto">
          <a:xfrm>
            <a:off x="5257800" y="3059114"/>
            <a:ext cx="622300" cy="452437"/>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10</a:t>
            </a:r>
          </a:p>
        </p:txBody>
      </p:sp>
      <p:sp>
        <p:nvSpPr>
          <p:cNvPr id="228365" name="Text Box 13"/>
          <p:cNvSpPr txBox="1">
            <a:spLocks noChangeAspect="1" noChangeArrowheads="1"/>
          </p:cNvSpPr>
          <p:nvPr/>
        </p:nvSpPr>
        <p:spPr bwMode="auto">
          <a:xfrm>
            <a:off x="6643689" y="3057525"/>
            <a:ext cx="604837" cy="439738"/>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10</a:t>
            </a:r>
          </a:p>
        </p:txBody>
      </p:sp>
      <p:sp>
        <p:nvSpPr>
          <p:cNvPr id="228366" name="Text Box 14"/>
          <p:cNvSpPr txBox="1">
            <a:spLocks noChangeAspect="1" noChangeArrowheads="1"/>
          </p:cNvSpPr>
          <p:nvPr/>
        </p:nvSpPr>
        <p:spPr bwMode="auto">
          <a:xfrm>
            <a:off x="7983538" y="3036889"/>
            <a:ext cx="633412" cy="460375"/>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110</a:t>
            </a:r>
          </a:p>
        </p:txBody>
      </p:sp>
    </p:spTree>
    <p:extLst>
      <p:ext uri="{BB962C8B-B14F-4D97-AF65-F5344CB8AC3E}">
        <p14:creationId xmlns:p14="http://schemas.microsoft.com/office/powerpoint/2010/main" val="323876868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29379" name="Rectangle 3"/>
          <p:cNvSpPr>
            <a:spLocks noGrp="1" noChangeArrowheads="1"/>
          </p:cNvSpPr>
          <p:nvPr>
            <p:ph idx="4294967295"/>
          </p:nvPr>
        </p:nvSpPr>
        <p:spPr>
          <a:xfrm>
            <a:off x="1981200" y="1600201"/>
            <a:ext cx="8002588" cy="3629025"/>
          </a:xfrm>
        </p:spPr>
        <p:txBody>
          <a:bodyPr/>
          <a:lstStyle/>
          <a:p>
            <a:pPr eaLnBrk="1" hangingPunct="1"/>
            <a:r>
              <a:rPr lang="zh-CN" altLang="en-US">
                <a:latin typeface="宋体" charset="-122"/>
                <a:ea typeface="宋体" charset="-122"/>
              </a:rPr>
              <a:t>静态组合复制策略</a:t>
            </a:r>
          </a:p>
          <a:p>
            <a:pPr lvl="1" algn="just" eaLnBrk="1" hangingPunct="1">
              <a:buFont typeface="Wingdings 2" pitchFamily="18" charset="2"/>
              <a:buNone/>
            </a:pPr>
            <a:r>
              <a:rPr lang="zh-CN" altLang="en-US" sz="2800">
                <a:latin typeface="宋体" charset="-122"/>
                <a:ea typeface="宋体" charset="-122"/>
              </a:rPr>
              <a:t>（</a:t>
            </a:r>
            <a:r>
              <a:rPr lang="en-US" altLang="zh-CN" sz="2800">
                <a:latin typeface="宋体" charset="-122"/>
                <a:ea typeface="宋体" charset="-122"/>
              </a:rPr>
              <a:t>1</a:t>
            </a:r>
            <a:r>
              <a:rPr lang="zh-CN" altLang="en-US" sz="2800">
                <a:latin typeface="宋体" charset="-122"/>
                <a:ea typeface="宋体" charset="-122"/>
              </a:rPr>
              <a:t>）购买</a:t>
            </a:r>
            <a:r>
              <a:rPr lang="en-US" altLang="zh-CN" sz="2800">
                <a:latin typeface="宋体" charset="-122"/>
                <a:ea typeface="宋体" charset="-122"/>
              </a:rPr>
              <a:t>0.1</a:t>
            </a:r>
            <a:r>
              <a:rPr lang="zh-CN" altLang="en-US" sz="2800">
                <a:latin typeface="宋体" charset="-122"/>
                <a:ea typeface="宋体" charset="-122"/>
              </a:rPr>
              <a:t>张的</a:t>
            </a:r>
            <a:r>
              <a:rPr lang="en-US" altLang="zh-CN" sz="2800">
                <a:latin typeface="宋体" charset="-122"/>
                <a:ea typeface="宋体" charset="-122"/>
              </a:rPr>
              <a:t>1</a:t>
            </a:r>
            <a:r>
              <a:rPr lang="zh-CN" altLang="en-US" sz="2800">
                <a:latin typeface="宋体" charset="-122"/>
                <a:ea typeface="宋体" charset="-122"/>
              </a:rPr>
              <a:t>年后到期的零息票债券，其</a:t>
            </a:r>
          </a:p>
          <a:p>
            <a:pPr lvl="1" algn="just" eaLnBrk="1" hangingPunct="1">
              <a:buFont typeface="Wingdings 2" pitchFamily="18" charset="2"/>
              <a:buNone/>
            </a:pPr>
            <a:r>
              <a:rPr lang="zh-CN" altLang="en-US" sz="2800">
                <a:latin typeface="宋体" charset="-122"/>
                <a:ea typeface="宋体" charset="-122"/>
              </a:rPr>
              <a:t>损益刚好为</a:t>
            </a:r>
            <a:r>
              <a:rPr lang="en-US" altLang="zh-CN" sz="2800">
                <a:latin typeface="宋体" charset="-122"/>
                <a:ea typeface="宋体" charset="-122"/>
              </a:rPr>
              <a:t>100×0.1</a:t>
            </a:r>
            <a:r>
              <a:rPr lang="zh-CN" altLang="en-US" sz="2800">
                <a:latin typeface="宋体" charset="-122"/>
                <a:ea typeface="宋体" charset="-122"/>
              </a:rPr>
              <a:t>＝</a:t>
            </a:r>
            <a:r>
              <a:rPr lang="en-US" altLang="zh-CN" sz="2800">
                <a:latin typeface="宋体" charset="-122"/>
                <a:ea typeface="宋体" charset="-122"/>
              </a:rPr>
              <a:t>10</a:t>
            </a:r>
            <a:r>
              <a:rPr lang="zh-CN" altLang="en-US" sz="2800">
                <a:latin typeface="宋体" charset="-122"/>
                <a:ea typeface="宋体" charset="-122"/>
              </a:rPr>
              <a:t>元；</a:t>
            </a:r>
          </a:p>
          <a:p>
            <a:pPr lvl="1" algn="just" eaLnBrk="1" hangingPunct="1">
              <a:buFont typeface="Wingdings 2" pitchFamily="18" charset="2"/>
              <a:buNone/>
            </a:pPr>
            <a:r>
              <a:rPr lang="zh-CN" altLang="en-US" sz="2800">
                <a:latin typeface="宋体" charset="-122"/>
                <a:ea typeface="宋体" charset="-122"/>
              </a:rPr>
              <a:t>（</a:t>
            </a:r>
            <a:r>
              <a:rPr lang="en-US" altLang="zh-CN" sz="2800">
                <a:latin typeface="宋体" charset="-122"/>
                <a:ea typeface="宋体" charset="-122"/>
              </a:rPr>
              <a:t>2</a:t>
            </a:r>
            <a:r>
              <a:rPr lang="zh-CN" altLang="en-US" sz="2800">
                <a:latin typeface="宋体" charset="-122"/>
                <a:ea typeface="宋体" charset="-122"/>
              </a:rPr>
              <a:t>）购买</a:t>
            </a:r>
            <a:r>
              <a:rPr lang="en-US" altLang="zh-CN" sz="2800">
                <a:latin typeface="宋体" charset="-122"/>
                <a:ea typeface="宋体" charset="-122"/>
              </a:rPr>
              <a:t>0.1</a:t>
            </a:r>
            <a:r>
              <a:rPr lang="zh-CN" altLang="en-US" sz="2800">
                <a:latin typeface="宋体" charset="-122"/>
                <a:ea typeface="宋体" charset="-122"/>
              </a:rPr>
              <a:t>张的</a:t>
            </a:r>
            <a:r>
              <a:rPr lang="en-US" altLang="zh-CN" sz="2800">
                <a:latin typeface="宋体" charset="-122"/>
                <a:ea typeface="宋体" charset="-122"/>
              </a:rPr>
              <a:t>2</a:t>
            </a:r>
            <a:r>
              <a:rPr lang="zh-CN" altLang="en-US" sz="2800">
                <a:latin typeface="宋体" charset="-122"/>
                <a:ea typeface="宋体" charset="-122"/>
              </a:rPr>
              <a:t>年后到期的零息票债券，其</a:t>
            </a:r>
          </a:p>
          <a:p>
            <a:pPr lvl="1" algn="just" eaLnBrk="1" hangingPunct="1">
              <a:buFont typeface="Wingdings 2" pitchFamily="18" charset="2"/>
              <a:buNone/>
            </a:pPr>
            <a:r>
              <a:rPr lang="zh-CN" altLang="en-US" sz="2800">
                <a:latin typeface="宋体" charset="-122"/>
                <a:ea typeface="宋体" charset="-122"/>
              </a:rPr>
              <a:t>损益刚好为</a:t>
            </a:r>
            <a:r>
              <a:rPr lang="en-US" altLang="zh-CN" sz="2800">
                <a:latin typeface="宋体" charset="-122"/>
                <a:ea typeface="宋体" charset="-122"/>
              </a:rPr>
              <a:t>100×0.1</a:t>
            </a:r>
            <a:r>
              <a:rPr lang="zh-CN" altLang="en-US" sz="2800">
                <a:latin typeface="宋体" charset="-122"/>
                <a:ea typeface="宋体" charset="-122"/>
              </a:rPr>
              <a:t>＝</a:t>
            </a:r>
            <a:r>
              <a:rPr lang="en-US" altLang="zh-CN" sz="2800">
                <a:latin typeface="宋体" charset="-122"/>
                <a:ea typeface="宋体" charset="-122"/>
              </a:rPr>
              <a:t>10</a:t>
            </a:r>
            <a:r>
              <a:rPr lang="zh-CN" altLang="en-US" sz="2800">
                <a:latin typeface="宋体" charset="-122"/>
                <a:ea typeface="宋体" charset="-122"/>
              </a:rPr>
              <a:t>元；</a:t>
            </a:r>
          </a:p>
          <a:p>
            <a:pPr lvl="1" algn="just" eaLnBrk="1" hangingPunct="1">
              <a:buFont typeface="Wingdings 2" pitchFamily="18" charset="2"/>
              <a:buNone/>
            </a:pPr>
            <a:r>
              <a:rPr lang="zh-CN" altLang="en-US" sz="2800">
                <a:latin typeface="宋体" charset="-122"/>
                <a:ea typeface="宋体" charset="-122"/>
              </a:rPr>
              <a:t>（</a:t>
            </a:r>
            <a:r>
              <a:rPr lang="en-US" altLang="zh-CN" sz="2800">
                <a:latin typeface="宋体" charset="-122"/>
                <a:ea typeface="宋体" charset="-122"/>
              </a:rPr>
              <a:t>3</a:t>
            </a:r>
            <a:r>
              <a:rPr lang="zh-CN" altLang="en-US" sz="2800">
                <a:latin typeface="宋体" charset="-122"/>
                <a:ea typeface="宋体" charset="-122"/>
              </a:rPr>
              <a:t>）购买</a:t>
            </a:r>
            <a:r>
              <a:rPr lang="en-US" altLang="zh-CN" sz="2800">
                <a:latin typeface="宋体" charset="-122"/>
                <a:ea typeface="宋体" charset="-122"/>
              </a:rPr>
              <a:t>1.1</a:t>
            </a:r>
            <a:r>
              <a:rPr lang="zh-CN" altLang="en-US" sz="2800">
                <a:latin typeface="宋体" charset="-122"/>
                <a:ea typeface="宋体" charset="-122"/>
              </a:rPr>
              <a:t>张的</a:t>
            </a:r>
            <a:r>
              <a:rPr lang="en-US" altLang="zh-CN" sz="2800">
                <a:latin typeface="宋体" charset="-122"/>
                <a:ea typeface="宋体" charset="-122"/>
              </a:rPr>
              <a:t>3</a:t>
            </a:r>
            <a:r>
              <a:rPr lang="zh-CN" altLang="en-US" sz="2800">
                <a:latin typeface="宋体" charset="-122"/>
                <a:ea typeface="宋体" charset="-122"/>
              </a:rPr>
              <a:t>年后到期的零息票债券，其</a:t>
            </a:r>
          </a:p>
          <a:p>
            <a:pPr lvl="1" algn="just" eaLnBrk="1" hangingPunct="1">
              <a:buFont typeface="Wingdings 2" pitchFamily="18" charset="2"/>
              <a:buNone/>
            </a:pPr>
            <a:r>
              <a:rPr lang="zh-CN" altLang="en-US" sz="2800">
                <a:latin typeface="宋体" charset="-122"/>
                <a:ea typeface="宋体" charset="-122"/>
              </a:rPr>
              <a:t>损益刚好为</a:t>
            </a:r>
            <a:r>
              <a:rPr lang="en-US" altLang="zh-CN" sz="2800">
                <a:latin typeface="宋体" charset="-122"/>
                <a:ea typeface="宋体" charset="-122"/>
              </a:rPr>
              <a:t>100×1.1</a:t>
            </a:r>
            <a:r>
              <a:rPr lang="zh-CN" altLang="en-US" sz="2800">
                <a:latin typeface="宋体" charset="-122"/>
                <a:ea typeface="宋体" charset="-122"/>
              </a:rPr>
              <a:t>＝</a:t>
            </a:r>
            <a:r>
              <a:rPr lang="en-US" altLang="zh-CN" sz="2800">
                <a:latin typeface="宋体" charset="-122"/>
                <a:ea typeface="宋体" charset="-122"/>
              </a:rPr>
              <a:t>110</a:t>
            </a:r>
            <a:r>
              <a:rPr lang="zh-CN" altLang="en-US" sz="2800">
                <a:latin typeface="宋体" charset="-122"/>
                <a:ea typeface="宋体" charset="-122"/>
              </a:rPr>
              <a:t>元；</a:t>
            </a:r>
            <a:endParaRPr lang="en-US" altLang="zh-CN" sz="2800" b="1">
              <a:latin typeface="宋体" charset="-122"/>
              <a:ea typeface="宋体" charset="-122"/>
            </a:endParaRPr>
          </a:p>
        </p:txBody>
      </p:sp>
    </p:spTree>
    <p:extLst>
      <p:ext uri="{BB962C8B-B14F-4D97-AF65-F5344CB8AC3E}">
        <p14:creationId xmlns:p14="http://schemas.microsoft.com/office/powerpoint/2010/main" val="2431635490"/>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0403" name="Rectangle 3"/>
          <p:cNvSpPr>
            <a:spLocks noGrp="1" noChangeArrowheads="1"/>
          </p:cNvSpPr>
          <p:nvPr>
            <p:ph idx="4294967295"/>
          </p:nvPr>
        </p:nvSpPr>
        <p:spPr/>
        <p:txBody>
          <a:bodyPr/>
          <a:lstStyle/>
          <a:p>
            <a:pPr eaLnBrk="1" hangingPunct="1">
              <a:lnSpc>
                <a:spcPct val="90000"/>
              </a:lnSpc>
            </a:pPr>
            <a:r>
              <a:rPr lang="zh-CN" altLang="en-US" smtClean="0">
                <a:latin typeface="宋体" charset="-122"/>
                <a:ea typeface="宋体" charset="-122"/>
              </a:rPr>
              <a:t>根据无套利定价原理的推论</a:t>
            </a:r>
          </a:p>
          <a:p>
            <a:pPr lvl="1" eaLnBrk="1" hangingPunct="1">
              <a:lnSpc>
                <a:spcPct val="90000"/>
              </a:lnSpc>
              <a:buFont typeface="Wingdings 2" pitchFamily="18" charset="2"/>
              <a:buNone/>
            </a:pPr>
            <a:r>
              <a:rPr lang="en-US" altLang="zh-CN">
                <a:latin typeface="宋体" charset="-122"/>
                <a:ea typeface="宋体" charset="-122"/>
              </a:rPr>
              <a:t>0.1×98</a:t>
            </a:r>
            <a:r>
              <a:rPr lang="zh-CN" altLang="en-US">
                <a:latin typeface="宋体" charset="-122"/>
                <a:ea typeface="宋体" charset="-122"/>
              </a:rPr>
              <a:t>＋</a:t>
            </a:r>
            <a:r>
              <a:rPr lang="en-US" altLang="zh-CN">
                <a:latin typeface="宋体" charset="-122"/>
                <a:ea typeface="宋体" charset="-122"/>
              </a:rPr>
              <a:t>0.1×96</a:t>
            </a:r>
            <a:r>
              <a:rPr lang="zh-CN" altLang="en-US">
                <a:latin typeface="宋体" charset="-122"/>
                <a:ea typeface="宋体" charset="-122"/>
              </a:rPr>
              <a:t>＋</a:t>
            </a:r>
            <a:r>
              <a:rPr lang="en-US" altLang="zh-CN">
                <a:latin typeface="宋体" charset="-122"/>
                <a:ea typeface="宋体" charset="-122"/>
              </a:rPr>
              <a:t>1.1×93</a:t>
            </a:r>
            <a:r>
              <a:rPr lang="zh-CN" altLang="en-US">
                <a:latin typeface="宋体" charset="-122"/>
                <a:ea typeface="宋体" charset="-122"/>
              </a:rPr>
              <a:t>＝</a:t>
            </a:r>
            <a:r>
              <a:rPr lang="en-US" altLang="zh-CN">
                <a:latin typeface="宋体" charset="-122"/>
                <a:ea typeface="宋体" charset="-122"/>
              </a:rPr>
              <a:t>121.7</a:t>
            </a:r>
          </a:p>
          <a:p>
            <a:pPr eaLnBrk="1" hangingPunct="1">
              <a:lnSpc>
                <a:spcPct val="90000"/>
              </a:lnSpc>
            </a:pPr>
            <a:r>
              <a:rPr lang="zh-CN" altLang="en-US" smtClean="0">
                <a:latin typeface="宋体" charset="-122"/>
                <a:ea typeface="宋体" charset="-122"/>
              </a:rPr>
              <a:t>问题</a:t>
            </a:r>
            <a:r>
              <a:rPr lang="en-US" altLang="zh-CN" smtClean="0">
                <a:latin typeface="宋体" charset="-122"/>
                <a:ea typeface="宋体" charset="-122"/>
              </a:rPr>
              <a:t>2</a:t>
            </a:r>
            <a:r>
              <a:rPr lang="zh-CN" altLang="en-US" smtClean="0">
                <a:latin typeface="宋体" charset="-122"/>
                <a:ea typeface="宋体" charset="-122"/>
              </a:rPr>
              <a:t>的答案：</a:t>
            </a:r>
          </a:p>
          <a:p>
            <a:pPr lvl="1" algn="just" eaLnBrk="1" hangingPunct="1">
              <a:lnSpc>
                <a:spcPct val="90000"/>
              </a:lnSpc>
              <a:buFont typeface="Wingdings 2" pitchFamily="18" charset="2"/>
              <a:buNone/>
            </a:pPr>
            <a:r>
              <a:rPr lang="zh-CN" altLang="en-US">
                <a:latin typeface="宋体" charset="-122"/>
                <a:ea typeface="宋体" charset="-122"/>
              </a:rPr>
              <a:t>市场价格为</a:t>
            </a:r>
            <a:r>
              <a:rPr lang="en-US" altLang="zh-CN">
                <a:latin typeface="宋体" charset="-122"/>
                <a:ea typeface="宋体" charset="-122"/>
              </a:rPr>
              <a:t>120</a:t>
            </a:r>
            <a:r>
              <a:rPr lang="zh-CN" altLang="en-US">
                <a:latin typeface="宋体" charset="-122"/>
                <a:ea typeface="宋体" charset="-122"/>
              </a:rPr>
              <a:t>元，低估</a:t>
            </a:r>
            <a:r>
              <a:rPr lang="en-US" altLang="zh-CN">
                <a:latin typeface="宋体" charset="-122"/>
                <a:ea typeface="宋体" charset="-122"/>
              </a:rPr>
              <a:t>B</a:t>
            </a:r>
            <a:r>
              <a:rPr lang="zh-CN" altLang="en-US">
                <a:latin typeface="宋体" charset="-122"/>
                <a:ea typeface="宋体" charset="-122"/>
              </a:rPr>
              <a:t>，则买进</a:t>
            </a:r>
            <a:r>
              <a:rPr lang="en-US" altLang="zh-CN">
                <a:latin typeface="宋体" charset="-122"/>
                <a:ea typeface="宋体" charset="-122"/>
              </a:rPr>
              <a:t>B</a:t>
            </a:r>
            <a:r>
              <a:rPr lang="zh-CN" altLang="en-US">
                <a:latin typeface="宋体" charset="-122"/>
                <a:ea typeface="宋体" charset="-122"/>
              </a:rPr>
              <a:t>，卖出静态组合</a:t>
            </a:r>
          </a:p>
          <a:p>
            <a:pPr lvl="2" algn="just" eaLnBrk="1" hangingPunct="1">
              <a:lnSpc>
                <a:spcPct val="90000"/>
              </a:lnSpc>
              <a:buFont typeface="Wingdings" pitchFamily="2" charset="2"/>
              <a:buNone/>
            </a:pPr>
            <a:r>
              <a:rPr lang="zh-CN" altLang="en-US" smtClean="0">
                <a:latin typeface="宋体" charset="-122"/>
                <a:ea typeface="宋体" charset="-122"/>
              </a:rPr>
              <a:t>（</a:t>
            </a:r>
            <a:r>
              <a:rPr lang="en-US" altLang="zh-CN" smtClean="0">
                <a:latin typeface="宋体" charset="-122"/>
                <a:ea typeface="宋体" charset="-122"/>
              </a:rPr>
              <a:t>1</a:t>
            </a:r>
            <a:r>
              <a:rPr lang="zh-CN" altLang="en-US" smtClean="0">
                <a:latin typeface="宋体" charset="-122"/>
                <a:ea typeface="宋体" charset="-122"/>
              </a:rPr>
              <a:t>）买进</a:t>
            </a:r>
            <a:r>
              <a:rPr lang="en-US" altLang="zh-CN" smtClean="0">
                <a:latin typeface="宋体" charset="-122"/>
                <a:ea typeface="宋体" charset="-122"/>
              </a:rPr>
              <a:t>1</a:t>
            </a:r>
            <a:r>
              <a:rPr lang="zh-CN" altLang="en-US" smtClean="0">
                <a:latin typeface="宋体" charset="-122"/>
                <a:ea typeface="宋体" charset="-122"/>
              </a:rPr>
              <a:t>张息票率为</a:t>
            </a:r>
            <a:r>
              <a:rPr lang="en-US" altLang="zh-CN" smtClean="0">
                <a:latin typeface="宋体" charset="-122"/>
                <a:ea typeface="宋体" charset="-122"/>
              </a:rPr>
              <a:t>10</a:t>
            </a:r>
            <a:r>
              <a:rPr lang="zh-CN" altLang="en-US" smtClean="0">
                <a:latin typeface="宋体" charset="-122"/>
                <a:ea typeface="宋体" charset="-122"/>
              </a:rPr>
              <a:t>％，</a:t>
            </a:r>
            <a:r>
              <a:rPr lang="en-US" altLang="zh-CN" smtClean="0">
                <a:latin typeface="宋体" charset="-122"/>
                <a:ea typeface="宋体" charset="-122"/>
              </a:rPr>
              <a:t>1</a:t>
            </a:r>
            <a:r>
              <a:rPr lang="zh-CN" altLang="en-US" smtClean="0">
                <a:latin typeface="宋体" charset="-122"/>
                <a:ea typeface="宋体" charset="-122"/>
              </a:rPr>
              <a:t>年支付</a:t>
            </a:r>
            <a:r>
              <a:rPr lang="en-US" altLang="zh-CN" smtClean="0">
                <a:latin typeface="宋体" charset="-122"/>
                <a:ea typeface="宋体" charset="-122"/>
              </a:rPr>
              <a:t>1</a:t>
            </a:r>
            <a:r>
              <a:rPr lang="zh-CN" altLang="en-US" smtClean="0">
                <a:latin typeface="宋体" charset="-122"/>
                <a:ea typeface="宋体" charset="-122"/>
              </a:rPr>
              <a:t>次利息的三年后到期的债券；</a:t>
            </a:r>
            <a:r>
              <a:rPr lang="en-US" altLang="zh-CN" smtClean="0">
                <a:latin typeface="宋体" charset="-122"/>
                <a:ea typeface="宋体" charset="-122"/>
              </a:rPr>
              <a:t>[</a:t>
            </a:r>
            <a:r>
              <a:rPr lang="zh-CN" altLang="en-US" smtClean="0">
                <a:latin typeface="宋体" charset="-122"/>
                <a:ea typeface="宋体" charset="-122"/>
              </a:rPr>
              <a:t>支出</a:t>
            </a:r>
            <a:r>
              <a:rPr lang="en-US" altLang="zh-CN" smtClean="0">
                <a:latin typeface="宋体" charset="-122"/>
                <a:ea typeface="宋体" charset="-122"/>
              </a:rPr>
              <a:t>120</a:t>
            </a:r>
            <a:r>
              <a:rPr lang="zh-CN" altLang="en-US" smtClean="0">
                <a:latin typeface="宋体" charset="-122"/>
                <a:ea typeface="宋体" charset="-122"/>
              </a:rPr>
              <a:t>元</a:t>
            </a:r>
            <a:r>
              <a:rPr lang="en-US" altLang="zh-CN" smtClean="0">
                <a:latin typeface="宋体" charset="-122"/>
                <a:ea typeface="宋体" charset="-122"/>
              </a:rPr>
              <a:t>]</a:t>
            </a:r>
          </a:p>
          <a:p>
            <a:pPr lvl="2" algn="just" eaLnBrk="1" hangingPunct="1">
              <a:lnSpc>
                <a:spcPct val="90000"/>
              </a:lnSpc>
              <a:buFont typeface="Wingdings" pitchFamily="2" charset="2"/>
              <a:buNone/>
            </a:pPr>
            <a:r>
              <a:rPr lang="zh-CN" altLang="en-US" smtClean="0">
                <a:latin typeface="宋体" charset="-122"/>
                <a:ea typeface="宋体" charset="-122"/>
              </a:rPr>
              <a:t>（</a:t>
            </a:r>
            <a:r>
              <a:rPr lang="en-US" altLang="zh-CN" smtClean="0">
                <a:latin typeface="宋体" charset="-122"/>
                <a:ea typeface="宋体" charset="-122"/>
              </a:rPr>
              <a:t>2</a:t>
            </a:r>
            <a:r>
              <a:rPr lang="zh-CN" altLang="en-US" smtClean="0">
                <a:latin typeface="宋体" charset="-122"/>
                <a:ea typeface="宋体" charset="-122"/>
              </a:rPr>
              <a:t>）卖空</a:t>
            </a:r>
            <a:r>
              <a:rPr lang="en-US" altLang="zh-CN" smtClean="0">
                <a:latin typeface="宋体" charset="-122"/>
                <a:ea typeface="宋体" charset="-122"/>
              </a:rPr>
              <a:t>0.1</a:t>
            </a:r>
            <a:r>
              <a:rPr lang="zh-CN" altLang="en-US" smtClean="0">
                <a:latin typeface="宋体" charset="-122"/>
                <a:ea typeface="宋体" charset="-122"/>
              </a:rPr>
              <a:t>张的</a:t>
            </a:r>
            <a:r>
              <a:rPr lang="en-US" altLang="zh-CN" smtClean="0">
                <a:latin typeface="宋体" charset="-122"/>
                <a:ea typeface="宋体" charset="-122"/>
              </a:rPr>
              <a:t>1</a:t>
            </a:r>
            <a:r>
              <a:rPr lang="zh-CN" altLang="en-US" smtClean="0">
                <a:latin typeface="宋体" charset="-122"/>
                <a:ea typeface="宋体" charset="-122"/>
              </a:rPr>
              <a:t>年后到期的零息票债券；</a:t>
            </a:r>
          </a:p>
          <a:p>
            <a:pPr lvl="2" algn="just" eaLnBrk="1" hangingPunct="1">
              <a:lnSpc>
                <a:spcPct val="90000"/>
              </a:lnSpc>
              <a:buFont typeface="Wingdings" pitchFamily="2" charset="2"/>
              <a:buNone/>
            </a:pPr>
            <a:r>
              <a:rPr lang="zh-CN" altLang="en-US" smtClean="0">
                <a:latin typeface="宋体" charset="-122"/>
                <a:ea typeface="宋体" charset="-122"/>
              </a:rPr>
              <a:t>（</a:t>
            </a:r>
            <a:r>
              <a:rPr lang="en-US" altLang="zh-CN" smtClean="0">
                <a:latin typeface="宋体" charset="-122"/>
                <a:ea typeface="宋体" charset="-122"/>
              </a:rPr>
              <a:t>3</a:t>
            </a:r>
            <a:r>
              <a:rPr lang="zh-CN" altLang="en-US" smtClean="0">
                <a:latin typeface="宋体" charset="-122"/>
                <a:ea typeface="宋体" charset="-122"/>
              </a:rPr>
              <a:t>）卖空</a:t>
            </a:r>
            <a:r>
              <a:rPr lang="en-US" altLang="zh-CN" smtClean="0">
                <a:latin typeface="宋体" charset="-122"/>
                <a:ea typeface="宋体" charset="-122"/>
              </a:rPr>
              <a:t>0.1</a:t>
            </a:r>
            <a:r>
              <a:rPr lang="zh-CN" altLang="en-US" smtClean="0">
                <a:latin typeface="宋体" charset="-122"/>
                <a:ea typeface="宋体" charset="-122"/>
              </a:rPr>
              <a:t>张的</a:t>
            </a:r>
            <a:r>
              <a:rPr lang="en-US" altLang="zh-CN" smtClean="0">
                <a:latin typeface="宋体" charset="-122"/>
                <a:ea typeface="宋体" charset="-122"/>
              </a:rPr>
              <a:t>2</a:t>
            </a:r>
            <a:r>
              <a:rPr lang="zh-CN" altLang="en-US" smtClean="0">
                <a:latin typeface="宋体" charset="-122"/>
                <a:ea typeface="宋体" charset="-122"/>
              </a:rPr>
              <a:t>年后到期的零息票债券；</a:t>
            </a:r>
          </a:p>
          <a:p>
            <a:pPr lvl="2" algn="just" eaLnBrk="1" hangingPunct="1">
              <a:lnSpc>
                <a:spcPct val="90000"/>
              </a:lnSpc>
              <a:buFont typeface="Wingdings" pitchFamily="2" charset="2"/>
              <a:buNone/>
            </a:pPr>
            <a:r>
              <a:rPr lang="zh-CN" altLang="en-US" smtClean="0">
                <a:latin typeface="宋体" charset="-122"/>
                <a:ea typeface="宋体" charset="-122"/>
              </a:rPr>
              <a:t>（</a:t>
            </a:r>
            <a:r>
              <a:rPr lang="en-US" altLang="zh-CN" smtClean="0">
                <a:latin typeface="宋体" charset="-122"/>
                <a:ea typeface="宋体" charset="-122"/>
              </a:rPr>
              <a:t>4</a:t>
            </a:r>
            <a:r>
              <a:rPr lang="zh-CN" altLang="en-US" smtClean="0">
                <a:latin typeface="宋体" charset="-122"/>
                <a:ea typeface="宋体" charset="-122"/>
              </a:rPr>
              <a:t>）卖空</a:t>
            </a:r>
            <a:r>
              <a:rPr lang="en-US" altLang="zh-CN" smtClean="0">
                <a:latin typeface="宋体" charset="-122"/>
                <a:ea typeface="宋体" charset="-122"/>
              </a:rPr>
              <a:t>1.1</a:t>
            </a:r>
            <a:r>
              <a:rPr lang="zh-CN" altLang="en-US" smtClean="0">
                <a:latin typeface="宋体" charset="-122"/>
                <a:ea typeface="宋体" charset="-122"/>
              </a:rPr>
              <a:t>张的</a:t>
            </a:r>
            <a:r>
              <a:rPr lang="en-US" altLang="zh-CN" smtClean="0">
                <a:latin typeface="宋体" charset="-122"/>
                <a:ea typeface="宋体" charset="-122"/>
              </a:rPr>
              <a:t>3</a:t>
            </a:r>
            <a:r>
              <a:rPr lang="zh-CN" altLang="en-US" smtClean="0">
                <a:latin typeface="宋体" charset="-122"/>
                <a:ea typeface="宋体" charset="-122"/>
              </a:rPr>
              <a:t>年后到期的零息票债券；</a:t>
            </a:r>
            <a:r>
              <a:rPr lang="zh-CN" altLang="en-US" sz="1800" b="1"/>
              <a:t> </a:t>
            </a:r>
            <a:endParaRPr lang="zh-CN" altLang="en-US" sz="1800" b="1">
              <a:latin typeface="宋体" charset="-122"/>
            </a:endParaRPr>
          </a:p>
        </p:txBody>
      </p:sp>
      <p:sp>
        <p:nvSpPr>
          <p:cNvPr id="230404" name="Text Box 4"/>
          <p:cNvSpPr txBox="1">
            <a:spLocks noChangeArrowheads="1"/>
          </p:cNvSpPr>
          <p:nvPr/>
        </p:nvSpPr>
        <p:spPr bwMode="auto">
          <a:xfrm>
            <a:off x="1703388" y="5373689"/>
            <a:ext cx="8064500" cy="528637"/>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宋体" charset="-122"/>
                <a:ea typeface="宋体" charset="-122"/>
              </a:rPr>
              <a:t>损益</a:t>
            </a:r>
            <a:r>
              <a:rPr lang="en-US" altLang="zh-CN" sz="2800" b="1">
                <a:latin typeface="宋体" charset="-122"/>
                <a:ea typeface="宋体" charset="-122"/>
              </a:rPr>
              <a:t>:</a:t>
            </a:r>
            <a:r>
              <a:rPr lang="zh-CN" altLang="en-US" sz="2800" b="1">
                <a:latin typeface="宋体" charset="-122"/>
                <a:ea typeface="宋体" charset="-122"/>
              </a:rPr>
              <a:t>买进</a:t>
            </a:r>
            <a:r>
              <a:rPr lang="zh-CN" altLang="en-US" sz="2800">
                <a:latin typeface="宋体" charset="-122"/>
                <a:ea typeface="宋体" charset="-122"/>
              </a:rPr>
              <a:t>支出</a:t>
            </a:r>
            <a:r>
              <a:rPr lang="en-US" altLang="zh-CN" sz="2800">
                <a:latin typeface="宋体" charset="-122"/>
                <a:ea typeface="宋体" charset="-122"/>
              </a:rPr>
              <a:t>120</a:t>
            </a:r>
            <a:r>
              <a:rPr lang="zh-CN" altLang="en-US" sz="2800">
                <a:latin typeface="宋体" charset="-122"/>
                <a:ea typeface="宋体" charset="-122"/>
              </a:rPr>
              <a:t>元</a:t>
            </a:r>
            <a:r>
              <a:rPr lang="en-US" altLang="zh-CN" sz="2800">
                <a:latin typeface="宋体" charset="-122"/>
                <a:ea typeface="宋体" charset="-122"/>
              </a:rPr>
              <a:t>;</a:t>
            </a:r>
            <a:r>
              <a:rPr lang="zh-CN" altLang="en-US" sz="2800">
                <a:latin typeface="宋体" charset="-122"/>
                <a:ea typeface="宋体" charset="-122"/>
              </a:rPr>
              <a:t>卖空收入</a:t>
            </a:r>
            <a:r>
              <a:rPr lang="en-US" altLang="zh-CN" sz="2800">
                <a:latin typeface="宋体" charset="-122"/>
                <a:ea typeface="宋体" charset="-122"/>
              </a:rPr>
              <a:t>121.7</a:t>
            </a:r>
            <a:r>
              <a:rPr lang="zh-CN" altLang="en-US" sz="2800">
                <a:latin typeface="宋体" charset="-122"/>
                <a:ea typeface="宋体" charset="-122"/>
              </a:rPr>
              <a:t>元</a:t>
            </a:r>
            <a:r>
              <a:rPr lang="en-US" altLang="zh-CN" sz="2800">
                <a:latin typeface="宋体" charset="-122"/>
                <a:ea typeface="宋体" charset="-122"/>
              </a:rPr>
              <a:t>,</a:t>
            </a:r>
            <a:r>
              <a:rPr lang="zh-CN" altLang="en-US" sz="2800">
                <a:latin typeface="宋体" charset="-122"/>
                <a:ea typeface="宋体" charset="-122"/>
              </a:rPr>
              <a:t>套利</a:t>
            </a:r>
            <a:r>
              <a:rPr lang="en-US" altLang="zh-CN" sz="2800">
                <a:latin typeface="宋体" charset="-122"/>
                <a:ea typeface="宋体" charset="-122"/>
              </a:rPr>
              <a:t>1.7</a:t>
            </a:r>
            <a:r>
              <a:rPr lang="zh-CN" altLang="en-US" sz="2800">
                <a:latin typeface="宋体" charset="-122"/>
                <a:ea typeface="宋体" charset="-122"/>
              </a:rPr>
              <a:t>元</a:t>
            </a:r>
          </a:p>
        </p:txBody>
      </p:sp>
    </p:spTree>
    <p:extLst>
      <p:ext uri="{BB962C8B-B14F-4D97-AF65-F5344CB8AC3E}">
        <p14:creationId xmlns:p14="http://schemas.microsoft.com/office/powerpoint/2010/main" val="204316361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1427" name="Rectangle 3"/>
          <p:cNvSpPr>
            <a:spLocks noGrp="1" noChangeArrowheads="1"/>
          </p:cNvSpPr>
          <p:nvPr>
            <p:ph idx="4294967295"/>
          </p:nvPr>
        </p:nvSpPr>
        <p:spPr>
          <a:xfrm>
            <a:off x="1981200" y="1600201"/>
            <a:ext cx="7467600" cy="4276725"/>
          </a:xfrm>
        </p:spPr>
        <p:txBody>
          <a:bodyPr/>
          <a:lstStyle/>
          <a:p>
            <a:pPr eaLnBrk="1" hangingPunct="1">
              <a:lnSpc>
                <a:spcPct val="90000"/>
              </a:lnSpc>
            </a:pPr>
            <a:r>
              <a:rPr lang="zh-CN" altLang="en-US">
                <a:latin typeface="宋体" charset="-122"/>
                <a:ea typeface="宋体" charset="-122"/>
              </a:rPr>
              <a:t>案例</a:t>
            </a:r>
            <a:r>
              <a:rPr lang="en-US" altLang="zh-CN">
                <a:latin typeface="宋体" charset="-122"/>
                <a:ea typeface="宋体" charset="-122"/>
              </a:rPr>
              <a:t>3</a:t>
            </a:r>
            <a:r>
              <a:rPr lang="zh-CN" altLang="en-US">
                <a:latin typeface="宋体" charset="-122"/>
                <a:ea typeface="宋体" charset="-122"/>
              </a:rPr>
              <a:t>：</a:t>
            </a:r>
            <a:r>
              <a:rPr lang="zh-CN" altLang="en-US">
                <a:solidFill>
                  <a:srgbClr val="3333FF"/>
                </a:solidFill>
                <a:latin typeface="黑体" pitchFamily="49" charset="-122"/>
                <a:ea typeface="方正姚体" pitchFamily="2" charset="-122"/>
              </a:rPr>
              <a:t>动态组合复制策略</a:t>
            </a:r>
            <a:endParaRPr lang="zh-CN" altLang="en-US">
              <a:solidFill>
                <a:srgbClr val="3333FF"/>
              </a:solidFill>
              <a:latin typeface="宋体" charset="-122"/>
              <a:ea typeface="方正姚体" pitchFamily="2" charset="-122"/>
            </a:endParaRPr>
          </a:p>
          <a:p>
            <a:pPr lvl="1" algn="just" eaLnBrk="1" hangingPunct="1">
              <a:lnSpc>
                <a:spcPct val="90000"/>
              </a:lnSpc>
              <a:buFont typeface="Wingdings 2" pitchFamily="18" charset="2"/>
              <a:buNone/>
            </a:pPr>
            <a:r>
              <a:rPr lang="zh-CN" altLang="en-US" sz="2800">
                <a:latin typeface="宋体" charset="-122"/>
                <a:ea typeface="宋体" charset="-122"/>
              </a:rPr>
              <a:t>假设从现在开始</a:t>
            </a:r>
            <a:r>
              <a:rPr lang="en-US" altLang="zh-CN" sz="2800">
                <a:latin typeface="宋体" charset="-122"/>
                <a:ea typeface="宋体" charset="-122"/>
              </a:rPr>
              <a:t>1</a:t>
            </a:r>
            <a:r>
              <a:rPr lang="zh-CN" altLang="en-US" sz="2800">
                <a:latin typeface="宋体" charset="-122"/>
                <a:ea typeface="宋体" charset="-122"/>
              </a:rPr>
              <a:t>年后到期的零息票债券的</a:t>
            </a:r>
          </a:p>
          <a:p>
            <a:pPr lvl="1" algn="just" eaLnBrk="1" hangingPunct="1">
              <a:lnSpc>
                <a:spcPct val="90000"/>
              </a:lnSpc>
              <a:buFont typeface="Wingdings 2" pitchFamily="18" charset="2"/>
              <a:buNone/>
            </a:pPr>
            <a:r>
              <a:rPr lang="zh-CN" altLang="en-US" sz="2800">
                <a:latin typeface="宋体" charset="-122"/>
                <a:ea typeface="宋体" charset="-122"/>
              </a:rPr>
              <a:t>价格为</a:t>
            </a:r>
            <a:r>
              <a:rPr lang="en-US" altLang="zh-CN" sz="2800">
                <a:latin typeface="宋体" charset="-122"/>
                <a:ea typeface="宋体" charset="-122"/>
              </a:rPr>
              <a:t>98</a:t>
            </a:r>
            <a:r>
              <a:rPr lang="zh-CN" altLang="en-US" sz="2800">
                <a:latin typeface="宋体" charset="-122"/>
                <a:ea typeface="宋体" charset="-122"/>
              </a:rPr>
              <a:t>元，从</a:t>
            </a:r>
            <a:r>
              <a:rPr lang="en-US" altLang="zh-CN" sz="2800">
                <a:latin typeface="宋体" charset="-122"/>
                <a:ea typeface="宋体" charset="-122"/>
              </a:rPr>
              <a:t>1</a:t>
            </a:r>
            <a:r>
              <a:rPr lang="zh-CN" altLang="en-US" sz="2800">
                <a:latin typeface="宋体" charset="-122"/>
                <a:ea typeface="宋体" charset="-122"/>
              </a:rPr>
              <a:t>年后开始，在</a:t>
            </a:r>
            <a:r>
              <a:rPr lang="en-US" altLang="zh-CN" sz="2800">
                <a:latin typeface="宋体" charset="-122"/>
                <a:ea typeface="宋体" charset="-122"/>
              </a:rPr>
              <a:t>2</a:t>
            </a:r>
            <a:r>
              <a:rPr lang="zh-CN" altLang="en-US" sz="2800">
                <a:latin typeface="宋体" charset="-122"/>
                <a:ea typeface="宋体" charset="-122"/>
              </a:rPr>
              <a:t>年后到期的</a:t>
            </a:r>
          </a:p>
          <a:p>
            <a:pPr lvl="1" algn="just" eaLnBrk="1" hangingPunct="1">
              <a:lnSpc>
                <a:spcPct val="90000"/>
              </a:lnSpc>
              <a:buFont typeface="Wingdings 2" pitchFamily="18" charset="2"/>
              <a:buNone/>
            </a:pPr>
            <a:r>
              <a:rPr lang="zh-CN" altLang="en-US" sz="2800">
                <a:latin typeface="宋体" charset="-122"/>
                <a:ea typeface="宋体" charset="-122"/>
              </a:rPr>
              <a:t>零息票债券的价格也为</a:t>
            </a:r>
            <a:r>
              <a:rPr lang="en-US" altLang="zh-CN" sz="2800">
                <a:latin typeface="宋体" charset="-122"/>
                <a:ea typeface="宋体" charset="-122"/>
              </a:rPr>
              <a:t>98</a:t>
            </a:r>
            <a:r>
              <a:rPr lang="zh-CN" altLang="en-US" sz="2800">
                <a:latin typeface="宋体" charset="-122"/>
                <a:ea typeface="宋体" charset="-122"/>
              </a:rPr>
              <a:t>元（</a:t>
            </a:r>
            <a:r>
              <a:rPr lang="en-US" altLang="zh-CN" sz="2800">
                <a:latin typeface="宋体" charset="-122"/>
                <a:ea typeface="宋体" charset="-122"/>
              </a:rPr>
              <a:t>1</a:t>
            </a:r>
            <a:r>
              <a:rPr lang="zh-CN" altLang="en-US" sz="2800">
                <a:latin typeface="宋体" charset="-122"/>
                <a:ea typeface="宋体" charset="-122"/>
              </a:rPr>
              <a:t>年后的价</a:t>
            </a:r>
          </a:p>
          <a:p>
            <a:pPr lvl="1" algn="just" eaLnBrk="1" hangingPunct="1">
              <a:lnSpc>
                <a:spcPct val="90000"/>
              </a:lnSpc>
              <a:buFont typeface="Wingdings 2" pitchFamily="18" charset="2"/>
              <a:buNone/>
            </a:pPr>
            <a:r>
              <a:rPr lang="zh-CN" altLang="en-US" sz="2800">
                <a:latin typeface="宋体" charset="-122"/>
                <a:ea typeface="宋体" charset="-122"/>
              </a:rPr>
              <a:t>格）。另外，假设不考虑交易成本。</a:t>
            </a:r>
          </a:p>
          <a:p>
            <a:pPr lvl="1" algn="just" eaLnBrk="1" hangingPunct="1">
              <a:lnSpc>
                <a:spcPct val="90000"/>
              </a:lnSpc>
              <a:buFont typeface="Wingdings 2" pitchFamily="18" charset="2"/>
              <a:buNone/>
            </a:pPr>
            <a:r>
              <a:rPr lang="zh-CN" altLang="en-US" sz="2800">
                <a:latin typeface="宋体" charset="-122"/>
                <a:ea typeface="宋体" charset="-122"/>
              </a:rPr>
              <a:t>问题：（</a:t>
            </a:r>
            <a:r>
              <a:rPr lang="en-US" altLang="zh-CN" sz="2800">
                <a:latin typeface="宋体" charset="-122"/>
                <a:ea typeface="宋体" charset="-122"/>
              </a:rPr>
              <a:t>1</a:t>
            </a:r>
            <a:r>
              <a:rPr lang="zh-CN" altLang="en-US" sz="2800">
                <a:latin typeface="宋体" charset="-122"/>
                <a:ea typeface="宋体" charset="-122"/>
              </a:rPr>
              <a:t>）从现在开始</a:t>
            </a:r>
            <a:r>
              <a:rPr lang="en-US" altLang="zh-CN" sz="2800">
                <a:latin typeface="宋体" charset="-122"/>
                <a:ea typeface="宋体" charset="-122"/>
              </a:rPr>
              <a:t>2</a:t>
            </a:r>
            <a:r>
              <a:rPr lang="zh-CN" altLang="en-US" sz="2800">
                <a:latin typeface="宋体" charset="-122"/>
                <a:ea typeface="宋体" charset="-122"/>
              </a:rPr>
              <a:t>年后到期的零息票</a:t>
            </a:r>
          </a:p>
          <a:p>
            <a:pPr lvl="1" algn="just" eaLnBrk="1" hangingPunct="1">
              <a:lnSpc>
                <a:spcPct val="90000"/>
              </a:lnSpc>
              <a:buFont typeface="Wingdings 2" pitchFamily="18" charset="2"/>
              <a:buNone/>
            </a:pPr>
            <a:r>
              <a:rPr lang="zh-CN" altLang="en-US" sz="2800">
                <a:latin typeface="宋体" charset="-122"/>
                <a:ea typeface="宋体" charset="-122"/>
              </a:rPr>
              <a:t>债券的价格为多少呢？</a:t>
            </a:r>
          </a:p>
          <a:p>
            <a:pPr lvl="1" eaLnBrk="1" hangingPunct="1">
              <a:lnSpc>
                <a:spcPct val="90000"/>
              </a:lnSpc>
              <a:buFont typeface="Wingdings 2" pitchFamily="18" charset="2"/>
              <a:buNone/>
            </a:pPr>
            <a:r>
              <a:rPr lang="zh-CN" altLang="en-US" sz="2800">
                <a:latin typeface="宋体" charset="-122"/>
                <a:ea typeface="宋体" charset="-122"/>
              </a:rPr>
              <a:t>     （</a:t>
            </a:r>
            <a:r>
              <a:rPr lang="en-US" altLang="zh-CN" sz="2800">
                <a:latin typeface="宋体" charset="-122"/>
                <a:ea typeface="宋体" charset="-122"/>
              </a:rPr>
              <a:t>2</a:t>
            </a:r>
            <a:r>
              <a:rPr lang="zh-CN" altLang="en-US" sz="2800">
                <a:latin typeface="宋体" charset="-122"/>
                <a:ea typeface="宋体" charset="-122"/>
              </a:rPr>
              <a:t>）如果现在开始</a:t>
            </a:r>
            <a:r>
              <a:rPr lang="en-US" altLang="zh-CN" sz="2800">
                <a:latin typeface="宋体" charset="-122"/>
                <a:ea typeface="宋体" charset="-122"/>
              </a:rPr>
              <a:t>2</a:t>
            </a:r>
            <a:r>
              <a:rPr lang="zh-CN" altLang="en-US" sz="2800">
                <a:latin typeface="宋体" charset="-122"/>
                <a:ea typeface="宋体" charset="-122"/>
              </a:rPr>
              <a:t>年后到期的零息</a:t>
            </a:r>
          </a:p>
          <a:p>
            <a:pPr lvl="1" eaLnBrk="1" hangingPunct="1">
              <a:lnSpc>
                <a:spcPct val="90000"/>
              </a:lnSpc>
              <a:buFont typeface="Wingdings 2" pitchFamily="18" charset="2"/>
              <a:buNone/>
            </a:pPr>
            <a:r>
              <a:rPr lang="zh-CN" altLang="en-US" sz="2800">
                <a:latin typeface="宋体" charset="-122"/>
                <a:ea typeface="宋体" charset="-122"/>
              </a:rPr>
              <a:t>票债券价格为</a:t>
            </a:r>
            <a:r>
              <a:rPr lang="en-US" altLang="zh-CN" sz="2800">
                <a:latin typeface="宋体" charset="-122"/>
                <a:ea typeface="宋体" charset="-122"/>
              </a:rPr>
              <a:t>99</a:t>
            </a:r>
            <a:r>
              <a:rPr lang="zh-CN" altLang="en-US" sz="2800">
                <a:latin typeface="宋体" charset="-122"/>
                <a:ea typeface="宋体" charset="-122"/>
              </a:rPr>
              <a:t>元，如何套利呢？</a:t>
            </a:r>
          </a:p>
        </p:txBody>
      </p:sp>
    </p:spTree>
    <p:extLst>
      <p:ext uri="{BB962C8B-B14F-4D97-AF65-F5344CB8AC3E}">
        <p14:creationId xmlns:p14="http://schemas.microsoft.com/office/powerpoint/2010/main" val="328123103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2451" name="Text Box 3"/>
          <p:cNvSpPr txBox="1">
            <a:spLocks noChangeAspect="1" noChangeArrowheads="1"/>
          </p:cNvSpPr>
          <p:nvPr/>
        </p:nvSpPr>
        <p:spPr bwMode="auto">
          <a:xfrm>
            <a:off x="3581400" y="1524001"/>
            <a:ext cx="4459288" cy="341313"/>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en-US" altLang="zh-CN" sz="1600" b="1">
                <a:latin typeface="黑体" pitchFamily="49" charset="-122"/>
                <a:ea typeface="黑体" pitchFamily="49" charset="-122"/>
              </a:rPr>
              <a:t>(1) </a:t>
            </a:r>
            <a:r>
              <a:rPr lang="zh-CN" altLang="en-US" sz="1600" b="1">
                <a:latin typeface="黑体" pitchFamily="49" charset="-122"/>
                <a:ea typeface="黑体" pitchFamily="49" charset="-122"/>
              </a:rPr>
              <a:t>从现在开始</a:t>
            </a:r>
            <a:r>
              <a:rPr lang="en-US" altLang="zh-CN" sz="1600" b="1">
                <a:latin typeface="黑体" pitchFamily="49" charset="-122"/>
                <a:ea typeface="黑体" pitchFamily="49" charset="-122"/>
              </a:rPr>
              <a:t>1</a:t>
            </a:r>
            <a:r>
              <a:rPr lang="zh-CN" altLang="en-US" sz="1600" b="1">
                <a:latin typeface="黑体" pitchFamily="49" charset="-122"/>
                <a:ea typeface="黑体" pitchFamily="49" charset="-122"/>
              </a:rPr>
              <a:t>年后到期的债券</a:t>
            </a:r>
            <a:r>
              <a:rPr lang="en-US" altLang="zh-CN" sz="1600" b="1">
                <a:latin typeface="黑体" pitchFamily="49" charset="-122"/>
                <a:ea typeface="黑体" pitchFamily="49" charset="-122"/>
              </a:rPr>
              <a:t>Z</a:t>
            </a:r>
            <a:r>
              <a:rPr lang="en-US" altLang="zh-CN" sz="1600" b="1" baseline="-25000">
                <a:latin typeface="黑体" pitchFamily="49" charset="-122"/>
                <a:ea typeface="黑体" pitchFamily="49" charset="-122"/>
              </a:rPr>
              <a:t>0×1</a:t>
            </a:r>
            <a:endParaRPr lang="en-US" altLang="zh-CN" sz="1600" b="1">
              <a:latin typeface="黑体" pitchFamily="49" charset="-122"/>
              <a:ea typeface="黑体" pitchFamily="49" charset="-122"/>
            </a:endParaRPr>
          </a:p>
        </p:txBody>
      </p:sp>
      <p:sp>
        <p:nvSpPr>
          <p:cNvPr id="232452" name="Line 4"/>
          <p:cNvSpPr>
            <a:spLocks noChangeAspect="1" noChangeShapeType="1"/>
          </p:cNvSpPr>
          <p:nvPr/>
        </p:nvSpPr>
        <p:spPr bwMode="auto">
          <a:xfrm>
            <a:off x="4248151" y="2316163"/>
            <a:ext cx="1304925" cy="0"/>
          </a:xfrm>
          <a:prstGeom prst="line">
            <a:avLst/>
          </a:prstGeom>
          <a:noFill/>
          <a:ln w="28575">
            <a:solidFill>
              <a:schemeClr val="tx1"/>
            </a:solidFill>
            <a:round/>
            <a:headEnd/>
            <a:tailEnd/>
          </a:ln>
        </p:spPr>
        <p:txBody>
          <a:bodyPr/>
          <a:lstStyle/>
          <a:p>
            <a:endParaRPr lang="zh-CN" altLang="en-US"/>
          </a:p>
        </p:txBody>
      </p:sp>
      <p:sp>
        <p:nvSpPr>
          <p:cNvPr id="232453" name="Line 5"/>
          <p:cNvSpPr>
            <a:spLocks noChangeAspect="1" noChangeShapeType="1"/>
          </p:cNvSpPr>
          <p:nvPr/>
        </p:nvSpPr>
        <p:spPr bwMode="auto">
          <a:xfrm flipH="1">
            <a:off x="4244976" y="2170114"/>
            <a:ext cx="3175" cy="136525"/>
          </a:xfrm>
          <a:prstGeom prst="line">
            <a:avLst/>
          </a:prstGeom>
          <a:noFill/>
          <a:ln w="28575">
            <a:solidFill>
              <a:schemeClr val="tx1"/>
            </a:solidFill>
            <a:round/>
            <a:headEnd/>
            <a:tailEnd/>
          </a:ln>
        </p:spPr>
        <p:txBody>
          <a:bodyPr/>
          <a:lstStyle/>
          <a:p>
            <a:endParaRPr lang="zh-CN" altLang="en-US"/>
          </a:p>
        </p:txBody>
      </p:sp>
      <p:sp>
        <p:nvSpPr>
          <p:cNvPr id="232454" name="Line 6"/>
          <p:cNvSpPr>
            <a:spLocks noChangeAspect="1" noChangeShapeType="1"/>
          </p:cNvSpPr>
          <p:nvPr/>
        </p:nvSpPr>
        <p:spPr bwMode="auto">
          <a:xfrm flipH="1">
            <a:off x="5535614" y="2182814"/>
            <a:ext cx="1587" cy="134937"/>
          </a:xfrm>
          <a:prstGeom prst="line">
            <a:avLst/>
          </a:prstGeom>
          <a:noFill/>
          <a:ln w="28575">
            <a:solidFill>
              <a:schemeClr val="tx1"/>
            </a:solidFill>
            <a:round/>
            <a:headEnd/>
            <a:tailEnd/>
          </a:ln>
        </p:spPr>
        <p:txBody>
          <a:bodyPr/>
          <a:lstStyle/>
          <a:p>
            <a:endParaRPr lang="zh-CN" altLang="en-US"/>
          </a:p>
        </p:txBody>
      </p:sp>
      <p:sp>
        <p:nvSpPr>
          <p:cNvPr id="232455" name="Text Box 7"/>
          <p:cNvSpPr txBox="1">
            <a:spLocks noChangeAspect="1" noChangeArrowheads="1"/>
          </p:cNvSpPr>
          <p:nvPr/>
        </p:nvSpPr>
        <p:spPr bwMode="auto">
          <a:xfrm>
            <a:off x="5375276" y="2506663"/>
            <a:ext cx="860425" cy="252412"/>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第</a:t>
            </a:r>
            <a:r>
              <a:rPr lang="en-US" altLang="zh-CN" sz="1600" b="1">
                <a:latin typeface="黑体" pitchFamily="49" charset="-122"/>
                <a:ea typeface="黑体" pitchFamily="49" charset="-122"/>
              </a:rPr>
              <a:t>1</a:t>
            </a:r>
            <a:r>
              <a:rPr lang="zh-CN" altLang="en-US" sz="1600" b="1">
                <a:latin typeface="黑体" pitchFamily="49" charset="-122"/>
                <a:ea typeface="黑体" pitchFamily="49" charset="-122"/>
              </a:rPr>
              <a:t>年末</a:t>
            </a:r>
          </a:p>
        </p:txBody>
      </p:sp>
      <p:sp>
        <p:nvSpPr>
          <p:cNvPr id="232456" name="Text Box 8"/>
          <p:cNvSpPr txBox="1">
            <a:spLocks noChangeAspect="1" noChangeArrowheads="1"/>
          </p:cNvSpPr>
          <p:nvPr/>
        </p:nvSpPr>
        <p:spPr bwMode="auto">
          <a:xfrm>
            <a:off x="5383214" y="1906588"/>
            <a:ext cx="852487"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支付</a:t>
            </a:r>
            <a:r>
              <a:rPr lang="en-US" altLang="zh-CN" sz="1600" b="1">
                <a:latin typeface="黑体" pitchFamily="49" charset="-122"/>
                <a:ea typeface="黑体" pitchFamily="49" charset="-122"/>
              </a:rPr>
              <a:t>:100</a:t>
            </a:r>
          </a:p>
        </p:txBody>
      </p:sp>
      <p:sp>
        <p:nvSpPr>
          <p:cNvPr id="232457" name="Line 9"/>
          <p:cNvSpPr>
            <a:spLocks noChangeAspect="1" noChangeShapeType="1"/>
          </p:cNvSpPr>
          <p:nvPr/>
        </p:nvSpPr>
        <p:spPr bwMode="auto">
          <a:xfrm>
            <a:off x="5545139" y="2314575"/>
            <a:ext cx="1304925" cy="0"/>
          </a:xfrm>
          <a:prstGeom prst="line">
            <a:avLst/>
          </a:prstGeom>
          <a:noFill/>
          <a:ln w="28575">
            <a:solidFill>
              <a:schemeClr val="tx1"/>
            </a:solidFill>
            <a:prstDash val="dash"/>
            <a:round/>
            <a:headEnd/>
            <a:tailEnd/>
          </a:ln>
        </p:spPr>
        <p:txBody>
          <a:bodyPr/>
          <a:lstStyle/>
          <a:p>
            <a:endParaRPr lang="zh-CN" altLang="en-US"/>
          </a:p>
        </p:txBody>
      </p:sp>
      <p:sp>
        <p:nvSpPr>
          <p:cNvPr id="232458" name="Line 10"/>
          <p:cNvSpPr>
            <a:spLocks noChangeAspect="1" noChangeShapeType="1"/>
          </p:cNvSpPr>
          <p:nvPr/>
        </p:nvSpPr>
        <p:spPr bwMode="auto">
          <a:xfrm flipH="1">
            <a:off x="6859589" y="2195514"/>
            <a:ext cx="3175" cy="134937"/>
          </a:xfrm>
          <a:prstGeom prst="line">
            <a:avLst/>
          </a:prstGeom>
          <a:noFill/>
          <a:ln w="28575">
            <a:solidFill>
              <a:schemeClr val="tx1"/>
            </a:solidFill>
            <a:round/>
            <a:headEnd/>
            <a:tailEnd/>
          </a:ln>
        </p:spPr>
        <p:txBody>
          <a:bodyPr/>
          <a:lstStyle/>
          <a:p>
            <a:endParaRPr lang="zh-CN" altLang="en-US"/>
          </a:p>
        </p:txBody>
      </p:sp>
      <p:sp>
        <p:nvSpPr>
          <p:cNvPr id="232459" name="Text Box 11"/>
          <p:cNvSpPr txBox="1">
            <a:spLocks noChangeAspect="1" noChangeArrowheads="1"/>
          </p:cNvSpPr>
          <p:nvPr/>
        </p:nvSpPr>
        <p:spPr bwMode="auto">
          <a:xfrm>
            <a:off x="3886201" y="2516189"/>
            <a:ext cx="855663" cy="327025"/>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价格</a:t>
            </a:r>
            <a:r>
              <a:rPr lang="en-US" altLang="zh-CN" sz="1600" b="1">
                <a:latin typeface="黑体" pitchFamily="49" charset="-122"/>
                <a:ea typeface="黑体" pitchFamily="49" charset="-122"/>
              </a:rPr>
              <a:t>:98</a:t>
            </a:r>
          </a:p>
        </p:txBody>
      </p:sp>
      <p:sp>
        <p:nvSpPr>
          <p:cNvPr id="232460" name="Text Box 12"/>
          <p:cNvSpPr txBox="1">
            <a:spLocks noChangeAspect="1" noChangeArrowheads="1"/>
          </p:cNvSpPr>
          <p:nvPr/>
        </p:nvSpPr>
        <p:spPr bwMode="auto">
          <a:xfrm>
            <a:off x="3581400" y="3217863"/>
            <a:ext cx="3352800" cy="341312"/>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en-US" altLang="zh-CN" sz="1600" b="1">
                <a:latin typeface="黑体" pitchFamily="49" charset="-122"/>
                <a:ea typeface="黑体" pitchFamily="49" charset="-122"/>
              </a:rPr>
              <a:t>(2) 1</a:t>
            </a:r>
            <a:r>
              <a:rPr lang="zh-CN" altLang="en-US" sz="1600" b="1">
                <a:latin typeface="黑体" pitchFamily="49" charset="-122"/>
                <a:ea typeface="黑体" pitchFamily="49" charset="-122"/>
              </a:rPr>
              <a:t>年后开始</a:t>
            </a:r>
            <a:r>
              <a:rPr lang="en-US" altLang="zh-CN" sz="1600" b="1">
                <a:latin typeface="黑体" pitchFamily="49" charset="-122"/>
                <a:ea typeface="黑体" pitchFamily="49" charset="-122"/>
              </a:rPr>
              <a:t>2</a:t>
            </a:r>
            <a:r>
              <a:rPr lang="zh-CN" altLang="en-US" sz="1600" b="1">
                <a:latin typeface="黑体" pitchFamily="49" charset="-122"/>
                <a:ea typeface="黑体" pitchFamily="49" charset="-122"/>
              </a:rPr>
              <a:t>年后到期的债券</a:t>
            </a:r>
            <a:r>
              <a:rPr lang="en-US" altLang="zh-CN" sz="1600" b="1">
                <a:latin typeface="黑体" pitchFamily="49" charset="-122"/>
                <a:ea typeface="黑体" pitchFamily="49" charset="-122"/>
              </a:rPr>
              <a:t>Z</a:t>
            </a:r>
            <a:r>
              <a:rPr lang="en-US" altLang="zh-CN" sz="1600" b="1" baseline="-25000">
                <a:latin typeface="黑体" pitchFamily="49" charset="-122"/>
                <a:ea typeface="黑体" pitchFamily="49" charset="-122"/>
              </a:rPr>
              <a:t>1×2</a:t>
            </a:r>
            <a:endParaRPr lang="en-US" altLang="zh-CN" sz="1600" b="1">
              <a:latin typeface="黑体" pitchFamily="49" charset="-122"/>
              <a:ea typeface="黑体" pitchFamily="49" charset="-122"/>
            </a:endParaRPr>
          </a:p>
        </p:txBody>
      </p:sp>
      <p:sp>
        <p:nvSpPr>
          <p:cNvPr id="232461" name="Line 13"/>
          <p:cNvSpPr>
            <a:spLocks noChangeAspect="1" noChangeShapeType="1"/>
          </p:cNvSpPr>
          <p:nvPr/>
        </p:nvSpPr>
        <p:spPr bwMode="auto">
          <a:xfrm>
            <a:off x="4248151" y="4010025"/>
            <a:ext cx="1304925" cy="0"/>
          </a:xfrm>
          <a:prstGeom prst="line">
            <a:avLst/>
          </a:prstGeom>
          <a:noFill/>
          <a:ln w="28575">
            <a:solidFill>
              <a:schemeClr val="tx1"/>
            </a:solidFill>
            <a:prstDash val="dash"/>
            <a:round/>
            <a:headEnd/>
            <a:tailEnd/>
          </a:ln>
        </p:spPr>
        <p:txBody>
          <a:bodyPr/>
          <a:lstStyle/>
          <a:p>
            <a:endParaRPr lang="zh-CN" altLang="en-US"/>
          </a:p>
        </p:txBody>
      </p:sp>
      <p:sp>
        <p:nvSpPr>
          <p:cNvPr id="232462" name="Line 14"/>
          <p:cNvSpPr>
            <a:spLocks noChangeAspect="1" noChangeShapeType="1"/>
          </p:cNvSpPr>
          <p:nvPr/>
        </p:nvSpPr>
        <p:spPr bwMode="auto">
          <a:xfrm flipH="1">
            <a:off x="4244976" y="3863976"/>
            <a:ext cx="3175" cy="136525"/>
          </a:xfrm>
          <a:prstGeom prst="line">
            <a:avLst/>
          </a:prstGeom>
          <a:noFill/>
          <a:ln w="28575">
            <a:solidFill>
              <a:schemeClr val="tx1"/>
            </a:solidFill>
            <a:round/>
            <a:headEnd/>
            <a:tailEnd/>
          </a:ln>
        </p:spPr>
        <p:txBody>
          <a:bodyPr/>
          <a:lstStyle/>
          <a:p>
            <a:endParaRPr lang="zh-CN" altLang="en-US"/>
          </a:p>
        </p:txBody>
      </p:sp>
      <p:sp>
        <p:nvSpPr>
          <p:cNvPr id="232463" name="Line 15"/>
          <p:cNvSpPr>
            <a:spLocks noChangeAspect="1" noChangeShapeType="1"/>
          </p:cNvSpPr>
          <p:nvPr/>
        </p:nvSpPr>
        <p:spPr bwMode="auto">
          <a:xfrm flipH="1">
            <a:off x="5535614" y="3876675"/>
            <a:ext cx="1587" cy="134938"/>
          </a:xfrm>
          <a:prstGeom prst="line">
            <a:avLst/>
          </a:prstGeom>
          <a:noFill/>
          <a:ln w="28575">
            <a:solidFill>
              <a:schemeClr val="tx1"/>
            </a:solidFill>
            <a:round/>
            <a:headEnd/>
            <a:tailEnd/>
          </a:ln>
        </p:spPr>
        <p:txBody>
          <a:bodyPr/>
          <a:lstStyle/>
          <a:p>
            <a:endParaRPr lang="zh-CN" altLang="en-US"/>
          </a:p>
        </p:txBody>
      </p:sp>
      <p:sp>
        <p:nvSpPr>
          <p:cNvPr id="232464" name="Text Box 16"/>
          <p:cNvSpPr txBox="1">
            <a:spLocks noChangeAspect="1" noChangeArrowheads="1"/>
          </p:cNvSpPr>
          <p:nvPr/>
        </p:nvSpPr>
        <p:spPr bwMode="auto">
          <a:xfrm>
            <a:off x="6535739" y="4198938"/>
            <a:ext cx="860425"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第</a:t>
            </a:r>
            <a:r>
              <a:rPr lang="en-US" altLang="zh-CN" sz="1600" b="1">
                <a:latin typeface="黑体" pitchFamily="49" charset="-122"/>
                <a:ea typeface="黑体" pitchFamily="49" charset="-122"/>
              </a:rPr>
              <a:t>2</a:t>
            </a:r>
            <a:r>
              <a:rPr lang="zh-CN" altLang="en-US" sz="1600" b="1">
                <a:latin typeface="黑体" pitchFamily="49" charset="-122"/>
                <a:ea typeface="黑体" pitchFamily="49" charset="-122"/>
              </a:rPr>
              <a:t>年末</a:t>
            </a:r>
          </a:p>
        </p:txBody>
      </p:sp>
      <p:sp>
        <p:nvSpPr>
          <p:cNvPr id="232465" name="Text Box 17"/>
          <p:cNvSpPr txBox="1">
            <a:spLocks noChangeAspect="1" noChangeArrowheads="1"/>
          </p:cNvSpPr>
          <p:nvPr/>
        </p:nvSpPr>
        <p:spPr bwMode="auto">
          <a:xfrm>
            <a:off x="6400800" y="3600450"/>
            <a:ext cx="850900"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支付</a:t>
            </a:r>
            <a:r>
              <a:rPr lang="en-US" altLang="zh-CN" sz="1600" b="1">
                <a:latin typeface="黑体" pitchFamily="49" charset="-122"/>
                <a:ea typeface="黑体" pitchFamily="49" charset="-122"/>
              </a:rPr>
              <a:t>:100</a:t>
            </a:r>
          </a:p>
        </p:txBody>
      </p:sp>
      <p:sp>
        <p:nvSpPr>
          <p:cNvPr id="232466" name="Line 18"/>
          <p:cNvSpPr>
            <a:spLocks noChangeAspect="1" noChangeShapeType="1"/>
          </p:cNvSpPr>
          <p:nvPr/>
        </p:nvSpPr>
        <p:spPr bwMode="auto">
          <a:xfrm>
            <a:off x="5545139" y="4010025"/>
            <a:ext cx="1304925" cy="0"/>
          </a:xfrm>
          <a:prstGeom prst="line">
            <a:avLst/>
          </a:prstGeom>
          <a:noFill/>
          <a:ln w="28575">
            <a:solidFill>
              <a:schemeClr val="tx1"/>
            </a:solidFill>
            <a:round/>
            <a:headEnd/>
            <a:tailEnd/>
          </a:ln>
        </p:spPr>
        <p:txBody>
          <a:bodyPr/>
          <a:lstStyle/>
          <a:p>
            <a:endParaRPr lang="zh-CN" altLang="en-US"/>
          </a:p>
        </p:txBody>
      </p:sp>
      <p:sp>
        <p:nvSpPr>
          <p:cNvPr id="232467" name="Line 19"/>
          <p:cNvSpPr>
            <a:spLocks noChangeAspect="1" noChangeShapeType="1"/>
          </p:cNvSpPr>
          <p:nvPr/>
        </p:nvSpPr>
        <p:spPr bwMode="auto">
          <a:xfrm flipH="1">
            <a:off x="6859589" y="3887789"/>
            <a:ext cx="3175" cy="136525"/>
          </a:xfrm>
          <a:prstGeom prst="line">
            <a:avLst/>
          </a:prstGeom>
          <a:noFill/>
          <a:ln w="28575">
            <a:solidFill>
              <a:schemeClr val="tx1"/>
            </a:solidFill>
            <a:round/>
            <a:headEnd/>
            <a:tailEnd/>
          </a:ln>
        </p:spPr>
        <p:txBody>
          <a:bodyPr/>
          <a:lstStyle/>
          <a:p>
            <a:endParaRPr lang="zh-CN" altLang="en-US"/>
          </a:p>
        </p:txBody>
      </p:sp>
      <p:sp>
        <p:nvSpPr>
          <p:cNvPr id="232468" name="Text Box 20"/>
          <p:cNvSpPr txBox="1">
            <a:spLocks noChangeAspect="1" noChangeArrowheads="1"/>
          </p:cNvSpPr>
          <p:nvPr/>
        </p:nvSpPr>
        <p:spPr bwMode="auto">
          <a:xfrm>
            <a:off x="4953001" y="4210051"/>
            <a:ext cx="950913" cy="320675"/>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价格</a:t>
            </a:r>
            <a:r>
              <a:rPr lang="en-US" altLang="zh-CN" sz="1600" b="1">
                <a:latin typeface="黑体" pitchFamily="49" charset="-122"/>
                <a:ea typeface="黑体" pitchFamily="49" charset="-122"/>
              </a:rPr>
              <a:t>:98</a:t>
            </a:r>
          </a:p>
        </p:txBody>
      </p:sp>
      <p:sp>
        <p:nvSpPr>
          <p:cNvPr id="232469" name="Text Box 21"/>
          <p:cNvSpPr txBox="1">
            <a:spLocks noChangeAspect="1" noChangeArrowheads="1"/>
          </p:cNvSpPr>
          <p:nvPr/>
        </p:nvSpPr>
        <p:spPr bwMode="auto">
          <a:xfrm>
            <a:off x="3581400" y="4781550"/>
            <a:ext cx="3657600" cy="34925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en-US" altLang="zh-CN" sz="1600" b="1">
                <a:latin typeface="黑体" pitchFamily="49" charset="-122"/>
                <a:ea typeface="黑体" pitchFamily="49" charset="-122"/>
              </a:rPr>
              <a:t>(3) </a:t>
            </a:r>
            <a:r>
              <a:rPr lang="zh-CN" altLang="en-US" sz="1600" b="1">
                <a:latin typeface="黑体" pitchFamily="49" charset="-122"/>
                <a:ea typeface="黑体" pitchFamily="49" charset="-122"/>
              </a:rPr>
              <a:t>从现在开始</a:t>
            </a:r>
            <a:r>
              <a:rPr lang="en-US" altLang="zh-CN" sz="1600" b="1">
                <a:latin typeface="黑体" pitchFamily="49" charset="-122"/>
                <a:ea typeface="黑体" pitchFamily="49" charset="-122"/>
              </a:rPr>
              <a:t>2</a:t>
            </a:r>
            <a:r>
              <a:rPr lang="zh-CN" altLang="en-US" sz="1600" b="1">
                <a:latin typeface="黑体" pitchFamily="49" charset="-122"/>
                <a:ea typeface="黑体" pitchFamily="49" charset="-122"/>
              </a:rPr>
              <a:t>年后到期的债券</a:t>
            </a:r>
            <a:r>
              <a:rPr lang="en-US" altLang="zh-CN" sz="1600" b="1">
                <a:latin typeface="黑体" pitchFamily="49" charset="-122"/>
                <a:ea typeface="黑体" pitchFamily="49" charset="-122"/>
              </a:rPr>
              <a:t>Z</a:t>
            </a:r>
            <a:r>
              <a:rPr lang="en-US" altLang="zh-CN" sz="1600" b="1" baseline="-25000">
                <a:latin typeface="黑体" pitchFamily="49" charset="-122"/>
                <a:ea typeface="黑体" pitchFamily="49" charset="-122"/>
              </a:rPr>
              <a:t>0×2</a:t>
            </a:r>
            <a:endParaRPr lang="en-US" altLang="zh-CN" sz="1600" b="1">
              <a:latin typeface="黑体" pitchFamily="49" charset="-122"/>
              <a:ea typeface="黑体" pitchFamily="49" charset="-122"/>
            </a:endParaRPr>
          </a:p>
        </p:txBody>
      </p:sp>
      <p:sp>
        <p:nvSpPr>
          <p:cNvPr id="232470" name="Line 22"/>
          <p:cNvSpPr>
            <a:spLocks noChangeAspect="1" noChangeShapeType="1"/>
          </p:cNvSpPr>
          <p:nvPr/>
        </p:nvSpPr>
        <p:spPr bwMode="auto">
          <a:xfrm>
            <a:off x="4248151" y="5573713"/>
            <a:ext cx="1304925" cy="0"/>
          </a:xfrm>
          <a:prstGeom prst="line">
            <a:avLst/>
          </a:prstGeom>
          <a:noFill/>
          <a:ln w="28575">
            <a:solidFill>
              <a:schemeClr val="tx1"/>
            </a:solidFill>
            <a:round/>
            <a:headEnd/>
            <a:tailEnd/>
          </a:ln>
        </p:spPr>
        <p:txBody>
          <a:bodyPr/>
          <a:lstStyle/>
          <a:p>
            <a:endParaRPr lang="zh-CN" altLang="en-US"/>
          </a:p>
        </p:txBody>
      </p:sp>
      <p:sp>
        <p:nvSpPr>
          <p:cNvPr id="232471" name="Line 23"/>
          <p:cNvSpPr>
            <a:spLocks noChangeAspect="1" noChangeShapeType="1"/>
          </p:cNvSpPr>
          <p:nvPr/>
        </p:nvSpPr>
        <p:spPr bwMode="auto">
          <a:xfrm flipH="1">
            <a:off x="4244976" y="5427664"/>
            <a:ext cx="3175" cy="134937"/>
          </a:xfrm>
          <a:prstGeom prst="line">
            <a:avLst/>
          </a:prstGeom>
          <a:noFill/>
          <a:ln w="28575">
            <a:solidFill>
              <a:schemeClr val="tx1"/>
            </a:solidFill>
            <a:round/>
            <a:headEnd/>
            <a:tailEnd/>
          </a:ln>
        </p:spPr>
        <p:txBody>
          <a:bodyPr/>
          <a:lstStyle/>
          <a:p>
            <a:endParaRPr lang="zh-CN" altLang="en-US"/>
          </a:p>
        </p:txBody>
      </p:sp>
      <p:sp>
        <p:nvSpPr>
          <p:cNvPr id="232472" name="Line 24"/>
          <p:cNvSpPr>
            <a:spLocks noChangeAspect="1" noChangeShapeType="1"/>
          </p:cNvSpPr>
          <p:nvPr/>
        </p:nvSpPr>
        <p:spPr bwMode="auto">
          <a:xfrm flipH="1">
            <a:off x="5535614" y="5440364"/>
            <a:ext cx="1587" cy="134937"/>
          </a:xfrm>
          <a:prstGeom prst="line">
            <a:avLst/>
          </a:prstGeom>
          <a:noFill/>
          <a:ln w="28575">
            <a:solidFill>
              <a:schemeClr val="tx1"/>
            </a:solidFill>
            <a:round/>
            <a:headEnd/>
            <a:tailEnd/>
          </a:ln>
        </p:spPr>
        <p:txBody>
          <a:bodyPr/>
          <a:lstStyle/>
          <a:p>
            <a:endParaRPr lang="zh-CN" altLang="en-US"/>
          </a:p>
        </p:txBody>
      </p:sp>
      <p:sp>
        <p:nvSpPr>
          <p:cNvPr id="232473" name="Text Box 25"/>
          <p:cNvSpPr txBox="1">
            <a:spLocks noChangeAspect="1" noChangeArrowheads="1"/>
          </p:cNvSpPr>
          <p:nvPr/>
        </p:nvSpPr>
        <p:spPr bwMode="auto">
          <a:xfrm>
            <a:off x="6535739" y="5762625"/>
            <a:ext cx="860425"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第</a:t>
            </a:r>
            <a:r>
              <a:rPr lang="en-US" altLang="zh-CN" sz="1600" b="1">
                <a:latin typeface="黑体" pitchFamily="49" charset="-122"/>
                <a:ea typeface="黑体" pitchFamily="49" charset="-122"/>
              </a:rPr>
              <a:t>2</a:t>
            </a:r>
            <a:r>
              <a:rPr lang="zh-CN" altLang="en-US" sz="1600" b="1">
                <a:latin typeface="黑体" pitchFamily="49" charset="-122"/>
                <a:ea typeface="黑体" pitchFamily="49" charset="-122"/>
              </a:rPr>
              <a:t>年末</a:t>
            </a:r>
          </a:p>
        </p:txBody>
      </p:sp>
      <p:sp>
        <p:nvSpPr>
          <p:cNvPr id="232474" name="Text Box 26"/>
          <p:cNvSpPr txBox="1">
            <a:spLocks noChangeAspect="1" noChangeArrowheads="1"/>
          </p:cNvSpPr>
          <p:nvPr/>
        </p:nvSpPr>
        <p:spPr bwMode="auto">
          <a:xfrm>
            <a:off x="6400800" y="5164138"/>
            <a:ext cx="850900"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支付</a:t>
            </a:r>
            <a:r>
              <a:rPr lang="en-US" altLang="zh-CN" sz="1600" b="1">
                <a:latin typeface="黑体" pitchFamily="49" charset="-122"/>
                <a:ea typeface="黑体" pitchFamily="49" charset="-122"/>
              </a:rPr>
              <a:t>:100</a:t>
            </a:r>
          </a:p>
        </p:txBody>
      </p:sp>
      <p:sp>
        <p:nvSpPr>
          <p:cNvPr id="232475" name="Line 27"/>
          <p:cNvSpPr>
            <a:spLocks noChangeAspect="1" noChangeShapeType="1"/>
          </p:cNvSpPr>
          <p:nvPr/>
        </p:nvSpPr>
        <p:spPr bwMode="auto">
          <a:xfrm>
            <a:off x="5545139" y="5573713"/>
            <a:ext cx="1304925" cy="0"/>
          </a:xfrm>
          <a:prstGeom prst="line">
            <a:avLst/>
          </a:prstGeom>
          <a:noFill/>
          <a:ln w="28575">
            <a:solidFill>
              <a:schemeClr val="tx1"/>
            </a:solidFill>
            <a:round/>
            <a:headEnd/>
            <a:tailEnd/>
          </a:ln>
        </p:spPr>
        <p:txBody>
          <a:bodyPr/>
          <a:lstStyle/>
          <a:p>
            <a:endParaRPr lang="zh-CN" altLang="en-US"/>
          </a:p>
        </p:txBody>
      </p:sp>
      <p:sp>
        <p:nvSpPr>
          <p:cNvPr id="232476" name="Line 28"/>
          <p:cNvSpPr>
            <a:spLocks noChangeAspect="1" noChangeShapeType="1"/>
          </p:cNvSpPr>
          <p:nvPr/>
        </p:nvSpPr>
        <p:spPr bwMode="auto">
          <a:xfrm flipH="1">
            <a:off x="6859589" y="5451476"/>
            <a:ext cx="3175" cy="136525"/>
          </a:xfrm>
          <a:prstGeom prst="line">
            <a:avLst/>
          </a:prstGeom>
          <a:noFill/>
          <a:ln w="28575">
            <a:solidFill>
              <a:schemeClr val="tx1"/>
            </a:solidFill>
            <a:round/>
            <a:headEnd/>
            <a:tailEnd/>
          </a:ln>
        </p:spPr>
        <p:txBody>
          <a:bodyPr/>
          <a:lstStyle/>
          <a:p>
            <a:endParaRPr lang="zh-CN" altLang="en-US"/>
          </a:p>
        </p:txBody>
      </p:sp>
      <p:sp>
        <p:nvSpPr>
          <p:cNvPr id="232477" name="Text Box 29"/>
          <p:cNvSpPr txBox="1">
            <a:spLocks noChangeAspect="1" noChangeArrowheads="1"/>
          </p:cNvSpPr>
          <p:nvPr/>
        </p:nvSpPr>
        <p:spPr bwMode="auto">
          <a:xfrm>
            <a:off x="3744913" y="5773738"/>
            <a:ext cx="1198562" cy="381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当前价格</a:t>
            </a:r>
            <a:r>
              <a:rPr lang="en-US" altLang="zh-CN" sz="1600" b="1">
                <a:latin typeface="黑体" pitchFamily="49" charset="-122"/>
                <a:ea typeface="黑体" pitchFamily="49" charset="-122"/>
              </a:rPr>
              <a:t>:</a:t>
            </a:r>
            <a:r>
              <a:rPr lang="zh-CN" altLang="en-US" sz="1600" b="1">
                <a:latin typeface="黑体" pitchFamily="49" charset="-122"/>
                <a:ea typeface="黑体" pitchFamily="49" charset="-122"/>
              </a:rPr>
              <a:t>？</a:t>
            </a:r>
          </a:p>
        </p:txBody>
      </p:sp>
    </p:spTree>
    <p:extLst>
      <p:ext uri="{BB962C8B-B14F-4D97-AF65-F5344CB8AC3E}">
        <p14:creationId xmlns:p14="http://schemas.microsoft.com/office/powerpoint/2010/main" val="3145433641"/>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3475" name="Rectangle 3"/>
          <p:cNvSpPr>
            <a:spLocks noGrp="1" noChangeArrowheads="1"/>
          </p:cNvSpPr>
          <p:nvPr>
            <p:ph idx="4294967295"/>
          </p:nvPr>
        </p:nvSpPr>
        <p:spPr/>
        <p:txBody>
          <a:bodyPr/>
          <a:lstStyle/>
          <a:p>
            <a:pPr eaLnBrk="1" hangingPunct="1"/>
            <a:r>
              <a:rPr lang="zh-CN" altLang="en-US">
                <a:latin typeface="Times New Roman" pitchFamily="18" charset="0"/>
                <a:ea typeface="宋体" charset="-122"/>
              </a:rPr>
              <a:t>动态组合复制策略：</a:t>
            </a:r>
          </a:p>
          <a:p>
            <a:pPr lvl="1" algn="just" eaLnBrk="1" hangingPunct="1">
              <a:buFont typeface="Wingdings 2" pitchFamily="18" charset="2"/>
              <a:buNone/>
            </a:pPr>
            <a:r>
              <a:rPr lang="zh-CN" altLang="en-US" sz="2800">
                <a:latin typeface="Times New Roman" pitchFamily="18" charset="0"/>
                <a:ea typeface="宋体" charset="-122"/>
              </a:rPr>
              <a:t>（</a:t>
            </a:r>
            <a:r>
              <a:rPr lang="en-US" altLang="zh-CN" sz="2800">
                <a:latin typeface="Times New Roman" pitchFamily="18" charset="0"/>
                <a:ea typeface="宋体" charset="-122"/>
              </a:rPr>
              <a:t>1</a:t>
            </a:r>
            <a:r>
              <a:rPr lang="zh-CN" altLang="en-US" sz="2800">
                <a:latin typeface="Times New Roman" pitchFamily="18" charset="0"/>
                <a:ea typeface="宋体" charset="-122"/>
              </a:rPr>
              <a:t>）先在当前购买</a:t>
            </a:r>
            <a:r>
              <a:rPr lang="en-US" altLang="zh-CN" sz="2800">
                <a:latin typeface="Times New Roman" pitchFamily="18" charset="0"/>
                <a:ea typeface="宋体" charset="-122"/>
              </a:rPr>
              <a:t>0.98</a:t>
            </a:r>
            <a:r>
              <a:rPr lang="zh-CN" altLang="en-US" sz="2800">
                <a:latin typeface="Times New Roman" pitchFamily="18" charset="0"/>
                <a:ea typeface="宋体" charset="-122"/>
              </a:rPr>
              <a:t>份的债券</a:t>
            </a:r>
            <a:r>
              <a:rPr lang="en-US" altLang="zh-CN" sz="2800">
                <a:latin typeface="Times New Roman" pitchFamily="18" charset="0"/>
                <a:ea typeface="宋体" charset="-122"/>
              </a:rPr>
              <a:t>Z</a:t>
            </a:r>
            <a:r>
              <a:rPr lang="en-US" altLang="zh-CN" sz="2800" baseline="-30000">
                <a:latin typeface="Times New Roman" pitchFamily="18" charset="0"/>
                <a:ea typeface="宋体" charset="-122"/>
              </a:rPr>
              <a:t>0×1</a:t>
            </a:r>
            <a:r>
              <a:rPr lang="zh-CN" altLang="en-US" sz="2800">
                <a:latin typeface="Times New Roman" pitchFamily="18" charset="0"/>
                <a:ea typeface="宋体" charset="-122"/>
              </a:rPr>
              <a:t>；</a:t>
            </a:r>
          </a:p>
          <a:p>
            <a:pPr lvl="1" algn="just" eaLnBrk="1" hangingPunct="1">
              <a:buFont typeface="Wingdings 2" pitchFamily="18" charset="2"/>
              <a:buNone/>
            </a:pPr>
            <a:r>
              <a:rPr lang="zh-CN" altLang="en-US" sz="2800">
                <a:latin typeface="Times New Roman" pitchFamily="18" charset="0"/>
                <a:ea typeface="宋体" charset="-122"/>
              </a:rPr>
              <a:t>（</a:t>
            </a:r>
            <a:r>
              <a:rPr lang="en-US" altLang="zh-CN" sz="2800">
                <a:latin typeface="Times New Roman" pitchFamily="18" charset="0"/>
                <a:ea typeface="宋体" charset="-122"/>
              </a:rPr>
              <a:t>2</a:t>
            </a:r>
            <a:r>
              <a:rPr lang="zh-CN" altLang="en-US" sz="2800">
                <a:latin typeface="Times New Roman" pitchFamily="18" charset="0"/>
                <a:ea typeface="宋体" charset="-122"/>
              </a:rPr>
              <a:t>）在第</a:t>
            </a:r>
            <a:r>
              <a:rPr lang="en-US" altLang="zh-CN" sz="2800">
                <a:latin typeface="Times New Roman" pitchFamily="18" charset="0"/>
                <a:ea typeface="宋体" charset="-122"/>
              </a:rPr>
              <a:t>1</a:t>
            </a:r>
            <a:r>
              <a:rPr lang="zh-CN" altLang="en-US" sz="2800">
                <a:latin typeface="Times New Roman" pitchFamily="18" charset="0"/>
                <a:ea typeface="宋体" charset="-122"/>
              </a:rPr>
              <a:t>年末</a:t>
            </a:r>
            <a:r>
              <a:rPr lang="en-US" altLang="zh-CN" sz="2800">
                <a:latin typeface="Times New Roman" pitchFamily="18" charset="0"/>
                <a:ea typeface="宋体" charset="-122"/>
              </a:rPr>
              <a:t>0.98</a:t>
            </a:r>
            <a:r>
              <a:rPr lang="zh-CN" altLang="en-US" sz="2800">
                <a:latin typeface="Times New Roman" pitchFamily="18" charset="0"/>
                <a:ea typeface="宋体" charset="-122"/>
              </a:rPr>
              <a:t>份债券</a:t>
            </a:r>
            <a:r>
              <a:rPr lang="en-US" altLang="zh-CN" sz="2800">
                <a:latin typeface="Times New Roman" pitchFamily="18" charset="0"/>
                <a:ea typeface="宋体" charset="-122"/>
              </a:rPr>
              <a:t>Z</a:t>
            </a:r>
            <a:r>
              <a:rPr lang="en-US" altLang="zh-CN" sz="2800" baseline="-30000">
                <a:latin typeface="Times New Roman" pitchFamily="18" charset="0"/>
                <a:ea typeface="宋体" charset="-122"/>
              </a:rPr>
              <a:t>0×1</a:t>
            </a:r>
            <a:r>
              <a:rPr lang="zh-CN" altLang="en-US" sz="2800">
                <a:latin typeface="Times New Roman" pitchFamily="18" charset="0"/>
                <a:ea typeface="宋体" charset="-122"/>
              </a:rPr>
              <a:t>到期，获得</a:t>
            </a:r>
            <a:r>
              <a:rPr lang="en-US" altLang="zh-CN" sz="2800">
                <a:latin typeface="Times New Roman" pitchFamily="18" charset="0"/>
                <a:ea typeface="宋体" charset="-122"/>
              </a:rPr>
              <a:t>0.98×100</a:t>
            </a:r>
            <a:r>
              <a:rPr lang="zh-CN" altLang="en-US" sz="2800">
                <a:latin typeface="Times New Roman" pitchFamily="18" charset="0"/>
                <a:ea typeface="宋体" charset="-122"/>
              </a:rPr>
              <a:t>＝</a:t>
            </a:r>
            <a:r>
              <a:rPr lang="en-US" altLang="zh-CN" sz="2800">
                <a:latin typeface="Times New Roman" pitchFamily="18" charset="0"/>
                <a:ea typeface="宋体" charset="-122"/>
              </a:rPr>
              <a:t>98</a:t>
            </a:r>
            <a:r>
              <a:rPr lang="zh-CN" altLang="en-US" sz="2800">
                <a:latin typeface="Times New Roman" pitchFamily="18" charset="0"/>
                <a:ea typeface="宋体" charset="-122"/>
              </a:rPr>
              <a:t>元；</a:t>
            </a:r>
          </a:p>
          <a:p>
            <a:pPr lvl="1" algn="just" eaLnBrk="1" hangingPunct="1">
              <a:buFont typeface="Wingdings 2" pitchFamily="18" charset="2"/>
              <a:buNone/>
            </a:pPr>
            <a:r>
              <a:rPr lang="zh-CN" altLang="en-US" sz="2800">
                <a:latin typeface="Times New Roman" pitchFamily="18" charset="0"/>
                <a:ea typeface="宋体" charset="-122"/>
              </a:rPr>
              <a:t>（</a:t>
            </a:r>
            <a:r>
              <a:rPr lang="en-US" altLang="zh-CN" sz="2800">
                <a:latin typeface="Times New Roman" pitchFamily="18" charset="0"/>
                <a:ea typeface="宋体" charset="-122"/>
              </a:rPr>
              <a:t>3</a:t>
            </a:r>
            <a:r>
              <a:rPr lang="zh-CN" altLang="en-US" sz="2800">
                <a:latin typeface="Times New Roman" pitchFamily="18" charset="0"/>
                <a:ea typeface="宋体" charset="-122"/>
              </a:rPr>
              <a:t>）在第</a:t>
            </a:r>
            <a:r>
              <a:rPr lang="en-US" altLang="zh-CN" sz="2800">
                <a:latin typeface="Times New Roman" pitchFamily="18" charset="0"/>
                <a:ea typeface="宋体" charset="-122"/>
              </a:rPr>
              <a:t>1</a:t>
            </a:r>
            <a:r>
              <a:rPr lang="zh-CN" altLang="en-US" sz="2800">
                <a:latin typeface="Times New Roman" pitchFamily="18" charset="0"/>
                <a:ea typeface="宋体" charset="-122"/>
              </a:rPr>
              <a:t>年末再用获得的</a:t>
            </a:r>
            <a:r>
              <a:rPr lang="en-US" altLang="zh-CN" sz="2800">
                <a:latin typeface="Times New Roman" pitchFamily="18" charset="0"/>
                <a:ea typeface="宋体" charset="-122"/>
              </a:rPr>
              <a:t>98</a:t>
            </a:r>
            <a:r>
              <a:rPr lang="zh-CN" altLang="en-US" sz="2800">
                <a:latin typeface="Times New Roman" pitchFamily="18" charset="0"/>
                <a:ea typeface="宋体" charset="-122"/>
              </a:rPr>
              <a:t>元去购买</a:t>
            </a:r>
            <a:r>
              <a:rPr lang="en-US" altLang="zh-CN" sz="2800">
                <a:latin typeface="Times New Roman" pitchFamily="18" charset="0"/>
                <a:ea typeface="宋体" charset="-122"/>
              </a:rPr>
              <a:t>1</a:t>
            </a:r>
            <a:r>
              <a:rPr lang="zh-CN" altLang="en-US" sz="2800">
                <a:latin typeface="Times New Roman" pitchFamily="18" charset="0"/>
                <a:ea typeface="宋体" charset="-122"/>
              </a:rPr>
              <a:t>份债券</a:t>
            </a:r>
            <a:r>
              <a:rPr lang="en-US" altLang="zh-CN" sz="2800">
                <a:latin typeface="Times New Roman" pitchFamily="18" charset="0"/>
                <a:ea typeface="宋体" charset="-122"/>
              </a:rPr>
              <a:t>Z</a:t>
            </a:r>
            <a:r>
              <a:rPr lang="en-US" altLang="zh-CN" sz="2800" baseline="-30000">
                <a:latin typeface="Times New Roman" pitchFamily="18" charset="0"/>
                <a:ea typeface="宋体" charset="-122"/>
              </a:rPr>
              <a:t>1×2</a:t>
            </a:r>
            <a:r>
              <a:rPr lang="zh-CN" altLang="en-US" sz="2800">
                <a:latin typeface="Times New Roman" pitchFamily="18" charset="0"/>
                <a:ea typeface="宋体" charset="-122"/>
              </a:rPr>
              <a:t>； </a:t>
            </a:r>
          </a:p>
        </p:txBody>
      </p:sp>
    </p:spTree>
    <p:extLst>
      <p:ext uri="{BB962C8B-B14F-4D97-AF65-F5344CB8AC3E}">
        <p14:creationId xmlns:p14="http://schemas.microsoft.com/office/powerpoint/2010/main" val="2105468241"/>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279650" y="260351"/>
            <a:ext cx="8085138" cy="1139825"/>
          </a:xfrm>
        </p:spPr>
        <p:txBody>
          <a:bodyPr vert="horz" wrap="square" lIns="91440" tIns="45720" rIns="91440" bIns="45720" numCol="1" rtlCol="0" anchor="ctr" anchorCtr="1" compatLnSpc="1">
            <a:prstTxWarp prst="textNoShape">
              <a:avLst/>
            </a:prstTxWarp>
            <a:normAutofit/>
          </a:bodyPr>
          <a:lstStyle/>
          <a:p>
            <a:pPr eaLnBrk="1" hangingPunct="1">
              <a:defRPr/>
            </a:pPr>
            <a:endParaRPr lang="zh-CN" altLang="zh-CN" sz="1300" b="1">
              <a:effectLst>
                <a:outerShdw blurRad="38100" dist="38100" dir="2700000" algn="tl">
                  <a:srgbClr val="C0C0C0"/>
                </a:outerShdw>
              </a:effectLst>
              <a:latin typeface="黑体" pitchFamily="2" charset="-122"/>
            </a:endParaRPr>
          </a:p>
        </p:txBody>
      </p:sp>
      <p:sp>
        <p:nvSpPr>
          <p:cNvPr id="45059" name="Rectangle 3"/>
          <p:cNvSpPr>
            <a:spLocks noGrp="1" noChangeArrowheads="1"/>
          </p:cNvSpPr>
          <p:nvPr>
            <p:ph type="body" idx="4294967295"/>
          </p:nvPr>
        </p:nvSpPr>
        <p:spPr>
          <a:xfrm>
            <a:off x="2424113" y="404813"/>
            <a:ext cx="7543800" cy="1223962"/>
          </a:xfrm>
        </p:spPr>
        <p:txBody>
          <a:bodyPr/>
          <a:lstStyle/>
          <a:p>
            <a:pPr algn="ctr" eaLnBrk="1" hangingPunct="1">
              <a:buFont typeface="Wingdings" pitchFamily="2" charset="2"/>
              <a:buNone/>
              <a:defRPr/>
            </a:pPr>
            <a:r>
              <a:rPr lang="zh-CN" altLang="en-US" sz="3600" b="1">
                <a:effectLst>
                  <a:outerShdw blurRad="38100" dist="38100" dir="2700000" algn="tl">
                    <a:srgbClr val="C0C0C0"/>
                  </a:outerShdw>
                </a:effectLst>
                <a:latin typeface="黑体" pitchFamily="2" charset="-122"/>
                <a:ea typeface="黑体" pitchFamily="2" charset="-122"/>
              </a:rPr>
              <a:t>自融资策略的现金流表</a:t>
            </a:r>
            <a:r>
              <a:rPr lang="zh-CN" altLang="en-US" sz="1600" b="1">
                <a:effectLst>
                  <a:outerShdw blurRad="38100" dist="38100" dir="2700000" algn="tl">
                    <a:srgbClr val="C0C0C0"/>
                  </a:outerShdw>
                </a:effectLst>
                <a:latin typeface="黑体" pitchFamily="2" charset="-122"/>
                <a:ea typeface="黑体" pitchFamily="2" charset="-122"/>
              </a:rPr>
              <a:t> </a:t>
            </a:r>
          </a:p>
        </p:txBody>
      </p:sp>
      <p:grpSp>
        <p:nvGrpSpPr>
          <p:cNvPr id="7" name="Group 4"/>
          <p:cNvGrpSpPr>
            <a:grpSpLocks/>
          </p:cNvGrpSpPr>
          <p:nvPr/>
        </p:nvGrpSpPr>
        <p:grpSpPr bwMode="auto">
          <a:xfrm>
            <a:off x="1919289" y="1557339"/>
            <a:ext cx="8353425" cy="4287837"/>
            <a:chOff x="-3" y="-3"/>
            <a:chExt cx="2581" cy="2058"/>
          </a:xfrm>
        </p:grpSpPr>
        <p:grpSp>
          <p:nvGrpSpPr>
            <p:cNvPr id="234508" name="Group 5"/>
            <p:cNvGrpSpPr>
              <a:grpSpLocks/>
            </p:cNvGrpSpPr>
            <p:nvPr/>
          </p:nvGrpSpPr>
          <p:grpSpPr bwMode="auto">
            <a:xfrm>
              <a:off x="0" y="0"/>
              <a:ext cx="2575" cy="2052"/>
              <a:chOff x="0" y="0"/>
              <a:chExt cx="2575" cy="2052"/>
            </a:xfrm>
          </p:grpSpPr>
          <p:grpSp>
            <p:nvGrpSpPr>
              <p:cNvPr id="234510" name="Group 6"/>
              <p:cNvGrpSpPr>
                <a:grpSpLocks/>
              </p:cNvGrpSpPr>
              <p:nvPr/>
            </p:nvGrpSpPr>
            <p:grpSpPr bwMode="auto">
              <a:xfrm>
                <a:off x="0" y="0"/>
                <a:ext cx="924" cy="748"/>
                <a:chOff x="0" y="0"/>
                <a:chExt cx="924" cy="748"/>
              </a:xfrm>
            </p:grpSpPr>
            <p:sp>
              <p:nvSpPr>
                <p:cNvPr id="234559" name="Rectangle 7"/>
                <p:cNvSpPr>
                  <a:spLocks noChangeArrowheads="1"/>
                </p:cNvSpPr>
                <p:nvPr/>
              </p:nvSpPr>
              <p:spPr bwMode="auto">
                <a:xfrm>
                  <a:off x="43" y="0"/>
                  <a:ext cx="838" cy="748"/>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400" b="1">
                      <a:latin typeface="黑体" pitchFamily="49" charset="-122"/>
                      <a:ea typeface="黑体" pitchFamily="49" charset="-122"/>
                    </a:rPr>
                    <a:t>交易策略</a:t>
                  </a:r>
                </a:p>
              </p:txBody>
            </p:sp>
            <p:sp>
              <p:nvSpPr>
                <p:cNvPr id="234560" name="Rectangle 8"/>
                <p:cNvSpPr>
                  <a:spLocks noChangeArrowheads="1"/>
                </p:cNvSpPr>
                <p:nvPr/>
              </p:nvSpPr>
              <p:spPr bwMode="auto">
                <a:xfrm>
                  <a:off x="0" y="0"/>
                  <a:ext cx="924" cy="748"/>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1" name="Group 9"/>
              <p:cNvGrpSpPr>
                <a:grpSpLocks/>
              </p:cNvGrpSpPr>
              <p:nvPr/>
            </p:nvGrpSpPr>
            <p:grpSpPr bwMode="auto">
              <a:xfrm>
                <a:off x="924" y="0"/>
                <a:ext cx="1651" cy="374"/>
                <a:chOff x="924" y="0"/>
                <a:chExt cx="1651" cy="374"/>
              </a:xfrm>
            </p:grpSpPr>
            <p:sp>
              <p:nvSpPr>
                <p:cNvPr id="234557" name="Rectangle 10"/>
                <p:cNvSpPr>
                  <a:spLocks noChangeArrowheads="1"/>
                </p:cNvSpPr>
                <p:nvPr/>
              </p:nvSpPr>
              <p:spPr bwMode="auto">
                <a:xfrm>
                  <a:off x="967" y="0"/>
                  <a:ext cx="1565" cy="374"/>
                </a:xfrm>
                <a:prstGeom prst="rect">
                  <a:avLst/>
                </a:prstGeom>
                <a:noFill/>
                <a:ln w="9525">
                  <a:noFill/>
                  <a:miter lim="800000"/>
                  <a:headEnd/>
                  <a:tailEnd/>
                </a:ln>
              </p:spPr>
              <p:txBody>
                <a:bodyPr/>
                <a:lstStyle/>
                <a:p>
                  <a:pPr>
                    <a:spcBef>
                      <a:spcPct val="0"/>
                    </a:spcBef>
                    <a:tabLst>
                      <a:tab pos="5200650" algn="r"/>
                    </a:tabLst>
                  </a:pPr>
                  <a:r>
                    <a:rPr kumimoji="1" lang="zh-CN" altLang="en-US" sz="2400" b="1">
                      <a:latin typeface="黑体" pitchFamily="49" charset="-122"/>
                      <a:ea typeface="黑体" pitchFamily="49" charset="-122"/>
                    </a:rPr>
                    <a:t>现金流</a:t>
                  </a:r>
                </a:p>
              </p:txBody>
            </p:sp>
            <p:sp>
              <p:nvSpPr>
                <p:cNvPr id="234558" name="Rectangle 11"/>
                <p:cNvSpPr>
                  <a:spLocks noChangeArrowheads="1"/>
                </p:cNvSpPr>
                <p:nvPr/>
              </p:nvSpPr>
              <p:spPr bwMode="auto">
                <a:xfrm>
                  <a:off x="924" y="0"/>
                  <a:ext cx="165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2" name="Group 12"/>
              <p:cNvGrpSpPr>
                <a:grpSpLocks/>
              </p:cNvGrpSpPr>
              <p:nvPr/>
            </p:nvGrpSpPr>
            <p:grpSpPr bwMode="auto">
              <a:xfrm>
                <a:off x="924" y="374"/>
                <a:ext cx="671" cy="374"/>
                <a:chOff x="924" y="374"/>
                <a:chExt cx="671" cy="374"/>
              </a:xfrm>
            </p:grpSpPr>
            <p:sp>
              <p:nvSpPr>
                <p:cNvPr id="234555" name="Rectangle 13"/>
                <p:cNvSpPr>
                  <a:spLocks noChangeArrowheads="1"/>
                </p:cNvSpPr>
                <p:nvPr/>
              </p:nvSpPr>
              <p:spPr bwMode="auto">
                <a:xfrm>
                  <a:off x="967" y="374"/>
                  <a:ext cx="585" cy="374"/>
                </a:xfrm>
                <a:prstGeom prst="rect">
                  <a:avLst/>
                </a:prstGeom>
                <a:noFill/>
                <a:ln w="9525">
                  <a:noFill/>
                  <a:miter lim="800000"/>
                  <a:headEnd/>
                  <a:tailEnd/>
                </a:ln>
              </p:spPr>
              <p:txBody>
                <a:bodyPr/>
                <a:lstStyle/>
                <a:p>
                  <a:pPr algn="just">
                    <a:spcBef>
                      <a:spcPct val="0"/>
                    </a:spcBef>
                    <a:tabLst>
                      <a:tab pos="5200650" algn="r"/>
                    </a:tabLst>
                  </a:pPr>
                  <a:r>
                    <a:rPr kumimoji="1" lang="zh-CN" altLang="en-US" sz="2400" b="1">
                      <a:latin typeface="黑体" pitchFamily="49" charset="-122"/>
                      <a:ea typeface="黑体" pitchFamily="49" charset="-122"/>
                    </a:rPr>
                    <a:t>当前</a:t>
                  </a:r>
                </a:p>
              </p:txBody>
            </p:sp>
            <p:sp>
              <p:nvSpPr>
                <p:cNvPr id="234556" name="Rectangle 14"/>
                <p:cNvSpPr>
                  <a:spLocks noChangeArrowheads="1"/>
                </p:cNvSpPr>
                <p:nvPr/>
              </p:nvSpPr>
              <p:spPr bwMode="auto">
                <a:xfrm>
                  <a:off x="924" y="374"/>
                  <a:ext cx="67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3" name="Group 15"/>
              <p:cNvGrpSpPr>
                <a:grpSpLocks/>
              </p:cNvGrpSpPr>
              <p:nvPr/>
            </p:nvGrpSpPr>
            <p:grpSpPr bwMode="auto">
              <a:xfrm>
                <a:off x="1595" y="374"/>
                <a:ext cx="536" cy="374"/>
                <a:chOff x="1595" y="374"/>
                <a:chExt cx="536" cy="374"/>
              </a:xfrm>
            </p:grpSpPr>
            <p:sp>
              <p:nvSpPr>
                <p:cNvPr id="234553" name="Rectangle 16"/>
                <p:cNvSpPr>
                  <a:spLocks noChangeArrowheads="1"/>
                </p:cNvSpPr>
                <p:nvPr/>
              </p:nvSpPr>
              <p:spPr bwMode="auto">
                <a:xfrm>
                  <a:off x="1638" y="374"/>
                  <a:ext cx="450"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年末</a:t>
                  </a:r>
                </a:p>
              </p:txBody>
            </p:sp>
            <p:sp>
              <p:nvSpPr>
                <p:cNvPr id="234554" name="Rectangle 17"/>
                <p:cNvSpPr>
                  <a:spLocks noChangeArrowheads="1"/>
                </p:cNvSpPr>
                <p:nvPr/>
              </p:nvSpPr>
              <p:spPr bwMode="auto">
                <a:xfrm>
                  <a:off x="1595" y="374"/>
                  <a:ext cx="536"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4" name="Group 18"/>
              <p:cNvGrpSpPr>
                <a:grpSpLocks/>
              </p:cNvGrpSpPr>
              <p:nvPr/>
            </p:nvGrpSpPr>
            <p:grpSpPr bwMode="auto">
              <a:xfrm>
                <a:off x="2131" y="374"/>
                <a:ext cx="444" cy="374"/>
                <a:chOff x="2131" y="374"/>
                <a:chExt cx="444" cy="374"/>
              </a:xfrm>
            </p:grpSpPr>
            <p:sp>
              <p:nvSpPr>
                <p:cNvPr id="234551" name="Rectangle 19"/>
                <p:cNvSpPr>
                  <a:spLocks noChangeArrowheads="1"/>
                </p:cNvSpPr>
                <p:nvPr/>
              </p:nvSpPr>
              <p:spPr bwMode="auto">
                <a:xfrm>
                  <a:off x="2174" y="374"/>
                  <a:ext cx="358"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a:t>
                  </a:r>
                  <a:r>
                    <a:rPr kumimoji="1" lang="en-US" altLang="zh-CN" sz="2000" b="1">
                      <a:latin typeface="黑体" pitchFamily="49" charset="-122"/>
                      <a:ea typeface="黑体" pitchFamily="49" charset="-122"/>
                    </a:rPr>
                    <a:t>2</a:t>
                  </a:r>
                  <a:r>
                    <a:rPr kumimoji="1" lang="zh-CN" altLang="en-US" sz="2000" b="1">
                      <a:latin typeface="黑体" pitchFamily="49" charset="-122"/>
                      <a:ea typeface="黑体" pitchFamily="49" charset="-122"/>
                    </a:rPr>
                    <a:t>年末</a:t>
                  </a:r>
                </a:p>
              </p:txBody>
            </p:sp>
            <p:sp>
              <p:nvSpPr>
                <p:cNvPr id="234552" name="Rectangle 20"/>
                <p:cNvSpPr>
                  <a:spLocks noChangeArrowheads="1"/>
                </p:cNvSpPr>
                <p:nvPr/>
              </p:nvSpPr>
              <p:spPr bwMode="auto">
                <a:xfrm>
                  <a:off x="2131" y="374"/>
                  <a:ext cx="444"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5" name="Group 21"/>
              <p:cNvGrpSpPr>
                <a:grpSpLocks/>
              </p:cNvGrpSpPr>
              <p:nvPr/>
            </p:nvGrpSpPr>
            <p:grpSpPr bwMode="auto">
              <a:xfrm>
                <a:off x="0" y="748"/>
                <a:ext cx="924" cy="460"/>
                <a:chOff x="0" y="748"/>
                <a:chExt cx="924" cy="460"/>
              </a:xfrm>
            </p:grpSpPr>
            <p:sp>
              <p:nvSpPr>
                <p:cNvPr id="234549" name="Rectangle 22"/>
                <p:cNvSpPr>
                  <a:spLocks noChangeArrowheads="1"/>
                </p:cNvSpPr>
                <p:nvPr/>
              </p:nvSpPr>
              <p:spPr bwMode="auto">
                <a:xfrm>
                  <a:off x="43" y="748"/>
                  <a:ext cx="838"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(1)</a:t>
                  </a:r>
                  <a:r>
                    <a:rPr kumimoji="1" lang="zh-CN" altLang="en-US" sz="2400" b="1">
                      <a:latin typeface="黑体" pitchFamily="49" charset="-122"/>
                      <a:ea typeface="黑体" pitchFamily="49" charset="-122"/>
                    </a:rPr>
                    <a:t>购买</a:t>
                  </a:r>
                  <a:r>
                    <a:rPr kumimoji="1" lang="en-US" altLang="zh-CN" sz="2400" b="1">
                      <a:latin typeface="黑体" pitchFamily="49" charset="-122"/>
                      <a:ea typeface="黑体" pitchFamily="49" charset="-122"/>
                    </a:rPr>
                    <a:t>0.98</a:t>
                  </a:r>
                  <a:r>
                    <a:rPr kumimoji="1" lang="zh-CN" altLang="en-US" sz="2400" b="1">
                      <a:latin typeface="黑体" pitchFamily="49" charset="-122"/>
                      <a:ea typeface="黑体" pitchFamily="49" charset="-122"/>
                    </a:rPr>
                    <a:t>份</a:t>
                  </a:r>
                  <a:r>
                    <a:rPr kumimoji="1" lang="en-US" altLang="zh-CN" sz="2400" b="1">
                      <a:latin typeface="黑体" pitchFamily="49" charset="-122"/>
                      <a:ea typeface="黑体" pitchFamily="49" charset="-122"/>
                    </a:rPr>
                    <a:t>Z</a:t>
                  </a:r>
                  <a:r>
                    <a:rPr kumimoji="1" lang="en-US" altLang="zh-CN" sz="2400" b="1" baseline="-30000">
                      <a:latin typeface="黑体" pitchFamily="49" charset="-122"/>
                      <a:ea typeface="黑体" pitchFamily="49" charset="-122"/>
                    </a:rPr>
                    <a:t>0×1</a:t>
                  </a:r>
                  <a:endParaRPr kumimoji="1" lang="en-US" altLang="zh-CN" sz="2400" b="1">
                    <a:latin typeface="黑体" pitchFamily="49" charset="-122"/>
                    <a:ea typeface="黑体" pitchFamily="49" charset="-122"/>
                  </a:endParaRPr>
                </a:p>
              </p:txBody>
            </p:sp>
            <p:sp>
              <p:nvSpPr>
                <p:cNvPr id="234550" name="Rectangle 23"/>
                <p:cNvSpPr>
                  <a:spLocks noChangeArrowheads="1"/>
                </p:cNvSpPr>
                <p:nvPr/>
              </p:nvSpPr>
              <p:spPr bwMode="auto">
                <a:xfrm>
                  <a:off x="0" y="748"/>
                  <a:ext cx="924"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6" name="Group 24"/>
              <p:cNvGrpSpPr>
                <a:grpSpLocks/>
              </p:cNvGrpSpPr>
              <p:nvPr/>
            </p:nvGrpSpPr>
            <p:grpSpPr bwMode="auto">
              <a:xfrm>
                <a:off x="924" y="748"/>
                <a:ext cx="671" cy="460"/>
                <a:chOff x="924" y="748"/>
                <a:chExt cx="671" cy="460"/>
              </a:xfrm>
            </p:grpSpPr>
            <p:sp>
              <p:nvSpPr>
                <p:cNvPr id="234547" name="Rectangle 25"/>
                <p:cNvSpPr>
                  <a:spLocks noChangeArrowheads="1"/>
                </p:cNvSpPr>
                <p:nvPr/>
              </p:nvSpPr>
              <p:spPr bwMode="auto">
                <a:xfrm>
                  <a:off x="967" y="748"/>
                  <a:ext cx="585"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-98×0.98=-96.04</a:t>
                  </a:r>
                </a:p>
              </p:txBody>
            </p:sp>
            <p:sp>
              <p:nvSpPr>
                <p:cNvPr id="234548" name="Rectangle 26"/>
                <p:cNvSpPr>
                  <a:spLocks noChangeArrowheads="1"/>
                </p:cNvSpPr>
                <p:nvPr/>
              </p:nvSpPr>
              <p:spPr bwMode="auto">
                <a:xfrm>
                  <a:off x="924" y="748"/>
                  <a:ext cx="671"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7" name="Group 27"/>
              <p:cNvGrpSpPr>
                <a:grpSpLocks/>
              </p:cNvGrpSpPr>
              <p:nvPr/>
            </p:nvGrpSpPr>
            <p:grpSpPr bwMode="auto">
              <a:xfrm>
                <a:off x="1595" y="748"/>
                <a:ext cx="536" cy="460"/>
                <a:chOff x="1595" y="748"/>
                <a:chExt cx="536" cy="460"/>
              </a:xfrm>
            </p:grpSpPr>
            <p:sp>
              <p:nvSpPr>
                <p:cNvPr id="234545" name="Rectangle 28"/>
                <p:cNvSpPr>
                  <a:spLocks noChangeArrowheads="1"/>
                </p:cNvSpPr>
                <p:nvPr/>
              </p:nvSpPr>
              <p:spPr bwMode="auto">
                <a:xfrm>
                  <a:off x="1638" y="748"/>
                  <a:ext cx="45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0.98×100=98</a:t>
                  </a:r>
                </a:p>
              </p:txBody>
            </p:sp>
            <p:sp>
              <p:nvSpPr>
                <p:cNvPr id="234546" name="Rectangle 29"/>
                <p:cNvSpPr>
                  <a:spLocks noChangeArrowheads="1"/>
                </p:cNvSpPr>
                <p:nvPr/>
              </p:nvSpPr>
              <p:spPr bwMode="auto">
                <a:xfrm>
                  <a:off x="1595" y="748"/>
                  <a:ext cx="53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8" name="Group 30"/>
              <p:cNvGrpSpPr>
                <a:grpSpLocks/>
              </p:cNvGrpSpPr>
              <p:nvPr/>
            </p:nvGrpSpPr>
            <p:grpSpPr bwMode="auto">
              <a:xfrm>
                <a:off x="2131" y="748"/>
                <a:ext cx="444" cy="460"/>
                <a:chOff x="2131" y="748"/>
                <a:chExt cx="444" cy="460"/>
              </a:xfrm>
            </p:grpSpPr>
            <p:sp>
              <p:nvSpPr>
                <p:cNvPr id="234543" name="Rectangle 31"/>
                <p:cNvSpPr>
                  <a:spLocks noChangeArrowheads="1"/>
                </p:cNvSpPr>
                <p:nvPr/>
              </p:nvSpPr>
              <p:spPr bwMode="auto">
                <a:xfrm>
                  <a:off x="2174" y="748"/>
                  <a:ext cx="358"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Times New Roman" pitchFamily="18" charset="0"/>
                      <a:ea typeface="黑体" pitchFamily="49" charset="-122"/>
                    </a:rPr>
                    <a:t> </a:t>
                  </a:r>
                  <a:endParaRPr kumimoji="1" lang="en-US" altLang="zh-CN" sz="2400" b="1">
                    <a:latin typeface="黑体" pitchFamily="49" charset="-122"/>
                    <a:ea typeface="黑体" pitchFamily="49" charset="-122"/>
                  </a:endParaRPr>
                </a:p>
                <a:p>
                  <a:pPr algn="just" eaLnBrk="0" hangingPunct="0">
                    <a:spcBef>
                      <a:spcPct val="0"/>
                    </a:spcBef>
                    <a:tabLst>
                      <a:tab pos="5200650" algn="r"/>
                    </a:tabLst>
                  </a:pPr>
                  <a:endParaRPr kumimoji="1" lang="en-US" altLang="zh-CN" sz="2400" b="1">
                    <a:latin typeface="黑体" pitchFamily="49" charset="-122"/>
                    <a:ea typeface="黑体" pitchFamily="49" charset="-122"/>
                  </a:endParaRPr>
                </a:p>
              </p:txBody>
            </p:sp>
            <p:sp>
              <p:nvSpPr>
                <p:cNvPr id="234544" name="Rectangle 32"/>
                <p:cNvSpPr>
                  <a:spLocks noChangeArrowheads="1"/>
                </p:cNvSpPr>
                <p:nvPr/>
              </p:nvSpPr>
              <p:spPr bwMode="auto">
                <a:xfrm>
                  <a:off x="2131" y="748"/>
                  <a:ext cx="444"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9" name="Group 33"/>
              <p:cNvGrpSpPr>
                <a:grpSpLocks/>
              </p:cNvGrpSpPr>
              <p:nvPr/>
            </p:nvGrpSpPr>
            <p:grpSpPr bwMode="auto">
              <a:xfrm>
                <a:off x="0" y="1208"/>
                <a:ext cx="924" cy="470"/>
                <a:chOff x="0" y="1208"/>
                <a:chExt cx="924" cy="470"/>
              </a:xfrm>
            </p:grpSpPr>
            <p:sp>
              <p:nvSpPr>
                <p:cNvPr id="234541" name="Rectangle 34"/>
                <p:cNvSpPr>
                  <a:spLocks noChangeArrowheads="1"/>
                </p:cNvSpPr>
                <p:nvPr/>
              </p:nvSpPr>
              <p:spPr bwMode="auto">
                <a:xfrm>
                  <a:off x="43" y="1208"/>
                  <a:ext cx="838"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(2)</a:t>
                  </a:r>
                  <a:r>
                    <a:rPr kumimoji="1" lang="zh-CN" altLang="en-US" sz="2400" b="1">
                      <a:latin typeface="黑体" pitchFamily="49" charset="-122"/>
                      <a:ea typeface="黑体" pitchFamily="49" charset="-122"/>
                    </a:rPr>
                    <a:t>在第</a:t>
                  </a:r>
                  <a:r>
                    <a:rPr kumimoji="1" lang="en-US" altLang="zh-CN" sz="2400" b="1">
                      <a:latin typeface="黑体" pitchFamily="49" charset="-122"/>
                      <a:ea typeface="黑体" pitchFamily="49" charset="-122"/>
                    </a:rPr>
                    <a:t>1</a:t>
                  </a:r>
                  <a:r>
                    <a:rPr kumimoji="1" lang="zh-CN" altLang="en-US" sz="2400" b="1">
                      <a:latin typeface="黑体" pitchFamily="49" charset="-122"/>
                      <a:ea typeface="黑体" pitchFamily="49" charset="-122"/>
                    </a:rPr>
                    <a:t>年末购买</a:t>
                  </a:r>
                  <a:r>
                    <a:rPr kumimoji="1" lang="en-US" altLang="zh-CN" sz="2400" b="1">
                      <a:latin typeface="黑体" pitchFamily="49" charset="-122"/>
                      <a:ea typeface="黑体" pitchFamily="49" charset="-122"/>
                    </a:rPr>
                    <a:t>1</a:t>
                  </a:r>
                  <a:r>
                    <a:rPr kumimoji="1" lang="zh-CN" altLang="en-US" sz="2400" b="1">
                      <a:latin typeface="黑体" pitchFamily="49" charset="-122"/>
                      <a:ea typeface="黑体" pitchFamily="49" charset="-122"/>
                    </a:rPr>
                    <a:t>份</a:t>
                  </a:r>
                  <a:r>
                    <a:rPr kumimoji="1" lang="en-US" altLang="zh-CN" sz="2400" b="1">
                      <a:latin typeface="黑体" pitchFamily="49" charset="-122"/>
                      <a:ea typeface="黑体" pitchFamily="49" charset="-122"/>
                    </a:rPr>
                    <a:t>Z</a:t>
                  </a:r>
                  <a:r>
                    <a:rPr kumimoji="1" lang="en-US" altLang="zh-CN" sz="2400" b="1" baseline="-30000">
                      <a:latin typeface="黑体" pitchFamily="49" charset="-122"/>
                      <a:ea typeface="黑体" pitchFamily="49" charset="-122"/>
                    </a:rPr>
                    <a:t>1×2</a:t>
                  </a:r>
                  <a:endParaRPr kumimoji="1" lang="en-US" altLang="zh-CN" sz="2400" b="1">
                    <a:latin typeface="黑体" pitchFamily="49" charset="-122"/>
                    <a:ea typeface="黑体" pitchFamily="49" charset="-122"/>
                  </a:endParaRPr>
                </a:p>
              </p:txBody>
            </p:sp>
            <p:sp>
              <p:nvSpPr>
                <p:cNvPr id="234542" name="Rectangle 35"/>
                <p:cNvSpPr>
                  <a:spLocks noChangeArrowheads="1"/>
                </p:cNvSpPr>
                <p:nvPr/>
              </p:nvSpPr>
              <p:spPr bwMode="auto">
                <a:xfrm>
                  <a:off x="0" y="1208"/>
                  <a:ext cx="924"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0" name="Group 36"/>
              <p:cNvGrpSpPr>
                <a:grpSpLocks/>
              </p:cNvGrpSpPr>
              <p:nvPr/>
            </p:nvGrpSpPr>
            <p:grpSpPr bwMode="auto">
              <a:xfrm>
                <a:off x="924" y="1208"/>
                <a:ext cx="671" cy="470"/>
                <a:chOff x="924" y="1208"/>
                <a:chExt cx="671" cy="470"/>
              </a:xfrm>
            </p:grpSpPr>
            <p:sp>
              <p:nvSpPr>
                <p:cNvPr id="234539" name="Rectangle 37"/>
                <p:cNvSpPr>
                  <a:spLocks noChangeArrowheads="1"/>
                </p:cNvSpPr>
                <p:nvPr/>
              </p:nvSpPr>
              <p:spPr bwMode="auto">
                <a:xfrm>
                  <a:off x="967" y="1208"/>
                  <a:ext cx="585"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Times New Roman" pitchFamily="18" charset="0"/>
                      <a:ea typeface="黑体" pitchFamily="49" charset="-122"/>
                    </a:rPr>
                    <a:t> </a:t>
                  </a:r>
                  <a:endParaRPr kumimoji="1" lang="en-US" altLang="zh-CN" sz="2400" b="1">
                    <a:latin typeface="黑体" pitchFamily="49" charset="-122"/>
                    <a:ea typeface="黑体" pitchFamily="49" charset="-122"/>
                  </a:endParaRPr>
                </a:p>
                <a:p>
                  <a:pPr algn="just" eaLnBrk="0" hangingPunct="0">
                    <a:spcBef>
                      <a:spcPct val="0"/>
                    </a:spcBef>
                    <a:tabLst>
                      <a:tab pos="5200650" algn="r"/>
                    </a:tabLst>
                  </a:pPr>
                  <a:endParaRPr kumimoji="1" lang="en-US" altLang="zh-CN" sz="2400" b="1">
                    <a:latin typeface="黑体" pitchFamily="49" charset="-122"/>
                    <a:ea typeface="黑体" pitchFamily="49" charset="-122"/>
                  </a:endParaRPr>
                </a:p>
              </p:txBody>
            </p:sp>
            <p:sp>
              <p:nvSpPr>
                <p:cNvPr id="234540" name="Rectangle 38"/>
                <p:cNvSpPr>
                  <a:spLocks noChangeArrowheads="1"/>
                </p:cNvSpPr>
                <p:nvPr/>
              </p:nvSpPr>
              <p:spPr bwMode="auto">
                <a:xfrm>
                  <a:off x="924" y="1208"/>
                  <a:ext cx="671"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1" name="Group 39"/>
              <p:cNvGrpSpPr>
                <a:grpSpLocks/>
              </p:cNvGrpSpPr>
              <p:nvPr/>
            </p:nvGrpSpPr>
            <p:grpSpPr bwMode="auto">
              <a:xfrm>
                <a:off x="1595" y="1208"/>
                <a:ext cx="536" cy="470"/>
                <a:chOff x="1595" y="1208"/>
                <a:chExt cx="536" cy="470"/>
              </a:xfrm>
            </p:grpSpPr>
            <p:sp>
              <p:nvSpPr>
                <p:cNvPr id="234537" name="Rectangle 40"/>
                <p:cNvSpPr>
                  <a:spLocks noChangeArrowheads="1"/>
                </p:cNvSpPr>
                <p:nvPr/>
              </p:nvSpPr>
              <p:spPr bwMode="auto">
                <a:xfrm>
                  <a:off x="1638" y="1208"/>
                  <a:ext cx="450"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-98</a:t>
                  </a:r>
                </a:p>
              </p:txBody>
            </p:sp>
            <p:sp>
              <p:nvSpPr>
                <p:cNvPr id="234538" name="Rectangle 41"/>
                <p:cNvSpPr>
                  <a:spLocks noChangeArrowheads="1"/>
                </p:cNvSpPr>
                <p:nvPr/>
              </p:nvSpPr>
              <p:spPr bwMode="auto">
                <a:xfrm>
                  <a:off x="1595" y="1208"/>
                  <a:ext cx="536"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2" name="Group 42"/>
              <p:cNvGrpSpPr>
                <a:grpSpLocks/>
              </p:cNvGrpSpPr>
              <p:nvPr/>
            </p:nvGrpSpPr>
            <p:grpSpPr bwMode="auto">
              <a:xfrm>
                <a:off x="2131" y="1208"/>
                <a:ext cx="444" cy="470"/>
                <a:chOff x="2131" y="1208"/>
                <a:chExt cx="444" cy="470"/>
              </a:xfrm>
            </p:grpSpPr>
            <p:sp>
              <p:nvSpPr>
                <p:cNvPr id="234535" name="Rectangle 43"/>
                <p:cNvSpPr>
                  <a:spLocks noChangeArrowheads="1"/>
                </p:cNvSpPr>
                <p:nvPr/>
              </p:nvSpPr>
              <p:spPr bwMode="auto">
                <a:xfrm>
                  <a:off x="2174" y="1208"/>
                  <a:ext cx="358"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100</a:t>
                  </a:r>
                </a:p>
              </p:txBody>
            </p:sp>
            <p:sp>
              <p:nvSpPr>
                <p:cNvPr id="234536" name="Rectangle 44"/>
                <p:cNvSpPr>
                  <a:spLocks noChangeArrowheads="1"/>
                </p:cNvSpPr>
                <p:nvPr/>
              </p:nvSpPr>
              <p:spPr bwMode="auto">
                <a:xfrm>
                  <a:off x="2131" y="1208"/>
                  <a:ext cx="444"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3" name="Group 45"/>
              <p:cNvGrpSpPr>
                <a:grpSpLocks/>
              </p:cNvGrpSpPr>
              <p:nvPr/>
            </p:nvGrpSpPr>
            <p:grpSpPr bwMode="auto">
              <a:xfrm>
                <a:off x="0" y="1678"/>
                <a:ext cx="924" cy="374"/>
                <a:chOff x="0" y="1678"/>
                <a:chExt cx="924" cy="374"/>
              </a:xfrm>
            </p:grpSpPr>
            <p:sp>
              <p:nvSpPr>
                <p:cNvPr id="234533" name="Rectangle 46"/>
                <p:cNvSpPr>
                  <a:spLocks noChangeArrowheads="1"/>
                </p:cNvSpPr>
                <p:nvPr/>
              </p:nvSpPr>
              <p:spPr bwMode="auto">
                <a:xfrm>
                  <a:off x="43" y="1678"/>
                  <a:ext cx="838" cy="374"/>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400" b="1">
                      <a:latin typeface="黑体" pitchFamily="49" charset="-122"/>
                      <a:ea typeface="黑体" pitchFamily="49" charset="-122"/>
                    </a:rPr>
                    <a:t>合计：</a:t>
                  </a:r>
                </a:p>
              </p:txBody>
            </p:sp>
            <p:sp>
              <p:nvSpPr>
                <p:cNvPr id="234534" name="Rectangle 47"/>
                <p:cNvSpPr>
                  <a:spLocks noChangeArrowheads="1"/>
                </p:cNvSpPr>
                <p:nvPr/>
              </p:nvSpPr>
              <p:spPr bwMode="auto">
                <a:xfrm>
                  <a:off x="0" y="1678"/>
                  <a:ext cx="924"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4" name="Group 48"/>
              <p:cNvGrpSpPr>
                <a:grpSpLocks/>
              </p:cNvGrpSpPr>
              <p:nvPr/>
            </p:nvGrpSpPr>
            <p:grpSpPr bwMode="auto">
              <a:xfrm>
                <a:off x="924" y="1678"/>
                <a:ext cx="671" cy="374"/>
                <a:chOff x="924" y="1678"/>
                <a:chExt cx="671" cy="374"/>
              </a:xfrm>
            </p:grpSpPr>
            <p:sp>
              <p:nvSpPr>
                <p:cNvPr id="234531" name="Rectangle 49"/>
                <p:cNvSpPr>
                  <a:spLocks noChangeArrowheads="1"/>
                </p:cNvSpPr>
                <p:nvPr/>
              </p:nvSpPr>
              <p:spPr bwMode="auto">
                <a:xfrm>
                  <a:off x="967" y="1678"/>
                  <a:ext cx="585" cy="37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-96.04</a:t>
                  </a:r>
                </a:p>
              </p:txBody>
            </p:sp>
            <p:sp>
              <p:nvSpPr>
                <p:cNvPr id="234532" name="Rectangle 50"/>
                <p:cNvSpPr>
                  <a:spLocks noChangeArrowheads="1"/>
                </p:cNvSpPr>
                <p:nvPr/>
              </p:nvSpPr>
              <p:spPr bwMode="auto">
                <a:xfrm>
                  <a:off x="924" y="1678"/>
                  <a:ext cx="67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5" name="Group 51"/>
              <p:cNvGrpSpPr>
                <a:grpSpLocks/>
              </p:cNvGrpSpPr>
              <p:nvPr/>
            </p:nvGrpSpPr>
            <p:grpSpPr bwMode="auto">
              <a:xfrm>
                <a:off x="1595" y="1678"/>
                <a:ext cx="536" cy="374"/>
                <a:chOff x="1595" y="1678"/>
                <a:chExt cx="536" cy="374"/>
              </a:xfrm>
            </p:grpSpPr>
            <p:sp>
              <p:nvSpPr>
                <p:cNvPr id="234529" name="Rectangle 52"/>
                <p:cNvSpPr>
                  <a:spLocks noChangeArrowheads="1"/>
                </p:cNvSpPr>
                <p:nvPr/>
              </p:nvSpPr>
              <p:spPr bwMode="auto">
                <a:xfrm>
                  <a:off x="1638" y="1678"/>
                  <a:ext cx="450" cy="37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0</a:t>
                  </a:r>
                </a:p>
              </p:txBody>
            </p:sp>
            <p:sp>
              <p:nvSpPr>
                <p:cNvPr id="234530" name="Rectangle 53"/>
                <p:cNvSpPr>
                  <a:spLocks noChangeArrowheads="1"/>
                </p:cNvSpPr>
                <p:nvPr/>
              </p:nvSpPr>
              <p:spPr bwMode="auto">
                <a:xfrm>
                  <a:off x="1595" y="1678"/>
                  <a:ext cx="536"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6" name="Group 54"/>
              <p:cNvGrpSpPr>
                <a:grpSpLocks/>
              </p:cNvGrpSpPr>
              <p:nvPr/>
            </p:nvGrpSpPr>
            <p:grpSpPr bwMode="auto">
              <a:xfrm>
                <a:off x="2131" y="1678"/>
                <a:ext cx="444" cy="374"/>
                <a:chOff x="2131" y="1678"/>
                <a:chExt cx="444" cy="374"/>
              </a:xfrm>
            </p:grpSpPr>
            <p:sp>
              <p:nvSpPr>
                <p:cNvPr id="234527" name="Rectangle 55"/>
                <p:cNvSpPr>
                  <a:spLocks noChangeArrowheads="1"/>
                </p:cNvSpPr>
                <p:nvPr/>
              </p:nvSpPr>
              <p:spPr bwMode="auto">
                <a:xfrm>
                  <a:off x="2174" y="1678"/>
                  <a:ext cx="358" cy="37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100</a:t>
                  </a:r>
                </a:p>
              </p:txBody>
            </p:sp>
            <p:sp>
              <p:nvSpPr>
                <p:cNvPr id="234528" name="Rectangle 56"/>
                <p:cNvSpPr>
                  <a:spLocks noChangeArrowheads="1"/>
                </p:cNvSpPr>
                <p:nvPr/>
              </p:nvSpPr>
              <p:spPr bwMode="auto">
                <a:xfrm>
                  <a:off x="2131" y="1678"/>
                  <a:ext cx="444"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sp>
          <p:nvSpPr>
            <p:cNvPr id="234509" name="Rectangle 57"/>
            <p:cNvSpPr>
              <a:spLocks noChangeArrowheads="1"/>
            </p:cNvSpPr>
            <p:nvPr/>
          </p:nvSpPr>
          <p:spPr bwMode="auto">
            <a:xfrm>
              <a:off x="-3" y="-3"/>
              <a:ext cx="2581" cy="2058"/>
            </a:xfrm>
            <a:prstGeom prst="rect">
              <a:avLst/>
            </a:prstGeom>
            <a:noFill/>
            <a:ln w="9525">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sp>
        <p:nvSpPr>
          <p:cNvPr id="48198" name="Oval 70"/>
          <p:cNvSpPr>
            <a:spLocks noChangeArrowheads="1"/>
          </p:cNvSpPr>
          <p:nvPr/>
        </p:nvSpPr>
        <p:spPr bwMode="auto">
          <a:xfrm>
            <a:off x="8759825" y="5157788"/>
            <a:ext cx="1081088" cy="576262"/>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2" name="Oval 70"/>
          <p:cNvSpPr>
            <a:spLocks noChangeArrowheads="1"/>
          </p:cNvSpPr>
          <p:nvPr/>
        </p:nvSpPr>
        <p:spPr bwMode="auto">
          <a:xfrm>
            <a:off x="8759825" y="4292601"/>
            <a:ext cx="1081088" cy="576263"/>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3" name="Oval 70"/>
          <p:cNvSpPr>
            <a:spLocks noChangeArrowheads="1"/>
          </p:cNvSpPr>
          <p:nvPr/>
        </p:nvSpPr>
        <p:spPr bwMode="auto">
          <a:xfrm>
            <a:off x="7104064" y="4365626"/>
            <a:ext cx="1081087" cy="576263"/>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4" name="Oval 70"/>
          <p:cNvSpPr>
            <a:spLocks noChangeArrowheads="1"/>
          </p:cNvSpPr>
          <p:nvPr/>
        </p:nvSpPr>
        <p:spPr bwMode="auto">
          <a:xfrm>
            <a:off x="7104063" y="3068638"/>
            <a:ext cx="1655762" cy="1008062"/>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5" name="Oval 70"/>
          <p:cNvSpPr>
            <a:spLocks noChangeArrowheads="1"/>
          </p:cNvSpPr>
          <p:nvPr/>
        </p:nvSpPr>
        <p:spPr bwMode="auto">
          <a:xfrm>
            <a:off x="4943476" y="3068638"/>
            <a:ext cx="2016125" cy="1008062"/>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6" name="Oval 70"/>
          <p:cNvSpPr>
            <a:spLocks noChangeArrowheads="1"/>
          </p:cNvSpPr>
          <p:nvPr/>
        </p:nvSpPr>
        <p:spPr bwMode="auto">
          <a:xfrm>
            <a:off x="4943476" y="5013326"/>
            <a:ext cx="1655763" cy="1008063"/>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75841" name="AutoShape 65"/>
          <p:cNvSpPr>
            <a:spLocks/>
          </p:cNvSpPr>
          <p:nvPr/>
        </p:nvSpPr>
        <p:spPr bwMode="auto">
          <a:xfrm>
            <a:off x="6240464" y="6165850"/>
            <a:ext cx="1081087" cy="465138"/>
          </a:xfrm>
          <a:prstGeom prst="borderCallout2">
            <a:avLst>
              <a:gd name="adj1" fmla="val 24574"/>
              <a:gd name="adj2" fmla="val -7046"/>
              <a:gd name="adj3" fmla="val 24574"/>
              <a:gd name="adj4" fmla="val -40236"/>
              <a:gd name="adj5" fmla="val -103069"/>
              <a:gd name="adj6" fmla="val -75773"/>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答案</a:t>
            </a:r>
          </a:p>
        </p:txBody>
      </p:sp>
    </p:spTree>
    <p:extLst>
      <p:ext uri="{BB962C8B-B14F-4D97-AF65-F5344CB8AC3E}">
        <p14:creationId xmlns:p14="http://schemas.microsoft.com/office/powerpoint/2010/main" val="9136405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8198"/>
                                        </p:tgtEl>
                                        <p:attrNameLst>
                                          <p:attrName>style.visibility</p:attrName>
                                        </p:attrNameLst>
                                      </p:cBhvr>
                                      <p:to>
                                        <p:strVal val="visible"/>
                                      </p:to>
                                    </p:set>
                                    <p:anim calcmode="lin" valueType="num">
                                      <p:cBhvr additive="base">
                                        <p:cTn id="12" dur="500" fill="hold"/>
                                        <p:tgtEl>
                                          <p:spTgt spid="48198"/>
                                        </p:tgtEl>
                                        <p:attrNameLst>
                                          <p:attrName>ppt_x</p:attrName>
                                        </p:attrNameLst>
                                      </p:cBhvr>
                                      <p:tavLst>
                                        <p:tav tm="0">
                                          <p:val>
                                            <p:strVal val="1+#ppt_w/2"/>
                                          </p:val>
                                        </p:tav>
                                        <p:tav tm="100000">
                                          <p:val>
                                            <p:strVal val="#ppt_x"/>
                                          </p:val>
                                        </p:tav>
                                      </p:tavLst>
                                    </p:anim>
                                    <p:anim calcmode="lin" valueType="num">
                                      <p:cBhvr additive="base">
                                        <p:cTn id="13" dur="500" fill="hold"/>
                                        <p:tgtEl>
                                          <p:spTgt spid="4819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1+#ppt_w/2"/>
                                          </p:val>
                                        </p:tav>
                                        <p:tav tm="100000">
                                          <p:val>
                                            <p:strVal val="#ppt_x"/>
                                          </p:val>
                                        </p:tav>
                                      </p:tavLst>
                                    </p:anim>
                                    <p:anim calcmode="lin" valueType="num">
                                      <p:cBhvr additive="base">
                                        <p:cTn id="3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1+#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1+#ppt_w/2"/>
                                          </p:val>
                                        </p:tav>
                                        <p:tav tm="100000">
                                          <p:val>
                                            <p:strVal val="#ppt_x"/>
                                          </p:val>
                                        </p:tav>
                                      </p:tavLst>
                                    </p:anim>
                                    <p:anim calcmode="lin" valueType="num">
                                      <p:cBhvr additive="base">
                                        <p:cTn id="4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75841"/>
                                        </p:tgtEl>
                                        <p:attrNameLst>
                                          <p:attrName>style.visibility</p:attrName>
                                        </p:attrNameLst>
                                      </p:cBhvr>
                                      <p:to>
                                        <p:strVal val="visible"/>
                                      </p:to>
                                    </p:set>
                                    <p:anim calcmode="lin" valueType="num">
                                      <p:cBhvr additive="base">
                                        <p:cTn id="48" dur="500" fill="hold"/>
                                        <p:tgtEl>
                                          <p:spTgt spid="75841"/>
                                        </p:tgtEl>
                                        <p:attrNameLst>
                                          <p:attrName>ppt_x</p:attrName>
                                        </p:attrNameLst>
                                      </p:cBhvr>
                                      <p:tavLst>
                                        <p:tav tm="0">
                                          <p:val>
                                            <p:strVal val="#ppt_x"/>
                                          </p:val>
                                        </p:tav>
                                        <p:tav tm="100000">
                                          <p:val>
                                            <p:strVal val="#ppt_x"/>
                                          </p:val>
                                        </p:tav>
                                      </p:tavLst>
                                    </p:anim>
                                    <p:anim calcmode="lin" valueType="num">
                                      <p:cBhvr additive="base">
                                        <p:cTn id="49" dur="500" fill="hold"/>
                                        <p:tgtEl>
                                          <p:spTgt spid="758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98" grpId="0" animBg="1"/>
      <p:bldP spid="2" grpId="0" animBg="1"/>
      <p:bldP spid="3" grpId="0" animBg="1"/>
      <p:bldP spid="4" grpId="0" animBg="1"/>
      <p:bldP spid="5" grpId="0" animBg="1"/>
      <p:bldP spid="6" grpId="0" animBg="1"/>
      <p:bldP spid="7584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5523" name="Rectangle 3"/>
          <p:cNvSpPr>
            <a:spLocks noGrp="1" noChangeArrowheads="1"/>
          </p:cNvSpPr>
          <p:nvPr>
            <p:ph idx="4294967295"/>
          </p:nvPr>
        </p:nvSpPr>
        <p:spPr>
          <a:xfrm>
            <a:off x="1981200" y="1600201"/>
            <a:ext cx="7467600" cy="3268663"/>
          </a:xfrm>
        </p:spPr>
        <p:txBody>
          <a:bodyPr/>
          <a:lstStyle/>
          <a:p>
            <a:pPr algn="just" eaLnBrk="1" hangingPunct="1"/>
            <a:r>
              <a:rPr lang="zh-CN" altLang="en-US">
                <a:latin typeface="Times New Roman" pitchFamily="18" charset="0"/>
                <a:ea typeface="宋体" charset="-122"/>
              </a:rPr>
              <a:t>这个自融资交易策略的损益：</a:t>
            </a:r>
          </a:p>
          <a:p>
            <a:pPr lvl="1" algn="just" eaLnBrk="1" hangingPunct="1"/>
            <a:r>
              <a:rPr lang="zh-CN" altLang="en-US" sz="2800">
                <a:latin typeface="Times New Roman" pitchFamily="18" charset="0"/>
                <a:ea typeface="宋体" charset="-122"/>
              </a:rPr>
              <a:t>就是在第</a:t>
            </a:r>
            <a:r>
              <a:rPr lang="en-US" altLang="zh-CN" sz="2800">
                <a:latin typeface="Times New Roman" pitchFamily="18" charset="0"/>
                <a:ea typeface="宋体" charset="-122"/>
              </a:rPr>
              <a:t>2</a:t>
            </a:r>
            <a:r>
              <a:rPr lang="zh-CN" altLang="en-US" sz="2800">
                <a:latin typeface="Times New Roman" pitchFamily="18" charset="0"/>
                <a:ea typeface="宋体" charset="-122"/>
              </a:rPr>
              <a:t>年末获得本金</a:t>
            </a:r>
            <a:r>
              <a:rPr lang="en-US" altLang="zh-CN" sz="2800">
                <a:latin typeface="Times New Roman" pitchFamily="18" charset="0"/>
                <a:ea typeface="宋体" charset="-122"/>
              </a:rPr>
              <a:t>100</a:t>
            </a:r>
            <a:r>
              <a:rPr lang="zh-CN" altLang="en-US" sz="2800">
                <a:latin typeface="Times New Roman" pitchFamily="18" charset="0"/>
                <a:ea typeface="宋体" charset="-122"/>
              </a:rPr>
              <a:t>元，这等同于</a:t>
            </a:r>
          </a:p>
          <a:p>
            <a:pPr lvl="1" algn="just" eaLnBrk="1" hangingPunct="1">
              <a:buFont typeface="Wingdings 2" pitchFamily="18" charset="2"/>
              <a:buNone/>
            </a:pPr>
            <a:r>
              <a:rPr lang="zh-CN" altLang="en-US" sz="2800">
                <a:latin typeface="Times New Roman" pitchFamily="18" charset="0"/>
                <a:ea typeface="宋体" charset="-122"/>
              </a:rPr>
              <a:t>一个现在开始</a:t>
            </a:r>
            <a:r>
              <a:rPr lang="en-US" altLang="zh-CN" sz="2800">
                <a:latin typeface="Times New Roman" pitchFamily="18" charset="0"/>
                <a:ea typeface="宋体" charset="-122"/>
              </a:rPr>
              <a:t>2</a:t>
            </a:r>
            <a:r>
              <a:rPr lang="zh-CN" altLang="en-US" sz="2800">
                <a:latin typeface="Times New Roman" pitchFamily="18" charset="0"/>
                <a:ea typeface="宋体" charset="-122"/>
              </a:rPr>
              <a:t>年后到期的零息票债券的损</a:t>
            </a:r>
          </a:p>
          <a:p>
            <a:pPr lvl="1" algn="just" eaLnBrk="1" hangingPunct="1">
              <a:buFont typeface="Wingdings 2" pitchFamily="18" charset="2"/>
              <a:buNone/>
            </a:pPr>
            <a:r>
              <a:rPr lang="zh-CN" altLang="en-US" sz="2800">
                <a:latin typeface="Times New Roman" pitchFamily="18" charset="0"/>
                <a:ea typeface="宋体" charset="-122"/>
              </a:rPr>
              <a:t>益。</a:t>
            </a:r>
          </a:p>
          <a:p>
            <a:pPr algn="just" eaLnBrk="1" hangingPunct="1"/>
            <a:r>
              <a:rPr lang="zh-CN" altLang="en-US">
                <a:latin typeface="Times New Roman" pitchFamily="18" charset="0"/>
                <a:ea typeface="宋体" charset="-122"/>
              </a:rPr>
              <a:t>这个自融资交易策略的成本为</a:t>
            </a:r>
            <a:r>
              <a:rPr lang="en-US" altLang="zh-CN">
                <a:latin typeface="Times New Roman" pitchFamily="18" charset="0"/>
                <a:ea typeface="宋体" charset="-122"/>
              </a:rPr>
              <a:t>(</a:t>
            </a:r>
            <a:r>
              <a:rPr lang="zh-CN" altLang="en-US">
                <a:latin typeface="Times New Roman" pitchFamily="18" charset="0"/>
                <a:ea typeface="宋体" charset="-122"/>
              </a:rPr>
              <a:t>即价格</a:t>
            </a:r>
            <a:r>
              <a:rPr lang="en-US" altLang="zh-CN">
                <a:latin typeface="Times New Roman" pitchFamily="18" charset="0"/>
                <a:ea typeface="宋体" charset="-122"/>
              </a:rPr>
              <a:t>)</a:t>
            </a:r>
            <a:r>
              <a:rPr lang="zh-CN" altLang="en-US">
                <a:latin typeface="Times New Roman" pitchFamily="18" charset="0"/>
                <a:ea typeface="宋体" charset="-122"/>
              </a:rPr>
              <a:t>：</a:t>
            </a:r>
          </a:p>
          <a:p>
            <a:pPr lvl="1" eaLnBrk="1" hangingPunct="1">
              <a:buFont typeface="Wingdings 2" pitchFamily="18" charset="2"/>
              <a:buNone/>
            </a:pPr>
            <a:r>
              <a:rPr lang="zh-CN" altLang="en-US" sz="2800">
                <a:latin typeface="Times New Roman" pitchFamily="18" charset="0"/>
                <a:ea typeface="宋体" charset="-122"/>
              </a:rPr>
              <a:t>       </a:t>
            </a:r>
            <a:r>
              <a:rPr lang="en-US" altLang="zh-CN" sz="2800">
                <a:latin typeface="Times New Roman" pitchFamily="18" charset="0"/>
                <a:ea typeface="宋体" charset="-122"/>
              </a:rPr>
              <a:t>98×0.98</a:t>
            </a:r>
            <a:r>
              <a:rPr lang="zh-CN" altLang="en-US" sz="2800">
                <a:latin typeface="Times New Roman" pitchFamily="18" charset="0"/>
                <a:ea typeface="宋体" charset="-122"/>
              </a:rPr>
              <a:t>＝</a:t>
            </a:r>
            <a:r>
              <a:rPr lang="en-US" altLang="zh-CN" sz="2800">
                <a:latin typeface="Times New Roman" pitchFamily="18" charset="0"/>
                <a:ea typeface="宋体" charset="-122"/>
              </a:rPr>
              <a:t>96.04 </a:t>
            </a:r>
          </a:p>
        </p:txBody>
      </p:sp>
    </p:spTree>
    <p:extLst>
      <p:ext uri="{BB962C8B-B14F-4D97-AF65-F5344CB8AC3E}">
        <p14:creationId xmlns:p14="http://schemas.microsoft.com/office/powerpoint/2010/main" val="263476704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en-US" altLang="zh-CN" sz="3600">
              <a:latin typeface="黑体" pitchFamily="49" charset="-122"/>
            </a:endParaRPr>
          </a:p>
        </p:txBody>
      </p:sp>
      <p:sp>
        <p:nvSpPr>
          <p:cNvPr id="47107" name="Rectangle 3"/>
          <p:cNvSpPr>
            <a:spLocks noGrp="1" noChangeArrowheads="1"/>
          </p:cNvSpPr>
          <p:nvPr>
            <p:ph idx="4294967295"/>
          </p:nvPr>
        </p:nvSpPr>
        <p:spPr>
          <a:xfrm>
            <a:off x="1981201" y="1600200"/>
            <a:ext cx="8075613" cy="4565650"/>
          </a:xfrm>
        </p:spPr>
        <p:txBody>
          <a:bodyPr/>
          <a:lstStyle/>
          <a:p>
            <a:pPr eaLnBrk="1" hangingPunct="1">
              <a:buFont typeface="Wingdings" pitchFamily="2" charset="2"/>
              <a:buNone/>
            </a:pPr>
            <a:r>
              <a:rPr lang="zh-CN" altLang="en-US" smtClean="0">
                <a:latin typeface="Times New Roman" pitchFamily="18" charset="0"/>
                <a:ea typeface="宋体" charset="-122"/>
              </a:rPr>
              <a:t>如果市价为</a:t>
            </a:r>
            <a:r>
              <a:rPr lang="en-US" altLang="zh-CN" smtClean="0">
                <a:latin typeface="Times New Roman" pitchFamily="18" charset="0"/>
                <a:ea typeface="宋体" charset="-122"/>
              </a:rPr>
              <a:t>99</a:t>
            </a:r>
            <a:r>
              <a:rPr lang="zh-CN" altLang="en-US" smtClean="0">
                <a:latin typeface="Times New Roman" pitchFamily="18" charset="0"/>
                <a:ea typeface="宋体" charset="-122"/>
              </a:rPr>
              <a:t>元，如何套利</a:t>
            </a:r>
            <a:r>
              <a:rPr lang="en-US" altLang="zh-CN" smtClean="0">
                <a:latin typeface="Times New Roman" pitchFamily="18" charset="0"/>
                <a:ea typeface="宋体" charset="-122"/>
              </a:rPr>
              <a:t>?</a:t>
            </a:r>
            <a:endParaRPr lang="zh-CN" altLang="en-US" smtClean="0">
              <a:latin typeface="Times New Roman" pitchFamily="18" charset="0"/>
              <a:ea typeface="宋体" charset="-122"/>
            </a:endParaRPr>
          </a:p>
          <a:p>
            <a:pPr eaLnBrk="1" hangingPunct="1"/>
            <a:r>
              <a:rPr lang="zh-CN" altLang="en-US" smtClean="0">
                <a:latin typeface="Times New Roman" pitchFamily="18" charset="0"/>
                <a:ea typeface="宋体" charset="-122"/>
              </a:rPr>
              <a:t>构造的套利策略如下：</a:t>
            </a:r>
          </a:p>
          <a:p>
            <a:pPr lvl="1" algn="just"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1</a:t>
            </a:r>
            <a:r>
              <a:rPr lang="zh-CN" altLang="en-US">
                <a:latin typeface="Times New Roman" pitchFamily="18" charset="0"/>
                <a:ea typeface="宋体" charset="-122"/>
              </a:rPr>
              <a:t>）卖空</a:t>
            </a:r>
            <a:r>
              <a:rPr lang="en-US" altLang="zh-CN">
                <a:latin typeface="Times New Roman" pitchFamily="18" charset="0"/>
                <a:ea typeface="宋体" charset="-122"/>
              </a:rPr>
              <a:t>1</a:t>
            </a:r>
            <a:r>
              <a:rPr lang="zh-CN" altLang="en-US">
                <a:latin typeface="Times New Roman" pitchFamily="18" charset="0"/>
                <a:ea typeface="宋体" charset="-122"/>
              </a:rPr>
              <a:t>份</a:t>
            </a:r>
            <a:r>
              <a:rPr lang="en-US" altLang="zh-CN">
                <a:latin typeface="Times New Roman" pitchFamily="18" charset="0"/>
                <a:ea typeface="宋体" charset="-122"/>
              </a:rPr>
              <a:t>Z</a:t>
            </a:r>
            <a:r>
              <a:rPr lang="en-US" altLang="zh-CN" baseline="-30000">
                <a:latin typeface="Times New Roman" pitchFamily="18" charset="0"/>
                <a:ea typeface="宋体" charset="-122"/>
              </a:rPr>
              <a:t>0×2</a:t>
            </a:r>
            <a:r>
              <a:rPr lang="zh-CN" altLang="en-US">
                <a:latin typeface="Times New Roman" pitchFamily="18" charset="0"/>
                <a:ea typeface="宋体" charset="-122"/>
              </a:rPr>
              <a:t>债券，获得</a:t>
            </a:r>
            <a:r>
              <a:rPr lang="en-US" altLang="zh-CN">
                <a:latin typeface="Times New Roman" pitchFamily="18" charset="0"/>
                <a:ea typeface="宋体" charset="-122"/>
              </a:rPr>
              <a:t>99</a:t>
            </a:r>
            <a:r>
              <a:rPr lang="zh-CN" altLang="en-US">
                <a:latin typeface="Times New Roman" pitchFamily="18" charset="0"/>
                <a:ea typeface="宋体" charset="-122"/>
              </a:rPr>
              <a:t>元，所承担的义务是在</a:t>
            </a:r>
            <a:r>
              <a:rPr lang="en-US" altLang="zh-CN">
                <a:latin typeface="Times New Roman" pitchFamily="18" charset="0"/>
                <a:ea typeface="宋体" charset="-122"/>
              </a:rPr>
              <a:t>2</a:t>
            </a:r>
            <a:r>
              <a:rPr lang="zh-CN" altLang="en-US">
                <a:latin typeface="Times New Roman" pitchFamily="18" charset="0"/>
                <a:ea typeface="宋体" charset="-122"/>
              </a:rPr>
              <a:t>年后支付</a:t>
            </a:r>
            <a:r>
              <a:rPr lang="en-US" altLang="zh-CN">
                <a:latin typeface="Times New Roman" pitchFamily="18" charset="0"/>
                <a:ea typeface="宋体" charset="-122"/>
              </a:rPr>
              <a:t>100</a:t>
            </a:r>
            <a:r>
              <a:rPr lang="zh-CN" altLang="en-US">
                <a:latin typeface="Times New Roman" pitchFamily="18" charset="0"/>
                <a:ea typeface="宋体" charset="-122"/>
              </a:rPr>
              <a:t>元；</a:t>
            </a:r>
          </a:p>
          <a:p>
            <a:pPr lvl="1" algn="just"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2</a:t>
            </a:r>
            <a:r>
              <a:rPr lang="zh-CN" altLang="en-US">
                <a:latin typeface="Times New Roman" pitchFamily="18" charset="0"/>
                <a:ea typeface="宋体" charset="-122"/>
              </a:rPr>
              <a:t>）在获得的</a:t>
            </a:r>
            <a:r>
              <a:rPr lang="en-US" altLang="zh-CN">
                <a:latin typeface="Times New Roman" pitchFamily="18" charset="0"/>
                <a:ea typeface="宋体" charset="-122"/>
              </a:rPr>
              <a:t>99</a:t>
            </a:r>
            <a:r>
              <a:rPr lang="zh-CN" altLang="en-US">
                <a:latin typeface="Times New Roman" pitchFamily="18" charset="0"/>
                <a:ea typeface="宋体" charset="-122"/>
              </a:rPr>
              <a:t>元中取出</a:t>
            </a:r>
            <a:r>
              <a:rPr lang="en-US" altLang="zh-CN">
                <a:latin typeface="Times New Roman" pitchFamily="18" charset="0"/>
                <a:ea typeface="宋体" charset="-122"/>
              </a:rPr>
              <a:t>96.04</a:t>
            </a:r>
            <a:r>
              <a:rPr lang="zh-CN" altLang="en-US">
                <a:latin typeface="Times New Roman" pitchFamily="18" charset="0"/>
                <a:ea typeface="宋体" charset="-122"/>
              </a:rPr>
              <a:t>元，购买</a:t>
            </a:r>
            <a:r>
              <a:rPr lang="en-US" altLang="zh-CN">
                <a:latin typeface="Times New Roman" pitchFamily="18" charset="0"/>
                <a:ea typeface="宋体" charset="-122"/>
              </a:rPr>
              <a:t>0.98</a:t>
            </a:r>
            <a:r>
              <a:rPr lang="zh-CN" altLang="en-US">
                <a:latin typeface="Times New Roman" pitchFamily="18" charset="0"/>
                <a:ea typeface="宋体" charset="-122"/>
              </a:rPr>
              <a:t>份</a:t>
            </a:r>
            <a:r>
              <a:rPr lang="en-US" altLang="zh-CN">
                <a:latin typeface="Times New Roman" pitchFamily="18" charset="0"/>
                <a:ea typeface="宋体" charset="-122"/>
              </a:rPr>
              <a:t>Z</a:t>
            </a:r>
            <a:r>
              <a:rPr lang="en-US" altLang="zh-CN" baseline="-30000">
                <a:latin typeface="Times New Roman" pitchFamily="18" charset="0"/>
                <a:ea typeface="宋体" charset="-122"/>
              </a:rPr>
              <a:t>0×1</a:t>
            </a:r>
            <a:r>
              <a:rPr lang="zh-CN" altLang="en-US">
                <a:latin typeface="Times New Roman" pitchFamily="18" charset="0"/>
                <a:ea typeface="宋体" charset="-122"/>
              </a:rPr>
              <a:t>；</a:t>
            </a:r>
          </a:p>
          <a:p>
            <a:pPr lvl="1" algn="just"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3</a:t>
            </a:r>
            <a:r>
              <a:rPr lang="zh-CN" altLang="en-US">
                <a:latin typeface="Times New Roman" pitchFamily="18" charset="0"/>
                <a:ea typeface="宋体" charset="-122"/>
              </a:rPr>
              <a:t>）购买的</a:t>
            </a:r>
            <a:r>
              <a:rPr lang="en-US" altLang="zh-CN">
                <a:latin typeface="Times New Roman" pitchFamily="18" charset="0"/>
                <a:ea typeface="宋体" charset="-122"/>
              </a:rPr>
              <a:t>1</a:t>
            </a:r>
            <a:r>
              <a:rPr lang="zh-CN" altLang="en-US">
                <a:latin typeface="Times New Roman" pitchFamily="18" charset="0"/>
                <a:ea typeface="宋体" charset="-122"/>
              </a:rPr>
              <a:t>年期零息票债券到期，在第一年末获得</a:t>
            </a:r>
            <a:r>
              <a:rPr lang="en-US" altLang="zh-CN">
                <a:latin typeface="Times New Roman" pitchFamily="18" charset="0"/>
                <a:ea typeface="宋体" charset="-122"/>
              </a:rPr>
              <a:t>98</a:t>
            </a:r>
            <a:r>
              <a:rPr lang="zh-CN" altLang="en-US">
                <a:latin typeface="Times New Roman" pitchFamily="18" charset="0"/>
                <a:ea typeface="宋体" charset="-122"/>
              </a:rPr>
              <a:t>元；</a:t>
            </a:r>
          </a:p>
          <a:p>
            <a:pPr lvl="1" algn="just"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4</a:t>
            </a:r>
            <a:r>
              <a:rPr lang="zh-CN" altLang="en-US">
                <a:latin typeface="Times New Roman" pitchFamily="18" charset="0"/>
                <a:ea typeface="宋体" charset="-122"/>
              </a:rPr>
              <a:t>）再在第</a:t>
            </a:r>
            <a:r>
              <a:rPr lang="en-US" altLang="zh-CN">
                <a:latin typeface="Times New Roman" pitchFamily="18" charset="0"/>
                <a:ea typeface="宋体" charset="-122"/>
              </a:rPr>
              <a:t>1</a:t>
            </a:r>
            <a:r>
              <a:rPr lang="zh-CN" altLang="en-US">
                <a:latin typeface="Times New Roman" pitchFamily="18" charset="0"/>
                <a:ea typeface="宋体" charset="-122"/>
              </a:rPr>
              <a:t>年末用获得的</a:t>
            </a:r>
            <a:r>
              <a:rPr lang="en-US" altLang="zh-CN">
                <a:latin typeface="Times New Roman" pitchFamily="18" charset="0"/>
                <a:ea typeface="宋体" charset="-122"/>
              </a:rPr>
              <a:t>98</a:t>
            </a:r>
            <a:r>
              <a:rPr lang="zh-CN" altLang="en-US">
                <a:latin typeface="Times New Roman" pitchFamily="18" charset="0"/>
                <a:ea typeface="宋体" charset="-122"/>
              </a:rPr>
              <a:t>元购买</a:t>
            </a:r>
            <a:r>
              <a:rPr lang="en-US" altLang="zh-CN">
                <a:latin typeface="Times New Roman" pitchFamily="18" charset="0"/>
                <a:ea typeface="宋体" charset="-122"/>
              </a:rPr>
              <a:t>1</a:t>
            </a:r>
            <a:r>
              <a:rPr lang="zh-CN" altLang="en-US">
                <a:latin typeface="Times New Roman" pitchFamily="18" charset="0"/>
                <a:ea typeface="宋体" charset="-122"/>
              </a:rPr>
              <a:t>份第</a:t>
            </a:r>
            <a:r>
              <a:rPr lang="en-US" altLang="zh-CN">
                <a:latin typeface="Times New Roman" pitchFamily="18" charset="0"/>
                <a:ea typeface="宋体" charset="-122"/>
              </a:rPr>
              <a:t>2</a:t>
            </a:r>
            <a:r>
              <a:rPr lang="zh-CN" altLang="en-US">
                <a:latin typeface="Times New Roman" pitchFamily="18" charset="0"/>
                <a:ea typeface="宋体" charset="-122"/>
              </a:rPr>
              <a:t>年末到期的</a:t>
            </a:r>
            <a:r>
              <a:rPr lang="en-US" altLang="zh-CN">
                <a:latin typeface="Times New Roman" pitchFamily="18" charset="0"/>
                <a:ea typeface="宋体" charset="-122"/>
              </a:rPr>
              <a:t>1</a:t>
            </a:r>
            <a:r>
              <a:rPr lang="zh-CN" altLang="en-US">
                <a:latin typeface="Times New Roman" pitchFamily="18" charset="0"/>
                <a:ea typeface="宋体" charset="-122"/>
              </a:rPr>
              <a:t>年期零息票债券；</a:t>
            </a:r>
          </a:p>
          <a:p>
            <a:pPr lvl="1"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5</a:t>
            </a:r>
            <a:r>
              <a:rPr lang="zh-CN" altLang="en-US">
                <a:latin typeface="Times New Roman" pitchFamily="18" charset="0"/>
                <a:ea typeface="宋体" charset="-122"/>
              </a:rPr>
              <a:t>）在第</a:t>
            </a:r>
            <a:r>
              <a:rPr lang="en-US" altLang="zh-CN">
                <a:latin typeface="Times New Roman" pitchFamily="18" charset="0"/>
                <a:ea typeface="宋体" charset="-122"/>
              </a:rPr>
              <a:t>2</a:t>
            </a:r>
            <a:r>
              <a:rPr lang="zh-CN" altLang="en-US">
                <a:latin typeface="Times New Roman" pitchFamily="18" charset="0"/>
                <a:ea typeface="宋体" charset="-122"/>
              </a:rPr>
              <a:t>年末，零息票债券到期获得</a:t>
            </a:r>
            <a:r>
              <a:rPr lang="en-US" altLang="zh-CN">
                <a:latin typeface="Times New Roman" pitchFamily="18" charset="0"/>
                <a:ea typeface="宋体" charset="-122"/>
              </a:rPr>
              <a:t>100</a:t>
            </a:r>
            <a:r>
              <a:rPr lang="zh-CN" altLang="en-US">
                <a:latin typeface="Times New Roman" pitchFamily="18" charset="0"/>
                <a:ea typeface="宋体" charset="-122"/>
              </a:rPr>
              <a:t>元，用于支付步骤（</a:t>
            </a:r>
            <a:r>
              <a:rPr lang="en-US" altLang="zh-CN">
                <a:latin typeface="Times New Roman" pitchFamily="18" charset="0"/>
                <a:ea typeface="宋体" charset="-122"/>
              </a:rPr>
              <a:t>1</a:t>
            </a:r>
            <a:r>
              <a:rPr lang="zh-CN" altLang="en-US">
                <a:latin typeface="Times New Roman" pitchFamily="18" charset="0"/>
                <a:ea typeface="宋体" charset="-122"/>
              </a:rPr>
              <a:t>）卖空的</a:t>
            </a:r>
            <a:r>
              <a:rPr lang="en-US" altLang="zh-CN">
                <a:latin typeface="Times New Roman" pitchFamily="18" charset="0"/>
                <a:ea typeface="宋体" charset="-122"/>
              </a:rPr>
              <a:t>100</a:t>
            </a:r>
            <a:r>
              <a:rPr lang="zh-CN" altLang="en-US">
                <a:latin typeface="Times New Roman" pitchFamily="18" charset="0"/>
                <a:ea typeface="宋体" charset="-122"/>
              </a:rPr>
              <a:t>元；</a:t>
            </a:r>
            <a:r>
              <a:rPr lang="zh-CN" altLang="en-US" b="1">
                <a:latin typeface="Times New Roman" pitchFamily="18" charset="0"/>
                <a:ea typeface="宋体" charset="-122"/>
              </a:rPr>
              <a:t> </a:t>
            </a:r>
          </a:p>
        </p:txBody>
      </p:sp>
    </p:spTree>
    <p:extLst>
      <p:ext uri="{BB962C8B-B14F-4D97-AF65-F5344CB8AC3E}">
        <p14:creationId xmlns:p14="http://schemas.microsoft.com/office/powerpoint/2010/main" val="3399695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anim calcmode="lin" valueType="num">
                                      <p:cBhvr additive="base">
                                        <p:cTn id="7"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anim calcmode="lin" valueType="num">
                                      <p:cBhvr additive="base">
                                        <p:cTn id="13"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 calcmode="lin" valueType="num">
                                      <p:cBhvr additive="base">
                                        <p:cTn id="19"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7107">
                                            <p:txEl>
                                              <p:pRg st="5" end="5"/>
                                            </p:txEl>
                                          </p:spTgt>
                                        </p:tgtEl>
                                        <p:attrNameLst>
                                          <p:attrName>style.visibility</p:attrName>
                                        </p:attrNameLst>
                                      </p:cBhvr>
                                      <p:to>
                                        <p:strVal val="visible"/>
                                      </p:to>
                                    </p:set>
                                    <p:anim calcmode="lin" valueType="num">
                                      <p:cBhvr additive="base">
                                        <p:cTn id="25"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anim calcmode="lin" valueType="num">
                                      <p:cBhvr additive="base">
                                        <p:cTn id="31"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37891" name="Text Box 3"/>
          <p:cNvSpPr txBox="1">
            <a:spLocks noChangeArrowheads="1"/>
          </p:cNvSpPr>
          <p:nvPr/>
        </p:nvSpPr>
        <p:spPr bwMode="auto">
          <a:xfrm>
            <a:off x="1774826" y="1447801"/>
            <a:ext cx="8435975" cy="3355975"/>
          </a:xfrm>
          <a:prstGeom prst="rect">
            <a:avLst/>
          </a:prstGeom>
          <a:noFill/>
          <a:ln w="9525">
            <a:noFill/>
            <a:miter lim="800000"/>
            <a:headEnd/>
            <a:tailEnd/>
          </a:ln>
        </p:spPr>
        <p:txBody>
          <a:bodyPr>
            <a:spAutoFit/>
          </a:bodyPr>
          <a:lstStyle/>
          <a:p>
            <a:pPr algn="l">
              <a:spcBef>
                <a:spcPct val="50000"/>
              </a:spcBef>
              <a:buClrTx/>
              <a:buSzTx/>
              <a:buFontTx/>
              <a:buNone/>
            </a:pPr>
            <a:r>
              <a:rPr lang="en-US" altLang="zh-CN" sz="3200" b="1">
                <a:latin typeface="Times New Roman" pitchFamily="18" charset="0"/>
                <a:ea typeface="宋体" charset="-122"/>
              </a:rPr>
              <a:t>Case1: </a:t>
            </a:r>
            <a:r>
              <a:rPr lang="en-US" altLang="zh-CN" sz="2800">
                <a:latin typeface="Times New Roman" pitchFamily="18" charset="0"/>
                <a:ea typeface="宋体" charset="-122"/>
              </a:rPr>
              <a:t>10</a:t>
            </a:r>
            <a:r>
              <a:rPr lang="zh-CN" altLang="en-US" sz="2800">
                <a:latin typeface="Times New Roman" pitchFamily="18" charset="0"/>
                <a:ea typeface="宋体" charset="-122"/>
              </a:rPr>
              <a:t>月</a:t>
            </a:r>
            <a:r>
              <a:rPr lang="en-US" altLang="zh-CN" sz="2800">
                <a:latin typeface="Times New Roman" pitchFamily="18" charset="0"/>
                <a:ea typeface="宋体" charset="-122"/>
              </a:rPr>
              <a:t>18</a:t>
            </a:r>
            <a:r>
              <a:rPr lang="zh-CN" altLang="en-US" sz="2800">
                <a:latin typeface="Times New Roman" pitchFamily="18" charset="0"/>
                <a:ea typeface="宋体" charset="-122"/>
              </a:rPr>
              <a:t>日，宝钢股票的价格为</a:t>
            </a:r>
            <a:r>
              <a:rPr lang="en-US" altLang="zh-CN" sz="2800">
                <a:latin typeface="Times New Roman" pitchFamily="18" charset="0"/>
                <a:ea typeface="宋体" charset="-122"/>
              </a:rPr>
              <a:t>4.3</a:t>
            </a:r>
            <a:r>
              <a:rPr lang="zh-CN" altLang="en-US" sz="2800">
                <a:latin typeface="Times New Roman" pitchFamily="18" charset="0"/>
                <a:ea typeface="宋体" charset="-122"/>
              </a:rPr>
              <a:t>元</a:t>
            </a:r>
            <a:r>
              <a:rPr lang="en-US" altLang="zh-CN" sz="2800">
                <a:latin typeface="Times New Roman" pitchFamily="18" charset="0"/>
                <a:ea typeface="宋体" charset="-122"/>
              </a:rPr>
              <a:t>/</a:t>
            </a:r>
            <a:r>
              <a:rPr lang="zh-CN" altLang="en-US" sz="2800">
                <a:latin typeface="Times New Roman" pitchFamily="18" charset="0"/>
                <a:ea typeface="宋体" charset="-122"/>
              </a:rPr>
              <a:t>股，张三  和李四签订了一份合约，双方约定，如果张三支付</a:t>
            </a:r>
            <a:r>
              <a:rPr lang="en-US" altLang="zh-CN" sz="2800">
                <a:latin typeface="Times New Roman" pitchFamily="18" charset="0"/>
                <a:ea typeface="宋体" charset="-122"/>
              </a:rPr>
              <a:t>0.2</a:t>
            </a:r>
            <a:r>
              <a:rPr lang="zh-CN" altLang="en-US" sz="2800">
                <a:latin typeface="Times New Roman" pitchFamily="18" charset="0"/>
                <a:ea typeface="宋体" charset="-122"/>
              </a:rPr>
              <a:t>元</a:t>
            </a:r>
            <a:r>
              <a:rPr lang="en-US" altLang="zh-CN" sz="2800">
                <a:latin typeface="Times New Roman" pitchFamily="18" charset="0"/>
                <a:ea typeface="宋体" charset="-122"/>
              </a:rPr>
              <a:t>/</a:t>
            </a:r>
            <a:r>
              <a:rPr lang="zh-CN" altLang="en-US" sz="2800">
                <a:latin typeface="Times New Roman" pitchFamily="18" charset="0"/>
                <a:ea typeface="宋体" charset="-122"/>
              </a:rPr>
              <a:t>股的费用给李四，那么</a:t>
            </a:r>
            <a:r>
              <a:rPr lang="en-US" altLang="zh-CN" sz="2800">
                <a:latin typeface="Times New Roman" pitchFamily="18" charset="0"/>
                <a:ea typeface="宋体" charset="-122"/>
              </a:rPr>
              <a:t>12</a:t>
            </a:r>
            <a:r>
              <a:rPr lang="zh-CN" altLang="en-US" sz="2800">
                <a:latin typeface="Times New Roman" pitchFamily="18" charset="0"/>
                <a:ea typeface="宋体" charset="-122"/>
              </a:rPr>
              <a:t>月</a:t>
            </a:r>
            <a:r>
              <a:rPr lang="en-US" altLang="zh-CN" sz="2800">
                <a:latin typeface="Times New Roman" pitchFamily="18" charset="0"/>
                <a:ea typeface="宋体" charset="-122"/>
              </a:rPr>
              <a:t>18</a:t>
            </a:r>
            <a:r>
              <a:rPr lang="zh-CN" altLang="en-US" sz="2800">
                <a:latin typeface="Times New Roman" pitchFamily="18" charset="0"/>
                <a:ea typeface="宋体" charset="-122"/>
              </a:rPr>
              <a:t>日以前的任何时候，张三都可以按</a:t>
            </a:r>
            <a:r>
              <a:rPr lang="en-US" altLang="zh-CN" sz="2800">
                <a:latin typeface="Times New Roman" pitchFamily="18" charset="0"/>
                <a:ea typeface="宋体" charset="-122"/>
              </a:rPr>
              <a:t>5.1</a:t>
            </a:r>
            <a:r>
              <a:rPr lang="zh-CN" altLang="en-US" sz="2800">
                <a:latin typeface="Times New Roman" pitchFamily="18" charset="0"/>
                <a:ea typeface="宋体" charset="-122"/>
              </a:rPr>
              <a:t>元</a:t>
            </a:r>
            <a:r>
              <a:rPr lang="en-US" altLang="zh-CN" sz="2800">
                <a:latin typeface="Times New Roman" pitchFamily="18" charset="0"/>
                <a:ea typeface="宋体" charset="-122"/>
              </a:rPr>
              <a:t>/</a:t>
            </a:r>
            <a:r>
              <a:rPr lang="zh-CN" altLang="en-US" sz="2800">
                <a:latin typeface="Times New Roman" pitchFamily="18" charset="0"/>
                <a:ea typeface="宋体" charset="-122"/>
              </a:rPr>
              <a:t>股向李四买入宝钢股票。</a:t>
            </a:r>
          </a:p>
          <a:p>
            <a:pPr algn="l">
              <a:spcBef>
                <a:spcPct val="50000"/>
              </a:spcBef>
              <a:buClrTx/>
              <a:buSzTx/>
              <a:buFontTx/>
              <a:buNone/>
            </a:pPr>
            <a:endParaRPr lang="zh-CN" altLang="en-US" sz="2800">
              <a:latin typeface="Times New Roman" pitchFamily="18" charset="0"/>
              <a:ea typeface="宋体" charset="-122"/>
            </a:endParaRPr>
          </a:p>
          <a:p>
            <a:pPr algn="l">
              <a:spcBef>
                <a:spcPct val="0"/>
              </a:spcBef>
              <a:buClrTx/>
              <a:buSzTx/>
              <a:buFontTx/>
              <a:buNone/>
            </a:pPr>
            <a:r>
              <a:rPr lang="zh-CN" altLang="en-US" sz="2800" b="1">
                <a:latin typeface="Times New Roman" pitchFamily="18" charset="0"/>
                <a:ea typeface="宋体" charset="-122"/>
              </a:rPr>
              <a:t>   问题：如果</a:t>
            </a:r>
            <a:r>
              <a:rPr lang="en-US" altLang="zh-CN" sz="2800" b="1">
                <a:latin typeface="Times New Roman" pitchFamily="18" charset="0"/>
                <a:ea typeface="宋体" charset="-122"/>
              </a:rPr>
              <a:t>12</a:t>
            </a:r>
            <a:r>
              <a:rPr lang="zh-CN" altLang="en-US" sz="2800" b="1">
                <a:latin typeface="Times New Roman" pitchFamily="18" charset="0"/>
                <a:ea typeface="宋体" charset="-122"/>
              </a:rPr>
              <a:t>月</a:t>
            </a:r>
            <a:r>
              <a:rPr lang="en-US" altLang="zh-CN" sz="2800" b="1">
                <a:latin typeface="Times New Roman" pitchFamily="18" charset="0"/>
                <a:ea typeface="宋体" charset="-122"/>
              </a:rPr>
              <a:t>6</a:t>
            </a:r>
            <a:r>
              <a:rPr lang="zh-CN" altLang="en-US" sz="2800" b="1">
                <a:latin typeface="Times New Roman" pitchFamily="18" charset="0"/>
                <a:ea typeface="宋体" charset="-122"/>
              </a:rPr>
              <a:t>日宝钢股票的价格为</a:t>
            </a:r>
            <a:r>
              <a:rPr lang="en-US" altLang="zh-CN" sz="2800" b="1">
                <a:latin typeface="Times New Roman" pitchFamily="18" charset="0"/>
                <a:ea typeface="宋体" charset="-122"/>
              </a:rPr>
              <a:t>5.6</a:t>
            </a:r>
            <a:r>
              <a:rPr lang="zh-CN" altLang="en-US" sz="2800" b="1">
                <a:latin typeface="Times New Roman" pitchFamily="18" charset="0"/>
                <a:ea typeface="宋体" charset="-122"/>
              </a:rPr>
              <a:t>元</a:t>
            </a:r>
            <a:r>
              <a:rPr lang="en-US" altLang="zh-CN" sz="2800" b="1">
                <a:latin typeface="Times New Roman" pitchFamily="18" charset="0"/>
                <a:ea typeface="宋体" charset="-122"/>
              </a:rPr>
              <a:t>/</a:t>
            </a:r>
            <a:r>
              <a:rPr lang="zh-CN" altLang="en-US" sz="2800" b="1">
                <a:latin typeface="Times New Roman" pitchFamily="18" charset="0"/>
                <a:ea typeface="宋体" charset="-122"/>
              </a:rPr>
              <a:t>股，张三会不会向李四购买股票？</a:t>
            </a:r>
          </a:p>
        </p:txBody>
      </p:sp>
      <p:sp>
        <p:nvSpPr>
          <p:cNvPr id="175108" name="Text Box 4"/>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什么是金融工程？</a:t>
            </a:r>
            <a:endParaRPr lang="zh-CN" altLang="en-US">
              <a:latin typeface="Arial" charset="0"/>
              <a:ea typeface="宋体" charset="-122"/>
            </a:endParaRPr>
          </a:p>
        </p:txBody>
      </p:sp>
      <p:sp>
        <p:nvSpPr>
          <p:cNvPr id="37896" name="AutoShape 8"/>
          <p:cNvSpPr>
            <a:spLocks/>
          </p:cNvSpPr>
          <p:nvPr/>
        </p:nvSpPr>
        <p:spPr bwMode="auto">
          <a:xfrm>
            <a:off x="5232400" y="3284538"/>
            <a:ext cx="4895850" cy="576262"/>
          </a:xfrm>
          <a:prstGeom prst="borderCallout2">
            <a:avLst>
              <a:gd name="adj1" fmla="val 19833"/>
              <a:gd name="adj2" fmla="val -1556"/>
              <a:gd name="adj3" fmla="val 19833"/>
              <a:gd name="adj4" fmla="val -17574"/>
              <a:gd name="adj5" fmla="val 163912"/>
              <a:gd name="adj6" fmla="val -33593"/>
            </a:avLst>
          </a:prstGeom>
          <a:solidFill>
            <a:schemeClr val="accent1"/>
          </a:solidFill>
          <a:ln w="9525">
            <a:solidFill>
              <a:schemeClr val="tx1"/>
            </a:solidFill>
            <a:miter lim="800000"/>
            <a:headEnd/>
            <a:tailEnd/>
          </a:ln>
        </p:spPr>
        <p:txBody>
          <a:bodyPr/>
          <a:lstStyle/>
          <a:p>
            <a:pPr>
              <a:spcBef>
                <a:spcPct val="0"/>
              </a:spcBef>
              <a:buClrTx/>
              <a:buSzTx/>
              <a:buFontTx/>
              <a:buNone/>
            </a:pPr>
            <a:r>
              <a:rPr lang="zh-CN" altLang="en-US" sz="2800" b="1">
                <a:latin typeface="Arial" charset="0"/>
                <a:ea typeface="宋体" charset="-122"/>
              </a:rPr>
              <a:t>肯定会，因为可盈利</a:t>
            </a:r>
            <a:r>
              <a:rPr lang="en-US" altLang="zh-CN" sz="2800" b="1">
                <a:latin typeface="Times New Roman" pitchFamily="18" charset="0"/>
                <a:ea typeface="宋体" charset="-122"/>
              </a:rPr>
              <a:t>0.3</a:t>
            </a:r>
            <a:r>
              <a:rPr lang="zh-CN" altLang="en-US" sz="2800" b="1">
                <a:latin typeface="Times New Roman" pitchFamily="18" charset="0"/>
                <a:ea typeface="宋体" charset="-122"/>
              </a:rPr>
              <a:t>元</a:t>
            </a:r>
            <a:r>
              <a:rPr lang="en-US" altLang="zh-CN" sz="2800" b="1">
                <a:latin typeface="Times New Roman" pitchFamily="18" charset="0"/>
                <a:ea typeface="宋体" charset="-122"/>
              </a:rPr>
              <a:t>/</a:t>
            </a:r>
            <a:r>
              <a:rPr lang="zh-CN" altLang="en-US" sz="2800" b="1">
                <a:latin typeface="Times New Roman" pitchFamily="18" charset="0"/>
                <a:ea typeface="宋体" charset="-122"/>
              </a:rPr>
              <a:t>股</a:t>
            </a:r>
          </a:p>
        </p:txBody>
      </p:sp>
      <p:sp>
        <p:nvSpPr>
          <p:cNvPr id="37897" name="AutoShape 9"/>
          <p:cNvSpPr>
            <a:spLocks/>
          </p:cNvSpPr>
          <p:nvPr/>
        </p:nvSpPr>
        <p:spPr bwMode="auto">
          <a:xfrm flipH="1">
            <a:off x="3000375" y="4941889"/>
            <a:ext cx="5975350" cy="896937"/>
          </a:xfrm>
          <a:prstGeom prst="borderCallout3">
            <a:avLst>
              <a:gd name="adj1" fmla="val 12741"/>
              <a:gd name="adj2" fmla="val 101273"/>
              <a:gd name="adj3" fmla="val 12741"/>
              <a:gd name="adj4" fmla="val 120056"/>
              <a:gd name="adj5" fmla="val -148852"/>
              <a:gd name="adj6" fmla="val 120056"/>
              <a:gd name="adj7" fmla="val -308500"/>
              <a:gd name="adj8" fmla="val 107356"/>
            </a:avLst>
          </a:prstGeom>
          <a:solidFill>
            <a:schemeClr val="accent1"/>
          </a:solidFill>
          <a:ln w="9525">
            <a:solidFill>
              <a:schemeClr val="tx1"/>
            </a:solidFill>
            <a:miter lim="800000"/>
            <a:headEnd/>
            <a:tailEnd/>
          </a:ln>
        </p:spPr>
        <p:txBody>
          <a:bodyPr/>
          <a:lstStyle/>
          <a:p>
            <a:pPr>
              <a:spcBef>
                <a:spcPct val="0"/>
              </a:spcBef>
              <a:buClrTx/>
              <a:buSzTx/>
              <a:buFontTx/>
              <a:buNone/>
            </a:pPr>
            <a:r>
              <a:rPr lang="zh-CN" altLang="en-US" sz="2800">
                <a:latin typeface="Arial" charset="0"/>
                <a:ea typeface="宋体" charset="-122"/>
              </a:rPr>
              <a:t>金融工程技术</a:t>
            </a:r>
            <a:r>
              <a:rPr lang="en-US" altLang="zh-CN" sz="2800">
                <a:latin typeface="Arial" charset="0"/>
                <a:ea typeface="宋体" charset="-122"/>
              </a:rPr>
              <a:t>(</a:t>
            </a:r>
            <a:r>
              <a:rPr lang="zh-CN" altLang="en-US" sz="2800">
                <a:latin typeface="Arial" charset="0"/>
                <a:ea typeface="宋体" charset="-122"/>
              </a:rPr>
              <a:t>组合或打包</a:t>
            </a:r>
            <a:r>
              <a:rPr lang="en-US" altLang="zh-CN" sz="2800">
                <a:latin typeface="Arial" charset="0"/>
                <a:ea typeface="宋体" charset="-122"/>
              </a:rPr>
              <a:t>,</a:t>
            </a:r>
            <a:r>
              <a:rPr lang="en-US" altLang="zh-CN" sz="2800" b="1">
                <a:latin typeface="Times New Roman" pitchFamily="18" charset="0"/>
                <a:ea typeface="宋体" charset="-122"/>
              </a:rPr>
              <a:t>package</a:t>
            </a:r>
            <a:r>
              <a:rPr lang="en-US" altLang="zh-CN" sz="2800">
                <a:latin typeface="Arial" charset="0"/>
                <a:ea typeface="宋体" charset="-122"/>
              </a:rPr>
              <a:t>):</a:t>
            </a:r>
          </a:p>
          <a:p>
            <a:pPr>
              <a:spcBef>
                <a:spcPct val="0"/>
              </a:spcBef>
              <a:buClrTx/>
              <a:buSzTx/>
              <a:buFontTx/>
              <a:buNone/>
            </a:pPr>
            <a:r>
              <a:rPr lang="en-US" altLang="zh-CN" sz="2800">
                <a:latin typeface="Arial" charset="0"/>
                <a:ea typeface="宋体" charset="-122"/>
              </a:rPr>
              <a:t> </a:t>
            </a:r>
            <a:r>
              <a:rPr lang="zh-CN" altLang="en-US" sz="2800">
                <a:latin typeface="Arial" charset="0"/>
                <a:ea typeface="宋体" charset="-122"/>
              </a:rPr>
              <a:t>股票</a:t>
            </a:r>
            <a:r>
              <a:rPr lang="en-US" altLang="zh-CN" sz="2800">
                <a:latin typeface="Arial" charset="0"/>
                <a:ea typeface="宋体" charset="-122"/>
              </a:rPr>
              <a:t>+</a:t>
            </a:r>
            <a:r>
              <a:rPr lang="zh-CN" altLang="en-US" sz="2800">
                <a:latin typeface="Arial" charset="0"/>
                <a:ea typeface="宋体" charset="-122"/>
              </a:rPr>
              <a:t>买权</a:t>
            </a:r>
            <a:r>
              <a:rPr lang="en-US" altLang="zh-CN" sz="2800">
                <a:latin typeface="Arial" charset="0"/>
                <a:ea typeface="宋体" charset="-122"/>
              </a:rPr>
              <a:t>=</a:t>
            </a:r>
            <a:r>
              <a:rPr lang="zh-CN" altLang="en-US" sz="2800">
                <a:latin typeface="Arial" charset="0"/>
                <a:ea typeface="宋体" charset="-122"/>
              </a:rPr>
              <a:t>认购权证</a:t>
            </a:r>
          </a:p>
        </p:txBody>
      </p:sp>
    </p:spTree>
    <p:extLst>
      <p:ext uri="{BB962C8B-B14F-4D97-AF65-F5344CB8AC3E}">
        <p14:creationId xmlns:p14="http://schemas.microsoft.com/office/powerpoint/2010/main" val="217764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 calcmode="lin" valueType="num">
                                      <p:cBhvr additive="base">
                                        <p:cTn id="12"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7896"/>
                                        </p:tgtEl>
                                        <p:attrNameLst>
                                          <p:attrName>style.visibility</p:attrName>
                                        </p:attrNameLst>
                                      </p:cBhvr>
                                      <p:to>
                                        <p:strVal val="visible"/>
                                      </p:to>
                                    </p:set>
                                    <p:animEffect transition="in" filter="checkerboard(across)">
                                      <p:cBhvr>
                                        <p:cTn id="18" dur="500"/>
                                        <p:tgtEl>
                                          <p:spTgt spid="37896"/>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37897"/>
                                        </p:tgtEl>
                                        <p:attrNameLst>
                                          <p:attrName>style.visibility</p:attrName>
                                        </p:attrNameLst>
                                      </p:cBhvr>
                                      <p:to>
                                        <p:strVal val="visible"/>
                                      </p:to>
                                    </p:set>
                                    <p:animEffect transition="in" filter="diamond(in)">
                                      <p:cBhvr>
                                        <p:cTn id="23" dur="20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animBg="1"/>
      <p:bldP spid="3789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bwMode="auto">
          <a:noFill/>
        </p:spPr>
        <p:txBody>
          <a:bodyPr vert="horz" wrap="square" lIns="91440" tIns="45720" rIns="91440" bIns="45720" numCol="1" rtlCol="0" anchor="ctr" anchorCtr="1"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grpSp>
        <p:nvGrpSpPr>
          <p:cNvPr id="237571" name="Group 3"/>
          <p:cNvGrpSpPr>
            <a:grpSpLocks/>
          </p:cNvGrpSpPr>
          <p:nvPr/>
        </p:nvGrpSpPr>
        <p:grpSpPr bwMode="auto">
          <a:xfrm>
            <a:off x="1905000" y="1828800"/>
            <a:ext cx="8763000" cy="4343400"/>
            <a:chOff x="-3" y="-3"/>
            <a:chExt cx="2760" cy="2528"/>
          </a:xfrm>
        </p:grpSpPr>
        <p:grpSp>
          <p:nvGrpSpPr>
            <p:cNvPr id="237576" name="Group 4"/>
            <p:cNvGrpSpPr>
              <a:grpSpLocks/>
            </p:cNvGrpSpPr>
            <p:nvPr/>
          </p:nvGrpSpPr>
          <p:grpSpPr bwMode="auto">
            <a:xfrm>
              <a:off x="0" y="0"/>
              <a:ext cx="2754" cy="2522"/>
              <a:chOff x="0" y="0"/>
              <a:chExt cx="2754" cy="2522"/>
            </a:xfrm>
          </p:grpSpPr>
          <p:grpSp>
            <p:nvGrpSpPr>
              <p:cNvPr id="237578" name="Group 5"/>
              <p:cNvGrpSpPr>
                <a:grpSpLocks/>
              </p:cNvGrpSpPr>
              <p:nvPr/>
            </p:nvGrpSpPr>
            <p:grpSpPr bwMode="auto">
              <a:xfrm>
                <a:off x="0" y="0"/>
                <a:ext cx="980" cy="748"/>
                <a:chOff x="0" y="0"/>
                <a:chExt cx="980" cy="748"/>
              </a:xfrm>
            </p:grpSpPr>
            <p:sp>
              <p:nvSpPr>
                <p:cNvPr id="237639" name="Rectangle 6"/>
                <p:cNvSpPr>
                  <a:spLocks noChangeArrowheads="1"/>
                </p:cNvSpPr>
                <p:nvPr/>
              </p:nvSpPr>
              <p:spPr bwMode="auto">
                <a:xfrm>
                  <a:off x="43" y="0"/>
                  <a:ext cx="894" cy="748"/>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000" b="1">
                      <a:latin typeface="黑体" pitchFamily="49" charset="-122"/>
                      <a:ea typeface="黑体" pitchFamily="49" charset="-122"/>
                    </a:rPr>
                    <a:t>交易策略</a:t>
                  </a:r>
                </a:p>
              </p:txBody>
            </p:sp>
            <p:sp>
              <p:nvSpPr>
                <p:cNvPr id="237640" name="Rectangle 7"/>
                <p:cNvSpPr>
                  <a:spLocks noChangeArrowheads="1"/>
                </p:cNvSpPr>
                <p:nvPr/>
              </p:nvSpPr>
              <p:spPr bwMode="auto">
                <a:xfrm>
                  <a:off x="0" y="0"/>
                  <a:ext cx="980" cy="748"/>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79" name="Group 8"/>
              <p:cNvGrpSpPr>
                <a:grpSpLocks/>
              </p:cNvGrpSpPr>
              <p:nvPr/>
            </p:nvGrpSpPr>
            <p:grpSpPr bwMode="auto">
              <a:xfrm>
                <a:off x="980" y="0"/>
                <a:ext cx="1774" cy="374"/>
                <a:chOff x="980" y="0"/>
                <a:chExt cx="1774" cy="374"/>
              </a:xfrm>
            </p:grpSpPr>
            <p:sp>
              <p:nvSpPr>
                <p:cNvPr id="237637" name="Rectangle 9"/>
                <p:cNvSpPr>
                  <a:spLocks noChangeArrowheads="1"/>
                </p:cNvSpPr>
                <p:nvPr/>
              </p:nvSpPr>
              <p:spPr bwMode="auto">
                <a:xfrm>
                  <a:off x="1023" y="0"/>
                  <a:ext cx="1688" cy="374"/>
                </a:xfrm>
                <a:prstGeom prst="rect">
                  <a:avLst/>
                </a:prstGeom>
                <a:noFill/>
                <a:ln w="9525">
                  <a:noFill/>
                  <a:miter lim="800000"/>
                  <a:headEnd/>
                  <a:tailEnd/>
                </a:ln>
              </p:spPr>
              <p:txBody>
                <a:bodyPr/>
                <a:lstStyle/>
                <a:p>
                  <a:pPr>
                    <a:spcBef>
                      <a:spcPct val="0"/>
                    </a:spcBef>
                    <a:tabLst>
                      <a:tab pos="5200650" algn="r"/>
                    </a:tabLst>
                  </a:pPr>
                  <a:r>
                    <a:rPr kumimoji="1" lang="zh-CN" altLang="en-US" sz="2000" b="1">
                      <a:latin typeface="黑体" pitchFamily="49" charset="-122"/>
                      <a:ea typeface="黑体" pitchFamily="49" charset="-122"/>
                    </a:rPr>
                    <a:t>现金流</a:t>
                  </a:r>
                </a:p>
                <a:p>
                  <a:pPr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8" name="Rectangle 10"/>
                <p:cNvSpPr>
                  <a:spLocks noChangeArrowheads="1"/>
                </p:cNvSpPr>
                <p:nvPr/>
              </p:nvSpPr>
              <p:spPr bwMode="auto">
                <a:xfrm>
                  <a:off x="980" y="0"/>
                  <a:ext cx="1774"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0" name="Group 11"/>
              <p:cNvGrpSpPr>
                <a:grpSpLocks/>
              </p:cNvGrpSpPr>
              <p:nvPr/>
            </p:nvGrpSpPr>
            <p:grpSpPr bwMode="auto">
              <a:xfrm>
                <a:off x="980" y="374"/>
                <a:ext cx="676" cy="374"/>
                <a:chOff x="980" y="374"/>
                <a:chExt cx="676" cy="374"/>
              </a:xfrm>
            </p:grpSpPr>
            <p:sp>
              <p:nvSpPr>
                <p:cNvPr id="237635" name="Rectangle 12"/>
                <p:cNvSpPr>
                  <a:spLocks noChangeArrowheads="1"/>
                </p:cNvSpPr>
                <p:nvPr/>
              </p:nvSpPr>
              <p:spPr bwMode="auto">
                <a:xfrm>
                  <a:off x="1023" y="374"/>
                  <a:ext cx="590"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当前</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6" name="Rectangle 13"/>
                <p:cNvSpPr>
                  <a:spLocks noChangeArrowheads="1"/>
                </p:cNvSpPr>
                <p:nvPr/>
              </p:nvSpPr>
              <p:spPr bwMode="auto">
                <a:xfrm>
                  <a:off x="980" y="374"/>
                  <a:ext cx="676"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1" name="Group 14"/>
              <p:cNvGrpSpPr>
                <a:grpSpLocks/>
              </p:cNvGrpSpPr>
              <p:nvPr/>
            </p:nvGrpSpPr>
            <p:grpSpPr bwMode="auto">
              <a:xfrm>
                <a:off x="1656" y="374"/>
                <a:ext cx="676" cy="374"/>
                <a:chOff x="1656" y="374"/>
                <a:chExt cx="676" cy="374"/>
              </a:xfrm>
            </p:grpSpPr>
            <p:sp>
              <p:nvSpPr>
                <p:cNvPr id="237633" name="Rectangle 15"/>
                <p:cNvSpPr>
                  <a:spLocks noChangeArrowheads="1"/>
                </p:cNvSpPr>
                <p:nvPr/>
              </p:nvSpPr>
              <p:spPr bwMode="auto">
                <a:xfrm>
                  <a:off x="1699" y="374"/>
                  <a:ext cx="590"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年末</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4" name="Rectangle 16"/>
                <p:cNvSpPr>
                  <a:spLocks noChangeArrowheads="1"/>
                </p:cNvSpPr>
                <p:nvPr/>
              </p:nvSpPr>
              <p:spPr bwMode="auto">
                <a:xfrm>
                  <a:off x="1656" y="374"/>
                  <a:ext cx="676"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2" name="Group 17"/>
              <p:cNvGrpSpPr>
                <a:grpSpLocks/>
              </p:cNvGrpSpPr>
              <p:nvPr/>
            </p:nvGrpSpPr>
            <p:grpSpPr bwMode="auto">
              <a:xfrm>
                <a:off x="2332" y="374"/>
                <a:ext cx="422" cy="374"/>
                <a:chOff x="2332" y="374"/>
                <a:chExt cx="422" cy="374"/>
              </a:xfrm>
            </p:grpSpPr>
            <p:sp>
              <p:nvSpPr>
                <p:cNvPr id="237631" name="Rectangle 18"/>
                <p:cNvSpPr>
                  <a:spLocks noChangeArrowheads="1"/>
                </p:cNvSpPr>
                <p:nvPr/>
              </p:nvSpPr>
              <p:spPr bwMode="auto">
                <a:xfrm>
                  <a:off x="2375" y="374"/>
                  <a:ext cx="336"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a:t>
                  </a:r>
                  <a:r>
                    <a:rPr kumimoji="1" lang="en-US" altLang="zh-CN" sz="2000" b="1">
                      <a:latin typeface="黑体" pitchFamily="49" charset="-122"/>
                      <a:ea typeface="黑体" pitchFamily="49" charset="-122"/>
                    </a:rPr>
                    <a:t>2</a:t>
                  </a:r>
                  <a:r>
                    <a:rPr kumimoji="1" lang="zh-CN" altLang="en-US" sz="2000" b="1">
                      <a:latin typeface="黑体" pitchFamily="49" charset="-122"/>
                      <a:ea typeface="黑体" pitchFamily="49" charset="-122"/>
                    </a:rPr>
                    <a:t>年末</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2" name="Rectangle 19"/>
                <p:cNvSpPr>
                  <a:spLocks noChangeArrowheads="1"/>
                </p:cNvSpPr>
                <p:nvPr/>
              </p:nvSpPr>
              <p:spPr bwMode="auto">
                <a:xfrm>
                  <a:off x="2332" y="374"/>
                  <a:ext cx="42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3" name="Group 20"/>
              <p:cNvGrpSpPr>
                <a:grpSpLocks/>
              </p:cNvGrpSpPr>
              <p:nvPr/>
            </p:nvGrpSpPr>
            <p:grpSpPr bwMode="auto">
              <a:xfrm>
                <a:off x="0" y="748"/>
                <a:ext cx="980" cy="384"/>
                <a:chOff x="0" y="748"/>
                <a:chExt cx="980" cy="384"/>
              </a:xfrm>
            </p:grpSpPr>
            <p:sp>
              <p:nvSpPr>
                <p:cNvPr id="237629" name="Rectangle 21"/>
                <p:cNvSpPr>
                  <a:spLocks noChangeArrowheads="1"/>
                </p:cNvSpPr>
                <p:nvPr/>
              </p:nvSpPr>
              <p:spPr bwMode="auto">
                <a:xfrm>
                  <a:off x="43" y="748"/>
                  <a:ext cx="894" cy="38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卖空</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份</a:t>
                  </a:r>
                  <a:r>
                    <a:rPr kumimoji="1" lang="en-US" altLang="zh-CN" sz="2000" b="1">
                      <a:latin typeface="黑体" pitchFamily="49" charset="-122"/>
                      <a:ea typeface="黑体" pitchFamily="49" charset="-122"/>
                    </a:rPr>
                    <a:t>Z</a:t>
                  </a:r>
                  <a:r>
                    <a:rPr kumimoji="1" lang="en-US" altLang="zh-CN" sz="2000" b="1" baseline="-30000">
                      <a:latin typeface="黑体" pitchFamily="49" charset="-122"/>
                      <a:ea typeface="黑体" pitchFamily="49" charset="-122"/>
                    </a:rPr>
                    <a:t>0×2</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0" name="Rectangle 22"/>
                <p:cNvSpPr>
                  <a:spLocks noChangeArrowheads="1"/>
                </p:cNvSpPr>
                <p:nvPr/>
              </p:nvSpPr>
              <p:spPr bwMode="auto">
                <a:xfrm>
                  <a:off x="0" y="748"/>
                  <a:ext cx="980" cy="38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4" name="Group 23"/>
              <p:cNvGrpSpPr>
                <a:grpSpLocks/>
              </p:cNvGrpSpPr>
              <p:nvPr/>
            </p:nvGrpSpPr>
            <p:grpSpPr bwMode="auto">
              <a:xfrm>
                <a:off x="980" y="748"/>
                <a:ext cx="676" cy="384"/>
                <a:chOff x="980" y="748"/>
                <a:chExt cx="676" cy="384"/>
              </a:xfrm>
            </p:grpSpPr>
            <p:sp>
              <p:nvSpPr>
                <p:cNvPr id="237627" name="Rectangle 24"/>
                <p:cNvSpPr>
                  <a:spLocks noChangeArrowheads="1"/>
                </p:cNvSpPr>
                <p:nvPr/>
              </p:nvSpPr>
              <p:spPr bwMode="auto">
                <a:xfrm>
                  <a:off x="1023" y="748"/>
                  <a:ext cx="590" cy="38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99</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28" name="Rectangle 25"/>
                <p:cNvSpPr>
                  <a:spLocks noChangeArrowheads="1"/>
                </p:cNvSpPr>
                <p:nvPr/>
              </p:nvSpPr>
              <p:spPr bwMode="auto">
                <a:xfrm>
                  <a:off x="980" y="748"/>
                  <a:ext cx="676" cy="38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5" name="Group 26"/>
              <p:cNvGrpSpPr>
                <a:grpSpLocks/>
              </p:cNvGrpSpPr>
              <p:nvPr/>
            </p:nvGrpSpPr>
            <p:grpSpPr bwMode="auto">
              <a:xfrm>
                <a:off x="1656" y="748"/>
                <a:ext cx="676" cy="384"/>
                <a:chOff x="1656" y="748"/>
                <a:chExt cx="676" cy="384"/>
              </a:xfrm>
            </p:grpSpPr>
            <p:sp>
              <p:nvSpPr>
                <p:cNvPr id="237625" name="Rectangle 27"/>
                <p:cNvSpPr>
                  <a:spLocks noChangeArrowheads="1"/>
                </p:cNvSpPr>
                <p:nvPr/>
              </p:nvSpPr>
              <p:spPr bwMode="auto">
                <a:xfrm>
                  <a:off x="1699" y="748"/>
                  <a:ext cx="590" cy="38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Times New Roman" pitchFamily="18" charset="0"/>
                      <a:ea typeface="黑体" pitchFamily="49" charset="-122"/>
                    </a:rPr>
                    <a:t> </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26" name="Rectangle 28"/>
                <p:cNvSpPr>
                  <a:spLocks noChangeArrowheads="1"/>
                </p:cNvSpPr>
                <p:nvPr/>
              </p:nvSpPr>
              <p:spPr bwMode="auto">
                <a:xfrm>
                  <a:off x="1656" y="748"/>
                  <a:ext cx="676" cy="38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6" name="Group 29"/>
              <p:cNvGrpSpPr>
                <a:grpSpLocks/>
              </p:cNvGrpSpPr>
              <p:nvPr/>
            </p:nvGrpSpPr>
            <p:grpSpPr bwMode="auto">
              <a:xfrm>
                <a:off x="2332" y="748"/>
                <a:ext cx="422" cy="384"/>
                <a:chOff x="2332" y="748"/>
                <a:chExt cx="422" cy="384"/>
              </a:xfrm>
            </p:grpSpPr>
            <p:sp>
              <p:nvSpPr>
                <p:cNvPr id="237623" name="Rectangle 30"/>
                <p:cNvSpPr>
                  <a:spLocks noChangeArrowheads="1"/>
                </p:cNvSpPr>
                <p:nvPr/>
              </p:nvSpPr>
              <p:spPr bwMode="auto">
                <a:xfrm>
                  <a:off x="2375" y="748"/>
                  <a:ext cx="336" cy="38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-100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24" name="Rectangle 31"/>
                <p:cNvSpPr>
                  <a:spLocks noChangeArrowheads="1"/>
                </p:cNvSpPr>
                <p:nvPr/>
              </p:nvSpPr>
              <p:spPr bwMode="auto">
                <a:xfrm>
                  <a:off x="2332" y="748"/>
                  <a:ext cx="422" cy="38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7" name="Group 32"/>
              <p:cNvGrpSpPr>
                <a:grpSpLocks/>
              </p:cNvGrpSpPr>
              <p:nvPr/>
            </p:nvGrpSpPr>
            <p:grpSpPr bwMode="auto">
              <a:xfrm>
                <a:off x="0" y="1132"/>
                <a:ext cx="980" cy="460"/>
                <a:chOff x="0" y="1132"/>
                <a:chExt cx="980" cy="460"/>
              </a:xfrm>
            </p:grpSpPr>
            <p:sp>
              <p:nvSpPr>
                <p:cNvPr id="237621" name="Rectangle 33"/>
                <p:cNvSpPr>
                  <a:spLocks noChangeArrowheads="1"/>
                </p:cNvSpPr>
                <p:nvPr/>
              </p:nvSpPr>
              <p:spPr bwMode="auto">
                <a:xfrm>
                  <a:off x="43" y="1132"/>
                  <a:ext cx="894"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(2)</a:t>
                  </a:r>
                  <a:r>
                    <a:rPr kumimoji="1" lang="zh-CN" altLang="en-US" sz="2000" b="1">
                      <a:latin typeface="黑体" pitchFamily="49" charset="-122"/>
                      <a:ea typeface="黑体" pitchFamily="49" charset="-122"/>
                    </a:rPr>
                    <a:t>购买</a:t>
                  </a:r>
                  <a:r>
                    <a:rPr kumimoji="1" lang="en-US" altLang="zh-CN" sz="2000" b="1">
                      <a:latin typeface="黑体" pitchFamily="49" charset="-122"/>
                      <a:ea typeface="黑体" pitchFamily="49" charset="-122"/>
                    </a:rPr>
                    <a:t>0.98</a:t>
                  </a:r>
                  <a:r>
                    <a:rPr kumimoji="1" lang="zh-CN" altLang="en-US" sz="2000" b="1">
                      <a:latin typeface="黑体" pitchFamily="49" charset="-122"/>
                      <a:ea typeface="黑体" pitchFamily="49" charset="-122"/>
                    </a:rPr>
                    <a:t>份</a:t>
                  </a:r>
                  <a:r>
                    <a:rPr kumimoji="1" lang="en-US" altLang="zh-CN" sz="2000" b="1">
                      <a:latin typeface="黑体" pitchFamily="49" charset="-122"/>
                      <a:ea typeface="黑体" pitchFamily="49" charset="-122"/>
                    </a:rPr>
                    <a:t>Z</a:t>
                  </a:r>
                  <a:r>
                    <a:rPr kumimoji="1" lang="en-US" altLang="zh-CN" sz="2000" b="1" baseline="-30000">
                      <a:latin typeface="黑体" pitchFamily="49" charset="-122"/>
                      <a:ea typeface="黑体" pitchFamily="49" charset="-122"/>
                    </a:rPr>
                    <a:t>0×1</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22" name="Rectangle 34"/>
                <p:cNvSpPr>
                  <a:spLocks noChangeArrowheads="1"/>
                </p:cNvSpPr>
                <p:nvPr/>
              </p:nvSpPr>
              <p:spPr bwMode="auto">
                <a:xfrm>
                  <a:off x="0" y="1132"/>
                  <a:ext cx="980"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8" name="Group 35"/>
              <p:cNvGrpSpPr>
                <a:grpSpLocks/>
              </p:cNvGrpSpPr>
              <p:nvPr/>
            </p:nvGrpSpPr>
            <p:grpSpPr bwMode="auto">
              <a:xfrm>
                <a:off x="980" y="1132"/>
                <a:ext cx="676" cy="460"/>
                <a:chOff x="980" y="1132"/>
                <a:chExt cx="676" cy="460"/>
              </a:xfrm>
            </p:grpSpPr>
            <p:sp>
              <p:nvSpPr>
                <p:cNvPr id="237619" name="Rectangle 36"/>
                <p:cNvSpPr>
                  <a:spLocks noChangeArrowheads="1"/>
                </p:cNvSpPr>
                <p:nvPr/>
              </p:nvSpPr>
              <p:spPr bwMode="auto">
                <a:xfrm>
                  <a:off x="1023" y="1132"/>
                  <a:ext cx="59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-0.98×98</a:t>
                  </a:r>
                </a:p>
                <a:p>
                  <a:pPr algn="just">
                    <a:spcBef>
                      <a:spcPct val="0"/>
                    </a:spcBef>
                    <a:tabLst>
                      <a:tab pos="5200650" algn="r"/>
                    </a:tabLst>
                  </a:pPr>
                  <a:r>
                    <a:rPr kumimoji="1" lang="en-US" altLang="zh-CN" sz="2000" b="1">
                      <a:latin typeface="黑体" pitchFamily="49" charset="-122"/>
                      <a:ea typeface="黑体" pitchFamily="49" charset="-122"/>
                    </a:rPr>
                    <a:t>=-96.04</a:t>
                  </a:r>
                </a:p>
              </p:txBody>
            </p:sp>
            <p:sp>
              <p:nvSpPr>
                <p:cNvPr id="237620" name="Rectangle 37"/>
                <p:cNvSpPr>
                  <a:spLocks noChangeArrowheads="1"/>
                </p:cNvSpPr>
                <p:nvPr/>
              </p:nvSpPr>
              <p:spPr bwMode="auto">
                <a:xfrm>
                  <a:off x="980" y="1132"/>
                  <a:ext cx="67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9" name="Group 38"/>
              <p:cNvGrpSpPr>
                <a:grpSpLocks/>
              </p:cNvGrpSpPr>
              <p:nvPr/>
            </p:nvGrpSpPr>
            <p:grpSpPr bwMode="auto">
              <a:xfrm>
                <a:off x="1656" y="1132"/>
                <a:ext cx="676" cy="460"/>
                <a:chOff x="1656" y="1132"/>
                <a:chExt cx="676" cy="460"/>
              </a:xfrm>
            </p:grpSpPr>
            <p:sp>
              <p:nvSpPr>
                <p:cNvPr id="237617" name="Rectangle 39"/>
                <p:cNvSpPr>
                  <a:spLocks noChangeArrowheads="1"/>
                </p:cNvSpPr>
                <p:nvPr/>
              </p:nvSpPr>
              <p:spPr bwMode="auto">
                <a:xfrm>
                  <a:off x="1699" y="1132"/>
                  <a:ext cx="59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0.98×100= 98</a:t>
                  </a:r>
                </a:p>
              </p:txBody>
            </p:sp>
            <p:sp>
              <p:nvSpPr>
                <p:cNvPr id="237618" name="Rectangle 40"/>
                <p:cNvSpPr>
                  <a:spLocks noChangeArrowheads="1"/>
                </p:cNvSpPr>
                <p:nvPr/>
              </p:nvSpPr>
              <p:spPr bwMode="auto">
                <a:xfrm>
                  <a:off x="1656" y="1132"/>
                  <a:ext cx="67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0" name="Group 41"/>
              <p:cNvGrpSpPr>
                <a:grpSpLocks/>
              </p:cNvGrpSpPr>
              <p:nvPr/>
            </p:nvGrpSpPr>
            <p:grpSpPr bwMode="auto">
              <a:xfrm>
                <a:off x="2332" y="1132"/>
                <a:ext cx="422" cy="460"/>
                <a:chOff x="2332" y="1132"/>
                <a:chExt cx="422" cy="460"/>
              </a:xfrm>
            </p:grpSpPr>
            <p:sp>
              <p:nvSpPr>
                <p:cNvPr id="237615" name="Rectangle 42"/>
                <p:cNvSpPr>
                  <a:spLocks noChangeArrowheads="1"/>
                </p:cNvSpPr>
                <p:nvPr/>
              </p:nvSpPr>
              <p:spPr bwMode="auto">
                <a:xfrm>
                  <a:off x="2375" y="1132"/>
                  <a:ext cx="336"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Times New Roman" pitchFamily="18" charset="0"/>
                      <a:ea typeface="黑体" pitchFamily="49" charset="-122"/>
                    </a:rPr>
                    <a:t> </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16" name="Rectangle 43"/>
                <p:cNvSpPr>
                  <a:spLocks noChangeArrowheads="1"/>
                </p:cNvSpPr>
                <p:nvPr/>
              </p:nvSpPr>
              <p:spPr bwMode="auto">
                <a:xfrm>
                  <a:off x="2332" y="1132"/>
                  <a:ext cx="422"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1" name="Group 44"/>
              <p:cNvGrpSpPr>
                <a:grpSpLocks/>
              </p:cNvGrpSpPr>
              <p:nvPr/>
            </p:nvGrpSpPr>
            <p:grpSpPr bwMode="auto">
              <a:xfrm>
                <a:off x="0" y="1592"/>
                <a:ext cx="980" cy="470"/>
                <a:chOff x="0" y="1592"/>
                <a:chExt cx="980" cy="470"/>
              </a:xfrm>
            </p:grpSpPr>
            <p:sp>
              <p:nvSpPr>
                <p:cNvPr id="237613" name="Rectangle 45"/>
                <p:cNvSpPr>
                  <a:spLocks noChangeArrowheads="1"/>
                </p:cNvSpPr>
                <p:nvPr/>
              </p:nvSpPr>
              <p:spPr bwMode="auto">
                <a:xfrm>
                  <a:off x="43" y="1592"/>
                  <a:ext cx="894"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(3)</a:t>
                  </a:r>
                  <a:r>
                    <a:rPr kumimoji="1" lang="zh-CN" altLang="en-US" sz="2000" b="1">
                      <a:latin typeface="黑体" pitchFamily="49" charset="-122"/>
                      <a:ea typeface="黑体" pitchFamily="49" charset="-122"/>
                    </a:rPr>
                    <a:t>在第</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年末购买</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份</a:t>
                  </a:r>
                  <a:r>
                    <a:rPr kumimoji="1" lang="en-US" altLang="zh-CN" sz="2000" b="1">
                      <a:latin typeface="黑体" pitchFamily="49" charset="-122"/>
                      <a:ea typeface="黑体" pitchFamily="49" charset="-122"/>
                    </a:rPr>
                    <a:t>Z</a:t>
                  </a:r>
                  <a:r>
                    <a:rPr kumimoji="1" lang="en-US" altLang="zh-CN" sz="2000" b="1" baseline="-30000">
                      <a:latin typeface="黑体" pitchFamily="49" charset="-122"/>
                      <a:ea typeface="黑体" pitchFamily="49" charset="-122"/>
                    </a:rPr>
                    <a:t>1×2</a:t>
                  </a:r>
                  <a:endParaRPr kumimoji="1" lang="en-US" altLang="zh-CN" sz="2000" b="1">
                    <a:latin typeface="黑体" pitchFamily="49" charset="-122"/>
                    <a:ea typeface="黑体" pitchFamily="49" charset="-122"/>
                  </a:endParaRPr>
                </a:p>
              </p:txBody>
            </p:sp>
            <p:sp>
              <p:nvSpPr>
                <p:cNvPr id="237614" name="Rectangle 46"/>
                <p:cNvSpPr>
                  <a:spLocks noChangeArrowheads="1"/>
                </p:cNvSpPr>
                <p:nvPr/>
              </p:nvSpPr>
              <p:spPr bwMode="auto">
                <a:xfrm>
                  <a:off x="0" y="1592"/>
                  <a:ext cx="980"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2" name="Group 47"/>
              <p:cNvGrpSpPr>
                <a:grpSpLocks/>
              </p:cNvGrpSpPr>
              <p:nvPr/>
            </p:nvGrpSpPr>
            <p:grpSpPr bwMode="auto">
              <a:xfrm>
                <a:off x="980" y="1592"/>
                <a:ext cx="676" cy="470"/>
                <a:chOff x="980" y="1592"/>
                <a:chExt cx="676" cy="470"/>
              </a:xfrm>
            </p:grpSpPr>
            <p:sp>
              <p:nvSpPr>
                <p:cNvPr id="237611" name="Rectangle 48"/>
                <p:cNvSpPr>
                  <a:spLocks noChangeArrowheads="1"/>
                </p:cNvSpPr>
                <p:nvPr/>
              </p:nvSpPr>
              <p:spPr bwMode="auto">
                <a:xfrm>
                  <a:off x="1023" y="1592"/>
                  <a:ext cx="590"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Times New Roman" pitchFamily="18" charset="0"/>
                      <a:ea typeface="黑体" pitchFamily="49" charset="-122"/>
                    </a:rPr>
                    <a:t> </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12" name="Rectangle 49"/>
                <p:cNvSpPr>
                  <a:spLocks noChangeArrowheads="1"/>
                </p:cNvSpPr>
                <p:nvPr/>
              </p:nvSpPr>
              <p:spPr bwMode="auto">
                <a:xfrm>
                  <a:off x="980" y="1592"/>
                  <a:ext cx="676"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3" name="Group 50"/>
              <p:cNvGrpSpPr>
                <a:grpSpLocks/>
              </p:cNvGrpSpPr>
              <p:nvPr/>
            </p:nvGrpSpPr>
            <p:grpSpPr bwMode="auto">
              <a:xfrm>
                <a:off x="1656" y="1592"/>
                <a:ext cx="676" cy="470"/>
                <a:chOff x="1656" y="1592"/>
                <a:chExt cx="676" cy="470"/>
              </a:xfrm>
            </p:grpSpPr>
            <p:sp>
              <p:nvSpPr>
                <p:cNvPr id="237609" name="Rectangle 51"/>
                <p:cNvSpPr>
                  <a:spLocks noChangeArrowheads="1"/>
                </p:cNvSpPr>
                <p:nvPr/>
              </p:nvSpPr>
              <p:spPr bwMode="auto">
                <a:xfrm>
                  <a:off x="1699" y="1592"/>
                  <a:ext cx="590"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-98</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10" name="Rectangle 52"/>
                <p:cNvSpPr>
                  <a:spLocks noChangeArrowheads="1"/>
                </p:cNvSpPr>
                <p:nvPr/>
              </p:nvSpPr>
              <p:spPr bwMode="auto">
                <a:xfrm>
                  <a:off x="1656" y="1592"/>
                  <a:ext cx="676"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4" name="Group 53"/>
              <p:cNvGrpSpPr>
                <a:grpSpLocks/>
              </p:cNvGrpSpPr>
              <p:nvPr/>
            </p:nvGrpSpPr>
            <p:grpSpPr bwMode="auto">
              <a:xfrm>
                <a:off x="2332" y="1592"/>
                <a:ext cx="422" cy="470"/>
                <a:chOff x="2332" y="1592"/>
                <a:chExt cx="422" cy="470"/>
              </a:xfrm>
            </p:grpSpPr>
            <p:sp>
              <p:nvSpPr>
                <p:cNvPr id="237607" name="Rectangle 54"/>
                <p:cNvSpPr>
                  <a:spLocks noChangeArrowheads="1"/>
                </p:cNvSpPr>
                <p:nvPr/>
              </p:nvSpPr>
              <p:spPr bwMode="auto">
                <a:xfrm>
                  <a:off x="2375" y="1592"/>
                  <a:ext cx="336"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100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08" name="Rectangle 55"/>
                <p:cNvSpPr>
                  <a:spLocks noChangeArrowheads="1"/>
                </p:cNvSpPr>
                <p:nvPr/>
              </p:nvSpPr>
              <p:spPr bwMode="auto">
                <a:xfrm>
                  <a:off x="2332" y="1592"/>
                  <a:ext cx="422"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5" name="Group 56"/>
              <p:cNvGrpSpPr>
                <a:grpSpLocks/>
              </p:cNvGrpSpPr>
              <p:nvPr/>
            </p:nvGrpSpPr>
            <p:grpSpPr bwMode="auto">
              <a:xfrm>
                <a:off x="0" y="2062"/>
                <a:ext cx="980" cy="460"/>
                <a:chOff x="0" y="2062"/>
                <a:chExt cx="980" cy="460"/>
              </a:xfrm>
            </p:grpSpPr>
            <p:sp>
              <p:nvSpPr>
                <p:cNvPr id="237605" name="Rectangle 57"/>
                <p:cNvSpPr>
                  <a:spLocks noChangeArrowheads="1"/>
                </p:cNvSpPr>
                <p:nvPr/>
              </p:nvSpPr>
              <p:spPr bwMode="auto">
                <a:xfrm>
                  <a:off x="43" y="2062"/>
                  <a:ext cx="894" cy="460"/>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000" b="1">
                      <a:latin typeface="黑体" pitchFamily="49" charset="-122"/>
                      <a:ea typeface="黑体" pitchFamily="49" charset="-122"/>
                    </a:rPr>
                    <a:t>合计：</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06" name="Rectangle 58"/>
                <p:cNvSpPr>
                  <a:spLocks noChangeArrowheads="1"/>
                </p:cNvSpPr>
                <p:nvPr/>
              </p:nvSpPr>
              <p:spPr bwMode="auto">
                <a:xfrm>
                  <a:off x="0" y="2062"/>
                  <a:ext cx="980"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6" name="Group 59"/>
              <p:cNvGrpSpPr>
                <a:grpSpLocks/>
              </p:cNvGrpSpPr>
              <p:nvPr/>
            </p:nvGrpSpPr>
            <p:grpSpPr bwMode="auto">
              <a:xfrm>
                <a:off x="980" y="2062"/>
                <a:ext cx="676" cy="460"/>
                <a:chOff x="980" y="2062"/>
                <a:chExt cx="676" cy="460"/>
              </a:xfrm>
            </p:grpSpPr>
            <p:sp>
              <p:nvSpPr>
                <p:cNvPr id="237603" name="Rectangle 60"/>
                <p:cNvSpPr>
                  <a:spLocks noChangeArrowheads="1"/>
                </p:cNvSpPr>
                <p:nvPr/>
              </p:nvSpPr>
              <p:spPr bwMode="auto">
                <a:xfrm>
                  <a:off x="1023" y="2062"/>
                  <a:ext cx="59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99-96.04</a:t>
                  </a:r>
                </a:p>
                <a:p>
                  <a:pPr algn="just">
                    <a:spcBef>
                      <a:spcPct val="0"/>
                    </a:spcBef>
                    <a:tabLst>
                      <a:tab pos="5200650" algn="r"/>
                    </a:tabLst>
                  </a:pPr>
                  <a:r>
                    <a:rPr kumimoji="1" lang="en-US" altLang="zh-CN" sz="2000" b="1">
                      <a:latin typeface="黑体" pitchFamily="49" charset="-122"/>
                      <a:ea typeface="黑体" pitchFamily="49" charset="-122"/>
                    </a:rPr>
                    <a:t>=2.96</a:t>
                  </a:r>
                </a:p>
              </p:txBody>
            </p:sp>
            <p:sp>
              <p:nvSpPr>
                <p:cNvPr id="237604" name="Rectangle 61"/>
                <p:cNvSpPr>
                  <a:spLocks noChangeArrowheads="1"/>
                </p:cNvSpPr>
                <p:nvPr/>
              </p:nvSpPr>
              <p:spPr bwMode="auto">
                <a:xfrm>
                  <a:off x="980" y="2062"/>
                  <a:ext cx="67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7" name="Group 62"/>
              <p:cNvGrpSpPr>
                <a:grpSpLocks/>
              </p:cNvGrpSpPr>
              <p:nvPr/>
            </p:nvGrpSpPr>
            <p:grpSpPr bwMode="auto">
              <a:xfrm>
                <a:off x="1656" y="2062"/>
                <a:ext cx="676" cy="460"/>
                <a:chOff x="1656" y="2062"/>
                <a:chExt cx="676" cy="460"/>
              </a:xfrm>
            </p:grpSpPr>
            <p:sp>
              <p:nvSpPr>
                <p:cNvPr id="237601" name="Rectangle 63"/>
                <p:cNvSpPr>
                  <a:spLocks noChangeArrowheads="1"/>
                </p:cNvSpPr>
                <p:nvPr/>
              </p:nvSpPr>
              <p:spPr bwMode="auto">
                <a:xfrm>
                  <a:off x="1699" y="2062"/>
                  <a:ext cx="59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02" name="Rectangle 64"/>
                <p:cNvSpPr>
                  <a:spLocks noChangeArrowheads="1"/>
                </p:cNvSpPr>
                <p:nvPr/>
              </p:nvSpPr>
              <p:spPr bwMode="auto">
                <a:xfrm>
                  <a:off x="1656" y="2062"/>
                  <a:ext cx="67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8" name="Group 65"/>
              <p:cNvGrpSpPr>
                <a:grpSpLocks/>
              </p:cNvGrpSpPr>
              <p:nvPr/>
            </p:nvGrpSpPr>
            <p:grpSpPr bwMode="auto">
              <a:xfrm>
                <a:off x="2332" y="2062"/>
                <a:ext cx="422" cy="460"/>
                <a:chOff x="2332" y="2062"/>
                <a:chExt cx="422" cy="460"/>
              </a:xfrm>
            </p:grpSpPr>
            <p:sp>
              <p:nvSpPr>
                <p:cNvPr id="237599" name="Rectangle 66"/>
                <p:cNvSpPr>
                  <a:spLocks noChangeArrowheads="1"/>
                </p:cNvSpPr>
                <p:nvPr/>
              </p:nvSpPr>
              <p:spPr bwMode="auto">
                <a:xfrm>
                  <a:off x="2375" y="2062"/>
                  <a:ext cx="336"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00" name="Rectangle 67"/>
                <p:cNvSpPr>
                  <a:spLocks noChangeArrowheads="1"/>
                </p:cNvSpPr>
                <p:nvPr/>
              </p:nvSpPr>
              <p:spPr bwMode="auto">
                <a:xfrm>
                  <a:off x="2332" y="2062"/>
                  <a:ext cx="422"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sp>
          <p:nvSpPr>
            <p:cNvPr id="237577" name="Rectangle 68"/>
            <p:cNvSpPr>
              <a:spLocks noChangeArrowheads="1"/>
            </p:cNvSpPr>
            <p:nvPr/>
          </p:nvSpPr>
          <p:spPr bwMode="auto">
            <a:xfrm>
              <a:off x="-3" y="-3"/>
              <a:ext cx="2760" cy="2528"/>
            </a:xfrm>
            <a:prstGeom prst="rect">
              <a:avLst/>
            </a:prstGeom>
            <a:noFill/>
            <a:ln w="9525">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sp>
        <p:nvSpPr>
          <p:cNvPr id="48197" name="Oval 69"/>
          <p:cNvSpPr>
            <a:spLocks noChangeArrowheads="1"/>
          </p:cNvSpPr>
          <p:nvPr/>
        </p:nvSpPr>
        <p:spPr bwMode="auto">
          <a:xfrm>
            <a:off x="4943475" y="1989139"/>
            <a:ext cx="1081088" cy="1800225"/>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48198" name="Oval 70"/>
          <p:cNvSpPr>
            <a:spLocks noChangeArrowheads="1"/>
          </p:cNvSpPr>
          <p:nvPr/>
        </p:nvSpPr>
        <p:spPr bwMode="auto">
          <a:xfrm>
            <a:off x="7319964" y="2133601"/>
            <a:ext cx="1081087" cy="1800225"/>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48199" name="Oval 71"/>
          <p:cNvSpPr>
            <a:spLocks noChangeArrowheads="1"/>
          </p:cNvSpPr>
          <p:nvPr/>
        </p:nvSpPr>
        <p:spPr bwMode="auto">
          <a:xfrm>
            <a:off x="9336089" y="1989139"/>
            <a:ext cx="1081087" cy="1800225"/>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48200" name="Oval 72"/>
          <p:cNvSpPr>
            <a:spLocks noChangeArrowheads="1"/>
          </p:cNvSpPr>
          <p:nvPr/>
        </p:nvSpPr>
        <p:spPr bwMode="auto">
          <a:xfrm>
            <a:off x="5016500" y="4581526"/>
            <a:ext cx="5111750" cy="2016125"/>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Tree>
    <p:extLst>
      <p:ext uri="{BB962C8B-B14F-4D97-AF65-F5344CB8AC3E}">
        <p14:creationId xmlns:p14="http://schemas.microsoft.com/office/powerpoint/2010/main" val="868696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97"/>
                                        </p:tgtEl>
                                        <p:attrNameLst>
                                          <p:attrName>style.visibility</p:attrName>
                                        </p:attrNameLst>
                                      </p:cBhvr>
                                      <p:to>
                                        <p:strVal val="visible"/>
                                      </p:to>
                                    </p:set>
                                    <p:anim calcmode="lin" valueType="num">
                                      <p:cBhvr additive="base">
                                        <p:cTn id="7" dur="500" fill="hold"/>
                                        <p:tgtEl>
                                          <p:spTgt spid="48197"/>
                                        </p:tgtEl>
                                        <p:attrNameLst>
                                          <p:attrName>ppt_x</p:attrName>
                                        </p:attrNameLst>
                                      </p:cBhvr>
                                      <p:tavLst>
                                        <p:tav tm="0">
                                          <p:val>
                                            <p:strVal val="1+#ppt_w/2"/>
                                          </p:val>
                                        </p:tav>
                                        <p:tav tm="100000">
                                          <p:val>
                                            <p:strVal val="#ppt_x"/>
                                          </p:val>
                                        </p:tav>
                                      </p:tavLst>
                                    </p:anim>
                                    <p:anim calcmode="lin" valueType="num">
                                      <p:cBhvr additive="base">
                                        <p:cTn id="8" dur="500" fill="hold"/>
                                        <p:tgtEl>
                                          <p:spTgt spid="48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98"/>
                                        </p:tgtEl>
                                        <p:attrNameLst>
                                          <p:attrName>style.visibility</p:attrName>
                                        </p:attrNameLst>
                                      </p:cBhvr>
                                      <p:to>
                                        <p:strVal val="visible"/>
                                      </p:to>
                                    </p:set>
                                    <p:anim calcmode="lin" valueType="num">
                                      <p:cBhvr additive="base">
                                        <p:cTn id="13" dur="500" fill="hold"/>
                                        <p:tgtEl>
                                          <p:spTgt spid="48198"/>
                                        </p:tgtEl>
                                        <p:attrNameLst>
                                          <p:attrName>ppt_x</p:attrName>
                                        </p:attrNameLst>
                                      </p:cBhvr>
                                      <p:tavLst>
                                        <p:tav tm="0">
                                          <p:val>
                                            <p:strVal val="1+#ppt_w/2"/>
                                          </p:val>
                                        </p:tav>
                                        <p:tav tm="100000">
                                          <p:val>
                                            <p:strVal val="#ppt_x"/>
                                          </p:val>
                                        </p:tav>
                                      </p:tavLst>
                                    </p:anim>
                                    <p:anim calcmode="lin" valueType="num">
                                      <p:cBhvr additive="base">
                                        <p:cTn id="14" dur="500" fill="hold"/>
                                        <p:tgtEl>
                                          <p:spTgt spid="4819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199"/>
                                        </p:tgtEl>
                                        <p:attrNameLst>
                                          <p:attrName>style.visibility</p:attrName>
                                        </p:attrNameLst>
                                      </p:cBhvr>
                                      <p:to>
                                        <p:strVal val="visible"/>
                                      </p:to>
                                    </p:set>
                                    <p:anim calcmode="lin" valueType="num">
                                      <p:cBhvr additive="base">
                                        <p:cTn id="19" dur="500" fill="hold"/>
                                        <p:tgtEl>
                                          <p:spTgt spid="48199"/>
                                        </p:tgtEl>
                                        <p:attrNameLst>
                                          <p:attrName>ppt_x</p:attrName>
                                        </p:attrNameLst>
                                      </p:cBhvr>
                                      <p:tavLst>
                                        <p:tav tm="0">
                                          <p:val>
                                            <p:strVal val="1+#ppt_w/2"/>
                                          </p:val>
                                        </p:tav>
                                        <p:tav tm="100000">
                                          <p:val>
                                            <p:strVal val="#ppt_x"/>
                                          </p:val>
                                        </p:tav>
                                      </p:tavLst>
                                    </p:anim>
                                    <p:anim calcmode="lin" valueType="num">
                                      <p:cBhvr additive="base">
                                        <p:cTn id="20" dur="500" fill="hold"/>
                                        <p:tgtEl>
                                          <p:spTgt spid="4819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200"/>
                                        </p:tgtEl>
                                        <p:attrNameLst>
                                          <p:attrName>style.visibility</p:attrName>
                                        </p:attrNameLst>
                                      </p:cBhvr>
                                      <p:to>
                                        <p:strVal val="visible"/>
                                      </p:to>
                                    </p:set>
                                    <p:anim calcmode="lin" valueType="num">
                                      <p:cBhvr additive="base">
                                        <p:cTn id="25" dur="500" fill="hold"/>
                                        <p:tgtEl>
                                          <p:spTgt spid="48200"/>
                                        </p:tgtEl>
                                        <p:attrNameLst>
                                          <p:attrName>ppt_x</p:attrName>
                                        </p:attrNameLst>
                                      </p:cBhvr>
                                      <p:tavLst>
                                        <p:tav tm="0">
                                          <p:val>
                                            <p:strVal val="1+#ppt_w/2"/>
                                          </p:val>
                                        </p:tav>
                                        <p:tav tm="100000">
                                          <p:val>
                                            <p:strVal val="#ppt_x"/>
                                          </p:val>
                                        </p:tav>
                                      </p:tavLst>
                                    </p:anim>
                                    <p:anim calcmode="lin" valueType="num">
                                      <p:cBhvr additive="base">
                                        <p:cTn id="26" dur="500" fill="hold"/>
                                        <p:tgtEl>
                                          <p:spTgt spid="482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97" grpId="0" animBg="1"/>
      <p:bldP spid="48198" grpId="0" animBg="1"/>
      <p:bldP spid="48199" grpId="0" animBg="1"/>
      <p:bldP spid="4820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p>
        </p:txBody>
      </p:sp>
      <p:sp>
        <p:nvSpPr>
          <p:cNvPr id="238595" name="Rectangle 3"/>
          <p:cNvSpPr>
            <a:spLocks noGrp="1" noChangeArrowheads="1"/>
          </p:cNvSpPr>
          <p:nvPr>
            <p:ph idx="4294967295"/>
          </p:nvPr>
        </p:nvSpPr>
        <p:spPr>
          <a:xfrm>
            <a:off x="1981201" y="1600201"/>
            <a:ext cx="8075613" cy="2836863"/>
          </a:xfrm>
        </p:spPr>
        <p:txBody>
          <a:bodyPr/>
          <a:lstStyle/>
          <a:p>
            <a:pPr eaLnBrk="1" hangingPunct="1"/>
            <a:r>
              <a:rPr lang="zh-CN" altLang="en-US">
                <a:ea typeface="宋体" charset="-122"/>
              </a:rPr>
              <a:t>不确定状态：</a:t>
            </a:r>
          </a:p>
          <a:p>
            <a:pPr lvl="1" eaLnBrk="1" hangingPunct="1"/>
            <a:r>
              <a:rPr lang="zh-CN" altLang="en-US" sz="2800">
                <a:ea typeface="宋体" charset="-122"/>
              </a:rPr>
              <a:t>资产的未来损益不确定</a:t>
            </a:r>
          </a:p>
          <a:p>
            <a:pPr lvl="1" eaLnBrk="1" hangingPunct="1"/>
            <a:r>
              <a:rPr lang="zh-CN" altLang="en-US" sz="2800">
                <a:ea typeface="宋体" charset="-122"/>
              </a:rPr>
              <a:t>假设市场在未来某一时刻存在有限种状态</a:t>
            </a:r>
          </a:p>
          <a:p>
            <a:pPr lvl="1" eaLnBrk="1" hangingPunct="1"/>
            <a:r>
              <a:rPr lang="zh-CN" altLang="en-US" sz="2800">
                <a:ea typeface="宋体" charset="-122"/>
              </a:rPr>
              <a:t>在每一种状态下资产的未来损益已知</a:t>
            </a:r>
          </a:p>
          <a:p>
            <a:pPr lvl="1" eaLnBrk="1" hangingPunct="1"/>
            <a:r>
              <a:rPr lang="zh-CN" altLang="en-US" sz="2800">
                <a:ea typeface="宋体" charset="-122"/>
              </a:rPr>
              <a:t>但未来时刻到底发生哪一种状态不知道</a:t>
            </a:r>
          </a:p>
        </p:txBody>
      </p:sp>
    </p:spTree>
    <p:extLst>
      <p:ext uri="{BB962C8B-B14F-4D97-AF65-F5344CB8AC3E}">
        <p14:creationId xmlns:p14="http://schemas.microsoft.com/office/powerpoint/2010/main" val="3987191984"/>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a:t>不确定状态下的</a:t>
            </a:r>
            <a:br>
              <a:rPr lang="zh-CN" altLang="en-US" sz="3200"/>
            </a:br>
            <a:r>
              <a:rPr lang="zh-CN" altLang="en-US" sz="3200"/>
              <a:t>无套利定价原理的应用</a:t>
            </a:r>
            <a:endParaRPr lang="zh-CN" altLang="zh-CN" sz="3200"/>
          </a:p>
        </p:txBody>
      </p:sp>
      <p:sp>
        <p:nvSpPr>
          <p:cNvPr id="239619" name="Rectangle 3"/>
          <p:cNvSpPr>
            <a:spLocks noGrp="1" noChangeArrowheads="1"/>
          </p:cNvSpPr>
          <p:nvPr>
            <p:ph idx="4294967295"/>
          </p:nvPr>
        </p:nvSpPr>
        <p:spPr>
          <a:xfrm>
            <a:off x="2135188" y="1557338"/>
            <a:ext cx="7848600" cy="4572000"/>
          </a:xfrm>
        </p:spPr>
        <p:txBody>
          <a:bodyPr/>
          <a:lstStyle/>
          <a:p>
            <a:pPr eaLnBrk="1" hangingPunct="1"/>
            <a:r>
              <a:rPr lang="zh-CN" altLang="en-US" dirty="0" smtClean="0">
                <a:latin typeface="宋体" charset="-122"/>
                <a:ea typeface="宋体" charset="-122"/>
              </a:rPr>
              <a:t>案例</a:t>
            </a:r>
            <a:r>
              <a:rPr lang="en-US" altLang="zh-CN" dirty="0" smtClean="0">
                <a:latin typeface="宋体" charset="-122"/>
                <a:ea typeface="宋体" charset="-122"/>
              </a:rPr>
              <a:t>4</a:t>
            </a:r>
            <a:r>
              <a:rPr lang="zh-CN" altLang="en-US" dirty="0" smtClean="0">
                <a:latin typeface="宋体" charset="-122"/>
                <a:ea typeface="宋体" charset="-122"/>
              </a:rPr>
              <a:t>：</a:t>
            </a:r>
          </a:p>
          <a:p>
            <a:pPr lvl="1" algn="just" eaLnBrk="1" hangingPunct="1">
              <a:buFont typeface="Wingdings 2" pitchFamily="18" charset="2"/>
              <a:buNone/>
            </a:pPr>
            <a:r>
              <a:rPr lang="zh-CN" altLang="en-US" dirty="0">
                <a:latin typeface="宋体" charset="-122"/>
                <a:ea typeface="宋体" charset="-122"/>
              </a:rPr>
              <a:t>假设有一风险证券</a:t>
            </a:r>
            <a:r>
              <a:rPr lang="en-US" altLang="zh-CN" dirty="0">
                <a:latin typeface="宋体" charset="-122"/>
                <a:ea typeface="宋体" charset="-122"/>
              </a:rPr>
              <a:t>A</a:t>
            </a:r>
            <a:r>
              <a:rPr lang="zh-CN" altLang="en-US" dirty="0">
                <a:latin typeface="宋体" charset="-122"/>
                <a:ea typeface="宋体" charset="-122"/>
              </a:rPr>
              <a:t>，当前的市场价格为</a:t>
            </a:r>
            <a:r>
              <a:rPr lang="en-US" altLang="zh-CN" dirty="0">
                <a:latin typeface="宋体" charset="-122"/>
                <a:ea typeface="宋体" charset="-122"/>
              </a:rPr>
              <a:t>100</a:t>
            </a:r>
            <a:r>
              <a:rPr lang="zh-CN" altLang="en-US" dirty="0">
                <a:latin typeface="宋体" charset="-122"/>
                <a:ea typeface="宋体" charset="-122"/>
              </a:rPr>
              <a:t>元</a:t>
            </a:r>
          </a:p>
          <a:p>
            <a:pPr lvl="1" algn="just" eaLnBrk="1" hangingPunct="1">
              <a:buFont typeface="Wingdings 2" pitchFamily="18" charset="2"/>
              <a:buNone/>
            </a:pPr>
            <a:r>
              <a:rPr lang="en-US" altLang="zh-CN" dirty="0">
                <a:latin typeface="宋体" charset="-122"/>
                <a:ea typeface="宋体" charset="-122"/>
              </a:rPr>
              <a:t>1</a:t>
            </a:r>
            <a:r>
              <a:rPr lang="zh-CN" altLang="en-US" dirty="0">
                <a:latin typeface="宋体" charset="-122"/>
                <a:ea typeface="宋体" charset="-122"/>
              </a:rPr>
              <a:t>年后的市场出现两种可能的状态：状态</a:t>
            </a:r>
            <a:r>
              <a:rPr lang="en-US" altLang="zh-CN" dirty="0">
                <a:latin typeface="宋体" charset="-122"/>
                <a:ea typeface="宋体" charset="-122"/>
              </a:rPr>
              <a:t>1</a:t>
            </a:r>
            <a:r>
              <a:rPr lang="zh-CN" altLang="en-US" dirty="0">
                <a:latin typeface="宋体" charset="-122"/>
                <a:ea typeface="宋体" charset="-122"/>
              </a:rPr>
              <a:t>和状态</a:t>
            </a:r>
            <a:r>
              <a:rPr lang="en-US" altLang="zh-CN" dirty="0">
                <a:latin typeface="宋体" charset="-122"/>
                <a:ea typeface="宋体" charset="-122"/>
              </a:rPr>
              <a:t>2</a:t>
            </a:r>
            <a:r>
              <a:rPr lang="zh-CN" altLang="en-US" dirty="0">
                <a:latin typeface="宋体" charset="-122"/>
                <a:ea typeface="宋体" charset="-122"/>
              </a:rPr>
              <a:t>。</a:t>
            </a:r>
          </a:p>
          <a:p>
            <a:pPr lvl="1" algn="just" eaLnBrk="1" hangingPunct="1">
              <a:buFont typeface="Wingdings 2" pitchFamily="18" charset="2"/>
              <a:buNone/>
            </a:pPr>
            <a:r>
              <a:rPr lang="zh-CN" altLang="en-US" dirty="0">
                <a:latin typeface="宋体" charset="-122"/>
                <a:ea typeface="宋体" charset="-122"/>
              </a:rPr>
              <a:t>状态</a:t>
            </a:r>
            <a:r>
              <a:rPr lang="en-US" altLang="zh-CN" dirty="0">
                <a:latin typeface="宋体" charset="-122"/>
                <a:ea typeface="宋体" charset="-122"/>
              </a:rPr>
              <a:t>1</a:t>
            </a:r>
            <a:r>
              <a:rPr lang="zh-CN" altLang="en-US" dirty="0">
                <a:latin typeface="宋体" charset="-122"/>
                <a:ea typeface="宋体" charset="-122"/>
              </a:rPr>
              <a:t>时，</a:t>
            </a:r>
            <a:r>
              <a:rPr lang="en-US" altLang="zh-CN" dirty="0">
                <a:latin typeface="宋体" charset="-122"/>
                <a:ea typeface="宋体" charset="-122"/>
              </a:rPr>
              <a:t>A</a:t>
            </a:r>
            <a:r>
              <a:rPr lang="zh-CN" altLang="en-US" dirty="0">
                <a:latin typeface="宋体" charset="-122"/>
                <a:ea typeface="宋体" charset="-122"/>
              </a:rPr>
              <a:t>的未来损益为</a:t>
            </a:r>
            <a:r>
              <a:rPr lang="en-US" altLang="zh-CN" dirty="0">
                <a:latin typeface="宋体" charset="-122"/>
                <a:ea typeface="宋体" charset="-122"/>
              </a:rPr>
              <a:t>105</a:t>
            </a:r>
            <a:r>
              <a:rPr lang="zh-CN" altLang="en-US" dirty="0">
                <a:latin typeface="宋体" charset="-122"/>
                <a:ea typeface="宋体" charset="-122"/>
              </a:rPr>
              <a:t>元，状态</a:t>
            </a:r>
            <a:r>
              <a:rPr lang="en-US" altLang="zh-CN" dirty="0">
                <a:latin typeface="宋体" charset="-122"/>
                <a:ea typeface="宋体" charset="-122"/>
              </a:rPr>
              <a:t>2</a:t>
            </a:r>
            <a:r>
              <a:rPr lang="zh-CN" altLang="en-US" dirty="0">
                <a:latin typeface="宋体" charset="-122"/>
                <a:ea typeface="宋体" charset="-122"/>
              </a:rPr>
              <a:t>时，</a:t>
            </a:r>
            <a:r>
              <a:rPr lang="en-US" altLang="zh-CN" dirty="0">
                <a:latin typeface="宋体" charset="-122"/>
                <a:ea typeface="宋体" charset="-122"/>
              </a:rPr>
              <a:t>95</a:t>
            </a:r>
            <a:r>
              <a:rPr lang="zh-CN" altLang="en-US" dirty="0">
                <a:latin typeface="宋体" charset="-122"/>
                <a:ea typeface="宋体" charset="-122"/>
              </a:rPr>
              <a:t>元。</a:t>
            </a:r>
          </a:p>
          <a:p>
            <a:pPr lvl="1" algn="just" eaLnBrk="1" hangingPunct="1">
              <a:buFont typeface="Wingdings 2" pitchFamily="18" charset="2"/>
              <a:buNone/>
            </a:pPr>
            <a:r>
              <a:rPr lang="zh-CN" altLang="en-US" dirty="0">
                <a:latin typeface="宋体" charset="-122"/>
                <a:ea typeface="宋体" charset="-122"/>
              </a:rPr>
              <a:t>有一证券</a:t>
            </a:r>
            <a:r>
              <a:rPr lang="en-US" altLang="zh-CN" dirty="0">
                <a:latin typeface="宋体" charset="-122"/>
                <a:ea typeface="宋体" charset="-122"/>
              </a:rPr>
              <a:t>B</a:t>
            </a:r>
            <a:r>
              <a:rPr lang="zh-CN" altLang="en-US" dirty="0">
                <a:latin typeface="宋体" charset="-122"/>
                <a:ea typeface="宋体" charset="-122"/>
              </a:rPr>
              <a:t>，它在</a:t>
            </a:r>
            <a:r>
              <a:rPr lang="en-US" altLang="zh-CN" dirty="0">
                <a:latin typeface="宋体" charset="-122"/>
                <a:ea typeface="宋体" charset="-122"/>
              </a:rPr>
              <a:t>1</a:t>
            </a:r>
            <a:r>
              <a:rPr lang="zh-CN" altLang="en-US" dirty="0">
                <a:latin typeface="宋体" charset="-122"/>
                <a:ea typeface="宋体" charset="-122"/>
              </a:rPr>
              <a:t>年后的未来损益也是：状态</a:t>
            </a:r>
            <a:r>
              <a:rPr lang="en-US" altLang="zh-CN" dirty="0">
                <a:latin typeface="宋体" charset="-122"/>
                <a:ea typeface="宋体" charset="-122"/>
              </a:rPr>
              <a:t>1</a:t>
            </a:r>
            <a:r>
              <a:rPr lang="zh-CN" altLang="en-US" dirty="0">
                <a:latin typeface="宋体" charset="-122"/>
                <a:ea typeface="宋体" charset="-122"/>
              </a:rPr>
              <a:t>时</a:t>
            </a:r>
            <a:r>
              <a:rPr lang="en-US" altLang="zh-CN" dirty="0">
                <a:latin typeface="宋体" charset="-122"/>
                <a:ea typeface="宋体" charset="-122"/>
              </a:rPr>
              <a:t>105</a:t>
            </a:r>
          </a:p>
          <a:p>
            <a:pPr lvl="1" algn="just" eaLnBrk="1" hangingPunct="1">
              <a:buFont typeface="Wingdings 2" pitchFamily="18" charset="2"/>
              <a:buNone/>
            </a:pPr>
            <a:r>
              <a:rPr lang="zh-CN" altLang="en-US" dirty="0">
                <a:latin typeface="宋体" charset="-122"/>
                <a:ea typeface="宋体" charset="-122"/>
              </a:rPr>
              <a:t>元，状态</a:t>
            </a:r>
            <a:r>
              <a:rPr lang="en-US" altLang="zh-CN" dirty="0">
                <a:latin typeface="宋体" charset="-122"/>
                <a:ea typeface="宋体" charset="-122"/>
              </a:rPr>
              <a:t>2</a:t>
            </a:r>
            <a:r>
              <a:rPr lang="zh-CN" altLang="en-US" dirty="0">
                <a:latin typeface="宋体" charset="-122"/>
                <a:ea typeface="宋体" charset="-122"/>
              </a:rPr>
              <a:t>时</a:t>
            </a:r>
            <a:r>
              <a:rPr lang="en-US" altLang="zh-CN" dirty="0">
                <a:latin typeface="宋体" charset="-122"/>
                <a:ea typeface="宋体" charset="-122"/>
              </a:rPr>
              <a:t>95</a:t>
            </a:r>
            <a:r>
              <a:rPr lang="zh-CN" altLang="en-US" dirty="0">
                <a:latin typeface="宋体" charset="-122"/>
                <a:ea typeface="宋体" charset="-122"/>
              </a:rPr>
              <a:t>元。</a:t>
            </a:r>
          </a:p>
          <a:p>
            <a:pPr lvl="1" algn="just" eaLnBrk="1" hangingPunct="1">
              <a:buFont typeface="Wingdings 2" pitchFamily="18" charset="2"/>
              <a:buNone/>
            </a:pPr>
            <a:r>
              <a:rPr lang="zh-CN" altLang="en-US" dirty="0">
                <a:latin typeface="宋体" charset="-122"/>
                <a:ea typeface="宋体" charset="-122"/>
              </a:rPr>
              <a:t>另外，假设不考虑交易成本。</a:t>
            </a:r>
          </a:p>
          <a:p>
            <a:pPr algn="just" eaLnBrk="1" hangingPunct="1">
              <a:buFont typeface="Wingdings" pitchFamily="2" charset="2"/>
              <a:buNone/>
            </a:pPr>
            <a:r>
              <a:rPr lang="zh-CN" altLang="en-US" dirty="0" smtClean="0">
                <a:solidFill>
                  <a:schemeClr val="tx2"/>
                </a:solidFill>
                <a:latin typeface="宋体" charset="-122"/>
                <a:ea typeface="宋体" charset="-122"/>
              </a:rPr>
              <a:t>问题：</a:t>
            </a:r>
          </a:p>
          <a:p>
            <a:pPr lvl="1" algn="just" eaLnBrk="1" hangingPunct="1">
              <a:buFont typeface="Wingdings 2" pitchFamily="18" charset="2"/>
              <a:buNone/>
            </a:pPr>
            <a:r>
              <a:rPr lang="zh-CN" altLang="en-US" dirty="0">
                <a:latin typeface="宋体" charset="-122"/>
                <a:ea typeface="宋体" charset="-122"/>
              </a:rPr>
              <a:t>（</a:t>
            </a:r>
            <a:r>
              <a:rPr lang="en-US" altLang="zh-CN" dirty="0">
                <a:latin typeface="宋体" charset="-122"/>
                <a:ea typeface="宋体" charset="-122"/>
              </a:rPr>
              <a:t>1</a:t>
            </a:r>
            <a:r>
              <a:rPr lang="zh-CN" altLang="en-US" dirty="0">
                <a:latin typeface="宋体" charset="-122"/>
                <a:ea typeface="宋体" charset="-122"/>
              </a:rPr>
              <a:t>）</a:t>
            </a:r>
            <a:r>
              <a:rPr lang="en-US" altLang="zh-CN" dirty="0">
                <a:latin typeface="宋体" charset="-122"/>
                <a:ea typeface="宋体" charset="-122"/>
              </a:rPr>
              <a:t>B</a:t>
            </a:r>
            <a:r>
              <a:rPr lang="zh-CN" altLang="en-US" dirty="0">
                <a:latin typeface="宋体" charset="-122"/>
                <a:ea typeface="宋体" charset="-122"/>
              </a:rPr>
              <a:t>的合理价格为多少呢？</a:t>
            </a:r>
          </a:p>
          <a:p>
            <a:pPr lvl="1" algn="just" eaLnBrk="1" hangingPunct="1">
              <a:buFont typeface="Wingdings 2" pitchFamily="18" charset="2"/>
              <a:buNone/>
            </a:pPr>
            <a:r>
              <a:rPr lang="zh-CN" altLang="en-US" dirty="0">
                <a:latin typeface="宋体" charset="-122"/>
                <a:ea typeface="宋体" charset="-122"/>
              </a:rPr>
              <a:t>（</a:t>
            </a:r>
            <a:r>
              <a:rPr lang="en-US" altLang="zh-CN" dirty="0">
                <a:latin typeface="宋体" charset="-122"/>
                <a:ea typeface="宋体" charset="-122"/>
              </a:rPr>
              <a:t>2</a:t>
            </a:r>
            <a:r>
              <a:rPr lang="zh-CN" altLang="en-US" dirty="0">
                <a:latin typeface="宋体" charset="-122"/>
                <a:ea typeface="宋体" charset="-122"/>
              </a:rPr>
              <a:t>）如果</a:t>
            </a:r>
            <a:r>
              <a:rPr lang="en-US" altLang="zh-CN" dirty="0">
                <a:latin typeface="宋体" charset="-122"/>
                <a:ea typeface="宋体" charset="-122"/>
              </a:rPr>
              <a:t>B</a:t>
            </a:r>
            <a:r>
              <a:rPr lang="zh-CN" altLang="en-US" dirty="0">
                <a:latin typeface="宋体" charset="-122"/>
                <a:ea typeface="宋体" charset="-122"/>
              </a:rPr>
              <a:t>的价格为</a:t>
            </a:r>
            <a:r>
              <a:rPr lang="en-US" altLang="zh-CN" dirty="0">
                <a:latin typeface="宋体" charset="-122"/>
                <a:ea typeface="宋体" charset="-122"/>
              </a:rPr>
              <a:t>99</a:t>
            </a:r>
            <a:r>
              <a:rPr lang="zh-CN" altLang="en-US" dirty="0">
                <a:latin typeface="宋体" charset="-122"/>
                <a:ea typeface="宋体" charset="-122"/>
              </a:rPr>
              <a:t>元，如何套利？</a:t>
            </a:r>
            <a:r>
              <a:rPr lang="zh-CN" altLang="en-US" sz="1900" b="1" dirty="0"/>
              <a:t> </a:t>
            </a:r>
          </a:p>
        </p:txBody>
      </p:sp>
    </p:spTree>
    <p:extLst>
      <p:ext uri="{BB962C8B-B14F-4D97-AF65-F5344CB8AC3E}">
        <p14:creationId xmlns:p14="http://schemas.microsoft.com/office/powerpoint/2010/main" val="1296090436"/>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dirty="0"/>
              <a:t>不确定状态下的</a:t>
            </a:r>
            <a:br>
              <a:rPr lang="zh-CN" altLang="en-US" sz="3200" dirty="0"/>
            </a:br>
            <a:r>
              <a:rPr lang="zh-CN" altLang="en-US" sz="3200" dirty="0"/>
              <a:t>无套利定价原理的应用</a:t>
            </a:r>
            <a:endParaRPr lang="zh-CN" altLang="zh-CN" sz="3200" dirty="0"/>
          </a:p>
        </p:txBody>
      </p:sp>
      <p:sp>
        <p:nvSpPr>
          <p:cNvPr id="240643" name="Rectangle 3"/>
          <p:cNvSpPr>
            <a:spLocks noGrp="1" noChangeArrowheads="1"/>
          </p:cNvSpPr>
          <p:nvPr>
            <p:ph idx="4294967295"/>
          </p:nvPr>
        </p:nvSpPr>
        <p:spPr/>
        <p:txBody>
          <a:bodyPr/>
          <a:lstStyle/>
          <a:p>
            <a:pPr eaLnBrk="1" hangingPunct="1"/>
            <a:r>
              <a:rPr lang="zh-CN" altLang="en-US" dirty="0">
                <a:latin typeface="宋体" charset="-122"/>
                <a:ea typeface="宋体" charset="-122"/>
              </a:rPr>
              <a:t>答案：</a:t>
            </a:r>
          </a:p>
          <a:p>
            <a:pPr lvl="1" eaLnBrk="1" hangingPunct="1">
              <a:buFont typeface="Wingdings 2" pitchFamily="18" charset="2"/>
              <a:buNone/>
            </a:pPr>
            <a:r>
              <a:rPr lang="zh-CN" altLang="en-US" sz="2800" dirty="0">
                <a:latin typeface="宋体" charset="-122"/>
                <a:ea typeface="宋体" charset="-122"/>
              </a:rPr>
              <a:t>（</a:t>
            </a:r>
            <a:r>
              <a:rPr lang="en-US" altLang="zh-CN" sz="2800" dirty="0">
                <a:latin typeface="宋体" charset="-122"/>
                <a:ea typeface="宋体" charset="-122"/>
              </a:rPr>
              <a:t>1</a:t>
            </a:r>
            <a:r>
              <a:rPr lang="zh-CN" altLang="en-US" sz="2800" dirty="0">
                <a:latin typeface="宋体" charset="-122"/>
                <a:ea typeface="宋体" charset="-122"/>
              </a:rPr>
              <a:t>）</a:t>
            </a:r>
            <a:r>
              <a:rPr lang="en-US" altLang="zh-CN" sz="2800" dirty="0">
                <a:latin typeface="宋体" charset="-122"/>
                <a:ea typeface="宋体" charset="-122"/>
              </a:rPr>
              <a:t>B</a:t>
            </a:r>
            <a:r>
              <a:rPr lang="zh-CN" altLang="en-US" sz="2800" dirty="0">
                <a:latin typeface="宋体" charset="-122"/>
                <a:ea typeface="宋体" charset="-122"/>
              </a:rPr>
              <a:t>的合理价格也为</a:t>
            </a:r>
            <a:r>
              <a:rPr lang="en-US" altLang="zh-CN" sz="2800" dirty="0">
                <a:latin typeface="宋体" charset="-122"/>
                <a:ea typeface="宋体" charset="-122"/>
              </a:rPr>
              <a:t>100</a:t>
            </a:r>
            <a:r>
              <a:rPr lang="zh-CN" altLang="en-US" sz="2800" dirty="0">
                <a:latin typeface="宋体" charset="-122"/>
                <a:ea typeface="宋体" charset="-122"/>
              </a:rPr>
              <a:t>元；</a:t>
            </a:r>
          </a:p>
          <a:p>
            <a:pPr lvl="1" eaLnBrk="1" hangingPunct="1">
              <a:buFont typeface="Wingdings 2" pitchFamily="18" charset="2"/>
              <a:buNone/>
            </a:pPr>
            <a:r>
              <a:rPr lang="zh-CN" altLang="en-US" sz="2800" dirty="0">
                <a:latin typeface="宋体" charset="-122"/>
                <a:ea typeface="宋体" charset="-122"/>
              </a:rPr>
              <a:t>（</a:t>
            </a:r>
            <a:r>
              <a:rPr lang="en-US" altLang="zh-CN" sz="2800" dirty="0">
                <a:latin typeface="宋体" charset="-122"/>
                <a:ea typeface="宋体" charset="-122"/>
              </a:rPr>
              <a:t>2</a:t>
            </a:r>
            <a:r>
              <a:rPr lang="zh-CN" altLang="en-US" sz="2800" dirty="0">
                <a:latin typeface="宋体" charset="-122"/>
                <a:ea typeface="宋体" charset="-122"/>
              </a:rPr>
              <a:t>）如果</a:t>
            </a:r>
            <a:r>
              <a:rPr lang="en-US" altLang="zh-CN" sz="2800" dirty="0">
                <a:latin typeface="宋体" charset="-122"/>
                <a:ea typeface="宋体" charset="-122"/>
              </a:rPr>
              <a:t>B</a:t>
            </a:r>
            <a:r>
              <a:rPr lang="zh-CN" altLang="en-US" sz="2800" dirty="0">
                <a:latin typeface="宋体" charset="-122"/>
                <a:ea typeface="宋体" charset="-122"/>
              </a:rPr>
              <a:t>为</a:t>
            </a:r>
            <a:r>
              <a:rPr lang="en-US" altLang="zh-CN" sz="2800" dirty="0">
                <a:latin typeface="宋体" charset="-122"/>
                <a:ea typeface="宋体" charset="-122"/>
              </a:rPr>
              <a:t>99</a:t>
            </a:r>
            <a:r>
              <a:rPr lang="zh-CN" altLang="en-US" sz="2800" dirty="0">
                <a:latin typeface="宋体" charset="-122"/>
                <a:ea typeface="宋体" charset="-122"/>
              </a:rPr>
              <a:t>元，价值被低估，则买进</a:t>
            </a:r>
          </a:p>
          <a:p>
            <a:pPr lvl="1" eaLnBrk="1" hangingPunct="1">
              <a:buFont typeface="Wingdings 2" pitchFamily="18" charset="2"/>
              <a:buNone/>
            </a:pPr>
            <a:r>
              <a:rPr lang="en-US" altLang="zh-CN" sz="2800" dirty="0">
                <a:latin typeface="宋体" charset="-122"/>
                <a:ea typeface="宋体" charset="-122"/>
              </a:rPr>
              <a:t>B</a:t>
            </a:r>
            <a:r>
              <a:rPr lang="zh-CN" altLang="en-US" sz="2800" dirty="0">
                <a:latin typeface="宋体" charset="-122"/>
                <a:ea typeface="宋体" charset="-122"/>
              </a:rPr>
              <a:t>，卖空</a:t>
            </a:r>
            <a:r>
              <a:rPr lang="en-US" altLang="zh-CN" sz="2800" dirty="0">
                <a:latin typeface="宋体" charset="-122"/>
                <a:ea typeface="宋体" charset="-122"/>
              </a:rPr>
              <a:t>A</a:t>
            </a:r>
          </a:p>
        </p:txBody>
      </p:sp>
    </p:spTree>
    <p:extLst>
      <p:ext uri="{BB962C8B-B14F-4D97-AF65-F5344CB8AC3E}">
        <p14:creationId xmlns:p14="http://schemas.microsoft.com/office/powerpoint/2010/main" val="1176307269"/>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a:t>不确定状态下的</a:t>
            </a:r>
            <a:br>
              <a:rPr lang="zh-CN" altLang="en-US" sz="3200"/>
            </a:br>
            <a:r>
              <a:rPr lang="zh-CN" altLang="en-US" sz="3200"/>
              <a:t>无套利定价原理的应用</a:t>
            </a:r>
            <a:endParaRPr lang="zh-CN" altLang="zh-CN" sz="3200"/>
          </a:p>
        </p:txBody>
      </p:sp>
      <p:sp>
        <p:nvSpPr>
          <p:cNvPr id="241667" name="Rectangle 3"/>
          <p:cNvSpPr>
            <a:spLocks noGrp="1" noChangeArrowheads="1"/>
          </p:cNvSpPr>
          <p:nvPr>
            <p:ph idx="4294967295"/>
          </p:nvPr>
        </p:nvSpPr>
        <p:spPr>
          <a:xfrm>
            <a:off x="2135188" y="1557338"/>
            <a:ext cx="8191500" cy="4572000"/>
          </a:xfrm>
        </p:spPr>
        <p:txBody>
          <a:bodyPr/>
          <a:lstStyle/>
          <a:p>
            <a:pPr eaLnBrk="1" hangingPunct="1"/>
            <a:r>
              <a:rPr lang="zh-CN" altLang="en-US" dirty="0" smtClean="0">
                <a:latin typeface="宋体" charset="-122"/>
                <a:ea typeface="宋体" charset="-122"/>
              </a:rPr>
              <a:t>案例</a:t>
            </a:r>
            <a:r>
              <a:rPr lang="en-US" altLang="zh-CN" dirty="0" smtClean="0">
                <a:latin typeface="宋体" charset="-122"/>
                <a:ea typeface="宋体" charset="-122"/>
              </a:rPr>
              <a:t>5</a:t>
            </a:r>
            <a:r>
              <a:rPr lang="zh-CN" altLang="en-US" dirty="0" smtClean="0">
                <a:latin typeface="宋体" charset="-122"/>
                <a:ea typeface="宋体" charset="-122"/>
              </a:rPr>
              <a:t>：</a:t>
            </a:r>
          </a:p>
          <a:p>
            <a:pPr lvl="1" algn="just" eaLnBrk="1" hangingPunct="1">
              <a:buFont typeface="Wingdings 2" pitchFamily="18" charset="2"/>
              <a:buNone/>
            </a:pPr>
            <a:r>
              <a:rPr lang="zh-CN" altLang="en-US" dirty="0">
                <a:latin typeface="宋体" charset="-122"/>
                <a:ea typeface="宋体" charset="-122"/>
              </a:rPr>
              <a:t>假设有一风险证券</a:t>
            </a:r>
            <a:r>
              <a:rPr lang="en-US" altLang="zh-CN" dirty="0">
                <a:latin typeface="宋体" charset="-122"/>
                <a:ea typeface="宋体" charset="-122"/>
              </a:rPr>
              <a:t>A</a:t>
            </a:r>
            <a:r>
              <a:rPr lang="zh-CN" altLang="en-US" dirty="0">
                <a:latin typeface="宋体" charset="-122"/>
                <a:ea typeface="宋体" charset="-122"/>
              </a:rPr>
              <a:t>，当前的市场价格为</a:t>
            </a:r>
            <a:r>
              <a:rPr lang="en-US" altLang="zh-CN" dirty="0">
                <a:latin typeface="宋体" charset="-122"/>
                <a:ea typeface="宋体" charset="-122"/>
              </a:rPr>
              <a:t>100</a:t>
            </a:r>
            <a:r>
              <a:rPr lang="zh-CN" altLang="en-US" dirty="0">
                <a:latin typeface="宋体" charset="-122"/>
                <a:ea typeface="宋体" charset="-122"/>
              </a:rPr>
              <a:t>元。</a:t>
            </a:r>
            <a:endParaRPr lang="en-US" altLang="zh-CN" dirty="0">
              <a:latin typeface="宋体" charset="-122"/>
              <a:ea typeface="宋体" charset="-122"/>
            </a:endParaRPr>
          </a:p>
          <a:p>
            <a:pPr lvl="1" algn="just" eaLnBrk="1" hangingPunct="1">
              <a:buFont typeface="Wingdings 2" pitchFamily="18" charset="2"/>
              <a:buNone/>
            </a:pPr>
            <a:r>
              <a:rPr lang="en-US" altLang="zh-CN" dirty="0">
                <a:latin typeface="宋体" charset="-122"/>
                <a:ea typeface="宋体" charset="-122"/>
              </a:rPr>
              <a:t>1</a:t>
            </a:r>
            <a:r>
              <a:rPr lang="zh-CN" altLang="en-US" dirty="0">
                <a:latin typeface="宋体" charset="-122"/>
                <a:ea typeface="宋体" charset="-122"/>
              </a:rPr>
              <a:t>年后的市场出现两种可能的状态：状态</a:t>
            </a:r>
            <a:r>
              <a:rPr lang="en-US" altLang="zh-CN" dirty="0">
                <a:latin typeface="宋体" charset="-122"/>
                <a:ea typeface="宋体" charset="-122"/>
              </a:rPr>
              <a:t>1</a:t>
            </a:r>
            <a:r>
              <a:rPr lang="zh-CN" altLang="en-US" dirty="0">
                <a:latin typeface="宋体" charset="-122"/>
                <a:ea typeface="宋体" charset="-122"/>
              </a:rPr>
              <a:t>和状态</a:t>
            </a:r>
            <a:r>
              <a:rPr lang="en-US" altLang="zh-CN" dirty="0">
                <a:latin typeface="宋体" charset="-122"/>
                <a:ea typeface="宋体" charset="-122"/>
              </a:rPr>
              <a:t>2</a:t>
            </a:r>
            <a:r>
              <a:rPr lang="zh-CN" altLang="en-US" dirty="0">
                <a:latin typeface="宋体" charset="-122"/>
                <a:ea typeface="宋体" charset="-122"/>
              </a:rPr>
              <a:t>。</a:t>
            </a:r>
          </a:p>
          <a:p>
            <a:pPr lvl="1" algn="just" eaLnBrk="1" hangingPunct="1">
              <a:buFont typeface="Wingdings 2" pitchFamily="18" charset="2"/>
              <a:buNone/>
            </a:pPr>
            <a:r>
              <a:rPr lang="zh-CN" altLang="en-US" dirty="0">
                <a:latin typeface="宋体" charset="-122"/>
                <a:ea typeface="宋体" charset="-122"/>
              </a:rPr>
              <a:t>状态</a:t>
            </a:r>
            <a:r>
              <a:rPr lang="en-US" altLang="zh-CN" dirty="0">
                <a:latin typeface="宋体" charset="-122"/>
                <a:ea typeface="宋体" charset="-122"/>
              </a:rPr>
              <a:t>1</a:t>
            </a:r>
            <a:r>
              <a:rPr lang="zh-CN" altLang="en-US" dirty="0">
                <a:latin typeface="宋体" charset="-122"/>
                <a:ea typeface="宋体" charset="-122"/>
              </a:rPr>
              <a:t>时，</a:t>
            </a:r>
            <a:r>
              <a:rPr lang="en-US" altLang="zh-CN" dirty="0">
                <a:latin typeface="宋体" charset="-122"/>
                <a:ea typeface="宋体" charset="-122"/>
              </a:rPr>
              <a:t>A</a:t>
            </a:r>
            <a:r>
              <a:rPr lang="zh-CN" altLang="en-US" dirty="0">
                <a:latin typeface="宋体" charset="-122"/>
                <a:ea typeface="宋体" charset="-122"/>
              </a:rPr>
              <a:t>的未来损益为</a:t>
            </a:r>
            <a:r>
              <a:rPr lang="en-US" altLang="zh-CN" dirty="0">
                <a:latin typeface="宋体" charset="-122"/>
                <a:ea typeface="宋体" charset="-122"/>
              </a:rPr>
              <a:t>105</a:t>
            </a:r>
            <a:r>
              <a:rPr lang="zh-CN" altLang="en-US" dirty="0">
                <a:latin typeface="宋体" charset="-122"/>
                <a:ea typeface="宋体" charset="-122"/>
              </a:rPr>
              <a:t>元，状态</a:t>
            </a:r>
            <a:r>
              <a:rPr lang="en-US" altLang="zh-CN" dirty="0">
                <a:latin typeface="宋体" charset="-122"/>
                <a:ea typeface="宋体" charset="-122"/>
              </a:rPr>
              <a:t>2</a:t>
            </a:r>
            <a:r>
              <a:rPr lang="zh-CN" altLang="en-US" dirty="0">
                <a:latin typeface="宋体" charset="-122"/>
                <a:ea typeface="宋体" charset="-122"/>
              </a:rPr>
              <a:t>时，</a:t>
            </a:r>
            <a:r>
              <a:rPr lang="en-US" altLang="zh-CN" dirty="0">
                <a:latin typeface="宋体" charset="-122"/>
                <a:ea typeface="宋体" charset="-122"/>
              </a:rPr>
              <a:t>95</a:t>
            </a:r>
            <a:r>
              <a:rPr lang="zh-CN" altLang="en-US" dirty="0">
                <a:latin typeface="宋体" charset="-122"/>
                <a:ea typeface="宋体" charset="-122"/>
              </a:rPr>
              <a:t>元。</a:t>
            </a:r>
          </a:p>
          <a:p>
            <a:pPr lvl="1" algn="just" eaLnBrk="1" hangingPunct="1">
              <a:buFont typeface="Wingdings 2" pitchFamily="18" charset="2"/>
              <a:buNone/>
            </a:pPr>
            <a:r>
              <a:rPr lang="zh-CN" altLang="en-US" dirty="0">
                <a:latin typeface="宋体" charset="-122"/>
                <a:ea typeface="宋体" charset="-122"/>
              </a:rPr>
              <a:t>有一证券</a:t>
            </a:r>
            <a:r>
              <a:rPr lang="en-US" altLang="zh-CN" dirty="0">
                <a:latin typeface="宋体" charset="-122"/>
                <a:ea typeface="宋体" charset="-122"/>
              </a:rPr>
              <a:t>B</a:t>
            </a:r>
            <a:r>
              <a:rPr lang="zh-CN" altLang="en-US" dirty="0">
                <a:latin typeface="宋体" charset="-122"/>
                <a:ea typeface="宋体" charset="-122"/>
              </a:rPr>
              <a:t>，它在</a:t>
            </a:r>
            <a:r>
              <a:rPr lang="en-US" altLang="zh-CN" dirty="0">
                <a:latin typeface="宋体" charset="-122"/>
                <a:ea typeface="宋体" charset="-122"/>
              </a:rPr>
              <a:t>1</a:t>
            </a:r>
            <a:r>
              <a:rPr lang="zh-CN" altLang="en-US" dirty="0">
                <a:latin typeface="宋体" charset="-122"/>
                <a:ea typeface="宋体" charset="-122"/>
              </a:rPr>
              <a:t>年后的未来损益也是：状态</a:t>
            </a:r>
            <a:r>
              <a:rPr lang="en-US" altLang="zh-CN" dirty="0">
                <a:latin typeface="宋体" charset="-122"/>
                <a:ea typeface="宋体" charset="-122"/>
              </a:rPr>
              <a:t>1</a:t>
            </a:r>
            <a:r>
              <a:rPr lang="zh-CN" altLang="en-US" dirty="0">
                <a:latin typeface="宋体" charset="-122"/>
                <a:ea typeface="宋体" charset="-122"/>
              </a:rPr>
              <a:t>时</a:t>
            </a:r>
          </a:p>
          <a:p>
            <a:pPr lvl="1" algn="just" eaLnBrk="1" hangingPunct="1">
              <a:buFont typeface="Wingdings 2" pitchFamily="18" charset="2"/>
              <a:buNone/>
            </a:pPr>
            <a:r>
              <a:rPr lang="en-US" altLang="zh-CN" dirty="0">
                <a:latin typeface="宋体" charset="-122"/>
                <a:ea typeface="宋体" charset="-122"/>
              </a:rPr>
              <a:t>120</a:t>
            </a:r>
            <a:r>
              <a:rPr lang="zh-CN" altLang="en-US" dirty="0">
                <a:latin typeface="宋体" charset="-122"/>
                <a:ea typeface="宋体" charset="-122"/>
              </a:rPr>
              <a:t>元，状态</a:t>
            </a:r>
            <a:r>
              <a:rPr lang="en-US" altLang="zh-CN" dirty="0">
                <a:latin typeface="宋体" charset="-122"/>
                <a:ea typeface="宋体" charset="-122"/>
              </a:rPr>
              <a:t>2</a:t>
            </a:r>
            <a:r>
              <a:rPr lang="zh-CN" altLang="en-US" dirty="0">
                <a:latin typeface="宋体" charset="-122"/>
                <a:ea typeface="宋体" charset="-122"/>
              </a:rPr>
              <a:t>时</a:t>
            </a:r>
            <a:r>
              <a:rPr lang="en-US" altLang="zh-CN" dirty="0">
                <a:latin typeface="宋体" charset="-122"/>
                <a:ea typeface="宋体" charset="-122"/>
              </a:rPr>
              <a:t>110</a:t>
            </a:r>
            <a:r>
              <a:rPr lang="zh-CN" altLang="en-US" dirty="0">
                <a:latin typeface="宋体" charset="-122"/>
                <a:ea typeface="宋体" charset="-122"/>
              </a:rPr>
              <a:t>元。</a:t>
            </a:r>
          </a:p>
          <a:p>
            <a:pPr lvl="1" algn="just" eaLnBrk="1" hangingPunct="1">
              <a:buFont typeface="Wingdings 2" pitchFamily="18" charset="2"/>
              <a:buNone/>
            </a:pPr>
            <a:r>
              <a:rPr lang="zh-CN" altLang="en-US" dirty="0">
                <a:latin typeface="宋体" charset="-122"/>
                <a:ea typeface="宋体" charset="-122"/>
              </a:rPr>
              <a:t>另外假设不考虑交易成本，资金借贷也不需要成本。</a:t>
            </a:r>
          </a:p>
          <a:p>
            <a:pPr algn="just" eaLnBrk="1" hangingPunct="1">
              <a:buFont typeface="Wingdings" pitchFamily="2" charset="2"/>
              <a:buNone/>
            </a:pPr>
            <a:r>
              <a:rPr lang="zh-CN" altLang="en-US" dirty="0" smtClean="0">
                <a:latin typeface="宋体" charset="-122"/>
                <a:ea typeface="宋体" charset="-122"/>
              </a:rPr>
              <a:t>问题：</a:t>
            </a:r>
            <a:r>
              <a:rPr lang="zh-CN" altLang="en-US" sz="2700" dirty="0">
                <a:latin typeface="宋体" charset="-122"/>
                <a:ea typeface="宋体" charset="-122"/>
              </a:rPr>
              <a:t>（</a:t>
            </a:r>
            <a:r>
              <a:rPr lang="en-US" altLang="zh-CN" sz="2700" dirty="0">
                <a:latin typeface="宋体" charset="-122"/>
                <a:ea typeface="宋体" charset="-122"/>
              </a:rPr>
              <a:t>1</a:t>
            </a:r>
            <a:r>
              <a:rPr lang="zh-CN" altLang="en-US" sz="2700" dirty="0">
                <a:latin typeface="宋体" charset="-122"/>
                <a:ea typeface="宋体" charset="-122"/>
              </a:rPr>
              <a:t>）</a:t>
            </a:r>
            <a:r>
              <a:rPr lang="en-US" altLang="zh-CN" sz="2700" dirty="0">
                <a:latin typeface="宋体" charset="-122"/>
                <a:ea typeface="宋体" charset="-122"/>
              </a:rPr>
              <a:t>B</a:t>
            </a:r>
            <a:r>
              <a:rPr lang="zh-CN" altLang="en-US" sz="2700" dirty="0">
                <a:latin typeface="宋体" charset="-122"/>
                <a:ea typeface="宋体" charset="-122"/>
              </a:rPr>
              <a:t>的合理价格为多少呢？</a:t>
            </a:r>
          </a:p>
          <a:p>
            <a:pPr lvl="1" algn="just" eaLnBrk="1" hangingPunct="1">
              <a:buFont typeface="Wingdings 2" pitchFamily="18" charset="2"/>
              <a:buNone/>
            </a:pPr>
            <a:r>
              <a:rPr lang="zh-CN" altLang="en-US" dirty="0">
                <a:latin typeface="宋体" charset="-122"/>
                <a:ea typeface="宋体" charset="-122"/>
              </a:rPr>
              <a:t>（</a:t>
            </a:r>
            <a:r>
              <a:rPr lang="en-US" altLang="zh-CN" dirty="0">
                <a:latin typeface="宋体" charset="-122"/>
                <a:ea typeface="宋体" charset="-122"/>
              </a:rPr>
              <a:t>2</a:t>
            </a:r>
            <a:r>
              <a:rPr lang="zh-CN" altLang="en-US" dirty="0">
                <a:latin typeface="宋体" charset="-122"/>
                <a:ea typeface="宋体" charset="-122"/>
              </a:rPr>
              <a:t>）如果</a:t>
            </a:r>
            <a:r>
              <a:rPr lang="en-US" altLang="zh-CN" dirty="0">
                <a:latin typeface="宋体" charset="-122"/>
                <a:ea typeface="宋体" charset="-122"/>
              </a:rPr>
              <a:t>B</a:t>
            </a:r>
            <a:r>
              <a:rPr lang="zh-CN" altLang="en-US" dirty="0">
                <a:latin typeface="宋体" charset="-122"/>
                <a:ea typeface="宋体" charset="-122"/>
              </a:rPr>
              <a:t>的价格为</a:t>
            </a:r>
            <a:r>
              <a:rPr lang="en-US" altLang="zh-CN" dirty="0">
                <a:latin typeface="宋体" charset="-122"/>
                <a:ea typeface="宋体" charset="-122"/>
              </a:rPr>
              <a:t>110</a:t>
            </a:r>
            <a:r>
              <a:rPr lang="zh-CN" altLang="en-US" dirty="0">
                <a:latin typeface="宋体" charset="-122"/>
                <a:ea typeface="宋体" charset="-122"/>
              </a:rPr>
              <a:t>元，如何套利？</a:t>
            </a:r>
          </a:p>
        </p:txBody>
      </p:sp>
    </p:spTree>
    <p:extLst>
      <p:ext uri="{BB962C8B-B14F-4D97-AF65-F5344CB8AC3E}">
        <p14:creationId xmlns:p14="http://schemas.microsoft.com/office/powerpoint/2010/main" val="16523701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a:t>证券未来损益图</a:t>
            </a:r>
          </a:p>
        </p:txBody>
      </p:sp>
      <p:grpSp>
        <p:nvGrpSpPr>
          <p:cNvPr id="242691" name="Group 21"/>
          <p:cNvGrpSpPr>
            <a:grpSpLocks/>
          </p:cNvGrpSpPr>
          <p:nvPr/>
        </p:nvGrpSpPr>
        <p:grpSpPr bwMode="auto">
          <a:xfrm>
            <a:off x="4151313" y="1844676"/>
            <a:ext cx="1987550" cy="1604963"/>
            <a:chOff x="432" y="1632"/>
            <a:chExt cx="1252" cy="1011"/>
          </a:xfrm>
        </p:grpSpPr>
        <p:sp>
          <p:nvSpPr>
            <p:cNvPr id="242708" name="Text Box 3"/>
            <p:cNvSpPr txBox="1">
              <a:spLocks noChangeAspect="1" noChangeArrowheads="1"/>
            </p:cNvSpPr>
            <p:nvPr/>
          </p:nvSpPr>
          <p:spPr bwMode="auto">
            <a:xfrm>
              <a:off x="432" y="1866"/>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100</a:t>
              </a:r>
            </a:p>
          </p:txBody>
        </p:sp>
        <p:sp>
          <p:nvSpPr>
            <p:cNvPr id="242709" name="Text Box 4"/>
            <p:cNvSpPr txBox="1">
              <a:spLocks noChangeAspect="1" noChangeArrowheads="1"/>
            </p:cNvSpPr>
            <p:nvPr/>
          </p:nvSpPr>
          <p:spPr bwMode="auto">
            <a:xfrm>
              <a:off x="1357" y="1632"/>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105</a:t>
              </a:r>
            </a:p>
          </p:txBody>
        </p:sp>
        <p:sp>
          <p:nvSpPr>
            <p:cNvPr id="242710" name="Text Box 5"/>
            <p:cNvSpPr txBox="1">
              <a:spLocks noChangeAspect="1" noChangeArrowheads="1"/>
            </p:cNvSpPr>
            <p:nvPr/>
          </p:nvSpPr>
          <p:spPr bwMode="auto">
            <a:xfrm>
              <a:off x="1357" y="2081"/>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95</a:t>
              </a:r>
            </a:p>
          </p:txBody>
        </p:sp>
        <p:sp>
          <p:nvSpPr>
            <p:cNvPr id="242711" name="Text Box 6"/>
            <p:cNvSpPr txBox="1">
              <a:spLocks noChangeAspect="1" noChangeArrowheads="1"/>
            </p:cNvSpPr>
            <p:nvPr/>
          </p:nvSpPr>
          <p:spPr bwMode="auto">
            <a:xfrm>
              <a:off x="772" y="2418"/>
              <a:ext cx="91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b="1">
                  <a:latin typeface="Times New Roman" pitchFamily="18" charset="0"/>
                  <a:ea typeface="宋体" charset="-122"/>
                </a:rPr>
                <a:t>风险证券</a:t>
              </a:r>
              <a:r>
                <a:rPr lang="en-US" altLang="zh-CN" b="1">
                  <a:latin typeface="Times New Roman" pitchFamily="18" charset="0"/>
                  <a:ea typeface="宋体" charset="-122"/>
                </a:rPr>
                <a:t>A</a:t>
              </a:r>
            </a:p>
          </p:txBody>
        </p:sp>
        <p:sp>
          <p:nvSpPr>
            <p:cNvPr id="242712" name="Line 7"/>
            <p:cNvSpPr>
              <a:spLocks noChangeAspect="1" noChangeShapeType="1"/>
            </p:cNvSpPr>
            <p:nvPr/>
          </p:nvSpPr>
          <p:spPr bwMode="auto">
            <a:xfrm flipV="1">
              <a:off x="753" y="1744"/>
              <a:ext cx="604" cy="225"/>
            </a:xfrm>
            <a:prstGeom prst="line">
              <a:avLst/>
            </a:prstGeom>
            <a:noFill/>
            <a:ln w="28575">
              <a:solidFill>
                <a:schemeClr val="tx1"/>
              </a:solidFill>
              <a:round/>
              <a:headEnd/>
              <a:tailEnd/>
            </a:ln>
          </p:spPr>
          <p:txBody>
            <a:bodyPr/>
            <a:lstStyle/>
            <a:p>
              <a:endParaRPr lang="zh-CN" altLang="en-US"/>
            </a:p>
          </p:txBody>
        </p:sp>
        <p:sp>
          <p:nvSpPr>
            <p:cNvPr id="242713" name="Line 8"/>
            <p:cNvSpPr>
              <a:spLocks noChangeAspect="1" noChangeShapeType="1"/>
            </p:cNvSpPr>
            <p:nvPr/>
          </p:nvSpPr>
          <p:spPr bwMode="auto">
            <a:xfrm>
              <a:off x="753" y="1969"/>
              <a:ext cx="604" cy="225"/>
            </a:xfrm>
            <a:prstGeom prst="line">
              <a:avLst/>
            </a:prstGeom>
            <a:noFill/>
            <a:ln w="28575">
              <a:solidFill>
                <a:schemeClr val="tx1"/>
              </a:solidFill>
              <a:round/>
              <a:headEnd/>
              <a:tailEnd/>
            </a:ln>
          </p:spPr>
          <p:txBody>
            <a:bodyPr/>
            <a:lstStyle/>
            <a:p>
              <a:endParaRPr lang="zh-CN" altLang="en-US"/>
            </a:p>
          </p:txBody>
        </p:sp>
      </p:grpSp>
      <p:grpSp>
        <p:nvGrpSpPr>
          <p:cNvPr id="242692" name="Group 22"/>
          <p:cNvGrpSpPr>
            <a:grpSpLocks/>
          </p:cNvGrpSpPr>
          <p:nvPr/>
        </p:nvGrpSpPr>
        <p:grpSpPr bwMode="auto">
          <a:xfrm>
            <a:off x="4151313" y="4221163"/>
            <a:ext cx="1947862" cy="1604962"/>
            <a:chOff x="2115" y="1632"/>
            <a:chExt cx="1227" cy="1011"/>
          </a:xfrm>
        </p:grpSpPr>
        <p:sp>
          <p:nvSpPr>
            <p:cNvPr id="242702" name="Text Box 9"/>
            <p:cNvSpPr txBox="1">
              <a:spLocks noChangeAspect="1" noChangeArrowheads="1"/>
            </p:cNvSpPr>
            <p:nvPr/>
          </p:nvSpPr>
          <p:spPr bwMode="auto">
            <a:xfrm>
              <a:off x="2115" y="1866"/>
              <a:ext cx="302" cy="225"/>
            </a:xfrm>
            <a:prstGeom prst="rect">
              <a:avLst/>
            </a:prstGeom>
            <a:noFill/>
            <a:ln w="9525">
              <a:noFill/>
              <a:miter lim="800000"/>
              <a:headEnd/>
              <a:tailEnd/>
            </a:ln>
          </p:spPr>
          <p:txBody>
            <a:bodyPr lIns="18000" tIns="10800" rIns="18000" bIns="10800"/>
            <a:lstStyle/>
            <a:p>
              <a:pPr algn="r" eaLnBrk="0" hangingPunct="0">
                <a:spcBef>
                  <a:spcPct val="0"/>
                </a:spcBef>
                <a:buClrTx/>
                <a:buSzTx/>
                <a:buFontTx/>
                <a:buNone/>
              </a:pPr>
              <a:r>
                <a:rPr lang="en-US" altLang="zh-CN" b="1">
                  <a:latin typeface="宋体" charset="-122"/>
                  <a:ea typeface="宋体" charset="-122"/>
                </a:rPr>
                <a:t>P</a:t>
              </a:r>
              <a:r>
                <a:rPr lang="en-US" altLang="zh-CN" b="1" baseline="-25000">
                  <a:latin typeface="宋体" charset="-122"/>
                  <a:ea typeface="宋体" charset="-122"/>
                </a:rPr>
                <a:t>B</a:t>
              </a:r>
              <a:endParaRPr lang="en-US" altLang="zh-CN" b="1">
                <a:latin typeface="宋体" charset="-122"/>
                <a:ea typeface="宋体" charset="-122"/>
              </a:endParaRPr>
            </a:p>
          </p:txBody>
        </p:sp>
        <p:sp>
          <p:nvSpPr>
            <p:cNvPr id="242703" name="Text Box 10"/>
            <p:cNvSpPr txBox="1">
              <a:spLocks noChangeAspect="1" noChangeArrowheads="1"/>
            </p:cNvSpPr>
            <p:nvPr/>
          </p:nvSpPr>
          <p:spPr bwMode="auto">
            <a:xfrm>
              <a:off x="3040" y="1632"/>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dirty="0">
                  <a:latin typeface="Times New Roman" pitchFamily="18" charset="0"/>
                  <a:ea typeface="宋体" charset="-122"/>
                </a:rPr>
                <a:t>120</a:t>
              </a:r>
            </a:p>
          </p:txBody>
        </p:sp>
        <p:sp>
          <p:nvSpPr>
            <p:cNvPr id="242704" name="Text Box 11"/>
            <p:cNvSpPr txBox="1">
              <a:spLocks noChangeAspect="1" noChangeArrowheads="1"/>
            </p:cNvSpPr>
            <p:nvPr/>
          </p:nvSpPr>
          <p:spPr bwMode="auto">
            <a:xfrm>
              <a:off x="3040" y="2081"/>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110</a:t>
              </a:r>
            </a:p>
          </p:txBody>
        </p:sp>
        <p:sp>
          <p:nvSpPr>
            <p:cNvPr id="242705" name="Text Box 12"/>
            <p:cNvSpPr txBox="1">
              <a:spLocks noChangeAspect="1" noChangeArrowheads="1"/>
            </p:cNvSpPr>
            <p:nvPr/>
          </p:nvSpPr>
          <p:spPr bwMode="auto">
            <a:xfrm>
              <a:off x="2550" y="2418"/>
              <a:ext cx="758"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b="1">
                  <a:latin typeface="Times New Roman" pitchFamily="18" charset="0"/>
                  <a:ea typeface="宋体" charset="-122"/>
                </a:rPr>
                <a:t>风险证券</a:t>
              </a:r>
              <a:r>
                <a:rPr lang="en-US" altLang="zh-CN" b="1">
                  <a:latin typeface="Times New Roman" pitchFamily="18" charset="0"/>
                  <a:ea typeface="宋体" charset="-122"/>
                </a:rPr>
                <a:t>B</a:t>
              </a:r>
            </a:p>
          </p:txBody>
        </p:sp>
        <p:sp>
          <p:nvSpPr>
            <p:cNvPr id="242706" name="Line 13"/>
            <p:cNvSpPr>
              <a:spLocks noChangeAspect="1" noChangeShapeType="1"/>
            </p:cNvSpPr>
            <p:nvPr/>
          </p:nvSpPr>
          <p:spPr bwMode="auto">
            <a:xfrm flipV="1">
              <a:off x="2436" y="1744"/>
              <a:ext cx="604" cy="225"/>
            </a:xfrm>
            <a:prstGeom prst="line">
              <a:avLst/>
            </a:prstGeom>
            <a:noFill/>
            <a:ln w="28575">
              <a:solidFill>
                <a:schemeClr val="tx1"/>
              </a:solidFill>
              <a:round/>
              <a:headEnd/>
              <a:tailEnd/>
            </a:ln>
          </p:spPr>
          <p:txBody>
            <a:bodyPr/>
            <a:lstStyle/>
            <a:p>
              <a:endParaRPr lang="zh-CN" altLang="en-US"/>
            </a:p>
          </p:txBody>
        </p:sp>
        <p:sp>
          <p:nvSpPr>
            <p:cNvPr id="242707" name="Line 14"/>
            <p:cNvSpPr>
              <a:spLocks noChangeAspect="1" noChangeShapeType="1"/>
            </p:cNvSpPr>
            <p:nvPr/>
          </p:nvSpPr>
          <p:spPr bwMode="auto">
            <a:xfrm>
              <a:off x="2436" y="1969"/>
              <a:ext cx="604" cy="225"/>
            </a:xfrm>
            <a:prstGeom prst="line">
              <a:avLst/>
            </a:prstGeom>
            <a:noFill/>
            <a:ln w="28575">
              <a:solidFill>
                <a:schemeClr val="tx1"/>
              </a:solidFill>
              <a:round/>
              <a:headEnd/>
              <a:tailEnd/>
            </a:ln>
          </p:spPr>
          <p:txBody>
            <a:bodyPr/>
            <a:lstStyle/>
            <a:p>
              <a:endParaRPr lang="zh-CN" altLang="en-US"/>
            </a:p>
          </p:txBody>
        </p:sp>
      </p:grpSp>
      <p:sp>
        <p:nvSpPr>
          <p:cNvPr id="242693" name="Text Box 15"/>
          <p:cNvSpPr txBox="1">
            <a:spLocks noChangeAspect="1" noChangeArrowheads="1"/>
          </p:cNvSpPr>
          <p:nvPr/>
        </p:nvSpPr>
        <p:spPr bwMode="auto">
          <a:xfrm>
            <a:off x="7454901" y="2962275"/>
            <a:ext cx="481013" cy="357188"/>
          </a:xfrm>
          <a:prstGeom prst="rect">
            <a:avLst/>
          </a:prstGeom>
          <a:noFill/>
          <a:ln w="9525">
            <a:noFill/>
            <a:miter lim="800000"/>
            <a:headEnd/>
            <a:tailEnd/>
          </a:ln>
        </p:spPr>
        <p:txBody>
          <a:bodyPr lIns="18000" tIns="10800" rIns="18000" bIns="10800"/>
          <a:lstStyle/>
          <a:p>
            <a:pPr algn="r" eaLnBrk="0" hangingPunct="0">
              <a:spcBef>
                <a:spcPct val="0"/>
              </a:spcBef>
              <a:buClrTx/>
              <a:buSzTx/>
              <a:buFontTx/>
              <a:buNone/>
            </a:pPr>
            <a:r>
              <a:rPr lang="en-US" altLang="zh-CN" b="1">
                <a:latin typeface="宋体" charset="-122"/>
                <a:ea typeface="宋体" charset="-122"/>
              </a:rPr>
              <a:t>1</a:t>
            </a:r>
          </a:p>
        </p:txBody>
      </p:sp>
      <p:sp>
        <p:nvSpPr>
          <p:cNvPr id="242694" name="Text Box 16"/>
          <p:cNvSpPr txBox="1">
            <a:spLocks noChangeAspect="1" noChangeArrowheads="1"/>
          </p:cNvSpPr>
          <p:nvPr/>
        </p:nvSpPr>
        <p:spPr bwMode="auto">
          <a:xfrm>
            <a:off x="8923338" y="2590800"/>
            <a:ext cx="68580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a:t>
            </a:r>
          </a:p>
        </p:txBody>
      </p:sp>
      <p:sp>
        <p:nvSpPr>
          <p:cNvPr id="242695" name="Text Box 17"/>
          <p:cNvSpPr txBox="1">
            <a:spLocks noChangeAspect="1" noChangeArrowheads="1"/>
          </p:cNvSpPr>
          <p:nvPr/>
        </p:nvSpPr>
        <p:spPr bwMode="auto">
          <a:xfrm>
            <a:off x="8923338" y="3303589"/>
            <a:ext cx="68580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a:t>
            </a:r>
          </a:p>
        </p:txBody>
      </p:sp>
      <p:sp>
        <p:nvSpPr>
          <p:cNvPr id="242696" name="Text Box 18"/>
          <p:cNvSpPr txBox="1">
            <a:spLocks noChangeAspect="1" noChangeArrowheads="1"/>
          </p:cNvSpPr>
          <p:nvPr/>
        </p:nvSpPr>
        <p:spPr bwMode="auto">
          <a:xfrm>
            <a:off x="8145464" y="3838575"/>
            <a:ext cx="1203325"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b="1">
                <a:latin typeface="Times New Roman" pitchFamily="18" charset="0"/>
                <a:ea typeface="宋体" charset="-122"/>
              </a:rPr>
              <a:t>资金借贷</a:t>
            </a:r>
          </a:p>
        </p:txBody>
      </p:sp>
      <p:sp>
        <p:nvSpPr>
          <p:cNvPr id="242697" name="Line 19"/>
          <p:cNvSpPr>
            <a:spLocks noChangeAspect="1" noChangeShapeType="1"/>
          </p:cNvSpPr>
          <p:nvPr/>
        </p:nvSpPr>
        <p:spPr bwMode="auto">
          <a:xfrm flipV="1">
            <a:off x="7964488" y="2768600"/>
            <a:ext cx="958850" cy="357188"/>
          </a:xfrm>
          <a:prstGeom prst="line">
            <a:avLst/>
          </a:prstGeom>
          <a:noFill/>
          <a:ln w="28575">
            <a:solidFill>
              <a:schemeClr val="tx1"/>
            </a:solidFill>
            <a:round/>
            <a:headEnd/>
            <a:tailEnd/>
          </a:ln>
        </p:spPr>
        <p:txBody>
          <a:bodyPr/>
          <a:lstStyle/>
          <a:p>
            <a:endParaRPr lang="zh-CN" altLang="en-US"/>
          </a:p>
        </p:txBody>
      </p:sp>
      <p:sp>
        <p:nvSpPr>
          <p:cNvPr id="242698" name="Line 20"/>
          <p:cNvSpPr>
            <a:spLocks noChangeAspect="1" noChangeShapeType="1"/>
          </p:cNvSpPr>
          <p:nvPr/>
        </p:nvSpPr>
        <p:spPr bwMode="auto">
          <a:xfrm>
            <a:off x="7964488" y="3125789"/>
            <a:ext cx="958850" cy="357187"/>
          </a:xfrm>
          <a:prstGeom prst="line">
            <a:avLst/>
          </a:prstGeom>
          <a:noFill/>
          <a:ln w="28575">
            <a:solidFill>
              <a:schemeClr val="tx1"/>
            </a:solidFill>
            <a:round/>
            <a:headEnd/>
            <a:tailEnd/>
          </a:ln>
        </p:spPr>
        <p:txBody>
          <a:bodyPr/>
          <a:lstStyle/>
          <a:p>
            <a:endParaRPr lang="zh-CN" altLang="en-US"/>
          </a:p>
        </p:txBody>
      </p:sp>
      <p:sp>
        <p:nvSpPr>
          <p:cNvPr id="53271" name="Oval 23"/>
          <p:cNvSpPr>
            <a:spLocks noChangeArrowheads="1"/>
          </p:cNvSpPr>
          <p:nvPr/>
        </p:nvSpPr>
        <p:spPr bwMode="auto">
          <a:xfrm>
            <a:off x="3935413" y="1341439"/>
            <a:ext cx="2305050" cy="2663825"/>
          </a:xfrm>
          <a:prstGeom prst="ellipse">
            <a:avLst/>
          </a:prstGeom>
          <a:noFill/>
          <a:ln w="38100">
            <a:solidFill>
              <a:srgbClr val="FF00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53272" name="Oval 24"/>
          <p:cNvSpPr>
            <a:spLocks noChangeArrowheads="1"/>
          </p:cNvSpPr>
          <p:nvPr/>
        </p:nvSpPr>
        <p:spPr bwMode="auto">
          <a:xfrm>
            <a:off x="4079875" y="3716339"/>
            <a:ext cx="2305050" cy="2663825"/>
          </a:xfrm>
          <a:prstGeom prst="ellipse">
            <a:avLst/>
          </a:prstGeom>
          <a:noFill/>
          <a:ln w="38100">
            <a:solidFill>
              <a:srgbClr val="0000FF"/>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53273" name="Oval 25"/>
          <p:cNvSpPr>
            <a:spLocks noChangeArrowheads="1"/>
          </p:cNvSpPr>
          <p:nvPr/>
        </p:nvSpPr>
        <p:spPr bwMode="auto">
          <a:xfrm>
            <a:off x="7319963" y="1916114"/>
            <a:ext cx="2305050" cy="2663825"/>
          </a:xfrm>
          <a:prstGeom prst="ellipse">
            <a:avLst/>
          </a:prstGeom>
          <a:noFill/>
          <a:ln w="38100">
            <a:solidFill>
              <a:srgbClr val="0080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Tree>
    <p:extLst>
      <p:ext uri="{BB962C8B-B14F-4D97-AF65-F5344CB8AC3E}">
        <p14:creationId xmlns:p14="http://schemas.microsoft.com/office/powerpoint/2010/main" val="40982252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71"/>
                                        </p:tgtEl>
                                        <p:attrNameLst>
                                          <p:attrName>style.visibility</p:attrName>
                                        </p:attrNameLst>
                                      </p:cBhvr>
                                      <p:to>
                                        <p:strVal val="visible"/>
                                      </p:to>
                                    </p:set>
                                    <p:anim calcmode="lin" valueType="num">
                                      <p:cBhvr additive="base">
                                        <p:cTn id="7" dur="500" fill="hold"/>
                                        <p:tgtEl>
                                          <p:spTgt spid="53271"/>
                                        </p:tgtEl>
                                        <p:attrNameLst>
                                          <p:attrName>ppt_x</p:attrName>
                                        </p:attrNameLst>
                                      </p:cBhvr>
                                      <p:tavLst>
                                        <p:tav tm="0">
                                          <p:val>
                                            <p:strVal val="#ppt_x"/>
                                          </p:val>
                                        </p:tav>
                                        <p:tav tm="100000">
                                          <p:val>
                                            <p:strVal val="#ppt_x"/>
                                          </p:val>
                                        </p:tav>
                                      </p:tavLst>
                                    </p:anim>
                                    <p:anim calcmode="lin" valueType="num">
                                      <p:cBhvr additive="base">
                                        <p:cTn id="8" dur="500" fill="hold"/>
                                        <p:tgtEl>
                                          <p:spTgt spid="532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72"/>
                                        </p:tgtEl>
                                        <p:attrNameLst>
                                          <p:attrName>style.visibility</p:attrName>
                                        </p:attrNameLst>
                                      </p:cBhvr>
                                      <p:to>
                                        <p:strVal val="visible"/>
                                      </p:to>
                                    </p:set>
                                    <p:anim calcmode="lin" valueType="num">
                                      <p:cBhvr additive="base">
                                        <p:cTn id="13" dur="500" fill="hold"/>
                                        <p:tgtEl>
                                          <p:spTgt spid="53272"/>
                                        </p:tgtEl>
                                        <p:attrNameLst>
                                          <p:attrName>ppt_x</p:attrName>
                                        </p:attrNameLst>
                                      </p:cBhvr>
                                      <p:tavLst>
                                        <p:tav tm="0">
                                          <p:val>
                                            <p:strVal val="#ppt_x"/>
                                          </p:val>
                                        </p:tav>
                                        <p:tav tm="100000">
                                          <p:val>
                                            <p:strVal val="#ppt_x"/>
                                          </p:val>
                                        </p:tav>
                                      </p:tavLst>
                                    </p:anim>
                                    <p:anim calcmode="lin" valueType="num">
                                      <p:cBhvr additive="base">
                                        <p:cTn id="14" dur="500" fill="hold"/>
                                        <p:tgtEl>
                                          <p:spTgt spid="532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73"/>
                                        </p:tgtEl>
                                        <p:attrNameLst>
                                          <p:attrName>style.visibility</p:attrName>
                                        </p:attrNameLst>
                                      </p:cBhvr>
                                      <p:to>
                                        <p:strVal val="visible"/>
                                      </p:to>
                                    </p:set>
                                    <p:anim calcmode="lin" valueType="num">
                                      <p:cBhvr additive="base">
                                        <p:cTn id="19" dur="500" fill="hold"/>
                                        <p:tgtEl>
                                          <p:spTgt spid="53273"/>
                                        </p:tgtEl>
                                        <p:attrNameLst>
                                          <p:attrName>ppt_x</p:attrName>
                                        </p:attrNameLst>
                                      </p:cBhvr>
                                      <p:tavLst>
                                        <p:tav tm="0">
                                          <p:val>
                                            <p:strVal val="#ppt_x"/>
                                          </p:val>
                                        </p:tav>
                                        <p:tav tm="100000">
                                          <p:val>
                                            <p:strVal val="#ppt_x"/>
                                          </p:val>
                                        </p:tav>
                                      </p:tavLst>
                                    </p:anim>
                                    <p:anim calcmode="lin" valueType="num">
                                      <p:cBhvr additive="base">
                                        <p:cTn id="20" dur="500" fill="hold"/>
                                        <p:tgtEl>
                                          <p:spTgt spid="532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1" grpId="0" animBg="1"/>
      <p:bldP spid="53272" grpId="0" animBg="1"/>
      <p:bldP spid="5327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dirty="0"/>
              <a:t>不确定状态下的</a:t>
            </a:r>
            <a:br>
              <a:rPr lang="zh-CN" altLang="en-US" sz="3200" dirty="0"/>
            </a:br>
            <a:r>
              <a:rPr lang="zh-CN" altLang="en-US" sz="3200" dirty="0" smtClean="0"/>
              <a:t>无套利定价原理的应用</a:t>
            </a:r>
            <a:endParaRPr lang="zh-CN" altLang="zh-CN" sz="3200" dirty="0"/>
          </a:p>
        </p:txBody>
      </p:sp>
      <p:sp>
        <p:nvSpPr>
          <p:cNvPr id="12292" name="Rectangle 3"/>
          <p:cNvSpPr>
            <a:spLocks noGrp="1" noChangeArrowheads="1"/>
          </p:cNvSpPr>
          <p:nvPr>
            <p:ph idx="4294967295"/>
          </p:nvPr>
        </p:nvSpPr>
        <p:spPr>
          <a:xfrm>
            <a:off x="1981201" y="1600201"/>
            <a:ext cx="7859713" cy="3700463"/>
          </a:xfrm>
        </p:spPr>
        <p:txBody>
          <a:bodyPr/>
          <a:lstStyle/>
          <a:p>
            <a:pPr eaLnBrk="1" hangingPunct="1"/>
            <a:r>
              <a:rPr lang="zh-CN" altLang="en-US" dirty="0" smtClean="0">
                <a:latin typeface="宋体" charset="-122"/>
                <a:ea typeface="宋体" charset="-122"/>
              </a:rPr>
              <a:t>静态组合策略：</a:t>
            </a:r>
          </a:p>
          <a:p>
            <a:pPr lvl="1" eaLnBrk="1" hangingPunct="1"/>
            <a:r>
              <a:rPr lang="zh-CN" altLang="en-US" sz="2800" dirty="0" smtClean="0">
                <a:latin typeface="宋体" charset="-122"/>
                <a:ea typeface="宋体" charset="-122"/>
              </a:rPr>
              <a:t>要求 </a:t>
            </a:r>
            <a:r>
              <a:rPr lang="en-US" altLang="zh-CN" sz="2800" dirty="0" smtClean="0">
                <a:latin typeface="宋体" charset="-122"/>
                <a:ea typeface="宋体" charset="-122"/>
              </a:rPr>
              <a:t>x </a:t>
            </a:r>
            <a:r>
              <a:rPr lang="zh-CN" altLang="en-US" sz="2800" dirty="0" smtClean="0">
                <a:latin typeface="宋体" charset="-122"/>
                <a:ea typeface="宋体" charset="-122"/>
              </a:rPr>
              <a:t>份的证券</a:t>
            </a:r>
            <a:r>
              <a:rPr lang="en-US" altLang="zh-CN" sz="2800" dirty="0" smtClean="0">
                <a:latin typeface="宋体" charset="-122"/>
                <a:ea typeface="宋体" charset="-122"/>
              </a:rPr>
              <a:t>A</a:t>
            </a:r>
            <a:r>
              <a:rPr lang="zh-CN" altLang="en-US" sz="2800" dirty="0" smtClean="0">
                <a:latin typeface="宋体" charset="-122"/>
                <a:ea typeface="宋体" charset="-122"/>
              </a:rPr>
              <a:t>和 </a:t>
            </a:r>
            <a:r>
              <a:rPr lang="en-US" altLang="zh-CN" sz="2800" dirty="0" smtClean="0">
                <a:latin typeface="宋体" charset="-122"/>
                <a:ea typeface="宋体" charset="-122"/>
              </a:rPr>
              <a:t>y </a:t>
            </a:r>
            <a:r>
              <a:rPr lang="zh-CN" altLang="en-US" sz="2800" dirty="0" smtClean="0">
                <a:latin typeface="宋体" charset="-122"/>
                <a:ea typeface="宋体" charset="-122"/>
              </a:rPr>
              <a:t>份的资金借贷构成</a:t>
            </a:r>
            <a:r>
              <a:rPr lang="en-US" altLang="zh-CN" sz="2800" dirty="0" smtClean="0">
                <a:latin typeface="宋体" charset="-122"/>
                <a:ea typeface="宋体" charset="-122"/>
              </a:rPr>
              <a:t>B</a:t>
            </a:r>
          </a:p>
          <a:p>
            <a:pPr lvl="1" eaLnBrk="1" hangingPunct="1"/>
            <a:endParaRPr lang="en-US" altLang="zh-CN" dirty="0" smtClean="0">
              <a:latin typeface="华文中宋" pitchFamily="2" charset="-122"/>
            </a:endParaRPr>
          </a:p>
        </p:txBody>
      </p:sp>
      <p:sp>
        <p:nvSpPr>
          <p:cNvPr id="12293" name="Rectangle 4"/>
          <p:cNvSpPr>
            <a:spLocks noChangeArrowheads="1"/>
          </p:cNvSpPr>
          <p:nvPr/>
        </p:nvSpPr>
        <p:spPr bwMode="auto">
          <a:xfrm>
            <a:off x="5314950" y="3200400"/>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12290" name="Object 5"/>
          <p:cNvGraphicFramePr>
            <a:graphicFrameLocks noChangeAspect="1"/>
          </p:cNvGraphicFramePr>
          <p:nvPr>
            <p:extLst>
              <p:ext uri="{D42A27DB-BD31-4B8C-83A1-F6EECF244321}">
                <p14:modId xmlns:p14="http://schemas.microsoft.com/office/powerpoint/2010/main" val="3336495348"/>
              </p:ext>
            </p:extLst>
          </p:nvPr>
        </p:nvGraphicFramePr>
        <p:xfrm>
          <a:off x="4205288" y="3569732"/>
          <a:ext cx="3411537" cy="1136650"/>
        </p:xfrm>
        <a:graphic>
          <a:graphicData uri="http://schemas.openxmlformats.org/presentationml/2006/ole">
            <mc:AlternateContent xmlns:mc="http://schemas.openxmlformats.org/markup-compatibility/2006">
              <mc:Choice xmlns:v="urn:schemas-microsoft-com:vml" Requires="v">
                <p:oleObj spid="_x0000_s11272" name="Equation" r:id="rId3" imgW="1371600" imgH="457200" progId="Equation.3">
                  <p:embed/>
                </p:oleObj>
              </mc:Choice>
              <mc:Fallback>
                <p:oleObj name="Equation" r:id="rId3" imgW="1371600" imgH="457200" progId="Equation.3">
                  <p:embed/>
                  <p:pic>
                    <p:nvPicPr>
                      <p:cNvPr id="1229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205288" y="3569732"/>
                        <a:ext cx="3411537"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510379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sp>
        <p:nvSpPr>
          <p:cNvPr id="243715" name="Rectangle 3"/>
          <p:cNvSpPr>
            <a:spLocks noGrp="1" noChangeArrowheads="1"/>
          </p:cNvSpPr>
          <p:nvPr>
            <p:ph idx="4294967295"/>
          </p:nvPr>
        </p:nvSpPr>
        <p:spPr/>
        <p:txBody>
          <a:bodyPr/>
          <a:lstStyle/>
          <a:p>
            <a:pPr eaLnBrk="1" hangingPunct="1"/>
            <a:r>
              <a:rPr lang="zh-CN" altLang="en-US" dirty="0">
                <a:latin typeface="宋体" charset="-122"/>
                <a:ea typeface="宋体" charset="-122"/>
              </a:rPr>
              <a:t>解得：</a:t>
            </a:r>
          </a:p>
          <a:p>
            <a:pPr lvl="1" eaLnBrk="1" hangingPunct="1">
              <a:buFont typeface="Wingdings 2" pitchFamily="18" charset="2"/>
              <a:buNone/>
            </a:pPr>
            <a:r>
              <a:rPr lang="en-US" altLang="zh-CN" sz="2800" dirty="0">
                <a:latin typeface="宋体" charset="-122"/>
                <a:ea typeface="宋体" charset="-122"/>
              </a:rPr>
              <a:t>X = 1, y = 15</a:t>
            </a:r>
          </a:p>
          <a:p>
            <a:pPr eaLnBrk="1" hangingPunct="1"/>
            <a:r>
              <a:rPr lang="zh-CN" altLang="en-US" dirty="0">
                <a:latin typeface="宋体" charset="-122"/>
                <a:ea typeface="宋体" charset="-122"/>
              </a:rPr>
              <a:t>所以：</a:t>
            </a:r>
          </a:p>
          <a:p>
            <a:pPr lvl="1" eaLnBrk="1" hangingPunct="1">
              <a:buFont typeface="Wingdings 2" pitchFamily="18" charset="2"/>
              <a:buNone/>
            </a:pPr>
            <a:r>
              <a:rPr lang="en-US" altLang="zh-CN" sz="2800" dirty="0">
                <a:latin typeface="宋体" charset="-122"/>
                <a:ea typeface="宋体" charset="-122"/>
              </a:rPr>
              <a:t>B</a:t>
            </a:r>
            <a:r>
              <a:rPr lang="zh-CN" altLang="en-US" sz="2800" dirty="0">
                <a:latin typeface="宋体" charset="-122"/>
                <a:ea typeface="宋体" charset="-122"/>
              </a:rPr>
              <a:t>的价格为：</a:t>
            </a:r>
          </a:p>
          <a:p>
            <a:pPr lvl="1" eaLnBrk="1" hangingPunct="1">
              <a:buFont typeface="Wingdings 2" pitchFamily="18" charset="2"/>
              <a:buNone/>
            </a:pPr>
            <a:r>
              <a:rPr lang="zh-CN" altLang="en-US" sz="2800" dirty="0">
                <a:latin typeface="宋体" charset="-122"/>
                <a:ea typeface="宋体" charset="-122"/>
              </a:rPr>
              <a:t>  </a:t>
            </a:r>
            <a:r>
              <a:rPr lang="en-US" altLang="zh-CN" sz="2800" dirty="0">
                <a:latin typeface="宋体" charset="-122"/>
                <a:ea typeface="宋体" charset="-122"/>
              </a:rPr>
              <a:t>1*100+15*1 = 115</a:t>
            </a:r>
          </a:p>
        </p:txBody>
      </p:sp>
      <p:sp>
        <p:nvSpPr>
          <p:cNvPr id="4" name="线形标注 2 3"/>
          <p:cNvSpPr/>
          <p:nvPr/>
        </p:nvSpPr>
        <p:spPr>
          <a:xfrm>
            <a:off x="5238750" y="1428751"/>
            <a:ext cx="4929188" cy="1857375"/>
          </a:xfrm>
          <a:prstGeom prst="borderCallout2">
            <a:avLst>
              <a:gd name="adj1" fmla="val 18750"/>
              <a:gd name="adj2" fmla="val -8333"/>
              <a:gd name="adj3" fmla="val 18750"/>
              <a:gd name="adj4" fmla="val -16667"/>
              <a:gd name="adj5" fmla="val 50503"/>
              <a:gd name="adj6" fmla="val -2910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en-US" altLang="zh-CN" sz="2800" dirty="0"/>
          </a:p>
          <a:p>
            <a:pPr algn="l">
              <a:defRPr/>
            </a:pPr>
            <a:r>
              <a:rPr lang="zh-CN" altLang="en-US" sz="2800" dirty="0"/>
              <a:t>注意</a:t>
            </a:r>
            <a:r>
              <a:rPr lang="en-US" altLang="zh-CN" sz="2400" dirty="0"/>
              <a:t>:</a:t>
            </a:r>
            <a:r>
              <a:rPr lang="en-US" altLang="zh-CN" sz="2400" b="1" i="1" dirty="0">
                <a:latin typeface="Times New Roman" pitchFamily="18" charset="0"/>
                <a:cs typeface="Times New Roman" pitchFamily="18" charset="0"/>
              </a:rPr>
              <a:t>Y</a:t>
            </a:r>
            <a:r>
              <a:rPr lang="zh-CN" altLang="en-US" sz="2400" b="1" dirty="0">
                <a:latin typeface="仿宋_GB2312" pitchFamily="49" charset="-122"/>
                <a:ea typeface="仿宋_GB2312" pitchFamily="49" charset="-122"/>
              </a:rPr>
              <a:t>大于零为借出资金</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小于零为借入资金</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即买入复制组合时</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需借出资金</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而卖空复制组合时</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为借入资金</a:t>
            </a:r>
            <a:r>
              <a:rPr lang="en-US" altLang="zh-CN" sz="2400" b="1" dirty="0">
                <a:latin typeface="仿宋_GB2312" pitchFamily="49" charset="-122"/>
                <a:ea typeface="仿宋_GB2312" pitchFamily="49" charset="-122"/>
              </a:rPr>
              <a:t>.</a:t>
            </a:r>
          </a:p>
          <a:p>
            <a:pPr algn="l">
              <a:defRPr/>
            </a:pPr>
            <a:endParaRPr lang="zh-CN" altLang="en-US" sz="2400" b="1" dirty="0">
              <a:latin typeface="仿宋_GB2312" pitchFamily="49" charset="-122"/>
              <a:ea typeface="仿宋_GB2312" pitchFamily="49" charset="-122"/>
            </a:endParaRPr>
          </a:p>
        </p:txBody>
      </p:sp>
    </p:spTree>
    <p:extLst>
      <p:ext uri="{BB962C8B-B14F-4D97-AF65-F5344CB8AC3E}">
        <p14:creationId xmlns:p14="http://schemas.microsoft.com/office/powerpoint/2010/main" val="3406888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sp>
        <p:nvSpPr>
          <p:cNvPr id="244739" name="Rectangle 3"/>
          <p:cNvSpPr>
            <a:spLocks noGrp="1" noChangeArrowheads="1"/>
          </p:cNvSpPr>
          <p:nvPr>
            <p:ph idx="4294967295"/>
          </p:nvPr>
        </p:nvSpPr>
        <p:spPr/>
        <p:txBody>
          <a:bodyPr/>
          <a:lstStyle/>
          <a:p>
            <a:pPr eaLnBrk="1" hangingPunct="1"/>
            <a:r>
              <a:rPr lang="zh-CN" altLang="en-US" dirty="0">
                <a:latin typeface="宋体" charset="-122"/>
                <a:ea typeface="宋体" charset="-122"/>
              </a:rPr>
              <a:t>第二个问题：</a:t>
            </a:r>
          </a:p>
          <a:p>
            <a:pPr lvl="1" eaLnBrk="1" hangingPunct="1">
              <a:buFont typeface="Wingdings 2" pitchFamily="18" charset="2"/>
              <a:buNone/>
            </a:pPr>
            <a:r>
              <a:rPr lang="zh-CN" altLang="en-US" sz="2800" dirty="0">
                <a:latin typeface="宋体" charset="-122"/>
                <a:ea typeface="宋体" charset="-122"/>
              </a:rPr>
              <a:t>当</a:t>
            </a:r>
            <a:r>
              <a:rPr lang="en-US" altLang="zh-CN" sz="2800" dirty="0">
                <a:latin typeface="宋体" charset="-122"/>
                <a:ea typeface="宋体" charset="-122"/>
              </a:rPr>
              <a:t>B</a:t>
            </a:r>
            <a:r>
              <a:rPr lang="zh-CN" altLang="en-US" sz="2800" dirty="0">
                <a:latin typeface="宋体" charset="-122"/>
                <a:ea typeface="宋体" charset="-122"/>
              </a:rPr>
              <a:t>为</a:t>
            </a:r>
            <a:r>
              <a:rPr lang="en-US" altLang="zh-CN" sz="2800" dirty="0">
                <a:latin typeface="宋体" charset="-122"/>
                <a:ea typeface="宋体" charset="-122"/>
              </a:rPr>
              <a:t>110</a:t>
            </a:r>
            <a:r>
              <a:rPr lang="zh-CN" altLang="en-US" sz="2800" dirty="0">
                <a:latin typeface="宋体" charset="-122"/>
                <a:ea typeface="宋体" charset="-122"/>
              </a:rPr>
              <a:t>元时，如何构造套利组合呢？</a:t>
            </a:r>
          </a:p>
          <a:p>
            <a:pPr eaLnBrk="1" hangingPunct="1"/>
            <a:r>
              <a:rPr lang="zh-CN" altLang="en-US" dirty="0">
                <a:latin typeface="宋体" charset="-122"/>
                <a:ea typeface="宋体" charset="-122"/>
              </a:rPr>
              <a:t>套利组合：</a:t>
            </a:r>
          </a:p>
          <a:p>
            <a:pPr lvl="1" eaLnBrk="1" hangingPunct="1">
              <a:buFont typeface="Wingdings 2" pitchFamily="18" charset="2"/>
              <a:buNone/>
            </a:pPr>
            <a:r>
              <a:rPr lang="zh-CN" altLang="en-US" sz="2800" dirty="0">
                <a:latin typeface="宋体" charset="-122"/>
                <a:ea typeface="宋体" charset="-122"/>
              </a:rPr>
              <a:t>买进</a:t>
            </a:r>
            <a:r>
              <a:rPr lang="en-US" altLang="zh-CN" sz="2800" dirty="0">
                <a:latin typeface="宋体" charset="-122"/>
                <a:ea typeface="宋体" charset="-122"/>
              </a:rPr>
              <a:t>B</a:t>
            </a:r>
            <a:r>
              <a:rPr lang="zh-CN" altLang="en-US" sz="2800" dirty="0">
                <a:latin typeface="宋体" charset="-122"/>
                <a:ea typeface="宋体" charset="-122"/>
              </a:rPr>
              <a:t>，卖空</a:t>
            </a:r>
            <a:r>
              <a:rPr lang="en-US" altLang="zh-CN" sz="2800" dirty="0">
                <a:latin typeface="宋体" charset="-122"/>
                <a:ea typeface="宋体" charset="-122"/>
              </a:rPr>
              <a:t>A</a:t>
            </a:r>
            <a:r>
              <a:rPr lang="zh-CN" altLang="en-US" sz="2800" dirty="0">
                <a:latin typeface="宋体" charset="-122"/>
                <a:ea typeface="宋体" charset="-122"/>
              </a:rPr>
              <a:t>，借入资金</a:t>
            </a:r>
            <a:r>
              <a:rPr lang="en-US" altLang="zh-CN" sz="2800" dirty="0">
                <a:latin typeface="宋体" charset="-122"/>
                <a:ea typeface="宋体" charset="-122"/>
              </a:rPr>
              <a:t>15</a:t>
            </a:r>
            <a:r>
              <a:rPr lang="zh-CN" altLang="en-US" sz="2800" dirty="0">
                <a:latin typeface="宋体" charset="-122"/>
                <a:ea typeface="宋体" charset="-122"/>
              </a:rPr>
              <a:t>元。</a:t>
            </a:r>
            <a:r>
              <a:rPr lang="zh-CN" altLang="en-US" b="1" dirty="0" smtClean="0"/>
              <a:t> </a:t>
            </a:r>
          </a:p>
        </p:txBody>
      </p:sp>
    </p:spTree>
    <p:extLst>
      <p:ext uri="{BB962C8B-B14F-4D97-AF65-F5344CB8AC3E}">
        <p14:creationId xmlns:p14="http://schemas.microsoft.com/office/powerpoint/2010/main" val="78819253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62" name="Group 3"/>
          <p:cNvGrpSpPr>
            <a:grpSpLocks/>
          </p:cNvGrpSpPr>
          <p:nvPr/>
        </p:nvGrpSpPr>
        <p:grpSpPr bwMode="auto">
          <a:xfrm>
            <a:off x="1774826" y="1125538"/>
            <a:ext cx="8158163" cy="4360862"/>
            <a:chOff x="-3" y="-3"/>
            <a:chExt cx="2311" cy="2422"/>
          </a:xfrm>
        </p:grpSpPr>
        <p:grpSp>
          <p:nvGrpSpPr>
            <p:cNvPr id="245766" name="Group 4"/>
            <p:cNvGrpSpPr>
              <a:grpSpLocks/>
            </p:cNvGrpSpPr>
            <p:nvPr/>
          </p:nvGrpSpPr>
          <p:grpSpPr bwMode="auto">
            <a:xfrm>
              <a:off x="0" y="0"/>
              <a:ext cx="2305" cy="2416"/>
              <a:chOff x="0" y="0"/>
              <a:chExt cx="2305" cy="2416"/>
            </a:xfrm>
          </p:grpSpPr>
          <p:grpSp>
            <p:nvGrpSpPr>
              <p:cNvPr id="245768" name="Group 5"/>
              <p:cNvGrpSpPr>
                <a:grpSpLocks/>
              </p:cNvGrpSpPr>
              <p:nvPr/>
            </p:nvGrpSpPr>
            <p:grpSpPr bwMode="auto">
              <a:xfrm>
                <a:off x="0" y="0"/>
                <a:ext cx="722" cy="834"/>
                <a:chOff x="0" y="0"/>
                <a:chExt cx="722" cy="834"/>
              </a:xfrm>
            </p:grpSpPr>
            <p:sp>
              <p:nvSpPr>
                <p:cNvPr id="245829" name="Rectangle 6"/>
                <p:cNvSpPr>
                  <a:spLocks noChangeArrowheads="1"/>
                </p:cNvSpPr>
                <p:nvPr/>
              </p:nvSpPr>
              <p:spPr bwMode="auto">
                <a:xfrm>
                  <a:off x="43" y="0"/>
                  <a:ext cx="636" cy="83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Times New Roman" pitchFamily="18" charset="0"/>
                      <a:ea typeface="黑体" pitchFamily="49" charset="-122"/>
                    </a:rPr>
                    <a:t> </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30" name="Rectangle 7"/>
                <p:cNvSpPr>
                  <a:spLocks noChangeArrowheads="1"/>
                </p:cNvSpPr>
                <p:nvPr/>
              </p:nvSpPr>
              <p:spPr bwMode="auto">
                <a:xfrm>
                  <a:off x="0" y="0"/>
                  <a:ext cx="722" cy="83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69" name="Group 8"/>
              <p:cNvGrpSpPr>
                <a:grpSpLocks/>
              </p:cNvGrpSpPr>
              <p:nvPr/>
            </p:nvGrpSpPr>
            <p:grpSpPr bwMode="auto">
              <a:xfrm>
                <a:off x="722" y="0"/>
                <a:ext cx="631" cy="834"/>
                <a:chOff x="722" y="0"/>
                <a:chExt cx="631" cy="834"/>
              </a:xfrm>
            </p:grpSpPr>
            <p:sp>
              <p:nvSpPr>
                <p:cNvPr id="245827" name="Rectangle 9"/>
                <p:cNvSpPr>
                  <a:spLocks noChangeArrowheads="1"/>
                </p:cNvSpPr>
                <p:nvPr/>
              </p:nvSpPr>
              <p:spPr bwMode="auto">
                <a:xfrm>
                  <a:off x="765" y="0"/>
                  <a:ext cx="545" cy="834"/>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000" b="1">
                      <a:latin typeface="黑体" pitchFamily="49" charset="-122"/>
                      <a:ea typeface="黑体" pitchFamily="49" charset="-122"/>
                    </a:rPr>
                    <a:t>期初时刻的现金流</a:t>
                  </a:r>
                </a:p>
              </p:txBody>
            </p:sp>
            <p:sp>
              <p:nvSpPr>
                <p:cNvPr id="245828" name="Rectangle 10"/>
                <p:cNvSpPr>
                  <a:spLocks noChangeArrowheads="1"/>
                </p:cNvSpPr>
                <p:nvPr/>
              </p:nvSpPr>
              <p:spPr bwMode="auto">
                <a:xfrm>
                  <a:off x="722" y="0"/>
                  <a:ext cx="631" cy="83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0" name="Group 11"/>
              <p:cNvGrpSpPr>
                <a:grpSpLocks/>
              </p:cNvGrpSpPr>
              <p:nvPr/>
            </p:nvGrpSpPr>
            <p:grpSpPr bwMode="auto">
              <a:xfrm>
                <a:off x="1353" y="0"/>
                <a:ext cx="952" cy="374"/>
                <a:chOff x="1353" y="0"/>
                <a:chExt cx="952" cy="374"/>
              </a:xfrm>
            </p:grpSpPr>
            <p:sp>
              <p:nvSpPr>
                <p:cNvPr id="245825" name="Rectangle 12"/>
                <p:cNvSpPr>
                  <a:spLocks noChangeArrowheads="1"/>
                </p:cNvSpPr>
                <p:nvPr/>
              </p:nvSpPr>
              <p:spPr bwMode="auto">
                <a:xfrm>
                  <a:off x="1396" y="0"/>
                  <a:ext cx="866"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期末时刻的现金流</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26" name="Rectangle 13"/>
                <p:cNvSpPr>
                  <a:spLocks noChangeArrowheads="1"/>
                </p:cNvSpPr>
                <p:nvPr/>
              </p:nvSpPr>
              <p:spPr bwMode="auto">
                <a:xfrm>
                  <a:off x="1353" y="0"/>
                  <a:ext cx="95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1" name="Group 14"/>
              <p:cNvGrpSpPr>
                <a:grpSpLocks/>
              </p:cNvGrpSpPr>
              <p:nvPr/>
            </p:nvGrpSpPr>
            <p:grpSpPr bwMode="auto">
              <a:xfrm>
                <a:off x="1353" y="374"/>
                <a:ext cx="459" cy="460"/>
                <a:chOff x="1353" y="374"/>
                <a:chExt cx="459" cy="460"/>
              </a:xfrm>
            </p:grpSpPr>
            <p:sp>
              <p:nvSpPr>
                <p:cNvPr id="245823" name="Rectangle 15"/>
                <p:cNvSpPr>
                  <a:spLocks noChangeArrowheads="1"/>
                </p:cNvSpPr>
                <p:nvPr/>
              </p:nvSpPr>
              <p:spPr bwMode="auto">
                <a:xfrm>
                  <a:off x="1396" y="374"/>
                  <a:ext cx="373" cy="460"/>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第一种状态</a:t>
                  </a:r>
                </a:p>
              </p:txBody>
            </p:sp>
            <p:sp>
              <p:nvSpPr>
                <p:cNvPr id="245824" name="Rectangle 16"/>
                <p:cNvSpPr>
                  <a:spLocks noChangeArrowheads="1"/>
                </p:cNvSpPr>
                <p:nvPr/>
              </p:nvSpPr>
              <p:spPr bwMode="auto">
                <a:xfrm>
                  <a:off x="1353" y="374"/>
                  <a:ext cx="459"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2" name="Group 17"/>
              <p:cNvGrpSpPr>
                <a:grpSpLocks/>
              </p:cNvGrpSpPr>
              <p:nvPr/>
            </p:nvGrpSpPr>
            <p:grpSpPr bwMode="auto">
              <a:xfrm>
                <a:off x="1812" y="374"/>
                <a:ext cx="493" cy="460"/>
                <a:chOff x="1812" y="374"/>
                <a:chExt cx="493" cy="460"/>
              </a:xfrm>
            </p:grpSpPr>
            <p:sp>
              <p:nvSpPr>
                <p:cNvPr id="245821" name="Rectangle 18"/>
                <p:cNvSpPr>
                  <a:spLocks noChangeArrowheads="1"/>
                </p:cNvSpPr>
                <p:nvPr/>
              </p:nvSpPr>
              <p:spPr bwMode="auto">
                <a:xfrm>
                  <a:off x="1855" y="374"/>
                  <a:ext cx="407" cy="460"/>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第二种状态</a:t>
                  </a:r>
                </a:p>
              </p:txBody>
            </p:sp>
            <p:sp>
              <p:nvSpPr>
                <p:cNvPr id="245822" name="Rectangle 19"/>
                <p:cNvSpPr>
                  <a:spLocks noChangeArrowheads="1"/>
                </p:cNvSpPr>
                <p:nvPr/>
              </p:nvSpPr>
              <p:spPr bwMode="auto">
                <a:xfrm>
                  <a:off x="1812" y="374"/>
                  <a:ext cx="493"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3" name="Group 20"/>
              <p:cNvGrpSpPr>
                <a:grpSpLocks/>
              </p:cNvGrpSpPr>
              <p:nvPr/>
            </p:nvGrpSpPr>
            <p:grpSpPr bwMode="auto">
              <a:xfrm>
                <a:off x="0" y="834"/>
                <a:ext cx="722" cy="374"/>
                <a:chOff x="0" y="834"/>
                <a:chExt cx="722" cy="374"/>
              </a:xfrm>
            </p:grpSpPr>
            <p:sp>
              <p:nvSpPr>
                <p:cNvPr id="245819" name="Rectangle 21"/>
                <p:cNvSpPr>
                  <a:spLocks noChangeArrowheads="1"/>
                </p:cNvSpPr>
                <p:nvPr/>
              </p:nvSpPr>
              <p:spPr bwMode="auto">
                <a:xfrm>
                  <a:off x="43" y="834"/>
                  <a:ext cx="636"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买进</a:t>
                  </a:r>
                  <a:r>
                    <a:rPr kumimoji="1" lang="en-US" altLang="zh-CN" sz="2000" b="1">
                      <a:latin typeface="黑体" pitchFamily="49" charset="-122"/>
                      <a:ea typeface="黑体" pitchFamily="49" charset="-122"/>
                    </a:rPr>
                    <a:t>B</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20" name="Rectangle 22"/>
                <p:cNvSpPr>
                  <a:spLocks noChangeArrowheads="1"/>
                </p:cNvSpPr>
                <p:nvPr/>
              </p:nvSpPr>
              <p:spPr bwMode="auto">
                <a:xfrm>
                  <a:off x="0" y="834"/>
                  <a:ext cx="72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4" name="Group 23"/>
              <p:cNvGrpSpPr>
                <a:grpSpLocks/>
              </p:cNvGrpSpPr>
              <p:nvPr/>
            </p:nvGrpSpPr>
            <p:grpSpPr bwMode="auto">
              <a:xfrm>
                <a:off x="722" y="834"/>
                <a:ext cx="631" cy="374"/>
                <a:chOff x="722" y="834"/>
                <a:chExt cx="631" cy="374"/>
              </a:xfrm>
            </p:grpSpPr>
            <p:sp>
              <p:nvSpPr>
                <p:cNvPr id="245817" name="Rectangle 24"/>
                <p:cNvSpPr>
                  <a:spLocks noChangeArrowheads="1"/>
                </p:cNvSpPr>
                <p:nvPr/>
              </p:nvSpPr>
              <p:spPr bwMode="auto">
                <a:xfrm>
                  <a:off x="765" y="834"/>
                  <a:ext cx="545"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-110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18" name="Rectangle 25"/>
                <p:cNvSpPr>
                  <a:spLocks noChangeArrowheads="1"/>
                </p:cNvSpPr>
                <p:nvPr/>
              </p:nvSpPr>
              <p:spPr bwMode="auto">
                <a:xfrm>
                  <a:off x="722" y="834"/>
                  <a:ext cx="63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5" name="Group 26"/>
              <p:cNvGrpSpPr>
                <a:grpSpLocks/>
              </p:cNvGrpSpPr>
              <p:nvPr/>
            </p:nvGrpSpPr>
            <p:grpSpPr bwMode="auto">
              <a:xfrm>
                <a:off x="1353" y="834"/>
                <a:ext cx="459" cy="374"/>
                <a:chOff x="1353" y="834"/>
                <a:chExt cx="459" cy="374"/>
              </a:xfrm>
            </p:grpSpPr>
            <p:sp>
              <p:nvSpPr>
                <p:cNvPr id="245815" name="Rectangle 27"/>
                <p:cNvSpPr>
                  <a:spLocks noChangeArrowheads="1"/>
                </p:cNvSpPr>
                <p:nvPr/>
              </p:nvSpPr>
              <p:spPr bwMode="auto">
                <a:xfrm>
                  <a:off x="1396" y="834"/>
                  <a:ext cx="373"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dirty="0">
                      <a:latin typeface="黑体" pitchFamily="49" charset="-122"/>
                      <a:ea typeface="黑体" pitchFamily="49" charset="-122"/>
                    </a:rPr>
                    <a:t>120</a:t>
                  </a:r>
                </a:p>
                <a:p>
                  <a:pPr algn="just" eaLnBrk="0" hangingPunct="0">
                    <a:spcBef>
                      <a:spcPct val="0"/>
                    </a:spcBef>
                    <a:tabLst>
                      <a:tab pos="5200650" algn="r"/>
                    </a:tabLst>
                  </a:pPr>
                  <a:endParaRPr kumimoji="1" lang="en-US" altLang="zh-CN" sz="2000" b="1" dirty="0">
                    <a:latin typeface="黑体" pitchFamily="49" charset="-122"/>
                    <a:ea typeface="黑体" pitchFamily="49" charset="-122"/>
                  </a:endParaRPr>
                </a:p>
              </p:txBody>
            </p:sp>
            <p:sp>
              <p:nvSpPr>
                <p:cNvPr id="245816" name="Rectangle 28"/>
                <p:cNvSpPr>
                  <a:spLocks noChangeArrowheads="1"/>
                </p:cNvSpPr>
                <p:nvPr/>
              </p:nvSpPr>
              <p:spPr bwMode="auto">
                <a:xfrm>
                  <a:off x="1353" y="834"/>
                  <a:ext cx="459"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6" name="Group 29"/>
              <p:cNvGrpSpPr>
                <a:grpSpLocks/>
              </p:cNvGrpSpPr>
              <p:nvPr/>
            </p:nvGrpSpPr>
            <p:grpSpPr bwMode="auto">
              <a:xfrm>
                <a:off x="1812" y="834"/>
                <a:ext cx="493" cy="374"/>
                <a:chOff x="1812" y="834"/>
                <a:chExt cx="493" cy="374"/>
              </a:xfrm>
            </p:grpSpPr>
            <p:sp>
              <p:nvSpPr>
                <p:cNvPr id="245813" name="Rectangle 30"/>
                <p:cNvSpPr>
                  <a:spLocks noChangeArrowheads="1"/>
                </p:cNvSpPr>
                <p:nvPr/>
              </p:nvSpPr>
              <p:spPr bwMode="auto">
                <a:xfrm>
                  <a:off x="1855" y="834"/>
                  <a:ext cx="407"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110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14" name="Rectangle 31"/>
                <p:cNvSpPr>
                  <a:spLocks noChangeArrowheads="1"/>
                </p:cNvSpPr>
                <p:nvPr/>
              </p:nvSpPr>
              <p:spPr bwMode="auto">
                <a:xfrm>
                  <a:off x="1812" y="834"/>
                  <a:ext cx="493"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7" name="Group 32"/>
              <p:cNvGrpSpPr>
                <a:grpSpLocks/>
              </p:cNvGrpSpPr>
              <p:nvPr/>
            </p:nvGrpSpPr>
            <p:grpSpPr bwMode="auto">
              <a:xfrm>
                <a:off x="0" y="1208"/>
                <a:ext cx="722" cy="374"/>
                <a:chOff x="0" y="1208"/>
                <a:chExt cx="722" cy="374"/>
              </a:xfrm>
            </p:grpSpPr>
            <p:sp>
              <p:nvSpPr>
                <p:cNvPr id="245811" name="Rectangle 33"/>
                <p:cNvSpPr>
                  <a:spLocks noChangeArrowheads="1"/>
                </p:cNvSpPr>
                <p:nvPr/>
              </p:nvSpPr>
              <p:spPr bwMode="auto">
                <a:xfrm>
                  <a:off x="43" y="1208"/>
                  <a:ext cx="636"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(2)</a:t>
                  </a:r>
                  <a:r>
                    <a:rPr kumimoji="1" lang="zh-CN" altLang="en-US" sz="2000" b="1">
                      <a:latin typeface="黑体" pitchFamily="49" charset="-122"/>
                      <a:ea typeface="黑体" pitchFamily="49" charset="-122"/>
                    </a:rPr>
                    <a:t>卖空</a:t>
                  </a:r>
                  <a:r>
                    <a:rPr kumimoji="1" lang="en-US" altLang="zh-CN" sz="2000" b="1">
                      <a:latin typeface="黑体" pitchFamily="49" charset="-122"/>
                      <a:ea typeface="黑体" pitchFamily="49" charset="-122"/>
                    </a:rPr>
                    <a:t>A</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12" name="Rectangle 34"/>
                <p:cNvSpPr>
                  <a:spLocks noChangeArrowheads="1"/>
                </p:cNvSpPr>
                <p:nvPr/>
              </p:nvSpPr>
              <p:spPr bwMode="auto">
                <a:xfrm>
                  <a:off x="0" y="1208"/>
                  <a:ext cx="72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8" name="Group 35"/>
              <p:cNvGrpSpPr>
                <a:grpSpLocks/>
              </p:cNvGrpSpPr>
              <p:nvPr/>
            </p:nvGrpSpPr>
            <p:grpSpPr bwMode="auto">
              <a:xfrm>
                <a:off x="722" y="1208"/>
                <a:ext cx="631" cy="374"/>
                <a:chOff x="722" y="1208"/>
                <a:chExt cx="631" cy="374"/>
              </a:xfrm>
            </p:grpSpPr>
            <p:sp>
              <p:nvSpPr>
                <p:cNvPr id="245809" name="Rectangle 36"/>
                <p:cNvSpPr>
                  <a:spLocks noChangeArrowheads="1"/>
                </p:cNvSpPr>
                <p:nvPr/>
              </p:nvSpPr>
              <p:spPr bwMode="auto">
                <a:xfrm>
                  <a:off x="765" y="1208"/>
                  <a:ext cx="545"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100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10" name="Rectangle 37"/>
                <p:cNvSpPr>
                  <a:spLocks noChangeArrowheads="1"/>
                </p:cNvSpPr>
                <p:nvPr/>
              </p:nvSpPr>
              <p:spPr bwMode="auto">
                <a:xfrm>
                  <a:off x="722" y="1208"/>
                  <a:ext cx="63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9" name="Group 38"/>
              <p:cNvGrpSpPr>
                <a:grpSpLocks/>
              </p:cNvGrpSpPr>
              <p:nvPr/>
            </p:nvGrpSpPr>
            <p:grpSpPr bwMode="auto">
              <a:xfrm>
                <a:off x="1353" y="1208"/>
                <a:ext cx="459" cy="374"/>
                <a:chOff x="1353" y="1208"/>
                <a:chExt cx="459" cy="374"/>
              </a:xfrm>
            </p:grpSpPr>
            <p:sp>
              <p:nvSpPr>
                <p:cNvPr id="245807" name="Rectangle 39"/>
                <p:cNvSpPr>
                  <a:spLocks noChangeArrowheads="1"/>
                </p:cNvSpPr>
                <p:nvPr/>
              </p:nvSpPr>
              <p:spPr bwMode="auto">
                <a:xfrm>
                  <a:off x="1396" y="1208"/>
                  <a:ext cx="373"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-105</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8" name="Rectangle 40"/>
                <p:cNvSpPr>
                  <a:spLocks noChangeArrowheads="1"/>
                </p:cNvSpPr>
                <p:nvPr/>
              </p:nvSpPr>
              <p:spPr bwMode="auto">
                <a:xfrm>
                  <a:off x="1353" y="1208"/>
                  <a:ext cx="459"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0" name="Group 41"/>
              <p:cNvGrpSpPr>
                <a:grpSpLocks/>
              </p:cNvGrpSpPr>
              <p:nvPr/>
            </p:nvGrpSpPr>
            <p:grpSpPr bwMode="auto">
              <a:xfrm>
                <a:off x="1812" y="1208"/>
                <a:ext cx="493" cy="374"/>
                <a:chOff x="1812" y="1208"/>
                <a:chExt cx="493" cy="374"/>
              </a:xfrm>
            </p:grpSpPr>
            <p:sp>
              <p:nvSpPr>
                <p:cNvPr id="245805" name="Rectangle 42"/>
                <p:cNvSpPr>
                  <a:spLocks noChangeArrowheads="1"/>
                </p:cNvSpPr>
                <p:nvPr/>
              </p:nvSpPr>
              <p:spPr bwMode="auto">
                <a:xfrm>
                  <a:off x="1855" y="1208"/>
                  <a:ext cx="407"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-95</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6" name="Rectangle 43"/>
                <p:cNvSpPr>
                  <a:spLocks noChangeArrowheads="1"/>
                </p:cNvSpPr>
                <p:nvPr/>
              </p:nvSpPr>
              <p:spPr bwMode="auto">
                <a:xfrm>
                  <a:off x="1812" y="1208"/>
                  <a:ext cx="493"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1" name="Group 44"/>
              <p:cNvGrpSpPr>
                <a:grpSpLocks/>
              </p:cNvGrpSpPr>
              <p:nvPr/>
            </p:nvGrpSpPr>
            <p:grpSpPr bwMode="auto">
              <a:xfrm>
                <a:off x="0" y="1582"/>
                <a:ext cx="722" cy="460"/>
                <a:chOff x="0" y="1582"/>
                <a:chExt cx="722" cy="460"/>
              </a:xfrm>
            </p:grpSpPr>
            <p:sp>
              <p:nvSpPr>
                <p:cNvPr id="245803" name="Rectangle 45"/>
                <p:cNvSpPr>
                  <a:spLocks noChangeArrowheads="1"/>
                </p:cNvSpPr>
                <p:nvPr/>
              </p:nvSpPr>
              <p:spPr bwMode="auto">
                <a:xfrm>
                  <a:off x="43" y="1582"/>
                  <a:ext cx="636" cy="460"/>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(3)</a:t>
                  </a:r>
                  <a:r>
                    <a:rPr kumimoji="1" lang="zh-CN" altLang="en-US" sz="2000" b="1">
                      <a:latin typeface="黑体" pitchFamily="49" charset="-122"/>
                      <a:ea typeface="黑体" pitchFamily="49" charset="-122"/>
                    </a:rPr>
                    <a:t>借入资金</a:t>
                  </a:r>
                  <a:r>
                    <a:rPr kumimoji="1" lang="en-US" altLang="zh-CN" sz="2000" b="1">
                      <a:latin typeface="黑体" pitchFamily="49" charset="-122"/>
                      <a:ea typeface="黑体" pitchFamily="49" charset="-122"/>
                    </a:rPr>
                    <a:t>15</a:t>
                  </a:r>
                  <a:r>
                    <a:rPr kumimoji="1" lang="zh-CN" altLang="en-US" sz="2000" b="1">
                      <a:latin typeface="黑体" pitchFamily="49" charset="-122"/>
                      <a:ea typeface="黑体" pitchFamily="49" charset="-122"/>
                    </a:rPr>
                    <a:t>元</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4" name="Rectangle 46"/>
                <p:cNvSpPr>
                  <a:spLocks noChangeArrowheads="1"/>
                </p:cNvSpPr>
                <p:nvPr/>
              </p:nvSpPr>
              <p:spPr bwMode="auto">
                <a:xfrm>
                  <a:off x="0" y="1582"/>
                  <a:ext cx="722"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2" name="Group 47"/>
              <p:cNvGrpSpPr>
                <a:grpSpLocks/>
              </p:cNvGrpSpPr>
              <p:nvPr/>
            </p:nvGrpSpPr>
            <p:grpSpPr bwMode="auto">
              <a:xfrm>
                <a:off x="722" y="1582"/>
                <a:ext cx="631" cy="460"/>
                <a:chOff x="722" y="1582"/>
                <a:chExt cx="631" cy="460"/>
              </a:xfrm>
            </p:grpSpPr>
            <p:sp>
              <p:nvSpPr>
                <p:cNvPr id="245801" name="Rectangle 48"/>
                <p:cNvSpPr>
                  <a:spLocks noChangeArrowheads="1"/>
                </p:cNvSpPr>
                <p:nvPr/>
              </p:nvSpPr>
              <p:spPr bwMode="auto">
                <a:xfrm>
                  <a:off x="765" y="1582"/>
                  <a:ext cx="545" cy="460"/>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15</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2" name="Rectangle 49"/>
                <p:cNvSpPr>
                  <a:spLocks noChangeArrowheads="1"/>
                </p:cNvSpPr>
                <p:nvPr/>
              </p:nvSpPr>
              <p:spPr bwMode="auto">
                <a:xfrm>
                  <a:off x="722" y="1582"/>
                  <a:ext cx="631"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3" name="Group 50"/>
              <p:cNvGrpSpPr>
                <a:grpSpLocks/>
              </p:cNvGrpSpPr>
              <p:nvPr/>
            </p:nvGrpSpPr>
            <p:grpSpPr bwMode="auto">
              <a:xfrm>
                <a:off x="1353" y="1582"/>
                <a:ext cx="459" cy="460"/>
                <a:chOff x="1353" y="1582"/>
                <a:chExt cx="459" cy="460"/>
              </a:xfrm>
            </p:grpSpPr>
            <p:sp>
              <p:nvSpPr>
                <p:cNvPr id="245799" name="Rectangle 51"/>
                <p:cNvSpPr>
                  <a:spLocks noChangeArrowheads="1"/>
                </p:cNvSpPr>
                <p:nvPr/>
              </p:nvSpPr>
              <p:spPr bwMode="auto">
                <a:xfrm>
                  <a:off x="1396" y="1582"/>
                  <a:ext cx="373" cy="460"/>
                </a:xfrm>
                <a:prstGeom prst="rect">
                  <a:avLst/>
                </a:prstGeom>
                <a:noFill/>
                <a:ln w="9525">
                  <a:noFill/>
                  <a:miter lim="800000"/>
                  <a:headEnd/>
                  <a:tailEnd/>
                </a:ln>
              </p:spPr>
              <p:txBody>
                <a:bodyPr/>
                <a:lstStyle/>
                <a:p>
                  <a:pPr>
                    <a:spcBef>
                      <a:spcPct val="0"/>
                    </a:spcBef>
                    <a:tabLst>
                      <a:tab pos="5200650" algn="r"/>
                    </a:tabLst>
                  </a:pPr>
                  <a:r>
                    <a:rPr kumimoji="1" lang="en-US" altLang="zh-CN" sz="2000" b="1">
                      <a:latin typeface="黑体" pitchFamily="49" charset="-122"/>
                      <a:ea typeface="黑体" pitchFamily="49" charset="-122"/>
                    </a:rPr>
                    <a:t>-15</a:t>
                  </a:r>
                </a:p>
                <a:p>
                  <a:pPr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0" name="Rectangle 52"/>
                <p:cNvSpPr>
                  <a:spLocks noChangeArrowheads="1"/>
                </p:cNvSpPr>
                <p:nvPr/>
              </p:nvSpPr>
              <p:spPr bwMode="auto">
                <a:xfrm>
                  <a:off x="1353" y="1582"/>
                  <a:ext cx="459"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4" name="Group 53"/>
              <p:cNvGrpSpPr>
                <a:grpSpLocks/>
              </p:cNvGrpSpPr>
              <p:nvPr/>
            </p:nvGrpSpPr>
            <p:grpSpPr bwMode="auto">
              <a:xfrm>
                <a:off x="1812" y="1582"/>
                <a:ext cx="493" cy="460"/>
                <a:chOff x="1812" y="1582"/>
                <a:chExt cx="493" cy="460"/>
              </a:xfrm>
            </p:grpSpPr>
            <p:sp>
              <p:nvSpPr>
                <p:cNvPr id="245797" name="Rectangle 54"/>
                <p:cNvSpPr>
                  <a:spLocks noChangeArrowheads="1"/>
                </p:cNvSpPr>
                <p:nvPr/>
              </p:nvSpPr>
              <p:spPr bwMode="auto">
                <a:xfrm>
                  <a:off x="1855" y="1582"/>
                  <a:ext cx="407" cy="460"/>
                </a:xfrm>
                <a:prstGeom prst="rect">
                  <a:avLst/>
                </a:prstGeom>
                <a:noFill/>
                <a:ln w="9525">
                  <a:noFill/>
                  <a:miter lim="800000"/>
                  <a:headEnd/>
                  <a:tailEnd/>
                </a:ln>
              </p:spPr>
              <p:txBody>
                <a:bodyPr/>
                <a:lstStyle/>
                <a:p>
                  <a:pPr>
                    <a:spcBef>
                      <a:spcPct val="0"/>
                    </a:spcBef>
                    <a:tabLst>
                      <a:tab pos="5200650" algn="r"/>
                    </a:tabLst>
                  </a:pPr>
                  <a:r>
                    <a:rPr kumimoji="1" lang="en-US" altLang="zh-CN" sz="2000" b="1">
                      <a:latin typeface="黑体" pitchFamily="49" charset="-122"/>
                      <a:ea typeface="黑体" pitchFamily="49" charset="-122"/>
                    </a:rPr>
                    <a:t>-15</a:t>
                  </a:r>
                </a:p>
                <a:p>
                  <a:pPr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8" name="Rectangle 55"/>
                <p:cNvSpPr>
                  <a:spLocks noChangeArrowheads="1"/>
                </p:cNvSpPr>
                <p:nvPr/>
              </p:nvSpPr>
              <p:spPr bwMode="auto">
                <a:xfrm>
                  <a:off x="1812" y="1582"/>
                  <a:ext cx="493"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5" name="Group 56"/>
              <p:cNvGrpSpPr>
                <a:grpSpLocks/>
              </p:cNvGrpSpPr>
              <p:nvPr/>
            </p:nvGrpSpPr>
            <p:grpSpPr bwMode="auto">
              <a:xfrm>
                <a:off x="0" y="2042"/>
                <a:ext cx="722" cy="374"/>
                <a:chOff x="0" y="2042"/>
                <a:chExt cx="722" cy="374"/>
              </a:xfrm>
            </p:grpSpPr>
            <p:sp>
              <p:nvSpPr>
                <p:cNvPr id="245795" name="Rectangle 57"/>
                <p:cNvSpPr>
                  <a:spLocks noChangeArrowheads="1"/>
                </p:cNvSpPr>
                <p:nvPr/>
              </p:nvSpPr>
              <p:spPr bwMode="auto">
                <a:xfrm>
                  <a:off x="43" y="2042"/>
                  <a:ext cx="636"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合计</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6" name="Rectangle 58"/>
                <p:cNvSpPr>
                  <a:spLocks noChangeArrowheads="1"/>
                </p:cNvSpPr>
                <p:nvPr/>
              </p:nvSpPr>
              <p:spPr bwMode="auto">
                <a:xfrm>
                  <a:off x="0" y="2042"/>
                  <a:ext cx="72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6" name="Group 59"/>
              <p:cNvGrpSpPr>
                <a:grpSpLocks/>
              </p:cNvGrpSpPr>
              <p:nvPr/>
            </p:nvGrpSpPr>
            <p:grpSpPr bwMode="auto">
              <a:xfrm>
                <a:off x="722" y="2042"/>
                <a:ext cx="631" cy="374"/>
                <a:chOff x="722" y="2042"/>
                <a:chExt cx="631" cy="374"/>
              </a:xfrm>
            </p:grpSpPr>
            <p:sp>
              <p:nvSpPr>
                <p:cNvPr id="245793" name="Rectangle 60"/>
                <p:cNvSpPr>
                  <a:spLocks noChangeArrowheads="1"/>
                </p:cNvSpPr>
                <p:nvPr/>
              </p:nvSpPr>
              <p:spPr bwMode="auto">
                <a:xfrm>
                  <a:off x="765" y="2042"/>
                  <a:ext cx="545"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5</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4" name="Rectangle 61"/>
                <p:cNvSpPr>
                  <a:spLocks noChangeArrowheads="1"/>
                </p:cNvSpPr>
                <p:nvPr/>
              </p:nvSpPr>
              <p:spPr bwMode="auto">
                <a:xfrm>
                  <a:off x="722" y="2042"/>
                  <a:ext cx="63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7" name="Group 62"/>
              <p:cNvGrpSpPr>
                <a:grpSpLocks/>
              </p:cNvGrpSpPr>
              <p:nvPr/>
            </p:nvGrpSpPr>
            <p:grpSpPr bwMode="auto">
              <a:xfrm>
                <a:off x="1353" y="2042"/>
                <a:ext cx="459" cy="374"/>
                <a:chOff x="1353" y="2042"/>
                <a:chExt cx="459" cy="374"/>
              </a:xfrm>
            </p:grpSpPr>
            <p:sp>
              <p:nvSpPr>
                <p:cNvPr id="245791" name="Rectangle 63"/>
                <p:cNvSpPr>
                  <a:spLocks noChangeArrowheads="1"/>
                </p:cNvSpPr>
                <p:nvPr/>
              </p:nvSpPr>
              <p:spPr bwMode="auto">
                <a:xfrm>
                  <a:off x="1396" y="2042"/>
                  <a:ext cx="373"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2" name="Rectangle 64"/>
                <p:cNvSpPr>
                  <a:spLocks noChangeArrowheads="1"/>
                </p:cNvSpPr>
                <p:nvPr/>
              </p:nvSpPr>
              <p:spPr bwMode="auto">
                <a:xfrm>
                  <a:off x="1353" y="2042"/>
                  <a:ext cx="459"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8" name="Group 65"/>
              <p:cNvGrpSpPr>
                <a:grpSpLocks/>
              </p:cNvGrpSpPr>
              <p:nvPr/>
            </p:nvGrpSpPr>
            <p:grpSpPr bwMode="auto">
              <a:xfrm>
                <a:off x="1812" y="2042"/>
                <a:ext cx="493" cy="374"/>
                <a:chOff x="1812" y="2042"/>
                <a:chExt cx="493" cy="374"/>
              </a:xfrm>
            </p:grpSpPr>
            <p:sp>
              <p:nvSpPr>
                <p:cNvPr id="245789" name="Rectangle 66"/>
                <p:cNvSpPr>
                  <a:spLocks noChangeArrowheads="1"/>
                </p:cNvSpPr>
                <p:nvPr/>
              </p:nvSpPr>
              <p:spPr bwMode="auto">
                <a:xfrm>
                  <a:off x="1855" y="2042"/>
                  <a:ext cx="407"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0" name="Rectangle 67"/>
                <p:cNvSpPr>
                  <a:spLocks noChangeArrowheads="1"/>
                </p:cNvSpPr>
                <p:nvPr/>
              </p:nvSpPr>
              <p:spPr bwMode="auto">
                <a:xfrm>
                  <a:off x="1812" y="2042"/>
                  <a:ext cx="493"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sp>
          <p:nvSpPr>
            <p:cNvPr id="245767" name="Rectangle 68"/>
            <p:cNvSpPr>
              <a:spLocks noChangeArrowheads="1"/>
            </p:cNvSpPr>
            <p:nvPr/>
          </p:nvSpPr>
          <p:spPr bwMode="auto">
            <a:xfrm>
              <a:off x="-3" y="-3"/>
              <a:ext cx="2311" cy="2422"/>
            </a:xfrm>
            <a:prstGeom prst="rect">
              <a:avLst/>
            </a:prstGeom>
            <a:noFill/>
            <a:ln w="9525">
              <a:solidFill>
                <a:srgbClr val="A0A0A0"/>
              </a:solidFill>
              <a:miter lim="800000"/>
              <a:headEnd/>
              <a:tailEnd/>
            </a:ln>
          </p:spPr>
          <p:txBody>
            <a:bodyPr/>
            <a:lstStyle/>
            <a:p>
              <a:pPr algn="l">
                <a:spcBef>
                  <a:spcPct val="0"/>
                </a:spcBef>
                <a:buClrTx/>
                <a:buSzTx/>
                <a:buFontTx/>
                <a:buNone/>
              </a:pPr>
              <a:endParaRPr lang="zh-CN" altLang="zh-CN" sz="2000" b="1">
                <a:latin typeface="黑体" pitchFamily="49" charset="-122"/>
                <a:ea typeface="黑体" pitchFamily="49" charset="-122"/>
              </a:endParaRPr>
            </a:p>
          </p:txBody>
        </p:sp>
      </p:grpSp>
      <p:sp>
        <p:nvSpPr>
          <p:cNvPr id="68" name="线形标注 1 67"/>
          <p:cNvSpPr/>
          <p:nvPr/>
        </p:nvSpPr>
        <p:spPr>
          <a:xfrm>
            <a:off x="5167313" y="5643563"/>
            <a:ext cx="4500562" cy="785812"/>
          </a:xfrm>
          <a:prstGeom prst="borderCallout1">
            <a:avLst>
              <a:gd name="adj1" fmla="val 18750"/>
              <a:gd name="adj2" fmla="val -8333"/>
              <a:gd name="adj3" fmla="val -178408"/>
              <a:gd name="adj4" fmla="val -796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latin typeface="仿宋_GB2312" pitchFamily="49" charset="-122"/>
                <a:ea typeface="仿宋_GB2312" pitchFamily="49" charset="-122"/>
              </a:rPr>
              <a:t>借入</a:t>
            </a:r>
            <a:r>
              <a:rPr lang="en-US" altLang="zh-CN" sz="2400" b="1" dirty="0">
                <a:latin typeface="仿宋_GB2312" pitchFamily="49" charset="-122"/>
                <a:ea typeface="仿宋_GB2312" pitchFamily="49" charset="-122"/>
              </a:rPr>
              <a:t>10-15</a:t>
            </a:r>
            <a:r>
              <a:rPr lang="zh-CN" altLang="en-US" sz="2400" b="1" dirty="0">
                <a:latin typeface="仿宋_GB2312" pitchFamily="49" charset="-122"/>
                <a:ea typeface="仿宋_GB2312" pitchFamily="49" charset="-122"/>
              </a:rPr>
              <a:t>元都符合套利条件</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但只有借入</a:t>
            </a:r>
            <a:r>
              <a:rPr lang="en-US" altLang="zh-CN" sz="2400" b="1" dirty="0">
                <a:latin typeface="仿宋_GB2312" pitchFamily="49" charset="-122"/>
                <a:ea typeface="仿宋_GB2312" pitchFamily="49" charset="-122"/>
              </a:rPr>
              <a:t>15</a:t>
            </a:r>
            <a:r>
              <a:rPr lang="zh-CN" altLang="en-US" sz="2400" b="1" dirty="0">
                <a:latin typeface="仿宋_GB2312" pitchFamily="49" charset="-122"/>
                <a:ea typeface="仿宋_GB2312" pitchFamily="49" charset="-122"/>
              </a:rPr>
              <a:t>元属</a:t>
            </a:r>
            <a:r>
              <a:rPr lang="zh-CN" altLang="en-US" sz="2400" b="1" dirty="0">
                <a:solidFill>
                  <a:schemeClr val="tx1"/>
                </a:solidFill>
                <a:latin typeface="+mj-ea"/>
                <a:ea typeface="+mj-ea"/>
              </a:rPr>
              <a:t>复制套利组合</a:t>
            </a:r>
            <a:r>
              <a:rPr lang="en-US" altLang="zh-CN" sz="2400" b="1" dirty="0">
                <a:solidFill>
                  <a:schemeClr val="tx1"/>
                </a:solidFill>
                <a:latin typeface="仿宋_GB2312" pitchFamily="49" charset="-122"/>
                <a:ea typeface="仿宋_GB2312" pitchFamily="49" charset="-122"/>
              </a:rPr>
              <a:t>!</a:t>
            </a:r>
            <a:endParaRPr lang="zh-CN" altLang="en-US" sz="2400" b="1" dirty="0">
              <a:solidFill>
                <a:schemeClr val="tx1"/>
              </a:solidFill>
              <a:latin typeface="仿宋_GB2312" pitchFamily="49" charset="-122"/>
              <a:ea typeface="仿宋_GB2312" pitchFamily="49" charset="-122"/>
            </a:endParaRPr>
          </a:p>
        </p:txBody>
      </p:sp>
      <p:sp>
        <p:nvSpPr>
          <p:cNvPr id="69" name="线形标注 1 68"/>
          <p:cNvSpPr/>
          <p:nvPr/>
        </p:nvSpPr>
        <p:spPr>
          <a:xfrm flipH="1">
            <a:off x="1809750" y="5643563"/>
            <a:ext cx="2857500" cy="857250"/>
          </a:xfrm>
          <a:prstGeom prst="borderCallout1">
            <a:avLst>
              <a:gd name="adj1" fmla="val 5417"/>
              <a:gd name="adj2" fmla="val 1061"/>
              <a:gd name="adj3" fmla="val -153372"/>
              <a:gd name="adj4" fmla="val 63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latin typeface="仿宋_GB2312" pitchFamily="49" charset="-122"/>
                <a:ea typeface="仿宋_GB2312" pitchFamily="49" charset="-122"/>
              </a:rPr>
              <a:t>为什么借入</a:t>
            </a:r>
            <a:r>
              <a:rPr lang="en-US" altLang="zh-CN" sz="2400" b="1" dirty="0">
                <a:latin typeface="仿宋_GB2312" pitchFamily="49" charset="-122"/>
                <a:ea typeface="仿宋_GB2312" pitchFamily="49" charset="-122"/>
              </a:rPr>
              <a:t>9</a:t>
            </a:r>
            <a:r>
              <a:rPr lang="zh-CN" altLang="en-US" sz="2400" b="1" dirty="0">
                <a:latin typeface="仿宋_GB2312" pitchFamily="49" charset="-122"/>
                <a:ea typeface="仿宋_GB2312" pitchFamily="49" charset="-122"/>
              </a:rPr>
              <a:t>元或</a:t>
            </a:r>
            <a:r>
              <a:rPr lang="en-US" altLang="zh-CN" sz="2400" b="1" dirty="0">
                <a:latin typeface="仿宋_GB2312" pitchFamily="49" charset="-122"/>
                <a:ea typeface="仿宋_GB2312" pitchFamily="49" charset="-122"/>
              </a:rPr>
              <a:t>16</a:t>
            </a:r>
            <a:r>
              <a:rPr lang="zh-CN" altLang="en-US" sz="2400" b="1" dirty="0">
                <a:latin typeface="仿宋_GB2312" pitchFamily="49" charset="-122"/>
                <a:ea typeface="仿宋_GB2312" pitchFamily="49" charset="-122"/>
              </a:rPr>
              <a:t>元不符合套利条件</a:t>
            </a:r>
            <a:r>
              <a:rPr lang="en-US" altLang="zh-CN" sz="2400" b="1" dirty="0">
                <a:latin typeface="仿宋_GB2312" pitchFamily="49" charset="-122"/>
                <a:ea typeface="仿宋_GB2312" pitchFamily="49" charset="-122"/>
              </a:rPr>
              <a:t>?</a:t>
            </a:r>
            <a:endParaRPr lang="zh-CN" altLang="en-US" sz="2400" b="1" dirty="0">
              <a:latin typeface="仿宋_GB2312" pitchFamily="49" charset="-122"/>
              <a:ea typeface="仿宋_GB2312" pitchFamily="49" charset="-122"/>
            </a:endParaRPr>
          </a:p>
        </p:txBody>
      </p:sp>
      <p:sp>
        <p:nvSpPr>
          <p:cNvPr id="70" name="线形标注 1 69"/>
          <p:cNvSpPr/>
          <p:nvPr/>
        </p:nvSpPr>
        <p:spPr>
          <a:xfrm>
            <a:off x="5238750" y="571501"/>
            <a:ext cx="3429000" cy="428625"/>
          </a:xfrm>
          <a:prstGeom prst="borderCallout1">
            <a:avLst>
              <a:gd name="adj1" fmla="val 18750"/>
              <a:gd name="adj2" fmla="val -8333"/>
              <a:gd name="adj3" fmla="val 619164"/>
              <a:gd name="adj4" fmla="val -1008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latin typeface="仿宋_GB2312" pitchFamily="49" charset="-122"/>
                <a:ea typeface="仿宋_GB2312" pitchFamily="49" charset="-122"/>
              </a:rPr>
              <a:t>新版本为</a:t>
            </a:r>
            <a:r>
              <a:rPr lang="en-US" altLang="zh-CN" sz="2400" b="1" dirty="0">
                <a:latin typeface="仿宋_GB2312" pitchFamily="49" charset="-122"/>
                <a:ea typeface="仿宋_GB2312" pitchFamily="49" charset="-122"/>
              </a:rPr>
              <a:t>111</a:t>
            </a:r>
            <a:r>
              <a:rPr lang="zh-CN" altLang="en-US" sz="2400" b="1" dirty="0">
                <a:latin typeface="仿宋_GB2312" pitchFamily="49" charset="-122"/>
                <a:ea typeface="仿宋_GB2312" pitchFamily="49" charset="-122"/>
              </a:rPr>
              <a:t>和</a:t>
            </a:r>
            <a:r>
              <a:rPr lang="en-US" altLang="zh-CN" sz="2400" b="1" dirty="0">
                <a:latin typeface="仿宋_GB2312" pitchFamily="49" charset="-122"/>
                <a:ea typeface="仿宋_GB2312" pitchFamily="49" charset="-122"/>
              </a:rPr>
              <a:t>4</a:t>
            </a:r>
            <a:r>
              <a:rPr lang="zh-CN" altLang="en-US" sz="2400" b="1" dirty="0">
                <a:latin typeface="仿宋_GB2312" pitchFamily="49" charset="-122"/>
                <a:ea typeface="仿宋_GB2312" pitchFamily="49" charset="-122"/>
              </a:rPr>
              <a:t>元</a:t>
            </a:r>
            <a:r>
              <a:rPr lang="en-US" altLang="zh-CN" sz="2400" b="1" dirty="0">
                <a:latin typeface="仿宋_GB2312" pitchFamily="49" charset="-122"/>
                <a:ea typeface="仿宋_GB2312" pitchFamily="49" charset="-122"/>
              </a:rPr>
              <a:t>(p31)</a:t>
            </a:r>
            <a:endParaRPr lang="zh-CN" altLang="en-US" sz="2400" b="1" dirty="0">
              <a:latin typeface="仿宋_GB2312" pitchFamily="49" charset="-122"/>
              <a:ea typeface="仿宋_GB2312" pitchFamily="49" charset="-122"/>
            </a:endParaRPr>
          </a:p>
        </p:txBody>
      </p:sp>
    </p:spTree>
    <p:extLst>
      <p:ext uri="{BB962C8B-B14F-4D97-AF65-F5344CB8AC3E}">
        <p14:creationId xmlns:p14="http://schemas.microsoft.com/office/powerpoint/2010/main" val="2638564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500" fill="hold"/>
                                        <p:tgtEl>
                                          <p:spTgt spid="69"/>
                                        </p:tgtEl>
                                        <p:attrNameLst>
                                          <p:attrName>ppt_x</p:attrName>
                                        </p:attrNameLst>
                                      </p:cBhvr>
                                      <p:tavLst>
                                        <p:tav tm="0">
                                          <p:val>
                                            <p:strVal val="0-#ppt_w/2"/>
                                          </p:val>
                                        </p:tav>
                                        <p:tav tm="100000">
                                          <p:val>
                                            <p:strVal val="#ppt_x"/>
                                          </p:val>
                                        </p:tav>
                                      </p:tavLst>
                                    </p:anim>
                                    <p:anim calcmode="lin" valueType="num">
                                      <p:cBhvr additive="base">
                                        <p:cTn id="14"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bwMode="auto">
          <a:xfrm>
            <a:off x="2855913" y="2708275"/>
            <a:ext cx="2735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224338" y="2708275"/>
            <a:ext cx="0" cy="12969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561" name="TextBox 32"/>
          <p:cNvSpPr txBox="1">
            <a:spLocks noChangeArrowheads="1"/>
          </p:cNvSpPr>
          <p:nvPr/>
        </p:nvSpPr>
        <p:spPr bwMode="auto">
          <a:xfrm>
            <a:off x="2819400" y="457201"/>
            <a:ext cx="6630988" cy="519113"/>
          </a:xfrm>
          <a:prstGeom prst="rect">
            <a:avLst/>
          </a:prstGeom>
          <a:noFill/>
          <a:ln w="9525">
            <a:noFill/>
            <a:miter lim="800000"/>
            <a:headEnd/>
            <a:tailEnd/>
          </a:ln>
        </p:spPr>
        <p:txBody>
          <a:bodyPr>
            <a:spAutoFit/>
          </a:bodyPr>
          <a:lstStyle/>
          <a:p>
            <a:pPr algn="l">
              <a:spcBef>
                <a:spcPct val="0"/>
              </a:spcBef>
              <a:buClrTx/>
              <a:buSzTx/>
              <a:buFontTx/>
              <a:buNone/>
            </a:pPr>
            <a:r>
              <a:rPr lang="en-US" altLang="zh-CN" sz="2800" b="1">
                <a:latin typeface="Times New Roman" pitchFamily="18" charset="0"/>
                <a:ea typeface="华文仿宋" pitchFamily="2" charset="-122"/>
                <a:cs typeface="Times New Roman" pitchFamily="18" charset="0"/>
              </a:rPr>
              <a:t>Case2:</a:t>
            </a:r>
            <a:r>
              <a:rPr lang="zh-CN" altLang="en-US" sz="2800" b="1">
                <a:latin typeface="Times New Roman" pitchFamily="18" charset="0"/>
                <a:ea typeface="华文仿宋" pitchFamily="2" charset="-122"/>
                <a:cs typeface="Times New Roman" pitchFamily="18" charset="0"/>
              </a:rPr>
              <a:t>普通股</a:t>
            </a:r>
            <a:r>
              <a:rPr lang="en-US" altLang="zh-CN" sz="2800" b="1">
                <a:latin typeface="Times New Roman" pitchFamily="18" charset="0"/>
                <a:ea typeface="华文仿宋" pitchFamily="2" charset="-122"/>
                <a:cs typeface="Times New Roman" pitchFamily="18" charset="0"/>
              </a:rPr>
              <a:t>=PRIME</a:t>
            </a:r>
            <a:r>
              <a:rPr lang="zh-CN" altLang="en-US" sz="2800" b="1">
                <a:latin typeface="Times New Roman" pitchFamily="18" charset="0"/>
                <a:ea typeface="华文仿宋" pitchFamily="2" charset="-122"/>
                <a:cs typeface="Times New Roman" pitchFamily="18" charset="0"/>
              </a:rPr>
              <a:t>证券</a:t>
            </a:r>
            <a:r>
              <a:rPr lang="en-US" altLang="zh-CN" sz="2800" b="1">
                <a:latin typeface="Times New Roman" pitchFamily="18" charset="0"/>
                <a:ea typeface="华文仿宋" pitchFamily="2" charset="-122"/>
                <a:cs typeface="Times New Roman" pitchFamily="18" charset="0"/>
              </a:rPr>
              <a:t>+SCORE</a:t>
            </a:r>
            <a:r>
              <a:rPr lang="zh-CN" altLang="en-US" sz="2800" b="1">
                <a:latin typeface="Times New Roman" pitchFamily="18" charset="0"/>
                <a:ea typeface="华文仿宋" pitchFamily="2" charset="-122"/>
                <a:cs typeface="Times New Roman" pitchFamily="18" charset="0"/>
              </a:rPr>
              <a:t>证券</a:t>
            </a:r>
          </a:p>
        </p:txBody>
      </p:sp>
      <p:sp>
        <p:nvSpPr>
          <p:cNvPr id="16" name="TextBox 15"/>
          <p:cNvSpPr txBox="1">
            <a:spLocks noChangeArrowheads="1"/>
          </p:cNvSpPr>
          <p:nvPr/>
        </p:nvSpPr>
        <p:spPr bwMode="auto">
          <a:xfrm>
            <a:off x="4367213" y="1412875"/>
            <a:ext cx="1657350" cy="369888"/>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基础股票价格</a:t>
            </a:r>
          </a:p>
        </p:txBody>
      </p:sp>
      <p:sp>
        <p:nvSpPr>
          <p:cNvPr id="21" name="TextBox 20"/>
          <p:cNvSpPr txBox="1">
            <a:spLocks noChangeArrowheads="1"/>
          </p:cNvSpPr>
          <p:nvPr/>
        </p:nvSpPr>
        <p:spPr bwMode="auto">
          <a:xfrm>
            <a:off x="3792539" y="4076700"/>
            <a:ext cx="1150937" cy="369888"/>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终止价格</a:t>
            </a:r>
          </a:p>
        </p:txBody>
      </p:sp>
      <p:sp>
        <p:nvSpPr>
          <p:cNvPr id="25" name="TextBox 24"/>
          <p:cNvSpPr txBox="1">
            <a:spLocks noChangeArrowheads="1"/>
          </p:cNvSpPr>
          <p:nvPr/>
        </p:nvSpPr>
        <p:spPr bwMode="auto">
          <a:xfrm>
            <a:off x="1919289" y="2133601"/>
            <a:ext cx="936625" cy="1190625"/>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预定的</a:t>
            </a:r>
            <a:r>
              <a:rPr lang="en-US" altLang="zh-CN">
                <a:latin typeface="Times New Roman" pitchFamily="18" charset="0"/>
                <a:ea typeface="宋体" charset="-122"/>
                <a:cs typeface="Times New Roman" pitchFamily="18" charset="0"/>
              </a:rPr>
              <a:t>PRIME</a:t>
            </a:r>
          </a:p>
          <a:p>
            <a:pPr algn="l">
              <a:spcBef>
                <a:spcPct val="0"/>
              </a:spcBef>
              <a:buClrTx/>
              <a:buSzTx/>
              <a:buFontTx/>
              <a:buNone/>
            </a:pPr>
            <a:r>
              <a:rPr lang="zh-CN" altLang="en-US">
                <a:latin typeface="Arial" charset="0"/>
                <a:ea typeface="宋体" charset="-122"/>
              </a:rPr>
              <a:t>最大终止值</a:t>
            </a:r>
          </a:p>
        </p:txBody>
      </p:sp>
      <p:sp>
        <p:nvSpPr>
          <p:cNvPr id="26" name="直角三角形 25"/>
          <p:cNvSpPr/>
          <p:nvPr/>
        </p:nvSpPr>
        <p:spPr>
          <a:xfrm rot="16200000">
            <a:off x="2891632" y="2672557"/>
            <a:ext cx="1296988" cy="1368425"/>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endParaRPr lang="zh-CN" altLang="en-US"/>
          </a:p>
        </p:txBody>
      </p:sp>
      <p:grpSp>
        <p:nvGrpSpPr>
          <p:cNvPr id="2" name="组合 62"/>
          <p:cNvGrpSpPr>
            <a:grpSpLocks/>
          </p:cNvGrpSpPr>
          <p:nvPr/>
        </p:nvGrpSpPr>
        <p:grpSpPr bwMode="auto">
          <a:xfrm>
            <a:off x="1992314" y="1268413"/>
            <a:ext cx="4276725" cy="3313112"/>
            <a:chOff x="467544" y="1268760"/>
            <a:chExt cx="4278089" cy="3312368"/>
          </a:xfrm>
        </p:grpSpPr>
        <p:cxnSp>
          <p:nvCxnSpPr>
            <p:cNvPr id="8" name="直接箭头连接符 7"/>
            <p:cNvCxnSpPr/>
            <p:nvPr/>
          </p:nvCxnSpPr>
          <p:spPr bwMode="auto">
            <a:xfrm>
              <a:off x="1331419" y="4004995"/>
              <a:ext cx="28806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bwMode="auto">
            <a:xfrm flipV="1">
              <a:off x="1331419" y="1484612"/>
              <a:ext cx="0" cy="25203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162" name="TextBox 13"/>
            <p:cNvSpPr txBox="1">
              <a:spLocks noChangeArrowheads="1"/>
            </p:cNvSpPr>
            <p:nvPr/>
          </p:nvSpPr>
          <p:spPr bwMode="auto">
            <a:xfrm>
              <a:off x="467544" y="1268760"/>
              <a:ext cx="1079844" cy="641206"/>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Times New Roman" pitchFamily="18" charset="0"/>
                  <a:ea typeface="宋体" charset="-122"/>
                  <a:cs typeface="Times New Roman" pitchFamily="18" charset="0"/>
                </a:rPr>
                <a:t>PRIME</a:t>
              </a:r>
              <a:r>
                <a:rPr lang="zh-CN" altLang="en-US">
                  <a:latin typeface="Arial" charset="0"/>
                  <a:ea typeface="宋体" charset="-122"/>
                  <a:cs typeface="Times New Roman" pitchFamily="18" charset="0"/>
                </a:rPr>
                <a:t>的价值</a:t>
              </a:r>
            </a:p>
          </p:txBody>
        </p:sp>
        <p:sp>
          <p:nvSpPr>
            <p:cNvPr id="176163" name="TextBox 21"/>
            <p:cNvSpPr txBox="1">
              <a:spLocks noChangeArrowheads="1"/>
            </p:cNvSpPr>
            <p:nvPr/>
          </p:nvSpPr>
          <p:spPr bwMode="auto">
            <a:xfrm>
              <a:off x="4283821" y="3501008"/>
              <a:ext cx="461812" cy="1080120"/>
            </a:xfrm>
            <a:prstGeom prst="rect">
              <a:avLst/>
            </a:prstGeom>
            <a:noFill/>
            <a:ln w="9525">
              <a:noFill/>
              <a:miter lim="800000"/>
              <a:headEnd/>
              <a:tailEnd/>
            </a:ln>
          </p:spPr>
          <p:txBody>
            <a:bodyPr vert="eaVert">
              <a:spAutoFit/>
            </a:bodyPr>
            <a:lstStyle/>
            <a:p>
              <a:pPr algn="l">
                <a:spcBef>
                  <a:spcPct val="0"/>
                </a:spcBef>
                <a:buClrTx/>
                <a:buSzTx/>
                <a:buFontTx/>
                <a:buNone/>
              </a:pPr>
              <a:r>
                <a:rPr lang="zh-CN" altLang="en-US">
                  <a:latin typeface="Arial" charset="0"/>
                  <a:ea typeface="宋体" charset="-122"/>
                </a:rPr>
                <a:t>股票价格</a:t>
              </a:r>
            </a:p>
          </p:txBody>
        </p:sp>
        <p:sp>
          <p:nvSpPr>
            <p:cNvPr id="176164" name="TextBox 26"/>
            <p:cNvSpPr txBox="1">
              <a:spLocks noChangeArrowheads="1"/>
            </p:cNvSpPr>
            <p:nvPr/>
          </p:nvSpPr>
          <p:spPr bwMode="auto">
            <a:xfrm>
              <a:off x="899592" y="4005064"/>
              <a:ext cx="1512168" cy="369332"/>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Arial" charset="0"/>
                  <a:ea typeface="宋体" charset="-122"/>
                </a:rPr>
                <a:t>0</a:t>
              </a:r>
              <a:r>
                <a:rPr lang="zh-CN" altLang="en-US">
                  <a:latin typeface="Arial" charset="0"/>
                  <a:ea typeface="宋体" charset="-122"/>
                </a:rPr>
                <a:t>（购入价）</a:t>
              </a:r>
            </a:p>
          </p:txBody>
        </p:sp>
      </p:grpSp>
      <p:grpSp>
        <p:nvGrpSpPr>
          <p:cNvPr id="3" name="组合 63"/>
          <p:cNvGrpSpPr>
            <a:grpSpLocks/>
          </p:cNvGrpSpPr>
          <p:nvPr/>
        </p:nvGrpSpPr>
        <p:grpSpPr bwMode="auto">
          <a:xfrm>
            <a:off x="3792538" y="3068638"/>
            <a:ext cx="2087562" cy="641350"/>
            <a:chOff x="2267744" y="3068960"/>
            <a:chExt cx="2088232" cy="641567"/>
          </a:xfrm>
        </p:grpSpPr>
        <p:cxnSp>
          <p:nvCxnSpPr>
            <p:cNvPr id="33" name="直接箭头连接符 32"/>
            <p:cNvCxnSpPr/>
            <p:nvPr/>
          </p:nvCxnSpPr>
          <p:spPr>
            <a:xfrm flipH="1">
              <a:off x="2267744" y="3356394"/>
              <a:ext cx="719368" cy="2159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159" name="TextBox 34"/>
            <p:cNvSpPr txBox="1">
              <a:spLocks noChangeArrowheads="1"/>
            </p:cNvSpPr>
            <p:nvPr/>
          </p:nvSpPr>
          <p:spPr bwMode="auto">
            <a:xfrm>
              <a:off x="2987112" y="3068960"/>
              <a:ext cx="1368864" cy="641567"/>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Times New Roman" pitchFamily="18" charset="0"/>
                  <a:ea typeface="宋体" charset="-122"/>
                  <a:cs typeface="Times New Roman" pitchFamily="18" charset="0"/>
                </a:rPr>
                <a:t>PRIME</a:t>
              </a:r>
              <a:r>
                <a:rPr lang="zh-CN" altLang="en-US">
                  <a:latin typeface="Times New Roman" pitchFamily="18" charset="0"/>
                  <a:ea typeface="宋体" charset="-122"/>
                  <a:cs typeface="Times New Roman" pitchFamily="18" charset="0"/>
                </a:rPr>
                <a:t>的</a:t>
              </a:r>
              <a:r>
                <a:rPr lang="zh-CN" altLang="en-US">
                  <a:latin typeface="Arial" charset="0"/>
                  <a:ea typeface="宋体" charset="-122"/>
                  <a:cs typeface="Times New Roman" pitchFamily="18" charset="0"/>
                </a:rPr>
                <a:t>终止价值总值</a:t>
              </a:r>
            </a:p>
          </p:txBody>
        </p:sp>
      </p:grpSp>
      <p:sp>
        <p:nvSpPr>
          <p:cNvPr id="36" name="TextBox 35"/>
          <p:cNvSpPr txBox="1">
            <a:spLocks noChangeArrowheads="1"/>
          </p:cNvSpPr>
          <p:nvPr/>
        </p:nvSpPr>
        <p:spPr bwMode="auto">
          <a:xfrm>
            <a:off x="3287713" y="4581525"/>
            <a:ext cx="2087562" cy="368300"/>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Times New Roman" pitchFamily="18" charset="0"/>
                <a:ea typeface="宋体" charset="-122"/>
                <a:cs typeface="Times New Roman" pitchFamily="18" charset="0"/>
              </a:rPr>
              <a:t>图</a:t>
            </a:r>
            <a:r>
              <a:rPr lang="en-US" altLang="zh-CN">
                <a:latin typeface="Times New Roman" pitchFamily="18" charset="0"/>
                <a:ea typeface="宋体" charset="-122"/>
                <a:cs typeface="Times New Roman" pitchFamily="18" charset="0"/>
              </a:rPr>
              <a:t>1 PRIME</a:t>
            </a:r>
            <a:r>
              <a:rPr lang="zh-CN" altLang="en-US">
                <a:latin typeface="Times New Roman" pitchFamily="18" charset="0"/>
                <a:ea typeface="宋体" charset="-122"/>
                <a:cs typeface="Times New Roman" pitchFamily="18" charset="0"/>
              </a:rPr>
              <a:t>的损益</a:t>
            </a:r>
            <a:r>
              <a:rPr lang="zh-CN" altLang="en-US">
                <a:latin typeface="Arial" charset="0"/>
                <a:ea typeface="宋体" charset="-122"/>
                <a:cs typeface="Times New Roman" pitchFamily="18" charset="0"/>
              </a:rPr>
              <a:t> </a:t>
            </a:r>
          </a:p>
        </p:txBody>
      </p:sp>
      <p:sp>
        <p:nvSpPr>
          <p:cNvPr id="37" name="TextBox 36"/>
          <p:cNvSpPr txBox="1">
            <a:spLocks noChangeArrowheads="1"/>
          </p:cNvSpPr>
          <p:nvPr/>
        </p:nvSpPr>
        <p:spPr bwMode="auto">
          <a:xfrm>
            <a:off x="7175500" y="4581525"/>
            <a:ext cx="2160588" cy="368300"/>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Times New Roman" pitchFamily="18" charset="0"/>
                <a:ea typeface="宋体" charset="-122"/>
                <a:cs typeface="Times New Roman" pitchFamily="18" charset="0"/>
              </a:rPr>
              <a:t>图</a:t>
            </a:r>
            <a:r>
              <a:rPr lang="en-US" altLang="zh-CN">
                <a:latin typeface="Times New Roman" pitchFamily="18" charset="0"/>
                <a:ea typeface="宋体" charset="-122"/>
                <a:cs typeface="Times New Roman" pitchFamily="18" charset="0"/>
              </a:rPr>
              <a:t>2  SCORE</a:t>
            </a:r>
            <a:r>
              <a:rPr lang="zh-CN" altLang="en-US">
                <a:latin typeface="Times New Roman" pitchFamily="18" charset="0"/>
                <a:ea typeface="宋体" charset="-122"/>
                <a:cs typeface="Times New Roman" pitchFamily="18" charset="0"/>
              </a:rPr>
              <a:t>的损益</a:t>
            </a:r>
            <a:r>
              <a:rPr lang="zh-CN" altLang="en-US">
                <a:latin typeface="Arial" charset="0"/>
                <a:ea typeface="宋体" charset="-122"/>
                <a:cs typeface="Times New Roman" pitchFamily="18" charset="0"/>
              </a:rPr>
              <a:t> </a:t>
            </a:r>
          </a:p>
        </p:txBody>
      </p:sp>
      <p:cxnSp>
        <p:nvCxnSpPr>
          <p:cNvPr id="17" name="直接连接符 16"/>
          <p:cNvCxnSpPr/>
          <p:nvPr/>
        </p:nvCxnSpPr>
        <p:spPr bwMode="auto">
          <a:xfrm flipV="1">
            <a:off x="2855913" y="1844675"/>
            <a:ext cx="2303462" cy="2160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65"/>
          <p:cNvGrpSpPr>
            <a:grpSpLocks/>
          </p:cNvGrpSpPr>
          <p:nvPr/>
        </p:nvGrpSpPr>
        <p:grpSpPr bwMode="auto">
          <a:xfrm>
            <a:off x="6311900" y="1268414"/>
            <a:ext cx="3816350" cy="3240087"/>
            <a:chOff x="4787589" y="1268760"/>
            <a:chExt cx="3816859" cy="3240360"/>
          </a:xfrm>
        </p:grpSpPr>
        <p:sp>
          <p:nvSpPr>
            <p:cNvPr id="176144" name="TextBox 41"/>
            <p:cNvSpPr txBox="1">
              <a:spLocks noChangeArrowheads="1"/>
            </p:cNvSpPr>
            <p:nvPr/>
          </p:nvSpPr>
          <p:spPr bwMode="auto">
            <a:xfrm>
              <a:off x="4787589" y="4005642"/>
              <a:ext cx="432048" cy="369332"/>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Arial" charset="0"/>
                  <a:ea typeface="宋体" charset="-122"/>
                </a:rPr>
                <a:t>0</a:t>
              </a:r>
            </a:p>
          </p:txBody>
        </p:sp>
        <p:grpSp>
          <p:nvGrpSpPr>
            <p:cNvPr id="176145" name="组合 64"/>
            <p:cNvGrpSpPr>
              <a:grpSpLocks/>
            </p:cNvGrpSpPr>
            <p:nvPr/>
          </p:nvGrpSpPr>
          <p:grpSpPr bwMode="auto">
            <a:xfrm>
              <a:off x="5148000" y="1268760"/>
              <a:ext cx="3456448" cy="3240360"/>
              <a:chOff x="5148000" y="1268760"/>
              <a:chExt cx="3456448" cy="3240360"/>
            </a:xfrm>
          </p:grpSpPr>
          <p:cxnSp>
            <p:nvCxnSpPr>
              <p:cNvPr id="28" name="直接箭头连接符 27"/>
              <p:cNvCxnSpPr/>
              <p:nvPr/>
            </p:nvCxnSpPr>
            <p:spPr>
              <a:xfrm>
                <a:off x="5148000" y="4005841"/>
                <a:ext cx="28801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5148000" y="1484678"/>
                <a:ext cx="0" cy="2521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41" idx="2"/>
              </p:cNvCxnSpPr>
              <p:nvPr/>
            </p:nvCxnSpPr>
            <p:spPr>
              <a:xfrm>
                <a:off x="5148000" y="2708743"/>
                <a:ext cx="26641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直角三角形 40"/>
              <p:cNvSpPr/>
              <p:nvPr/>
            </p:nvSpPr>
            <p:spPr>
              <a:xfrm rot="16200000">
                <a:off x="6911968" y="1808530"/>
                <a:ext cx="792229" cy="1008197"/>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endParaRPr lang="zh-CN" altLang="en-US"/>
              </a:p>
            </p:txBody>
          </p:sp>
          <p:sp>
            <p:nvSpPr>
              <p:cNvPr id="176150" name="TextBox 43"/>
              <p:cNvSpPr txBox="1">
                <a:spLocks noChangeArrowheads="1"/>
              </p:cNvSpPr>
              <p:nvPr/>
            </p:nvSpPr>
            <p:spPr bwMode="auto">
              <a:xfrm>
                <a:off x="5219510" y="1268760"/>
                <a:ext cx="936732" cy="641404"/>
              </a:xfrm>
              <a:prstGeom prst="rect">
                <a:avLst/>
              </a:prstGeom>
              <a:noFill/>
              <a:ln w="9525">
                <a:noFill/>
                <a:miter lim="800000"/>
                <a:headEnd/>
                <a:tailEnd/>
              </a:ln>
            </p:spPr>
            <p:txBody>
              <a:bodyPr>
                <a:spAutoFit/>
              </a:bodyPr>
              <a:lstStyle/>
              <a:p>
                <a:pPr>
                  <a:spcBef>
                    <a:spcPct val="0"/>
                  </a:spcBef>
                  <a:buClrTx/>
                  <a:buSzTx/>
                  <a:buFontTx/>
                  <a:buNone/>
                </a:pPr>
                <a:r>
                  <a:rPr lang="en-US" altLang="zh-CN">
                    <a:latin typeface="Times New Roman" pitchFamily="18" charset="0"/>
                    <a:ea typeface="宋体" charset="-122"/>
                    <a:cs typeface="Times New Roman" pitchFamily="18" charset="0"/>
                  </a:rPr>
                  <a:t>SCORE</a:t>
                </a:r>
                <a:r>
                  <a:rPr lang="zh-CN" altLang="en-US">
                    <a:latin typeface="Arial" charset="0"/>
                    <a:ea typeface="宋体" charset="-122"/>
                    <a:cs typeface="Times New Roman" pitchFamily="18" charset="0"/>
                  </a:rPr>
                  <a:t>的价值</a:t>
                </a:r>
              </a:p>
            </p:txBody>
          </p:sp>
          <p:sp>
            <p:nvSpPr>
              <p:cNvPr id="176151" name="TextBox 44"/>
              <p:cNvSpPr txBox="1">
                <a:spLocks noChangeArrowheads="1"/>
              </p:cNvSpPr>
              <p:nvPr/>
            </p:nvSpPr>
            <p:spPr bwMode="auto">
              <a:xfrm>
                <a:off x="6948264" y="1484784"/>
                <a:ext cx="1656184" cy="369332"/>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基础股票价格</a:t>
                </a:r>
              </a:p>
            </p:txBody>
          </p:sp>
          <p:sp>
            <p:nvSpPr>
              <p:cNvPr id="176152" name="TextBox 46"/>
              <p:cNvSpPr txBox="1">
                <a:spLocks noChangeArrowheads="1"/>
              </p:cNvSpPr>
              <p:nvPr/>
            </p:nvSpPr>
            <p:spPr bwMode="auto">
              <a:xfrm>
                <a:off x="8100330" y="3429000"/>
                <a:ext cx="461727" cy="1080120"/>
              </a:xfrm>
              <a:prstGeom prst="rect">
                <a:avLst/>
              </a:prstGeom>
              <a:noFill/>
              <a:ln w="9525">
                <a:noFill/>
                <a:miter lim="800000"/>
                <a:headEnd/>
                <a:tailEnd/>
              </a:ln>
            </p:spPr>
            <p:txBody>
              <a:bodyPr vert="eaVert">
                <a:spAutoFit/>
              </a:bodyPr>
              <a:lstStyle/>
              <a:p>
                <a:pPr algn="l">
                  <a:spcBef>
                    <a:spcPct val="0"/>
                  </a:spcBef>
                  <a:buClrTx/>
                  <a:buSzTx/>
                  <a:buFontTx/>
                  <a:buNone/>
                </a:pPr>
                <a:r>
                  <a:rPr lang="zh-CN" altLang="en-US">
                    <a:latin typeface="Arial" charset="0"/>
                    <a:ea typeface="宋体" charset="-122"/>
                  </a:rPr>
                  <a:t>股票价格</a:t>
                </a:r>
              </a:p>
            </p:txBody>
          </p:sp>
          <p:cxnSp>
            <p:nvCxnSpPr>
              <p:cNvPr id="31" name="直接连接符 30"/>
              <p:cNvCxnSpPr>
                <a:endCxn id="41" idx="4"/>
              </p:cNvCxnSpPr>
              <p:nvPr/>
            </p:nvCxnSpPr>
            <p:spPr>
              <a:xfrm flipV="1">
                <a:off x="5148000" y="1916515"/>
                <a:ext cx="2664180" cy="2089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1" idx="0"/>
              </p:cNvCxnSpPr>
              <p:nvPr/>
            </p:nvCxnSpPr>
            <p:spPr>
              <a:xfrm>
                <a:off x="6803983" y="2708743"/>
                <a:ext cx="0" cy="129709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6155" name="TextBox 57"/>
              <p:cNvSpPr txBox="1">
                <a:spLocks noChangeArrowheads="1"/>
              </p:cNvSpPr>
              <p:nvPr/>
            </p:nvSpPr>
            <p:spPr bwMode="auto">
              <a:xfrm>
                <a:off x="6228184" y="4077072"/>
                <a:ext cx="1152128" cy="369332"/>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终止价格</a:t>
                </a:r>
              </a:p>
            </p:txBody>
          </p:sp>
          <p:cxnSp>
            <p:nvCxnSpPr>
              <p:cNvPr id="60" name="直接箭头连接符 59"/>
              <p:cNvCxnSpPr/>
              <p:nvPr/>
            </p:nvCxnSpPr>
            <p:spPr>
              <a:xfrm flipV="1">
                <a:off x="7308875" y="2348351"/>
                <a:ext cx="142894" cy="576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157" name="TextBox 60"/>
              <p:cNvSpPr txBox="1">
                <a:spLocks noChangeArrowheads="1"/>
              </p:cNvSpPr>
              <p:nvPr/>
            </p:nvSpPr>
            <p:spPr bwMode="auto">
              <a:xfrm>
                <a:off x="6948411" y="2853218"/>
                <a:ext cx="1152716" cy="641404"/>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Times New Roman" pitchFamily="18" charset="0"/>
                    <a:ea typeface="宋体" charset="-122"/>
                    <a:cs typeface="Times New Roman" pitchFamily="18" charset="0"/>
                  </a:rPr>
                  <a:t>SCORE</a:t>
                </a:r>
                <a:r>
                  <a:rPr lang="zh-CN" altLang="en-US">
                    <a:latin typeface="Arial" charset="0"/>
                    <a:ea typeface="宋体" charset="-122"/>
                    <a:cs typeface="Times New Roman" pitchFamily="18" charset="0"/>
                  </a:rPr>
                  <a:t>的价值总值</a:t>
                </a:r>
              </a:p>
            </p:txBody>
          </p:sp>
        </p:grpSp>
      </p:grpSp>
      <p:sp>
        <p:nvSpPr>
          <p:cNvPr id="38948" name="AutoShape 36"/>
          <p:cNvSpPr>
            <a:spLocks/>
          </p:cNvSpPr>
          <p:nvPr/>
        </p:nvSpPr>
        <p:spPr bwMode="auto">
          <a:xfrm flipH="1">
            <a:off x="3219451" y="5226050"/>
            <a:ext cx="6335713" cy="577850"/>
          </a:xfrm>
          <a:prstGeom prst="borderCallout3">
            <a:avLst>
              <a:gd name="adj1" fmla="val 19778"/>
              <a:gd name="adj2" fmla="val 101199"/>
              <a:gd name="adj3" fmla="val 19778"/>
              <a:gd name="adj4" fmla="val 111023"/>
              <a:gd name="adj5" fmla="val -379671"/>
              <a:gd name="adj6" fmla="val 111023"/>
              <a:gd name="adj7" fmla="val -772255"/>
              <a:gd name="adj8" fmla="val 75694"/>
            </a:avLst>
          </a:prstGeom>
          <a:solidFill>
            <a:schemeClr val="accent1"/>
          </a:solidFill>
          <a:ln w="9525">
            <a:solidFill>
              <a:schemeClr val="tx1"/>
            </a:solidFill>
            <a:miter lim="800000"/>
            <a:headEnd/>
            <a:tailEnd/>
          </a:ln>
        </p:spPr>
        <p:txBody>
          <a:bodyPr/>
          <a:lstStyle/>
          <a:p>
            <a:pPr>
              <a:spcBef>
                <a:spcPct val="0"/>
              </a:spcBef>
              <a:buClrTx/>
              <a:buSzTx/>
              <a:buFontTx/>
              <a:buNone/>
            </a:pPr>
            <a:r>
              <a:rPr lang="zh-CN" altLang="en-US" sz="2800">
                <a:latin typeface="Arial" charset="0"/>
                <a:ea typeface="宋体" charset="-122"/>
              </a:rPr>
              <a:t>金融工程技术</a:t>
            </a:r>
            <a:r>
              <a:rPr lang="en-US" altLang="zh-CN" sz="2800">
                <a:latin typeface="Arial" charset="0"/>
                <a:ea typeface="宋体" charset="-122"/>
              </a:rPr>
              <a:t>(</a:t>
            </a:r>
            <a:r>
              <a:rPr lang="zh-CN" altLang="en-US" sz="2800">
                <a:latin typeface="Arial" charset="0"/>
                <a:ea typeface="宋体" charset="-122"/>
              </a:rPr>
              <a:t>拆分或分解</a:t>
            </a:r>
            <a:r>
              <a:rPr lang="en-US" altLang="zh-CN" sz="2800">
                <a:latin typeface="Arial" charset="0"/>
                <a:ea typeface="宋体" charset="-122"/>
              </a:rPr>
              <a:t>,</a:t>
            </a:r>
            <a:r>
              <a:rPr lang="en-US" altLang="zh-CN" sz="2800" b="1">
                <a:latin typeface="Times New Roman" pitchFamily="18" charset="0"/>
                <a:ea typeface="宋体" charset="-122"/>
              </a:rPr>
              <a:t>Decompose</a:t>
            </a:r>
            <a:r>
              <a:rPr lang="en-US" altLang="zh-CN" sz="2800">
                <a:latin typeface="Arial" charset="0"/>
                <a:ea typeface="宋体" charset="-122"/>
              </a:rPr>
              <a:t>)</a:t>
            </a:r>
            <a:endParaRPr lang="zh-CN" altLang="en-US" sz="2800" b="1">
              <a:latin typeface="Times New Roman" pitchFamily="18" charset="0"/>
              <a:ea typeface="宋体" charset="-122"/>
            </a:endParaRPr>
          </a:p>
        </p:txBody>
      </p:sp>
    </p:spTree>
    <p:extLst>
      <p:ext uri="{BB962C8B-B14F-4D97-AF65-F5344CB8AC3E}">
        <p14:creationId xmlns:p14="http://schemas.microsoft.com/office/powerpoint/2010/main" val="413932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anim calcmode="lin" valueType="num">
                                      <p:cBhvr additive="base">
                                        <p:cTn id="7" dur="500" fill="hold"/>
                                        <p:tgtEl>
                                          <p:spTgt spid="23561"/>
                                        </p:tgtEl>
                                        <p:attrNameLst>
                                          <p:attrName>ppt_x</p:attrName>
                                        </p:attrNameLst>
                                      </p:cBhvr>
                                      <p:tavLst>
                                        <p:tav tm="0">
                                          <p:val>
                                            <p:strVal val="#ppt_x"/>
                                          </p:val>
                                        </p:tav>
                                        <p:tav tm="100000">
                                          <p:val>
                                            <p:strVal val="#ppt_x"/>
                                          </p:val>
                                        </p:tav>
                                      </p:tavLst>
                                    </p:anim>
                                    <p:anim calcmode="lin" valueType="num">
                                      <p:cBhvr additive="base">
                                        <p:cTn id="8" dur="500" fill="hold"/>
                                        <p:tgtEl>
                                          <p:spTgt spid="235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horizontal)">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ox(in)">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checkerboard(across)">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ppt_x"/>
                                          </p:val>
                                        </p:tav>
                                        <p:tav tm="100000">
                                          <p:val>
                                            <p:strVal val="#ppt_x"/>
                                          </p:val>
                                        </p:tav>
                                      </p:tavLst>
                                    </p:anim>
                                    <p:anim calcmode="lin" valueType="num">
                                      <p:cBhvr additive="base">
                                        <p:cTn id="6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box(in)">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 calcmode="lin" valueType="num">
                                      <p:cBhvr additive="base">
                                        <p:cTn id="72" dur="500" fill="hold"/>
                                        <p:tgtEl>
                                          <p:spTgt spid="4"/>
                                        </p:tgtEl>
                                        <p:attrNameLst>
                                          <p:attrName>ppt_x</p:attrName>
                                        </p:attrNameLst>
                                      </p:cBhvr>
                                      <p:tavLst>
                                        <p:tav tm="0">
                                          <p:val>
                                            <p:strVal val="#ppt_x"/>
                                          </p:val>
                                        </p:tav>
                                        <p:tav tm="100000">
                                          <p:val>
                                            <p:strVal val="#ppt_x"/>
                                          </p:val>
                                        </p:tav>
                                      </p:tavLst>
                                    </p:anim>
                                    <p:anim calcmode="lin" valueType="num">
                                      <p:cBhvr additive="base">
                                        <p:cTn id="7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8" presetClass="entr" presetSubtype="16" fill="hold" grpId="0" nodeType="clickEffect">
                                  <p:stCondLst>
                                    <p:cond delay="0"/>
                                  </p:stCondLst>
                                  <p:childTnLst>
                                    <p:set>
                                      <p:cBhvr>
                                        <p:cTn id="77" dur="1" fill="hold">
                                          <p:stCondLst>
                                            <p:cond delay="0"/>
                                          </p:stCondLst>
                                        </p:cTn>
                                        <p:tgtEl>
                                          <p:spTgt spid="38948"/>
                                        </p:tgtEl>
                                        <p:attrNameLst>
                                          <p:attrName>style.visibility</p:attrName>
                                        </p:attrNameLst>
                                      </p:cBhvr>
                                      <p:to>
                                        <p:strVal val="visible"/>
                                      </p:to>
                                    </p:set>
                                    <p:animEffect transition="in" filter="diamond(in)">
                                      <p:cBhvr>
                                        <p:cTn id="78" dur="2000"/>
                                        <p:tgtEl>
                                          <p:spTgt spid="38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16" grpId="0"/>
      <p:bldP spid="21" grpId="0"/>
      <p:bldP spid="25" grpId="0"/>
      <p:bldP spid="26" grpId="0" animBg="1"/>
      <p:bldP spid="36" grpId="0"/>
      <p:bldP spid="37" grpId="0"/>
      <p:bldP spid="3894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zh-CN" sz="3600" b="1"/>
          </a:p>
        </p:txBody>
      </p:sp>
      <p:sp>
        <p:nvSpPr>
          <p:cNvPr id="89091" name="Rectangle 3"/>
          <p:cNvSpPr>
            <a:spLocks noGrp="1" noChangeArrowheads="1"/>
          </p:cNvSpPr>
          <p:nvPr>
            <p:ph idx="4294967295"/>
          </p:nvPr>
        </p:nvSpPr>
        <p:spPr>
          <a:xfrm>
            <a:off x="1981201" y="1600200"/>
            <a:ext cx="8075613" cy="4565650"/>
          </a:xfrm>
        </p:spPr>
        <p:txBody>
          <a:bodyPr>
            <a:normAutofit fontScale="92500"/>
          </a:bodyPr>
          <a:lstStyle/>
          <a:p>
            <a:pPr eaLnBrk="1" hangingPunct="1"/>
            <a:r>
              <a:rPr lang="zh-CN" altLang="en-US" dirty="0" smtClean="0">
                <a:latin typeface="宋体" charset="-122"/>
                <a:ea typeface="宋体" charset="-122"/>
              </a:rPr>
              <a:t>案例</a:t>
            </a:r>
            <a:r>
              <a:rPr lang="en-US" altLang="zh-CN" dirty="0" smtClean="0">
                <a:latin typeface="宋体" charset="-122"/>
                <a:ea typeface="宋体" charset="-122"/>
              </a:rPr>
              <a:t>6</a:t>
            </a:r>
            <a:r>
              <a:rPr lang="zh-CN" altLang="en-US" dirty="0" smtClean="0">
                <a:latin typeface="宋体" charset="-122"/>
                <a:ea typeface="宋体" charset="-122"/>
              </a:rPr>
              <a:t>：</a:t>
            </a:r>
            <a:r>
              <a:rPr lang="zh-CN" altLang="en-US" dirty="0">
                <a:solidFill>
                  <a:srgbClr val="3333FF"/>
                </a:solidFill>
                <a:latin typeface="方正姚体" pitchFamily="2" charset="-122"/>
                <a:ea typeface="方正姚体" pitchFamily="2" charset="-122"/>
              </a:rPr>
              <a:t>动态组合复制定价</a:t>
            </a:r>
          </a:p>
          <a:p>
            <a:pPr lvl="1" algn="just" eaLnBrk="1" hangingPunct="1">
              <a:buFont typeface="Wingdings 2" pitchFamily="18" charset="2"/>
              <a:buNone/>
            </a:pPr>
            <a:r>
              <a:rPr lang="zh-CN" altLang="en-US" dirty="0">
                <a:latin typeface="宋体" charset="-122"/>
                <a:ea typeface="宋体" charset="-122"/>
              </a:rPr>
              <a:t>假设有一风险证券</a:t>
            </a:r>
            <a:r>
              <a:rPr lang="en-US" altLang="zh-CN" dirty="0">
                <a:latin typeface="宋体" charset="-122"/>
                <a:ea typeface="宋体" charset="-122"/>
              </a:rPr>
              <a:t>A</a:t>
            </a:r>
            <a:r>
              <a:rPr lang="zh-CN" altLang="en-US" dirty="0">
                <a:latin typeface="宋体" charset="-122"/>
                <a:ea typeface="宋体" charset="-122"/>
              </a:rPr>
              <a:t>，当前的市场价格为</a:t>
            </a:r>
            <a:r>
              <a:rPr lang="en-US" altLang="zh-CN" dirty="0">
                <a:latin typeface="宋体" charset="-122"/>
                <a:ea typeface="宋体" charset="-122"/>
              </a:rPr>
              <a:t>100</a:t>
            </a:r>
            <a:r>
              <a:rPr lang="zh-CN" altLang="en-US" dirty="0">
                <a:latin typeface="宋体" charset="-122"/>
                <a:ea typeface="宋体" charset="-122"/>
              </a:rPr>
              <a:t>元。</a:t>
            </a:r>
            <a:r>
              <a:rPr lang="en-US" altLang="zh-CN" dirty="0">
                <a:latin typeface="宋体" charset="-122"/>
                <a:ea typeface="宋体" charset="-122"/>
              </a:rPr>
              <a:t>1</a:t>
            </a:r>
            <a:r>
              <a:rPr lang="zh-CN" altLang="en-US" dirty="0">
                <a:latin typeface="宋体" charset="-122"/>
                <a:ea typeface="宋体" charset="-122"/>
              </a:rPr>
              <a:t>年后的</a:t>
            </a:r>
          </a:p>
          <a:p>
            <a:pPr lvl="1" algn="just" eaLnBrk="1" hangingPunct="1">
              <a:buFont typeface="Wingdings 2" pitchFamily="18" charset="2"/>
              <a:buNone/>
            </a:pPr>
            <a:r>
              <a:rPr lang="zh-CN" altLang="en-US" dirty="0">
                <a:latin typeface="宋体" charset="-122"/>
                <a:ea typeface="宋体" charset="-122"/>
              </a:rPr>
              <a:t>市场出现三种可能的状态：状态</a:t>
            </a:r>
            <a:r>
              <a:rPr lang="en-US" altLang="zh-CN" dirty="0">
                <a:latin typeface="宋体" charset="-122"/>
                <a:ea typeface="宋体" charset="-122"/>
              </a:rPr>
              <a:t>1</a:t>
            </a:r>
            <a:r>
              <a:rPr lang="zh-CN" altLang="en-US" dirty="0">
                <a:latin typeface="宋体" charset="-122"/>
                <a:ea typeface="宋体" charset="-122"/>
              </a:rPr>
              <a:t>、</a:t>
            </a:r>
            <a:r>
              <a:rPr lang="en-US" altLang="zh-CN" dirty="0">
                <a:latin typeface="宋体" charset="-122"/>
                <a:ea typeface="宋体" charset="-122"/>
              </a:rPr>
              <a:t>2</a:t>
            </a:r>
            <a:r>
              <a:rPr lang="zh-CN" altLang="en-US" dirty="0">
                <a:latin typeface="宋体" charset="-122"/>
                <a:ea typeface="宋体" charset="-122"/>
              </a:rPr>
              <a:t>和</a:t>
            </a:r>
            <a:r>
              <a:rPr lang="en-US" altLang="zh-CN" dirty="0">
                <a:latin typeface="宋体" charset="-122"/>
                <a:ea typeface="宋体" charset="-122"/>
              </a:rPr>
              <a:t>3</a:t>
            </a:r>
            <a:r>
              <a:rPr lang="zh-CN" altLang="en-US" dirty="0">
                <a:latin typeface="宋体" charset="-122"/>
                <a:ea typeface="宋体" charset="-122"/>
              </a:rPr>
              <a:t>。状态</a:t>
            </a:r>
            <a:r>
              <a:rPr lang="en-US" altLang="zh-CN" dirty="0">
                <a:latin typeface="宋体" charset="-122"/>
                <a:ea typeface="宋体" charset="-122"/>
              </a:rPr>
              <a:t>1</a:t>
            </a:r>
            <a:r>
              <a:rPr lang="zh-CN" altLang="en-US" dirty="0">
                <a:latin typeface="宋体" charset="-122"/>
                <a:ea typeface="宋体" charset="-122"/>
              </a:rPr>
              <a:t>、</a:t>
            </a:r>
            <a:r>
              <a:rPr lang="en-US" altLang="zh-CN" dirty="0">
                <a:latin typeface="宋体" charset="-122"/>
                <a:ea typeface="宋体" charset="-122"/>
              </a:rPr>
              <a:t>2</a:t>
            </a:r>
            <a:r>
              <a:rPr lang="zh-CN" altLang="en-US" dirty="0">
                <a:latin typeface="宋体" charset="-122"/>
                <a:ea typeface="宋体" charset="-122"/>
              </a:rPr>
              <a:t>和</a:t>
            </a:r>
            <a:r>
              <a:rPr lang="en-US" altLang="zh-CN" dirty="0">
                <a:latin typeface="宋体" charset="-122"/>
                <a:ea typeface="宋体" charset="-122"/>
              </a:rPr>
              <a:t>3</a:t>
            </a:r>
          </a:p>
          <a:p>
            <a:pPr lvl="1" algn="just" eaLnBrk="1" hangingPunct="1">
              <a:buFont typeface="Wingdings 2" pitchFamily="18" charset="2"/>
              <a:buNone/>
            </a:pPr>
            <a:r>
              <a:rPr lang="zh-CN" altLang="en-US" dirty="0">
                <a:latin typeface="宋体" charset="-122"/>
                <a:ea typeface="宋体" charset="-122"/>
              </a:rPr>
              <a:t>时，</a:t>
            </a:r>
            <a:r>
              <a:rPr lang="en-US" altLang="zh-CN" dirty="0">
                <a:latin typeface="宋体" charset="-122"/>
                <a:ea typeface="宋体" charset="-122"/>
              </a:rPr>
              <a:t>A</a:t>
            </a:r>
            <a:r>
              <a:rPr lang="zh-CN" altLang="en-US" dirty="0">
                <a:latin typeface="宋体" charset="-122"/>
                <a:ea typeface="宋体" charset="-122"/>
              </a:rPr>
              <a:t>的未来损益分别为</a:t>
            </a:r>
            <a:r>
              <a:rPr lang="en-US" altLang="zh-CN" dirty="0">
                <a:latin typeface="宋体" charset="-122"/>
                <a:ea typeface="宋体" charset="-122"/>
              </a:rPr>
              <a:t>110.25</a:t>
            </a:r>
            <a:r>
              <a:rPr lang="zh-CN" altLang="en-US" dirty="0">
                <a:latin typeface="宋体" charset="-122"/>
                <a:ea typeface="宋体" charset="-122"/>
              </a:rPr>
              <a:t>，</a:t>
            </a:r>
            <a:r>
              <a:rPr lang="en-US" altLang="zh-CN" dirty="0">
                <a:latin typeface="宋体" charset="-122"/>
                <a:ea typeface="宋体" charset="-122"/>
              </a:rPr>
              <a:t>99.75</a:t>
            </a:r>
            <a:r>
              <a:rPr lang="zh-CN" altLang="en-US" dirty="0">
                <a:latin typeface="宋体" charset="-122"/>
                <a:ea typeface="宋体" charset="-122"/>
              </a:rPr>
              <a:t>，</a:t>
            </a:r>
            <a:r>
              <a:rPr lang="en-US" altLang="zh-CN" dirty="0">
                <a:latin typeface="宋体" charset="-122"/>
                <a:ea typeface="宋体" charset="-122"/>
              </a:rPr>
              <a:t>90.25</a:t>
            </a:r>
            <a:r>
              <a:rPr lang="zh-CN" altLang="en-US" dirty="0">
                <a:latin typeface="宋体" charset="-122"/>
                <a:ea typeface="宋体" charset="-122"/>
              </a:rPr>
              <a:t>元。有一</a:t>
            </a:r>
          </a:p>
          <a:p>
            <a:pPr lvl="1" algn="just" eaLnBrk="1" hangingPunct="1">
              <a:buFont typeface="Wingdings 2" pitchFamily="18" charset="2"/>
              <a:buNone/>
            </a:pPr>
            <a:r>
              <a:rPr lang="zh-CN" altLang="en-US" dirty="0">
                <a:latin typeface="宋体" charset="-122"/>
                <a:ea typeface="宋体" charset="-122"/>
              </a:rPr>
              <a:t>证券</a:t>
            </a:r>
            <a:r>
              <a:rPr lang="en-US" altLang="zh-CN" dirty="0">
                <a:latin typeface="宋体" charset="-122"/>
                <a:ea typeface="宋体" charset="-122"/>
              </a:rPr>
              <a:t>B</a:t>
            </a:r>
            <a:r>
              <a:rPr lang="zh-CN" altLang="en-US" dirty="0">
                <a:latin typeface="宋体" charset="-122"/>
                <a:ea typeface="宋体" charset="-122"/>
              </a:rPr>
              <a:t>，它在</a:t>
            </a:r>
            <a:r>
              <a:rPr lang="en-US" altLang="zh-CN" dirty="0">
                <a:latin typeface="宋体" charset="-122"/>
                <a:ea typeface="宋体" charset="-122"/>
              </a:rPr>
              <a:t>1</a:t>
            </a:r>
            <a:r>
              <a:rPr lang="zh-CN" altLang="en-US" dirty="0">
                <a:latin typeface="宋体" charset="-122"/>
                <a:ea typeface="宋体" charset="-122"/>
              </a:rPr>
              <a:t>年后的未来损益也是：状态</a:t>
            </a:r>
            <a:r>
              <a:rPr lang="en-US" altLang="zh-CN" dirty="0">
                <a:latin typeface="宋体" charset="-122"/>
                <a:ea typeface="宋体" charset="-122"/>
              </a:rPr>
              <a:t>1</a:t>
            </a:r>
            <a:r>
              <a:rPr lang="zh-CN" altLang="en-US" dirty="0">
                <a:latin typeface="宋体" charset="-122"/>
                <a:ea typeface="宋体" charset="-122"/>
              </a:rPr>
              <a:t>、</a:t>
            </a:r>
            <a:r>
              <a:rPr lang="en-US" altLang="zh-CN" dirty="0">
                <a:latin typeface="宋体" charset="-122"/>
                <a:ea typeface="宋体" charset="-122"/>
              </a:rPr>
              <a:t>2</a:t>
            </a:r>
            <a:r>
              <a:rPr lang="zh-CN" altLang="en-US" dirty="0">
                <a:latin typeface="宋体" charset="-122"/>
                <a:ea typeface="宋体" charset="-122"/>
              </a:rPr>
              <a:t>和</a:t>
            </a:r>
            <a:r>
              <a:rPr lang="en-US" altLang="zh-CN" dirty="0">
                <a:latin typeface="宋体" charset="-122"/>
                <a:ea typeface="宋体" charset="-122"/>
              </a:rPr>
              <a:t>3</a:t>
            </a:r>
            <a:r>
              <a:rPr lang="zh-CN" altLang="en-US" dirty="0">
                <a:latin typeface="宋体" charset="-122"/>
                <a:ea typeface="宋体" charset="-122"/>
              </a:rPr>
              <a:t>时，分</a:t>
            </a:r>
          </a:p>
          <a:p>
            <a:pPr lvl="1" algn="just" eaLnBrk="1" hangingPunct="1">
              <a:buFont typeface="Wingdings 2" pitchFamily="18" charset="2"/>
              <a:buNone/>
            </a:pPr>
            <a:r>
              <a:rPr lang="zh-CN" altLang="en-US" dirty="0">
                <a:latin typeface="宋体" charset="-122"/>
                <a:ea typeface="宋体" charset="-122"/>
              </a:rPr>
              <a:t>别为</a:t>
            </a:r>
            <a:r>
              <a:rPr lang="en-US" altLang="zh-CN" dirty="0">
                <a:latin typeface="宋体" charset="-122"/>
                <a:ea typeface="宋体" charset="-122"/>
              </a:rPr>
              <a:t>125</a:t>
            </a:r>
            <a:r>
              <a:rPr lang="zh-CN" altLang="en-US" dirty="0">
                <a:latin typeface="宋体" charset="-122"/>
                <a:ea typeface="宋体" charset="-122"/>
              </a:rPr>
              <a:t>，</a:t>
            </a:r>
            <a:r>
              <a:rPr lang="en-US" altLang="zh-CN" dirty="0">
                <a:latin typeface="宋体" charset="-122"/>
                <a:ea typeface="宋体" charset="-122"/>
              </a:rPr>
              <a:t>112.5</a:t>
            </a:r>
            <a:r>
              <a:rPr lang="zh-CN" altLang="en-US" dirty="0">
                <a:latin typeface="宋体" charset="-122"/>
                <a:ea typeface="宋体" charset="-122"/>
              </a:rPr>
              <a:t>和</a:t>
            </a:r>
            <a:r>
              <a:rPr lang="en-US" altLang="zh-CN" dirty="0">
                <a:latin typeface="宋体" charset="-122"/>
                <a:ea typeface="宋体" charset="-122"/>
              </a:rPr>
              <a:t>109</a:t>
            </a:r>
            <a:r>
              <a:rPr lang="zh-CN" altLang="en-US" dirty="0">
                <a:latin typeface="宋体" charset="-122"/>
                <a:ea typeface="宋体" charset="-122"/>
              </a:rPr>
              <a:t>元。另外，假设不考虑交易成本，</a:t>
            </a:r>
          </a:p>
          <a:p>
            <a:pPr lvl="1" algn="just" eaLnBrk="1" hangingPunct="1">
              <a:buFont typeface="Wingdings 2" pitchFamily="18" charset="2"/>
              <a:buNone/>
            </a:pPr>
            <a:r>
              <a:rPr lang="zh-CN" altLang="en-US" dirty="0">
                <a:latin typeface="宋体" charset="-122"/>
                <a:ea typeface="宋体" charset="-122"/>
              </a:rPr>
              <a:t>资金借贷的年利率为</a:t>
            </a:r>
            <a:r>
              <a:rPr lang="en-US" altLang="zh-CN" dirty="0">
                <a:latin typeface="宋体" charset="-122"/>
                <a:ea typeface="宋体" charset="-122"/>
              </a:rPr>
              <a:t>5.06</a:t>
            </a:r>
            <a:r>
              <a:rPr lang="zh-CN" altLang="en-US" dirty="0">
                <a:latin typeface="宋体" charset="-122"/>
                <a:ea typeface="宋体" charset="-122"/>
              </a:rPr>
              <a:t>％，半年利率为</a:t>
            </a:r>
            <a:r>
              <a:rPr lang="en-US" altLang="zh-CN" dirty="0">
                <a:latin typeface="宋体" charset="-122"/>
                <a:ea typeface="宋体" charset="-122"/>
              </a:rPr>
              <a:t>2.5</a:t>
            </a:r>
            <a:r>
              <a:rPr lang="zh-CN" altLang="en-US" dirty="0">
                <a:latin typeface="宋体" charset="-122"/>
                <a:ea typeface="宋体" charset="-122"/>
              </a:rPr>
              <a:t>％。</a:t>
            </a:r>
          </a:p>
          <a:p>
            <a:pPr algn="just" eaLnBrk="1" hangingPunct="1">
              <a:buFont typeface="Wingdings" pitchFamily="2" charset="2"/>
              <a:buNone/>
            </a:pPr>
            <a:r>
              <a:rPr lang="zh-CN" altLang="en-US" dirty="0" smtClean="0">
                <a:solidFill>
                  <a:schemeClr val="tx2"/>
                </a:solidFill>
                <a:latin typeface="黑体" pitchFamily="49" charset="-122"/>
                <a:ea typeface="黑体" pitchFamily="49" charset="-122"/>
              </a:rPr>
              <a:t>    </a:t>
            </a:r>
            <a:r>
              <a:rPr lang="zh-CN" altLang="en-US" dirty="0" smtClean="0">
                <a:latin typeface="黑体" pitchFamily="49" charset="-122"/>
                <a:ea typeface="黑体" pitchFamily="49" charset="-122"/>
              </a:rPr>
              <a:t>问题：</a:t>
            </a:r>
          </a:p>
          <a:p>
            <a:pPr lvl="1" algn="just" eaLnBrk="1" hangingPunct="1">
              <a:buFont typeface="Wingdings 2" pitchFamily="18"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的合理价格为多少呢？</a:t>
            </a:r>
          </a:p>
          <a:p>
            <a:pPr lvl="1" algn="just" eaLnBrk="1" hangingPunct="1">
              <a:buFont typeface="Wingdings 2" pitchFamily="18"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）如果</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的价格为</a:t>
            </a:r>
            <a:r>
              <a:rPr lang="en-US" altLang="zh-CN" dirty="0">
                <a:latin typeface="黑体" pitchFamily="49" charset="-122"/>
                <a:ea typeface="黑体" pitchFamily="49" charset="-122"/>
              </a:rPr>
              <a:t>110</a:t>
            </a:r>
            <a:r>
              <a:rPr lang="zh-CN" altLang="en-US" dirty="0">
                <a:latin typeface="黑体" pitchFamily="49" charset="-122"/>
                <a:ea typeface="黑体" pitchFamily="49" charset="-122"/>
              </a:rPr>
              <a:t>元，如何套利？</a:t>
            </a:r>
          </a:p>
        </p:txBody>
      </p:sp>
    </p:spTree>
    <p:extLst>
      <p:ext uri="{BB962C8B-B14F-4D97-AF65-F5344CB8AC3E}">
        <p14:creationId xmlns:p14="http://schemas.microsoft.com/office/powerpoint/2010/main" val="2814042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7" end="7"/>
                                            </p:txEl>
                                          </p:spTgt>
                                        </p:tgtEl>
                                        <p:attrNameLst>
                                          <p:attrName>style.visibility</p:attrName>
                                        </p:attrNameLst>
                                      </p:cBhvr>
                                      <p:to>
                                        <p:strVal val="visible"/>
                                      </p:to>
                                    </p:set>
                                    <p:anim calcmode="lin" valueType="num">
                                      <p:cBhvr additive="base">
                                        <p:cTn id="7"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9091">
                                            <p:txEl>
                                              <p:pRg st="8" end="8"/>
                                            </p:txEl>
                                          </p:spTgt>
                                        </p:tgtEl>
                                        <p:attrNameLst>
                                          <p:attrName>style.visibility</p:attrName>
                                        </p:attrNameLst>
                                      </p:cBhvr>
                                      <p:to>
                                        <p:strVal val="visible"/>
                                      </p:to>
                                    </p:set>
                                    <p:anim calcmode="lin" valueType="num">
                                      <p:cBhvr additive="base">
                                        <p:cTn id="11" dur="500" fill="hold"/>
                                        <p:tgtEl>
                                          <p:spTgt spid="89091">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9091">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9091">
                                            <p:txEl>
                                              <p:pRg st="9" end="9"/>
                                            </p:txEl>
                                          </p:spTgt>
                                        </p:tgtEl>
                                        <p:attrNameLst>
                                          <p:attrName>style.visibility</p:attrName>
                                        </p:attrNameLst>
                                      </p:cBhvr>
                                      <p:to>
                                        <p:strVal val="visible"/>
                                      </p:to>
                                    </p:set>
                                    <p:anim calcmode="lin" valueType="num">
                                      <p:cBhvr additive="base">
                                        <p:cTn id="15" dur="500" fill="hold"/>
                                        <p:tgtEl>
                                          <p:spTgt spid="89091">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90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证券未来损益图</a:t>
            </a:r>
          </a:p>
        </p:txBody>
      </p:sp>
      <p:sp>
        <p:nvSpPr>
          <p:cNvPr id="247811" name="Text Box 3"/>
          <p:cNvSpPr txBox="1">
            <a:spLocks noChangeAspect="1" noChangeArrowheads="1"/>
          </p:cNvSpPr>
          <p:nvPr/>
        </p:nvSpPr>
        <p:spPr bwMode="auto">
          <a:xfrm>
            <a:off x="2286001" y="2916239"/>
            <a:ext cx="479425"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100</a:t>
            </a:r>
          </a:p>
        </p:txBody>
      </p:sp>
      <p:sp>
        <p:nvSpPr>
          <p:cNvPr id="247812" name="Text Box 4"/>
          <p:cNvSpPr txBox="1">
            <a:spLocks noChangeAspect="1" noChangeArrowheads="1"/>
          </p:cNvSpPr>
          <p:nvPr/>
        </p:nvSpPr>
        <p:spPr bwMode="auto">
          <a:xfrm>
            <a:off x="3756025" y="2544764"/>
            <a:ext cx="79375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110.25</a:t>
            </a:r>
          </a:p>
        </p:txBody>
      </p:sp>
      <p:sp>
        <p:nvSpPr>
          <p:cNvPr id="247813" name="Text Box 5"/>
          <p:cNvSpPr txBox="1">
            <a:spLocks noChangeAspect="1" noChangeArrowheads="1"/>
          </p:cNvSpPr>
          <p:nvPr/>
        </p:nvSpPr>
        <p:spPr bwMode="auto">
          <a:xfrm>
            <a:off x="3756025" y="3146425"/>
            <a:ext cx="79375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99.75</a:t>
            </a:r>
          </a:p>
        </p:txBody>
      </p:sp>
      <p:sp>
        <p:nvSpPr>
          <p:cNvPr id="247814" name="Text Box 6"/>
          <p:cNvSpPr txBox="1">
            <a:spLocks noChangeAspect="1" noChangeArrowheads="1"/>
          </p:cNvSpPr>
          <p:nvPr/>
        </p:nvSpPr>
        <p:spPr bwMode="auto">
          <a:xfrm>
            <a:off x="2825750" y="4291014"/>
            <a:ext cx="1449388"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sp>
        <p:nvSpPr>
          <p:cNvPr id="247815" name="Line 7"/>
          <p:cNvSpPr>
            <a:spLocks noChangeAspect="1" noChangeShapeType="1"/>
          </p:cNvSpPr>
          <p:nvPr/>
        </p:nvSpPr>
        <p:spPr bwMode="auto">
          <a:xfrm flipV="1">
            <a:off x="2711451" y="2722564"/>
            <a:ext cx="1044575" cy="388937"/>
          </a:xfrm>
          <a:prstGeom prst="line">
            <a:avLst/>
          </a:prstGeom>
          <a:noFill/>
          <a:ln w="28575">
            <a:solidFill>
              <a:schemeClr val="tx1"/>
            </a:solidFill>
            <a:round/>
            <a:headEnd/>
            <a:tailEnd/>
          </a:ln>
        </p:spPr>
        <p:txBody>
          <a:bodyPr/>
          <a:lstStyle/>
          <a:p>
            <a:endParaRPr lang="zh-CN" altLang="en-US"/>
          </a:p>
        </p:txBody>
      </p:sp>
      <p:sp>
        <p:nvSpPr>
          <p:cNvPr id="247816" name="Line 8"/>
          <p:cNvSpPr>
            <a:spLocks noChangeAspect="1" noChangeShapeType="1"/>
          </p:cNvSpPr>
          <p:nvPr/>
        </p:nvSpPr>
        <p:spPr bwMode="auto">
          <a:xfrm>
            <a:off x="2711451" y="3087689"/>
            <a:ext cx="1044575" cy="236537"/>
          </a:xfrm>
          <a:prstGeom prst="line">
            <a:avLst/>
          </a:prstGeom>
          <a:noFill/>
          <a:ln w="28575">
            <a:solidFill>
              <a:schemeClr val="tx1"/>
            </a:solidFill>
            <a:round/>
            <a:headEnd/>
            <a:tailEnd/>
          </a:ln>
        </p:spPr>
        <p:txBody>
          <a:bodyPr/>
          <a:lstStyle/>
          <a:p>
            <a:endParaRPr lang="zh-CN" altLang="en-US"/>
          </a:p>
        </p:txBody>
      </p:sp>
      <p:sp>
        <p:nvSpPr>
          <p:cNvPr id="247817" name="Text Box 9"/>
          <p:cNvSpPr txBox="1">
            <a:spLocks noChangeAspect="1" noChangeArrowheads="1"/>
          </p:cNvSpPr>
          <p:nvPr/>
        </p:nvSpPr>
        <p:spPr bwMode="auto">
          <a:xfrm>
            <a:off x="5486401" y="4291014"/>
            <a:ext cx="1370013"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47818" name="Text Box 10"/>
          <p:cNvSpPr txBox="1">
            <a:spLocks noChangeAspect="1" noChangeArrowheads="1"/>
          </p:cNvSpPr>
          <p:nvPr/>
        </p:nvSpPr>
        <p:spPr bwMode="auto">
          <a:xfrm>
            <a:off x="8666163" y="4291014"/>
            <a:ext cx="1204912"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资金借贷</a:t>
            </a:r>
          </a:p>
        </p:txBody>
      </p:sp>
      <p:sp>
        <p:nvSpPr>
          <p:cNvPr id="247819" name="Line 11"/>
          <p:cNvSpPr>
            <a:spLocks noChangeAspect="1" noChangeShapeType="1"/>
          </p:cNvSpPr>
          <p:nvPr/>
        </p:nvSpPr>
        <p:spPr bwMode="auto">
          <a:xfrm>
            <a:off x="2747964" y="3116264"/>
            <a:ext cx="1044575" cy="771525"/>
          </a:xfrm>
          <a:prstGeom prst="line">
            <a:avLst/>
          </a:prstGeom>
          <a:noFill/>
          <a:ln w="28575">
            <a:solidFill>
              <a:schemeClr val="tx1"/>
            </a:solidFill>
            <a:round/>
            <a:headEnd/>
            <a:tailEnd/>
          </a:ln>
        </p:spPr>
        <p:txBody>
          <a:bodyPr/>
          <a:lstStyle/>
          <a:p>
            <a:endParaRPr lang="zh-CN" altLang="en-US"/>
          </a:p>
        </p:txBody>
      </p:sp>
      <p:sp>
        <p:nvSpPr>
          <p:cNvPr id="247820" name="Text Box 12"/>
          <p:cNvSpPr txBox="1">
            <a:spLocks noChangeAspect="1" noChangeArrowheads="1"/>
          </p:cNvSpPr>
          <p:nvPr/>
        </p:nvSpPr>
        <p:spPr bwMode="auto">
          <a:xfrm>
            <a:off x="3762375" y="3703639"/>
            <a:ext cx="78740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90.25</a:t>
            </a:r>
          </a:p>
        </p:txBody>
      </p:sp>
      <p:sp>
        <p:nvSpPr>
          <p:cNvPr id="247821" name="Text Box 13"/>
          <p:cNvSpPr txBox="1">
            <a:spLocks noChangeAspect="1" noChangeArrowheads="1"/>
          </p:cNvSpPr>
          <p:nvPr/>
        </p:nvSpPr>
        <p:spPr bwMode="auto">
          <a:xfrm>
            <a:off x="5167314" y="2901950"/>
            <a:ext cx="479425" cy="355600"/>
          </a:xfrm>
          <a:prstGeom prst="rect">
            <a:avLst/>
          </a:prstGeom>
          <a:noFill/>
          <a:ln w="9525">
            <a:noFill/>
            <a:miter lim="800000"/>
            <a:headEnd/>
            <a:tailEnd/>
          </a:ln>
        </p:spPr>
        <p:txBody>
          <a:bodyPr lIns="18000" tIns="10800" rIns="18000" bIns="10800"/>
          <a:lstStyle/>
          <a:p>
            <a:pPr eaLnBrk="0" hangingPunct="0">
              <a:spcBef>
                <a:spcPct val="0"/>
              </a:spcBef>
              <a:buClrTx/>
              <a:buSzTx/>
              <a:buFontTx/>
              <a:buNone/>
            </a:pPr>
            <a:r>
              <a:rPr lang="en-US" altLang="zh-CN" sz="2000" b="1">
                <a:latin typeface="Times New Roman" pitchFamily="18" charset="0"/>
                <a:ea typeface="宋体" charset="-122"/>
              </a:rPr>
              <a:t>P</a:t>
            </a:r>
            <a:r>
              <a:rPr lang="en-US" altLang="zh-CN" sz="2000" b="1" baseline="-25000">
                <a:latin typeface="Times New Roman" pitchFamily="18" charset="0"/>
                <a:ea typeface="宋体" charset="-122"/>
              </a:rPr>
              <a:t>B</a:t>
            </a:r>
            <a:endParaRPr lang="en-US" altLang="zh-CN" sz="2000" b="1">
              <a:latin typeface="Times New Roman" pitchFamily="18" charset="0"/>
              <a:ea typeface="宋体" charset="-122"/>
            </a:endParaRPr>
          </a:p>
        </p:txBody>
      </p:sp>
      <p:sp>
        <p:nvSpPr>
          <p:cNvPr id="247822" name="Text Box 14"/>
          <p:cNvSpPr txBox="1">
            <a:spLocks noChangeAspect="1" noChangeArrowheads="1"/>
          </p:cNvSpPr>
          <p:nvPr/>
        </p:nvSpPr>
        <p:spPr bwMode="auto">
          <a:xfrm>
            <a:off x="6637338" y="2528889"/>
            <a:ext cx="79375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125</a:t>
            </a:r>
          </a:p>
        </p:txBody>
      </p:sp>
      <p:sp>
        <p:nvSpPr>
          <p:cNvPr id="247823" name="Text Box 15"/>
          <p:cNvSpPr txBox="1">
            <a:spLocks noChangeAspect="1" noChangeArrowheads="1"/>
          </p:cNvSpPr>
          <p:nvPr/>
        </p:nvSpPr>
        <p:spPr bwMode="auto">
          <a:xfrm>
            <a:off x="6637338" y="3130550"/>
            <a:ext cx="79375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112.5</a:t>
            </a:r>
          </a:p>
        </p:txBody>
      </p:sp>
      <p:sp>
        <p:nvSpPr>
          <p:cNvPr id="247824" name="Line 16"/>
          <p:cNvSpPr>
            <a:spLocks noChangeAspect="1" noChangeShapeType="1"/>
          </p:cNvSpPr>
          <p:nvPr/>
        </p:nvSpPr>
        <p:spPr bwMode="auto">
          <a:xfrm flipV="1">
            <a:off x="5676900" y="2708275"/>
            <a:ext cx="960438" cy="357188"/>
          </a:xfrm>
          <a:prstGeom prst="line">
            <a:avLst/>
          </a:prstGeom>
          <a:noFill/>
          <a:ln w="28575">
            <a:solidFill>
              <a:schemeClr val="tx1"/>
            </a:solidFill>
            <a:round/>
            <a:headEnd/>
            <a:tailEnd/>
          </a:ln>
        </p:spPr>
        <p:txBody>
          <a:bodyPr/>
          <a:lstStyle/>
          <a:p>
            <a:endParaRPr lang="zh-CN" altLang="en-US"/>
          </a:p>
        </p:txBody>
      </p:sp>
      <p:sp>
        <p:nvSpPr>
          <p:cNvPr id="247825" name="Line 17"/>
          <p:cNvSpPr>
            <a:spLocks noChangeAspect="1" noChangeShapeType="1"/>
          </p:cNvSpPr>
          <p:nvPr/>
        </p:nvSpPr>
        <p:spPr bwMode="auto">
          <a:xfrm>
            <a:off x="5659438" y="3086100"/>
            <a:ext cx="977900" cy="223838"/>
          </a:xfrm>
          <a:prstGeom prst="line">
            <a:avLst/>
          </a:prstGeom>
          <a:noFill/>
          <a:ln w="28575">
            <a:solidFill>
              <a:schemeClr val="tx1"/>
            </a:solidFill>
            <a:round/>
            <a:headEnd/>
            <a:tailEnd/>
          </a:ln>
        </p:spPr>
        <p:txBody>
          <a:bodyPr/>
          <a:lstStyle/>
          <a:p>
            <a:endParaRPr lang="zh-CN" altLang="en-US"/>
          </a:p>
        </p:txBody>
      </p:sp>
      <p:sp>
        <p:nvSpPr>
          <p:cNvPr id="247826" name="Line 18"/>
          <p:cNvSpPr>
            <a:spLocks noChangeAspect="1" noChangeShapeType="1"/>
          </p:cNvSpPr>
          <p:nvPr/>
        </p:nvSpPr>
        <p:spPr bwMode="auto">
          <a:xfrm>
            <a:off x="5629276" y="3101976"/>
            <a:ext cx="1108075" cy="817563"/>
          </a:xfrm>
          <a:prstGeom prst="line">
            <a:avLst/>
          </a:prstGeom>
          <a:noFill/>
          <a:ln w="28575">
            <a:solidFill>
              <a:schemeClr val="tx1"/>
            </a:solidFill>
            <a:round/>
            <a:headEnd/>
            <a:tailEnd/>
          </a:ln>
        </p:spPr>
        <p:txBody>
          <a:bodyPr/>
          <a:lstStyle/>
          <a:p>
            <a:endParaRPr lang="zh-CN" altLang="en-US"/>
          </a:p>
        </p:txBody>
      </p:sp>
      <p:sp>
        <p:nvSpPr>
          <p:cNvPr id="247827" name="Text Box 19"/>
          <p:cNvSpPr txBox="1">
            <a:spLocks noChangeAspect="1" noChangeArrowheads="1"/>
          </p:cNvSpPr>
          <p:nvPr/>
        </p:nvSpPr>
        <p:spPr bwMode="auto">
          <a:xfrm>
            <a:off x="6643688" y="3756025"/>
            <a:ext cx="78740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109</a:t>
            </a:r>
          </a:p>
        </p:txBody>
      </p:sp>
      <p:sp>
        <p:nvSpPr>
          <p:cNvPr id="247828" name="Text Box 20"/>
          <p:cNvSpPr txBox="1">
            <a:spLocks noChangeAspect="1" noChangeArrowheads="1"/>
          </p:cNvSpPr>
          <p:nvPr/>
        </p:nvSpPr>
        <p:spPr bwMode="auto">
          <a:xfrm>
            <a:off x="7842251" y="2878139"/>
            <a:ext cx="481013" cy="357187"/>
          </a:xfrm>
          <a:prstGeom prst="rect">
            <a:avLst/>
          </a:prstGeom>
          <a:noFill/>
          <a:ln w="9525">
            <a:noFill/>
            <a:miter lim="800000"/>
            <a:headEnd/>
            <a:tailEnd/>
          </a:ln>
        </p:spPr>
        <p:txBody>
          <a:bodyPr lIns="18000" tIns="10800" rIns="18000" bIns="10800"/>
          <a:lstStyle/>
          <a:p>
            <a:pPr algn="r" eaLnBrk="0" hangingPunct="0">
              <a:spcBef>
                <a:spcPct val="0"/>
              </a:spcBef>
              <a:buClrTx/>
              <a:buSzTx/>
              <a:buFontTx/>
              <a:buNone/>
            </a:pPr>
            <a:r>
              <a:rPr lang="en-US" altLang="zh-CN" sz="2000" b="1">
                <a:latin typeface="Times New Roman" pitchFamily="18" charset="0"/>
                <a:ea typeface="宋体" charset="-122"/>
              </a:rPr>
              <a:t>1 </a:t>
            </a:r>
          </a:p>
        </p:txBody>
      </p:sp>
      <p:sp>
        <p:nvSpPr>
          <p:cNvPr id="247829" name="Text Box 21"/>
          <p:cNvSpPr txBox="1">
            <a:spLocks noChangeAspect="1" noChangeArrowheads="1"/>
          </p:cNvSpPr>
          <p:nvPr/>
        </p:nvSpPr>
        <p:spPr bwMode="auto">
          <a:xfrm>
            <a:off x="9312275" y="2506664"/>
            <a:ext cx="79375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a:p>
            <a:pPr algn="just" eaLnBrk="0" hangingPunct="0">
              <a:spcBef>
                <a:spcPct val="0"/>
              </a:spcBef>
              <a:buClrTx/>
              <a:buSzTx/>
              <a:buFontTx/>
              <a:buNone/>
            </a:pPr>
            <a:endParaRPr lang="en-US" altLang="zh-CN" sz="2000" b="1">
              <a:latin typeface="Times New Roman" pitchFamily="18" charset="0"/>
              <a:ea typeface="宋体" charset="-122"/>
            </a:endParaRPr>
          </a:p>
        </p:txBody>
      </p:sp>
      <p:sp>
        <p:nvSpPr>
          <p:cNvPr id="247830" name="Text Box 22"/>
          <p:cNvSpPr txBox="1">
            <a:spLocks noChangeAspect="1" noChangeArrowheads="1"/>
          </p:cNvSpPr>
          <p:nvPr/>
        </p:nvSpPr>
        <p:spPr bwMode="auto">
          <a:xfrm>
            <a:off x="9312275" y="3108325"/>
            <a:ext cx="79375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47831" name="Line 23"/>
          <p:cNvSpPr>
            <a:spLocks noChangeAspect="1" noChangeShapeType="1"/>
          </p:cNvSpPr>
          <p:nvPr/>
        </p:nvSpPr>
        <p:spPr bwMode="auto">
          <a:xfrm flipV="1">
            <a:off x="8351839" y="2684464"/>
            <a:ext cx="960437" cy="357187"/>
          </a:xfrm>
          <a:prstGeom prst="line">
            <a:avLst/>
          </a:prstGeom>
          <a:noFill/>
          <a:ln w="28575">
            <a:solidFill>
              <a:schemeClr val="tx1"/>
            </a:solidFill>
            <a:round/>
            <a:headEnd/>
            <a:tailEnd/>
          </a:ln>
        </p:spPr>
        <p:txBody>
          <a:bodyPr/>
          <a:lstStyle/>
          <a:p>
            <a:endParaRPr lang="zh-CN" altLang="en-US"/>
          </a:p>
        </p:txBody>
      </p:sp>
      <p:sp>
        <p:nvSpPr>
          <p:cNvPr id="247832" name="Line 24"/>
          <p:cNvSpPr>
            <a:spLocks noChangeAspect="1" noChangeShapeType="1"/>
          </p:cNvSpPr>
          <p:nvPr/>
        </p:nvSpPr>
        <p:spPr bwMode="auto">
          <a:xfrm>
            <a:off x="8334375" y="3063875"/>
            <a:ext cx="977900" cy="222250"/>
          </a:xfrm>
          <a:prstGeom prst="line">
            <a:avLst/>
          </a:prstGeom>
          <a:noFill/>
          <a:ln w="28575">
            <a:solidFill>
              <a:schemeClr val="tx1"/>
            </a:solidFill>
            <a:round/>
            <a:headEnd/>
            <a:tailEnd/>
          </a:ln>
        </p:spPr>
        <p:txBody>
          <a:bodyPr/>
          <a:lstStyle/>
          <a:p>
            <a:endParaRPr lang="zh-CN" altLang="en-US"/>
          </a:p>
        </p:txBody>
      </p:sp>
      <p:sp>
        <p:nvSpPr>
          <p:cNvPr id="247833" name="Line 25"/>
          <p:cNvSpPr>
            <a:spLocks noChangeAspect="1" noChangeShapeType="1"/>
          </p:cNvSpPr>
          <p:nvPr/>
        </p:nvSpPr>
        <p:spPr bwMode="auto">
          <a:xfrm>
            <a:off x="8304214" y="3078163"/>
            <a:ext cx="1108075" cy="819150"/>
          </a:xfrm>
          <a:prstGeom prst="line">
            <a:avLst/>
          </a:prstGeom>
          <a:noFill/>
          <a:ln w="28575">
            <a:solidFill>
              <a:schemeClr val="tx1"/>
            </a:solidFill>
            <a:round/>
            <a:headEnd/>
            <a:tailEnd/>
          </a:ln>
        </p:spPr>
        <p:txBody>
          <a:bodyPr/>
          <a:lstStyle/>
          <a:p>
            <a:endParaRPr lang="zh-CN" altLang="en-US"/>
          </a:p>
        </p:txBody>
      </p:sp>
      <p:sp>
        <p:nvSpPr>
          <p:cNvPr id="247834" name="Text Box 26"/>
          <p:cNvSpPr txBox="1">
            <a:spLocks noChangeAspect="1" noChangeArrowheads="1"/>
          </p:cNvSpPr>
          <p:nvPr/>
        </p:nvSpPr>
        <p:spPr bwMode="auto">
          <a:xfrm>
            <a:off x="9320213" y="3733800"/>
            <a:ext cx="785812" cy="355600"/>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Tree>
    <p:extLst>
      <p:ext uri="{BB962C8B-B14F-4D97-AF65-F5344CB8AC3E}">
        <p14:creationId xmlns:p14="http://schemas.microsoft.com/office/powerpoint/2010/main" val="3083134863"/>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zh-CN" sz="3600" b="1"/>
          </a:p>
        </p:txBody>
      </p:sp>
      <p:sp>
        <p:nvSpPr>
          <p:cNvPr id="13316" name="Rectangle 3"/>
          <p:cNvSpPr>
            <a:spLocks noGrp="1" noChangeArrowheads="1"/>
          </p:cNvSpPr>
          <p:nvPr>
            <p:ph idx="4294967295"/>
          </p:nvPr>
        </p:nvSpPr>
        <p:spPr/>
        <p:txBody>
          <a:bodyPr/>
          <a:lstStyle/>
          <a:p>
            <a:pPr eaLnBrk="1" hangingPunct="1"/>
            <a:r>
              <a:rPr lang="zh-CN" altLang="en-US" dirty="0" smtClean="0">
                <a:latin typeface="黑体" pitchFamily="49" charset="-122"/>
                <a:ea typeface="黑体" pitchFamily="49" charset="-122"/>
              </a:rPr>
              <a:t>构造静态组合：</a:t>
            </a:r>
          </a:p>
          <a:p>
            <a:pPr lvl="1" eaLnBrk="1" hangingPunct="1"/>
            <a:r>
              <a:rPr lang="en-US" altLang="zh-CN" dirty="0" smtClean="0">
                <a:latin typeface="黑体" pitchFamily="49" charset="-122"/>
                <a:ea typeface="黑体" pitchFamily="49" charset="-122"/>
              </a:rPr>
              <a:t>x </a:t>
            </a:r>
            <a:r>
              <a:rPr lang="zh-CN" altLang="en-US" dirty="0" smtClean="0">
                <a:latin typeface="黑体" pitchFamily="49" charset="-122"/>
                <a:ea typeface="黑体" pitchFamily="49" charset="-122"/>
              </a:rPr>
              <a:t>份</a:t>
            </a:r>
            <a:r>
              <a:rPr lang="en-US" altLang="zh-CN" dirty="0" smtClean="0">
                <a:latin typeface="黑体" pitchFamily="49" charset="-122"/>
                <a:ea typeface="黑体" pitchFamily="49" charset="-122"/>
              </a:rPr>
              <a:t>A</a:t>
            </a:r>
            <a:r>
              <a:rPr lang="zh-CN" altLang="en-US" dirty="0" smtClean="0">
                <a:latin typeface="黑体" pitchFamily="49" charset="-122"/>
                <a:ea typeface="黑体" pitchFamily="49" charset="-122"/>
              </a:rPr>
              <a:t>和 </a:t>
            </a:r>
            <a:r>
              <a:rPr lang="en-US" altLang="zh-CN" dirty="0" smtClean="0">
                <a:latin typeface="黑体" pitchFamily="49" charset="-122"/>
                <a:ea typeface="黑体" pitchFamily="49" charset="-122"/>
              </a:rPr>
              <a:t>y </a:t>
            </a:r>
            <a:r>
              <a:rPr lang="zh-CN" altLang="en-US" dirty="0" smtClean="0">
                <a:latin typeface="黑体" pitchFamily="49" charset="-122"/>
                <a:ea typeface="黑体" pitchFamily="49" charset="-122"/>
              </a:rPr>
              <a:t>份资金借贷构成</a:t>
            </a:r>
            <a:r>
              <a:rPr lang="en-US" altLang="zh-CN" dirty="0" smtClean="0">
                <a:latin typeface="黑体" pitchFamily="49" charset="-122"/>
                <a:ea typeface="黑体" pitchFamily="49" charset="-122"/>
              </a:rPr>
              <a:t>B</a:t>
            </a:r>
          </a:p>
        </p:txBody>
      </p:sp>
      <p:sp>
        <p:nvSpPr>
          <p:cNvPr id="13317" name="Rectangle 4"/>
          <p:cNvSpPr>
            <a:spLocks noChangeArrowheads="1"/>
          </p:cNvSpPr>
          <p:nvPr/>
        </p:nvSpPr>
        <p:spPr bwMode="auto">
          <a:xfrm>
            <a:off x="5072063" y="30718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13314" name="Object 5"/>
          <p:cNvGraphicFramePr>
            <a:graphicFrameLocks noChangeAspect="1"/>
          </p:cNvGraphicFramePr>
          <p:nvPr/>
        </p:nvGraphicFramePr>
        <p:xfrm>
          <a:off x="2971800" y="3276601"/>
          <a:ext cx="5124450" cy="1787525"/>
        </p:xfrm>
        <a:graphic>
          <a:graphicData uri="http://schemas.openxmlformats.org/presentationml/2006/ole">
            <mc:AlternateContent xmlns:mc="http://schemas.openxmlformats.org/markup-compatibility/2006">
              <mc:Choice xmlns:v="urn:schemas-microsoft-com:vml" Requires="v">
                <p:oleObj spid="_x0000_s12296" r:id="rId3" imgW="2044700" imgH="711200" progId="Equation.3">
                  <p:embed/>
                </p:oleObj>
              </mc:Choice>
              <mc:Fallback>
                <p:oleObj r:id="rId3" imgW="2044700" imgH="711200" progId="Equation.3">
                  <p:embed/>
                  <p:pic>
                    <p:nvPicPr>
                      <p:cNvPr id="1331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971800" y="3276601"/>
                        <a:ext cx="5124450"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6" name="Text Box 6"/>
          <p:cNvSpPr txBox="1">
            <a:spLocks noChangeArrowheads="1"/>
          </p:cNvSpPr>
          <p:nvPr/>
        </p:nvSpPr>
        <p:spPr bwMode="auto">
          <a:xfrm>
            <a:off x="2133600" y="5410200"/>
            <a:ext cx="2286000" cy="579438"/>
          </a:xfrm>
          <a:prstGeom prst="rect">
            <a:avLst/>
          </a:prstGeom>
          <a:noFill/>
          <a:ln w="9525">
            <a:noFill/>
            <a:miter lim="800000"/>
            <a:headEnd/>
            <a:tailEnd/>
          </a:ln>
        </p:spPr>
        <p:txBody>
          <a:bodyPr>
            <a:spAutoFit/>
          </a:bodyPr>
          <a:lstStyle/>
          <a:p>
            <a:pPr>
              <a:spcBef>
                <a:spcPct val="50000"/>
              </a:spcBef>
              <a:buClrTx/>
              <a:buSzTx/>
              <a:buFontTx/>
              <a:buNone/>
            </a:pPr>
            <a:r>
              <a:rPr kumimoji="1" lang="zh-CN" altLang="en-US" sz="3200">
                <a:solidFill>
                  <a:schemeClr val="tx2"/>
                </a:solidFill>
                <a:latin typeface="Times New Roman" pitchFamily="18" charset="0"/>
                <a:ea typeface="隶书" pitchFamily="49" charset="-122"/>
              </a:rPr>
              <a:t>方程无解！</a:t>
            </a:r>
          </a:p>
        </p:txBody>
      </p:sp>
    </p:spTree>
    <p:extLst>
      <p:ext uri="{BB962C8B-B14F-4D97-AF65-F5344CB8AC3E}">
        <p14:creationId xmlns:p14="http://schemas.microsoft.com/office/powerpoint/2010/main" val="223341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6"/>
                                        </p:tgtEl>
                                        <p:attrNameLst>
                                          <p:attrName>style.visibility</p:attrName>
                                        </p:attrNameLst>
                                      </p:cBhvr>
                                      <p:to>
                                        <p:strVal val="visible"/>
                                      </p:to>
                                    </p:set>
                                    <p:anim calcmode="lin" valueType="num">
                                      <p:cBhvr additive="base">
                                        <p:cTn id="7" dur="500" fill="hold"/>
                                        <p:tgtEl>
                                          <p:spTgt spid="61446"/>
                                        </p:tgtEl>
                                        <p:attrNameLst>
                                          <p:attrName>ppt_x</p:attrName>
                                        </p:attrNameLst>
                                      </p:cBhvr>
                                      <p:tavLst>
                                        <p:tav tm="0">
                                          <p:val>
                                            <p:strVal val="#ppt_x"/>
                                          </p:val>
                                        </p:tav>
                                        <p:tav tm="100000">
                                          <p:val>
                                            <p:strVal val="#ppt_x"/>
                                          </p:val>
                                        </p:tav>
                                      </p:tavLst>
                                    </p:anim>
                                    <p:anim calcmode="lin" valueType="num">
                                      <p:cBhvr additive="base">
                                        <p:cTn id="8"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en-US" sz="2600" b="1"/>
          </a:p>
        </p:txBody>
      </p:sp>
      <p:sp>
        <p:nvSpPr>
          <p:cNvPr id="93187" name="Rectangle 3"/>
          <p:cNvSpPr>
            <a:spLocks noGrp="1" noChangeArrowheads="1"/>
          </p:cNvSpPr>
          <p:nvPr>
            <p:ph idx="4294967295"/>
          </p:nvPr>
        </p:nvSpPr>
        <p:spPr>
          <a:xfrm>
            <a:off x="1981200" y="1600201"/>
            <a:ext cx="7467600" cy="3700463"/>
          </a:xfrm>
        </p:spPr>
        <p:txBody>
          <a:bodyPr/>
          <a:lstStyle/>
          <a:p>
            <a:pPr eaLnBrk="1" hangingPunct="1">
              <a:buFont typeface="Wingdings" pitchFamily="2" charset="2"/>
              <a:buNone/>
            </a:pPr>
            <a:r>
              <a:rPr lang="zh-CN" altLang="en-US" smtClean="0"/>
              <a:t>   </a:t>
            </a:r>
            <a:r>
              <a:rPr lang="zh-CN" altLang="en-US" b="1">
                <a:solidFill>
                  <a:srgbClr val="3333FF"/>
                </a:solidFill>
                <a:latin typeface="方正姚体" pitchFamily="2" charset="-122"/>
                <a:ea typeface="方正姚体" pitchFamily="2" charset="-122"/>
              </a:rPr>
              <a:t>动态组合复制</a:t>
            </a:r>
          </a:p>
          <a:p>
            <a:pPr eaLnBrk="1" hangingPunct="1"/>
            <a:r>
              <a:rPr lang="zh-CN" altLang="en-US" dirty="0">
                <a:latin typeface="宋体" charset="-122"/>
                <a:ea typeface="宋体" charset="-122"/>
              </a:rPr>
              <a:t>动态：</a:t>
            </a:r>
          </a:p>
          <a:p>
            <a:pPr lvl="1" eaLnBrk="1" hangingPunct="1"/>
            <a:r>
              <a:rPr lang="zh-CN" altLang="en-US" sz="2800" dirty="0">
                <a:latin typeface="宋体" charset="-122"/>
                <a:ea typeface="宋体" charset="-122"/>
              </a:rPr>
              <a:t>我们把</a:t>
            </a:r>
            <a:r>
              <a:rPr lang="en-US" altLang="zh-CN" sz="2800" dirty="0">
                <a:latin typeface="宋体" charset="-122"/>
                <a:ea typeface="宋体" charset="-122"/>
              </a:rPr>
              <a:t>1</a:t>
            </a:r>
            <a:r>
              <a:rPr lang="zh-CN" altLang="en-US" sz="2800" dirty="0">
                <a:latin typeface="宋体" charset="-122"/>
                <a:ea typeface="宋体" charset="-122"/>
              </a:rPr>
              <a:t>年的持有期拆成两个半年，这样在半年后就可</a:t>
            </a:r>
            <a:r>
              <a:rPr lang="zh-CN" altLang="en-US" sz="2800" b="1" dirty="0">
                <a:solidFill>
                  <a:srgbClr val="3333FF"/>
                </a:solidFill>
                <a:latin typeface="宋体" charset="-122"/>
                <a:ea typeface="宋体" charset="-122"/>
              </a:rPr>
              <a:t>（动态）调整</a:t>
            </a:r>
            <a:r>
              <a:rPr lang="zh-CN" altLang="en-US" sz="2800" dirty="0">
                <a:latin typeface="宋体" charset="-122"/>
                <a:ea typeface="宋体" charset="-122"/>
              </a:rPr>
              <a:t>组合</a:t>
            </a:r>
          </a:p>
          <a:p>
            <a:pPr lvl="1" eaLnBrk="1" hangingPunct="1"/>
            <a:r>
              <a:rPr lang="zh-CN" altLang="en-US" sz="2800" b="1" dirty="0">
                <a:latin typeface="黑体" pitchFamily="49" charset="-122"/>
                <a:ea typeface="黑体" pitchFamily="49" charset="-122"/>
              </a:rPr>
              <a:t>假设</a:t>
            </a:r>
            <a:r>
              <a:rPr lang="zh-CN" altLang="en-US" sz="2800" dirty="0">
                <a:latin typeface="宋体" charset="-122"/>
                <a:ea typeface="宋体" charset="-122"/>
              </a:rPr>
              <a:t>证券</a:t>
            </a:r>
            <a:r>
              <a:rPr lang="en-US" altLang="zh-CN" sz="2800" dirty="0">
                <a:latin typeface="宋体" charset="-122"/>
                <a:ea typeface="宋体" charset="-122"/>
              </a:rPr>
              <a:t>A</a:t>
            </a:r>
            <a:r>
              <a:rPr lang="zh-CN" altLang="en-US" sz="2800" dirty="0">
                <a:latin typeface="宋体" charset="-122"/>
                <a:ea typeface="宋体" charset="-122"/>
              </a:rPr>
              <a:t>在半年后的损益为两种状态，分别为</a:t>
            </a:r>
            <a:r>
              <a:rPr lang="en-US" altLang="zh-CN" sz="2800" dirty="0">
                <a:latin typeface="宋体" charset="-122"/>
                <a:ea typeface="宋体" charset="-122"/>
              </a:rPr>
              <a:t>105</a:t>
            </a:r>
            <a:r>
              <a:rPr lang="zh-CN" altLang="en-US" sz="2800" dirty="0">
                <a:latin typeface="宋体" charset="-122"/>
                <a:ea typeface="宋体" charset="-122"/>
              </a:rPr>
              <a:t>元和</a:t>
            </a:r>
            <a:r>
              <a:rPr lang="en-US" altLang="zh-CN" sz="2800" dirty="0">
                <a:latin typeface="宋体" charset="-122"/>
                <a:ea typeface="宋体" charset="-122"/>
              </a:rPr>
              <a:t>95</a:t>
            </a:r>
            <a:r>
              <a:rPr lang="zh-CN" altLang="en-US" sz="2800" dirty="0">
                <a:latin typeface="宋体" charset="-122"/>
                <a:ea typeface="宋体" charset="-122"/>
              </a:rPr>
              <a:t>元 </a:t>
            </a:r>
          </a:p>
          <a:p>
            <a:pPr lvl="1" eaLnBrk="1" hangingPunct="1"/>
            <a:r>
              <a:rPr lang="zh-CN" altLang="en-US" sz="2800" dirty="0">
                <a:latin typeface="宋体" charset="-122"/>
                <a:ea typeface="宋体" charset="-122"/>
              </a:rPr>
              <a:t>证券</a:t>
            </a:r>
            <a:r>
              <a:rPr lang="en-US" altLang="zh-CN" sz="2800" dirty="0">
                <a:latin typeface="宋体" charset="-122"/>
                <a:ea typeface="宋体" charset="-122"/>
              </a:rPr>
              <a:t>B</a:t>
            </a:r>
            <a:r>
              <a:rPr lang="zh-CN" altLang="en-US" sz="2800" dirty="0">
                <a:latin typeface="宋体" charset="-122"/>
                <a:ea typeface="宋体" charset="-122"/>
              </a:rPr>
              <a:t>的半年后的损益不知道</a:t>
            </a:r>
            <a:endParaRPr lang="en-US" altLang="zh-CN" sz="2500" b="1" dirty="0">
              <a:latin typeface="宋体" charset="-122"/>
              <a:ea typeface="宋体" charset="-122"/>
            </a:endParaRPr>
          </a:p>
        </p:txBody>
      </p:sp>
    </p:spTree>
    <p:extLst>
      <p:ext uri="{BB962C8B-B14F-4D97-AF65-F5344CB8AC3E}">
        <p14:creationId xmlns:p14="http://schemas.microsoft.com/office/powerpoint/2010/main" val="2290531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7" dur="500"/>
                                        <p:tgtEl>
                                          <p:spTgt spid="931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3187">
                                            <p:txEl>
                                              <p:pRg st="3" end="3"/>
                                            </p:txEl>
                                          </p:spTgt>
                                        </p:tgtEl>
                                        <p:attrNameLst>
                                          <p:attrName>style.visibility</p:attrName>
                                        </p:attrNameLst>
                                      </p:cBhvr>
                                      <p:to>
                                        <p:strVal val="visible"/>
                                      </p:to>
                                    </p:set>
                                    <p:animEffect transition="in" filter="checkerboard(across)">
                                      <p:cBhvr>
                                        <p:cTn id="12" dur="500"/>
                                        <p:tgtEl>
                                          <p:spTgt spid="9318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3187">
                                            <p:txEl>
                                              <p:pRg st="4" end="4"/>
                                            </p:txEl>
                                          </p:spTgt>
                                        </p:tgtEl>
                                        <p:attrNameLst>
                                          <p:attrName>style.visibility</p:attrName>
                                        </p:attrNameLst>
                                      </p:cBhvr>
                                      <p:to>
                                        <p:strVal val="visible"/>
                                      </p:to>
                                    </p:set>
                                    <p:animEffect transition="in" filter="checkerboard(across)">
                                      <p:cBhvr>
                                        <p:cTn id="17" dur="500"/>
                                        <p:tgtEl>
                                          <p:spTgt spid="93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sp>
        <p:nvSpPr>
          <p:cNvPr id="249859" name="Text Box 3"/>
          <p:cNvSpPr txBox="1">
            <a:spLocks noChangeAspect="1" noChangeArrowheads="1"/>
          </p:cNvSpPr>
          <p:nvPr/>
        </p:nvSpPr>
        <p:spPr bwMode="auto">
          <a:xfrm>
            <a:off x="5249864" y="1752601"/>
            <a:ext cx="769937" cy="34607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110.25</a:t>
            </a:r>
          </a:p>
        </p:txBody>
      </p:sp>
      <p:sp>
        <p:nvSpPr>
          <p:cNvPr id="249860" name="Text Box 4"/>
          <p:cNvSpPr txBox="1">
            <a:spLocks noChangeAspect="1" noChangeArrowheads="1"/>
          </p:cNvSpPr>
          <p:nvPr/>
        </p:nvSpPr>
        <p:spPr bwMode="auto">
          <a:xfrm>
            <a:off x="5249863" y="2365376"/>
            <a:ext cx="66040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99.75</a:t>
            </a:r>
          </a:p>
        </p:txBody>
      </p:sp>
      <p:sp>
        <p:nvSpPr>
          <p:cNvPr id="249861" name="Text Box 5"/>
          <p:cNvSpPr txBox="1">
            <a:spLocks noChangeAspect="1" noChangeArrowheads="1"/>
          </p:cNvSpPr>
          <p:nvPr/>
        </p:nvSpPr>
        <p:spPr bwMode="auto">
          <a:xfrm>
            <a:off x="3429000" y="3387726"/>
            <a:ext cx="1435100" cy="3524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sp>
        <p:nvSpPr>
          <p:cNvPr id="249862" name="Text Box 6"/>
          <p:cNvSpPr txBox="1">
            <a:spLocks noChangeAspect="1" noChangeArrowheads="1"/>
          </p:cNvSpPr>
          <p:nvPr/>
        </p:nvSpPr>
        <p:spPr bwMode="auto">
          <a:xfrm>
            <a:off x="7258050" y="3387725"/>
            <a:ext cx="1504950" cy="4460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49863" name="Text Box 7"/>
          <p:cNvSpPr txBox="1">
            <a:spLocks noChangeAspect="1" noChangeArrowheads="1"/>
          </p:cNvSpPr>
          <p:nvPr/>
        </p:nvSpPr>
        <p:spPr bwMode="auto">
          <a:xfrm>
            <a:off x="5241925" y="3052763"/>
            <a:ext cx="655638" cy="2968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90.25</a:t>
            </a:r>
          </a:p>
        </p:txBody>
      </p:sp>
      <p:sp>
        <p:nvSpPr>
          <p:cNvPr id="249864" name="Text Box 8"/>
          <p:cNvSpPr txBox="1">
            <a:spLocks noChangeAspect="1" noChangeArrowheads="1"/>
          </p:cNvSpPr>
          <p:nvPr/>
        </p:nvSpPr>
        <p:spPr bwMode="auto">
          <a:xfrm>
            <a:off x="2590801" y="2462214"/>
            <a:ext cx="550863" cy="4079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100</a:t>
            </a:r>
          </a:p>
        </p:txBody>
      </p:sp>
      <p:sp>
        <p:nvSpPr>
          <p:cNvPr id="249865" name="Text Box 9"/>
          <p:cNvSpPr txBox="1">
            <a:spLocks noChangeAspect="1" noChangeArrowheads="1"/>
          </p:cNvSpPr>
          <p:nvPr/>
        </p:nvSpPr>
        <p:spPr bwMode="auto">
          <a:xfrm>
            <a:off x="3967164" y="2124076"/>
            <a:ext cx="528637" cy="39211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a:t>
            </a:r>
          </a:p>
        </p:txBody>
      </p:sp>
      <p:sp>
        <p:nvSpPr>
          <p:cNvPr id="249866" name="Text Box 10"/>
          <p:cNvSpPr txBox="1">
            <a:spLocks noChangeAspect="1" noChangeArrowheads="1"/>
          </p:cNvSpPr>
          <p:nvPr/>
        </p:nvSpPr>
        <p:spPr bwMode="auto">
          <a:xfrm>
            <a:off x="3967163" y="2719388"/>
            <a:ext cx="400050" cy="2968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95</a:t>
            </a:r>
          </a:p>
        </p:txBody>
      </p:sp>
      <p:sp>
        <p:nvSpPr>
          <p:cNvPr id="249867" name="Line 11"/>
          <p:cNvSpPr>
            <a:spLocks noChangeAspect="1" noChangeShapeType="1"/>
          </p:cNvSpPr>
          <p:nvPr/>
        </p:nvSpPr>
        <p:spPr bwMode="auto">
          <a:xfrm flipV="1">
            <a:off x="3167063" y="2301876"/>
            <a:ext cx="800100" cy="296863"/>
          </a:xfrm>
          <a:prstGeom prst="line">
            <a:avLst/>
          </a:prstGeom>
          <a:noFill/>
          <a:ln w="28575">
            <a:solidFill>
              <a:schemeClr val="tx1"/>
            </a:solidFill>
            <a:round/>
            <a:headEnd/>
            <a:tailEnd/>
          </a:ln>
        </p:spPr>
        <p:txBody>
          <a:bodyPr/>
          <a:lstStyle/>
          <a:p>
            <a:endParaRPr lang="zh-CN" altLang="en-US"/>
          </a:p>
        </p:txBody>
      </p:sp>
      <p:sp>
        <p:nvSpPr>
          <p:cNvPr id="249868" name="Line 12"/>
          <p:cNvSpPr>
            <a:spLocks noChangeAspect="1" noChangeShapeType="1"/>
          </p:cNvSpPr>
          <p:nvPr/>
        </p:nvSpPr>
        <p:spPr bwMode="auto">
          <a:xfrm>
            <a:off x="3167063" y="2598738"/>
            <a:ext cx="800100" cy="296862"/>
          </a:xfrm>
          <a:prstGeom prst="line">
            <a:avLst/>
          </a:prstGeom>
          <a:noFill/>
          <a:ln w="28575">
            <a:solidFill>
              <a:schemeClr val="tx1"/>
            </a:solidFill>
            <a:round/>
            <a:headEnd/>
            <a:tailEnd/>
          </a:ln>
        </p:spPr>
        <p:txBody>
          <a:bodyPr/>
          <a:lstStyle/>
          <a:p>
            <a:endParaRPr lang="zh-CN" altLang="en-US"/>
          </a:p>
        </p:txBody>
      </p:sp>
      <p:sp>
        <p:nvSpPr>
          <p:cNvPr id="249869" name="Line 13"/>
          <p:cNvSpPr>
            <a:spLocks noChangeAspect="1" noChangeShapeType="1"/>
          </p:cNvSpPr>
          <p:nvPr/>
        </p:nvSpPr>
        <p:spPr bwMode="auto">
          <a:xfrm flipV="1">
            <a:off x="4341813" y="1912938"/>
            <a:ext cx="800100" cy="298450"/>
          </a:xfrm>
          <a:prstGeom prst="line">
            <a:avLst/>
          </a:prstGeom>
          <a:noFill/>
          <a:ln w="28575">
            <a:solidFill>
              <a:schemeClr val="tx1"/>
            </a:solidFill>
            <a:round/>
            <a:headEnd/>
            <a:tailEnd/>
          </a:ln>
        </p:spPr>
        <p:txBody>
          <a:bodyPr/>
          <a:lstStyle/>
          <a:p>
            <a:endParaRPr lang="zh-CN" altLang="en-US"/>
          </a:p>
        </p:txBody>
      </p:sp>
      <p:sp>
        <p:nvSpPr>
          <p:cNvPr id="249870" name="Line 14"/>
          <p:cNvSpPr>
            <a:spLocks noChangeAspect="1" noChangeShapeType="1"/>
          </p:cNvSpPr>
          <p:nvPr/>
        </p:nvSpPr>
        <p:spPr bwMode="auto">
          <a:xfrm>
            <a:off x="4341813" y="2211388"/>
            <a:ext cx="800100" cy="296862"/>
          </a:xfrm>
          <a:prstGeom prst="line">
            <a:avLst/>
          </a:prstGeom>
          <a:noFill/>
          <a:ln w="28575">
            <a:solidFill>
              <a:schemeClr val="tx1"/>
            </a:solidFill>
            <a:round/>
            <a:headEnd/>
            <a:tailEnd/>
          </a:ln>
        </p:spPr>
        <p:txBody>
          <a:bodyPr/>
          <a:lstStyle/>
          <a:p>
            <a:endParaRPr lang="zh-CN" altLang="en-US"/>
          </a:p>
        </p:txBody>
      </p:sp>
      <p:sp>
        <p:nvSpPr>
          <p:cNvPr id="249871" name="Line 15"/>
          <p:cNvSpPr>
            <a:spLocks noChangeAspect="1" noChangeShapeType="1"/>
          </p:cNvSpPr>
          <p:nvPr/>
        </p:nvSpPr>
        <p:spPr bwMode="auto">
          <a:xfrm flipV="1">
            <a:off x="4305300" y="2570163"/>
            <a:ext cx="800100" cy="296862"/>
          </a:xfrm>
          <a:prstGeom prst="line">
            <a:avLst/>
          </a:prstGeom>
          <a:noFill/>
          <a:ln w="28575">
            <a:solidFill>
              <a:schemeClr val="tx1"/>
            </a:solidFill>
            <a:round/>
            <a:headEnd/>
            <a:tailEnd/>
          </a:ln>
        </p:spPr>
        <p:txBody>
          <a:bodyPr/>
          <a:lstStyle/>
          <a:p>
            <a:endParaRPr lang="zh-CN" altLang="en-US"/>
          </a:p>
        </p:txBody>
      </p:sp>
      <p:sp>
        <p:nvSpPr>
          <p:cNvPr id="249872" name="Line 16"/>
          <p:cNvSpPr>
            <a:spLocks noChangeAspect="1" noChangeShapeType="1"/>
          </p:cNvSpPr>
          <p:nvPr/>
        </p:nvSpPr>
        <p:spPr bwMode="auto">
          <a:xfrm>
            <a:off x="4305300" y="2867026"/>
            <a:ext cx="800100" cy="296863"/>
          </a:xfrm>
          <a:prstGeom prst="line">
            <a:avLst/>
          </a:prstGeom>
          <a:noFill/>
          <a:ln w="28575">
            <a:solidFill>
              <a:schemeClr val="tx1"/>
            </a:solidFill>
            <a:round/>
            <a:headEnd/>
            <a:tailEnd/>
          </a:ln>
        </p:spPr>
        <p:txBody>
          <a:bodyPr/>
          <a:lstStyle/>
          <a:p>
            <a:endParaRPr lang="zh-CN" altLang="en-US"/>
          </a:p>
        </p:txBody>
      </p:sp>
      <p:sp>
        <p:nvSpPr>
          <p:cNvPr id="249873" name="Text Box 17"/>
          <p:cNvSpPr txBox="1">
            <a:spLocks noChangeAspect="1" noChangeArrowheads="1"/>
          </p:cNvSpPr>
          <p:nvPr/>
        </p:nvSpPr>
        <p:spPr bwMode="auto">
          <a:xfrm>
            <a:off x="6143625" y="2462213"/>
            <a:ext cx="400050" cy="296862"/>
          </a:xfrm>
          <a:prstGeom prst="rect">
            <a:avLst/>
          </a:prstGeom>
          <a:noFill/>
          <a:ln w="9525">
            <a:noFill/>
            <a:miter lim="800000"/>
            <a:headEnd/>
            <a:tailEnd/>
          </a:ln>
        </p:spPr>
        <p:txBody>
          <a:bodyPr lIns="18000" tIns="10800" rIns="18000" bIns="10800"/>
          <a:lstStyle/>
          <a:p>
            <a:pPr eaLnBrk="0" hangingPunct="0">
              <a:spcBef>
                <a:spcPct val="0"/>
              </a:spcBef>
              <a:buClrTx/>
              <a:buSzTx/>
              <a:buFontTx/>
              <a:buNone/>
            </a:pPr>
            <a:r>
              <a:rPr lang="en-US" altLang="zh-CN" sz="2000" b="1">
                <a:latin typeface="Times New Roman" pitchFamily="18" charset="0"/>
                <a:ea typeface="宋体" charset="-122"/>
              </a:rPr>
              <a:t>P</a:t>
            </a:r>
            <a:r>
              <a:rPr lang="en-US" altLang="zh-CN" sz="2000" b="1" baseline="-25000">
                <a:latin typeface="Times New Roman" pitchFamily="18" charset="0"/>
                <a:ea typeface="宋体" charset="-122"/>
              </a:rPr>
              <a:t>B</a:t>
            </a:r>
            <a:endParaRPr lang="en-US" altLang="zh-CN" sz="2000" b="1">
              <a:latin typeface="Times New Roman" pitchFamily="18" charset="0"/>
              <a:ea typeface="宋体" charset="-122"/>
            </a:endParaRPr>
          </a:p>
        </p:txBody>
      </p:sp>
      <p:sp>
        <p:nvSpPr>
          <p:cNvPr id="249874" name="Text Box 18"/>
          <p:cNvSpPr txBox="1">
            <a:spLocks noChangeAspect="1" noChangeArrowheads="1"/>
          </p:cNvSpPr>
          <p:nvPr/>
        </p:nvSpPr>
        <p:spPr bwMode="auto">
          <a:xfrm>
            <a:off x="7367588" y="2124076"/>
            <a:ext cx="40005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000" b="1">
                <a:latin typeface="Times New Roman" pitchFamily="18" charset="0"/>
                <a:ea typeface="宋体" charset="-122"/>
              </a:rPr>
              <a:t>B</a:t>
            </a:r>
            <a:r>
              <a:rPr lang="en-US" altLang="zh-CN" sz="1200" b="1" baseline="-25000">
                <a:latin typeface="Times New Roman" pitchFamily="18" charset="0"/>
                <a:ea typeface="宋体" charset="-122"/>
              </a:rPr>
              <a:t>1</a:t>
            </a:r>
            <a:endParaRPr lang="en-US" altLang="zh-CN" sz="1200" b="1">
              <a:latin typeface="Times New Roman" pitchFamily="18" charset="0"/>
              <a:ea typeface="宋体" charset="-122"/>
            </a:endParaRPr>
          </a:p>
        </p:txBody>
      </p:sp>
      <p:sp>
        <p:nvSpPr>
          <p:cNvPr id="249875" name="Text Box 19"/>
          <p:cNvSpPr txBox="1">
            <a:spLocks noChangeAspect="1" noChangeArrowheads="1"/>
          </p:cNvSpPr>
          <p:nvPr/>
        </p:nvSpPr>
        <p:spPr bwMode="auto">
          <a:xfrm>
            <a:off x="7367588" y="2719388"/>
            <a:ext cx="400050" cy="2968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200" b="1">
                <a:latin typeface="Times New Roman" pitchFamily="18" charset="0"/>
                <a:ea typeface="宋体" charset="-122"/>
              </a:rPr>
              <a:t>B</a:t>
            </a:r>
            <a:r>
              <a:rPr lang="en-US" altLang="zh-CN" sz="1200" b="1" baseline="-25000">
                <a:latin typeface="Times New Roman" pitchFamily="18" charset="0"/>
                <a:ea typeface="宋体" charset="-122"/>
              </a:rPr>
              <a:t>2</a:t>
            </a:r>
            <a:endParaRPr lang="en-US" altLang="zh-CN" sz="1200" b="1">
              <a:latin typeface="Times New Roman" pitchFamily="18" charset="0"/>
              <a:ea typeface="宋体" charset="-122"/>
            </a:endParaRPr>
          </a:p>
        </p:txBody>
      </p:sp>
      <p:sp>
        <p:nvSpPr>
          <p:cNvPr id="249876" name="Line 20"/>
          <p:cNvSpPr>
            <a:spLocks noChangeAspect="1" noChangeShapeType="1"/>
          </p:cNvSpPr>
          <p:nvPr/>
        </p:nvSpPr>
        <p:spPr bwMode="auto">
          <a:xfrm flipV="1">
            <a:off x="6567488" y="2301876"/>
            <a:ext cx="800100" cy="296863"/>
          </a:xfrm>
          <a:prstGeom prst="line">
            <a:avLst/>
          </a:prstGeom>
          <a:noFill/>
          <a:ln w="28575">
            <a:solidFill>
              <a:schemeClr val="tx1"/>
            </a:solidFill>
            <a:round/>
            <a:headEnd/>
            <a:tailEnd/>
          </a:ln>
        </p:spPr>
        <p:txBody>
          <a:bodyPr/>
          <a:lstStyle/>
          <a:p>
            <a:endParaRPr lang="zh-CN" altLang="en-US"/>
          </a:p>
        </p:txBody>
      </p:sp>
      <p:sp>
        <p:nvSpPr>
          <p:cNvPr id="249877" name="Line 21"/>
          <p:cNvSpPr>
            <a:spLocks noChangeAspect="1" noChangeShapeType="1"/>
          </p:cNvSpPr>
          <p:nvPr/>
        </p:nvSpPr>
        <p:spPr bwMode="auto">
          <a:xfrm>
            <a:off x="6567488" y="2598738"/>
            <a:ext cx="800100" cy="296862"/>
          </a:xfrm>
          <a:prstGeom prst="line">
            <a:avLst/>
          </a:prstGeom>
          <a:noFill/>
          <a:ln w="28575">
            <a:solidFill>
              <a:schemeClr val="tx1"/>
            </a:solidFill>
            <a:round/>
            <a:headEnd/>
            <a:tailEnd/>
          </a:ln>
        </p:spPr>
        <p:txBody>
          <a:bodyPr/>
          <a:lstStyle/>
          <a:p>
            <a:endParaRPr lang="zh-CN" altLang="en-US"/>
          </a:p>
        </p:txBody>
      </p:sp>
      <p:sp>
        <p:nvSpPr>
          <p:cNvPr id="249878" name="Text Box 22"/>
          <p:cNvSpPr txBox="1">
            <a:spLocks noChangeAspect="1" noChangeArrowheads="1"/>
          </p:cNvSpPr>
          <p:nvPr/>
        </p:nvSpPr>
        <p:spPr bwMode="auto">
          <a:xfrm>
            <a:off x="8543926" y="1765301"/>
            <a:ext cx="600075"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宋体" charset="-122"/>
                <a:ea typeface="宋体" charset="-122"/>
              </a:rPr>
              <a:t>125</a:t>
            </a:r>
          </a:p>
        </p:txBody>
      </p:sp>
      <p:sp>
        <p:nvSpPr>
          <p:cNvPr id="249879" name="Text Box 23"/>
          <p:cNvSpPr txBox="1">
            <a:spLocks noChangeAspect="1" noChangeArrowheads="1"/>
          </p:cNvSpPr>
          <p:nvPr/>
        </p:nvSpPr>
        <p:spPr bwMode="auto">
          <a:xfrm>
            <a:off x="8543926" y="2359026"/>
            <a:ext cx="828675" cy="40957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112.5</a:t>
            </a:r>
          </a:p>
        </p:txBody>
      </p:sp>
      <p:sp>
        <p:nvSpPr>
          <p:cNvPr id="249880" name="Line 24"/>
          <p:cNvSpPr>
            <a:spLocks noChangeAspect="1" noChangeShapeType="1"/>
          </p:cNvSpPr>
          <p:nvPr/>
        </p:nvSpPr>
        <p:spPr bwMode="auto">
          <a:xfrm flipV="1">
            <a:off x="7743825" y="1912938"/>
            <a:ext cx="800100" cy="298450"/>
          </a:xfrm>
          <a:prstGeom prst="line">
            <a:avLst/>
          </a:prstGeom>
          <a:noFill/>
          <a:ln w="28575">
            <a:solidFill>
              <a:schemeClr val="tx1"/>
            </a:solidFill>
            <a:round/>
            <a:headEnd/>
            <a:tailEnd/>
          </a:ln>
        </p:spPr>
        <p:txBody>
          <a:bodyPr/>
          <a:lstStyle/>
          <a:p>
            <a:endParaRPr lang="zh-CN" altLang="en-US"/>
          </a:p>
        </p:txBody>
      </p:sp>
      <p:sp>
        <p:nvSpPr>
          <p:cNvPr id="249881" name="Line 25"/>
          <p:cNvSpPr>
            <a:spLocks noChangeAspect="1" noChangeShapeType="1"/>
          </p:cNvSpPr>
          <p:nvPr/>
        </p:nvSpPr>
        <p:spPr bwMode="auto">
          <a:xfrm>
            <a:off x="7743825" y="2211388"/>
            <a:ext cx="800100" cy="296862"/>
          </a:xfrm>
          <a:prstGeom prst="line">
            <a:avLst/>
          </a:prstGeom>
          <a:noFill/>
          <a:ln w="28575">
            <a:solidFill>
              <a:schemeClr val="tx1"/>
            </a:solidFill>
            <a:round/>
            <a:headEnd/>
            <a:tailEnd/>
          </a:ln>
        </p:spPr>
        <p:txBody>
          <a:bodyPr/>
          <a:lstStyle/>
          <a:p>
            <a:endParaRPr lang="zh-CN" altLang="en-US"/>
          </a:p>
        </p:txBody>
      </p:sp>
      <p:sp>
        <p:nvSpPr>
          <p:cNvPr id="249882" name="Text Box 26"/>
          <p:cNvSpPr txBox="1">
            <a:spLocks noChangeAspect="1" noChangeArrowheads="1"/>
          </p:cNvSpPr>
          <p:nvPr/>
        </p:nvSpPr>
        <p:spPr bwMode="auto">
          <a:xfrm>
            <a:off x="8507414" y="3016251"/>
            <a:ext cx="636587"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109</a:t>
            </a:r>
          </a:p>
        </p:txBody>
      </p:sp>
      <p:sp>
        <p:nvSpPr>
          <p:cNvPr id="249883" name="Line 27"/>
          <p:cNvSpPr>
            <a:spLocks noChangeAspect="1" noChangeShapeType="1"/>
          </p:cNvSpPr>
          <p:nvPr/>
        </p:nvSpPr>
        <p:spPr bwMode="auto">
          <a:xfrm flipV="1">
            <a:off x="7705725" y="2570163"/>
            <a:ext cx="801688" cy="296862"/>
          </a:xfrm>
          <a:prstGeom prst="line">
            <a:avLst/>
          </a:prstGeom>
          <a:noFill/>
          <a:ln w="28575">
            <a:solidFill>
              <a:schemeClr val="tx1"/>
            </a:solidFill>
            <a:round/>
            <a:headEnd/>
            <a:tailEnd/>
          </a:ln>
        </p:spPr>
        <p:txBody>
          <a:bodyPr/>
          <a:lstStyle/>
          <a:p>
            <a:endParaRPr lang="zh-CN" altLang="en-US"/>
          </a:p>
        </p:txBody>
      </p:sp>
      <p:sp>
        <p:nvSpPr>
          <p:cNvPr id="249884" name="Line 28"/>
          <p:cNvSpPr>
            <a:spLocks noChangeAspect="1" noChangeShapeType="1"/>
          </p:cNvSpPr>
          <p:nvPr/>
        </p:nvSpPr>
        <p:spPr bwMode="auto">
          <a:xfrm>
            <a:off x="7705725" y="2867026"/>
            <a:ext cx="801688" cy="296863"/>
          </a:xfrm>
          <a:prstGeom prst="line">
            <a:avLst/>
          </a:prstGeom>
          <a:noFill/>
          <a:ln w="28575">
            <a:solidFill>
              <a:schemeClr val="tx1"/>
            </a:solidFill>
            <a:round/>
            <a:headEnd/>
            <a:tailEnd/>
          </a:ln>
        </p:spPr>
        <p:txBody>
          <a:bodyPr/>
          <a:lstStyle/>
          <a:p>
            <a:endParaRPr lang="zh-CN" altLang="en-US"/>
          </a:p>
        </p:txBody>
      </p:sp>
      <p:sp>
        <p:nvSpPr>
          <p:cNvPr id="249885" name="Text Box 29"/>
          <p:cNvSpPr txBox="1">
            <a:spLocks noChangeAspect="1" noChangeArrowheads="1"/>
          </p:cNvSpPr>
          <p:nvPr/>
        </p:nvSpPr>
        <p:spPr bwMode="auto">
          <a:xfrm>
            <a:off x="6892926" y="4103688"/>
            <a:ext cx="955675" cy="43021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49886" name="Text Box 30"/>
          <p:cNvSpPr txBox="1">
            <a:spLocks noChangeAspect="1" noChangeArrowheads="1"/>
          </p:cNvSpPr>
          <p:nvPr/>
        </p:nvSpPr>
        <p:spPr bwMode="auto">
          <a:xfrm>
            <a:off x="6892926" y="4718050"/>
            <a:ext cx="879475" cy="3952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49887" name="Text Box 31"/>
          <p:cNvSpPr txBox="1">
            <a:spLocks noChangeAspect="1" noChangeArrowheads="1"/>
          </p:cNvSpPr>
          <p:nvPr/>
        </p:nvSpPr>
        <p:spPr bwMode="auto">
          <a:xfrm>
            <a:off x="6884988" y="5405438"/>
            <a:ext cx="963612" cy="4365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49888" name="Text Box 32"/>
          <p:cNvSpPr txBox="1">
            <a:spLocks noChangeAspect="1" noChangeArrowheads="1"/>
          </p:cNvSpPr>
          <p:nvPr/>
        </p:nvSpPr>
        <p:spPr bwMode="auto">
          <a:xfrm>
            <a:off x="4213225" y="4765676"/>
            <a:ext cx="400050" cy="296863"/>
          </a:xfrm>
          <a:prstGeom prst="rect">
            <a:avLst/>
          </a:prstGeom>
          <a:noFill/>
          <a:ln w="9525">
            <a:noFill/>
            <a:miter lim="800000"/>
            <a:headEnd/>
            <a:tailEnd/>
          </a:ln>
        </p:spPr>
        <p:txBody>
          <a:bodyPr lIns="18000" tIns="10800" rIns="18000" bIns="10800"/>
          <a:lstStyle/>
          <a:p>
            <a:pPr eaLnBrk="0" hangingPunct="0">
              <a:spcBef>
                <a:spcPct val="0"/>
              </a:spcBef>
              <a:buClrTx/>
              <a:buSzTx/>
              <a:buFontTx/>
              <a:buNone/>
            </a:pPr>
            <a:r>
              <a:rPr lang="en-US" altLang="zh-CN" sz="2000" b="1">
                <a:latin typeface="Times New Roman" pitchFamily="18" charset="0"/>
                <a:ea typeface="宋体" charset="-122"/>
              </a:rPr>
              <a:t>1</a:t>
            </a:r>
          </a:p>
        </p:txBody>
      </p:sp>
      <p:sp>
        <p:nvSpPr>
          <p:cNvPr id="249889" name="Text Box 33"/>
          <p:cNvSpPr txBox="1">
            <a:spLocks noChangeAspect="1" noChangeArrowheads="1"/>
          </p:cNvSpPr>
          <p:nvPr/>
        </p:nvSpPr>
        <p:spPr bwMode="auto">
          <a:xfrm>
            <a:off x="5422900" y="4427539"/>
            <a:ext cx="596900" cy="34448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dirty="0">
                <a:latin typeface="Times New Roman" pitchFamily="18" charset="0"/>
                <a:ea typeface="宋体" charset="-122"/>
              </a:rPr>
              <a:t>1.025</a:t>
            </a:r>
          </a:p>
        </p:txBody>
      </p:sp>
      <p:sp>
        <p:nvSpPr>
          <p:cNvPr id="249890" name="Line 34"/>
          <p:cNvSpPr>
            <a:spLocks noChangeAspect="1" noChangeShapeType="1"/>
          </p:cNvSpPr>
          <p:nvPr/>
        </p:nvSpPr>
        <p:spPr bwMode="auto">
          <a:xfrm flipV="1">
            <a:off x="4638675" y="4603750"/>
            <a:ext cx="800100" cy="298450"/>
          </a:xfrm>
          <a:prstGeom prst="line">
            <a:avLst/>
          </a:prstGeom>
          <a:noFill/>
          <a:ln w="28575">
            <a:solidFill>
              <a:schemeClr val="tx1"/>
            </a:solidFill>
            <a:round/>
            <a:headEnd/>
            <a:tailEnd/>
          </a:ln>
        </p:spPr>
        <p:txBody>
          <a:bodyPr/>
          <a:lstStyle/>
          <a:p>
            <a:endParaRPr lang="zh-CN" altLang="en-US"/>
          </a:p>
        </p:txBody>
      </p:sp>
      <p:sp>
        <p:nvSpPr>
          <p:cNvPr id="249891" name="Line 35"/>
          <p:cNvSpPr>
            <a:spLocks noChangeAspect="1" noChangeShapeType="1"/>
          </p:cNvSpPr>
          <p:nvPr/>
        </p:nvSpPr>
        <p:spPr bwMode="auto">
          <a:xfrm>
            <a:off x="4638675" y="4900613"/>
            <a:ext cx="800100" cy="296862"/>
          </a:xfrm>
          <a:prstGeom prst="line">
            <a:avLst/>
          </a:prstGeom>
          <a:noFill/>
          <a:ln w="28575">
            <a:solidFill>
              <a:schemeClr val="tx1"/>
            </a:solidFill>
            <a:round/>
            <a:headEnd/>
            <a:tailEnd/>
          </a:ln>
        </p:spPr>
        <p:txBody>
          <a:bodyPr/>
          <a:lstStyle/>
          <a:p>
            <a:endParaRPr lang="zh-CN" altLang="en-US"/>
          </a:p>
        </p:txBody>
      </p:sp>
      <p:sp>
        <p:nvSpPr>
          <p:cNvPr id="249892" name="Line 36"/>
          <p:cNvSpPr>
            <a:spLocks noChangeAspect="1" noChangeShapeType="1"/>
          </p:cNvSpPr>
          <p:nvPr/>
        </p:nvSpPr>
        <p:spPr bwMode="auto">
          <a:xfrm flipV="1">
            <a:off x="5984875" y="4264025"/>
            <a:ext cx="800100" cy="298450"/>
          </a:xfrm>
          <a:prstGeom prst="line">
            <a:avLst/>
          </a:prstGeom>
          <a:noFill/>
          <a:ln w="28575">
            <a:solidFill>
              <a:schemeClr val="tx1"/>
            </a:solidFill>
            <a:round/>
            <a:headEnd/>
            <a:tailEnd/>
          </a:ln>
        </p:spPr>
        <p:txBody>
          <a:bodyPr/>
          <a:lstStyle/>
          <a:p>
            <a:endParaRPr lang="zh-CN" altLang="en-US"/>
          </a:p>
        </p:txBody>
      </p:sp>
      <p:sp>
        <p:nvSpPr>
          <p:cNvPr id="249893" name="Line 37"/>
          <p:cNvSpPr>
            <a:spLocks noChangeAspect="1" noChangeShapeType="1"/>
          </p:cNvSpPr>
          <p:nvPr/>
        </p:nvSpPr>
        <p:spPr bwMode="auto">
          <a:xfrm>
            <a:off x="5984875" y="4562475"/>
            <a:ext cx="800100" cy="298450"/>
          </a:xfrm>
          <a:prstGeom prst="line">
            <a:avLst/>
          </a:prstGeom>
          <a:noFill/>
          <a:ln w="28575">
            <a:solidFill>
              <a:schemeClr val="tx1"/>
            </a:solidFill>
            <a:round/>
            <a:headEnd/>
            <a:tailEnd/>
          </a:ln>
        </p:spPr>
        <p:txBody>
          <a:bodyPr/>
          <a:lstStyle/>
          <a:p>
            <a:endParaRPr lang="zh-CN" altLang="en-US"/>
          </a:p>
        </p:txBody>
      </p:sp>
      <p:sp>
        <p:nvSpPr>
          <p:cNvPr id="249894" name="Line 38"/>
          <p:cNvSpPr>
            <a:spLocks noChangeAspect="1" noChangeShapeType="1"/>
          </p:cNvSpPr>
          <p:nvPr/>
        </p:nvSpPr>
        <p:spPr bwMode="auto">
          <a:xfrm flipV="1">
            <a:off x="5948363" y="4921250"/>
            <a:ext cx="800100" cy="298450"/>
          </a:xfrm>
          <a:prstGeom prst="line">
            <a:avLst/>
          </a:prstGeom>
          <a:noFill/>
          <a:ln w="28575">
            <a:solidFill>
              <a:schemeClr val="tx1"/>
            </a:solidFill>
            <a:round/>
            <a:headEnd/>
            <a:tailEnd/>
          </a:ln>
        </p:spPr>
        <p:txBody>
          <a:bodyPr/>
          <a:lstStyle/>
          <a:p>
            <a:endParaRPr lang="zh-CN" altLang="en-US"/>
          </a:p>
        </p:txBody>
      </p:sp>
      <p:sp>
        <p:nvSpPr>
          <p:cNvPr id="249895" name="Line 39"/>
          <p:cNvSpPr>
            <a:spLocks noChangeAspect="1" noChangeShapeType="1"/>
          </p:cNvSpPr>
          <p:nvPr/>
        </p:nvSpPr>
        <p:spPr bwMode="auto">
          <a:xfrm>
            <a:off x="5948363" y="5219701"/>
            <a:ext cx="800100" cy="296863"/>
          </a:xfrm>
          <a:prstGeom prst="line">
            <a:avLst/>
          </a:prstGeom>
          <a:noFill/>
          <a:ln w="28575">
            <a:solidFill>
              <a:schemeClr val="tx1"/>
            </a:solidFill>
            <a:round/>
            <a:headEnd/>
            <a:tailEnd/>
          </a:ln>
        </p:spPr>
        <p:txBody>
          <a:bodyPr/>
          <a:lstStyle/>
          <a:p>
            <a:endParaRPr lang="zh-CN" altLang="en-US"/>
          </a:p>
        </p:txBody>
      </p:sp>
      <p:sp>
        <p:nvSpPr>
          <p:cNvPr id="249896" name="Text Box 40"/>
          <p:cNvSpPr txBox="1">
            <a:spLocks noChangeAspect="1" noChangeArrowheads="1"/>
          </p:cNvSpPr>
          <p:nvPr/>
        </p:nvSpPr>
        <p:spPr bwMode="auto">
          <a:xfrm>
            <a:off x="5399088" y="5065713"/>
            <a:ext cx="696912" cy="404812"/>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Tree>
    <p:extLst>
      <p:ext uri="{BB962C8B-B14F-4D97-AF65-F5344CB8AC3E}">
        <p14:creationId xmlns:p14="http://schemas.microsoft.com/office/powerpoint/2010/main" val="1310488666"/>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grpSp>
        <p:nvGrpSpPr>
          <p:cNvPr id="2" name="Group 44"/>
          <p:cNvGrpSpPr>
            <a:grpSpLocks/>
          </p:cNvGrpSpPr>
          <p:nvPr/>
        </p:nvGrpSpPr>
        <p:grpSpPr bwMode="auto">
          <a:xfrm>
            <a:off x="2135188" y="1773238"/>
            <a:ext cx="2209800" cy="1503362"/>
            <a:chOff x="385" y="1117"/>
            <a:chExt cx="1392" cy="947"/>
          </a:xfrm>
        </p:grpSpPr>
        <p:sp>
          <p:nvSpPr>
            <p:cNvPr id="250922" name="Text Box 5"/>
            <p:cNvSpPr txBox="1">
              <a:spLocks noChangeAspect="1" noChangeArrowheads="1"/>
            </p:cNvSpPr>
            <p:nvPr/>
          </p:nvSpPr>
          <p:spPr bwMode="auto">
            <a:xfrm>
              <a:off x="793" y="1842"/>
              <a:ext cx="904" cy="22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grpSp>
          <p:nvGrpSpPr>
            <p:cNvPr id="250923" name="Group 41"/>
            <p:cNvGrpSpPr>
              <a:grpSpLocks/>
            </p:cNvGrpSpPr>
            <p:nvPr/>
          </p:nvGrpSpPr>
          <p:grpSpPr bwMode="auto">
            <a:xfrm>
              <a:off x="385" y="1117"/>
              <a:ext cx="1392" cy="550"/>
              <a:chOff x="385" y="1117"/>
              <a:chExt cx="1392" cy="550"/>
            </a:xfrm>
          </p:grpSpPr>
          <p:sp>
            <p:nvSpPr>
              <p:cNvPr id="250924" name="Text Box 3"/>
              <p:cNvSpPr txBox="1">
                <a:spLocks noChangeAspect="1" noChangeArrowheads="1"/>
              </p:cNvSpPr>
              <p:nvPr/>
            </p:nvSpPr>
            <p:spPr bwMode="auto">
              <a:xfrm>
                <a:off x="1292" y="1117"/>
                <a:ext cx="485" cy="21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110.25</a:t>
                </a:r>
              </a:p>
            </p:txBody>
          </p:sp>
          <p:sp>
            <p:nvSpPr>
              <p:cNvPr id="250925" name="Text Box 4"/>
              <p:cNvSpPr txBox="1">
                <a:spLocks noChangeAspect="1" noChangeArrowheads="1"/>
              </p:cNvSpPr>
              <p:nvPr/>
            </p:nvSpPr>
            <p:spPr bwMode="auto">
              <a:xfrm>
                <a:off x="1292" y="1480"/>
                <a:ext cx="416"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99.75</a:t>
                </a:r>
              </a:p>
            </p:txBody>
          </p:sp>
          <p:sp>
            <p:nvSpPr>
              <p:cNvPr id="250926" name="Text Box 9"/>
              <p:cNvSpPr txBox="1">
                <a:spLocks noChangeAspect="1" noChangeArrowheads="1"/>
              </p:cNvSpPr>
              <p:nvPr/>
            </p:nvSpPr>
            <p:spPr bwMode="auto">
              <a:xfrm>
                <a:off x="385" y="1298"/>
                <a:ext cx="333" cy="24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a:t>
                </a:r>
              </a:p>
            </p:txBody>
          </p:sp>
          <p:sp>
            <p:nvSpPr>
              <p:cNvPr id="250927" name="Line 13"/>
              <p:cNvSpPr>
                <a:spLocks noChangeAspect="1" noChangeShapeType="1"/>
              </p:cNvSpPr>
              <p:nvPr/>
            </p:nvSpPr>
            <p:spPr bwMode="auto">
              <a:xfrm flipV="1">
                <a:off x="748" y="1207"/>
                <a:ext cx="504" cy="188"/>
              </a:xfrm>
              <a:prstGeom prst="line">
                <a:avLst/>
              </a:prstGeom>
              <a:noFill/>
              <a:ln w="28575">
                <a:solidFill>
                  <a:schemeClr val="tx1"/>
                </a:solidFill>
                <a:round/>
                <a:headEnd/>
                <a:tailEnd/>
              </a:ln>
            </p:spPr>
            <p:txBody>
              <a:bodyPr/>
              <a:lstStyle/>
              <a:p>
                <a:endParaRPr lang="zh-CN" altLang="en-US"/>
              </a:p>
            </p:txBody>
          </p:sp>
          <p:sp>
            <p:nvSpPr>
              <p:cNvPr id="250928" name="Line 14"/>
              <p:cNvSpPr>
                <a:spLocks noChangeAspect="1" noChangeShapeType="1"/>
              </p:cNvSpPr>
              <p:nvPr/>
            </p:nvSpPr>
            <p:spPr bwMode="auto">
              <a:xfrm>
                <a:off x="748" y="1389"/>
                <a:ext cx="504" cy="187"/>
              </a:xfrm>
              <a:prstGeom prst="line">
                <a:avLst/>
              </a:prstGeom>
              <a:noFill/>
              <a:ln w="28575">
                <a:solidFill>
                  <a:schemeClr val="tx1"/>
                </a:solidFill>
                <a:round/>
                <a:headEnd/>
                <a:tailEnd/>
              </a:ln>
            </p:spPr>
            <p:txBody>
              <a:bodyPr/>
              <a:lstStyle/>
              <a:p>
                <a:endParaRPr lang="zh-CN" altLang="en-US"/>
              </a:p>
            </p:txBody>
          </p:sp>
        </p:grpSp>
      </p:grpSp>
      <p:grpSp>
        <p:nvGrpSpPr>
          <p:cNvPr id="4" name="Group 45"/>
          <p:cNvGrpSpPr>
            <a:grpSpLocks/>
          </p:cNvGrpSpPr>
          <p:nvPr/>
        </p:nvGrpSpPr>
        <p:grpSpPr bwMode="auto">
          <a:xfrm>
            <a:off x="4656138" y="1700214"/>
            <a:ext cx="1871662" cy="1584325"/>
            <a:chOff x="1973" y="1071"/>
            <a:chExt cx="1179" cy="998"/>
          </a:xfrm>
        </p:grpSpPr>
        <p:sp>
          <p:nvSpPr>
            <p:cNvPr id="250916" name="Text Box 6"/>
            <p:cNvSpPr txBox="1">
              <a:spLocks noChangeAspect="1" noChangeArrowheads="1"/>
            </p:cNvSpPr>
            <p:nvPr/>
          </p:nvSpPr>
          <p:spPr bwMode="auto">
            <a:xfrm>
              <a:off x="2290"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50917" name="Text Box 18"/>
            <p:cNvSpPr txBox="1">
              <a:spLocks noChangeAspect="1" noChangeArrowheads="1"/>
            </p:cNvSpPr>
            <p:nvPr/>
          </p:nvSpPr>
          <p:spPr bwMode="auto">
            <a:xfrm>
              <a:off x="1973" y="1253"/>
              <a:ext cx="226" cy="23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200" b="1">
                  <a:latin typeface="Times New Roman" pitchFamily="18" charset="0"/>
                  <a:ea typeface="宋体" charset="-122"/>
                </a:rPr>
                <a:t>B</a:t>
              </a:r>
              <a:r>
                <a:rPr lang="en-US" altLang="zh-CN" sz="1200" b="1" baseline="-25000">
                  <a:latin typeface="Times New Roman" pitchFamily="18" charset="0"/>
                  <a:ea typeface="宋体" charset="-122"/>
                </a:rPr>
                <a:t>1</a:t>
              </a:r>
              <a:endParaRPr lang="en-US" altLang="zh-CN" sz="1200" b="1">
                <a:latin typeface="Times New Roman" pitchFamily="18" charset="0"/>
                <a:ea typeface="宋体" charset="-122"/>
              </a:endParaRPr>
            </a:p>
          </p:txBody>
        </p:sp>
        <p:sp>
          <p:nvSpPr>
            <p:cNvPr id="250918" name="Text Box 22"/>
            <p:cNvSpPr txBox="1">
              <a:spLocks noChangeAspect="1" noChangeArrowheads="1"/>
            </p:cNvSpPr>
            <p:nvPr/>
          </p:nvSpPr>
          <p:spPr bwMode="auto">
            <a:xfrm>
              <a:off x="2744" y="1071"/>
              <a:ext cx="378"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125</a:t>
              </a:r>
            </a:p>
          </p:txBody>
        </p:sp>
        <p:sp>
          <p:nvSpPr>
            <p:cNvPr id="250919" name="Text Box 23"/>
            <p:cNvSpPr txBox="1">
              <a:spLocks noChangeAspect="1" noChangeArrowheads="1"/>
            </p:cNvSpPr>
            <p:nvPr/>
          </p:nvSpPr>
          <p:spPr bwMode="auto">
            <a:xfrm>
              <a:off x="2744" y="1389"/>
              <a:ext cx="408" cy="25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112.5</a:t>
              </a:r>
            </a:p>
          </p:txBody>
        </p:sp>
        <p:sp>
          <p:nvSpPr>
            <p:cNvPr id="250920" name="Line 24"/>
            <p:cNvSpPr>
              <a:spLocks noChangeAspect="1" noChangeShapeType="1"/>
            </p:cNvSpPr>
            <p:nvPr/>
          </p:nvSpPr>
          <p:spPr bwMode="auto">
            <a:xfrm flipV="1">
              <a:off x="2200" y="1162"/>
              <a:ext cx="504" cy="188"/>
            </a:xfrm>
            <a:prstGeom prst="line">
              <a:avLst/>
            </a:prstGeom>
            <a:noFill/>
            <a:ln w="28575">
              <a:solidFill>
                <a:schemeClr val="tx1"/>
              </a:solidFill>
              <a:round/>
              <a:headEnd/>
              <a:tailEnd/>
            </a:ln>
          </p:spPr>
          <p:txBody>
            <a:bodyPr/>
            <a:lstStyle/>
            <a:p>
              <a:endParaRPr lang="zh-CN" altLang="en-US"/>
            </a:p>
          </p:txBody>
        </p:sp>
        <p:sp>
          <p:nvSpPr>
            <p:cNvPr id="250921" name="Line 25"/>
            <p:cNvSpPr>
              <a:spLocks noChangeAspect="1" noChangeShapeType="1"/>
            </p:cNvSpPr>
            <p:nvPr/>
          </p:nvSpPr>
          <p:spPr bwMode="auto">
            <a:xfrm>
              <a:off x="2200" y="1344"/>
              <a:ext cx="504" cy="187"/>
            </a:xfrm>
            <a:prstGeom prst="line">
              <a:avLst/>
            </a:prstGeom>
            <a:noFill/>
            <a:ln w="28575">
              <a:solidFill>
                <a:schemeClr val="tx1"/>
              </a:solidFill>
              <a:round/>
              <a:headEnd/>
              <a:tailEnd/>
            </a:ln>
          </p:spPr>
          <p:txBody>
            <a:bodyPr/>
            <a:lstStyle/>
            <a:p>
              <a:endParaRPr lang="zh-CN" altLang="en-US"/>
            </a:p>
          </p:txBody>
        </p:sp>
      </p:grpSp>
      <p:grpSp>
        <p:nvGrpSpPr>
          <p:cNvPr id="5" name="Group 46"/>
          <p:cNvGrpSpPr>
            <a:grpSpLocks/>
          </p:cNvGrpSpPr>
          <p:nvPr/>
        </p:nvGrpSpPr>
        <p:grpSpPr bwMode="auto">
          <a:xfrm>
            <a:off x="7032625" y="1628776"/>
            <a:ext cx="2425700" cy="1655763"/>
            <a:chOff x="3470" y="1026"/>
            <a:chExt cx="1528" cy="1043"/>
          </a:xfrm>
        </p:grpSpPr>
        <p:grpSp>
          <p:nvGrpSpPr>
            <p:cNvPr id="250909" name="Group 42"/>
            <p:cNvGrpSpPr>
              <a:grpSpLocks/>
            </p:cNvGrpSpPr>
            <p:nvPr/>
          </p:nvGrpSpPr>
          <p:grpSpPr bwMode="auto">
            <a:xfrm>
              <a:off x="3470" y="1026"/>
              <a:ext cx="1528" cy="636"/>
              <a:chOff x="2456" y="2585"/>
              <a:chExt cx="1528" cy="636"/>
            </a:xfrm>
          </p:grpSpPr>
          <p:sp>
            <p:nvSpPr>
              <p:cNvPr id="250911" name="Text Box 29"/>
              <p:cNvSpPr txBox="1">
                <a:spLocks noChangeAspect="1" noChangeArrowheads="1"/>
              </p:cNvSpPr>
              <p:nvPr/>
            </p:nvSpPr>
            <p:spPr bwMode="auto">
              <a:xfrm>
                <a:off x="3382" y="2585"/>
                <a:ext cx="602" cy="271"/>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50912" name="Text Box 30"/>
              <p:cNvSpPr txBox="1">
                <a:spLocks noChangeAspect="1" noChangeArrowheads="1"/>
              </p:cNvSpPr>
              <p:nvPr/>
            </p:nvSpPr>
            <p:spPr bwMode="auto">
              <a:xfrm>
                <a:off x="3382" y="2972"/>
                <a:ext cx="554" cy="249"/>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50913" name="Text Box 33"/>
              <p:cNvSpPr txBox="1">
                <a:spLocks noChangeAspect="1" noChangeArrowheads="1"/>
              </p:cNvSpPr>
              <p:nvPr/>
            </p:nvSpPr>
            <p:spPr bwMode="auto">
              <a:xfrm>
                <a:off x="2456" y="2789"/>
                <a:ext cx="376" cy="21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
            <p:nvSpPr>
              <p:cNvPr id="250914" name="Line 36"/>
              <p:cNvSpPr>
                <a:spLocks noChangeAspect="1" noChangeShapeType="1"/>
              </p:cNvSpPr>
              <p:nvPr/>
            </p:nvSpPr>
            <p:spPr bwMode="auto">
              <a:xfrm flipV="1">
                <a:off x="2810" y="2686"/>
                <a:ext cx="504" cy="188"/>
              </a:xfrm>
              <a:prstGeom prst="line">
                <a:avLst/>
              </a:prstGeom>
              <a:noFill/>
              <a:ln w="28575">
                <a:solidFill>
                  <a:schemeClr val="tx1"/>
                </a:solidFill>
                <a:round/>
                <a:headEnd/>
                <a:tailEnd/>
              </a:ln>
            </p:spPr>
            <p:txBody>
              <a:bodyPr/>
              <a:lstStyle/>
              <a:p>
                <a:endParaRPr lang="zh-CN" altLang="en-US"/>
              </a:p>
            </p:txBody>
          </p:sp>
          <p:sp>
            <p:nvSpPr>
              <p:cNvPr id="250915" name="Line 37"/>
              <p:cNvSpPr>
                <a:spLocks noChangeAspect="1" noChangeShapeType="1"/>
              </p:cNvSpPr>
              <p:nvPr/>
            </p:nvSpPr>
            <p:spPr bwMode="auto">
              <a:xfrm>
                <a:off x="2810" y="2874"/>
                <a:ext cx="504" cy="188"/>
              </a:xfrm>
              <a:prstGeom prst="line">
                <a:avLst/>
              </a:prstGeom>
              <a:noFill/>
              <a:ln w="28575">
                <a:solidFill>
                  <a:schemeClr val="tx1"/>
                </a:solidFill>
                <a:round/>
                <a:headEnd/>
                <a:tailEnd/>
              </a:ln>
            </p:spPr>
            <p:txBody>
              <a:bodyPr/>
              <a:lstStyle/>
              <a:p>
                <a:endParaRPr lang="zh-CN" altLang="en-US"/>
              </a:p>
            </p:txBody>
          </p:sp>
        </p:grpSp>
        <p:sp>
          <p:nvSpPr>
            <p:cNvPr id="250910" name="Text Box 6"/>
            <p:cNvSpPr txBox="1">
              <a:spLocks noChangeAspect="1" noChangeArrowheads="1"/>
            </p:cNvSpPr>
            <p:nvPr/>
          </p:nvSpPr>
          <p:spPr bwMode="auto">
            <a:xfrm>
              <a:off x="3923"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资金借贷</a:t>
              </a:r>
            </a:p>
          </p:txBody>
        </p:sp>
      </p:grpSp>
      <p:grpSp>
        <p:nvGrpSpPr>
          <p:cNvPr id="7" name="Group 47"/>
          <p:cNvGrpSpPr>
            <a:grpSpLocks/>
          </p:cNvGrpSpPr>
          <p:nvPr/>
        </p:nvGrpSpPr>
        <p:grpSpPr bwMode="auto">
          <a:xfrm>
            <a:off x="2351088" y="4149726"/>
            <a:ext cx="2209800" cy="1503363"/>
            <a:chOff x="385" y="1117"/>
            <a:chExt cx="1392" cy="947"/>
          </a:xfrm>
        </p:grpSpPr>
        <p:sp>
          <p:nvSpPr>
            <p:cNvPr id="250902" name="Text Box 5"/>
            <p:cNvSpPr txBox="1">
              <a:spLocks noChangeAspect="1" noChangeArrowheads="1"/>
            </p:cNvSpPr>
            <p:nvPr/>
          </p:nvSpPr>
          <p:spPr bwMode="auto">
            <a:xfrm>
              <a:off x="793" y="1842"/>
              <a:ext cx="904" cy="22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grpSp>
          <p:nvGrpSpPr>
            <p:cNvPr id="250903" name="Group 49"/>
            <p:cNvGrpSpPr>
              <a:grpSpLocks/>
            </p:cNvGrpSpPr>
            <p:nvPr/>
          </p:nvGrpSpPr>
          <p:grpSpPr bwMode="auto">
            <a:xfrm>
              <a:off x="385" y="1117"/>
              <a:ext cx="1392" cy="550"/>
              <a:chOff x="385" y="1117"/>
              <a:chExt cx="1392" cy="550"/>
            </a:xfrm>
          </p:grpSpPr>
          <p:sp>
            <p:nvSpPr>
              <p:cNvPr id="250904" name="Text Box 3"/>
              <p:cNvSpPr txBox="1">
                <a:spLocks noChangeAspect="1" noChangeArrowheads="1"/>
              </p:cNvSpPr>
              <p:nvPr/>
            </p:nvSpPr>
            <p:spPr bwMode="auto">
              <a:xfrm>
                <a:off x="1292" y="1117"/>
                <a:ext cx="485" cy="21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99.75</a:t>
                </a:r>
              </a:p>
            </p:txBody>
          </p:sp>
          <p:sp>
            <p:nvSpPr>
              <p:cNvPr id="250905" name="Text Box 4"/>
              <p:cNvSpPr txBox="1">
                <a:spLocks noChangeAspect="1" noChangeArrowheads="1"/>
              </p:cNvSpPr>
              <p:nvPr/>
            </p:nvSpPr>
            <p:spPr bwMode="auto">
              <a:xfrm>
                <a:off x="1292" y="1480"/>
                <a:ext cx="416"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90.25</a:t>
                </a:r>
              </a:p>
            </p:txBody>
          </p:sp>
          <p:sp>
            <p:nvSpPr>
              <p:cNvPr id="250906" name="Text Box 9"/>
              <p:cNvSpPr txBox="1">
                <a:spLocks noChangeAspect="1" noChangeArrowheads="1"/>
              </p:cNvSpPr>
              <p:nvPr/>
            </p:nvSpPr>
            <p:spPr bwMode="auto">
              <a:xfrm>
                <a:off x="385" y="1298"/>
                <a:ext cx="333" cy="24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95</a:t>
                </a:r>
              </a:p>
            </p:txBody>
          </p:sp>
          <p:sp>
            <p:nvSpPr>
              <p:cNvPr id="250907" name="Line 13"/>
              <p:cNvSpPr>
                <a:spLocks noChangeAspect="1" noChangeShapeType="1"/>
              </p:cNvSpPr>
              <p:nvPr/>
            </p:nvSpPr>
            <p:spPr bwMode="auto">
              <a:xfrm flipV="1">
                <a:off x="748" y="1207"/>
                <a:ext cx="504" cy="188"/>
              </a:xfrm>
              <a:prstGeom prst="line">
                <a:avLst/>
              </a:prstGeom>
              <a:noFill/>
              <a:ln w="28575">
                <a:solidFill>
                  <a:schemeClr val="tx1"/>
                </a:solidFill>
                <a:round/>
                <a:headEnd/>
                <a:tailEnd/>
              </a:ln>
            </p:spPr>
            <p:txBody>
              <a:bodyPr/>
              <a:lstStyle/>
              <a:p>
                <a:endParaRPr lang="zh-CN" altLang="en-US"/>
              </a:p>
            </p:txBody>
          </p:sp>
          <p:sp>
            <p:nvSpPr>
              <p:cNvPr id="250908" name="Line 14"/>
              <p:cNvSpPr>
                <a:spLocks noChangeAspect="1" noChangeShapeType="1"/>
              </p:cNvSpPr>
              <p:nvPr/>
            </p:nvSpPr>
            <p:spPr bwMode="auto">
              <a:xfrm>
                <a:off x="748" y="1389"/>
                <a:ext cx="504" cy="187"/>
              </a:xfrm>
              <a:prstGeom prst="line">
                <a:avLst/>
              </a:prstGeom>
              <a:noFill/>
              <a:ln w="28575">
                <a:solidFill>
                  <a:schemeClr val="tx1"/>
                </a:solidFill>
                <a:round/>
                <a:headEnd/>
                <a:tailEnd/>
              </a:ln>
            </p:spPr>
            <p:txBody>
              <a:bodyPr/>
              <a:lstStyle/>
              <a:p>
                <a:endParaRPr lang="zh-CN" altLang="en-US"/>
              </a:p>
            </p:txBody>
          </p:sp>
        </p:grpSp>
      </p:grpSp>
      <p:grpSp>
        <p:nvGrpSpPr>
          <p:cNvPr id="9" name="Group 55"/>
          <p:cNvGrpSpPr>
            <a:grpSpLocks/>
          </p:cNvGrpSpPr>
          <p:nvPr/>
        </p:nvGrpSpPr>
        <p:grpSpPr bwMode="auto">
          <a:xfrm>
            <a:off x="5016501" y="4005263"/>
            <a:ext cx="2016125" cy="1655762"/>
            <a:chOff x="1973" y="1071"/>
            <a:chExt cx="1179" cy="998"/>
          </a:xfrm>
        </p:grpSpPr>
        <p:sp>
          <p:nvSpPr>
            <p:cNvPr id="250896" name="Text Box 6"/>
            <p:cNvSpPr txBox="1">
              <a:spLocks noChangeAspect="1" noChangeArrowheads="1"/>
            </p:cNvSpPr>
            <p:nvPr/>
          </p:nvSpPr>
          <p:spPr bwMode="auto">
            <a:xfrm>
              <a:off x="2290"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50897" name="Text Box 18"/>
            <p:cNvSpPr txBox="1">
              <a:spLocks noChangeAspect="1" noChangeArrowheads="1"/>
            </p:cNvSpPr>
            <p:nvPr/>
          </p:nvSpPr>
          <p:spPr bwMode="auto">
            <a:xfrm>
              <a:off x="1973" y="1253"/>
              <a:ext cx="226" cy="23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200" b="1">
                  <a:latin typeface="Times New Roman" pitchFamily="18" charset="0"/>
                  <a:ea typeface="宋体" charset="-122"/>
                </a:rPr>
                <a:t>B</a:t>
              </a:r>
              <a:r>
                <a:rPr lang="en-US" altLang="zh-CN" sz="1200" b="1" baseline="-25000">
                  <a:latin typeface="Times New Roman" pitchFamily="18" charset="0"/>
                  <a:ea typeface="宋体" charset="-122"/>
                </a:rPr>
                <a:t>2</a:t>
              </a:r>
              <a:endParaRPr lang="en-US" altLang="zh-CN" sz="1200" b="1">
                <a:latin typeface="Times New Roman" pitchFamily="18" charset="0"/>
                <a:ea typeface="宋体" charset="-122"/>
              </a:endParaRPr>
            </a:p>
          </p:txBody>
        </p:sp>
        <p:sp>
          <p:nvSpPr>
            <p:cNvPr id="250898" name="Text Box 22"/>
            <p:cNvSpPr txBox="1">
              <a:spLocks noChangeAspect="1" noChangeArrowheads="1"/>
            </p:cNvSpPr>
            <p:nvPr/>
          </p:nvSpPr>
          <p:spPr bwMode="auto">
            <a:xfrm>
              <a:off x="2744" y="1071"/>
              <a:ext cx="378"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112.5</a:t>
              </a:r>
            </a:p>
          </p:txBody>
        </p:sp>
        <p:sp>
          <p:nvSpPr>
            <p:cNvPr id="250899" name="Text Box 23"/>
            <p:cNvSpPr txBox="1">
              <a:spLocks noChangeAspect="1" noChangeArrowheads="1"/>
            </p:cNvSpPr>
            <p:nvPr/>
          </p:nvSpPr>
          <p:spPr bwMode="auto">
            <a:xfrm>
              <a:off x="2744" y="1389"/>
              <a:ext cx="408" cy="25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109</a:t>
              </a:r>
            </a:p>
          </p:txBody>
        </p:sp>
        <p:sp>
          <p:nvSpPr>
            <p:cNvPr id="250900" name="Line 24"/>
            <p:cNvSpPr>
              <a:spLocks noChangeAspect="1" noChangeShapeType="1"/>
            </p:cNvSpPr>
            <p:nvPr/>
          </p:nvSpPr>
          <p:spPr bwMode="auto">
            <a:xfrm flipV="1">
              <a:off x="2200" y="1162"/>
              <a:ext cx="504" cy="188"/>
            </a:xfrm>
            <a:prstGeom prst="line">
              <a:avLst/>
            </a:prstGeom>
            <a:noFill/>
            <a:ln w="28575">
              <a:solidFill>
                <a:schemeClr val="tx1"/>
              </a:solidFill>
              <a:round/>
              <a:headEnd/>
              <a:tailEnd/>
            </a:ln>
          </p:spPr>
          <p:txBody>
            <a:bodyPr/>
            <a:lstStyle/>
            <a:p>
              <a:endParaRPr lang="zh-CN" altLang="en-US"/>
            </a:p>
          </p:txBody>
        </p:sp>
        <p:sp>
          <p:nvSpPr>
            <p:cNvPr id="250901" name="Line 25"/>
            <p:cNvSpPr>
              <a:spLocks noChangeAspect="1" noChangeShapeType="1"/>
            </p:cNvSpPr>
            <p:nvPr/>
          </p:nvSpPr>
          <p:spPr bwMode="auto">
            <a:xfrm>
              <a:off x="2200" y="1344"/>
              <a:ext cx="504" cy="187"/>
            </a:xfrm>
            <a:prstGeom prst="line">
              <a:avLst/>
            </a:prstGeom>
            <a:noFill/>
            <a:ln w="28575">
              <a:solidFill>
                <a:schemeClr val="tx1"/>
              </a:solidFill>
              <a:round/>
              <a:headEnd/>
              <a:tailEnd/>
            </a:ln>
          </p:spPr>
          <p:txBody>
            <a:bodyPr/>
            <a:lstStyle/>
            <a:p>
              <a:endParaRPr lang="zh-CN" altLang="en-US"/>
            </a:p>
          </p:txBody>
        </p:sp>
      </p:grpSp>
      <p:grpSp>
        <p:nvGrpSpPr>
          <p:cNvPr id="10" name="Group 62"/>
          <p:cNvGrpSpPr>
            <a:grpSpLocks/>
          </p:cNvGrpSpPr>
          <p:nvPr/>
        </p:nvGrpSpPr>
        <p:grpSpPr bwMode="auto">
          <a:xfrm>
            <a:off x="7248525" y="4005263"/>
            <a:ext cx="2425700" cy="1655762"/>
            <a:chOff x="3470" y="1026"/>
            <a:chExt cx="1528" cy="1043"/>
          </a:xfrm>
        </p:grpSpPr>
        <p:grpSp>
          <p:nvGrpSpPr>
            <p:cNvPr id="250889" name="Group 63"/>
            <p:cNvGrpSpPr>
              <a:grpSpLocks/>
            </p:cNvGrpSpPr>
            <p:nvPr/>
          </p:nvGrpSpPr>
          <p:grpSpPr bwMode="auto">
            <a:xfrm>
              <a:off x="3470" y="1026"/>
              <a:ext cx="1528" cy="636"/>
              <a:chOff x="2456" y="2585"/>
              <a:chExt cx="1528" cy="636"/>
            </a:xfrm>
          </p:grpSpPr>
          <p:sp>
            <p:nvSpPr>
              <p:cNvPr id="250891" name="Text Box 29"/>
              <p:cNvSpPr txBox="1">
                <a:spLocks noChangeAspect="1" noChangeArrowheads="1"/>
              </p:cNvSpPr>
              <p:nvPr/>
            </p:nvSpPr>
            <p:spPr bwMode="auto">
              <a:xfrm>
                <a:off x="3382" y="2585"/>
                <a:ext cx="602" cy="271"/>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50892" name="Text Box 30"/>
              <p:cNvSpPr txBox="1">
                <a:spLocks noChangeAspect="1" noChangeArrowheads="1"/>
              </p:cNvSpPr>
              <p:nvPr/>
            </p:nvSpPr>
            <p:spPr bwMode="auto">
              <a:xfrm>
                <a:off x="3382" y="2972"/>
                <a:ext cx="554" cy="249"/>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50893" name="Text Box 33"/>
              <p:cNvSpPr txBox="1">
                <a:spLocks noChangeAspect="1" noChangeArrowheads="1"/>
              </p:cNvSpPr>
              <p:nvPr/>
            </p:nvSpPr>
            <p:spPr bwMode="auto">
              <a:xfrm>
                <a:off x="2456" y="2789"/>
                <a:ext cx="376" cy="21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
            <p:nvSpPr>
              <p:cNvPr id="250894" name="Line 36"/>
              <p:cNvSpPr>
                <a:spLocks noChangeAspect="1" noChangeShapeType="1"/>
              </p:cNvSpPr>
              <p:nvPr/>
            </p:nvSpPr>
            <p:spPr bwMode="auto">
              <a:xfrm flipV="1">
                <a:off x="2810" y="2686"/>
                <a:ext cx="504" cy="188"/>
              </a:xfrm>
              <a:prstGeom prst="line">
                <a:avLst/>
              </a:prstGeom>
              <a:noFill/>
              <a:ln w="28575">
                <a:solidFill>
                  <a:schemeClr val="tx1"/>
                </a:solidFill>
                <a:round/>
                <a:headEnd/>
                <a:tailEnd/>
              </a:ln>
            </p:spPr>
            <p:txBody>
              <a:bodyPr/>
              <a:lstStyle/>
              <a:p>
                <a:endParaRPr lang="zh-CN" altLang="en-US"/>
              </a:p>
            </p:txBody>
          </p:sp>
          <p:sp>
            <p:nvSpPr>
              <p:cNvPr id="250895" name="Line 37"/>
              <p:cNvSpPr>
                <a:spLocks noChangeAspect="1" noChangeShapeType="1"/>
              </p:cNvSpPr>
              <p:nvPr/>
            </p:nvSpPr>
            <p:spPr bwMode="auto">
              <a:xfrm>
                <a:off x="2810" y="2874"/>
                <a:ext cx="504" cy="188"/>
              </a:xfrm>
              <a:prstGeom prst="line">
                <a:avLst/>
              </a:prstGeom>
              <a:noFill/>
              <a:ln w="28575">
                <a:solidFill>
                  <a:schemeClr val="tx1"/>
                </a:solidFill>
                <a:round/>
                <a:headEnd/>
                <a:tailEnd/>
              </a:ln>
            </p:spPr>
            <p:txBody>
              <a:bodyPr/>
              <a:lstStyle/>
              <a:p>
                <a:endParaRPr lang="zh-CN" altLang="en-US"/>
              </a:p>
            </p:txBody>
          </p:sp>
        </p:grpSp>
        <p:sp>
          <p:nvSpPr>
            <p:cNvPr id="250890" name="Text Box 6"/>
            <p:cNvSpPr txBox="1">
              <a:spLocks noChangeAspect="1" noChangeArrowheads="1"/>
            </p:cNvSpPr>
            <p:nvPr/>
          </p:nvSpPr>
          <p:spPr bwMode="auto">
            <a:xfrm>
              <a:off x="3923"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资金借贷</a:t>
              </a:r>
            </a:p>
          </p:txBody>
        </p:sp>
      </p:grpSp>
    </p:spTree>
    <p:extLst>
      <p:ext uri="{BB962C8B-B14F-4D97-AF65-F5344CB8AC3E}">
        <p14:creationId xmlns:p14="http://schemas.microsoft.com/office/powerpoint/2010/main" val="792187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heckerboard(across)">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heckerboard(across)">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zh-CN" sz="3600" b="1"/>
          </a:p>
        </p:txBody>
      </p:sp>
      <p:sp>
        <p:nvSpPr>
          <p:cNvPr id="14340" name="Rectangle 3"/>
          <p:cNvSpPr>
            <a:spLocks noGrp="1" noChangeArrowheads="1"/>
          </p:cNvSpPr>
          <p:nvPr>
            <p:ph idx="4294967295"/>
          </p:nvPr>
        </p:nvSpPr>
        <p:spPr>
          <a:xfrm>
            <a:off x="1981200" y="1600200"/>
            <a:ext cx="7467600" cy="4637088"/>
          </a:xfrm>
        </p:spPr>
        <p:txBody>
          <a:bodyPr/>
          <a:lstStyle/>
          <a:p>
            <a:pPr eaLnBrk="1" hangingPunct="1"/>
            <a:r>
              <a:rPr lang="zh-CN" altLang="en-US" b="1" smtClean="0">
                <a:latin typeface="宋体" charset="-122"/>
                <a:ea typeface="宋体" charset="-122"/>
              </a:rPr>
              <a:t>动态策略的构造方法或步骤：</a:t>
            </a:r>
            <a:r>
              <a:rPr lang="zh-CN" altLang="en-US" b="1">
                <a:solidFill>
                  <a:schemeClr val="accent1"/>
                </a:solidFill>
                <a:latin typeface="黑体" pitchFamily="49" charset="-122"/>
                <a:ea typeface="黑体" pitchFamily="49" charset="-122"/>
              </a:rPr>
              <a:t>倒推法</a:t>
            </a:r>
          </a:p>
          <a:p>
            <a:pPr lvl="1" eaLnBrk="1" hangingPunct="1"/>
            <a:r>
              <a:rPr lang="zh-CN" altLang="en-US" b="1">
                <a:latin typeface="黑体" pitchFamily="49" charset="-122"/>
                <a:ea typeface="黑体" pitchFamily="49" charset="-122"/>
              </a:rPr>
              <a:t>第一步</a:t>
            </a:r>
            <a:r>
              <a:rPr lang="en-US" altLang="zh-CN" b="1">
                <a:latin typeface="黑体" pitchFamily="49" charset="-122"/>
                <a:ea typeface="黑体" pitchFamily="49" charset="-122"/>
              </a:rPr>
              <a:t>:</a:t>
            </a:r>
            <a:r>
              <a:rPr lang="zh-CN" altLang="en-US" b="1">
                <a:latin typeface="黑体" pitchFamily="49" charset="-122"/>
                <a:ea typeface="黑体" pitchFamily="49" charset="-122"/>
              </a:rPr>
              <a:t>构造第二期的静态复制组合</a:t>
            </a:r>
          </a:p>
          <a:p>
            <a:pPr lvl="1" eaLnBrk="1" hangingPunct="1">
              <a:buFont typeface="Wingdings 2" pitchFamily="18" charset="2"/>
              <a:buNone/>
            </a:pPr>
            <a:r>
              <a:rPr lang="zh-CN" altLang="en-US" b="1">
                <a:latin typeface="宋体" charset="-122"/>
                <a:ea typeface="宋体" charset="-122"/>
              </a:rPr>
              <a:t>（</a:t>
            </a:r>
            <a:r>
              <a:rPr lang="en-US" altLang="zh-CN" b="1">
                <a:latin typeface="宋体" charset="-122"/>
                <a:ea typeface="宋体" charset="-122"/>
              </a:rPr>
              <a:t>1</a:t>
            </a:r>
            <a:r>
              <a:rPr lang="zh-CN" altLang="en-US" b="1">
                <a:latin typeface="宋体" charset="-122"/>
                <a:ea typeface="宋体" charset="-122"/>
              </a:rPr>
              <a:t>）当</a:t>
            </a:r>
            <a:r>
              <a:rPr lang="en-US" altLang="zh-CN" b="1">
                <a:latin typeface="宋体" charset="-122"/>
                <a:ea typeface="宋体" charset="-122"/>
              </a:rPr>
              <a:t>A</a:t>
            </a:r>
            <a:r>
              <a:rPr lang="zh-CN" altLang="en-US" b="1">
                <a:latin typeface="宋体" charset="-122"/>
                <a:ea typeface="宋体" charset="-122"/>
              </a:rPr>
              <a:t>证券价格为</a:t>
            </a:r>
            <a:r>
              <a:rPr lang="en-US" altLang="zh-CN" b="1">
                <a:latin typeface="宋体" charset="-122"/>
                <a:ea typeface="宋体" charset="-122"/>
              </a:rPr>
              <a:t>105</a:t>
            </a:r>
            <a:r>
              <a:rPr lang="zh-CN" altLang="en-US" b="1">
                <a:latin typeface="宋体" charset="-122"/>
                <a:ea typeface="宋体" charset="-122"/>
              </a:rPr>
              <a:t>时，构造如下组合</a:t>
            </a:r>
          </a:p>
        </p:txBody>
      </p:sp>
      <p:sp>
        <p:nvSpPr>
          <p:cNvPr id="14341" name="Rectangle 4"/>
          <p:cNvSpPr>
            <a:spLocks noChangeArrowheads="1"/>
          </p:cNvSpPr>
          <p:nvPr/>
        </p:nvSpPr>
        <p:spPr bwMode="auto">
          <a:xfrm>
            <a:off x="4862513" y="30718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08901" name="Object 5"/>
          <p:cNvGraphicFramePr>
            <a:graphicFrameLocks noChangeAspect="1"/>
          </p:cNvGraphicFramePr>
          <p:nvPr/>
        </p:nvGraphicFramePr>
        <p:xfrm>
          <a:off x="2782888" y="3357564"/>
          <a:ext cx="5681662" cy="1144587"/>
        </p:xfrm>
        <a:graphic>
          <a:graphicData uri="http://schemas.openxmlformats.org/presentationml/2006/ole">
            <mc:AlternateContent xmlns:mc="http://schemas.openxmlformats.org/markup-compatibility/2006">
              <mc:Choice xmlns:v="urn:schemas-microsoft-com:vml" Requires="v">
                <p:oleObj spid="_x0000_s13320" name="Equation" r:id="rId3" imgW="2273040" imgH="457200" progId="Equation.DSMT4">
                  <p:embed/>
                </p:oleObj>
              </mc:Choice>
              <mc:Fallback>
                <p:oleObj name="Equation" r:id="rId3" imgW="2273040" imgH="457200" progId="Equation.DSMT4">
                  <p:embed/>
                  <p:pic>
                    <p:nvPicPr>
                      <p:cNvPr id="2089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782888" y="3357564"/>
                        <a:ext cx="5681662"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902" name="Text Box 6"/>
          <p:cNvSpPr txBox="1">
            <a:spLocks noChangeArrowheads="1"/>
          </p:cNvSpPr>
          <p:nvPr/>
        </p:nvSpPr>
        <p:spPr bwMode="auto">
          <a:xfrm>
            <a:off x="2495551" y="4652963"/>
            <a:ext cx="6913563" cy="1160462"/>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解得：</a:t>
            </a:r>
            <a:r>
              <a:rPr lang="en-US" altLang="zh-CN" sz="2800">
                <a:latin typeface="Times New Roman" pitchFamily="18" charset="0"/>
                <a:ea typeface="Batang" pitchFamily="18" charset="-127"/>
              </a:rPr>
              <a:t>x=1.19,  y=-5.9,</a:t>
            </a:r>
            <a:r>
              <a:rPr lang="zh-CN" altLang="en-US" sz="2800">
                <a:latin typeface="Times New Roman" pitchFamily="18" charset="0"/>
                <a:ea typeface="Batang" pitchFamily="18" charset="-127"/>
              </a:rPr>
              <a:t>得出</a:t>
            </a:r>
            <a:r>
              <a:rPr lang="en-US" altLang="zh-CN" sz="2800">
                <a:latin typeface="Times New Roman" pitchFamily="18" charset="0"/>
                <a:ea typeface="Batang" pitchFamily="18" charset="-127"/>
              </a:rPr>
              <a:t>,</a:t>
            </a:r>
          </a:p>
          <a:p>
            <a:pPr>
              <a:spcBef>
                <a:spcPct val="50000"/>
              </a:spcBef>
              <a:buClrTx/>
              <a:buSzTx/>
              <a:buFontTx/>
              <a:buNone/>
            </a:pPr>
            <a:r>
              <a:rPr lang="en-US" altLang="zh-CN" sz="2800" b="1">
                <a:latin typeface="Times New Roman" pitchFamily="18" charset="0"/>
                <a:ea typeface="华文仿宋" pitchFamily="2" charset="-122"/>
              </a:rPr>
              <a:t>P</a:t>
            </a:r>
            <a:r>
              <a:rPr lang="en-US" altLang="zh-CN" b="1">
                <a:latin typeface="Times New Roman" pitchFamily="18" charset="0"/>
                <a:ea typeface="华文仿宋" pitchFamily="2" charset="-122"/>
              </a:rPr>
              <a:t>B</a:t>
            </a:r>
            <a:r>
              <a:rPr lang="en-US" altLang="zh-CN" sz="800" b="1">
                <a:latin typeface="Times New Roman" pitchFamily="18" charset="0"/>
                <a:ea typeface="华文仿宋" pitchFamily="2" charset="-122"/>
              </a:rPr>
              <a:t>1</a:t>
            </a:r>
            <a:r>
              <a:rPr lang="en-US" altLang="zh-CN" sz="2800" b="1">
                <a:latin typeface="Times New Roman" pitchFamily="18" charset="0"/>
                <a:ea typeface="华文仿宋" pitchFamily="2" charset="-122"/>
              </a:rPr>
              <a:t>=105 ×1.19-5.9 ×1.025=118.90</a:t>
            </a:r>
            <a:endParaRPr lang="zh-CN" altLang="en-US" sz="2800" b="1">
              <a:latin typeface="Times New Roman" pitchFamily="18" charset="0"/>
              <a:ea typeface="华文仿宋" pitchFamily="2" charset="-122"/>
            </a:endParaRPr>
          </a:p>
        </p:txBody>
      </p:sp>
    </p:spTree>
    <p:extLst>
      <p:ext uri="{BB962C8B-B14F-4D97-AF65-F5344CB8AC3E}">
        <p14:creationId xmlns:p14="http://schemas.microsoft.com/office/powerpoint/2010/main" val="2469797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8901"/>
                                        </p:tgtEl>
                                        <p:attrNameLst>
                                          <p:attrName>style.visibility</p:attrName>
                                        </p:attrNameLst>
                                      </p:cBhvr>
                                      <p:to>
                                        <p:strVal val="visible"/>
                                      </p:to>
                                    </p:set>
                                    <p:anim calcmode="lin" valueType="num">
                                      <p:cBhvr additive="base">
                                        <p:cTn id="7" dur="500" fill="hold"/>
                                        <p:tgtEl>
                                          <p:spTgt spid="208901"/>
                                        </p:tgtEl>
                                        <p:attrNameLst>
                                          <p:attrName>ppt_x</p:attrName>
                                        </p:attrNameLst>
                                      </p:cBhvr>
                                      <p:tavLst>
                                        <p:tav tm="0">
                                          <p:val>
                                            <p:strVal val="#ppt_x"/>
                                          </p:val>
                                        </p:tav>
                                        <p:tav tm="100000">
                                          <p:val>
                                            <p:strVal val="#ppt_x"/>
                                          </p:val>
                                        </p:tav>
                                      </p:tavLst>
                                    </p:anim>
                                    <p:anim calcmode="lin" valueType="num">
                                      <p:cBhvr additive="base">
                                        <p:cTn id="8" dur="500" fill="hold"/>
                                        <p:tgtEl>
                                          <p:spTgt spid="2089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8902">
                                            <p:txEl>
                                              <p:pRg st="0" end="0"/>
                                            </p:txEl>
                                          </p:spTgt>
                                        </p:tgtEl>
                                        <p:attrNameLst>
                                          <p:attrName>style.visibility</p:attrName>
                                        </p:attrNameLst>
                                      </p:cBhvr>
                                      <p:to>
                                        <p:strVal val="visible"/>
                                      </p:to>
                                    </p:set>
                                    <p:animEffect transition="in" filter="blinds(horizontal)">
                                      <p:cBhvr>
                                        <p:cTn id="13" dur="500"/>
                                        <p:tgtEl>
                                          <p:spTgt spid="20890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08902">
                                            <p:txEl>
                                              <p:pRg st="1" end="1"/>
                                            </p:txEl>
                                          </p:spTgt>
                                        </p:tgtEl>
                                        <p:attrNameLst>
                                          <p:attrName>style.visibility</p:attrName>
                                        </p:attrNameLst>
                                      </p:cBhvr>
                                      <p:to>
                                        <p:strVal val="visible"/>
                                      </p:to>
                                    </p:set>
                                    <p:animEffect transition="in" filter="checkerboard(across)">
                                      <p:cBhvr>
                                        <p:cTn id="18" dur="500"/>
                                        <p:tgtEl>
                                          <p:spTgt spid="2089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zh-CN" sz="3600" b="1"/>
          </a:p>
        </p:txBody>
      </p:sp>
      <p:sp>
        <p:nvSpPr>
          <p:cNvPr id="15364" name="Rectangle 3"/>
          <p:cNvSpPr>
            <a:spLocks noGrp="1" noChangeArrowheads="1"/>
          </p:cNvSpPr>
          <p:nvPr>
            <p:ph idx="4294967295"/>
          </p:nvPr>
        </p:nvSpPr>
        <p:spPr>
          <a:xfrm>
            <a:off x="1981200" y="1600200"/>
            <a:ext cx="7467600" cy="4637088"/>
          </a:xfrm>
        </p:spPr>
        <p:txBody>
          <a:bodyPr/>
          <a:lstStyle/>
          <a:p>
            <a:pPr eaLnBrk="1" hangingPunct="1"/>
            <a:r>
              <a:rPr lang="zh-CN" altLang="en-US" b="1" smtClean="0">
                <a:latin typeface="宋体" charset="-122"/>
                <a:ea typeface="宋体" charset="-122"/>
              </a:rPr>
              <a:t>动态策略的构造方法或步骤：</a:t>
            </a:r>
            <a:r>
              <a:rPr lang="zh-CN" altLang="en-US" b="1">
                <a:solidFill>
                  <a:schemeClr val="accent1"/>
                </a:solidFill>
                <a:latin typeface="黑体" pitchFamily="49" charset="-122"/>
                <a:ea typeface="黑体" pitchFamily="49" charset="-122"/>
              </a:rPr>
              <a:t>倒推法</a:t>
            </a:r>
          </a:p>
          <a:p>
            <a:pPr lvl="1" eaLnBrk="1" hangingPunct="1">
              <a:buFont typeface="Wingdings 2" pitchFamily="18" charset="2"/>
              <a:buNone/>
            </a:pPr>
            <a:r>
              <a:rPr lang="zh-CN" altLang="en-US" b="1">
                <a:latin typeface="宋体" charset="-122"/>
                <a:ea typeface="宋体" charset="-122"/>
              </a:rPr>
              <a:t>（</a:t>
            </a:r>
            <a:r>
              <a:rPr lang="en-US" altLang="zh-CN" b="1">
                <a:latin typeface="宋体" charset="-122"/>
                <a:ea typeface="宋体" charset="-122"/>
              </a:rPr>
              <a:t>2</a:t>
            </a:r>
            <a:r>
              <a:rPr lang="zh-CN" altLang="en-US" b="1">
                <a:latin typeface="宋体" charset="-122"/>
                <a:ea typeface="宋体" charset="-122"/>
              </a:rPr>
              <a:t>）同理</a:t>
            </a:r>
            <a:r>
              <a:rPr lang="en-US" altLang="zh-CN" b="1">
                <a:latin typeface="宋体" charset="-122"/>
                <a:ea typeface="宋体" charset="-122"/>
              </a:rPr>
              <a:t>,</a:t>
            </a:r>
            <a:r>
              <a:rPr lang="zh-CN" altLang="en-US" b="1">
                <a:latin typeface="宋体" charset="-122"/>
                <a:ea typeface="宋体" charset="-122"/>
              </a:rPr>
              <a:t>当</a:t>
            </a:r>
            <a:r>
              <a:rPr lang="en-US" altLang="zh-CN" b="1">
                <a:latin typeface="宋体" charset="-122"/>
                <a:ea typeface="宋体" charset="-122"/>
              </a:rPr>
              <a:t>A</a:t>
            </a:r>
            <a:r>
              <a:rPr lang="zh-CN" altLang="en-US" b="1">
                <a:latin typeface="宋体" charset="-122"/>
                <a:ea typeface="宋体" charset="-122"/>
              </a:rPr>
              <a:t>证券价格为</a:t>
            </a:r>
            <a:r>
              <a:rPr lang="en-US" altLang="zh-CN" b="1">
                <a:latin typeface="宋体" charset="-122"/>
                <a:ea typeface="宋体" charset="-122"/>
              </a:rPr>
              <a:t>95</a:t>
            </a:r>
            <a:r>
              <a:rPr lang="zh-CN" altLang="en-US" b="1">
                <a:latin typeface="宋体" charset="-122"/>
                <a:ea typeface="宋体" charset="-122"/>
              </a:rPr>
              <a:t>时，构造如下组合</a:t>
            </a:r>
          </a:p>
        </p:txBody>
      </p:sp>
      <p:sp>
        <p:nvSpPr>
          <p:cNvPr id="15365" name="Rectangle 4"/>
          <p:cNvSpPr>
            <a:spLocks noChangeArrowheads="1"/>
          </p:cNvSpPr>
          <p:nvPr/>
        </p:nvSpPr>
        <p:spPr bwMode="auto">
          <a:xfrm>
            <a:off x="4862513" y="30718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09925" name="Object 5"/>
          <p:cNvGraphicFramePr>
            <a:graphicFrameLocks noChangeAspect="1"/>
          </p:cNvGraphicFramePr>
          <p:nvPr/>
        </p:nvGraphicFramePr>
        <p:xfrm>
          <a:off x="2963863" y="3213100"/>
          <a:ext cx="5522912" cy="1144588"/>
        </p:xfrm>
        <a:graphic>
          <a:graphicData uri="http://schemas.openxmlformats.org/presentationml/2006/ole">
            <mc:AlternateContent xmlns:mc="http://schemas.openxmlformats.org/markup-compatibility/2006">
              <mc:Choice xmlns:v="urn:schemas-microsoft-com:vml" Requires="v">
                <p:oleObj spid="_x0000_s14344" name="Equation" r:id="rId3" imgW="2209680" imgH="457200" progId="Equation.DSMT4">
                  <p:embed/>
                </p:oleObj>
              </mc:Choice>
              <mc:Fallback>
                <p:oleObj name="Equation" r:id="rId3" imgW="2209680" imgH="457200" progId="Equation.DSMT4">
                  <p:embed/>
                  <p:pic>
                    <p:nvPicPr>
                      <p:cNvPr id="2099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963863" y="3213100"/>
                        <a:ext cx="5522912"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9926" name="Text Box 6"/>
          <p:cNvSpPr txBox="1">
            <a:spLocks noChangeArrowheads="1"/>
          </p:cNvSpPr>
          <p:nvPr/>
        </p:nvSpPr>
        <p:spPr bwMode="auto">
          <a:xfrm>
            <a:off x="2495551" y="4652963"/>
            <a:ext cx="6913563" cy="1160462"/>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解得：</a:t>
            </a:r>
            <a:r>
              <a:rPr lang="en-US" altLang="zh-CN" sz="2800">
                <a:latin typeface="Times New Roman" pitchFamily="18" charset="0"/>
                <a:ea typeface="Batang" pitchFamily="18" charset="-127"/>
              </a:rPr>
              <a:t>x=0.368,  y=72.14,</a:t>
            </a:r>
            <a:r>
              <a:rPr lang="zh-CN" altLang="en-US" sz="2800">
                <a:latin typeface="Times New Roman" pitchFamily="18" charset="0"/>
                <a:ea typeface="Batang" pitchFamily="18" charset="-127"/>
              </a:rPr>
              <a:t>得出</a:t>
            </a:r>
            <a:r>
              <a:rPr lang="en-US" altLang="zh-CN" sz="2800">
                <a:latin typeface="Times New Roman" pitchFamily="18" charset="0"/>
                <a:ea typeface="Batang" pitchFamily="18" charset="-127"/>
              </a:rPr>
              <a:t>,</a:t>
            </a:r>
          </a:p>
          <a:p>
            <a:pPr>
              <a:spcBef>
                <a:spcPct val="50000"/>
              </a:spcBef>
              <a:buClrTx/>
              <a:buSzTx/>
              <a:buFontTx/>
              <a:buNone/>
            </a:pPr>
            <a:r>
              <a:rPr lang="en-US" altLang="zh-CN" sz="2800">
                <a:latin typeface="Times New Roman" pitchFamily="18" charset="0"/>
                <a:ea typeface="华文仿宋" pitchFamily="2" charset="-122"/>
              </a:rPr>
              <a:t>P</a:t>
            </a:r>
            <a:r>
              <a:rPr lang="en-US" altLang="zh-CN">
                <a:latin typeface="Times New Roman" pitchFamily="18" charset="0"/>
                <a:ea typeface="华文仿宋" pitchFamily="2" charset="-122"/>
              </a:rPr>
              <a:t>B</a:t>
            </a:r>
            <a:r>
              <a:rPr lang="en-US" altLang="zh-CN" sz="800">
                <a:latin typeface="Times New Roman" pitchFamily="18" charset="0"/>
                <a:ea typeface="华文仿宋" pitchFamily="2" charset="-122"/>
              </a:rPr>
              <a:t>2</a:t>
            </a:r>
            <a:r>
              <a:rPr lang="en-US" altLang="zh-CN" sz="2800">
                <a:latin typeface="Times New Roman" pitchFamily="18" charset="0"/>
                <a:ea typeface="华文仿宋" pitchFamily="2" charset="-122"/>
              </a:rPr>
              <a:t>=95 ×0.368-72.14×1.025=108.90</a:t>
            </a:r>
            <a:endParaRPr lang="zh-CN" altLang="en-US" sz="2800">
              <a:latin typeface="Times New Roman" pitchFamily="18" charset="0"/>
              <a:ea typeface="华文仿宋" pitchFamily="2" charset="-122"/>
            </a:endParaRPr>
          </a:p>
        </p:txBody>
      </p:sp>
    </p:spTree>
    <p:extLst>
      <p:ext uri="{BB962C8B-B14F-4D97-AF65-F5344CB8AC3E}">
        <p14:creationId xmlns:p14="http://schemas.microsoft.com/office/powerpoint/2010/main" val="3562891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925"/>
                                        </p:tgtEl>
                                        <p:attrNameLst>
                                          <p:attrName>style.visibility</p:attrName>
                                        </p:attrNameLst>
                                      </p:cBhvr>
                                      <p:to>
                                        <p:strVal val="visible"/>
                                      </p:to>
                                    </p:set>
                                    <p:anim calcmode="lin" valueType="num">
                                      <p:cBhvr additive="base">
                                        <p:cTn id="7" dur="500" fill="hold"/>
                                        <p:tgtEl>
                                          <p:spTgt spid="209925"/>
                                        </p:tgtEl>
                                        <p:attrNameLst>
                                          <p:attrName>ppt_x</p:attrName>
                                        </p:attrNameLst>
                                      </p:cBhvr>
                                      <p:tavLst>
                                        <p:tav tm="0">
                                          <p:val>
                                            <p:strVal val="#ppt_x"/>
                                          </p:val>
                                        </p:tav>
                                        <p:tav tm="100000">
                                          <p:val>
                                            <p:strVal val="#ppt_x"/>
                                          </p:val>
                                        </p:tav>
                                      </p:tavLst>
                                    </p:anim>
                                    <p:anim calcmode="lin" valueType="num">
                                      <p:cBhvr additive="base">
                                        <p:cTn id="8" dur="500" fill="hold"/>
                                        <p:tgtEl>
                                          <p:spTgt spid="2099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9926">
                                            <p:txEl>
                                              <p:pRg st="0" end="0"/>
                                            </p:txEl>
                                          </p:spTgt>
                                        </p:tgtEl>
                                        <p:attrNameLst>
                                          <p:attrName>style.visibility</p:attrName>
                                        </p:attrNameLst>
                                      </p:cBhvr>
                                      <p:to>
                                        <p:strVal val="visible"/>
                                      </p:to>
                                    </p:set>
                                    <p:animEffect transition="in" filter="blinds(horizontal)">
                                      <p:cBhvr>
                                        <p:cTn id="13" dur="500"/>
                                        <p:tgtEl>
                                          <p:spTgt spid="20992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09926">
                                            <p:txEl>
                                              <p:pRg st="1" end="1"/>
                                            </p:txEl>
                                          </p:spTgt>
                                        </p:tgtEl>
                                        <p:attrNameLst>
                                          <p:attrName>style.visibility</p:attrName>
                                        </p:attrNameLst>
                                      </p:cBhvr>
                                      <p:to>
                                        <p:strVal val="visible"/>
                                      </p:to>
                                    </p:set>
                                    <p:animEffect transition="in" filter="checkerboard(across)">
                                      <p:cBhvr>
                                        <p:cTn id="18" dur="500"/>
                                        <p:tgtEl>
                                          <p:spTgt spid="2099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grpSp>
        <p:nvGrpSpPr>
          <p:cNvPr id="2" name="Group 26"/>
          <p:cNvGrpSpPr>
            <a:grpSpLocks/>
          </p:cNvGrpSpPr>
          <p:nvPr/>
        </p:nvGrpSpPr>
        <p:grpSpPr bwMode="auto">
          <a:xfrm>
            <a:off x="2495550" y="3644901"/>
            <a:ext cx="2209800" cy="1503363"/>
            <a:chOff x="385" y="1117"/>
            <a:chExt cx="1392" cy="947"/>
          </a:xfrm>
        </p:grpSpPr>
        <p:sp>
          <p:nvSpPr>
            <p:cNvPr id="251924" name="Text Box 5"/>
            <p:cNvSpPr txBox="1">
              <a:spLocks noChangeAspect="1" noChangeArrowheads="1"/>
            </p:cNvSpPr>
            <p:nvPr/>
          </p:nvSpPr>
          <p:spPr bwMode="auto">
            <a:xfrm>
              <a:off x="793" y="1842"/>
              <a:ext cx="904" cy="22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grpSp>
          <p:nvGrpSpPr>
            <p:cNvPr id="251925" name="Group 28"/>
            <p:cNvGrpSpPr>
              <a:grpSpLocks/>
            </p:cNvGrpSpPr>
            <p:nvPr/>
          </p:nvGrpSpPr>
          <p:grpSpPr bwMode="auto">
            <a:xfrm>
              <a:off x="385" y="1117"/>
              <a:ext cx="1392" cy="550"/>
              <a:chOff x="385" y="1117"/>
              <a:chExt cx="1392" cy="550"/>
            </a:xfrm>
          </p:grpSpPr>
          <p:sp>
            <p:nvSpPr>
              <p:cNvPr id="251926" name="Text Box 3"/>
              <p:cNvSpPr txBox="1">
                <a:spLocks noChangeAspect="1" noChangeArrowheads="1"/>
              </p:cNvSpPr>
              <p:nvPr/>
            </p:nvSpPr>
            <p:spPr bwMode="auto">
              <a:xfrm>
                <a:off x="1292" y="1117"/>
                <a:ext cx="485" cy="21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a:t>
                </a:r>
              </a:p>
            </p:txBody>
          </p:sp>
          <p:sp>
            <p:nvSpPr>
              <p:cNvPr id="251927" name="Text Box 4"/>
              <p:cNvSpPr txBox="1">
                <a:spLocks noChangeAspect="1" noChangeArrowheads="1"/>
              </p:cNvSpPr>
              <p:nvPr/>
            </p:nvSpPr>
            <p:spPr bwMode="auto">
              <a:xfrm>
                <a:off x="1292" y="1480"/>
                <a:ext cx="416"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95</a:t>
                </a:r>
              </a:p>
            </p:txBody>
          </p:sp>
          <p:sp>
            <p:nvSpPr>
              <p:cNvPr id="251928" name="Text Box 9"/>
              <p:cNvSpPr txBox="1">
                <a:spLocks noChangeAspect="1" noChangeArrowheads="1"/>
              </p:cNvSpPr>
              <p:nvPr/>
            </p:nvSpPr>
            <p:spPr bwMode="auto">
              <a:xfrm>
                <a:off x="385" y="1298"/>
                <a:ext cx="333" cy="24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100</a:t>
                </a:r>
              </a:p>
            </p:txBody>
          </p:sp>
          <p:sp>
            <p:nvSpPr>
              <p:cNvPr id="251929" name="Line 13"/>
              <p:cNvSpPr>
                <a:spLocks noChangeAspect="1" noChangeShapeType="1"/>
              </p:cNvSpPr>
              <p:nvPr/>
            </p:nvSpPr>
            <p:spPr bwMode="auto">
              <a:xfrm flipV="1">
                <a:off x="748" y="1207"/>
                <a:ext cx="504" cy="188"/>
              </a:xfrm>
              <a:prstGeom prst="line">
                <a:avLst/>
              </a:prstGeom>
              <a:noFill/>
              <a:ln w="28575">
                <a:solidFill>
                  <a:schemeClr val="tx1"/>
                </a:solidFill>
                <a:round/>
                <a:headEnd/>
                <a:tailEnd/>
              </a:ln>
            </p:spPr>
            <p:txBody>
              <a:bodyPr/>
              <a:lstStyle/>
              <a:p>
                <a:endParaRPr lang="zh-CN" altLang="en-US"/>
              </a:p>
            </p:txBody>
          </p:sp>
          <p:sp>
            <p:nvSpPr>
              <p:cNvPr id="251930" name="Line 14"/>
              <p:cNvSpPr>
                <a:spLocks noChangeAspect="1" noChangeShapeType="1"/>
              </p:cNvSpPr>
              <p:nvPr/>
            </p:nvSpPr>
            <p:spPr bwMode="auto">
              <a:xfrm>
                <a:off x="748" y="1389"/>
                <a:ext cx="504" cy="187"/>
              </a:xfrm>
              <a:prstGeom prst="line">
                <a:avLst/>
              </a:prstGeom>
              <a:noFill/>
              <a:ln w="28575">
                <a:solidFill>
                  <a:schemeClr val="tx1"/>
                </a:solidFill>
                <a:round/>
                <a:headEnd/>
                <a:tailEnd/>
              </a:ln>
            </p:spPr>
            <p:txBody>
              <a:bodyPr/>
              <a:lstStyle/>
              <a:p>
                <a:endParaRPr lang="zh-CN" altLang="en-US"/>
              </a:p>
            </p:txBody>
          </p:sp>
        </p:grpSp>
      </p:grpSp>
      <p:grpSp>
        <p:nvGrpSpPr>
          <p:cNvPr id="4" name="Group 34"/>
          <p:cNvGrpSpPr>
            <a:grpSpLocks/>
          </p:cNvGrpSpPr>
          <p:nvPr/>
        </p:nvGrpSpPr>
        <p:grpSpPr bwMode="auto">
          <a:xfrm>
            <a:off x="4943476" y="3500438"/>
            <a:ext cx="2016125" cy="1655762"/>
            <a:chOff x="1973" y="1071"/>
            <a:chExt cx="1179" cy="998"/>
          </a:xfrm>
        </p:grpSpPr>
        <p:sp>
          <p:nvSpPr>
            <p:cNvPr id="251918" name="Text Box 6"/>
            <p:cNvSpPr txBox="1">
              <a:spLocks noChangeAspect="1" noChangeArrowheads="1"/>
            </p:cNvSpPr>
            <p:nvPr/>
          </p:nvSpPr>
          <p:spPr bwMode="auto">
            <a:xfrm>
              <a:off x="2290"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51919" name="Text Box 18"/>
            <p:cNvSpPr txBox="1">
              <a:spLocks noChangeAspect="1" noChangeArrowheads="1"/>
            </p:cNvSpPr>
            <p:nvPr/>
          </p:nvSpPr>
          <p:spPr bwMode="auto">
            <a:xfrm>
              <a:off x="1973" y="1253"/>
              <a:ext cx="226" cy="23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200" b="1">
                  <a:latin typeface="Times New Roman" pitchFamily="18" charset="0"/>
                  <a:ea typeface="宋体" charset="-122"/>
                </a:rPr>
                <a:t>B</a:t>
              </a:r>
            </a:p>
          </p:txBody>
        </p:sp>
        <p:sp>
          <p:nvSpPr>
            <p:cNvPr id="251920" name="Text Box 22"/>
            <p:cNvSpPr txBox="1">
              <a:spLocks noChangeAspect="1" noChangeArrowheads="1"/>
            </p:cNvSpPr>
            <p:nvPr/>
          </p:nvSpPr>
          <p:spPr bwMode="auto">
            <a:xfrm>
              <a:off x="2744" y="1071"/>
              <a:ext cx="378"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118.9</a:t>
              </a:r>
            </a:p>
          </p:txBody>
        </p:sp>
        <p:sp>
          <p:nvSpPr>
            <p:cNvPr id="251921" name="Text Box 23"/>
            <p:cNvSpPr txBox="1">
              <a:spLocks noChangeAspect="1" noChangeArrowheads="1"/>
            </p:cNvSpPr>
            <p:nvPr/>
          </p:nvSpPr>
          <p:spPr bwMode="auto">
            <a:xfrm>
              <a:off x="2744" y="1389"/>
              <a:ext cx="408" cy="25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108.9</a:t>
              </a:r>
            </a:p>
          </p:txBody>
        </p:sp>
        <p:sp>
          <p:nvSpPr>
            <p:cNvPr id="251922" name="Line 24"/>
            <p:cNvSpPr>
              <a:spLocks noChangeAspect="1" noChangeShapeType="1"/>
            </p:cNvSpPr>
            <p:nvPr/>
          </p:nvSpPr>
          <p:spPr bwMode="auto">
            <a:xfrm flipV="1">
              <a:off x="2200" y="1162"/>
              <a:ext cx="504" cy="188"/>
            </a:xfrm>
            <a:prstGeom prst="line">
              <a:avLst/>
            </a:prstGeom>
            <a:noFill/>
            <a:ln w="28575">
              <a:solidFill>
                <a:schemeClr val="tx1"/>
              </a:solidFill>
              <a:round/>
              <a:headEnd/>
              <a:tailEnd/>
            </a:ln>
          </p:spPr>
          <p:txBody>
            <a:bodyPr/>
            <a:lstStyle/>
            <a:p>
              <a:endParaRPr lang="zh-CN" altLang="en-US"/>
            </a:p>
          </p:txBody>
        </p:sp>
        <p:sp>
          <p:nvSpPr>
            <p:cNvPr id="251923" name="Line 25"/>
            <p:cNvSpPr>
              <a:spLocks noChangeAspect="1" noChangeShapeType="1"/>
            </p:cNvSpPr>
            <p:nvPr/>
          </p:nvSpPr>
          <p:spPr bwMode="auto">
            <a:xfrm>
              <a:off x="2200" y="1344"/>
              <a:ext cx="504" cy="187"/>
            </a:xfrm>
            <a:prstGeom prst="line">
              <a:avLst/>
            </a:prstGeom>
            <a:noFill/>
            <a:ln w="28575">
              <a:solidFill>
                <a:schemeClr val="tx1"/>
              </a:solidFill>
              <a:round/>
              <a:headEnd/>
              <a:tailEnd/>
            </a:ln>
          </p:spPr>
          <p:txBody>
            <a:bodyPr/>
            <a:lstStyle/>
            <a:p>
              <a:endParaRPr lang="zh-CN" altLang="en-US"/>
            </a:p>
          </p:txBody>
        </p:sp>
      </p:grpSp>
      <p:grpSp>
        <p:nvGrpSpPr>
          <p:cNvPr id="5" name="Group 41"/>
          <p:cNvGrpSpPr>
            <a:grpSpLocks/>
          </p:cNvGrpSpPr>
          <p:nvPr/>
        </p:nvGrpSpPr>
        <p:grpSpPr bwMode="auto">
          <a:xfrm>
            <a:off x="7175500" y="3500438"/>
            <a:ext cx="2425700" cy="1655762"/>
            <a:chOff x="3470" y="1026"/>
            <a:chExt cx="1528" cy="1043"/>
          </a:xfrm>
        </p:grpSpPr>
        <p:grpSp>
          <p:nvGrpSpPr>
            <p:cNvPr id="251911" name="Group 42"/>
            <p:cNvGrpSpPr>
              <a:grpSpLocks/>
            </p:cNvGrpSpPr>
            <p:nvPr/>
          </p:nvGrpSpPr>
          <p:grpSpPr bwMode="auto">
            <a:xfrm>
              <a:off x="3470" y="1026"/>
              <a:ext cx="1528" cy="636"/>
              <a:chOff x="2456" y="2585"/>
              <a:chExt cx="1528" cy="636"/>
            </a:xfrm>
          </p:grpSpPr>
          <p:sp>
            <p:nvSpPr>
              <p:cNvPr id="251913" name="Text Box 29"/>
              <p:cNvSpPr txBox="1">
                <a:spLocks noChangeAspect="1" noChangeArrowheads="1"/>
              </p:cNvSpPr>
              <p:nvPr/>
            </p:nvSpPr>
            <p:spPr bwMode="auto">
              <a:xfrm>
                <a:off x="3382" y="2585"/>
                <a:ext cx="602" cy="271"/>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
            <p:nvSpPr>
              <p:cNvPr id="251914" name="Text Box 30"/>
              <p:cNvSpPr txBox="1">
                <a:spLocks noChangeAspect="1" noChangeArrowheads="1"/>
              </p:cNvSpPr>
              <p:nvPr/>
            </p:nvSpPr>
            <p:spPr bwMode="auto">
              <a:xfrm>
                <a:off x="3382" y="2972"/>
                <a:ext cx="554" cy="249"/>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
            <p:nvSpPr>
              <p:cNvPr id="251915" name="Text Box 33"/>
              <p:cNvSpPr txBox="1">
                <a:spLocks noChangeAspect="1" noChangeArrowheads="1"/>
              </p:cNvSpPr>
              <p:nvPr/>
            </p:nvSpPr>
            <p:spPr bwMode="auto">
              <a:xfrm>
                <a:off x="2456" y="2789"/>
                <a:ext cx="376" cy="21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a:latin typeface="Times New Roman" pitchFamily="18" charset="0"/>
                    <a:ea typeface="宋体" charset="-122"/>
                  </a:rPr>
                  <a:t>      1</a:t>
                </a:r>
              </a:p>
            </p:txBody>
          </p:sp>
          <p:sp>
            <p:nvSpPr>
              <p:cNvPr id="251916" name="Line 36"/>
              <p:cNvSpPr>
                <a:spLocks noChangeAspect="1" noChangeShapeType="1"/>
              </p:cNvSpPr>
              <p:nvPr/>
            </p:nvSpPr>
            <p:spPr bwMode="auto">
              <a:xfrm flipV="1">
                <a:off x="2810" y="2686"/>
                <a:ext cx="504" cy="188"/>
              </a:xfrm>
              <a:prstGeom prst="line">
                <a:avLst/>
              </a:prstGeom>
              <a:noFill/>
              <a:ln w="28575">
                <a:solidFill>
                  <a:schemeClr val="tx1"/>
                </a:solidFill>
                <a:round/>
                <a:headEnd/>
                <a:tailEnd/>
              </a:ln>
            </p:spPr>
            <p:txBody>
              <a:bodyPr/>
              <a:lstStyle/>
              <a:p>
                <a:endParaRPr lang="zh-CN" altLang="en-US"/>
              </a:p>
            </p:txBody>
          </p:sp>
          <p:sp>
            <p:nvSpPr>
              <p:cNvPr id="251917" name="Line 37"/>
              <p:cNvSpPr>
                <a:spLocks noChangeAspect="1" noChangeShapeType="1"/>
              </p:cNvSpPr>
              <p:nvPr/>
            </p:nvSpPr>
            <p:spPr bwMode="auto">
              <a:xfrm>
                <a:off x="2810" y="2874"/>
                <a:ext cx="504" cy="188"/>
              </a:xfrm>
              <a:prstGeom prst="line">
                <a:avLst/>
              </a:prstGeom>
              <a:noFill/>
              <a:ln w="28575">
                <a:solidFill>
                  <a:schemeClr val="tx1"/>
                </a:solidFill>
                <a:round/>
                <a:headEnd/>
                <a:tailEnd/>
              </a:ln>
            </p:spPr>
            <p:txBody>
              <a:bodyPr/>
              <a:lstStyle/>
              <a:p>
                <a:endParaRPr lang="zh-CN" altLang="en-US"/>
              </a:p>
            </p:txBody>
          </p:sp>
        </p:grpSp>
        <p:sp>
          <p:nvSpPr>
            <p:cNvPr id="251912" name="Text Box 6"/>
            <p:cNvSpPr txBox="1">
              <a:spLocks noChangeAspect="1" noChangeArrowheads="1"/>
            </p:cNvSpPr>
            <p:nvPr/>
          </p:nvSpPr>
          <p:spPr bwMode="auto">
            <a:xfrm>
              <a:off x="3923"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资金借贷</a:t>
              </a:r>
            </a:p>
          </p:txBody>
        </p:sp>
      </p:grpSp>
      <p:sp>
        <p:nvSpPr>
          <p:cNvPr id="251910" name="Text Box 49"/>
          <p:cNvSpPr txBox="1">
            <a:spLocks noChangeArrowheads="1"/>
          </p:cNvSpPr>
          <p:nvPr/>
        </p:nvSpPr>
        <p:spPr bwMode="auto">
          <a:xfrm>
            <a:off x="2171700" y="2827338"/>
            <a:ext cx="6913562" cy="519113"/>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黑体" pitchFamily="49" charset="-122"/>
                <a:ea typeface="黑体" pitchFamily="49" charset="-122"/>
              </a:rPr>
              <a:t>第二步</a:t>
            </a:r>
            <a:r>
              <a:rPr lang="en-US" altLang="zh-CN" sz="2800" b="1">
                <a:latin typeface="黑体" pitchFamily="49" charset="-122"/>
                <a:ea typeface="黑体" pitchFamily="49" charset="-122"/>
              </a:rPr>
              <a:t>:</a:t>
            </a:r>
            <a:r>
              <a:rPr lang="zh-CN" altLang="en-US" sz="2800" b="1">
                <a:latin typeface="黑体" pitchFamily="49" charset="-122"/>
                <a:ea typeface="黑体" pitchFamily="49" charset="-122"/>
              </a:rPr>
              <a:t>构造第一期的静态复制组合</a:t>
            </a:r>
          </a:p>
        </p:txBody>
      </p:sp>
    </p:spTree>
    <p:extLst>
      <p:ext uri="{BB962C8B-B14F-4D97-AF65-F5344CB8AC3E}">
        <p14:creationId xmlns:p14="http://schemas.microsoft.com/office/powerpoint/2010/main" val="2088427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200" b="1"/>
              <a:t>不确定状态下的</a:t>
            </a:r>
            <a:br>
              <a:rPr lang="zh-CN" altLang="en-US" sz="3200" b="1"/>
            </a:br>
            <a:r>
              <a:rPr lang="zh-CN" altLang="en-US" sz="3200" b="1"/>
              <a:t>无套利定价原理的应用</a:t>
            </a:r>
          </a:p>
        </p:txBody>
      </p:sp>
      <p:sp>
        <p:nvSpPr>
          <p:cNvPr id="212996" name="Text Box 4"/>
          <p:cNvSpPr>
            <a:spLocks noGrp="1" noChangeArrowheads="1"/>
          </p:cNvSpPr>
          <p:nvPr>
            <p:ph type="body" sz="half" idx="4294967295"/>
          </p:nvPr>
        </p:nvSpPr>
        <p:spPr>
          <a:xfrm>
            <a:off x="2135188" y="3933826"/>
            <a:ext cx="6635750" cy="936625"/>
          </a:xfrm>
        </p:spPr>
        <p:txBody>
          <a:bodyPr>
            <a:normAutofit lnSpcReduction="10000"/>
          </a:bodyPr>
          <a:lstStyle/>
          <a:p>
            <a:r>
              <a:rPr lang="zh-CN" altLang="en-US" b="1" smtClean="0">
                <a:latin typeface="Times New Roman" pitchFamily="18" charset="0"/>
                <a:ea typeface="宋体" charset="-122"/>
              </a:rPr>
              <a:t>解得：</a:t>
            </a:r>
            <a:r>
              <a:rPr lang="en-US" altLang="zh-CN" smtClean="0">
                <a:latin typeface="Times New Roman" pitchFamily="18" charset="0"/>
                <a:ea typeface="宋体" charset="-122"/>
              </a:rPr>
              <a:t>x=1,  y=13.56, </a:t>
            </a:r>
            <a:r>
              <a:rPr lang="zh-CN" altLang="en-US" smtClean="0">
                <a:latin typeface="Times New Roman" pitchFamily="18" charset="0"/>
                <a:ea typeface="宋体" charset="-122"/>
              </a:rPr>
              <a:t>得出</a:t>
            </a:r>
            <a:r>
              <a:rPr lang="en-US" altLang="zh-CN" smtClean="0">
                <a:latin typeface="Times New Roman" pitchFamily="18" charset="0"/>
                <a:ea typeface="宋体" charset="-122"/>
              </a:rPr>
              <a:t>,</a:t>
            </a:r>
          </a:p>
          <a:p>
            <a:r>
              <a:rPr lang="en-US" altLang="zh-CN" smtClean="0">
                <a:latin typeface="Times New Roman" pitchFamily="18" charset="0"/>
                <a:ea typeface="宋体" charset="-122"/>
              </a:rPr>
              <a:t>P</a:t>
            </a:r>
            <a:r>
              <a:rPr lang="en-US" altLang="zh-CN" sz="1200">
                <a:latin typeface="Times New Roman" pitchFamily="18" charset="0"/>
                <a:ea typeface="宋体" charset="-122"/>
              </a:rPr>
              <a:t>B</a:t>
            </a:r>
            <a:r>
              <a:rPr lang="en-US" altLang="zh-CN" smtClean="0">
                <a:latin typeface="Times New Roman" pitchFamily="18" charset="0"/>
                <a:ea typeface="宋体" charset="-122"/>
              </a:rPr>
              <a:t>=100 ×1+13.56×1=113.56</a:t>
            </a:r>
            <a:endParaRPr lang="zh-CN" altLang="en-US" smtClean="0">
              <a:latin typeface="Times New Roman" pitchFamily="18" charset="0"/>
              <a:ea typeface="宋体" charset="-122"/>
            </a:endParaRPr>
          </a:p>
        </p:txBody>
      </p:sp>
      <p:graphicFrame>
        <p:nvGraphicFramePr>
          <p:cNvPr id="212997" name="Object 5"/>
          <p:cNvGraphicFramePr>
            <a:graphicFrameLocks noGrp="1" noChangeAspect="1"/>
          </p:cNvGraphicFramePr>
          <p:nvPr>
            <p:ph sz="half" idx="4294967295"/>
          </p:nvPr>
        </p:nvGraphicFramePr>
        <p:xfrm>
          <a:off x="2566989" y="2205039"/>
          <a:ext cx="5616575" cy="1279525"/>
        </p:xfrm>
        <a:graphic>
          <a:graphicData uri="http://schemas.openxmlformats.org/presentationml/2006/ole">
            <mc:AlternateContent xmlns:mc="http://schemas.openxmlformats.org/markup-compatibility/2006">
              <mc:Choice xmlns:v="urn:schemas-microsoft-com:vml" Requires="v">
                <p:oleObj spid="_x0000_s15368" name="Equation" r:id="rId3" imgW="2006280" imgH="457200" progId="Equation.DSMT4">
                  <p:embed/>
                </p:oleObj>
              </mc:Choice>
              <mc:Fallback>
                <p:oleObj name="Equation" r:id="rId3" imgW="2006280" imgH="457200" progId="Equation.DSMT4">
                  <p:embed/>
                  <p:pic>
                    <p:nvPicPr>
                      <p:cNvPr id="2129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566989" y="2205039"/>
                        <a:ext cx="5616575" cy="127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437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2997"/>
                                        </p:tgtEl>
                                        <p:attrNameLst>
                                          <p:attrName>style.visibility</p:attrName>
                                        </p:attrNameLst>
                                      </p:cBhvr>
                                      <p:to>
                                        <p:strVal val="visible"/>
                                      </p:to>
                                    </p:set>
                                    <p:anim calcmode="lin" valueType="num">
                                      <p:cBhvr additive="base">
                                        <p:cTn id="7" dur="500" fill="hold"/>
                                        <p:tgtEl>
                                          <p:spTgt spid="212997"/>
                                        </p:tgtEl>
                                        <p:attrNameLst>
                                          <p:attrName>ppt_x</p:attrName>
                                        </p:attrNameLst>
                                      </p:cBhvr>
                                      <p:tavLst>
                                        <p:tav tm="0">
                                          <p:val>
                                            <p:strVal val="#ppt_x"/>
                                          </p:val>
                                        </p:tav>
                                        <p:tav tm="100000">
                                          <p:val>
                                            <p:strVal val="#ppt_x"/>
                                          </p:val>
                                        </p:tav>
                                      </p:tavLst>
                                    </p:anim>
                                    <p:anim calcmode="lin" valueType="num">
                                      <p:cBhvr additive="base">
                                        <p:cTn id="8" dur="500" fill="hold"/>
                                        <p:tgtEl>
                                          <p:spTgt spid="2129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12996">
                                            <p:txEl>
                                              <p:pRg st="0" end="0"/>
                                            </p:txEl>
                                          </p:spTgt>
                                        </p:tgtEl>
                                        <p:attrNameLst>
                                          <p:attrName>style.visibility</p:attrName>
                                        </p:attrNameLst>
                                      </p:cBhvr>
                                      <p:to>
                                        <p:strVal val="visible"/>
                                      </p:to>
                                    </p:set>
                                    <p:animEffect transition="in" filter="blinds(horizontal)">
                                      <p:cBhvr>
                                        <p:cTn id="13" dur="500"/>
                                        <p:tgtEl>
                                          <p:spTgt spid="21299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12996">
                                            <p:txEl>
                                              <p:pRg st="1" end="1"/>
                                            </p:txEl>
                                          </p:spTgt>
                                        </p:tgtEl>
                                        <p:attrNameLst>
                                          <p:attrName>style.visibility</p:attrName>
                                        </p:attrNameLst>
                                      </p:cBhvr>
                                      <p:to>
                                        <p:strVal val="visible"/>
                                      </p:to>
                                    </p:set>
                                    <p:animEffect transition="in" filter="checkerboard(across)">
                                      <p:cBhvr>
                                        <p:cTn id="18" dur="500"/>
                                        <p:tgtEl>
                                          <p:spTgt spid="2129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37.4"/>
</p:tagLst>
</file>

<file path=ppt/tags/tag2.xml><?xml version="1.0" encoding="utf-8"?>
<p:tagLst xmlns:a="http://schemas.openxmlformats.org/drawingml/2006/main" xmlns:r="http://schemas.openxmlformats.org/officeDocument/2006/relationships" xmlns:p="http://schemas.openxmlformats.org/presentationml/2006/main">
  <p:tag name="TIMING" val="|4.5|2.1|10.7|0.8|6.3|1.7"/>
</p:tagLst>
</file>

<file path=ppt/tags/tag3.xml><?xml version="1.0" encoding="utf-8"?>
<p:tagLst xmlns:a="http://schemas.openxmlformats.org/drawingml/2006/main" xmlns:r="http://schemas.openxmlformats.org/officeDocument/2006/relationships" xmlns:p="http://schemas.openxmlformats.org/presentationml/2006/main">
  <p:tag name="TIMING" val="|3.2|7.1|4.9"/>
</p:tagLst>
</file>

<file path=ppt/tags/tag4.xml><?xml version="1.0" encoding="utf-8"?>
<p:tagLst xmlns:a="http://schemas.openxmlformats.org/drawingml/2006/main" xmlns:r="http://schemas.openxmlformats.org/officeDocument/2006/relationships" xmlns:p="http://schemas.openxmlformats.org/presentationml/2006/main">
  <p:tag name="TIMING" val="|0.8|0.8|4.7|2|7.2|7.5"/>
</p:tagLst>
</file>

<file path=ppt/tags/tag5.xml><?xml version="1.0" encoding="utf-8"?>
<p:tagLst xmlns:a="http://schemas.openxmlformats.org/drawingml/2006/main" xmlns:r="http://schemas.openxmlformats.org/officeDocument/2006/relationships" xmlns:p="http://schemas.openxmlformats.org/presentationml/2006/main">
  <p:tag name="TIMING" val="|2.8|2.6|1.8|5.9|1.3|1.3"/>
</p:tagLst>
</file>

<file path=ppt/tags/tag6.xml><?xml version="1.0" encoding="utf-8"?>
<p:tagLst xmlns:a="http://schemas.openxmlformats.org/drawingml/2006/main" xmlns:r="http://schemas.openxmlformats.org/officeDocument/2006/relationships" xmlns:p="http://schemas.openxmlformats.org/presentationml/2006/main">
  <p:tag name="TIMING" val="|0.4|0.7|0.7|0.6|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11644</Words>
  <Application>Microsoft Office PowerPoint</Application>
  <PresentationFormat>宽屏</PresentationFormat>
  <Paragraphs>1514</Paragraphs>
  <Slides>180</Slides>
  <Notes>1</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3</vt:i4>
      </vt:variant>
      <vt:variant>
        <vt:lpstr>幻灯片标题</vt:lpstr>
      </vt:variant>
      <vt:variant>
        <vt:i4>180</vt:i4>
      </vt:variant>
    </vt:vector>
  </HeadingPairs>
  <TitlesOfParts>
    <vt:vector size="209" baseType="lpstr">
      <vt:lpstr>Batang</vt:lpstr>
      <vt:lpstr>Monotype Sorts</vt:lpstr>
      <vt:lpstr>等线</vt:lpstr>
      <vt:lpstr>等线 Light</vt:lpstr>
      <vt:lpstr>方正姚体</vt:lpstr>
      <vt:lpstr>仿宋</vt:lpstr>
      <vt:lpstr>仿宋_GB2312</vt:lpstr>
      <vt:lpstr>黑体</vt:lpstr>
      <vt:lpstr>华文仿宋</vt:lpstr>
      <vt:lpstr>华文楷体</vt:lpstr>
      <vt:lpstr>华文细黑</vt:lpstr>
      <vt:lpstr>华文新魏</vt:lpstr>
      <vt:lpstr>华文中宋</vt:lpstr>
      <vt:lpstr>楷体</vt:lpstr>
      <vt:lpstr>楷体_GB2312</vt:lpstr>
      <vt:lpstr>隶书</vt:lpstr>
      <vt:lpstr>宋体</vt:lpstr>
      <vt:lpstr>Arial</vt:lpstr>
      <vt:lpstr>Comic Sans MS</vt:lpstr>
      <vt:lpstr>Tahoma</vt:lpstr>
      <vt:lpstr>Times New Roman</vt:lpstr>
      <vt:lpstr>Trebuchet MS</vt:lpstr>
      <vt:lpstr>Verdana</vt:lpstr>
      <vt:lpstr>Wingdings</vt:lpstr>
      <vt:lpstr>Wingdings 2</vt:lpstr>
      <vt:lpstr>Office 主题​​</vt:lpstr>
      <vt:lpstr>Equation</vt:lpstr>
      <vt:lpstr>Microsoft 公式 3.0</vt:lpstr>
      <vt:lpstr>Equation.DSMT4</vt:lpstr>
      <vt:lpstr>金融工程学</vt:lpstr>
      <vt:lpstr>PowerPoint 演示文稿</vt:lpstr>
      <vt:lpstr>   教学方案</vt:lpstr>
      <vt:lpstr>   教学方案</vt:lpstr>
      <vt:lpstr>   教学方案</vt:lpstr>
      <vt:lpstr> 第一章  绪论</vt:lpstr>
      <vt:lpstr>什么是金融工程？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早期的实物期权</vt:lpstr>
      <vt:lpstr>早期的实物期权</vt:lpstr>
      <vt:lpstr>早期的实物期权</vt:lpstr>
      <vt:lpstr>早期的实物期权</vt:lpstr>
      <vt:lpstr>现代金融工程的发展</vt:lpstr>
      <vt:lpstr>现代金融工程的发展</vt:lpstr>
      <vt:lpstr>现代金融工程的发展</vt:lpstr>
      <vt:lpstr> 金融工程作为一门学科的发展</vt:lpstr>
      <vt:lpstr> 第一章  绪论</vt:lpstr>
      <vt:lpstr>PowerPoint 演示文稿</vt:lpstr>
      <vt:lpstr>  金融期货的发展历程</vt:lpstr>
      <vt:lpstr>我国商品期货市场的发展</vt:lpstr>
      <vt:lpstr>中国现有的主要期货机构</vt:lpstr>
      <vt:lpstr>中国现有的主要期货机构</vt:lpstr>
      <vt:lpstr>中国现有的主要期货机构</vt:lpstr>
      <vt:lpstr>中国现有的主要期货机构</vt:lpstr>
      <vt:lpstr>中国现有的主要期货机构</vt:lpstr>
      <vt:lpstr>PowerPoint 演示文稿</vt:lpstr>
      <vt:lpstr>PowerPoint 演示文稿</vt:lpstr>
      <vt:lpstr>  结构化金融(structured finance)</vt:lpstr>
      <vt:lpstr> 第一章  绪论</vt:lpstr>
      <vt:lpstr>金融工程的核心问题</vt:lpstr>
      <vt:lpstr>贴现定价法</vt:lpstr>
      <vt:lpstr>  贴现定价法</vt:lpstr>
      <vt:lpstr>贴现定价法</vt:lpstr>
      <vt:lpstr>贴现定价法</vt:lpstr>
      <vt:lpstr>贴现定价法</vt:lpstr>
      <vt:lpstr>贴现定价法</vt:lpstr>
      <vt:lpstr>贴现定价法</vt:lpstr>
      <vt:lpstr>风险收益定价法</vt:lpstr>
      <vt:lpstr>风险收益定价法</vt:lpstr>
      <vt:lpstr>风险收益定价法</vt:lpstr>
      <vt:lpstr>风险收益定价法</vt:lpstr>
      <vt:lpstr>风险收益定价法</vt:lpstr>
      <vt:lpstr>风险收益定价法</vt:lpstr>
      <vt:lpstr>PowerPoint 演示文稿</vt:lpstr>
      <vt:lpstr> 第一章  绪论</vt:lpstr>
      <vt:lpstr>  金融工程的产品市场</vt:lpstr>
      <vt:lpstr>  金融工程的产品市场</vt:lpstr>
      <vt:lpstr>第二章  无套利定价原理</vt:lpstr>
      <vt:lpstr>商业贸易中的套利行为 </vt:lpstr>
      <vt:lpstr>商业贸易中的套利行为</vt:lpstr>
      <vt:lpstr>金融市场中的套利行为 </vt:lpstr>
      <vt:lpstr>  套利的定义</vt:lpstr>
      <vt:lpstr>第二章  无套利定价原理</vt:lpstr>
      <vt:lpstr>“无套利定价”原理</vt:lpstr>
      <vt:lpstr>PowerPoint 演示文稿</vt:lpstr>
      <vt:lpstr>PowerPoint 演示文稿</vt:lpstr>
      <vt:lpstr>套利机会的三个等价条件</vt:lpstr>
      <vt:lpstr>套利机会的三个等价条件</vt:lpstr>
      <vt:lpstr>无套利定价原理的具体内容</vt:lpstr>
      <vt:lpstr>无套利定价原理的具体内容</vt:lpstr>
      <vt:lpstr>确定状态下无套利定价原理的应用 </vt:lpstr>
      <vt:lpstr>确定状态下无套利定价原理的应用</vt:lpstr>
      <vt:lpstr>确定状态下无套利定价原理的应用</vt:lpstr>
      <vt:lpstr>确定状态下无套利定价原理的应用</vt:lpstr>
      <vt:lpstr>确定状态下无套利定价原理的应用</vt:lpstr>
      <vt:lpstr>确定状态下无套利定价原理的应用</vt:lpstr>
      <vt:lpstr>确定状态下无套利定价原理的应用</vt:lpstr>
      <vt:lpstr>确定状态下无套利定价原理的应用</vt:lpstr>
      <vt:lpstr>确定状态下无套利定价原理的应用</vt:lpstr>
      <vt:lpstr>PowerPoint 演示文稿</vt:lpstr>
      <vt:lpstr>确定状态下无套利定价原理的应用</vt:lpstr>
      <vt:lpstr>确定状态下无套利定价原理的应用</vt:lpstr>
      <vt:lpstr>确定状态下无套利定价原理的应用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证券未来损益图</vt:lpstr>
      <vt:lpstr>不确定状态下的 无套利定价原理的应用</vt:lpstr>
      <vt:lpstr>不确定状态下的 无套利定价原理的应用</vt:lpstr>
      <vt:lpstr>不确定状态下的 无套利定价原理的应用</vt:lpstr>
      <vt:lpstr>PowerPoint 演示文稿</vt:lpstr>
      <vt:lpstr>不确定状态下的 无套利定价原理的应用</vt:lpstr>
      <vt:lpstr>证券未来损益图</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无套利定价原理的简单总结</vt:lpstr>
      <vt:lpstr>随堂练习题</vt:lpstr>
      <vt:lpstr>补充内容 </vt:lpstr>
      <vt:lpstr>风险中性概率</vt:lpstr>
      <vt:lpstr>补充内容 </vt:lpstr>
      <vt:lpstr>补充内容</vt:lpstr>
      <vt:lpstr>补充内容</vt:lpstr>
      <vt:lpstr>补充内容 </vt:lpstr>
      <vt:lpstr>补充内容</vt:lpstr>
      <vt:lpstr>补充内容</vt:lpstr>
      <vt:lpstr>补充内容</vt:lpstr>
      <vt:lpstr>补充内容 </vt:lpstr>
      <vt:lpstr>补充内容</vt:lpstr>
      <vt:lpstr>补充内容</vt:lpstr>
      <vt:lpstr>PowerPoint 演示文稿</vt:lpstr>
      <vt:lpstr>补充内容 </vt:lpstr>
      <vt:lpstr>补充内容 </vt:lpstr>
      <vt:lpstr>PowerPoint 演示文稿</vt:lpstr>
      <vt:lpstr>补充内容</vt:lpstr>
      <vt:lpstr>PowerPoint 演示文稿</vt:lpstr>
      <vt:lpstr>补充内容</vt:lpstr>
      <vt:lpstr>PowerPoint 演示文稿</vt:lpstr>
      <vt:lpstr>第二章  无套利定价原理(第三章不考)</vt:lpstr>
      <vt:lpstr>无套利定价原理的基本理论</vt:lpstr>
      <vt:lpstr>PowerPoint 演示文稿</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 无套利定价原理的基本理论</vt:lpstr>
      <vt:lpstr> 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PowerPoint 演示文稿</vt:lpstr>
      <vt:lpstr>无套利定价原理的基本理论</vt:lpstr>
      <vt:lpstr>无套利定价原理的基本理论</vt:lpstr>
      <vt:lpstr>无套利定价原理的基本理论</vt:lpstr>
      <vt:lpstr>无套利定价原理的基本理论</vt:lpstr>
      <vt:lpstr>第三章  金融产品创新原理</vt:lpstr>
      <vt:lpstr>金融创新概述</vt:lpstr>
      <vt:lpstr>金融创新概述</vt:lpstr>
      <vt:lpstr>金融保险控股集团</vt:lpstr>
      <vt:lpstr>金融保险控股集团的利润来源</vt:lpstr>
      <vt:lpstr>平安寿险的横向一体化</vt:lpstr>
      <vt:lpstr>金融创新概述</vt:lpstr>
      <vt:lpstr>第三章  金融产品创新原理</vt:lpstr>
      <vt:lpstr>需求拉动的金融创新</vt:lpstr>
      <vt:lpstr>需求拉动金融创新</vt:lpstr>
      <vt:lpstr>需求拉动金融创新</vt:lpstr>
      <vt:lpstr>需求拉动金融创新</vt:lpstr>
      <vt:lpstr>需求拉动金融创新</vt:lpstr>
      <vt:lpstr>需求拉动金融创新</vt:lpstr>
      <vt:lpstr>需求拉动金融创新</vt:lpstr>
      <vt:lpstr>第三章  金融产品创新原理</vt:lpstr>
      <vt:lpstr>金融产品创新的方法和技术设计</vt:lpstr>
      <vt:lpstr>金融产品创新的方法和技术设计</vt:lpstr>
      <vt:lpstr>金融产品创新的方法和技术设计</vt:lpstr>
      <vt:lpstr>金融产品创新的方法和技术设计</vt:lpstr>
      <vt:lpstr>第三章  金融产品创新原理</vt:lpstr>
      <vt:lpstr>PowerPoint 演示文稿</vt:lpstr>
      <vt:lpstr>PowerPoint 演示文稿</vt:lpstr>
      <vt:lpstr>金融创新案例分析</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金融工程学</dc:title>
  <dc:creator>linwei he</dc:creator>
  <cp:lastModifiedBy>linwei he</cp:lastModifiedBy>
  <cp:revision>9</cp:revision>
  <dcterms:created xsi:type="dcterms:W3CDTF">2018-12-23T07:35:59Z</dcterms:created>
  <dcterms:modified xsi:type="dcterms:W3CDTF">2018-12-30T10:36:47Z</dcterms:modified>
</cp:coreProperties>
</file>