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6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9.wmf"/><Relationship Id="rId2" Type="http://schemas.openxmlformats.org/officeDocument/2006/relationships/image" Target="../media/image6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E3FB9-D42E-48EC-8C7B-54B126DF591B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1A759-A8F8-4060-B159-62A2BE478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0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566B8-99E3-461A-8332-E77CDE70E35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71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A7C19-C3BF-416F-88A7-D8EFC67FA710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80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81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64AE5-8FB1-434B-A436-2C12E2D83B80}" type="slidenum">
              <a:rPr lang="en-US" altLang="zh-CN" smtClean="0"/>
              <a:pPr/>
              <a:t>57</a:t>
            </a:fld>
            <a:endParaRPr lang="en-US" altLang="zh-CN" smtClean="0"/>
          </a:p>
        </p:txBody>
      </p:sp>
      <p:sp>
        <p:nvSpPr>
          <p:cNvPr id="80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40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21873C-4498-4965-BC86-C4E6FA39B69D}" type="slidenum">
              <a:rPr lang="en-US" altLang="zh-CN" smtClean="0"/>
              <a:pPr/>
              <a:t>58</a:t>
            </a:fld>
            <a:endParaRPr lang="en-US" altLang="zh-CN" smtClean="0"/>
          </a:p>
        </p:txBody>
      </p:sp>
      <p:sp>
        <p:nvSpPr>
          <p:cNvPr id="80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6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2224E-B3FA-4CE3-970E-92C49B942554}" type="slidenum">
              <a:rPr lang="en-US" altLang="zh-CN" smtClean="0"/>
              <a:pPr/>
              <a:t>59</a:t>
            </a:fld>
            <a:endParaRPr lang="en-US" altLang="zh-CN" smtClean="0"/>
          </a:p>
        </p:txBody>
      </p:sp>
      <p:sp>
        <p:nvSpPr>
          <p:cNvPr id="80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95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21C82-C009-49E7-AC56-6D2A77394C46}" type="slidenum">
              <a:rPr lang="en-US" altLang="zh-CN" smtClean="0"/>
              <a:pPr/>
              <a:t>61</a:t>
            </a:fld>
            <a:endParaRPr lang="en-US" altLang="zh-CN" smtClean="0"/>
          </a:p>
        </p:txBody>
      </p:sp>
      <p:sp>
        <p:nvSpPr>
          <p:cNvPr id="80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>
            <a:solidFill>
              <a:schemeClr val="tx1"/>
            </a:solidFill>
          </a:ln>
        </p:spPr>
      </p:sp>
      <p:sp>
        <p:nvSpPr>
          <p:cNvPr id="80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2075" tIns="46038" rIns="92075" bIns="46038"/>
          <a:lstStyle/>
          <a:p>
            <a:endParaRPr lang="en-CA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49F568-E8E9-4245-AB48-40FDD33FD9EE}" type="slidenum">
              <a:rPr lang="en-US" altLang="zh-CN" smtClean="0"/>
              <a:pPr/>
              <a:t>62</a:t>
            </a:fld>
            <a:endParaRPr lang="en-US" altLang="zh-CN" smtClean="0"/>
          </a:p>
        </p:txBody>
      </p:sp>
      <p:sp>
        <p:nvSpPr>
          <p:cNvPr id="80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/>
        </p:spPr>
      </p:sp>
      <p:sp>
        <p:nvSpPr>
          <p:cNvPr id="80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3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49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9753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0" y="1524000"/>
            <a:ext cx="47244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1600" y="1524000"/>
            <a:ext cx="47244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03878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D6065-EFA7-46F6-BBC9-0059758A06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11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C44E2-5F5A-4B49-B6F6-D39731FF5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9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9359900" y="6308726"/>
            <a:ext cx="2269067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4C321-C4A7-4E43-9CED-EED7458A2D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93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2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4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7A1A-EB3A-407A-870C-D8A6C3E92EB3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F862-258D-45E8-9D9D-39D1EB7E7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692227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692230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3469543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484314"/>
            <a:ext cx="84963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买入期权与卖出期权（</a:t>
            </a:r>
            <a:r>
              <a:rPr lang="zh-CN" altLang="en-US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都是从期权合约买方而言！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买入期权（简称买权）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期权购买者可在约定的未来某日期以事先约定的价格向期权出售者</a:t>
            </a:r>
            <a:r>
              <a:rPr lang="zh-CN" altLang="en-US" b="1" u="sng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买入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一定数量的商品或合约的权利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也称看涨期权，认购期权</a:t>
            </a:r>
            <a:endParaRPr lang="en-US" altLang="zh-CN" b="1" dirty="0" smtClean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b="1" dirty="0">
              <a:solidFill>
                <a:srgbClr val="FF33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卖出期权（简称卖权）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期权购买者可以在约定的未来某日以协定的价格向期权出售者</a:t>
            </a:r>
            <a:r>
              <a:rPr lang="zh-CN" altLang="en-US" b="1" u="sng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卖出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一定数量的商品或合约的权利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华文细黑" pitchFamily="2" charset="-122"/>
                <a:ea typeface="华文细黑" pitchFamily="2" charset="-122"/>
              </a:rPr>
              <a:t>也称看跌期权，认沽期权</a:t>
            </a:r>
          </a:p>
        </p:txBody>
      </p:sp>
      <p:grpSp>
        <p:nvGrpSpPr>
          <p:cNvPr id="701443" name="Group 4"/>
          <p:cNvGrpSpPr>
            <a:grpSpLocks/>
          </p:cNvGrpSpPr>
          <p:nvPr/>
        </p:nvGrpSpPr>
        <p:grpSpPr bwMode="auto">
          <a:xfrm>
            <a:off x="1774825" y="4292601"/>
            <a:ext cx="947738" cy="1001713"/>
            <a:chOff x="1488" y="1968"/>
            <a:chExt cx="432" cy="432"/>
          </a:xfrm>
        </p:grpSpPr>
        <p:grpSp>
          <p:nvGrpSpPr>
            <p:cNvPr id="701450" name="Group 5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2016" y="1920"/>
              <a:chExt cx="1680" cy="1680"/>
            </a:xfrm>
          </p:grpSpPr>
          <p:sp>
            <p:nvSpPr>
              <p:cNvPr id="701452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643C0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1453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9900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2" name="Text Box 8"/>
            <p:cNvSpPr txBox="1">
              <a:spLocks noChangeArrowheads="1"/>
            </p:cNvSpPr>
            <p:nvPr/>
          </p:nvSpPr>
          <p:spPr bwMode="gray">
            <a:xfrm>
              <a:off x="1488" y="1999"/>
              <a:ext cx="404" cy="3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看跌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grpSp>
        <p:nvGrpSpPr>
          <p:cNvPr id="701444" name="Group 9"/>
          <p:cNvGrpSpPr>
            <a:grpSpLocks/>
          </p:cNvGrpSpPr>
          <p:nvPr/>
        </p:nvGrpSpPr>
        <p:grpSpPr bwMode="auto">
          <a:xfrm>
            <a:off x="1703389" y="2349501"/>
            <a:ext cx="947737" cy="1006475"/>
            <a:chOff x="3938" y="1968"/>
            <a:chExt cx="430" cy="437"/>
          </a:xfrm>
        </p:grpSpPr>
        <p:grpSp>
          <p:nvGrpSpPr>
            <p:cNvPr id="701446" name="Group 10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2016" y="1920"/>
              <a:chExt cx="1680" cy="1680"/>
            </a:xfrm>
          </p:grpSpPr>
          <p:sp>
            <p:nvSpPr>
              <p:cNvPr id="701448" name="Oval 1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96E3"/>
                  </a:gs>
                  <a:gs pos="100000">
                    <a:srgbClr val="162D4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1449" name="Freeform 1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66A7E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7" name="Text Box 13"/>
            <p:cNvSpPr txBox="1">
              <a:spLocks noChangeArrowheads="1"/>
            </p:cNvSpPr>
            <p:nvPr/>
          </p:nvSpPr>
          <p:spPr bwMode="gray">
            <a:xfrm>
              <a:off x="3971" y="1999"/>
              <a:ext cx="365" cy="36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看涨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3061201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0013" y="1557339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欧式期权与美式期权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欧式期权</a:t>
            </a:r>
          </a:p>
          <a:p>
            <a:pPr lvl="2"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期权购买者只能在期权到期日这天行使权利，不能推迟也不能提前。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/>
            <a:endParaRPr lang="zh-CN" altLang="en-US" b="1" dirty="0" smtClean="0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美式期权</a:t>
            </a:r>
          </a:p>
          <a:p>
            <a:pPr lvl="2"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期权购买者既可以在期权到期日这天行使权利，也可以在期权到期日之前任何一个营业日行使权利。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美式期权灵活，价格高</a:t>
            </a:r>
          </a:p>
        </p:txBody>
      </p:sp>
      <p:grpSp>
        <p:nvGrpSpPr>
          <p:cNvPr id="702467" name="Group 4"/>
          <p:cNvGrpSpPr>
            <a:grpSpLocks/>
          </p:cNvGrpSpPr>
          <p:nvPr/>
        </p:nvGrpSpPr>
        <p:grpSpPr bwMode="auto">
          <a:xfrm>
            <a:off x="2063751" y="2276476"/>
            <a:ext cx="976313" cy="1012825"/>
            <a:chOff x="3552" y="3339"/>
            <a:chExt cx="412" cy="392"/>
          </a:xfrm>
        </p:grpSpPr>
        <p:grpSp>
          <p:nvGrpSpPr>
            <p:cNvPr id="702474" name="Group 5"/>
            <p:cNvGrpSpPr>
              <a:grpSpLocks/>
            </p:cNvGrpSpPr>
            <p:nvPr/>
          </p:nvGrpSpPr>
          <p:grpSpPr bwMode="auto">
            <a:xfrm>
              <a:off x="3552" y="3339"/>
              <a:ext cx="412" cy="392"/>
              <a:chOff x="2016" y="1920"/>
              <a:chExt cx="1680" cy="1680"/>
            </a:xfrm>
          </p:grpSpPr>
          <p:sp>
            <p:nvSpPr>
              <p:cNvPr id="702476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966FF"/>
                  </a:gs>
                  <a:gs pos="100000">
                    <a:srgbClr val="25193E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2477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966FF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0" name="Text Box 8"/>
            <p:cNvSpPr txBox="1">
              <a:spLocks noChangeArrowheads="1"/>
            </p:cNvSpPr>
            <p:nvPr/>
          </p:nvSpPr>
          <p:spPr bwMode="gray">
            <a:xfrm>
              <a:off x="3582" y="3367"/>
              <a:ext cx="339" cy="3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欧式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grpSp>
        <p:nvGrpSpPr>
          <p:cNvPr id="702468" name="Group 9"/>
          <p:cNvGrpSpPr>
            <a:grpSpLocks/>
          </p:cNvGrpSpPr>
          <p:nvPr/>
        </p:nvGrpSpPr>
        <p:grpSpPr bwMode="auto">
          <a:xfrm>
            <a:off x="2063750" y="4292601"/>
            <a:ext cx="979488" cy="1019175"/>
            <a:chOff x="3655" y="3120"/>
            <a:chExt cx="617" cy="642"/>
          </a:xfrm>
        </p:grpSpPr>
        <p:grpSp>
          <p:nvGrpSpPr>
            <p:cNvPr id="702470" name="Group 10"/>
            <p:cNvGrpSpPr>
              <a:grpSpLocks/>
            </p:cNvGrpSpPr>
            <p:nvPr/>
          </p:nvGrpSpPr>
          <p:grpSpPr bwMode="auto">
            <a:xfrm>
              <a:off x="3655" y="3120"/>
              <a:ext cx="617" cy="642"/>
              <a:chOff x="2016" y="1920"/>
              <a:chExt cx="1680" cy="1680"/>
            </a:xfrm>
          </p:grpSpPr>
          <p:sp>
            <p:nvSpPr>
              <p:cNvPr id="702472" name="Oval 1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CC"/>
                  </a:gs>
                  <a:gs pos="100000">
                    <a:srgbClr val="0C323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2473" name="Freeform 1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30 w 1321"/>
                  <a:gd name="T1" fmla="*/ 4 h 712"/>
                  <a:gd name="T2" fmla="*/ 637 w 1321"/>
                  <a:gd name="T3" fmla="*/ 5 h 712"/>
                  <a:gd name="T4" fmla="*/ 639 w 1321"/>
                  <a:gd name="T5" fmla="*/ 5 h 712"/>
                  <a:gd name="T6" fmla="*/ 636 w 1321"/>
                  <a:gd name="T7" fmla="*/ 6 h 712"/>
                  <a:gd name="T8" fmla="*/ 628 w 1321"/>
                  <a:gd name="T9" fmla="*/ 7 h 712"/>
                  <a:gd name="T10" fmla="*/ 615 w 1321"/>
                  <a:gd name="T11" fmla="*/ 7 h 712"/>
                  <a:gd name="T12" fmla="*/ 599 w 1321"/>
                  <a:gd name="T13" fmla="*/ 7 h 712"/>
                  <a:gd name="T14" fmla="*/ 578 w 1321"/>
                  <a:gd name="T15" fmla="*/ 8 h 712"/>
                  <a:gd name="T16" fmla="*/ 555 w 1321"/>
                  <a:gd name="T17" fmla="*/ 8 h 712"/>
                  <a:gd name="T18" fmla="*/ 528 w 1321"/>
                  <a:gd name="T19" fmla="*/ 8 h 712"/>
                  <a:gd name="T20" fmla="*/ 498 w 1321"/>
                  <a:gd name="T21" fmla="*/ 8 h 712"/>
                  <a:gd name="T22" fmla="*/ 468 w 1321"/>
                  <a:gd name="T23" fmla="*/ 9 h 712"/>
                  <a:gd name="T24" fmla="*/ 433 w 1321"/>
                  <a:gd name="T25" fmla="*/ 9 h 712"/>
                  <a:gd name="T26" fmla="*/ 399 w 1321"/>
                  <a:gd name="T27" fmla="*/ 9 h 712"/>
                  <a:gd name="T28" fmla="*/ 385 w 1321"/>
                  <a:gd name="T29" fmla="*/ 9 h 712"/>
                  <a:gd name="T30" fmla="*/ 230 w 1321"/>
                  <a:gd name="T31" fmla="*/ 9 h 712"/>
                  <a:gd name="T32" fmla="*/ 228 w 1321"/>
                  <a:gd name="T33" fmla="*/ 9 h 712"/>
                  <a:gd name="T34" fmla="*/ 198 w 1321"/>
                  <a:gd name="T35" fmla="*/ 9 h 712"/>
                  <a:gd name="T36" fmla="*/ 169 w 1321"/>
                  <a:gd name="T37" fmla="*/ 9 h 712"/>
                  <a:gd name="T38" fmla="*/ 141 w 1321"/>
                  <a:gd name="T39" fmla="*/ 9 h 712"/>
                  <a:gd name="T40" fmla="*/ 116 w 1321"/>
                  <a:gd name="T41" fmla="*/ 8 h 712"/>
                  <a:gd name="T42" fmla="*/ 91 w 1321"/>
                  <a:gd name="T43" fmla="*/ 8 h 712"/>
                  <a:gd name="T44" fmla="*/ 70 w 1321"/>
                  <a:gd name="T45" fmla="*/ 8 h 712"/>
                  <a:gd name="T46" fmla="*/ 52 w 1321"/>
                  <a:gd name="T47" fmla="*/ 8 h 712"/>
                  <a:gd name="T48" fmla="*/ 29 w 1321"/>
                  <a:gd name="T49" fmla="*/ 8 h 712"/>
                  <a:gd name="T50" fmla="*/ 26 w 1321"/>
                  <a:gd name="T51" fmla="*/ 7 h 712"/>
                  <a:gd name="T52" fmla="*/ 18 w 1321"/>
                  <a:gd name="T53" fmla="*/ 7 h 712"/>
                  <a:gd name="T54" fmla="*/ 6 w 1321"/>
                  <a:gd name="T55" fmla="*/ 7 h 712"/>
                  <a:gd name="T56" fmla="*/ 0 w 1321"/>
                  <a:gd name="T57" fmla="*/ 6 h 712"/>
                  <a:gd name="T58" fmla="*/ 0 w 1321"/>
                  <a:gd name="T59" fmla="*/ 6 h 712"/>
                  <a:gd name="T60" fmla="*/ 4 w 1321"/>
                  <a:gd name="T61" fmla="*/ 5 h 712"/>
                  <a:gd name="T62" fmla="*/ 16 w 1321"/>
                  <a:gd name="T63" fmla="*/ 5 h 712"/>
                  <a:gd name="T64" fmla="*/ 26 w 1321"/>
                  <a:gd name="T65" fmla="*/ 4 h 712"/>
                  <a:gd name="T66" fmla="*/ 48 w 1321"/>
                  <a:gd name="T67" fmla="*/ 4 h 712"/>
                  <a:gd name="T68" fmla="*/ 72 w 1321"/>
                  <a:gd name="T69" fmla="*/ 4 h 712"/>
                  <a:gd name="T70" fmla="*/ 100 w 1321"/>
                  <a:gd name="T71" fmla="*/ 4 h 712"/>
                  <a:gd name="T72" fmla="*/ 130 w 1321"/>
                  <a:gd name="T73" fmla="*/ 4 h 712"/>
                  <a:gd name="T74" fmla="*/ 166 w 1321"/>
                  <a:gd name="T75" fmla="*/ 4 h 712"/>
                  <a:gd name="T76" fmla="*/ 201 w 1321"/>
                  <a:gd name="T77" fmla="*/ 4 h 712"/>
                  <a:gd name="T78" fmla="*/ 240 w 1321"/>
                  <a:gd name="T79" fmla="*/ 4 h 712"/>
                  <a:gd name="T80" fmla="*/ 281 w 1321"/>
                  <a:gd name="T81" fmla="*/ 4 h 712"/>
                  <a:gd name="T82" fmla="*/ 324 w 1321"/>
                  <a:gd name="T83" fmla="*/ 0 h 712"/>
                  <a:gd name="T84" fmla="*/ 324 w 1321"/>
                  <a:gd name="T85" fmla="*/ 0 h 712"/>
                  <a:gd name="T86" fmla="*/ 368 w 1321"/>
                  <a:gd name="T87" fmla="*/ 4 h 712"/>
                  <a:gd name="T88" fmla="*/ 409 w 1321"/>
                  <a:gd name="T89" fmla="*/ 4 h 712"/>
                  <a:gd name="T90" fmla="*/ 450 w 1321"/>
                  <a:gd name="T91" fmla="*/ 4 h 712"/>
                  <a:gd name="T92" fmla="*/ 489 w 1321"/>
                  <a:gd name="T93" fmla="*/ 4 h 712"/>
                  <a:gd name="T94" fmla="*/ 524 w 1321"/>
                  <a:gd name="T95" fmla="*/ 4 h 712"/>
                  <a:gd name="T96" fmla="*/ 556 w 1321"/>
                  <a:gd name="T97" fmla="*/ 4 h 712"/>
                  <a:gd name="T98" fmla="*/ 585 w 1321"/>
                  <a:gd name="T99" fmla="*/ 4 h 712"/>
                  <a:gd name="T100" fmla="*/ 609 w 1321"/>
                  <a:gd name="T101" fmla="*/ 4 h 712"/>
                  <a:gd name="T102" fmla="*/ 630 w 1321"/>
                  <a:gd name="T103" fmla="*/ 4 h 712"/>
                  <a:gd name="T104" fmla="*/ 630 w 1321"/>
                  <a:gd name="T105" fmla="*/ 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CC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5" name="Text Box 13"/>
            <p:cNvSpPr txBox="1">
              <a:spLocks noChangeArrowheads="1"/>
            </p:cNvSpPr>
            <p:nvPr/>
          </p:nvSpPr>
          <p:spPr bwMode="gray">
            <a:xfrm>
              <a:off x="3731" y="3150"/>
              <a:ext cx="504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美式</a:t>
              </a:r>
            </a:p>
            <a:p>
              <a:pPr eaLnBrk="0" hangingPunct="0"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宋体" pitchFamily="2" charset="-122"/>
                </a:rPr>
                <a:t>期权</a:t>
              </a:r>
            </a:p>
          </p:txBody>
        </p: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129873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2349500"/>
            <a:ext cx="8289925" cy="3556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内在价值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也称履约价值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是期权合约本身所具有的价值，也就是期权购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买者如果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立即执行该期权所能获得的收益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期权的内在价值决定于期权协定价格与标的物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市场价格之间的关系</a:t>
            </a:r>
          </a:p>
          <a:p>
            <a:pPr lvl="1" eaLnBrk="1" hangingPunct="1"/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实值期权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虚值期权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平价期权</a:t>
            </a:r>
          </a:p>
          <a:p>
            <a:pPr eaLnBrk="1" hangingPunct="1"/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3492" name="TextBox 5"/>
          <p:cNvSpPr txBox="1">
            <a:spLocks noChangeArrowheads="1"/>
          </p:cNvSpPr>
          <p:nvPr/>
        </p:nvSpPr>
        <p:spPr bwMode="auto">
          <a:xfrm>
            <a:off x="1535113" y="1441450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1785350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1524000"/>
            <a:ext cx="7239000" cy="4648200"/>
          </a:xfrm>
        </p:spPr>
        <p:txBody>
          <a:bodyPr/>
          <a:lstStyle/>
          <a:p>
            <a:pPr eaLnBrk="1" hangingPunct="1"/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X—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期权合约的协定价格</a:t>
            </a:r>
          </a:p>
          <a:p>
            <a:pPr eaLnBrk="1" hangingPunct="1"/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S—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期权标的物市场价格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内在价值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</a:t>
            </a:r>
          </a:p>
          <a:p>
            <a:pPr eaLnBrk="1" hangingPunct="1"/>
            <a:endParaRPr lang="zh-CN" altLang="en-US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看跌期权</a:t>
            </a:r>
          </a:p>
        </p:txBody>
      </p:sp>
      <p:graphicFrame>
        <p:nvGraphicFramePr>
          <p:cNvPr id="109570" name="Object 4"/>
          <p:cNvGraphicFramePr>
            <a:graphicFrameLocks noChangeAspect="1"/>
          </p:cNvGraphicFramePr>
          <p:nvPr/>
        </p:nvGraphicFramePr>
        <p:xfrm>
          <a:off x="4511676" y="3644900"/>
          <a:ext cx="40925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612800" imgH="457200" progId="Equation.DSMT4">
                  <p:embed/>
                </p:oleObj>
              </mc:Choice>
              <mc:Fallback>
                <p:oleObj name="Equation" r:id="rId3" imgW="1612800" imgH="457200" progId="Equation.DSMT4">
                  <p:embed/>
                  <p:pic>
                    <p:nvPicPr>
                      <p:cNvPr id="1095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3644900"/>
                        <a:ext cx="40925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511675" y="5229226"/>
          <a:ext cx="5029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777680" imgH="457200" progId="Equation.DSMT4">
                  <p:embed/>
                </p:oleObj>
              </mc:Choice>
              <mc:Fallback>
                <p:oleObj name="Equation" r:id="rId5" imgW="1777680" imgH="457200" progId="Equation.DSMT4">
                  <p:embed/>
                  <p:pic>
                    <p:nvPicPr>
                      <p:cNvPr id="1095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229226"/>
                        <a:ext cx="5029200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Box 5"/>
          <p:cNvSpPr txBox="1">
            <a:spLocks noChangeArrowheads="1"/>
          </p:cNvSpPr>
          <p:nvPr/>
        </p:nvSpPr>
        <p:spPr bwMode="auto">
          <a:xfrm>
            <a:off x="2279650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4530158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3" y="1844675"/>
            <a:ext cx="7315200" cy="25146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实值、虚值与平价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实值－期权内在价值为正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虚值－期权内在价值为负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平价－内在价值为零</a:t>
            </a:r>
          </a:p>
          <a:p>
            <a:pPr lvl="1" eaLnBrk="1" hangingPunct="1"/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为市场价格，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为协定价格</a:t>
            </a:r>
          </a:p>
        </p:txBody>
      </p:sp>
      <p:graphicFrame>
        <p:nvGraphicFramePr>
          <p:cNvPr id="24602" name="Group 26"/>
          <p:cNvGraphicFramePr>
            <a:graphicFrameLocks noGrp="1"/>
          </p:cNvGraphicFramePr>
          <p:nvPr>
            <p:ph sz="half" idx="2"/>
          </p:nvPr>
        </p:nvGraphicFramePr>
        <p:xfrm>
          <a:off x="2351088" y="4508500"/>
          <a:ext cx="7086600" cy="1981200"/>
        </p:xfrm>
        <a:graphic>
          <a:graphicData uri="http://schemas.openxmlformats.org/drawingml/2006/table">
            <a:tbl>
              <a:tblPr/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中宋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看涨期权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看跌期权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实值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虚值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lang="en-US" altLang="zh-CN" sz="2400" b="1" i="1" dirty="0" smtClean="0">
                          <a:latin typeface="Times New Roman" pitchFamily="18" charset="0"/>
                          <a:ea typeface="华文细黑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中宋" pitchFamily="2" charset="-122"/>
                        </a:rPr>
                        <a:t>平价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4538" name="TextBox 5"/>
          <p:cNvSpPr txBox="1">
            <a:spLocks noChangeArrowheads="1"/>
          </p:cNvSpPr>
          <p:nvPr/>
        </p:nvSpPr>
        <p:spPr bwMode="auto">
          <a:xfrm>
            <a:off x="2279650" y="1196975"/>
            <a:ext cx="51117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26602873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133601"/>
            <a:ext cx="8569325" cy="37433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时间价值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也称外在价值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指期权购买者为购买期权而实际支付出的期权费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超过该期权内在价值的那部分价值。</a:t>
            </a:r>
          </a:p>
          <a:p>
            <a:pPr lvl="1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购买者期望时间的推移和市场价格的变动，该期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权的内在价值增加，从而使虚值期权或平价期权变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为实值期权，或使实值期权的内在价值进一步增加。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5540" name="TextBox 4"/>
          <p:cNvSpPr txBox="1">
            <a:spLocks noChangeArrowheads="1"/>
          </p:cNvSpPr>
          <p:nvPr/>
        </p:nvSpPr>
        <p:spPr bwMode="auto">
          <a:xfrm>
            <a:off x="1919289" y="1484314"/>
            <a:ext cx="5113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2536319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844676"/>
            <a:ext cx="8569325" cy="4608513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时间价值的产生：期权有效期内发生对交易者有利的变化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权利时间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所谓权利时间是指期权的剩余有效时间。在期权交易中，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它是指期权买卖日至期权到期日的时间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2855914" y="3860801"/>
            <a:ext cx="6048375" cy="2232025"/>
            <a:chOff x="2057400" y="3429000"/>
            <a:chExt cx="6393160" cy="3341712"/>
          </a:xfrm>
        </p:grpSpPr>
        <p:sp>
          <p:nvSpPr>
            <p:cNvPr id="706566" name="Rectangle 8"/>
            <p:cNvSpPr>
              <a:spLocks noChangeArrowheads="1"/>
            </p:cNvSpPr>
            <p:nvPr/>
          </p:nvSpPr>
          <p:spPr bwMode="auto">
            <a:xfrm>
              <a:off x="6012160" y="6237312"/>
              <a:ext cx="2438400" cy="5334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期权剩余月份</a:t>
              </a:r>
            </a:p>
          </p:txBody>
        </p:sp>
        <p:grpSp>
          <p:nvGrpSpPr>
            <p:cNvPr id="706567" name="组合 21"/>
            <p:cNvGrpSpPr>
              <a:grpSpLocks/>
            </p:cNvGrpSpPr>
            <p:nvPr/>
          </p:nvGrpSpPr>
          <p:grpSpPr bwMode="auto">
            <a:xfrm>
              <a:off x="2057400" y="3429000"/>
              <a:ext cx="5867400" cy="2743200"/>
              <a:chOff x="2057400" y="3429000"/>
              <a:chExt cx="5867400" cy="2743200"/>
            </a:xfrm>
          </p:grpSpPr>
          <p:sp>
            <p:nvSpPr>
              <p:cNvPr id="706568" name="Rectangle 7"/>
              <p:cNvSpPr>
                <a:spLocks noChangeArrowheads="1"/>
              </p:cNvSpPr>
              <p:nvPr/>
            </p:nvSpPr>
            <p:spPr bwMode="auto">
              <a:xfrm>
                <a:off x="4495800" y="3657600"/>
                <a:ext cx="1600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400" b="1">
                    <a:ea typeface="华文中宋" pitchFamily="2" charset="-122"/>
                  </a:rPr>
                  <a:t>时间价值</a:t>
                </a:r>
              </a:p>
            </p:txBody>
          </p:sp>
          <p:grpSp>
            <p:nvGrpSpPr>
              <p:cNvPr id="706569" name="组合 20"/>
              <p:cNvGrpSpPr>
                <a:grpSpLocks/>
              </p:cNvGrpSpPr>
              <p:nvPr/>
            </p:nvGrpSpPr>
            <p:grpSpPr bwMode="auto">
              <a:xfrm>
                <a:off x="2057400" y="3429000"/>
                <a:ext cx="5867400" cy="2743200"/>
                <a:chOff x="2057400" y="3429000"/>
                <a:chExt cx="5867400" cy="2743200"/>
              </a:xfrm>
            </p:grpSpPr>
            <p:grpSp>
              <p:nvGrpSpPr>
                <p:cNvPr id="706570" name="组合 17"/>
                <p:cNvGrpSpPr>
                  <a:grpSpLocks/>
                </p:cNvGrpSpPr>
                <p:nvPr/>
              </p:nvGrpSpPr>
              <p:grpSpPr bwMode="auto">
                <a:xfrm>
                  <a:off x="2819400" y="6019800"/>
                  <a:ext cx="1524000" cy="152400"/>
                  <a:chOff x="2819400" y="6019800"/>
                  <a:chExt cx="1524000" cy="152400"/>
                </a:xfrm>
              </p:grpSpPr>
              <p:grpSp>
                <p:nvGrpSpPr>
                  <p:cNvPr id="706579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2819400" y="6019800"/>
                    <a:ext cx="762000" cy="152400"/>
                    <a:chOff x="2819400" y="6019800"/>
                    <a:chExt cx="762000" cy="152400"/>
                  </a:xfrm>
                </p:grpSpPr>
                <p:sp>
                  <p:nvSpPr>
                    <p:cNvPr id="706581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9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82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1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06580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43400" y="6019800"/>
                    <a:ext cx="0" cy="152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6571" name="组合 19"/>
                <p:cNvGrpSpPr>
                  <a:grpSpLocks/>
                </p:cNvGrpSpPr>
                <p:nvPr/>
              </p:nvGrpSpPr>
              <p:grpSpPr bwMode="auto">
                <a:xfrm>
                  <a:off x="2057400" y="3429000"/>
                  <a:ext cx="5867400" cy="2743200"/>
                  <a:chOff x="2057400" y="3429000"/>
                  <a:chExt cx="5867400" cy="2743200"/>
                </a:xfrm>
              </p:grpSpPr>
              <p:grpSp>
                <p:nvGrpSpPr>
                  <p:cNvPr id="706572" name="组合 15"/>
                  <p:cNvGrpSpPr>
                    <a:grpSpLocks/>
                  </p:cNvGrpSpPr>
                  <p:nvPr/>
                </p:nvGrpSpPr>
                <p:grpSpPr bwMode="auto">
                  <a:xfrm>
                    <a:off x="2057400" y="3429000"/>
                    <a:ext cx="5867400" cy="2743200"/>
                    <a:chOff x="2057400" y="3429000"/>
                    <a:chExt cx="5867400" cy="2743200"/>
                  </a:xfrm>
                </p:grpSpPr>
                <p:sp>
                  <p:nvSpPr>
                    <p:cNvPr id="706576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7400" y="3429000"/>
                      <a:ext cx="0" cy="2743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77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7400" y="6172200"/>
                      <a:ext cx="5867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78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2133600" y="4076700"/>
                      <a:ext cx="4876800" cy="2095500"/>
                    </a:xfrm>
                    <a:custGeom>
                      <a:avLst/>
                      <a:gdLst>
                        <a:gd name="T0" fmla="*/ 0 w 3072"/>
                        <a:gd name="T1" fmla="*/ 2147483647 h 1320"/>
                        <a:gd name="T2" fmla="*/ 2147483647 w 3072"/>
                        <a:gd name="T3" fmla="*/ 2147483647 h 1320"/>
                        <a:gd name="T4" fmla="*/ 2147483647 w 3072"/>
                        <a:gd name="T5" fmla="*/ 2147483647 h 1320"/>
                        <a:gd name="T6" fmla="*/ 2147483647 w 3072"/>
                        <a:gd name="T7" fmla="*/ 2147483647 h 132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072"/>
                        <a:gd name="T13" fmla="*/ 0 h 1320"/>
                        <a:gd name="T14" fmla="*/ 3072 w 3072"/>
                        <a:gd name="T15" fmla="*/ 1320 h 132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072" h="1320">
                          <a:moveTo>
                            <a:pt x="0" y="24"/>
                          </a:moveTo>
                          <a:cubicBezTo>
                            <a:pt x="460" y="12"/>
                            <a:pt x="920" y="0"/>
                            <a:pt x="1344" y="72"/>
                          </a:cubicBezTo>
                          <a:cubicBezTo>
                            <a:pt x="1768" y="144"/>
                            <a:pt x="2256" y="248"/>
                            <a:pt x="2544" y="456"/>
                          </a:cubicBezTo>
                          <a:cubicBezTo>
                            <a:pt x="2832" y="664"/>
                            <a:pt x="2968" y="1160"/>
                            <a:pt x="3072" y="132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06573" name="组合 18"/>
                  <p:cNvGrpSpPr>
                    <a:grpSpLocks/>
                  </p:cNvGrpSpPr>
                  <p:nvPr/>
                </p:nvGrpSpPr>
                <p:grpSpPr bwMode="auto">
                  <a:xfrm>
                    <a:off x="5105400" y="6019800"/>
                    <a:ext cx="762000" cy="152400"/>
                    <a:chOff x="5105400" y="6019800"/>
                    <a:chExt cx="762000" cy="152400"/>
                  </a:xfrm>
                </p:grpSpPr>
                <p:sp>
                  <p:nvSpPr>
                    <p:cNvPr id="70657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5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657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67400" y="6019800"/>
                      <a:ext cx="0" cy="1524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6565" name="TextBox 14"/>
          <p:cNvSpPr txBox="1">
            <a:spLocks noChangeArrowheads="1"/>
          </p:cNvSpPr>
          <p:nvPr/>
        </p:nvSpPr>
        <p:spPr bwMode="auto">
          <a:xfrm>
            <a:off x="2208213" y="10525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2003893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89139"/>
            <a:ext cx="7467600" cy="410368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平价期权的时间价值最大</a:t>
            </a:r>
            <a:r>
              <a:rPr lang="en-US" altLang="zh-CN" b="1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?</a:t>
            </a:r>
            <a:r>
              <a:rPr lang="en-US" altLang="zh-CN" b="1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)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7588" name="TextBox 14"/>
          <p:cNvSpPr txBox="1">
            <a:spLocks noChangeArrowheads="1"/>
          </p:cNvSpPr>
          <p:nvPr/>
        </p:nvSpPr>
        <p:spPr bwMode="auto">
          <a:xfrm>
            <a:off x="2208213" y="1412876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1919288" y="2781300"/>
            <a:ext cx="7777162" cy="3240088"/>
            <a:chOff x="395536" y="2780928"/>
            <a:chExt cx="7776864" cy="3240360"/>
          </a:xfrm>
        </p:grpSpPr>
        <p:sp>
          <p:nvSpPr>
            <p:cNvPr id="707590" name="Rectangle 8"/>
            <p:cNvSpPr>
              <a:spLocks noChangeArrowheads="1"/>
            </p:cNvSpPr>
            <p:nvPr/>
          </p:nvSpPr>
          <p:spPr bwMode="auto">
            <a:xfrm>
              <a:off x="7236296" y="5373216"/>
              <a:ext cx="936104" cy="4320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实值</a:t>
              </a:r>
            </a:p>
          </p:txBody>
        </p:sp>
        <p:grpSp>
          <p:nvGrpSpPr>
            <p:cNvPr id="707591" name="组合 23"/>
            <p:cNvGrpSpPr>
              <a:grpSpLocks/>
            </p:cNvGrpSpPr>
            <p:nvPr/>
          </p:nvGrpSpPr>
          <p:grpSpPr bwMode="auto">
            <a:xfrm>
              <a:off x="1331640" y="2780928"/>
              <a:ext cx="6014614" cy="2743200"/>
              <a:chOff x="1533525" y="3429000"/>
              <a:chExt cx="6014614" cy="2743200"/>
            </a:xfrm>
          </p:grpSpPr>
          <p:grpSp>
            <p:nvGrpSpPr>
              <p:cNvPr id="707594" name="组合 22"/>
              <p:cNvGrpSpPr>
                <a:grpSpLocks/>
              </p:cNvGrpSpPr>
              <p:nvPr/>
            </p:nvGrpSpPr>
            <p:grpSpPr bwMode="auto">
              <a:xfrm>
                <a:off x="5105400" y="6019800"/>
                <a:ext cx="762000" cy="152400"/>
                <a:chOff x="5105400" y="6019800"/>
                <a:chExt cx="762000" cy="152400"/>
              </a:xfrm>
            </p:grpSpPr>
            <p:sp>
              <p:nvSpPr>
                <p:cNvPr id="707607" name="Line 12"/>
                <p:cNvSpPr>
                  <a:spLocks noChangeShapeType="1"/>
                </p:cNvSpPr>
                <p:nvPr/>
              </p:nvSpPr>
              <p:spPr bwMode="auto">
                <a:xfrm>
                  <a:off x="5105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608" name="Line 13"/>
                <p:cNvSpPr>
                  <a:spLocks noChangeShapeType="1"/>
                </p:cNvSpPr>
                <p:nvPr/>
              </p:nvSpPr>
              <p:spPr bwMode="auto">
                <a:xfrm>
                  <a:off x="5867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595" name="组合 21"/>
              <p:cNvGrpSpPr>
                <a:grpSpLocks/>
              </p:cNvGrpSpPr>
              <p:nvPr/>
            </p:nvGrpSpPr>
            <p:grpSpPr bwMode="auto">
              <a:xfrm>
                <a:off x="1533525" y="3429000"/>
                <a:ext cx="6014614" cy="2743200"/>
                <a:chOff x="1533525" y="3429000"/>
                <a:chExt cx="6014614" cy="2743200"/>
              </a:xfrm>
            </p:grpSpPr>
            <p:sp>
              <p:nvSpPr>
                <p:cNvPr id="707596" name="Line 9"/>
                <p:cNvSpPr>
                  <a:spLocks noChangeShapeType="1"/>
                </p:cNvSpPr>
                <p:nvPr/>
              </p:nvSpPr>
              <p:spPr bwMode="auto">
                <a:xfrm>
                  <a:off x="2819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597" name="Line 10"/>
                <p:cNvSpPr>
                  <a:spLocks noChangeShapeType="1"/>
                </p:cNvSpPr>
                <p:nvPr/>
              </p:nvSpPr>
              <p:spPr bwMode="auto">
                <a:xfrm>
                  <a:off x="3581400" y="6019800"/>
                  <a:ext cx="0" cy="15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7598" name="组合 20"/>
                <p:cNvGrpSpPr>
                  <a:grpSpLocks/>
                </p:cNvGrpSpPr>
                <p:nvPr/>
              </p:nvGrpSpPr>
              <p:grpSpPr bwMode="auto">
                <a:xfrm>
                  <a:off x="1533525" y="3429000"/>
                  <a:ext cx="6014614" cy="2743200"/>
                  <a:chOff x="1533525" y="3429000"/>
                  <a:chExt cx="6014614" cy="2743200"/>
                </a:xfrm>
              </p:grpSpPr>
              <p:sp>
                <p:nvSpPr>
                  <p:cNvPr id="70759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413845" y="3501008"/>
                    <a:ext cx="1502221" cy="4739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r>
                      <a:rPr lang="zh-CN" altLang="en-US" sz="2400" b="1">
                        <a:ea typeface="华文中宋" pitchFamily="2" charset="-122"/>
                      </a:rPr>
                      <a:t>时间价值</a:t>
                    </a:r>
                  </a:p>
                </p:txBody>
              </p:sp>
              <p:grpSp>
                <p:nvGrpSpPr>
                  <p:cNvPr id="707600" name="组合 19"/>
                  <p:cNvGrpSpPr>
                    <a:grpSpLocks/>
                  </p:cNvGrpSpPr>
                  <p:nvPr/>
                </p:nvGrpSpPr>
                <p:grpSpPr bwMode="auto">
                  <a:xfrm>
                    <a:off x="1533525" y="3429000"/>
                    <a:ext cx="6014614" cy="2743200"/>
                    <a:chOff x="1533525" y="3429000"/>
                    <a:chExt cx="6014614" cy="2743200"/>
                  </a:xfrm>
                </p:grpSpPr>
                <p:grpSp>
                  <p:nvGrpSpPr>
                    <p:cNvPr id="707601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3525" y="3429000"/>
                      <a:ext cx="5881539" cy="2743200"/>
                      <a:chOff x="1533525" y="3429000"/>
                      <a:chExt cx="5881539" cy="2743200"/>
                    </a:xfrm>
                  </p:grpSpPr>
                  <p:grpSp>
                    <p:nvGrpSpPr>
                      <p:cNvPr id="707603" name="组合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47664" y="3429000"/>
                        <a:ext cx="5867400" cy="2743200"/>
                        <a:chOff x="1547664" y="3429000"/>
                        <a:chExt cx="5867400" cy="2743200"/>
                      </a:xfrm>
                    </p:grpSpPr>
                    <p:sp>
                      <p:nvSpPr>
                        <p:cNvPr id="707605" name="Line 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355976" y="3429000"/>
                          <a:ext cx="0" cy="274320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07606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47664" y="6165304"/>
                          <a:ext cx="586740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6" name="任意多边形 15"/>
                      <p:cNvSpPr/>
                      <p:nvPr/>
                    </p:nvSpPr>
                    <p:spPr>
                      <a:xfrm>
                        <a:off x="1534010" y="4221229"/>
                        <a:ext cx="2822467" cy="1808314"/>
                      </a:xfrm>
                      <a:custGeom>
                        <a:avLst/>
                        <a:gdLst>
                          <a:gd name="connsiteX0" fmla="*/ 2838450 w 2838450"/>
                          <a:gd name="connsiteY0" fmla="*/ 0 h 1876425"/>
                          <a:gd name="connsiteX1" fmla="*/ 2152650 w 2838450"/>
                          <a:gd name="connsiteY1" fmla="*/ 1152525 h 1876425"/>
                          <a:gd name="connsiteX2" fmla="*/ 0 w 2838450"/>
                          <a:gd name="connsiteY2" fmla="*/ 1876425 h 18764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838450" h="1876425">
                            <a:moveTo>
                              <a:pt x="2838450" y="0"/>
                            </a:moveTo>
                            <a:cubicBezTo>
                              <a:pt x="2732087" y="419894"/>
                              <a:pt x="2625725" y="839788"/>
                              <a:pt x="2152650" y="1152525"/>
                            </a:cubicBezTo>
                            <a:cubicBezTo>
                              <a:pt x="1679575" y="1465262"/>
                              <a:pt x="839787" y="1670843"/>
                              <a:pt x="0" y="1876425"/>
                            </a:cubicBezTo>
                          </a:path>
                        </a:pathLst>
                      </a:cu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>
                          <a:defRPr/>
                        </a:pPr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17" name="任意多边形 16"/>
                    <p:cNvSpPr/>
                    <p:nvPr/>
                  </p:nvSpPr>
                  <p:spPr>
                    <a:xfrm>
                      <a:off x="4342190" y="4221229"/>
                      <a:ext cx="3206627" cy="1728932"/>
                    </a:xfrm>
                    <a:custGeom>
                      <a:avLst/>
                      <a:gdLst>
                        <a:gd name="connsiteX0" fmla="*/ 65087 w 2684462"/>
                        <a:gd name="connsiteY0" fmla="*/ 0 h 1695450"/>
                        <a:gd name="connsiteX1" fmla="*/ 436562 w 2684462"/>
                        <a:gd name="connsiteY1" fmla="*/ 1247775 h 1695450"/>
                        <a:gd name="connsiteX2" fmla="*/ 2684462 w 2684462"/>
                        <a:gd name="connsiteY2" fmla="*/ 1695450 h 1695450"/>
                        <a:gd name="connsiteX0" fmla="*/ 32544 w 2717006"/>
                        <a:gd name="connsiteY0" fmla="*/ 0 h 1695450"/>
                        <a:gd name="connsiteX1" fmla="*/ 469106 w 2717006"/>
                        <a:gd name="connsiteY1" fmla="*/ 1247775 h 1695450"/>
                        <a:gd name="connsiteX2" fmla="*/ 2717006 w 2717006"/>
                        <a:gd name="connsiteY2" fmla="*/ 1695450 h 1695450"/>
                        <a:gd name="connsiteX0" fmla="*/ 32544 w 2717006"/>
                        <a:gd name="connsiteY0" fmla="*/ 0 h 1695450"/>
                        <a:gd name="connsiteX1" fmla="*/ 608608 w 2717006"/>
                        <a:gd name="connsiteY1" fmla="*/ 1224136 h 1695450"/>
                        <a:gd name="connsiteX2" fmla="*/ 2717006 w 2717006"/>
                        <a:gd name="connsiteY2" fmla="*/ 1695450 h 1695450"/>
                        <a:gd name="connsiteX0" fmla="*/ 32544 w 2717006"/>
                        <a:gd name="connsiteY0" fmla="*/ 0 h 1695450"/>
                        <a:gd name="connsiteX1" fmla="*/ 752624 w 2717006"/>
                        <a:gd name="connsiteY1" fmla="*/ 1224136 h 1695450"/>
                        <a:gd name="connsiteX2" fmla="*/ 2717006 w 2717006"/>
                        <a:gd name="connsiteY2" fmla="*/ 1695450 h 1695450"/>
                        <a:gd name="connsiteX0" fmla="*/ 32544 w 2749550"/>
                        <a:gd name="connsiteY0" fmla="*/ 0 h 1695450"/>
                        <a:gd name="connsiteX1" fmla="*/ 785168 w 2749550"/>
                        <a:gd name="connsiteY1" fmla="*/ 1224136 h 1695450"/>
                        <a:gd name="connsiteX2" fmla="*/ 2749550 w 2749550"/>
                        <a:gd name="connsiteY2" fmla="*/ 1695450 h 1695450"/>
                        <a:gd name="connsiteX0" fmla="*/ 32544 w 2749550"/>
                        <a:gd name="connsiteY0" fmla="*/ 0 h 1695450"/>
                        <a:gd name="connsiteX1" fmla="*/ 785168 w 2749550"/>
                        <a:gd name="connsiteY1" fmla="*/ 1224136 h 1695450"/>
                        <a:gd name="connsiteX2" fmla="*/ 2749550 w 2749550"/>
                        <a:gd name="connsiteY2" fmla="*/ 1695450 h 1695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49550" h="1695450">
                          <a:moveTo>
                            <a:pt x="32544" y="0"/>
                          </a:moveTo>
                          <a:cubicBezTo>
                            <a:pt x="0" y="482600"/>
                            <a:pt x="332334" y="941561"/>
                            <a:pt x="785168" y="1224136"/>
                          </a:cubicBezTo>
                          <a:cubicBezTo>
                            <a:pt x="1238002" y="1506711"/>
                            <a:pt x="1843881" y="1612900"/>
                            <a:pt x="2749550" y="1695450"/>
                          </a:cubicBezTo>
                        </a:path>
                      </a:pathLst>
                    </a:cu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707592" name="Rectangle 8"/>
            <p:cNvSpPr>
              <a:spLocks noChangeArrowheads="1"/>
            </p:cNvSpPr>
            <p:nvPr/>
          </p:nvSpPr>
          <p:spPr bwMode="auto">
            <a:xfrm>
              <a:off x="395536" y="5373216"/>
              <a:ext cx="936104" cy="4320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虚值</a:t>
              </a:r>
            </a:p>
          </p:txBody>
        </p:sp>
        <p:sp>
          <p:nvSpPr>
            <p:cNvPr id="707593" name="Rectangle 8"/>
            <p:cNvSpPr>
              <a:spLocks noChangeArrowheads="1"/>
            </p:cNvSpPr>
            <p:nvPr/>
          </p:nvSpPr>
          <p:spPr bwMode="auto">
            <a:xfrm>
              <a:off x="3707904" y="5589240"/>
              <a:ext cx="936104" cy="4320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400" b="1">
                  <a:ea typeface="华文中宋" pitchFamily="2" charset="-122"/>
                </a:rPr>
                <a:t>平价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622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9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smtClean="0"/>
              <a:t>看涨期权价格的构成</a:t>
            </a:r>
          </a:p>
        </p:txBody>
      </p:sp>
      <p:grpSp>
        <p:nvGrpSpPr>
          <p:cNvPr id="708611" name="Group 4"/>
          <p:cNvGrpSpPr>
            <a:grpSpLocks/>
          </p:cNvGrpSpPr>
          <p:nvPr/>
        </p:nvGrpSpPr>
        <p:grpSpPr bwMode="auto">
          <a:xfrm>
            <a:off x="2279651" y="2420939"/>
            <a:ext cx="6911975" cy="3811587"/>
            <a:chOff x="839" y="1680"/>
            <a:chExt cx="4354" cy="2401"/>
          </a:xfrm>
        </p:grpSpPr>
        <p:grpSp>
          <p:nvGrpSpPr>
            <p:cNvPr id="708614" name="Group 5"/>
            <p:cNvGrpSpPr>
              <a:grpSpLocks/>
            </p:cNvGrpSpPr>
            <p:nvPr/>
          </p:nvGrpSpPr>
          <p:grpSpPr bwMode="auto">
            <a:xfrm>
              <a:off x="1104" y="1680"/>
              <a:ext cx="4089" cy="2160"/>
              <a:chOff x="960" y="1776"/>
              <a:chExt cx="4089" cy="2160"/>
            </a:xfrm>
          </p:grpSpPr>
          <p:pic>
            <p:nvPicPr>
              <p:cNvPr id="708619" name="Picture 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60" y="1776"/>
                <a:ext cx="4080" cy="2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08620" name="Group 7"/>
              <p:cNvGrpSpPr>
                <a:grpSpLocks/>
              </p:cNvGrpSpPr>
              <p:nvPr/>
            </p:nvGrpSpPr>
            <p:grpSpPr bwMode="auto">
              <a:xfrm>
                <a:off x="1330" y="2544"/>
                <a:ext cx="3719" cy="1273"/>
                <a:chOff x="1330" y="2544"/>
                <a:chExt cx="3719" cy="1273"/>
              </a:xfrm>
            </p:grpSpPr>
            <p:sp>
              <p:nvSpPr>
                <p:cNvPr id="708621" name="Rectangle 8"/>
                <p:cNvSpPr>
                  <a:spLocks noChangeArrowheads="1"/>
                </p:cNvSpPr>
                <p:nvPr/>
              </p:nvSpPr>
              <p:spPr bwMode="auto">
                <a:xfrm>
                  <a:off x="3507" y="3590"/>
                  <a:ext cx="272" cy="2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zh-CN" sz="2400" b="1">
                      <a:latin typeface="Times New Roman" pitchFamily="18" charset="0"/>
                      <a:ea typeface="宋体" charset="-122"/>
                      <a:cs typeface="Times New Roman" pitchFamily="18" charset="0"/>
                    </a:rPr>
                    <a:t>45</a:t>
                  </a:r>
                  <a:r>
                    <a:rPr lang="en-US" altLang="zh-CN" sz="2400" b="1" baseline="30000">
                      <a:latin typeface="Times New Roman" pitchFamily="18" charset="0"/>
                      <a:ea typeface="宋体" charset="-122"/>
                      <a:cs typeface="Times New Roman" pitchFamily="18" charset="0"/>
                    </a:rPr>
                    <a:t>0</a:t>
                  </a:r>
                  <a:endParaRPr lang="en-US" altLang="zh-CN" sz="2400" b="1">
                    <a:latin typeface="Times New Roman" pitchFamily="18" charset="0"/>
                    <a:ea typeface="宋体" charset="-122"/>
                    <a:cs typeface="Times New Roman" pitchFamily="18" charset="0"/>
                  </a:endParaRPr>
                </a:p>
              </p:txBody>
            </p:sp>
            <p:sp>
              <p:nvSpPr>
                <p:cNvPr id="708622" name="Rectangle 9"/>
                <p:cNvSpPr>
                  <a:spLocks noChangeArrowheads="1"/>
                </p:cNvSpPr>
                <p:nvPr/>
              </p:nvSpPr>
              <p:spPr bwMode="auto">
                <a:xfrm>
                  <a:off x="1330" y="3168"/>
                  <a:ext cx="1358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sz="2400" b="1">
                      <a:ea typeface="宋体" charset="-122"/>
                    </a:rPr>
                    <a:t>看涨期权价格</a:t>
                  </a:r>
                </a:p>
              </p:txBody>
            </p:sp>
            <p:sp>
              <p:nvSpPr>
                <p:cNvPr id="7086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142" y="2976"/>
                  <a:ext cx="907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sz="2400" b="1">
                      <a:ea typeface="宋体" charset="-122"/>
                    </a:rPr>
                    <a:t>内在价值</a:t>
                  </a:r>
                </a:p>
              </p:txBody>
            </p:sp>
            <p:sp>
              <p:nvSpPr>
                <p:cNvPr id="708624" name="Rectangle 11"/>
                <p:cNvSpPr>
                  <a:spLocks noChangeArrowheads="1"/>
                </p:cNvSpPr>
                <p:nvPr/>
              </p:nvSpPr>
              <p:spPr bwMode="auto">
                <a:xfrm>
                  <a:off x="2688" y="2544"/>
                  <a:ext cx="819" cy="33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zh-CN" altLang="en-US" sz="2400" b="1">
                      <a:ea typeface="宋体" charset="-122"/>
                    </a:rPr>
                    <a:t>时间价值</a:t>
                  </a:r>
                </a:p>
              </p:txBody>
            </p:sp>
            <p:sp>
              <p:nvSpPr>
                <p:cNvPr id="708625" name="Line 12"/>
                <p:cNvSpPr>
                  <a:spLocks noChangeShapeType="1"/>
                </p:cNvSpPr>
                <p:nvPr/>
              </p:nvSpPr>
              <p:spPr bwMode="auto">
                <a:xfrm>
                  <a:off x="2688" y="3360"/>
                  <a:ext cx="24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168" y="2880"/>
                  <a:ext cx="48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62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792" y="3120"/>
                  <a:ext cx="38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8615" name="Rectangle 15"/>
            <p:cNvSpPr>
              <a:spLocks noChangeArrowheads="1"/>
            </p:cNvSpPr>
            <p:nvPr/>
          </p:nvSpPr>
          <p:spPr bwMode="auto">
            <a:xfrm>
              <a:off x="839" y="1706"/>
              <a:ext cx="222" cy="2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08616" name="Rectangle 16"/>
            <p:cNvSpPr>
              <a:spLocks noChangeArrowheads="1"/>
            </p:cNvSpPr>
            <p:nvPr/>
          </p:nvSpPr>
          <p:spPr bwMode="auto">
            <a:xfrm>
              <a:off x="884" y="3657"/>
              <a:ext cx="220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o</a:t>
              </a:r>
            </a:p>
          </p:txBody>
        </p:sp>
        <p:sp>
          <p:nvSpPr>
            <p:cNvPr id="708617" name="Rectangle 17"/>
            <p:cNvSpPr>
              <a:spLocks noChangeArrowheads="1"/>
            </p:cNvSpPr>
            <p:nvPr/>
          </p:nvSpPr>
          <p:spPr bwMode="auto">
            <a:xfrm>
              <a:off x="4921" y="3793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i="1">
                  <a:latin typeface="Times New Roman" pitchFamily="18" charset="0"/>
                  <a:ea typeface="宋体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708618" name="Rectangle 18"/>
            <p:cNvSpPr>
              <a:spLocks noChangeArrowheads="1"/>
            </p:cNvSpPr>
            <p:nvPr/>
          </p:nvSpPr>
          <p:spPr bwMode="auto">
            <a:xfrm>
              <a:off x="3216" y="3792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i="1"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08613" name="TextBox 21"/>
          <p:cNvSpPr txBox="1">
            <a:spLocks noChangeArrowheads="1"/>
          </p:cNvSpPr>
          <p:nvPr/>
        </p:nvSpPr>
        <p:spPr bwMode="auto">
          <a:xfrm>
            <a:off x="2208213" y="10525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期权合约价格的构成</a:t>
            </a:r>
          </a:p>
        </p:txBody>
      </p:sp>
    </p:spTree>
    <p:extLst>
      <p:ext uri="{BB962C8B-B14F-4D97-AF65-F5344CB8AC3E}">
        <p14:creationId xmlns:p14="http://schemas.microsoft.com/office/powerpoint/2010/main" val="411475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1628775"/>
            <a:ext cx="7097712" cy="4464050"/>
          </a:xfrm>
        </p:spPr>
        <p:txBody>
          <a:bodyPr/>
          <a:lstStyle/>
          <a:p>
            <a:pPr eaLnBrk="1" hangingPunct="1"/>
            <a:r>
              <a:rPr lang="zh-CN" altLang="en-US"/>
              <a:t>看跌期权价格的构成</a:t>
            </a:r>
          </a:p>
        </p:txBody>
      </p:sp>
      <p:pic>
        <p:nvPicPr>
          <p:cNvPr id="7096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213" y="2349500"/>
            <a:ext cx="693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9636" name="Rectangle 5"/>
          <p:cNvSpPr>
            <a:spLocks noChangeArrowheads="1"/>
          </p:cNvSpPr>
          <p:nvPr/>
        </p:nvSpPr>
        <p:spPr bwMode="auto">
          <a:xfrm>
            <a:off x="4440239" y="5516564"/>
            <a:ext cx="498475" cy="4079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45</a:t>
            </a:r>
            <a:r>
              <a:rPr lang="en-US" altLang="zh-CN" sz="2400" b="1" baseline="3000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endParaRPr lang="en-US" altLang="zh-CN" sz="2400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1407439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35188" y="908051"/>
            <a:ext cx="7467600" cy="5810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引例</a:t>
            </a:r>
            <a:r>
              <a:rPr lang="en-US" altLang="zh-CN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：早期的实物期权</a:t>
            </a:r>
          </a:p>
        </p:txBody>
      </p: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2711451" y="1916113"/>
            <a:ext cx="1008063" cy="3529012"/>
          </a:xfrm>
          <a:prstGeom prst="ellipse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693252" name="Text Box 63"/>
          <p:cNvSpPr txBox="1">
            <a:spLocks noChangeArrowheads="1"/>
          </p:cNvSpPr>
          <p:nvPr/>
        </p:nvSpPr>
        <p:spPr bwMode="auto">
          <a:xfrm>
            <a:off x="1828800" y="2819400"/>
            <a:ext cx="457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zh-CN" altLang="zh-CN" sz="2800">
              <a:latin typeface="Times New Roman" pitchFamily="18" charset="0"/>
              <a:ea typeface="宋体" charset="-122"/>
            </a:endParaRPr>
          </a:p>
        </p:txBody>
      </p:sp>
      <p:sp>
        <p:nvSpPr>
          <p:cNvPr id="693253" name="Text Box 77"/>
          <p:cNvSpPr txBox="1">
            <a:spLocks noChangeArrowheads="1"/>
          </p:cNvSpPr>
          <p:nvPr/>
        </p:nvSpPr>
        <p:spPr bwMode="auto">
          <a:xfrm>
            <a:off x="2775545" y="2060575"/>
            <a:ext cx="923330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zh-CN" altLang="en-US" sz="4800">
                <a:solidFill>
                  <a:srgbClr val="FFFFFF"/>
                </a:solidFill>
                <a:latin typeface="华文新魏" pitchFamily="2" charset="-122"/>
              </a:rPr>
              <a:t>榨油机期权 </a:t>
            </a:r>
          </a:p>
        </p:txBody>
      </p:sp>
      <p:cxnSp>
        <p:nvCxnSpPr>
          <p:cNvPr id="12" name="直接箭头连接符 11"/>
          <p:cNvCxnSpPr>
            <a:stCxn id="76859" idx="6"/>
            <a:endCxn id="45067" idx="1"/>
          </p:cNvCxnSpPr>
          <p:nvPr/>
        </p:nvCxnSpPr>
        <p:spPr bwMode="auto">
          <a:xfrm flipV="1">
            <a:off x="3719513" y="2252663"/>
            <a:ext cx="1655762" cy="1428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6859" idx="6"/>
            <a:endCxn id="23" idx="1"/>
          </p:cNvCxnSpPr>
          <p:nvPr/>
        </p:nvCxnSpPr>
        <p:spPr bwMode="auto">
          <a:xfrm>
            <a:off x="3719514" y="3681413"/>
            <a:ext cx="2160587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880101" y="2924176"/>
            <a:ext cx="3960813" cy="224676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泰利斯在橄榄收获季节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之前的半年</a:t>
            </a:r>
            <a:r>
              <a:rPr lang="en-US" altLang="zh-CN" sz="2800" b="1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预先支付很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小的费用</a:t>
            </a:r>
            <a:r>
              <a:rPr lang="en-US" altLang="zh-CN" sz="2800" b="1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从榨油机老板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处获取榨油机的优先平</a:t>
            </a:r>
          </a:p>
          <a:p>
            <a:pPr algn="l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latin typeface="仿宋" pitchFamily="49" charset="-122"/>
                <a:ea typeface="仿宋" pitchFamily="49" charset="-122"/>
              </a:rPr>
              <a:t>价租用权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375275" y="1989139"/>
            <a:ext cx="4679950" cy="528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charset="0"/>
                <a:ea typeface="华文仿宋" pitchFamily="2" charset="-122"/>
              </a:rPr>
              <a:t>亚里士多德</a:t>
            </a:r>
            <a:r>
              <a:rPr lang="en-US" altLang="zh-CN" sz="2800">
                <a:latin typeface="华文仿宋" pitchFamily="2" charset="-122"/>
                <a:ea typeface="华文仿宋" pitchFamily="2" charset="-122"/>
              </a:rPr>
              <a:t>·</a:t>
            </a:r>
            <a:r>
              <a:rPr lang="en-US" altLang="zh-CN" sz="2800">
                <a:latin typeface="Arial" charset="0"/>
                <a:ea typeface="华文仿宋" pitchFamily="2" charset="-122"/>
              </a:rPr>
              <a:t>《</a:t>
            </a:r>
            <a:r>
              <a:rPr lang="zh-CN" altLang="en-US" sz="2800">
                <a:latin typeface="Arial" charset="0"/>
                <a:ea typeface="华文仿宋" pitchFamily="2" charset="-122"/>
              </a:rPr>
              <a:t>政治学</a:t>
            </a:r>
            <a:r>
              <a:rPr lang="en-US" altLang="zh-CN" sz="2800">
                <a:latin typeface="Arial" charset="0"/>
                <a:ea typeface="华文仿宋" pitchFamily="2" charset="-122"/>
              </a:rPr>
              <a:t>》</a:t>
            </a:r>
            <a:endParaRPr lang="zh-CN" altLang="en-US" sz="2800">
              <a:latin typeface="Arial" charset="0"/>
              <a:ea typeface="华文仿宋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1889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827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9" grpId="0" animBg="1"/>
      <p:bldP spid="23" grpId="0" animBg="1"/>
      <p:bldP spid="450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205038"/>
            <a:ext cx="8137525" cy="35988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六大主要影响因素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标的资产价格（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执行价格（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</a:rPr>
              <a:t>X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到期期限（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标的资产价格的波动率（</a:t>
            </a:r>
            <a:r>
              <a:rPr lang="el-GR" altLang="zh-CN" sz="28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</a:rPr>
              <a:t>σ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无风险利率（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</a:rPr>
              <a:t>R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标的资产红利分配（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</a:rPr>
              <a:t>D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0660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405271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标的资产价格（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一般来讲，无论是欧式还是美式期权，标的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资产价格对看涨期权价格有正向影响（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</a:t>
            </a:r>
            <a:endParaRPr lang="en-US" altLang="zh-CN" sz="2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），对看跌期权有负面影响（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两者反向变化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1684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45371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执行价格（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一般来讲，执行价格越低，无论是欧式还是美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式期权，看涨期权价值越大（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两者反向变化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），而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看跌期权价值越小（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2708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176347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5"/>
            <a:ext cx="8497888" cy="28082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到期期限（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一般来讲，到期期限越长，美式期权的价值越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大（时间价值越大，因为可随时行权），即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</a:t>
            </a:r>
            <a:endParaRPr lang="en-US" altLang="zh-CN" sz="2800" b="1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向变化；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但到期期限对欧式期权价值的影响是不确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定的。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3732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089" y="5157789"/>
            <a:ext cx="5832475" cy="866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algn="l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问题：为什么到期期限对欧式期    权价值的影响是不确定的？</a:t>
            </a:r>
          </a:p>
        </p:txBody>
      </p:sp>
    </p:spTree>
    <p:extLst>
      <p:ext uri="{BB962C8B-B14F-4D97-AF65-F5344CB8AC3E}">
        <p14:creationId xmlns:p14="http://schemas.microsoft.com/office/powerpoint/2010/main" val="3306435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标的资产价格的波动率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l-GR" altLang="zh-CN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）</a:t>
            </a:r>
            <a:endParaRPr lang="en-US" altLang="zh-CN" sz="2800" b="1" dirty="0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        从时间价值的角度来讲，无论是欧式还是美式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期权，看涨还是看跌期权，波动率对期权价值都具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有正向影响（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），因为波动率越大，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时间价值越大（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为什么？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4756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360468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2060576"/>
            <a:ext cx="8496300" cy="388937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无风险利率（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     无风险利率对期权价格的影响比较复杂。一方面，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利率上升将使未来资产价格上升，贴现率上升，对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看跌期权不利，对看涨期权的效应不明确。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      另一方面，对价格与利率呈反向关系的标的资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产（股票、债券等）而言，利率上升将使未来资产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价格下降，贴现率上升，对看涨期权不利，对看跌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期权的效应不明确。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5780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1065719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276476"/>
            <a:ext cx="8497888" cy="28813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标的资产红利分配（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由于标的资产红利分配将减少标的资产价格，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因而对看涨期权价格有负面影响（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两者反向变化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），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对看跌期权有正面影响（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两者同向变化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6804" name="TextBox 4"/>
          <p:cNvSpPr txBox="1">
            <a:spLocks noChangeArrowheads="1"/>
          </p:cNvSpPr>
          <p:nvPr/>
        </p:nvSpPr>
        <p:spPr bwMode="auto">
          <a:xfrm>
            <a:off x="2208213" y="13414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</a:t>
            </a:r>
          </a:p>
        </p:txBody>
      </p:sp>
    </p:spTree>
    <p:extLst>
      <p:ext uri="{BB962C8B-B14F-4D97-AF65-F5344CB8AC3E}">
        <p14:creationId xmlns:p14="http://schemas.microsoft.com/office/powerpoint/2010/main" val="2668680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74826" y="1916113"/>
          <a:ext cx="8353425" cy="3200400"/>
        </p:xfrm>
        <a:graphic>
          <a:graphicData uri="http://schemas.openxmlformats.org/drawingml/2006/table">
            <a:tbl>
              <a:tblPr/>
              <a:tblGrid>
                <a:gridCol w="1671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变量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欧式看涨期权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欧式看跌期权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美式看涨期权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华文新魏" pitchFamily="2" charset="-122"/>
                        </a:rPr>
                        <a:t>美式看跌期权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rebuchet MS" pitchFamily="34" charset="0"/>
                        <a:ea typeface="华文新魏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S  (+)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X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仿宋" pitchFamily="49" charset="-122"/>
                        <a:ea typeface="仿宋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T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σ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 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R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?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D (+)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+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7877" name="TextBox 12"/>
          <p:cNvSpPr txBox="1">
            <a:spLocks noChangeArrowheads="1"/>
          </p:cNvSpPr>
          <p:nvPr/>
        </p:nvSpPr>
        <p:spPr bwMode="auto">
          <a:xfrm>
            <a:off x="3287713" y="1268414"/>
            <a:ext cx="5111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期权合约价格的影响因素总结</a:t>
            </a:r>
          </a:p>
        </p:txBody>
      </p:sp>
    </p:spTree>
    <p:extLst>
      <p:ext uri="{BB962C8B-B14F-4D97-AF65-F5344CB8AC3E}">
        <p14:creationId xmlns:p14="http://schemas.microsoft.com/office/powerpoint/2010/main" val="1157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2420939"/>
            <a:ext cx="8642350" cy="3671887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以买入看涨期权为例</a:t>
            </a:r>
          </a:p>
          <a:p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例：投机者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日预期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指数将在未来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月内上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涨，于是他以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2000$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的期权费买入了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15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日到期，协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定价格为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点的欧式看涨期权，标的物为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9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月份到期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指数合约。</a:t>
            </a:r>
          </a:p>
          <a:p>
            <a:pPr lvl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如果到期日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指数升至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380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点，投机者的获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>
              <a:buFont typeface="Wingdings 2" pitchFamily="18" charset="2"/>
              <a:buNone/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利是多少（每点计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100 $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）？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063750" y="404813"/>
            <a:ext cx="7467600" cy="6524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3600" b="1" cap="small">
                <a:latin typeface="+mj-lt"/>
                <a:ea typeface="+mj-ea"/>
                <a:cs typeface="+mj-cs"/>
              </a:rPr>
              <a:t>期权概述</a:t>
            </a:r>
            <a:endParaRPr lang="zh-CN" altLang="en-US" sz="3600" b="1" cap="small" dirty="0">
              <a:latin typeface="+mj-lt"/>
              <a:ea typeface="+mj-ea"/>
              <a:cs typeface="+mj-cs"/>
            </a:endParaRPr>
          </a:p>
        </p:txBody>
      </p:sp>
      <p:sp>
        <p:nvSpPr>
          <p:cNvPr id="718852" name="TextBox 5"/>
          <p:cNvSpPr txBox="1">
            <a:spLocks noChangeArrowheads="1"/>
          </p:cNvSpPr>
          <p:nvPr/>
        </p:nvSpPr>
        <p:spPr bwMode="auto">
          <a:xfrm>
            <a:off x="2208213" y="1557339"/>
            <a:ext cx="5111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期权交易盈亏的简要分析</a:t>
            </a:r>
          </a:p>
        </p:txBody>
      </p:sp>
    </p:spTree>
    <p:extLst>
      <p:ext uri="{BB962C8B-B14F-4D97-AF65-F5344CB8AC3E}">
        <p14:creationId xmlns:p14="http://schemas.microsoft.com/office/powerpoint/2010/main" val="393077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00214"/>
            <a:ext cx="8280400" cy="4225925"/>
          </a:xfrm>
        </p:spPr>
        <p:txBody>
          <a:bodyPr/>
          <a:lstStyle/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买入看涨期权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买进期权费为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欧式看涨期权期权协定价格为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19875" name="Group 4"/>
          <p:cNvGrpSpPr>
            <a:grpSpLocks/>
          </p:cNvGrpSpPr>
          <p:nvPr/>
        </p:nvGrpSpPr>
        <p:grpSpPr bwMode="auto">
          <a:xfrm>
            <a:off x="1992313" y="2781300"/>
            <a:ext cx="7620000" cy="3678238"/>
            <a:chOff x="672" y="1907"/>
            <a:chExt cx="4800" cy="2317"/>
          </a:xfrm>
        </p:grpSpPr>
        <p:sp>
          <p:nvSpPr>
            <p:cNvPr id="719878" name="Line 5"/>
            <p:cNvSpPr>
              <a:spLocks noChangeShapeType="1"/>
            </p:cNvSpPr>
            <p:nvPr/>
          </p:nvSpPr>
          <p:spPr bwMode="auto">
            <a:xfrm>
              <a:off x="1344" y="3888"/>
              <a:ext cx="34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9" name="Line 6"/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192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0" name="Line 7"/>
            <p:cNvSpPr>
              <a:spLocks noChangeShapeType="1"/>
            </p:cNvSpPr>
            <p:nvPr/>
          </p:nvSpPr>
          <p:spPr bwMode="auto">
            <a:xfrm>
              <a:off x="1344" y="3072"/>
              <a:ext cx="34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1" name="Line 8"/>
            <p:cNvSpPr>
              <a:spLocks noChangeShapeType="1"/>
            </p:cNvSpPr>
            <p:nvPr/>
          </p:nvSpPr>
          <p:spPr bwMode="auto">
            <a:xfrm>
              <a:off x="1344" y="3360"/>
              <a:ext cx="12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2" name="Line 9"/>
            <p:cNvSpPr>
              <a:spLocks noChangeShapeType="1"/>
            </p:cNvSpPr>
            <p:nvPr/>
          </p:nvSpPr>
          <p:spPr bwMode="auto">
            <a:xfrm flipV="1">
              <a:off x="2640" y="2160"/>
              <a:ext cx="1632" cy="120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3" name="Rectangle 10"/>
            <p:cNvSpPr>
              <a:spLocks noChangeArrowheads="1"/>
            </p:cNvSpPr>
            <p:nvPr/>
          </p:nvSpPr>
          <p:spPr bwMode="auto">
            <a:xfrm>
              <a:off x="4080" y="2688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盈亏平衡线</a:t>
              </a:r>
            </a:p>
          </p:txBody>
        </p:sp>
        <p:sp>
          <p:nvSpPr>
            <p:cNvPr id="719884" name="Line 11"/>
            <p:cNvSpPr>
              <a:spLocks noChangeShapeType="1"/>
            </p:cNvSpPr>
            <p:nvPr/>
          </p:nvSpPr>
          <p:spPr bwMode="auto">
            <a:xfrm>
              <a:off x="3024" y="3072"/>
              <a:ext cx="0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5" name="Line 12"/>
            <p:cNvSpPr>
              <a:spLocks noChangeShapeType="1"/>
            </p:cNvSpPr>
            <p:nvPr/>
          </p:nvSpPr>
          <p:spPr bwMode="auto">
            <a:xfrm>
              <a:off x="2640" y="336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6" name="Line 13"/>
            <p:cNvSpPr>
              <a:spLocks noChangeShapeType="1"/>
            </p:cNvSpPr>
            <p:nvPr/>
          </p:nvSpPr>
          <p:spPr bwMode="auto">
            <a:xfrm flipV="1">
              <a:off x="3456" y="2784"/>
              <a:ext cx="0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7" name="Rectangle 14"/>
            <p:cNvSpPr>
              <a:spLocks noChangeArrowheads="1"/>
            </p:cNvSpPr>
            <p:nvPr/>
          </p:nvSpPr>
          <p:spPr bwMode="auto">
            <a:xfrm>
              <a:off x="672" y="321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-2000</a:t>
              </a:r>
            </a:p>
          </p:txBody>
        </p:sp>
        <p:sp>
          <p:nvSpPr>
            <p:cNvPr id="719888" name="Rectangle 15"/>
            <p:cNvSpPr>
              <a:spLocks noChangeArrowheads="1"/>
            </p:cNvSpPr>
            <p:nvPr/>
          </p:nvSpPr>
          <p:spPr bwMode="auto">
            <a:xfrm>
              <a:off x="1056" y="288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0</a:t>
              </a:r>
            </a:p>
          </p:txBody>
        </p:sp>
        <p:sp>
          <p:nvSpPr>
            <p:cNvPr id="719889" name="Rectangle 16"/>
            <p:cNvSpPr>
              <a:spLocks noChangeArrowheads="1"/>
            </p:cNvSpPr>
            <p:nvPr/>
          </p:nvSpPr>
          <p:spPr bwMode="auto">
            <a:xfrm>
              <a:off x="672" y="2256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4000</a:t>
              </a:r>
            </a:p>
          </p:txBody>
        </p:sp>
        <p:sp>
          <p:nvSpPr>
            <p:cNvPr id="719890" name="Rectangle 17"/>
            <p:cNvSpPr>
              <a:spLocks noChangeArrowheads="1"/>
            </p:cNvSpPr>
            <p:nvPr/>
          </p:nvSpPr>
          <p:spPr bwMode="auto">
            <a:xfrm>
              <a:off x="672" y="1968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6000</a:t>
              </a:r>
            </a:p>
          </p:txBody>
        </p:sp>
        <p:sp>
          <p:nvSpPr>
            <p:cNvPr id="719891" name="Line 18"/>
            <p:cNvSpPr>
              <a:spLocks noChangeShapeType="1"/>
            </p:cNvSpPr>
            <p:nvPr/>
          </p:nvSpPr>
          <p:spPr bwMode="auto">
            <a:xfrm>
              <a:off x="1344" y="27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2" name="Line 19"/>
            <p:cNvSpPr>
              <a:spLocks noChangeShapeType="1"/>
            </p:cNvSpPr>
            <p:nvPr/>
          </p:nvSpPr>
          <p:spPr bwMode="auto">
            <a:xfrm>
              <a:off x="13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3" name="Line 20"/>
            <p:cNvSpPr>
              <a:spLocks noChangeShapeType="1"/>
            </p:cNvSpPr>
            <p:nvPr/>
          </p:nvSpPr>
          <p:spPr bwMode="auto">
            <a:xfrm>
              <a:off x="134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4" name="Rectangle 21"/>
            <p:cNvSpPr>
              <a:spLocks noChangeArrowheads="1"/>
            </p:cNvSpPr>
            <p:nvPr/>
          </p:nvSpPr>
          <p:spPr bwMode="auto">
            <a:xfrm>
              <a:off x="672" y="2544"/>
              <a:ext cx="624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19895" name="Rectangle 22"/>
            <p:cNvSpPr>
              <a:spLocks noChangeArrowheads="1"/>
            </p:cNvSpPr>
            <p:nvPr/>
          </p:nvSpPr>
          <p:spPr bwMode="auto">
            <a:xfrm>
              <a:off x="2304" y="3936"/>
              <a:ext cx="409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340</a:t>
              </a:r>
            </a:p>
          </p:txBody>
        </p:sp>
        <p:sp>
          <p:nvSpPr>
            <p:cNvPr id="719896" name="Rectangle 23"/>
            <p:cNvSpPr>
              <a:spLocks noChangeArrowheads="1"/>
            </p:cNvSpPr>
            <p:nvPr/>
          </p:nvSpPr>
          <p:spPr bwMode="auto">
            <a:xfrm>
              <a:off x="2880" y="3936"/>
              <a:ext cx="42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360</a:t>
              </a:r>
            </a:p>
          </p:txBody>
        </p:sp>
        <p:sp>
          <p:nvSpPr>
            <p:cNvPr id="719897" name="Rectangle 24"/>
            <p:cNvSpPr>
              <a:spLocks noChangeArrowheads="1"/>
            </p:cNvSpPr>
            <p:nvPr/>
          </p:nvSpPr>
          <p:spPr bwMode="auto">
            <a:xfrm>
              <a:off x="3408" y="3936"/>
              <a:ext cx="393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380</a:t>
              </a:r>
            </a:p>
          </p:txBody>
        </p:sp>
        <p:sp>
          <p:nvSpPr>
            <p:cNvPr id="719898" name="Line 25"/>
            <p:cNvSpPr>
              <a:spLocks noChangeShapeType="1"/>
            </p:cNvSpPr>
            <p:nvPr/>
          </p:nvSpPr>
          <p:spPr bwMode="auto">
            <a:xfrm flipH="1">
              <a:off x="1488" y="2784"/>
              <a:ext cx="192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9" name="Rectangle 26"/>
            <p:cNvSpPr>
              <a:spLocks noChangeArrowheads="1"/>
            </p:cNvSpPr>
            <p:nvPr/>
          </p:nvSpPr>
          <p:spPr bwMode="auto">
            <a:xfrm>
              <a:off x="4272" y="3504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市场价格</a:t>
              </a:r>
            </a:p>
          </p:txBody>
        </p:sp>
        <p:sp>
          <p:nvSpPr>
            <p:cNvPr id="719900" name="Rectangle 27"/>
            <p:cNvSpPr>
              <a:spLocks noChangeArrowheads="1"/>
            </p:cNvSpPr>
            <p:nvPr/>
          </p:nvSpPr>
          <p:spPr bwMode="auto">
            <a:xfrm>
              <a:off x="1488" y="1907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</a:t>
              </a:r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19877" name="TextBox 29"/>
          <p:cNvSpPr txBox="1">
            <a:spLocks noChangeArrowheads="1"/>
          </p:cNvSpPr>
          <p:nvPr/>
        </p:nvSpPr>
        <p:spPr bwMode="auto">
          <a:xfrm>
            <a:off x="2135189" y="1125539"/>
            <a:ext cx="5113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期权交易盈亏的简要分析</a:t>
            </a:r>
          </a:p>
        </p:txBody>
      </p:sp>
    </p:spTree>
    <p:extLst>
      <p:ext uri="{BB962C8B-B14F-4D97-AF65-F5344CB8AC3E}">
        <p14:creationId xmlns:p14="http://schemas.microsoft.com/office/powerpoint/2010/main" val="176825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1676400" y="152401"/>
            <a:ext cx="88392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774826" y="1447800"/>
            <a:ext cx="8435975" cy="33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引例</a:t>
            </a:r>
            <a:r>
              <a:rPr lang="en-US" altLang="zh-CN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2: </a:t>
            </a:r>
            <a:r>
              <a:rPr lang="zh-CN" altLang="en-US" sz="2800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金融期权</a:t>
            </a:r>
            <a:endParaRPr lang="en-US" altLang="zh-CN" sz="2800" b="1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10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18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日，宝钢股票的价格为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4.3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股，张三  和李四签订了一份合约，双方约定，如果张三支付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0.2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股的费用给李四，那么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12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18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日以前的任何时候，张三都可以按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5.1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股向李四买入宝钢股票。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问题：如果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日宝钢股票的价格为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5.6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股，张三会不会向李四购买股票？</a:t>
            </a:r>
          </a:p>
        </p:txBody>
      </p:sp>
      <p:sp>
        <p:nvSpPr>
          <p:cNvPr id="37896" name="AutoShape 8"/>
          <p:cNvSpPr>
            <a:spLocks/>
          </p:cNvSpPr>
          <p:nvPr/>
        </p:nvSpPr>
        <p:spPr bwMode="auto">
          <a:xfrm>
            <a:off x="4440238" y="5157788"/>
            <a:ext cx="4895850" cy="576262"/>
          </a:xfrm>
          <a:prstGeom prst="borderCallout2">
            <a:avLst>
              <a:gd name="adj1" fmla="val 19833"/>
              <a:gd name="adj2" fmla="val -1556"/>
              <a:gd name="adj3" fmla="val -14880"/>
              <a:gd name="adj4" fmla="val -9792"/>
              <a:gd name="adj5" fmla="val -133611"/>
              <a:gd name="adj6" fmla="val -9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charset="0"/>
                <a:ea typeface="宋体" charset="-122"/>
              </a:rPr>
              <a:t>肯定会，因为可盈利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0.3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元</a:t>
            </a:r>
            <a:r>
              <a:rPr lang="en-US" altLang="zh-CN" sz="2800" b="1" dirty="0"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 dirty="0">
                <a:latin typeface="Times New Roman" pitchFamily="18" charset="0"/>
                <a:ea typeface="宋体" charset="-122"/>
              </a:rPr>
              <a:t>股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26711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6"/>
            <a:ext cx="8280400" cy="48736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卖出看涨期权－卖出期权费为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欧式看涨期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权，期权协定价格为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dirty="0" smtClean="0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20899" name="Group 4"/>
          <p:cNvGrpSpPr>
            <a:grpSpLocks/>
          </p:cNvGrpSpPr>
          <p:nvPr/>
        </p:nvGrpSpPr>
        <p:grpSpPr bwMode="auto">
          <a:xfrm>
            <a:off x="1593423" y="2627870"/>
            <a:ext cx="7980362" cy="3913188"/>
            <a:chOff x="628" y="1771"/>
            <a:chExt cx="4844" cy="2465"/>
          </a:xfrm>
        </p:grpSpPr>
        <p:sp>
          <p:nvSpPr>
            <p:cNvPr id="720901" name="Line 5"/>
            <p:cNvSpPr>
              <a:spLocks noChangeShapeType="1"/>
            </p:cNvSpPr>
            <p:nvPr/>
          </p:nvSpPr>
          <p:spPr bwMode="auto">
            <a:xfrm>
              <a:off x="1344" y="3888"/>
              <a:ext cx="34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2" name="Line 6"/>
            <p:cNvSpPr>
              <a:spLocks noChangeShapeType="1"/>
            </p:cNvSpPr>
            <p:nvPr/>
          </p:nvSpPr>
          <p:spPr bwMode="auto">
            <a:xfrm flipV="1">
              <a:off x="1344" y="1968"/>
              <a:ext cx="0" cy="192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1344" y="3072"/>
              <a:ext cx="34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4" name="Line 8"/>
            <p:cNvSpPr>
              <a:spLocks noChangeShapeType="1"/>
            </p:cNvSpPr>
            <p:nvPr/>
          </p:nvSpPr>
          <p:spPr bwMode="auto">
            <a:xfrm>
              <a:off x="1344" y="2784"/>
              <a:ext cx="12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5" name="Line 9"/>
            <p:cNvSpPr>
              <a:spLocks noChangeShapeType="1"/>
            </p:cNvSpPr>
            <p:nvPr/>
          </p:nvSpPr>
          <p:spPr bwMode="auto">
            <a:xfrm>
              <a:off x="2640" y="2784"/>
              <a:ext cx="1296" cy="1008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6" name="Rectangle 10"/>
            <p:cNvSpPr>
              <a:spLocks noChangeArrowheads="1"/>
            </p:cNvSpPr>
            <p:nvPr/>
          </p:nvSpPr>
          <p:spPr bwMode="auto">
            <a:xfrm>
              <a:off x="4080" y="2688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盈亏平衡线</a:t>
              </a:r>
            </a:p>
          </p:txBody>
        </p:sp>
        <p:sp>
          <p:nvSpPr>
            <p:cNvPr id="720907" name="Line 11"/>
            <p:cNvSpPr>
              <a:spLocks noChangeShapeType="1"/>
            </p:cNvSpPr>
            <p:nvPr/>
          </p:nvSpPr>
          <p:spPr bwMode="auto">
            <a:xfrm>
              <a:off x="3024" y="3072"/>
              <a:ext cx="0" cy="81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8" name="Line 12"/>
            <p:cNvSpPr>
              <a:spLocks noChangeShapeType="1"/>
            </p:cNvSpPr>
            <p:nvPr/>
          </p:nvSpPr>
          <p:spPr bwMode="auto">
            <a:xfrm>
              <a:off x="2640" y="2784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09" name="Rectangle 13"/>
            <p:cNvSpPr>
              <a:spLocks noChangeArrowheads="1"/>
            </p:cNvSpPr>
            <p:nvPr/>
          </p:nvSpPr>
          <p:spPr bwMode="auto">
            <a:xfrm>
              <a:off x="672" y="3177"/>
              <a:ext cx="656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20910" name="Rectangle 14"/>
            <p:cNvSpPr>
              <a:spLocks noChangeArrowheads="1"/>
            </p:cNvSpPr>
            <p:nvPr/>
          </p:nvSpPr>
          <p:spPr bwMode="auto">
            <a:xfrm>
              <a:off x="1103" y="2891"/>
              <a:ext cx="193" cy="23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0</a:t>
              </a:r>
            </a:p>
          </p:txBody>
        </p:sp>
        <p:sp>
          <p:nvSpPr>
            <p:cNvPr id="720911" name="Rectangle 15"/>
            <p:cNvSpPr>
              <a:spLocks noChangeArrowheads="1"/>
            </p:cNvSpPr>
            <p:nvPr/>
          </p:nvSpPr>
          <p:spPr bwMode="auto">
            <a:xfrm>
              <a:off x="785" y="2256"/>
              <a:ext cx="511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4000</a:t>
              </a:r>
            </a:p>
          </p:txBody>
        </p:sp>
        <p:sp>
          <p:nvSpPr>
            <p:cNvPr id="720912" name="Rectangle 16"/>
            <p:cNvSpPr>
              <a:spLocks noChangeArrowheads="1"/>
            </p:cNvSpPr>
            <p:nvPr/>
          </p:nvSpPr>
          <p:spPr bwMode="auto">
            <a:xfrm>
              <a:off x="785" y="1984"/>
              <a:ext cx="511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dirty="0">
                  <a:latin typeface="仿宋" pitchFamily="49" charset="-122"/>
                  <a:ea typeface="仿宋" pitchFamily="49" charset="-122"/>
                </a:rPr>
                <a:t>6000</a:t>
              </a:r>
            </a:p>
          </p:txBody>
        </p:sp>
        <p:sp>
          <p:nvSpPr>
            <p:cNvPr id="720913" name="Line 17"/>
            <p:cNvSpPr>
              <a:spLocks noChangeShapeType="1"/>
            </p:cNvSpPr>
            <p:nvPr/>
          </p:nvSpPr>
          <p:spPr bwMode="auto">
            <a:xfrm>
              <a:off x="1344" y="278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4" name="Line 18"/>
            <p:cNvSpPr>
              <a:spLocks noChangeShapeType="1"/>
            </p:cNvSpPr>
            <p:nvPr/>
          </p:nvSpPr>
          <p:spPr bwMode="auto">
            <a:xfrm>
              <a:off x="13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5" name="Line 19"/>
            <p:cNvSpPr>
              <a:spLocks noChangeShapeType="1"/>
            </p:cNvSpPr>
            <p:nvPr/>
          </p:nvSpPr>
          <p:spPr bwMode="auto">
            <a:xfrm>
              <a:off x="1344" y="22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16" name="Rectangle 20"/>
            <p:cNvSpPr>
              <a:spLocks noChangeArrowheads="1"/>
            </p:cNvSpPr>
            <p:nvPr/>
          </p:nvSpPr>
          <p:spPr bwMode="auto">
            <a:xfrm>
              <a:off x="785" y="2528"/>
              <a:ext cx="499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20917" name="Rectangle 21"/>
            <p:cNvSpPr>
              <a:spLocks noChangeArrowheads="1"/>
            </p:cNvSpPr>
            <p:nvPr/>
          </p:nvSpPr>
          <p:spPr bwMode="auto">
            <a:xfrm>
              <a:off x="2420" y="3948"/>
              <a:ext cx="395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340</a:t>
              </a:r>
            </a:p>
          </p:txBody>
        </p:sp>
        <p:sp>
          <p:nvSpPr>
            <p:cNvPr id="720918" name="Rectangle 22"/>
            <p:cNvSpPr>
              <a:spLocks noChangeArrowheads="1"/>
            </p:cNvSpPr>
            <p:nvPr/>
          </p:nvSpPr>
          <p:spPr bwMode="auto">
            <a:xfrm>
              <a:off x="2857" y="3936"/>
              <a:ext cx="35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360</a:t>
              </a:r>
            </a:p>
          </p:txBody>
        </p:sp>
        <p:sp>
          <p:nvSpPr>
            <p:cNvPr id="720919" name="Rectangle 23"/>
            <p:cNvSpPr>
              <a:spLocks noChangeArrowheads="1"/>
            </p:cNvSpPr>
            <p:nvPr/>
          </p:nvSpPr>
          <p:spPr bwMode="auto">
            <a:xfrm>
              <a:off x="3251" y="3948"/>
              <a:ext cx="35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380</a:t>
              </a:r>
            </a:p>
          </p:txBody>
        </p:sp>
        <p:sp>
          <p:nvSpPr>
            <p:cNvPr id="720920" name="Rectangle 24"/>
            <p:cNvSpPr>
              <a:spLocks noChangeArrowheads="1"/>
            </p:cNvSpPr>
            <p:nvPr/>
          </p:nvSpPr>
          <p:spPr bwMode="auto">
            <a:xfrm>
              <a:off x="4272" y="3504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市场价格</a:t>
              </a:r>
            </a:p>
          </p:txBody>
        </p:sp>
        <p:sp>
          <p:nvSpPr>
            <p:cNvPr id="720921" name="Rectangle 25"/>
            <p:cNvSpPr>
              <a:spLocks noChangeArrowheads="1"/>
            </p:cNvSpPr>
            <p:nvPr/>
          </p:nvSpPr>
          <p:spPr bwMode="auto">
            <a:xfrm>
              <a:off x="1458" y="1771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</a:t>
              </a:r>
            </a:p>
          </p:txBody>
        </p:sp>
        <p:sp>
          <p:nvSpPr>
            <p:cNvPr id="720922" name="Line 26"/>
            <p:cNvSpPr>
              <a:spLocks noChangeShapeType="1"/>
            </p:cNvSpPr>
            <p:nvPr/>
          </p:nvSpPr>
          <p:spPr bwMode="auto">
            <a:xfrm>
              <a:off x="1328" y="335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3" name="Line 27"/>
            <p:cNvSpPr>
              <a:spLocks noChangeShapeType="1"/>
            </p:cNvSpPr>
            <p:nvPr/>
          </p:nvSpPr>
          <p:spPr bwMode="auto">
            <a:xfrm flipV="1">
              <a:off x="2640" y="2400"/>
              <a:ext cx="129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4" name="Rectangle 28"/>
            <p:cNvSpPr>
              <a:spLocks noChangeArrowheads="1"/>
            </p:cNvSpPr>
            <p:nvPr/>
          </p:nvSpPr>
          <p:spPr bwMode="auto">
            <a:xfrm>
              <a:off x="2027" y="3948"/>
              <a:ext cx="35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320</a:t>
              </a:r>
            </a:p>
          </p:txBody>
        </p:sp>
        <p:sp>
          <p:nvSpPr>
            <p:cNvPr id="720925" name="Line 29"/>
            <p:cNvSpPr>
              <a:spLocks noChangeShapeType="1"/>
            </p:cNvSpPr>
            <p:nvPr/>
          </p:nvSpPr>
          <p:spPr bwMode="auto">
            <a:xfrm>
              <a:off x="2256" y="38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6" name="Line 30"/>
            <p:cNvSpPr>
              <a:spLocks noChangeShapeType="1"/>
            </p:cNvSpPr>
            <p:nvPr/>
          </p:nvSpPr>
          <p:spPr bwMode="auto">
            <a:xfrm>
              <a:off x="3840" y="38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27" name="Rectangle 31"/>
            <p:cNvSpPr>
              <a:spLocks noChangeArrowheads="1"/>
            </p:cNvSpPr>
            <p:nvPr/>
          </p:nvSpPr>
          <p:spPr bwMode="auto">
            <a:xfrm>
              <a:off x="3644" y="3948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400</a:t>
              </a:r>
            </a:p>
          </p:txBody>
        </p:sp>
        <p:sp>
          <p:nvSpPr>
            <p:cNvPr id="720928" name="Rectangle 32"/>
            <p:cNvSpPr>
              <a:spLocks noChangeArrowheads="1"/>
            </p:cNvSpPr>
            <p:nvPr/>
          </p:nvSpPr>
          <p:spPr bwMode="auto">
            <a:xfrm>
              <a:off x="628" y="3449"/>
              <a:ext cx="699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4000</a:t>
              </a:r>
            </a:p>
          </p:txBody>
        </p:sp>
        <p:sp>
          <p:nvSpPr>
            <p:cNvPr id="720929" name="Rectangle 33"/>
            <p:cNvSpPr>
              <a:spLocks noChangeArrowheads="1"/>
            </p:cNvSpPr>
            <p:nvPr/>
          </p:nvSpPr>
          <p:spPr bwMode="auto">
            <a:xfrm>
              <a:off x="628" y="3721"/>
              <a:ext cx="699" cy="2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6000</a:t>
              </a:r>
            </a:p>
          </p:txBody>
        </p:sp>
        <p:sp>
          <p:nvSpPr>
            <p:cNvPr id="720930" name="Line 34"/>
            <p:cNvSpPr>
              <a:spLocks noChangeShapeType="1"/>
            </p:cNvSpPr>
            <p:nvPr/>
          </p:nvSpPr>
          <p:spPr bwMode="auto">
            <a:xfrm flipH="1">
              <a:off x="1392" y="3408"/>
              <a:ext cx="201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1" name="Line 35"/>
            <p:cNvSpPr>
              <a:spLocks noChangeShapeType="1"/>
            </p:cNvSpPr>
            <p:nvPr/>
          </p:nvSpPr>
          <p:spPr bwMode="auto">
            <a:xfrm flipH="1">
              <a:off x="1344" y="3696"/>
              <a:ext cx="24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2" name="Line 36"/>
            <p:cNvSpPr>
              <a:spLocks noChangeShapeType="1"/>
            </p:cNvSpPr>
            <p:nvPr/>
          </p:nvSpPr>
          <p:spPr bwMode="auto">
            <a:xfrm flipH="1">
              <a:off x="1344" y="34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33" name="Line 37"/>
            <p:cNvSpPr>
              <a:spLocks noChangeShapeType="1"/>
            </p:cNvSpPr>
            <p:nvPr/>
          </p:nvSpPr>
          <p:spPr bwMode="auto">
            <a:xfrm>
              <a:off x="340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73235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0394" y="370448"/>
            <a:ext cx="8496300" cy="48736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买入看跌期权－买入期权费为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欧式看跌期权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期权协定价格为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dirty="0" smtClean="0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21923" name="Group 4"/>
          <p:cNvGrpSpPr>
            <a:grpSpLocks/>
          </p:cNvGrpSpPr>
          <p:nvPr/>
        </p:nvGrpSpPr>
        <p:grpSpPr bwMode="auto">
          <a:xfrm>
            <a:off x="1703388" y="2060576"/>
            <a:ext cx="8196262" cy="4633913"/>
            <a:chOff x="672" y="1296"/>
            <a:chExt cx="4800" cy="2919"/>
          </a:xfrm>
        </p:grpSpPr>
        <p:sp>
          <p:nvSpPr>
            <p:cNvPr id="721925" name="Line 5"/>
            <p:cNvSpPr>
              <a:spLocks noChangeShapeType="1"/>
            </p:cNvSpPr>
            <p:nvPr/>
          </p:nvSpPr>
          <p:spPr bwMode="auto">
            <a:xfrm flipV="1">
              <a:off x="1344" y="1296"/>
              <a:ext cx="0" cy="259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1926" name="Group 6"/>
            <p:cNvGrpSpPr>
              <a:grpSpLocks/>
            </p:cNvGrpSpPr>
            <p:nvPr/>
          </p:nvGrpSpPr>
          <p:grpSpPr bwMode="auto">
            <a:xfrm>
              <a:off x="672" y="1387"/>
              <a:ext cx="4800" cy="2828"/>
              <a:chOff x="672" y="1387"/>
              <a:chExt cx="4800" cy="2828"/>
            </a:xfrm>
          </p:grpSpPr>
          <p:sp>
            <p:nvSpPr>
              <p:cNvPr id="721927" name="Line 7"/>
              <p:cNvSpPr>
                <a:spLocks noChangeShapeType="1"/>
              </p:cNvSpPr>
              <p:nvPr/>
            </p:nvSpPr>
            <p:spPr bwMode="auto">
              <a:xfrm>
                <a:off x="1344" y="3888"/>
                <a:ext cx="345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28" name="Line 8"/>
              <p:cNvSpPr>
                <a:spLocks noChangeShapeType="1"/>
              </p:cNvSpPr>
              <p:nvPr/>
            </p:nvSpPr>
            <p:spPr bwMode="auto">
              <a:xfrm>
                <a:off x="1344" y="3072"/>
                <a:ext cx="34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29" name="Line 9"/>
              <p:cNvSpPr>
                <a:spLocks noChangeShapeType="1"/>
              </p:cNvSpPr>
              <p:nvPr/>
            </p:nvSpPr>
            <p:spPr bwMode="auto">
              <a:xfrm>
                <a:off x="3456" y="3360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0" name="Line 10"/>
              <p:cNvSpPr>
                <a:spLocks noChangeShapeType="1"/>
              </p:cNvSpPr>
              <p:nvPr/>
            </p:nvSpPr>
            <p:spPr bwMode="auto">
              <a:xfrm flipH="1" flipV="1">
                <a:off x="1872" y="1488"/>
                <a:ext cx="1584" cy="1872"/>
              </a:xfrm>
              <a:prstGeom prst="line">
                <a:avLst/>
              </a:prstGeom>
              <a:noFill/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1" name="Rectangle 11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1392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>
                    <a:ea typeface="黑体" pitchFamily="49" charset="-122"/>
                  </a:rPr>
                  <a:t>盈亏平衡线</a:t>
                </a:r>
              </a:p>
            </p:txBody>
          </p:sp>
          <p:sp>
            <p:nvSpPr>
              <p:cNvPr id="721932" name="Line 12"/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0" cy="81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3" name="Line 13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4" name="Line 14"/>
              <p:cNvSpPr>
                <a:spLocks noChangeShapeType="1"/>
              </p:cNvSpPr>
              <p:nvPr/>
            </p:nvSpPr>
            <p:spPr bwMode="auto">
              <a:xfrm flipV="1">
                <a:off x="3456" y="3360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35" name="Rectangle 15"/>
              <p:cNvSpPr>
                <a:spLocks noChangeArrowheads="1"/>
              </p:cNvSpPr>
              <p:nvPr/>
            </p:nvSpPr>
            <p:spPr bwMode="auto">
              <a:xfrm>
                <a:off x="672" y="3216"/>
                <a:ext cx="633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>
                    <a:latin typeface="仿宋" pitchFamily="49" charset="-122"/>
                    <a:ea typeface="仿宋" pitchFamily="49" charset="-122"/>
                  </a:rPr>
                  <a:t>－</a:t>
                </a:r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2000</a:t>
                </a:r>
              </a:p>
            </p:txBody>
          </p:sp>
          <p:sp>
            <p:nvSpPr>
              <p:cNvPr id="721936" name="Rectangle 16"/>
              <p:cNvSpPr>
                <a:spLocks noChangeArrowheads="1"/>
              </p:cNvSpPr>
              <p:nvPr/>
            </p:nvSpPr>
            <p:spPr bwMode="auto">
              <a:xfrm>
                <a:off x="1094" y="2929"/>
                <a:ext cx="202" cy="23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0</a:t>
                </a:r>
              </a:p>
            </p:txBody>
          </p:sp>
          <p:sp>
            <p:nvSpPr>
              <p:cNvPr id="721937" name="Rectangle 17"/>
              <p:cNvSpPr>
                <a:spLocks noChangeArrowheads="1"/>
              </p:cNvSpPr>
              <p:nvPr/>
            </p:nvSpPr>
            <p:spPr bwMode="auto">
              <a:xfrm>
                <a:off x="799" y="2294"/>
                <a:ext cx="50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4000</a:t>
                </a:r>
              </a:p>
            </p:txBody>
          </p:sp>
          <p:sp>
            <p:nvSpPr>
              <p:cNvPr id="721938" name="Rectangle 18"/>
              <p:cNvSpPr>
                <a:spLocks noChangeArrowheads="1"/>
              </p:cNvSpPr>
              <p:nvPr/>
            </p:nvSpPr>
            <p:spPr bwMode="auto">
              <a:xfrm>
                <a:off x="799" y="2022"/>
                <a:ext cx="50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6000</a:t>
                </a:r>
              </a:p>
            </p:txBody>
          </p:sp>
          <p:sp>
            <p:nvSpPr>
              <p:cNvPr id="721939" name="Line 19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0" name="Line 20"/>
              <p:cNvSpPr>
                <a:spLocks noChangeShapeType="1"/>
              </p:cNvSpPr>
              <p:nvPr/>
            </p:nvSpPr>
            <p:spPr bwMode="auto">
              <a:xfrm>
                <a:off x="1344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1" name="Line 21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2" name="Rectangle 22"/>
              <p:cNvSpPr>
                <a:spLocks noChangeArrowheads="1"/>
              </p:cNvSpPr>
              <p:nvPr/>
            </p:nvSpPr>
            <p:spPr bwMode="auto">
              <a:xfrm>
                <a:off x="799" y="2566"/>
                <a:ext cx="50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>
                    <a:latin typeface="仿宋" pitchFamily="49" charset="-122"/>
                    <a:ea typeface="仿宋" pitchFamily="49" charset="-122"/>
                  </a:rPr>
                  <a:t>3000</a:t>
                </a:r>
              </a:p>
            </p:txBody>
          </p:sp>
          <p:sp>
            <p:nvSpPr>
              <p:cNvPr id="721943" name="Rectangle 23"/>
              <p:cNvSpPr>
                <a:spLocks noChangeArrowheads="1"/>
              </p:cNvSpPr>
              <p:nvPr/>
            </p:nvSpPr>
            <p:spPr bwMode="auto">
              <a:xfrm>
                <a:off x="3371" y="3927"/>
                <a:ext cx="336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340</a:t>
                </a:r>
              </a:p>
            </p:txBody>
          </p:sp>
          <p:sp>
            <p:nvSpPr>
              <p:cNvPr id="721944" name="Rectangle 24"/>
              <p:cNvSpPr>
                <a:spLocks noChangeArrowheads="1"/>
              </p:cNvSpPr>
              <p:nvPr/>
            </p:nvSpPr>
            <p:spPr bwMode="auto">
              <a:xfrm>
                <a:off x="2991" y="3927"/>
                <a:ext cx="336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320</a:t>
                </a:r>
              </a:p>
            </p:txBody>
          </p:sp>
          <p:sp>
            <p:nvSpPr>
              <p:cNvPr id="721945" name="Rectangle 25"/>
              <p:cNvSpPr>
                <a:spLocks noChangeArrowheads="1"/>
              </p:cNvSpPr>
              <p:nvPr/>
            </p:nvSpPr>
            <p:spPr bwMode="auto">
              <a:xfrm>
                <a:off x="3835" y="3927"/>
                <a:ext cx="336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350</a:t>
                </a:r>
              </a:p>
            </p:txBody>
          </p:sp>
          <p:sp>
            <p:nvSpPr>
              <p:cNvPr id="721946" name="Line 26"/>
              <p:cNvSpPr>
                <a:spLocks noChangeShapeType="1"/>
              </p:cNvSpPr>
              <p:nvPr/>
            </p:nvSpPr>
            <p:spPr bwMode="auto">
              <a:xfrm flipH="1">
                <a:off x="1344" y="2640"/>
                <a:ext cx="144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947" name="Rectangle 27"/>
              <p:cNvSpPr>
                <a:spLocks noChangeArrowheads="1"/>
              </p:cNvSpPr>
              <p:nvPr/>
            </p:nvSpPr>
            <p:spPr bwMode="auto">
              <a:xfrm>
                <a:off x="4272" y="3504"/>
                <a:ext cx="960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>
                    <a:ea typeface="黑体" pitchFamily="49" charset="-122"/>
                  </a:rPr>
                  <a:t>市场价格</a:t>
                </a:r>
              </a:p>
            </p:txBody>
          </p:sp>
          <p:sp>
            <p:nvSpPr>
              <p:cNvPr id="721948" name="Rectangle 28"/>
              <p:cNvSpPr>
                <a:spLocks noChangeArrowheads="1"/>
              </p:cNvSpPr>
              <p:nvPr/>
            </p:nvSpPr>
            <p:spPr bwMode="auto">
              <a:xfrm>
                <a:off x="756" y="1387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zh-CN" altLang="en-US" sz="2800" b="1">
                    <a:ea typeface="黑体" pitchFamily="49" charset="-122"/>
                  </a:rPr>
                  <a:t>盈亏</a:t>
                </a:r>
              </a:p>
            </p:txBody>
          </p:sp>
          <p:sp>
            <p:nvSpPr>
              <p:cNvPr id="721949" name="Rectangle 29"/>
              <p:cNvSpPr>
                <a:spLocks noChangeArrowheads="1"/>
              </p:cNvSpPr>
              <p:nvPr/>
            </p:nvSpPr>
            <p:spPr bwMode="auto">
              <a:xfrm>
                <a:off x="2612" y="3927"/>
                <a:ext cx="33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CN" sz="2800" b="1">
                    <a:latin typeface="仿宋" pitchFamily="49" charset="-122"/>
                    <a:ea typeface="仿宋" pitchFamily="49" charset="-122"/>
                  </a:rPr>
                  <a:t>290</a:t>
                </a:r>
              </a:p>
            </p:txBody>
          </p:sp>
        </p:grp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89049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196975"/>
            <a:ext cx="8424863" cy="527685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卖出看跌期权－卖出期权费为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2000 $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S&amp;P500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欧式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看涨期权期权协定价格为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340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点。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endParaRPr lang="en-US" altLang="zh-CN" dirty="0" smtClean="0"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722947" name="Group 30"/>
          <p:cNvGrpSpPr>
            <a:grpSpLocks/>
          </p:cNvGrpSpPr>
          <p:nvPr/>
        </p:nvGrpSpPr>
        <p:grpSpPr bwMode="auto">
          <a:xfrm>
            <a:off x="1703388" y="2286001"/>
            <a:ext cx="8208962" cy="3978275"/>
            <a:chOff x="-31" y="1440"/>
            <a:chExt cx="4831" cy="2954"/>
          </a:xfrm>
        </p:grpSpPr>
        <p:sp>
          <p:nvSpPr>
            <p:cNvPr id="722949" name="Line 4"/>
            <p:cNvSpPr>
              <a:spLocks noChangeShapeType="1"/>
            </p:cNvSpPr>
            <p:nvPr/>
          </p:nvSpPr>
          <p:spPr bwMode="auto">
            <a:xfrm flipV="1">
              <a:off x="672" y="1440"/>
              <a:ext cx="0" cy="259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0" name="Line 5"/>
            <p:cNvSpPr>
              <a:spLocks noChangeShapeType="1"/>
            </p:cNvSpPr>
            <p:nvPr/>
          </p:nvSpPr>
          <p:spPr bwMode="auto">
            <a:xfrm>
              <a:off x="672" y="4032"/>
              <a:ext cx="34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1" name="Line 6"/>
            <p:cNvSpPr>
              <a:spLocks noChangeShapeType="1"/>
            </p:cNvSpPr>
            <p:nvPr/>
          </p:nvSpPr>
          <p:spPr bwMode="auto">
            <a:xfrm>
              <a:off x="672" y="2496"/>
              <a:ext cx="345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2" name="Line 7"/>
            <p:cNvSpPr>
              <a:spLocks noChangeShapeType="1"/>
            </p:cNvSpPr>
            <p:nvPr/>
          </p:nvSpPr>
          <p:spPr bwMode="auto">
            <a:xfrm>
              <a:off x="2784" y="2112"/>
              <a:ext cx="12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3" name="Line 8"/>
            <p:cNvSpPr>
              <a:spLocks noChangeShapeType="1"/>
            </p:cNvSpPr>
            <p:nvPr/>
          </p:nvSpPr>
          <p:spPr bwMode="auto">
            <a:xfrm flipH="1">
              <a:off x="672" y="2112"/>
              <a:ext cx="2112" cy="1920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4" name="Rectangle 9"/>
            <p:cNvSpPr>
              <a:spLocks noChangeArrowheads="1"/>
            </p:cNvSpPr>
            <p:nvPr/>
          </p:nvSpPr>
          <p:spPr bwMode="auto">
            <a:xfrm>
              <a:off x="3571" y="2592"/>
              <a:ext cx="1229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盈亏平衡线</a:t>
              </a:r>
            </a:p>
          </p:txBody>
        </p:sp>
        <p:sp>
          <p:nvSpPr>
            <p:cNvPr id="722955" name="Line 10"/>
            <p:cNvSpPr>
              <a:spLocks noChangeShapeType="1"/>
            </p:cNvSpPr>
            <p:nvPr/>
          </p:nvSpPr>
          <p:spPr bwMode="auto">
            <a:xfrm flipH="1">
              <a:off x="1776" y="3022"/>
              <a:ext cx="7" cy="101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6" name="Line 11"/>
            <p:cNvSpPr>
              <a:spLocks noChangeShapeType="1"/>
            </p:cNvSpPr>
            <p:nvPr/>
          </p:nvSpPr>
          <p:spPr bwMode="auto">
            <a:xfrm flipH="1">
              <a:off x="2352" y="2496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7" name="Line 12"/>
            <p:cNvSpPr>
              <a:spLocks noChangeShapeType="1"/>
            </p:cNvSpPr>
            <p:nvPr/>
          </p:nvSpPr>
          <p:spPr bwMode="auto">
            <a:xfrm flipV="1">
              <a:off x="2784" y="2112"/>
              <a:ext cx="0" cy="19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58" name="Rectangle 13"/>
            <p:cNvSpPr>
              <a:spLocks noChangeArrowheads="1"/>
            </p:cNvSpPr>
            <p:nvPr/>
          </p:nvSpPr>
          <p:spPr bwMode="auto">
            <a:xfrm>
              <a:off x="60" y="2016"/>
              <a:ext cx="564" cy="27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2000</a:t>
              </a:r>
            </a:p>
          </p:txBody>
        </p:sp>
        <p:sp>
          <p:nvSpPr>
            <p:cNvPr id="722959" name="Rectangle 14"/>
            <p:cNvSpPr>
              <a:spLocks noChangeArrowheads="1"/>
            </p:cNvSpPr>
            <p:nvPr/>
          </p:nvSpPr>
          <p:spPr bwMode="auto">
            <a:xfrm>
              <a:off x="423" y="2387"/>
              <a:ext cx="201" cy="25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0</a:t>
              </a:r>
            </a:p>
          </p:txBody>
        </p:sp>
        <p:sp>
          <p:nvSpPr>
            <p:cNvPr id="722960" name="Line 17"/>
            <p:cNvSpPr>
              <a:spLocks noChangeShapeType="1"/>
            </p:cNvSpPr>
            <p:nvPr/>
          </p:nvSpPr>
          <p:spPr bwMode="auto">
            <a:xfrm>
              <a:off x="672" y="297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1" name="Line 18"/>
            <p:cNvSpPr>
              <a:spLocks noChangeShapeType="1"/>
            </p:cNvSpPr>
            <p:nvPr/>
          </p:nvSpPr>
          <p:spPr bwMode="auto">
            <a:xfrm>
              <a:off x="672" y="31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2" name="Line 19"/>
            <p:cNvSpPr>
              <a:spLocks noChangeShapeType="1"/>
            </p:cNvSpPr>
            <p:nvPr/>
          </p:nvSpPr>
          <p:spPr bwMode="auto">
            <a:xfrm>
              <a:off x="624" y="216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3" name="Rectangle 20"/>
            <p:cNvSpPr>
              <a:spLocks noChangeArrowheads="1"/>
            </p:cNvSpPr>
            <p:nvPr/>
          </p:nvSpPr>
          <p:spPr bwMode="auto">
            <a:xfrm>
              <a:off x="-31" y="2840"/>
              <a:ext cx="680" cy="25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>
                  <a:latin typeface="仿宋" pitchFamily="49" charset="-122"/>
                  <a:ea typeface="仿宋" pitchFamily="49" charset="-122"/>
                </a:rPr>
                <a:t>－</a:t>
              </a:r>
              <a:r>
                <a:rPr lang="en-US" altLang="zh-CN" sz="2800">
                  <a:latin typeface="仿宋" pitchFamily="49" charset="-122"/>
                  <a:ea typeface="仿宋" pitchFamily="49" charset="-122"/>
                </a:rPr>
                <a:t>3000</a:t>
              </a:r>
            </a:p>
          </p:txBody>
        </p:sp>
        <p:sp>
          <p:nvSpPr>
            <p:cNvPr id="722964" name="Rectangle 21"/>
            <p:cNvSpPr>
              <a:spLocks noChangeArrowheads="1"/>
            </p:cNvSpPr>
            <p:nvPr/>
          </p:nvSpPr>
          <p:spPr bwMode="auto">
            <a:xfrm>
              <a:off x="2639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340</a:t>
              </a:r>
            </a:p>
          </p:txBody>
        </p:sp>
        <p:sp>
          <p:nvSpPr>
            <p:cNvPr id="722965" name="Rectangle 22"/>
            <p:cNvSpPr>
              <a:spLocks noChangeArrowheads="1"/>
            </p:cNvSpPr>
            <p:nvPr/>
          </p:nvSpPr>
          <p:spPr bwMode="auto">
            <a:xfrm>
              <a:off x="2130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320</a:t>
              </a:r>
            </a:p>
          </p:txBody>
        </p:sp>
        <p:sp>
          <p:nvSpPr>
            <p:cNvPr id="722966" name="Rectangle 23"/>
            <p:cNvSpPr>
              <a:spLocks noChangeArrowheads="1"/>
            </p:cNvSpPr>
            <p:nvPr/>
          </p:nvSpPr>
          <p:spPr bwMode="auto">
            <a:xfrm>
              <a:off x="3190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350</a:t>
              </a:r>
            </a:p>
          </p:txBody>
        </p:sp>
        <p:sp>
          <p:nvSpPr>
            <p:cNvPr id="722967" name="Line 24"/>
            <p:cNvSpPr>
              <a:spLocks noChangeShapeType="1"/>
            </p:cNvSpPr>
            <p:nvPr/>
          </p:nvSpPr>
          <p:spPr bwMode="auto">
            <a:xfrm flipH="1">
              <a:off x="672" y="2976"/>
              <a:ext cx="110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68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960" cy="3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市场价格</a:t>
              </a:r>
            </a:p>
          </p:txBody>
        </p:sp>
        <p:sp>
          <p:nvSpPr>
            <p:cNvPr id="722969" name="Rectangle 26"/>
            <p:cNvSpPr>
              <a:spLocks noChangeArrowheads="1"/>
            </p:cNvSpPr>
            <p:nvPr/>
          </p:nvSpPr>
          <p:spPr bwMode="auto">
            <a:xfrm>
              <a:off x="720" y="1488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ea typeface="黑体" pitchFamily="49" charset="-122"/>
                </a:rPr>
                <a:t>盈亏</a:t>
              </a:r>
            </a:p>
          </p:txBody>
        </p:sp>
        <p:sp>
          <p:nvSpPr>
            <p:cNvPr id="722970" name="Rectangle 27"/>
            <p:cNvSpPr>
              <a:spLocks noChangeArrowheads="1"/>
            </p:cNvSpPr>
            <p:nvPr/>
          </p:nvSpPr>
          <p:spPr bwMode="auto">
            <a:xfrm>
              <a:off x="1537" y="4106"/>
              <a:ext cx="336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latin typeface="仿宋" pitchFamily="49" charset="-122"/>
                  <a:ea typeface="仿宋" pitchFamily="49" charset="-122"/>
                </a:rPr>
                <a:t>290</a:t>
              </a:r>
            </a:p>
          </p:txBody>
        </p:sp>
        <p:sp>
          <p:nvSpPr>
            <p:cNvPr id="722971" name="Line 28"/>
            <p:cNvSpPr>
              <a:spLocks noChangeShapeType="1"/>
            </p:cNvSpPr>
            <p:nvPr/>
          </p:nvSpPr>
          <p:spPr bwMode="auto">
            <a:xfrm>
              <a:off x="720" y="2160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267303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4209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盈亏平衡点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平衡点，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协定价格，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看涨期权费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买进看涨，卖出看涨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＋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平衡点，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协定价格，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看跌期权费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买进看跌，卖出看跌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BP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－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723972" name="TextBox 4"/>
          <p:cNvSpPr txBox="1">
            <a:spLocks noChangeArrowheads="1"/>
          </p:cNvSpPr>
          <p:nvPr/>
        </p:nvSpPr>
        <p:spPr bwMode="auto">
          <a:xfrm>
            <a:off x="2135189" y="1628776"/>
            <a:ext cx="5113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期权交易盈亏的简要分析</a:t>
            </a:r>
          </a:p>
        </p:txBody>
      </p:sp>
    </p:spTree>
    <p:extLst>
      <p:ext uri="{BB962C8B-B14F-4D97-AF65-F5344CB8AC3E}">
        <p14:creationId xmlns:p14="http://schemas.microsoft.com/office/powerpoint/2010/main" val="3653669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724995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724997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724998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1352952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922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4209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单期的情形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两期或多期的情形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673796" name="TextBox 4"/>
          <p:cNvSpPr txBox="1">
            <a:spLocks noChangeArrowheads="1"/>
          </p:cNvSpPr>
          <p:nvPr/>
        </p:nvSpPr>
        <p:spPr bwMode="auto">
          <a:xfrm>
            <a:off x="2135189" y="692151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806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3644901"/>
            <a:ext cx="8137525" cy="11525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思路：用无套利或风险中性定价法求解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算例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27043" name="TextBox 4"/>
          <p:cNvSpPr txBox="1">
            <a:spLocks noChangeArrowheads="1"/>
          </p:cNvSpPr>
          <p:nvPr/>
        </p:nvSpPr>
        <p:spPr bwMode="auto">
          <a:xfrm>
            <a:off x="2208214" y="2205039"/>
            <a:ext cx="5113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135189" y="692151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391468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1" y="2133601"/>
            <a:ext cx="5834063" cy="35988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回顾：无套利性定价法</a:t>
            </a:r>
            <a:endParaRPr lang="zh-CN" altLang="en-US" b="1" dirty="0"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400" b="1" dirty="0">
              <a:latin typeface="Comic Sans MS" pitchFamily="66" charset="0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假设一个无红利支付的股票，当前时刻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股票价格为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，基于该股票的某个期权的价值是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，期权的有效期是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T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在这个有效期内，股票价格或者上升到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Su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，或者下降到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Sd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＞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＜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当股票价格上升到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</a:rPr>
              <a:t>Su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时，假设期权的收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益为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 baseline="-30000" dirty="0" err="1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，如果股票的价格下降到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Sd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时，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期权的收益为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b="1" baseline="-30000" dirty="0" err="1" smtClean="0"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110598" name="Group 18"/>
          <p:cNvGrpSpPr>
            <a:grpSpLocks/>
          </p:cNvGrpSpPr>
          <p:nvPr/>
        </p:nvGrpSpPr>
        <p:grpSpPr bwMode="auto">
          <a:xfrm>
            <a:off x="7824788" y="2276476"/>
            <a:ext cx="2138362" cy="2062163"/>
            <a:chOff x="2336" y="2341"/>
            <a:chExt cx="1347" cy="1299"/>
          </a:xfrm>
        </p:grpSpPr>
        <p:sp>
          <p:nvSpPr>
            <p:cNvPr id="110602" name="Oval 10"/>
            <p:cNvSpPr>
              <a:spLocks noChangeArrowheads="1"/>
            </p:cNvSpPr>
            <p:nvPr/>
          </p:nvSpPr>
          <p:spPr bwMode="auto">
            <a:xfrm>
              <a:off x="3442" y="2533"/>
              <a:ext cx="51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en-US"/>
            </a:p>
          </p:txBody>
        </p:sp>
        <p:grpSp>
          <p:nvGrpSpPr>
            <p:cNvPr id="110603" name="Group 17"/>
            <p:cNvGrpSpPr>
              <a:grpSpLocks/>
            </p:cNvGrpSpPr>
            <p:nvPr/>
          </p:nvGrpSpPr>
          <p:grpSpPr bwMode="auto">
            <a:xfrm>
              <a:off x="2336" y="2341"/>
              <a:ext cx="1347" cy="1299"/>
              <a:chOff x="2336" y="2341"/>
              <a:chExt cx="1347" cy="1299"/>
            </a:xfrm>
          </p:grpSpPr>
          <p:grpSp>
            <p:nvGrpSpPr>
              <p:cNvPr id="110604" name="Group 16"/>
              <p:cNvGrpSpPr>
                <a:grpSpLocks/>
              </p:cNvGrpSpPr>
              <p:nvPr/>
            </p:nvGrpSpPr>
            <p:grpSpPr bwMode="auto">
              <a:xfrm>
                <a:off x="2533" y="2995"/>
                <a:ext cx="909" cy="495"/>
                <a:chOff x="2533" y="2995"/>
                <a:chExt cx="909" cy="495"/>
              </a:xfrm>
            </p:grpSpPr>
            <p:sp>
              <p:nvSpPr>
                <p:cNvPr id="110608" name="Oval 6"/>
                <p:cNvSpPr>
                  <a:spLocks noChangeArrowheads="1"/>
                </p:cNvSpPr>
                <p:nvPr/>
              </p:nvSpPr>
              <p:spPr bwMode="auto">
                <a:xfrm>
                  <a:off x="2533" y="2995"/>
                  <a:ext cx="51" cy="3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/>
                </a:p>
              </p:txBody>
            </p:sp>
            <p:sp>
              <p:nvSpPr>
                <p:cNvPr id="110609" name="Oval 9"/>
                <p:cNvSpPr>
                  <a:spLocks noChangeArrowheads="1"/>
                </p:cNvSpPr>
                <p:nvPr/>
              </p:nvSpPr>
              <p:spPr bwMode="auto">
                <a:xfrm>
                  <a:off x="3392" y="3457"/>
                  <a:ext cx="50" cy="3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zh-CN" altLang="en-US"/>
                </a:p>
              </p:txBody>
            </p:sp>
          </p:grpSp>
          <p:grpSp>
            <p:nvGrpSpPr>
              <p:cNvPr id="110605" name="Group 15"/>
              <p:cNvGrpSpPr>
                <a:grpSpLocks/>
              </p:cNvGrpSpPr>
              <p:nvPr/>
            </p:nvGrpSpPr>
            <p:grpSpPr bwMode="auto">
              <a:xfrm>
                <a:off x="2336" y="2341"/>
                <a:ext cx="1347" cy="1299"/>
                <a:chOff x="2336" y="2341"/>
                <a:chExt cx="1347" cy="1299"/>
              </a:xfrm>
            </p:grpSpPr>
            <p:sp>
              <p:nvSpPr>
                <p:cNvPr id="110606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562" y="2568"/>
                  <a:ext cx="859" cy="4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7" name="Line 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73" y="2839"/>
                  <a:ext cx="429" cy="8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0594" name="Object 11"/>
                <p:cNvGraphicFramePr>
                  <a:graphicFrameLocks noChangeAspect="1"/>
                </p:cNvGraphicFramePr>
                <p:nvPr/>
              </p:nvGraphicFramePr>
              <p:xfrm>
                <a:off x="2336" y="2840"/>
                <a:ext cx="194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3" name="Equation" r:id="rId3" imgW="253800" imgH="736560" progId="Equation.DSMT4">
                        <p:embed/>
                      </p:oleObj>
                    </mc:Choice>
                    <mc:Fallback>
                      <p:oleObj name="Equation" r:id="rId3" imgW="253800" imgH="736560" progId="Equation.DSMT4">
                        <p:embed/>
                        <p:pic>
                          <p:nvPicPr>
                            <p:cNvPr id="110594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6" y="2840"/>
                              <a:ext cx="194" cy="40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595" name="Object 12"/>
                <p:cNvGraphicFramePr>
                  <a:graphicFrameLocks noChangeAspect="1"/>
                </p:cNvGraphicFramePr>
                <p:nvPr/>
              </p:nvGraphicFramePr>
              <p:xfrm>
                <a:off x="3493" y="2341"/>
                <a:ext cx="190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4" name="Equation" r:id="rId5" imgW="368280" imgH="749160" progId="Equation.DSMT4">
                        <p:embed/>
                      </p:oleObj>
                    </mc:Choice>
                    <mc:Fallback>
                      <p:oleObj name="Equation" r:id="rId5" imgW="368280" imgH="749160" progId="Equation.DSMT4">
                        <p:embed/>
                        <p:pic>
                          <p:nvPicPr>
                            <p:cNvPr id="110595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93" y="2341"/>
                              <a:ext cx="190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596" name="Object 13"/>
                <p:cNvGraphicFramePr>
                  <a:graphicFrameLocks noChangeAspect="1"/>
                </p:cNvGraphicFramePr>
                <p:nvPr/>
              </p:nvGraphicFramePr>
              <p:xfrm>
                <a:off x="3445" y="3253"/>
                <a:ext cx="197" cy="3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5" name="Equation" r:id="rId7" imgW="380880" imgH="749160" progId="Equation.DSMT4">
                        <p:embed/>
                      </p:oleObj>
                    </mc:Choice>
                    <mc:Fallback>
                      <p:oleObj name="Equation" r:id="rId7" imgW="380880" imgH="749160" progId="Equation.DSMT4">
                        <p:embed/>
                        <p:pic>
                          <p:nvPicPr>
                            <p:cNvPr id="110596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5" y="3253"/>
                              <a:ext cx="197" cy="38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10599" name="Text Box 14"/>
          <p:cNvSpPr txBox="1">
            <a:spLocks noChangeArrowheads="1"/>
          </p:cNvSpPr>
          <p:nvPr/>
        </p:nvSpPr>
        <p:spPr bwMode="auto">
          <a:xfrm>
            <a:off x="7824788" y="4581526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hlink"/>
                </a:solidFill>
                <a:latin typeface="Comic Sans MS" pitchFamily="66" charset="0"/>
                <a:ea typeface="楷体_GB2312" pitchFamily="49" charset="-122"/>
              </a:rPr>
              <a:t>期权价格和股票价格</a:t>
            </a:r>
          </a:p>
        </p:txBody>
      </p:sp>
      <p:sp>
        <p:nvSpPr>
          <p:cNvPr id="110600" name="TextBox 4"/>
          <p:cNvSpPr txBox="1">
            <a:spLocks noChangeArrowheads="1"/>
          </p:cNvSpPr>
          <p:nvPr/>
        </p:nvSpPr>
        <p:spPr bwMode="auto">
          <a:xfrm>
            <a:off x="1992314" y="1341439"/>
            <a:ext cx="5113337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063750" y="404813"/>
            <a:ext cx="5113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40457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25626" y="1905000"/>
            <a:ext cx="6251575" cy="4343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回顾：无套利性定价法</a:t>
            </a:r>
            <a:endParaRPr lang="zh-CN" altLang="en-US" b="1">
              <a:ea typeface="楷体_GB2312" pitchFamily="49" charset="-122"/>
            </a:endParaRP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构造一个由</a:t>
            </a:r>
            <a:r>
              <a:rPr lang="en-US" altLang="zh-CN" sz="2000" b="1">
                <a:latin typeface="Comic Sans MS" pitchFamily="66" charset="0"/>
                <a:ea typeface="楷体_GB2312" pitchFamily="49" charset="-122"/>
              </a:rPr>
              <a:t>Δ</a:t>
            </a: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股股票多头和一个期权空头组成的证券组合，并计算出该组合为无风险时的</a:t>
            </a:r>
            <a:r>
              <a:rPr lang="en-US" altLang="zh-CN" sz="2000" b="1">
                <a:latin typeface="Comic Sans MS" pitchFamily="66" charset="0"/>
                <a:ea typeface="楷体_GB2312" pitchFamily="49" charset="-122"/>
              </a:rPr>
              <a:t>Δ</a:t>
            </a: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值。</a:t>
            </a: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该组合的期初成本：</a:t>
            </a: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该组合为无风险组合时：</a:t>
            </a:r>
          </a:p>
          <a:p>
            <a:endParaRPr lang="zh-CN" altLang="en-US" sz="2000" b="1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无风险利率</a:t>
            </a:r>
            <a:r>
              <a:rPr lang="en-US" altLang="zh-CN" sz="2000" b="1">
                <a:latin typeface="Comic Sans MS" pitchFamily="66" charset="0"/>
                <a:ea typeface="楷体_GB2312" pitchFamily="49" charset="-122"/>
              </a:rPr>
              <a:t>: </a:t>
            </a:r>
            <a:r>
              <a:rPr lang="en-US" altLang="zh-CN" sz="2000" b="1" i="1">
                <a:latin typeface="Times New Roman" pitchFamily="18" charset="0"/>
                <a:ea typeface="楷体_GB2312" pitchFamily="49" charset="-122"/>
              </a:rPr>
              <a:t>r</a:t>
            </a: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无套利均衡：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    其中，</a:t>
            </a:r>
          </a:p>
          <a:p>
            <a:endParaRPr lang="zh-CN" altLang="en-US" sz="2000" b="1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111626" name="Oval 6"/>
          <p:cNvSpPr>
            <a:spLocks noChangeArrowheads="1"/>
          </p:cNvSpPr>
          <p:nvPr/>
        </p:nvSpPr>
        <p:spPr bwMode="auto">
          <a:xfrm>
            <a:off x="8256589" y="2693988"/>
            <a:ext cx="77787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1627" name="Line 7"/>
          <p:cNvSpPr>
            <a:spLocks noChangeShapeType="1"/>
          </p:cNvSpPr>
          <p:nvPr/>
        </p:nvSpPr>
        <p:spPr bwMode="auto">
          <a:xfrm flipV="1">
            <a:off x="8321676" y="2039938"/>
            <a:ext cx="1312863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8" name="Line 8"/>
          <p:cNvSpPr>
            <a:spLocks noChangeShapeType="1"/>
          </p:cNvSpPr>
          <p:nvPr/>
        </p:nvSpPr>
        <p:spPr bwMode="auto">
          <a:xfrm rot="5400000" flipV="1">
            <a:off x="8625682" y="2453482"/>
            <a:ext cx="654050" cy="1236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9" name="Oval 9"/>
          <p:cNvSpPr>
            <a:spLocks noChangeArrowheads="1"/>
          </p:cNvSpPr>
          <p:nvPr/>
        </p:nvSpPr>
        <p:spPr bwMode="auto">
          <a:xfrm>
            <a:off x="9571038" y="3398838"/>
            <a:ext cx="76200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1630" name="Oval 10"/>
          <p:cNvSpPr>
            <a:spLocks noChangeArrowheads="1"/>
          </p:cNvSpPr>
          <p:nvPr/>
        </p:nvSpPr>
        <p:spPr bwMode="auto">
          <a:xfrm>
            <a:off x="9647239" y="1989138"/>
            <a:ext cx="77787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graphicFrame>
        <p:nvGraphicFramePr>
          <p:cNvPr id="111618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040689" y="2420939"/>
          <a:ext cx="14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253800" imgH="736560" progId="Equation.DSMT4">
                  <p:embed/>
                </p:oleObj>
              </mc:Choice>
              <mc:Fallback>
                <p:oleObj name="Equation" r:id="rId3" imgW="253800" imgH="736560" progId="Equation.DSMT4">
                  <p:embed/>
                  <p:pic>
                    <p:nvPicPr>
                      <p:cNvPr id="1116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9" y="2420939"/>
                        <a:ext cx="1492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12"/>
          <p:cNvGraphicFramePr>
            <a:graphicFrameLocks noChangeAspect="1"/>
          </p:cNvGraphicFramePr>
          <p:nvPr/>
        </p:nvGraphicFramePr>
        <p:xfrm>
          <a:off x="9725026" y="1697038"/>
          <a:ext cx="2905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368280" imgH="749160" progId="Equation.DSMT4">
                  <p:embed/>
                </p:oleObj>
              </mc:Choice>
              <mc:Fallback>
                <p:oleObj name="Equation" r:id="rId5" imgW="368280" imgH="749160" progId="Equation.DSMT4">
                  <p:embed/>
                  <p:pic>
                    <p:nvPicPr>
                      <p:cNvPr id="1116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026" y="1697038"/>
                        <a:ext cx="2905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13"/>
          <p:cNvGraphicFramePr>
            <a:graphicFrameLocks noChangeAspect="1"/>
          </p:cNvGraphicFramePr>
          <p:nvPr/>
        </p:nvGraphicFramePr>
        <p:xfrm>
          <a:off x="9652001" y="3087688"/>
          <a:ext cx="301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380880" imgH="749160" progId="Equation.DSMT4">
                  <p:embed/>
                </p:oleObj>
              </mc:Choice>
              <mc:Fallback>
                <p:oleObj name="Equation" r:id="rId7" imgW="380880" imgH="749160" progId="Equation.DSMT4">
                  <p:embed/>
                  <p:pic>
                    <p:nvPicPr>
                      <p:cNvPr id="11162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1" y="3087688"/>
                        <a:ext cx="3016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14"/>
          <p:cNvGraphicFramePr>
            <a:graphicFrameLocks noChangeAspect="1"/>
          </p:cNvGraphicFramePr>
          <p:nvPr/>
        </p:nvGraphicFramePr>
        <p:xfrm>
          <a:off x="5016500" y="3284539"/>
          <a:ext cx="1524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1473120" imgH="685800" progId="Equation.DSMT4">
                  <p:embed/>
                </p:oleObj>
              </mc:Choice>
              <mc:Fallback>
                <p:oleObj name="Equation" r:id="rId9" imgW="1473120" imgH="685800" progId="Equation.DSMT4">
                  <p:embed/>
                  <p:pic>
                    <p:nvPicPr>
                      <p:cNvPr id="187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284539"/>
                        <a:ext cx="15240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15"/>
          <p:cNvGraphicFramePr>
            <a:graphicFrameLocks noChangeAspect="1"/>
          </p:cNvGraphicFramePr>
          <p:nvPr/>
        </p:nvGraphicFramePr>
        <p:xfrm>
          <a:off x="4583113" y="3068638"/>
          <a:ext cx="10017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876240" imgH="317160" progId="Equation.DSMT4">
                  <p:embed/>
                </p:oleObj>
              </mc:Choice>
              <mc:Fallback>
                <p:oleObj name="Equation" r:id="rId11" imgW="876240" imgH="317160" progId="Equation.DSMT4">
                  <p:embed/>
                  <p:pic>
                    <p:nvPicPr>
                      <p:cNvPr id="1874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068638"/>
                        <a:ext cx="10017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3792538" y="4437064"/>
          <a:ext cx="36576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3" imgW="1701720" imgH="253800" progId="Equation.DSMT4">
                  <p:embed/>
                </p:oleObj>
              </mc:Choice>
              <mc:Fallback>
                <p:oleObj name="Equation" r:id="rId13" imgW="1701720" imgH="253800" progId="Equation.DSMT4">
                  <p:embed/>
                  <p:pic>
                    <p:nvPicPr>
                      <p:cNvPr id="187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437064"/>
                        <a:ext cx="365760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9" name="Object 17"/>
          <p:cNvGraphicFramePr>
            <a:graphicFrameLocks noChangeAspect="1"/>
          </p:cNvGraphicFramePr>
          <p:nvPr/>
        </p:nvGraphicFramePr>
        <p:xfrm>
          <a:off x="4656138" y="5084763"/>
          <a:ext cx="1752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r:id="rId15" imgW="901309" imgH="418918" progId="Equation.DSMT4">
                  <p:embed/>
                </p:oleObj>
              </mc:Choice>
              <mc:Fallback>
                <p:oleObj r:id="rId15" imgW="901309" imgH="418918" progId="Equation.DSMT4">
                  <p:embed/>
                  <p:pic>
                    <p:nvPicPr>
                      <p:cNvPr id="1874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084763"/>
                        <a:ext cx="17526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3" name="AutoShape 21"/>
          <p:cNvSpPr>
            <a:spLocks/>
          </p:cNvSpPr>
          <p:nvPr/>
        </p:nvSpPr>
        <p:spPr bwMode="auto">
          <a:xfrm>
            <a:off x="6527800" y="5805488"/>
            <a:ext cx="3455988" cy="609600"/>
          </a:xfrm>
          <a:prstGeom prst="borderCallout2">
            <a:avLst>
              <a:gd name="adj1" fmla="val 18750"/>
              <a:gd name="adj2" fmla="val -2204"/>
              <a:gd name="adj3" fmla="val 18750"/>
              <a:gd name="adj4" fmla="val -13366"/>
              <a:gd name="adj5" fmla="val -55468"/>
              <a:gd name="adj6" fmla="val -24528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华文仿宋" pitchFamily="2" charset="-122"/>
              </a:rPr>
              <a:t>P</a:t>
            </a:r>
            <a:r>
              <a:rPr lang="zh-CN" altLang="en-US" sz="2800" b="1">
                <a:latin typeface="Times New Roman" pitchFamily="18" charset="0"/>
                <a:ea typeface="华文仿宋" pitchFamily="2" charset="-122"/>
              </a:rPr>
              <a:t>即为风险中性概率</a:t>
            </a:r>
          </a:p>
        </p:txBody>
      </p:sp>
      <p:sp>
        <p:nvSpPr>
          <p:cNvPr id="20" name="线形标注 1 19"/>
          <p:cNvSpPr/>
          <p:nvPr/>
        </p:nvSpPr>
        <p:spPr>
          <a:xfrm>
            <a:off x="7104063" y="3213100"/>
            <a:ext cx="1655762" cy="863600"/>
          </a:xfrm>
          <a:prstGeom prst="borderCallout1">
            <a:avLst>
              <a:gd name="adj1" fmla="val 1554"/>
              <a:gd name="adj2" fmla="val -4307"/>
              <a:gd name="adj3" fmla="val 53416"/>
              <a:gd name="adj4" fmla="val -39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套头率或套头比</a:t>
            </a:r>
          </a:p>
        </p:txBody>
      </p:sp>
      <p:sp>
        <p:nvSpPr>
          <p:cNvPr id="111633" name="TextBox 4"/>
          <p:cNvSpPr txBox="1">
            <a:spLocks noChangeArrowheads="1"/>
          </p:cNvSpPr>
          <p:nvPr/>
        </p:nvSpPr>
        <p:spPr bwMode="auto">
          <a:xfrm>
            <a:off x="1992314" y="1196975"/>
            <a:ext cx="51133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2135189" y="3333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13174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3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81200" y="1600201"/>
            <a:ext cx="7499350" cy="47085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（</a:t>
            </a:r>
            <a:r>
              <a:rPr lang="en-US" altLang="zh-CN" sz="2000">
                <a:latin typeface="宋体" charset="-122"/>
                <a:ea typeface="宋体" charset="-122"/>
              </a:rPr>
              <a:t>1</a:t>
            </a:r>
            <a:r>
              <a:rPr lang="zh-CN" altLang="en-US" sz="2000">
                <a:latin typeface="宋体" charset="-122"/>
                <a:ea typeface="宋体" charset="-122"/>
              </a:rPr>
              <a:t>）    的推导：由无风险组合的含义，即有，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立即可得</a:t>
            </a: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（</a:t>
            </a:r>
            <a:r>
              <a:rPr lang="en-US" altLang="zh-CN" sz="2000">
                <a:latin typeface="宋体" charset="-122"/>
                <a:ea typeface="宋体" charset="-122"/>
              </a:rPr>
              <a:t>2</a:t>
            </a:r>
            <a:r>
              <a:rPr lang="zh-CN" altLang="en-US" sz="2000">
                <a:latin typeface="宋体" charset="-122"/>
                <a:ea typeface="宋体" charset="-122"/>
              </a:rPr>
              <a:t>）无风险组合的现值必等于构造组合的成本，有：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将</a:t>
            </a:r>
            <a:r>
              <a:rPr lang="el-GR" altLang="zh-CN">
                <a:latin typeface="Times New Roman" pitchFamily="18" charset="0"/>
                <a:ea typeface="宋体" charset="-122"/>
                <a:cs typeface="Times New Roman" pitchFamily="18" charset="0"/>
              </a:rPr>
              <a:t>Δ</a:t>
            </a:r>
            <a:r>
              <a:rPr lang="zh-CN" altLang="en-US" sz="2000">
                <a:latin typeface="宋体" charset="-122"/>
                <a:ea typeface="宋体" charset="-122"/>
              </a:rPr>
              <a:t>代入并化简，可得</a:t>
            </a: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000">
              <a:latin typeface="宋体" charset="-122"/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latin typeface="宋体" charset="-122"/>
                <a:ea typeface="宋体" charset="-122"/>
              </a:rPr>
              <a:t>其中，</a:t>
            </a:r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4224339" y="2060576"/>
          <a:ext cx="3024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269720" imgH="228600" progId="Equation.DSMT4">
                  <p:embed/>
                </p:oleObj>
              </mc:Choice>
              <mc:Fallback>
                <p:oleObj name="Equation" r:id="rId3" imgW="1269720" imgH="228600" progId="Equation.DSMT4">
                  <p:embed/>
                  <p:pic>
                    <p:nvPicPr>
                      <p:cNvPr id="218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2060576"/>
                        <a:ext cx="302418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863975" y="2708276"/>
          <a:ext cx="3100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218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708276"/>
                        <a:ext cx="31003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63975" y="3573463"/>
          <a:ext cx="3455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218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573463"/>
                        <a:ext cx="34559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3" name="Object 11"/>
          <p:cNvGraphicFramePr>
            <a:graphicFrameLocks noChangeAspect="1"/>
          </p:cNvGraphicFramePr>
          <p:nvPr/>
        </p:nvGraphicFramePr>
        <p:xfrm>
          <a:off x="4079875" y="4724400"/>
          <a:ext cx="3657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1701720" imgH="253800" progId="Equation.DSMT4">
                  <p:embed/>
                </p:oleObj>
              </mc:Choice>
              <mc:Fallback>
                <p:oleObj name="Equation" r:id="rId9" imgW="1701720" imgH="253800" progId="Equation.DSMT4">
                  <p:embed/>
                  <p:pic>
                    <p:nvPicPr>
                      <p:cNvPr id="2181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724400"/>
                        <a:ext cx="36576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Object 12"/>
          <p:cNvGraphicFramePr>
            <a:graphicFrameLocks noChangeAspect="1"/>
          </p:cNvGraphicFramePr>
          <p:nvPr/>
        </p:nvGraphicFramePr>
        <p:xfrm>
          <a:off x="5375275" y="5300663"/>
          <a:ext cx="1752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11" imgW="901309" imgH="418918" progId="Equation.DSMT4">
                  <p:embed/>
                </p:oleObj>
              </mc:Choice>
              <mc:Fallback>
                <p:oleObj r:id="rId11" imgW="901309" imgH="418918" progId="Equation.DSMT4">
                  <p:embed/>
                  <p:pic>
                    <p:nvPicPr>
                      <p:cNvPr id="2181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300663"/>
                        <a:ext cx="17526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13"/>
          <p:cNvGraphicFramePr>
            <a:graphicFrameLocks noChangeAspect="1"/>
          </p:cNvGraphicFramePr>
          <p:nvPr/>
        </p:nvGraphicFramePr>
        <p:xfrm>
          <a:off x="2782888" y="1628776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1126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628776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9" name="TextBox 4"/>
          <p:cNvSpPr txBox="1">
            <a:spLocks noChangeArrowheads="1"/>
          </p:cNvSpPr>
          <p:nvPr/>
        </p:nvSpPr>
        <p:spPr bwMode="auto">
          <a:xfrm>
            <a:off x="2063750" y="260351"/>
            <a:ext cx="5113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112650" name="矩形 11"/>
          <p:cNvSpPr>
            <a:spLocks noChangeArrowheads="1"/>
          </p:cNvSpPr>
          <p:nvPr/>
        </p:nvSpPr>
        <p:spPr bwMode="auto">
          <a:xfrm>
            <a:off x="2208214" y="1052513"/>
            <a:ext cx="388778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回顾：无套利性定价法</a:t>
            </a:r>
            <a:endParaRPr lang="zh-CN" altLang="en-US" sz="28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8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260351"/>
            <a:ext cx="7467600" cy="6524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125539"/>
            <a:ext cx="8569325" cy="5183187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定义</a:t>
            </a:r>
          </a:p>
          <a:p>
            <a:pPr lvl="2" eaLnBrk="1" hangingPunct="1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所谓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期权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Options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，是一种能在未来某特定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时间以特定价格买进或卖出一定数量的某种特定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商品的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权利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lvl="2" eaLnBrk="1" hangingPunct="1"/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金融期权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就是以金融商品或金融期货合约为标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的物的期权交易形式。</a:t>
            </a:r>
          </a:p>
          <a:p>
            <a:pPr lvl="2" eaLnBrk="1" hangingPunct="1"/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期权购买者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向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期权出售者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支付一定费用后，就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获得了在未来某特定时间以某一特定价格向期权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售出者买进或卖出一定数量的某种金融商品或金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融期货合约的权利。</a:t>
            </a:r>
          </a:p>
        </p:txBody>
      </p:sp>
    </p:spTree>
    <p:extLst>
      <p:ext uri="{BB962C8B-B14F-4D97-AF65-F5344CB8AC3E}">
        <p14:creationId xmlns:p14="http://schemas.microsoft.com/office/powerpoint/2010/main" val="336028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1" y="1916113"/>
            <a:ext cx="6251575" cy="3695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回顾：风险中性定价法</a:t>
            </a:r>
            <a:endParaRPr lang="zh-CN" altLang="en-US" b="1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b="1" smtClean="0">
                <a:latin typeface="Comic Sans MS" pitchFamily="66" charset="0"/>
                <a:ea typeface="楷体_GB2312" pitchFamily="49" charset="-122"/>
              </a:rPr>
              <a:t>股票上升的概率为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P</a:t>
            </a:r>
          </a:p>
          <a:p>
            <a:r>
              <a:rPr lang="zh-CN" altLang="en-US" b="1" smtClean="0">
                <a:latin typeface="Comic Sans MS" pitchFamily="66" charset="0"/>
                <a:ea typeface="楷体_GB2312" pitchFamily="49" charset="-122"/>
              </a:rPr>
              <a:t>股票未来期望值按无风险利率贴现的现值</a:t>
            </a:r>
            <a:r>
              <a:rPr lang="en-US" altLang="zh-CN" b="1" smtClean="0">
                <a:latin typeface="Comic Sans MS" pitchFamily="66" charset="0"/>
                <a:ea typeface="楷体_GB2312" pitchFamily="49" charset="-122"/>
              </a:rPr>
              <a:t>=</a:t>
            </a:r>
            <a:r>
              <a:rPr lang="zh-CN" altLang="en-US" b="1" smtClean="0">
                <a:latin typeface="Comic Sans MS" pitchFamily="66" charset="0"/>
                <a:ea typeface="楷体_GB2312" pitchFamily="49" charset="-122"/>
              </a:rPr>
              <a:t>股票当前价格</a:t>
            </a:r>
            <a:endParaRPr lang="zh-CN" altLang="en-US" sz="1000" b="1"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sz="2000" b="1">
                <a:latin typeface="Comic Sans MS" pitchFamily="66" charset="0"/>
                <a:ea typeface="楷体_GB2312" pitchFamily="49" charset="-122"/>
              </a:rPr>
              <a:t>则：</a:t>
            </a:r>
          </a:p>
        </p:txBody>
      </p:sp>
      <p:sp>
        <p:nvSpPr>
          <p:cNvPr id="113674" name="Oval 6"/>
          <p:cNvSpPr>
            <a:spLocks noChangeArrowheads="1"/>
          </p:cNvSpPr>
          <p:nvPr/>
        </p:nvSpPr>
        <p:spPr bwMode="auto">
          <a:xfrm>
            <a:off x="8299450" y="2673350"/>
            <a:ext cx="77788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3675" name="Line 7"/>
          <p:cNvSpPr>
            <a:spLocks noChangeShapeType="1"/>
          </p:cNvSpPr>
          <p:nvPr/>
        </p:nvSpPr>
        <p:spPr bwMode="auto">
          <a:xfrm flipV="1">
            <a:off x="8364538" y="2019300"/>
            <a:ext cx="1312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6" name="Line 8"/>
          <p:cNvSpPr>
            <a:spLocks noChangeShapeType="1"/>
          </p:cNvSpPr>
          <p:nvPr/>
        </p:nvSpPr>
        <p:spPr bwMode="auto">
          <a:xfrm rot="5400000" flipV="1">
            <a:off x="8668544" y="2432844"/>
            <a:ext cx="654050" cy="1236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7" name="Oval 9"/>
          <p:cNvSpPr>
            <a:spLocks noChangeArrowheads="1"/>
          </p:cNvSpPr>
          <p:nvPr/>
        </p:nvSpPr>
        <p:spPr bwMode="auto">
          <a:xfrm>
            <a:off x="9613900" y="3378200"/>
            <a:ext cx="76200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sp>
        <p:nvSpPr>
          <p:cNvPr id="113678" name="Oval 10"/>
          <p:cNvSpPr>
            <a:spLocks noChangeArrowheads="1"/>
          </p:cNvSpPr>
          <p:nvPr/>
        </p:nvSpPr>
        <p:spPr bwMode="auto">
          <a:xfrm>
            <a:off x="9690100" y="1968500"/>
            <a:ext cx="77788" cy="50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zh-CN" altLang="en-US"/>
          </a:p>
        </p:txBody>
      </p:sp>
      <p:graphicFrame>
        <p:nvGraphicFramePr>
          <p:cNvPr id="113666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112126" y="2420939"/>
          <a:ext cx="149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3" imgW="253800" imgH="736560" progId="Equation.DSMT4">
                  <p:embed/>
                </p:oleObj>
              </mc:Choice>
              <mc:Fallback>
                <p:oleObj name="Equation" r:id="rId3" imgW="253800" imgH="736560" progId="Equation.DSMT4">
                  <p:embed/>
                  <p:pic>
                    <p:nvPicPr>
                      <p:cNvPr id="11366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2420939"/>
                        <a:ext cx="1492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2"/>
          <p:cNvGraphicFramePr>
            <a:graphicFrameLocks noChangeAspect="1"/>
          </p:cNvGraphicFramePr>
          <p:nvPr/>
        </p:nvGraphicFramePr>
        <p:xfrm>
          <a:off x="9767888" y="1676400"/>
          <a:ext cx="2905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5" imgW="368280" imgH="749160" progId="Equation.DSMT4">
                  <p:embed/>
                </p:oleObj>
              </mc:Choice>
              <mc:Fallback>
                <p:oleObj name="Equation" r:id="rId5" imgW="368280" imgH="749160" progId="Equation.DSMT4">
                  <p:embed/>
                  <p:pic>
                    <p:nvPicPr>
                      <p:cNvPr id="1136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88" y="1676400"/>
                        <a:ext cx="29051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13"/>
          <p:cNvGraphicFramePr>
            <a:graphicFrameLocks noChangeAspect="1"/>
          </p:cNvGraphicFramePr>
          <p:nvPr/>
        </p:nvGraphicFramePr>
        <p:xfrm>
          <a:off x="9694864" y="3067050"/>
          <a:ext cx="3016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7" imgW="380880" imgH="749160" progId="Equation.DSMT4">
                  <p:embed/>
                </p:oleObj>
              </mc:Choice>
              <mc:Fallback>
                <p:oleObj name="Equation" r:id="rId7" imgW="380880" imgH="749160" progId="Equation.DSMT4">
                  <p:embed/>
                  <p:pic>
                    <p:nvPicPr>
                      <p:cNvPr id="1136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4864" y="3067050"/>
                        <a:ext cx="3016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0" name="Object 14"/>
          <p:cNvGraphicFramePr>
            <a:graphicFrameLocks noChangeAspect="1"/>
          </p:cNvGraphicFramePr>
          <p:nvPr/>
        </p:nvGraphicFramePr>
        <p:xfrm>
          <a:off x="2209800" y="4038600"/>
          <a:ext cx="419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9" imgW="3327120" imgH="368280" progId="Equation.DSMT4">
                  <p:embed/>
                </p:oleObj>
              </mc:Choice>
              <mc:Fallback>
                <p:oleObj name="Equation" r:id="rId9" imgW="3327120" imgH="368280" progId="Equation.DSMT4">
                  <p:embed/>
                  <p:pic>
                    <p:nvPicPr>
                      <p:cNvPr id="1884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419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1" name="Object 15"/>
          <p:cNvGraphicFramePr>
            <a:graphicFrameLocks noChangeAspect="1"/>
          </p:cNvGraphicFramePr>
          <p:nvPr/>
        </p:nvGraphicFramePr>
        <p:xfrm>
          <a:off x="2895600" y="5029200"/>
          <a:ext cx="411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1" imgW="1701720" imgH="253800" progId="Equation.DSMT4">
                  <p:embed/>
                </p:oleObj>
              </mc:Choice>
              <mc:Fallback>
                <p:oleObj name="Equation" r:id="rId11" imgW="1701720" imgH="253800" progId="Equation.DSMT4">
                  <p:embed/>
                  <p:pic>
                    <p:nvPicPr>
                      <p:cNvPr id="1884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4114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2" name="Object 16"/>
          <p:cNvGraphicFramePr>
            <a:graphicFrameLocks noChangeAspect="1"/>
          </p:cNvGraphicFramePr>
          <p:nvPr/>
        </p:nvGraphicFramePr>
        <p:xfrm>
          <a:off x="7175500" y="3860801"/>
          <a:ext cx="1752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r:id="rId13" imgW="901309" imgH="418918" progId="Equation.DSMT4">
                  <p:embed/>
                </p:oleObj>
              </mc:Choice>
              <mc:Fallback>
                <p:oleObj r:id="rId13" imgW="901309" imgH="418918" progId="Equation.DSMT4">
                  <p:embed/>
                  <p:pic>
                    <p:nvPicPr>
                      <p:cNvPr id="188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3860801"/>
                        <a:ext cx="17526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7"/>
          <p:cNvGraphicFramePr>
            <a:graphicFrameLocks noChangeAspect="1"/>
          </p:cNvGraphicFramePr>
          <p:nvPr/>
        </p:nvGraphicFramePr>
        <p:xfrm>
          <a:off x="6527800" y="4149726"/>
          <a:ext cx="533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5" imgW="190440" imgH="152280" progId="Equation.DSMT4">
                  <p:embed/>
                </p:oleObj>
              </mc:Choice>
              <mc:Fallback>
                <p:oleObj name="Equation" r:id="rId15" imgW="190440" imgH="152280" progId="Equation.DSMT4">
                  <p:embed/>
                  <p:pic>
                    <p:nvPicPr>
                      <p:cNvPr id="1884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149726"/>
                        <a:ext cx="5334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4" name="AutoShape 18"/>
          <p:cNvSpPr>
            <a:spLocks/>
          </p:cNvSpPr>
          <p:nvPr/>
        </p:nvSpPr>
        <p:spPr bwMode="auto">
          <a:xfrm>
            <a:off x="7391401" y="5013325"/>
            <a:ext cx="3095625" cy="503238"/>
          </a:xfrm>
          <a:prstGeom prst="borderCallout2">
            <a:avLst>
              <a:gd name="adj1" fmla="val 18750"/>
              <a:gd name="adj2" fmla="val -2463"/>
              <a:gd name="adj3" fmla="val 18750"/>
              <a:gd name="adj4" fmla="val -3384"/>
              <a:gd name="adj5" fmla="val -110940"/>
              <a:gd name="adj6" fmla="val -4306"/>
            </a:avLst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  <a:ea typeface="华文仿宋" pitchFamily="2" charset="-122"/>
              </a:rPr>
              <a:t>P</a:t>
            </a:r>
            <a:r>
              <a:rPr lang="zh-CN" altLang="en-US" sz="2800" b="1">
                <a:latin typeface="Times New Roman" pitchFamily="18" charset="0"/>
                <a:ea typeface="华文仿宋" pitchFamily="2" charset="-122"/>
              </a:rPr>
              <a:t>为风险中性概率</a:t>
            </a:r>
          </a:p>
        </p:txBody>
      </p:sp>
      <p:sp>
        <p:nvSpPr>
          <p:cNvPr id="113680" name="TextBox 4"/>
          <p:cNvSpPr txBox="1">
            <a:spLocks noChangeArrowheads="1"/>
          </p:cNvSpPr>
          <p:nvPr/>
        </p:nvSpPr>
        <p:spPr bwMode="auto">
          <a:xfrm>
            <a:off x="1919289" y="1196975"/>
            <a:ext cx="51133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135189" y="3333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  <p:sp>
        <p:nvSpPr>
          <p:cNvPr id="20" name="线形标注 2 19"/>
          <p:cNvSpPr/>
          <p:nvPr/>
        </p:nvSpPr>
        <p:spPr>
          <a:xfrm>
            <a:off x="3863976" y="5805489"/>
            <a:ext cx="5184775" cy="503237"/>
          </a:xfrm>
          <a:prstGeom prst="borderCallout2">
            <a:avLst>
              <a:gd name="adj1" fmla="val 28671"/>
              <a:gd name="adj2" fmla="val -6496"/>
              <a:gd name="adj3" fmla="val 28671"/>
              <a:gd name="adj4" fmla="val -12993"/>
              <a:gd name="adj5" fmla="val -83270"/>
              <a:gd name="adj6" fmla="val -12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altLang="zh-CN" sz="2800" b="1" dirty="0">
              <a:solidFill>
                <a:schemeClr val="tx1"/>
              </a:solidFill>
              <a:latin typeface="Arial" pitchFamily="34" charset="0"/>
              <a:ea typeface="华文仿宋" pitchFamily="2" charset="-122"/>
            </a:endParaRPr>
          </a:p>
          <a:p>
            <a:pPr algn="l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Arial" pitchFamily="34" charset="0"/>
                <a:ea typeface="华文仿宋" pitchFamily="2" charset="-122"/>
              </a:rPr>
              <a:t>未来现金流的无风险利率贴现</a:t>
            </a:r>
          </a:p>
          <a:p>
            <a:pPr algn="l">
              <a:defRPr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048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4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4" y="1268414"/>
            <a:ext cx="8135937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Comic Sans MS" pitchFamily="66" charset="0"/>
                <a:ea typeface="楷体_GB2312" pitchFamily="49" charset="-122"/>
              </a:rPr>
              <a:t>   算例：</a:t>
            </a:r>
            <a:endParaRPr lang="zh-CN" altLang="en-US" sz="3200" b="1">
              <a:solidFill>
                <a:srgbClr val="FF0000"/>
              </a:solidFill>
              <a:latin typeface="Comic Sans MS" pitchFamily="66" charset="0"/>
              <a:ea typeface="楷体_GB2312" pitchFamily="49" charset="-122"/>
            </a:endParaRPr>
          </a:p>
          <a:p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假设一种不支付红利股票目前的市价为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元，在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个月后，该股票价格要么是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11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元，要么是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9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元。假设现在的无风险年利率等于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10%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，现在我们要找出一份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个月期协议价格为</a:t>
            </a:r>
            <a:r>
              <a:rPr lang="en-US" altLang="zh-CN" b="1" smtClean="0">
                <a:latin typeface="Times New Roman" pitchFamily="18" charset="0"/>
                <a:ea typeface="楷体_GB2312" pitchFamily="49" charset="-122"/>
              </a:rPr>
              <a:t>10.5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元的该股票欧式看涨期权的价值。</a:t>
            </a:r>
          </a:p>
          <a:p>
            <a:pPr lvl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设股票上升的概率为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，下降则为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1-P</a:t>
            </a:r>
          </a:p>
          <a:p>
            <a:pPr lvl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：风险中性概率，由股票价格变动情况和利率所决定</a:t>
            </a:r>
          </a:p>
          <a:p>
            <a:pPr lvl="1"/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的计算：</a:t>
            </a:r>
          </a:p>
          <a:p>
            <a:pPr lvl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得出，</a:t>
            </a: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P=0.6266</a:t>
            </a:r>
          </a:p>
          <a:p>
            <a:pPr lvl="1"/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根据风险中性定价原理，该期权的价值为：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4367213" y="4221163"/>
          <a:ext cx="37449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185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221163"/>
                        <a:ext cx="37449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00376" y="5589589"/>
          <a:ext cx="6264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2971800" imgH="228600" progId="Equation.DSMT4">
                  <p:embed/>
                </p:oleObj>
              </mc:Choice>
              <mc:Fallback>
                <p:oleObj name="Equation" r:id="rId5" imgW="2971800" imgH="228600" progId="Equation.DSMT4">
                  <p:embed/>
                  <p:pic>
                    <p:nvPicPr>
                      <p:cNvPr id="185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589589"/>
                        <a:ext cx="6264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3" name="AutoShape 9"/>
          <p:cNvSpPr>
            <a:spLocks/>
          </p:cNvSpPr>
          <p:nvPr/>
        </p:nvSpPr>
        <p:spPr bwMode="auto">
          <a:xfrm>
            <a:off x="6096001" y="3284538"/>
            <a:ext cx="4176713" cy="546100"/>
          </a:xfrm>
          <a:prstGeom prst="borderCallout2">
            <a:avLst>
              <a:gd name="adj1" fmla="val 18750"/>
              <a:gd name="adj2" fmla="val -1824"/>
              <a:gd name="adj3" fmla="val 18750"/>
              <a:gd name="adj4" fmla="val -7449"/>
              <a:gd name="adj5" fmla="val 192449"/>
              <a:gd name="adj6" fmla="val -131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charset="0"/>
                <a:ea typeface="华文仿宋" pitchFamily="2" charset="-122"/>
              </a:rPr>
              <a:t>风险收益等于无风险收益</a:t>
            </a:r>
          </a:p>
        </p:txBody>
      </p:sp>
      <p:sp>
        <p:nvSpPr>
          <p:cNvPr id="185354" name="AutoShape 10"/>
          <p:cNvSpPr>
            <a:spLocks/>
          </p:cNvSpPr>
          <p:nvPr/>
        </p:nvSpPr>
        <p:spPr bwMode="auto">
          <a:xfrm>
            <a:off x="2855914" y="6092826"/>
            <a:ext cx="5037137" cy="504825"/>
          </a:xfrm>
          <a:prstGeom prst="borderCallout2">
            <a:avLst>
              <a:gd name="adj1" fmla="val 18750"/>
              <a:gd name="adj2" fmla="val 101514"/>
              <a:gd name="adj3" fmla="val 18750"/>
              <a:gd name="adj4" fmla="val 105074"/>
              <a:gd name="adj5" fmla="val -39324"/>
              <a:gd name="adj6" fmla="val 1087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Arial" charset="0"/>
                <a:ea typeface="华文仿宋" pitchFamily="2" charset="-122"/>
              </a:rPr>
              <a:t>未来现金流的无风险利率贴现</a:t>
            </a:r>
          </a:p>
        </p:txBody>
      </p:sp>
      <p:sp>
        <p:nvSpPr>
          <p:cNvPr id="114695" name="TextBox 4"/>
          <p:cNvSpPr txBox="1">
            <a:spLocks noChangeArrowheads="1"/>
          </p:cNvSpPr>
          <p:nvPr/>
        </p:nvSpPr>
        <p:spPr bwMode="auto">
          <a:xfrm>
            <a:off x="2063750" y="404814"/>
            <a:ext cx="51133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二叉树定价法：单期的情形</a:t>
            </a:r>
          </a:p>
        </p:txBody>
      </p:sp>
    </p:spTree>
    <p:extLst>
      <p:ext uri="{BB962C8B-B14F-4D97-AF65-F5344CB8AC3E}">
        <p14:creationId xmlns:p14="http://schemas.microsoft.com/office/powerpoint/2010/main" val="40578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3" grpId="0" animBg="1"/>
      <p:bldP spid="1853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9" y="24209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思路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将多期分解成多个单期的情形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利用倒推法对所分解的多个单期情形求解（类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似于动态复制策略）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28067" name="TextBox 4"/>
          <p:cNvSpPr txBox="1">
            <a:spLocks noChangeArrowheads="1"/>
          </p:cNvSpPr>
          <p:nvPr/>
        </p:nvSpPr>
        <p:spPr bwMode="auto">
          <a:xfrm>
            <a:off x="1919289" y="1587213"/>
            <a:ext cx="6697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135189" y="3333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latin typeface="+mj-ea"/>
                <a:ea typeface="+mj-ea"/>
              </a:rPr>
              <a:t>二叉树定价法</a:t>
            </a:r>
          </a:p>
        </p:txBody>
      </p:sp>
    </p:spTree>
    <p:extLst>
      <p:ext uri="{BB962C8B-B14F-4D97-AF65-F5344CB8AC3E}">
        <p14:creationId xmlns:p14="http://schemas.microsoft.com/office/powerpoint/2010/main" val="2696886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10"/>
          <p:cNvSpPr>
            <a:spLocks noChangeArrowheads="1"/>
          </p:cNvSpPr>
          <p:nvPr/>
        </p:nvSpPr>
        <p:spPr bwMode="auto">
          <a:xfrm>
            <a:off x="1524001" y="15488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29091" name="Picture 12"/>
          <p:cNvPicPr>
            <a:picLocks noChangeAspect="1" noChangeArrowheads="1"/>
          </p:cNvPicPr>
          <p:nvPr/>
        </p:nvPicPr>
        <p:blipFill>
          <a:blip r:embed="rId2" cstate="print"/>
          <a:srcRect b="15492"/>
          <a:stretch>
            <a:fillRect/>
          </a:stretch>
        </p:blipFill>
        <p:spPr bwMode="auto">
          <a:xfrm>
            <a:off x="1703389" y="1268414"/>
            <a:ext cx="85693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9092" name="Rectangle 13"/>
          <p:cNvSpPr>
            <a:spLocks noChangeArrowheads="1"/>
          </p:cNvSpPr>
          <p:nvPr/>
        </p:nvSpPr>
        <p:spPr bwMode="auto">
          <a:xfrm>
            <a:off x="2135189" y="5589589"/>
            <a:ext cx="74882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b="1" dirty="0">
                <a:ea typeface="楷体_GB2312" pitchFamily="49" charset="-122"/>
              </a:rPr>
              <a:t>两步二叉树图中的股票价格和期权价格</a:t>
            </a:r>
            <a:endParaRPr lang="zh-CN" altLang="en-US" dirty="0"/>
          </a:p>
        </p:txBody>
      </p:sp>
      <p:sp>
        <p:nvSpPr>
          <p:cNvPr id="729093" name="TextBox 4"/>
          <p:cNvSpPr txBox="1">
            <a:spLocks noChangeArrowheads="1"/>
          </p:cNvSpPr>
          <p:nvPr/>
        </p:nvSpPr>
        <p:spPr bwMode="auto">
          <a:xfrm>
            <a:off x="1774826" y="476251"/>
            <a:ext cx="6697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8321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31950" y="1125539"/>
            <a:ext cx="8605838" cy="244792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宋体" charset="-122"/>
              </a:rPr>
              <a:t>一般结论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宋体" charset="-122"/>
              </a:rPr>
              <a:t>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假设初始股票价格为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。在每个单步二叉树中，股票价格或者上升到初始值的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倍，或下降到初始值的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倍。假设无风险利率是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。每个单步二又树的时间长度是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Δt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年。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重复单期定价的计算，给出：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7301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8" y="3644900"/>
            <a:ext cx="52578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1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4508500"/>
            <a:ext cx="52578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0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550" y="5516563"/>
            <a:ext cx="532765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0118" name="Rectangle 8"/>
          <p:cNvSpPr>
            <a:spLocks noChangeArrowheads="1"/>
          </p:cNvSpPr>
          <p:nvPr/>
        </p:nvSpPr>
        <p:spPr bwMode="auto">
          <a:xfrm>
            <a:off x="1992314" y="4221163"/>
            <a:ext cx="1019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71320" bIns="0" anchor="ctr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    </a:t>
            </a:r>
            <a:endParaRPr kumimoji="1" lang="zh-CN" altLang="en-US" sz="2800" b="1"/>
          </a:p>
          <a:p>
            <a:pPr eaLnBrk="0" hangingPunct="0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730119" name="Rectangle 12"/>
          <p:cNvSpPr>
            <a:spLocks noChangeArrowheads="1"/>
          </p:cNvSpPr>
          <p:nvPr/>
        </p:nvSpPr>
        <p:spPr bwMode="auto">
          <a:xfrm>
            <a:off x="8286750" y="3859214"/>
            <a:ext cx="11636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730120" name="Rectangle 13"/>
          <p:cNvSpPr>
            <a:spLocks noChangeArrowheads="1"/>
          </p:cNvSpPr>
          <p:nvPr/>
        </p:nvSpPr>
        <p:spPr bwMode="auto">
          <a:xfrm>
            <a:off x="8286750" y="4722814"/>
            <a:ext cx="1163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730121" name="Rectangle 14"/>
          <p:cNvSpPr>
            <a:spLocks noChangeArrowheads="1"/>
          </p:cNvSpPr>
          <p:nvPr/>
        </p:nvSpPr>
        <p:spPr bwMode="auto">
          <a:xfrm>
            <a:off x="8358189" y="5659439"/>
            <a:ext cx="11652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730122" name="TextBox 4"/>
          <p:cNvSpPr txBox="1">
            <a:spLocks noChangeArrowheads="1"/>
          </p:cNvSpPr>
          <p:nvPr/>
        </p:nvSpPr>
        <p:spPr bwMode="auto">
          <a:xfrm>
            <a:off x="1847851" y="476250"/>
            <a:ext cx="66960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5510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59"/>
          <p:cNvSpPr>
            <a:spLocks noChangeArrowheads="1"/>
          </p:cNvSpPr>
          <p:nvPr/>
        </p:nvSpPr>
        <p:spPr bwMode="auto">
          <a:xfrm>
            <a:off x="1992314" y="1989139"/>
            <a:ext cx="55133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根据前面的定价公式，可以得到</a:t>
            </a:r>
            <a:r>
              <a:rPr kumimoji="1" lang="zh-CN" altLang="en-US" sz="3200" b="1" dirty="0"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</a:p>
        </p:txBody>
      </p:sp>
      <p:pic>
        <p:nvPicPr>
          <p:cNvPr id="115716" name="Picture 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4" y="2565400"/>
            <a:ext cx="7920037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8372" name="Rectangle 61"/>
          <p:cNvSpPr>
            <a:spLocks noChangeArrowheads="1"/>
          </p:cNvSpPr>
          <p:nvPr/>
        </p:nvSpPr>
        <p:spPr bwMode="auto">
          <a:xfrm>
            <a:off x="1774826" y="3647390"/>
            <a:ext cx="85693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衍生证券的价格等于它在风险中性世界的预期收益按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无风险利率贴现的值。 </a:t>
            </a:r>
          </a:p>
          <a:p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   如果在树图中加入更多的步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charset="-122"/>
              </a:rPr>
              <a:t>(step)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以推广应用二叉</a:t>
            </a:r>
            <a:endParaRPr kumimoji="1" lang="en-US" altLang="zh-CN" sz="2800" b="1" dirty="0">
              <a:solidFill>
                <a:srgbClr val="FF0000"/>
              </a:solidFill>
              <a:latin typeface="宋体" charset="-122"/>
            </a:endParaRPr>
          </a:p>
          <a:p>
            <a:pPr algn="l"/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树图方法，风险中性估值的原理一直是成立的。</a:t>
            </a:r>
          </a:p>
        </p:txBody>
      </p:sp>
      <p:sp>
        <p:nvSpPr>
          <p:cNvPr id="115718" name="TextBox 4"/>
          <p:cNvSpPr txBox="1">
            <a:spLocks noChangeArrowheads="1"/>
          </p:cNvSpPr>
          <p:nvPr/>
        </p:nvSpPr>
        <p:spPr bwMode="auto">
          <a:xfrm>
            <a:off x="2063751" y="836613"/>
            <a:ext cx="6697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95621"/>
              </p:ext>
            </p:extLst>
          </p:nvPr>
        </p:nvGraphicFramePr>
        <p:xfrm>
          <a:off x="2279651" y="5909397"/>
          <a:ext cx="70008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3555720" imgH="241200" progId="Equation.DSMT4">
                  <p:embed/>
                </p:oleObj>
              </mc:Choice>
              <mc:Fallback>
                <p:oleObj name="Equation" r:id="rId4" imgW="3555720" imgH="2412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5909397"/>
                        <a:ext cx="70008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289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2276475"/>
            <a:ext cx="8640763" cy="230505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假设一种股票开始的价格为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$20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，在下图所示的两步二叉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树图的每个单步二叉树图中，股票价格可以上升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％或者下降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％。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假设在每个单步二叉树的步长是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个月，无风险利率是年率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％。考虑一个执行价格为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$21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的看涨期权的价格。</a:t>
            </a:r>
          </a:p>
          <a:p>
            <a:pPr>
              <a:buFont typeface="Wingdings" pitchFamily="2" charset="2"/>
              <a:buNone/>
            </a:pPr>
            <a:endParaRPr lang="zh-CN" altLang="en-US" sz="3600" b="1" dirty="0">
              <a:solidFill>
                <a:srgbClr val="A50021"/>
              </a:solidFill>
            </a:endParaRPr>
          </a:p>
        </p:txBody>
      </p:sp>
      <p:sp>
        <p:nvSpPr>
          <p:cNvPr id="116740" name="TextBox 4"/>
          <p:cNvSpPr txBox="1">
            <a:spLocks noChangeArrowheads="1"/>
          </p:cNvSpPr>
          <p:nvPr/>
        </p:nvSpPr>
        <p:spPr bwMode="auto">
          <a:xfrm>
            <a:off x="1847851" y="404813"/>
            <a:ext cx="669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557338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看涨期权算例</a:t>
            </a:r>
          </a:p>
        </p:txBody>
      </p:sp>
      <p:sp>
        <p:nvSpPr>
          <p:cNvPr id="116742" name="矩形 4"/>
          <p:cNvSpPr>
            <a:spLocks noChangeArrowheads="1"/>
          </p:cNvSpPr>
          <p:nvPr/>
        </p:nvSpPr>
        <p:spPr bwMode="auto">
          <a:xfrm>
            <a:off x="1992313" y="4581526"/>
            <a:ext cx="8064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构造如下图所示的两步二叉树图。风险中性概率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的值为，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295775" y="5084763"/>
          <a:ext cx="29527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396800" imgH="444240" progId="Equation.DSMT4">
                  <p:embed/>
                </p:oleObj>
              </mc:Choice>
              <mc:Fallback>
                <p:oleObj name="Equation" r:id="rId3" imgW="1396800" imgH="444240" progId="Equation.DSMT4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5084763"/>
                        <a:ext cx="29527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3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138" name="Picture 4"/>
          <p:cNvPicPr>
            <a:picLocks noChangeAspect="1" noChangeArrowheads="1"/>
          </p:cNvPicPr>
          <p:nvPr/>
        </p:nvPicPr>
        <p:blipFill>
          <a:blip r:embed="rId2" cstate="print"/>
          <a:srcRect t="-2859" b="17342"/>
          <a:stretch>
            <a:fillRect/>
          </a:stretch>
        </p:blipFill>
        <p:spPr bwMode="auto">
          <a:xfrm>
            <a:off x="2351088" y="1412876"/>
            <a:ext cx="777716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11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31950" y="1125539"/>
            <a:ext cx="8713788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  <a:p>
            <a:pPr lvl="1"/>
            <a:endParaRPr lang="zh-CN" altLang="en-US" sz="3200" b="1" dirty="0">
              <a:solidFill>
                <a:srgbClr val="FF0000"/>
              </a:solidFill>
              <a:ea typeface="楷体_GB2312" pitchFamily="49" charset="-122"/>
            </a:endParaRPr>
          </a:p>
          <a:p>
            <a:pPr lvl="1" algn="ctr">
              <a:buFont typeface="Wingdings" pitchFamily="2" charset="2"/>
              <a:buNone/>
            </a:pPr>
            <a:r>
              <a:rPr lang="zh-CN" altLang="en-US" sz="3200" b="1" dirty="0">
                <a:ea typeface="楷体_GB2312" pitchFamily="49" charset="-122"/>
              </a:rPr>
              <a:t> </a:t>
            </a:r>
            <a:endParaRPr lang="en-US" altLang="zh-CN" sz="3200" b="1" dirty="0">
              <a:ea typeface="楷体_GB2312" pitchFamily="49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2800" b="1" dirty="0">
                <a:ea typeface="楷体_GB2312" pitchFamily="49" charset="-122"/>
              </a:rPr>
              <a:t>    两步二叉树图中的股票价格和看涨期权价格</a:t>
            </a:r>
          </a:p>
        </p:txBody>
      </p:sp>
      <p:sp>
        <p:nvSpPr>
          <p:cNvPr id="731140" name="TextBox 4"/>
          <p:cNvSpPr txBox="1">
            <a:spLocks noChangeArrowheads="1"/>
          </p:cNvSpPr>
          <p:nvPr/>
        </p:nvSpPr>
        <p:spPr bwMode="auto">
          <a:xfrm>
            <a:off x="1919288" y="404814"/>
            <a:ext cx="669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28162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268413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看跌期权算例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060575"/>
            <a:ext cx="8569325" cy="28082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600" b="1" dirty="0"/>
              <a:t>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考虑一个两年期欧式看跌期权，股票的执行价格为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$52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，当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前价格为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$50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假设价格为两步二叉树，每个步长为一年。在每个单步二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叉树中股票价格或者按比率上升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％，或者按比率下降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％。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无风险利率为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％。</a:t>
            </a:r>
            <a:r>
              <a:rPr lang="zh-CN" altLang="en-US" dirty="0" smtClean="0"/>
              <a:t> </a:t>
            </a:r>
          </a:p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构造如下图所示的两步二叉树图。风险中性概率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zh-CN" altLang="en-US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8438" y="4941888"/>
            <a:ext cx="396081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2165" name="TextBox 4"/>
          <p:cNvSpPr txBox="1">
            <a:spLocks noChangeArrowheads="1"/>
          </p:cNvSpPr>
          <p:nvPr/>
        </p:nvSpPr>
        <p:spPr bwMode="auto">
          <a:xfrm>
            <a:off x="1919288" y="333375"/>
            <a:ext cx="6697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404581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6" name="Picture 4"/>
          <p:cNvPicPr>
            <a:picLocks noChangeAspect="1" noChangeArrowheads="1"/>
          </p:cNvPicPr>
          <p:nvPr/>
        </p:nvPicPr>
        <p:blipFill>
          <a:blip r:embed="rId2" cstate="print"/>
          <a:srcRect b="13229"/>
          <a:stretch>
            <a:fillRect/>
          </a:stretch>
        </p:blipFill>
        <p:spPr bwMode="auto">
          <a:xfrm>
            <a:off x="1774826" y="836614"/>
            <a:ext cx="8208963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3187" name="Rectangle 5"/>
          <p:cNvSpPr>
            <a:spLocks noChangeArrowheads="1"/>
          </p:cNvSpPr>
          <p:nvPr/>
        </p:nvSpPr>
        <p:spPr bwMode="auto">
          <a:xfrm>
            <a:off x="2351088" y="5516564"/>
            <a:ext cx="69850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ea typeface="楷体_GB2312" pitchFamily="49" charset="-122"/>
              </a:rPr>
              <a:t>利用两步二叉树图方法为欧式看跌期权估值</a:t>
            </a:r>
          </a:p>
        </p:txBody>
      </p:sp>
      <p:sp>
        <p:nvSpPr>
          <p:cNvPr id="733188" name="TextBox 4"/>
          <p:cNvSpPr txBox="1">
            <a:spLocks noChangeArrowheads="1"/>
          </p:cNvSpPr>
          <p:nvPr/>
        </p:nvSpPr>
        <p:spPr bwMode="auto">
          <a:xfrm>
            <a:off x="1703388" y="404814"/>
            <a:ext cx="6697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二叉树定价法：两期或多期的情形</a:t>
            </a:r>
          </a:p>
        </p:txBody>
      </p:sp>
    </p:spTree>
    <p:extLst>
      <p:ext uri="{BB962C8B-B14F-4D97-AF65-F5344CB8AC3E}">
        <p14:creationId xmlns:p14="http://schemas.microsoft.com/office/powerpoint/2010/main" val="27544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1600201"/>
            <a:ext cx="8569325" cy="487362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协定价格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也称敲定价格（</a:t>
            </a:r>
            <a:r>
              <a:rPr kumimoji="1" lang="en-US" altLang="zh-CN" b="1" dirty="0">
                <a:solidFill>
                  <a:schemeClr val="hlink"/>
                </a:solidFill>
              </a:rPr>
              <a:t> 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Striking Price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）、履约价格或执行价格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Exercise Price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），是指期权合约所规定的、期权购买者</a:t>
            </a:r>
            <a:endParaRPr lang="en-US" altLang="zh-CN" b="1" dirty="0">
              <a:latin typeface="华文细黑" pitchFamily="2" charset="-122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在行使权利时所实际执行的价格。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即期权购买者向期权出售者买入或卖出标的资产的价格。</a:t>
            </a:r>
          </a:p>
          <a:p>
            <a:pPr eaLnBrk="1" hangingPunct="1"/>
            <a:r>
              <a:rPr lang="zh-CN" altLang="en-US" sz="3200" dirty="0"/>
              <a:t>期权费</a:t>
            </a:r>
          </a:p>
          <a:p>
            <a:pPr lvl="1"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权利的价格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Premium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－保险费或权利金，是期权购买者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获得期合约所赋予的权利而向期权出售者支付的费用。一经</a:t>
            </a:r>
            <a:endParaRPr lang="en-US" altLang="zh-CN" b="1" dirty="0">
              <a:latin typeface="Times New Roman" pitchFamily="18" charset="0"/>
              <a:ea typeface="华文细黑" pitchFamily="2" charset="-122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支付不予退还。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80067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703491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734213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734214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1998377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034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773239"/>
            <a:ext cx="8137525" cy="377348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思路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基础资产的价格服从几何布朗运动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构建无风险（套期保值）组合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利用无套利或风险中性定价法得到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微分方程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倒向解出微分方程的显示解（解析解）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算例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sp>
        <p:nvSpPr>
          <p:cNvPr id="735235" name="TextBox 4"/>
          <p:cNvSpPr txBox="1">
            <a:spLocks noChangeArrowheads="1"/>
          </p:cNvSpPr>
          <p:nvPr/>
        </p:nvSpPr>
        <p:spPr bwMode="auto">
          <a:xfrm>
            <a:off x="2068514" y="854076"/>
            <a:ext cx="5113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6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36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定价法</a:t>
            </a:r>
          </a:p>
        </p:txBody>
      </p:sp>
    </p:spTree>
    <p:extLst>
      <p:ext uri="{BB962C8B-B14F-4D97-AF65-F5344CB8AC3E}">
        <p14:creationId xmlns:p14="http://schemas.microsoft.com/office/powerpoint/2010/main" val="4240412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9137F-0347-4AEC-828F-AF900051B1FA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847850" y="476250"/>
            <a:ext cx="8229600" cy="725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>
                <a:latin typeface="黑体" pitchFamily="49" charset="-122"/>
              </a:rPr>
              <a:t>1</a:t>
            </a:r>
            <a:r>
              <a:rPr lang="zh-CN" altLang="en-US" sz="3600" b="1" dirty="0">
                <a:latin typeface="黑体" pitchFamily="49" charset="-122"/>
              </a:rPr>
              <a:t>、股票价格的运动过程（几何布朗运动）</a:t>
            </a:r>
          </a:p>
        </p:txBody>
      </p:sp>
      <p:graphicFrame>
        <p:nvGraphicFramePr>
          <p:cNvPr id="117762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143251" y="1268413"/>
          <a:ext cx="54006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1752480" imgH="393480" progId="Equation.DSMT4">
                  <p:embed/>
                </p:oleObj>
              </mc:Choice>
              <mc:Fallback>
                <p:oleObj name="Equation" r:id="rId3" imgW="1752480" imgH="393480" progId="Equation.DSMT4">
                  <p:embed/>
                  <p:pic>
                    <p:nvPicPr>
                      <p:cNvPr id="117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1268413"/>
                        <a:ext cx="540067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63746281"/>
              </p:ext>
            </p:extLst>
          </p:nvPr>
        </p:nvGraphicFramePr>
        <p:xfrm>
          <a:off x="2894121" y="3774858"/>
          <a:ext cx="39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177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121" y="3774858"/>
                        <a:ext cx="398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93395517"/>
              </p:ext>
            </p:extLst>
          </p:nvPr>
        </p:nvGraphicFramePr>
        <p:xfrm>
          <a:off x="2860783" y="4321584"/>
          <a:ext cx="431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783" y="4321584"/>
                        <a:ext cx="431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Rectangle 7"/>
          <p:cNvSpPr>
            <a:spLocks noChangeArrowheads="1"/>
          </p:cNvSpPr>
          <p:nvPr/>
        </p:nvSpPr>
        <p:spPr bwMode="auto">
          <a:xfrm>
            <a:off x="2903688" y="2777933"/>
            <a:ext cx="84963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</a:pPr>
            <a:r>
              <a:rPr lang="en-US" altLang="zh-CN" sz="3600" b="1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3600" b="1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股票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的瞬间收益率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1600" b="1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b="1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股票的期望瞬间收益率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股价收益率的瞬间</a:t>
            </a:r>
            <a:r>
              <a:rPr lang="zh-CN" altLang="en-US" sz="2800" b="1" dirty="0" smtClean="0">
                <a:latin typeface="华文细黑" pitchFamily="2" charset="-122"/>
                <a:ea typeface="华文细黑" pitchFamily="2" charset="-122"/>
              </a:rPr>
              <a:t>标准差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140000"/>
              </a:lnSpc>
            </a:pPr>
            <a:r>
              <a:rPr lang="en-US" altLang="zh-CN" sz="3200" b="1" i="1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dz</a:t>
            </a:r>
            <a:r>
              <a:rPr lang="zh-CN" altLang="en-US" sz="2800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维纳过程或标准布朗运动，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ε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为服从标准正态分布的随机变量，且序列不相关，即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ε</a:t>
            </a:r>
            <a:r>
              <a:rPr lang="en-US" altLang="zh-CN" sz="14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ε</a:t>
            </a:r>
            <a:r>
              <a:rPr lang="en-US" altLang="zh-CN" sz="14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;</a:t>
            </a:r>
            <a:r>
              <a:rPr lang="en-US" altLang="zh-CN" sz="28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≠ t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)=0</a:t>
            </a:r>
          </a:p>
          <a:p>
            <a:pPr marL="342900" indent="-342900">
              <a:lnSpc>
                <a:spcPct val="140000"/>
              </a:lnSpc>
            </a:pPr>
            <a:endParaRPr lang="zh-CN" altLang="en-US" sz="3600" b="1" dirty="0">
              <a:latin typeface="华文细黑" pitchFamily="2" charset="-122"/>
              <a:ea typeface="华文细黑" pitchFamily="2" charset="-122"/>
            </a:endParaRPr>
          </a:p>
        </p:txBody>
      </p:sp>
      <p:graphicFrame>
        <p:nvGraphicFramePr>
          <p:cNvPr id="117765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92619461"/>
              </p:ext>
            </p:extLst>
          </p:nvPr>
        </p:nvGraphicFramePr>
        <p:xfrm>
          <a:off x="2777729" y="2742377"/>
          <a:ext cx="66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241200" imgH="393480" progId="Equation.DSMT4">
                  <p:embed/>
                </p:oleObj>
              </mc:Choice>
              <mc:Fallback>
                <p:oleObj name="Equation" r:id="rId9" imgW="241200" imgH="393480" progId="Equation.DSMT4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729" y="2742377"/>
                        <a:ext cx="6635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6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762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z="4200" b="1" dirty="0">
                <a:solidFill>
                  <a:srgbClr val="000000"/>
                </a:solidFill>
                <a:latin typeface="黑体" pitchFamily="49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黑体" pitchFamily="49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黑体" pitchFamily="49" charset="-122"/>
              </a:rPr>
              <a:t>、伊藤引理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</a:rPr>
              <a:t>Ito’s lemma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773239"/>
            <a:ext cx="8291513" cy="34559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若已知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的运动过程，利用伊藤引理能够推知函数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 t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)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的运动过程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由于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任何衍生品价格均为其标的资产价格及时间的函数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，因而可利用伊藤引理推导衍生品价格的运动过程</a:t>
            </a:r>
          </a:p>
          <a:p>
            <a:endParaRPr lang="en-US" altLang="zh-CN" sz="3600" dirty="0"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pPr>
              <a:defRPr/>
            </a:pPr>
            <a:fld id="{873D9C82-1BB4-46B1-BE3F-164216C7F975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5" y="1196975"/>
            <a:ext cx="8642350" cy="446405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伊藤引理（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Ito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1951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lang="zh-CN" altLang="en-US" sz="3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若随机过程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遵循伊藤过程（广义布朗运动）：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则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x, t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)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将遵循如下伊藤过程：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992313" y="3933826"/>
          <a:ext cx="75612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2577960" imgH="419040" progId="Equation.3">
                  <p:embed/>
                </p:oleObj>
              </mc:Choice>
              <mc:Fallback>
                <p:oleObj name="Equation" r:id="rId3" imgW="2577960" imgH="419040" progId="Equation.3">
                  <p:embed/>
                  <p:pic>
                    <p:nvPicPr>
                      <p:cNvPr id="118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933826"/>
                        <a:ext cx="756126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2565401"/>
          <a:ext cx="4824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1485720" imgH="203040" progId="Equation.3">
                  <p:embed/>
                </p:oleObj>
              </mc:Choice>
              <mc:Fallback>
                <p:oleObj name="Equation" r:id="rId5" imgW="1485720" imgH="203040" progId="Equation.3">
                  <p:embed/>
                  <p:pic>
                    <p:nvPicPr>
                      <p:cNvPr id="118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565401"/>
                        <a:ext cx="48244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6209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703388" y="4005263"/>
          <a:ext cx="8532812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2819160" imgH="419040" progId="Equation.DSMT4">
                  <p:embed/>
                </p:oleObj>
              </mc:Choice>
              <mc:Fallback>
                <p:oleObj name="Equation" r:id="rId3" imgW="2819160" imgH="419040" progId="Equation.DSMT4">
                  <p:embed/>
                  <p:pic>
                    <p:nvPicPr>
                      <p:cNvPr id="119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05263"/>
                        <a:ext cx="8532812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432175" y="2060576"/>
          <a:ext cx="44640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1104840" imgH="203040" progId="Equation.3">
                  <p:embed/>
                </p:oleObj>
              </mc:Choice>
              <mc:Fallback>
                <p:oleObj name="Equation" r:id="rId5" imgW="1104840" imgH="203040" progId="Equation.3">
                  <p:embed/>
                  <p:pic>
                    <p:nvPicPr>
                      <p:cNvPr id="11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060576"/>
                        <a:ext cx="44640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11"/>
          <p:cNvSpPr>
            <a:spLocks noChangeArrowheads="1"/>
          </p:cNvSpPr>
          <p:nvPr/>
        </p:nvSpPr>
        <p:spPr bwMode="auto">
          <a:xfrm>
            <a:off x="1703388" y="3629819"/>
            <a:ext cx="8424863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假定股价运动是一种简单的伊藤过程（几何布朗运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动）：</a:t>
            </a:r>
          </a:p>
          <a:p>
            <a:pPr marL="342900" indent="-342900"/>
            <a:endParaRPr lang="zh-CN" altLang="en-US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/>
            <a:endParaRPr lang="zh-CN" altLang="en-US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以股票为标的资产的衍生品价格 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S, t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)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，其运动过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程可通过伊藤引理得到：</a:t>
            </a:r>
          </a:p>
          <a:p>
            <a:pPr marL="342900" indent="-342900">
              <a:lnSpc>
                <a:spcPct val="40000"/>
              </a:lnSpc>
            </a:pP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40000"/>
              </a:lnSpc>
            </a:pPr>
            <a:endParaRPr lang="zh-CN" altLang="en-US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052513"/>
            <a:ext cx="8229600" cy="711200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Black-</a:t>
            </a:r>
            <a:r>
              <a:rPr lang="en-US" altLang="zh-CN" sz="3600" b="1" dirty="0" err="1">
                <a:latin typeface="Times New Roman" pitchFamily="18" charset="0"/>
                <a:cs typeface="Times New Roman" pitchFamily="18" charset="0"/>
              </a:rPr>
              <a:t>Scholes</a:t>
            </a:r>
            <a:r>
              <a:rPr lang="en-US" altLang="zh-C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600" b="1" dirty="0">
                <a:latin typeface="Times New Roman" pitchFamily="18" charset="0"/>
                <a:cs typeface="Times New Roman" pitchFamily="18" charset="0"/>
              </a:rPr>
              <a:t>微分方程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2060575"/>
            <a:ext cx="8713788" cy="29527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）原理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衍生品与标的资产（股票）价格不确定性的来源相同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与二叉树期权定价模型的思想类似，我们通过构造股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票与衍生品的组合来消除这种不确定性（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的关键突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破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套期保值组合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  <a:p>
            <a:endParaRPr lang="zh-CN" altLang="en-US" sz="3600" dirty="0"/>
          </a:p>
          <a:p>
            <a:pPr>
              <a:buFont typeface="Wingdings" pitchFamily="2" charset="2"/>
              <a:buNone/>
            </a:pP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946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 rot="5400000">
            <a:off x="8513763" y="3736976"/>
            <a:ext cx="3200400" cy="365125"/>
          </a:xfrm>
        </p:spPr>
        <p:txBody>
          <a:bodyPr anchorCtr="0"/>
          <a:lstStyle/>
          <a:p>
            <a:pPr algn="l">
              <a:defRPr/>
            </a:pPr>
            <a:fld id="{51AA4DF6-836A-4AA6-AD85-77FCA5448137}" type="slidenum">
              <a:rPr lang="en-US" altLang="zh-CN">
                <a:solidFill>
                  <a:schemeClr val="tx2"/>
                </a:solidFill>
              </a:rPr>
              <a:pPr algn="l">
                <a:defRPr/>
              </a:pPr>
              <a:t>57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7772400" cy="782638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latin typeface="Times New Roman" pitchFamily="18" charset="0"/>
              </a:rPr>
              <a:t>（</a:t>
            </a:r>
            <a:r>
              <a:rPr lang="en-US" altLang="zh-CN" sz="3600" b="1" dirty="0">
                <a:latin typeface="Times New Roman" pitchFamily="18" charset="0"/>
              </a:rPr>
              <a:t>2</a:t>
            </a:r>
            <a:r>
              <a:rPr lang="zh-CN" altLang="en-US" sz="3600" b="1" dirty="0">
                <a:latin typeface="Times New Roman" pitchFamily="18" charset="0"/>
              </a:rPr>
              <a:t>）假设条件</a:t>
            </a:r>
          </a:p>
        </p:txBody>
      </p:sp>
      <p:sp>
        <p:nvSpPr>
          <p:cNvPr id="73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341438"/>
            <a:ext cx="8424862" cy="4392612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股价遵循几何布朗运动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股票交易连续进行，且股票无限可分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不存在交易费用及税收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允许卖空，且可利用所有卖空所得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在衍生品有效期间，股票不支付股利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在衍生品有效期间，无风险利率保持不变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所有无风险套利机会均被消除</a:t>
            </a:r>
          </a:p>
        </p:txBody>
      </p:sp>
    </p:spTree>
    <p:extLst>
      <p:ext uri="{BB962C8B-B14F-4D97-AF65-F5344CB8AC3E}">
        <p14:creationId xmlns:p14="http://schemas.microsoft.com/office/powerpoint/2010/main" val="198554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908051"/>
            <a:ext cx="7543800" cy="720725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B-S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微分方程的推导</a:t>
            </a:r>
          </a:p>
        </p:txBody>
      </p:sp>
      <p:graphicFrame>
        <p:nvGraphicFramePr>
          <p:cNvPr id="120834" name="Object 2"/>
          <p:cNvGraphicFramePr>
            <a:graphicFrameLocks/>
          </p:cNvGraphicFramePr>
          <p:nvPr/>
        </p:nvGraphicFramePr>
        <p:xfrm>
          <a:off x="1919288" y="2133601"/>
          <a:ext cx="820896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2882880" imgH="685800" progId="Equation.DSMT4">
                  <p:embed/>
                </p:oleObj>
              </mc:Choice>
              <mc:Fallback>
                <p:oleObj name="Equation" r:id="rId4" imgW="2882880" imgH="685800" progId="Equation.DSMT4">
                  <p:embed/>
                  <p:pic>
                    <p:nvPicPr>
                      <p:cNvPr id="12083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133601"/>
                        <a:ext cx="8208962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847850" y="4221164"/>
            <a:ext cx="83518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  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为消除不确定性，构造投资组合：</a:t>
            </a:r>
          </a:p>
          <a:p>
            <a:pPr marL="342900" indent="-342900">
              <a:lnSpc>
                <a:spcPct val="17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衍生品：－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单位；股票：＋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（套头比）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单位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graphicFrame>
        <p:nvGraphicFramePr>
          <p:cNvPr id="1208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88163" y="4941889"/>
          <a:ext cx="62071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6" imgW="228600" imgH="393480" progId="Equation.DSMT4">
                  <p:embed/>
                </p:oleObj>
              </mc:Choice>
              <mc:Fallback>
                <p:oleObj name="Equation" r:id="rId6" imgW="228600" imgH="393480" progId="Equation.DSMT4">
                  <p:embed/>
                  <p:pic>
                    <p:nvPicPr>
                      <p:cNvPr id="1208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4941889"/>
                        <a:ext cx="620712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线形标注 3 7"/>
          <p:cNvSpPr/>
          <p:nvPr/>
        </p:nvSpPr>
        <p:spPr>
          <a:xfrm>
            <a:off x="3000376" y="5949951"/>
            <a:ext cx="6119813" cy="530225"/>
          </a:xfrm>
          <a:prstGeom prst="borderCallout3">
            <a:avLst>
              <a:gd name="adj1" fmla="val 18750"/>
              <a:gd name="adj2" fmla="val -8333"/>
              <a:gd name="adj3" fmla="val 18963"/>
              <a:gd name="adj4" fmla="val -13138"/>
              <a:gd name="adj5" fmla="val -182705"/>
              <a:gd name="adj6" fmla="val -13150"/>
              <a:gd name="adj7" fmla="val -234269"/>
              <a:gd name="adj8" fmla="val 7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将</a:t>
            </a:r>
            <a:r>
              <a:rPr lang="en-US" altLang="zh-CN" sz="2800" dirty="0" err="1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dz</a:t>
            </a:r>
            <a:r>
              <a:rPr lang="zh-CN" altLang="en-US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的影响消除，</a:t>
            </a:r>
            <a:r>
              <a:rPr lang="en-US" altLang="zh-CN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B-S</a:t>
            </a:r>
            <a:r>
              <a:rPr lang="zh-CN" altLang="en-US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的主要贡献之一</a:t>
            </a:r>
          </a:p>
        </p:txBody>
      </p:sp>
    </p:spTree>
    <p:extLst>
      <p:ext uri="{BB962C8B-B14F-4D97-AF65-F5344CB8AC3E}">
        <p14:creationId xmlns:p14="http://schemas.microsoft.com/office/powerpoint/2010/main" val="288771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FA90A-AE2C-4026-A4E5-5AFECBE84D0F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424113" y="981076"/>
            <a:ext cx="5194300" cy="557213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投资组合的价值为：</a:t>
            </a:r>
          </a:p>
        </p:txBody>
      </p:sp>
      <p:graphicFrame>
        <p:nvGraphicFramePr>
          <p:cNvPr id="121858" name="Object 2"/>
          <p:cNvGraphicFramePr>
            <a:graphicFrameLocks noGrp="1"/>
          </p:cNvGraphicFramePr>
          <p:nvPr>
            <p:ph sz="quarter" idx="2"/>
          </p:nvPr>
        </p:nvGraphicFramePr>
        <p:xfrm>
          <a:off x="2782888" y="2997201"/>
          <a:ext cx="50419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1777680" imgH="838080" progId="Equation.DSMT4">
                  <p:embed/>
                </p:oleObj>
              </mc:Choice>
              <mc:Fallback>
                <p:oleObj name="Equation" r:id="rId4" imgW="1777680" imgH="838080" progId="Equation.DSMT4">
                  <p:embed/>
                  <p:pic>
                    <p:nvPicPr>
                      <p:cNvPr id="12185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997201"/>
                        <a:ext cx="50419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Rectangle 4"/>
          <p:cNvSpPr>
            <a:spLocks noChangeArrowheads="1"/>
          </p:cNvSpPr>
          <p:nvPr/>
        </p:nvSpPr>
        <p:spPr bwMode="auto">
          <a:xfrm>
            <a:off x="1703388" y="2349500"/>
            <a:ext cx="79168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40000"/>
              </a:lnSpc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投资组合的价值变动为（将不带</a:t>
            </a:r>
            <a:r>
              <a:rPr lang="en-US" altLang="zh-CN" sz="2800" i="1" dirty="0" err="1">
                <a:latin typeface="Times New Roman" pitchFamily="18" charset="0"/>
              </a:rPr>
              <a:t>dz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2800" i="1" dirty="0" err="1">
                <a:latin typeface="Times New Roman" pitchFamily="18" charset="0"/>
              </a:rPr>
              <a:t>df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 i="1" dirty="0" err="1">
                <a:latin typeface="Times New Roman" pitchFamily="18" charset="0"/>
              </a:rPr>
              <a:t>dS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代入）：</a:t>
            </a:r>
          </a:p>
        </p:txBody>
      </p:sp>
      <p:graphicFrame>
        <p:nvGraphicFramePr>
          <p:cNvPr id="121859" name="Object 3"/>
          <p:cNvGraphicFramePr>
            <a:graphicFrameLocks/>
          </p:cNvGraphicFramePr>
          <p:nvPr/>
        </p:nvGraphicFramePr>
        <p:xfrm>
          <a:off x="3648076" y="1557339"/>
          <a:ext cx="26638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6" imgW="914400" imgH="393480" progId="Equation.DSMT4">
                  <p:embed/>
                </p:oleObj>
              </mc:Choice>
              <mc:Fallback>
                <p:oleObj name="Equation" r:id="rId6" imgW="914400" imgH="393480" progId="Equation.DSMT4">
                  <p:embed/>
                  <p:pic>
                    <p:nvPicPr>
                      <p:cNvPr id="1218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1557339"/>
                        <a:ext cx="26638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Rectangle 9"/>
          <p:cNvSpPr>
            <a:spLocks noChangeArrowheads="1"/>
          </p:cNvSpPr>
          <p:nvPr/>
        </p:nvSpPr>
        <p:spPr bwMode="auto">
          <a:xfrm>
            <a:off x="1703389" y="5229226"/>
            <a:ext cx="85693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/>
            <a:r>
              <a:rPr lang="zh-CN" altLang="en-US" sz="3200" dirty="0">
                <a:solidFill>
                  <a:srgbClr val="FF0000"/>
                </a:solidFill>
              </a:rPr>
              <a:t>价值变动仅与时间 </a:t>
            </a:r>
            <a:r>
              <a:rPr lang="en-US" altLang="zh-CN" sz="3200" i="1" dirty="0" err="1">
                <a:solidFill>
                  <a:srgbClr val="FF0000"/>
                </a:solidFill>
                <a:latin typeface="Times New Roman" pitchFamily="18" charset="0"/>
              </a:rPr>
              <a:t>dt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有关，因此该组合成功消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/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除了 </a:t>
            </a:r>
            <a:r>
              <a:rPr lang="en-US" altLang="zh-CN" sz="3200" i="1" dirty="0" err="1">
                <a:solidFill>
                  <a:srgbClr val="FF0000"/>
                </a:solidFill>
                <a:latin typeface="Times New Roman" pitchFamily="18" charset="0"/>
              </a:rPr>
              <a:t>dz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</a:rPr>
              <a:t>带来的</a:t>
            </a:r>
            <a:r>
              <a:rPr lang="zh-CN" altLang="en-US" sz="3200" dirty="0">
                <a:solidFill>
                  <a:srgbClr val="FF0000"/>
                </a:solidFill>
              </a:rPr>
              <a:t>不确定性。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543800" cy="719137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B-S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微分方程的推导</a:t>
            </a:r>
          </a:p>
        </p:txBody>
      </p:sp>
    </p:spTree>
    <p:extLst>
      <p:ext uri="{BB962C8B-B14F-4D97-AF65-F5344CB8AC3E}">
        <p14:creationId xmlns:p14="http://schemas.microsoft.com/office/powerpoint/2010/main" val="32014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9" y="2060576"/>
            <a:ext cx="8569325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期权购买者与期权出售者区别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/>
              <a:t>期权购买者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也称期权持有者，在支付一笔较小的费用之后，获得期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权合约所赋予的权利。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在金融期权交易中，期权购买者可以在期权合约所规定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的某一特定时间，以事先确定的价格向期权出售者买进或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卖出一定数量的某种标的金融资产。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在期权合约规定的时间内或特定履约日，期权购买者</a:t>
            </a:r>
            <a:r>
              <a:rPr lang="zh-CN" altLang="en-US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可</a:t>
            </a:r>
            <a:endParaRPr lang="en-US" altLang="zh-CN" b="1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以行使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他的权利，也</a:t>
            </a:r>
            <a:r>
              <a:rPr lang="zh-CN" altLang="en-US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可以放弃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他的权利。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只有权利没有义务，但要支付期权费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697348" name="TextBox 4"/>
          <p:cNvSpPr txBox="1">
            <a:spLocks noChangeArrowheads="1"/>
          </p:cNvSpPr>
          <p:nvPr/>
        </p:nvSpPr>
        <p:spPr bwMode="auto">
          <a:xfrm>
            <a:off x="1992313" y="1268414"/>
            <a:ext cx="5975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要注意的几个问题（容易混淆之处！）</a:t>
            </a:r>
          </a:p>
        </p:txBody>
      </p:sp>
    </p:spTree>
    <p:extLst>
      <p:ext uri="{BB962C8B-B14F-4D97-AF65-F5344CB8AC3E}">
        <p14:creationId xmlns:p14="http://schemas.microsoft.com/office/powerpoint/2010/main" val="3676511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4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4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9A090-F4A6-44C2-8788-592D607435FD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1228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765175"/>
            <a:ext cx="8208963" cy="12969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/>
              <a:t>      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根据无套利定价原理，组合收益率应等于无风险利率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(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无套利机会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：</a:t>
            </a:r>
          </a:p>
        </p:txBody>
      </p:sp>
      <p:graphicFrame>
        <p:nvGraphicFramePr>
          <p:cNvPr id="122882" name="Object 2"/>
          <p:cNvGraphicFramePr>
            <a:graphicFrameLocks noGrp="1"/>
          </p:cNvGraphicFramePr>
          <p:nvPr>
            <p:ph sz="quarter" idx="2"/>
          </p:nvPr>
        </p:nvGraphicFramePr>
        <p:xfrm>
          <a:off x="4440239" y="2205038"/>
          <a:ext cx="23764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723600" imgH="177480" progId="Equation.DSMT4">
                  <p:embed/>
                </p:oleObj>
              </mc:Choice>
              <mc:Fallback>
                <p:oleObj name="Equation" r:id="rId3" imgW="723600" imgH="177480" progId="Equation.DSMT4">
                  <p:embed/>
                  <p:pic>
                    <p:nvPicPr>
                      <p:cNvPr id="12288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2205038"/>
                        <a:ext cx="23764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/>
          <p:cNvGraphicFramePr>
            <a:graphicFrameLocks noGrp="1"/>
          </p:cNvGraphicFramePr>
          <p:nvPr>
            <p:ph sz="quarter" idx="3"/>
          </p:nvPr>
        </p:nvGraphicFramePr>
        <p:xfrm>
          <a:off x="2855913" y="2781301"/>
          <a:ext cx="67691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2450880" imgH="419040" progId="Equation.DSMT4">
                  <p:embed/>
                </p:oleObj>
              </mc:Choice>
              <mc:Fallback>
                <p:oleObj name="Equation" r:id="rId5" imgW="2450880" imgH="419040" progId="Equation.DSMT4">
                  <p:embed/>
                  <p:pic>
                    <p:nvPicPr>
                      <p:cNvPr id="1228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781301"/>
                        <a:ext cx="67691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927351" y="4365626"/>
          <a:ext cx="62642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7" imgW="1930320" imgH="419040" progId="Equation.3">
                  <p:embed/>
                </p:oleObj>
              </mc:Choice>
              <mc:Fallback>
                <p:oleObj name="Equation" r:id="rId7" imgW="1930320" imgH="419040" progId="Equation.3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4365626"/>
                        <a:ext cx="6264275" cy="1243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AutoShape 13"/>
          <p:cNvSpPr>
            <a:spLocks noChangeArrowheads="1"/>
          </p:cNvSpPr>
          <p:nvPr/>
        </p:nvSpPr>
        <p:spPr bwMode="auto">
          <a:xfrm rot="5400000">
            <a:off x="5464176" y="3916363"/>
            <a:ext cx="649287" cy="395288"/>
          </a:xfrm>
          <a:prstGeom prst="rightArrow">
            <a:avLst>
              <a:gd name="adj1" fmla="val 50000"/>
              <a:gd name="adj2" fmla="val 410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8" name="Rectangle 14"/>
          <p:cNvSpPr>
            <a:spLocks noChangeArrowheads="1"/>
          </p:cNvSpPr>
          <p:nvPr/>
        </p:nvSpPr>
        <p:spPr bwMode="auto">
          <a:xfrm>
            <a:off x="1703388" y="5732463"/>
            <a:ext cx="78597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altLang="zh-CN" sz="3200" dirty="0"/>
              <a:t> </a:t>
            </a:r>
            <a:r>
              <a:rPr lang="zh-CN" altLang="en-US" sz="3200" dirty="0"/>
              <a:t>此即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Black-Scholes </a:t>
            </a:r>
            <a:r>
              <a:rPr lang="zh-CN" altLang="en-US" sz="3200" b="1" dirty="0">
                <a:solidFill>
                  <a:srgbClr val="FF0000"/>
                </a:solidFill>
              </a:rPr>
              <a:t>微分方程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63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15758-60CA-4CC5-BDC5-32EBD800673B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708611" name="Rectangle 4"/>
          <p:cNvSpPr>
            <a:spLocks noChangeArrowheads="1"/>
          </p:cNvSpPr>
          <p:nvPr/>
        </p:nvSpPr>
        <p:spPr bwMode="auto">
          <a:xfrm>
            <a:off x="1703388" y="1268414"/>
            <a:ext cx="8964612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任意依赖于标的资产 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的衍生品价格 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应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满足该方程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衍生品的价格由微分方程的边界条件决定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例：欧式看涨期权的边界条件为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为敲定价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：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   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(0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＝ 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    C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,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)= max(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– 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0)</a:t>
            </a:r>
            <a:endParaRPr lang="zh-CN" altLang="en-US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理论上通过解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微分方程，可得 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Call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的价格。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sz="3200" dirty="0">
                <a:solidFill>
                  <a:srgbClr val="FF0000"/>
                </a:solidFill>
                <a:ea typeface="华文细黑" pitchFamily="2" charset="-122"/>
                <a:cs typeface="Times New Roman" pitchFamily="18" charset="0"/>
              </a:rPr>
              <a:t>    问题：微分方程难于求解！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88914"/>
            <a:ext cx="7543800" cy="719137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B-S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微分方程的推导</a:t>
            </a:r>
          </a:p>
        </p:txBody>
      </p:sp>
    </p:spTree>
    <p:extLst>
      <p:ext uri="{BB962C8B-B14F-4D97-AF65-F5344CB8AC3E}">
        <p14:creationId xmlns:p14="http://schemas.microsoft.com/office/powerpoint/2010/main" val="1409273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2808E-AD70-44A3-8640-F11A0135D9D5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123910" name="Rectangle 7"/>
          <p:cNvSpPr>
            <a:spLocks noChangeArrowheads="1"/>
          </p:cNvSpPr>
          <p:nvPr/>
        </p:nvSpPr>
        <p:spPr bwMode="auto">
          <a:xfrm>
            <a:off x="2208214" y="1412876"/>
            <a:ext cx="75596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zh-CN" altLang="en-US" sz="3200"/>
              <a:t>得：</a:t>
            </a:r>
          </a:p>
          <a:p>
            <a:pPr marL="342900" indent="-342900">
              <a:lnSpc>
                <a:spcPct val="140000"/>
              </a:lnSpc>
            </a:pPr>
            <a:endParaRPr lang="zh-CN" altLang="en-US" sz="3200"/>
          </a:p>
          <a:p>
            <a:pPr marL="342900" indent="-342900">
              <a:lnSpc>
                <a:spcPct val="70000"/>
              </a:lnSpc>
            </a:pPr>
            <a:r>
              <a:rPr lang="zh-CN" altLang="en-US" sz="3200"/>
              <a:t>其中：</a:t>
            </a:r>
          </a:p>
          <a:p>
            <a:pPr marL="342900" indent="-342900">
              <a:lnSpc>
                <a:spcPct val="90000"/>
              </a:lnSpc>
            </a:pPr>
            <a:endParaRPr lang="zh-CN" altLang="en-US" sz="3200"/>
          </a:p>
          <a:p>
            <a:pPr marL="342900" indent="-342900">
              <a:lnSpc>
                <a:spcPct val="70000"/>
              </a:lnSpc>
            </a:pPr>
            <a:endParaRPr lang="zh-CN" altLang="en-US" sz="3200"/>
          </a:p>
          <a:p>
            <a:pPr marL="342900" indent="-342900"/>
            <a:endParaRPr lang="zh-CN" altLang="en-US" sz="2800"/>
          </a:p>
          <a:p>
            <a:pPr marL="342900" indent="-342900">
              <a:lnSpc>
                <a:spcPct val="120000"/>
              </a:lnSpc>
            </a:pPr>
            <a:endParaRPr lang="en-US" altLang="zh-CN" sz="2800"/>
          </a:p>
          <a:p>
            <a:pPr marL="342900" indent="-342900">
              <a:lnSpc>
                <a:spcPct val="12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</a:rPr>
              <a:t>Black-Scholes </a:t>
            </a: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欧式看涨期权定价公式</a:t>
            </a:r>
            <a:r>
              <a:rPr lang="zh-CN" altLang="en-US" sz="320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23906" name="Object 2"/>
          <p:cNvGraphicFramePr>
            <a:graphicFrameLocks noGrp="1"/>
          </p:cNvGraphicFramePr>
          <p:nvPr>
            <p:ph sz="quarter" idx="2"/>
          </p:nvPr>
        </p:nvGraphicFramePr>
        <p:xfrm>
          <a:off x="1847850" y="4005263"/>
          <a:ext cx="81724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4" imgW="3009600" imgH="444240" progId="Equation.DSMT4">
                  <p:embed/>
                </p:oleObj>
              </mc:Choice>
              <mc:Fallback>
                <p:oleObj name="Equation" r:id="rId4" imgW="3009600" imgH="444240" progId="Equation.DSMT4">
                  <p:embed/>
                  <p:pic>
                    <p:nvPicPr>
                      <p:cNvPr id="12390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005263"/>
                        <a:ext cx="81724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3071813" y="1557338"/>
          <a:ext cx="6151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6" imgW="2184120" imgH="241200" progId="Equation.DSMT4">
                  <p:embed/>
                </p:oleObj>
              </mc:Choice>
              <mc:Fallback>
                <p:oleObj name="Equation" r:id="rId6" imgW="2184120" imgH="241200" progId="Equation.DSMT4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557338"/>
                        <a:ext cx="6151562" cy="6794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575051" y="2636839"/>
          <a:ext cx="547211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8" imgW="2082600" imgH="469800" progId="Equation.DSMT4">
                  <p:embed/>
                </p:oleObj>
              </mc:Choice>
              <mc:Fallback>
                <p:oleObj name="Equation" r:id="rId8" imgW="2082600" imgH="469800" progId="Equation.DSMT4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2636839"/>
                        <a:ext cx="547211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13"/>
          <p:cNvSpPr>
            <a:spLocks noChangeArrowheads="1"/>
          </p:cNvSpPr>
          <p:nvPr/>
        </p:nvSpPr>
        <p:spPr bwMode="auto">
          <a:xfrm>
            <a:off x="9409113" y="1628775"/>
            <a:ext cx="792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123912" name="矩形 7"/>
          <p:cNvSpPr>
            <a:spLocks noChangeArrowheads="1"/>
          </p:cNvSpPr>
          <p:nvPr/>
        </p:nvSpPr>
        <p:spPr bwMode="auto">
          <a:xfrm>
            <a:off x="1774825" y="333375"/>
            <a:ext cx="8713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幸运的是这一方程居然有显式解。于是 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Black-Scholes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期权定价公式就这样问世了（</a:t>
            </a:r>
            <a:r>
              <a:rPr lang="en-US" altLang="zh-CN" sz="2800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B-S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的主要贡献之二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5519739" y="2276475"/>
            <a:ext cx="3997325" cy="431800"/>
          </a:xfrm>
          <a:prstGeom prst="borderCallout1">
            <a:avLst>
              <a:gd name="adj1" fmla="val 25364"/>
              <a:gd name="adj2" fmla="val -5761"/>
              <a:gd name="adj3" fmla="val -83711"/>
              <a:gd name="adj4" fmla="val -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800" b="1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( )</a:t>
            </a:r>
            <a:r>
              <a:rPr lang="zh-CN" altLang="en-US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为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标准正态分布函数</a:t>
            </a:r>
          </a:p>
        </p:txBody>
      </p:sp>
    </p:spTree>
    <p:extLst>
      <p:ext uri="{BB962C8B-B14F-4D97-AF65-F5344CB8AC3E}">
        <p14:creationId xmlns:p14="http://schemas.microsoft.com/office/powerpoint/2010/main" val="144812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404814"/>
            <a:ext cx="7467600" cy="725487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例：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</a:rPr>
              <a:t>Black-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itchFamily="18" charset="0"/>
              </a:rPr>
              <a:t>Scholes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公式的运用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12876"/>
            <a:ext cx="8496300" cy="4608513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假设一种不支付红利股票目前的市价为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42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元，   某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投资者购买一份以该股票为标的资产的欧式   看涨期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权，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个月后到期，执行价格为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40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元。假设该股票年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波动率为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20%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月期无风险年利率为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10%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，问：该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份期权价格应为多少元？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解：由上述条件知：</a:t>
            </a:r>
            <a:endParaRPr lang="zh-CN" altLang="en-US" b="1" i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=42,  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K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=40,  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=0.5 ,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=0.2,  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r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33530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2133600" cy="457200"/>
          </a:xfrm>
        </p:spPr>
        <p:txBody>
          <a:bodyPr/>
          <a:lstStyle/>
          <a:p>
            <a:pPr>
              <a:defRPr/>
            </a:pPr>
            <a:fld id="{E7C1968F-2739-4081-9285-746A2FABE94F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851" y="549276"/>
            <a:ext cx="8424863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4930" name="Object 2"/>
          <p:cNvGraphicFramePr>
            <a:graphicFrameLocks noGrp="1" noChangeAspect="1"/>
          </p:cNvGraphicFramePr>
          <p:nvPr>
            <p:ph/>
          </p:nvPr>
        </p:nvGraphicFramePr>
        <p:xfrm>
          <a:off x="1703388" y="4365625"/>
          <a:ext cx="84248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3073320" imgH="215640" progId="Equation.DSMT4">
                  <p:embed/>
                </p:oleObj>
              </mc:Choice>
              <mc:Fallback>
                <p:oleObj name="Equation" r:id="rId4" imgW="3073320" imgH="215640" progId="Equation.DSMT4">
                  <p:embed/>
                  <p:pic>
                    <p:nvPicPr>
                      <p:cNvPr id="1249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365625"/>
                        <a:ext cx="84248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1 4"/>
          <p:cNvSpPr/>
          <p:nvPr/>
        </p:nvSpPr>
        <p:spPr>
          <a:xfrm>
            <a:off x="3648076" y="5084763"/>
            <a:ext cx="5184775" cy="431800"/>
          </a:xfrm>
          <a:prstGeom prst="borderCallout1">
            <a:avLst>
              <a:gd name="adj1" fmla="val 18750"/>
              <a:gd name="adj2" fmla="val -8333"/>
              <a:gd name="adj3" fmla="val -107962"/>
              <a:gd name="adj4" fmla="val -8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800" b="1" i="1" dirty="0">
                <a:latin typeface="华文仿宋" pitchFamily="2" charset="-122"/>
                <a:ea typeface="华文仿宋" pitchFamily="2" charset="-122"/>
              </a:rPr>
              <a:t>N</a:t>
            </a:r>
            <a:r>
              <a:rPr lang="en-US" altLang="zh-CN" sz="28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( )</a:t>
            </a:r>
            <a:r>
              <a:rPr lang="zh-CN" altLang="en-US" sz="2800" b="1" dirty="0">
                <a:latin typeface="华文仿宋" pitchFamily="2" charset="-122"/>
                <a:ea typeface="华文仿宋" pitchFamily="2" charset="-122"/>
              </a:rPr>
              <a:t>通过查标准正态分布表可得</a:t>
            </a:r>
          </a:p>
        </p:txBody>
      </p:sp>
    </p:spTree>
    <p:extLst>
      <p:ext uri="{BB962C8B-B14F-4D97-AF65-F5344CB8AC3E}">
        <p14:creationId xmlns:p14="http://schemas.microsoft.com/office/powerpoint/2010/main" val="12521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D008-2B04-49E6-82F0-D463DEF7A472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1557338"/>
            <a:ext cx="8569325" cy="42481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  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根据 </a:t>
            </a:r>
            <a:r>
              <a:rPr lang="en-US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Call - Put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平价公式（见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p219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dirty="0" smtClean="0"/>
              <a:t>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有：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dirty="0" smtClean="0"/>
              <a:t>     </a:t>
            </a:r>
            <a:endParaRPr lang="en-US" altLang="zh-CN" dirty="0" smtClean="0"/>
          </a:p>
          <a:p>
            <a:pPr>
              <a:lnSpc>
                <a:spcPct val="190000"/>
              </a:lnSpc>
              <a:buFont typeface="Wingdings" pitchFamily="2" charset="2"/>
              <a:buNone/>
            </a:pPr>
            <a:r>
              <a:rPr lang="zh-CN" altLang="en-US" dirty="0" smtClean="0"/>
              <a:t>     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计算得到欧式看跌期权价格为：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P =0.81(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元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)</a:t>
            </a:r>
          </a:p>
          <a:p>
            <a:pPr>
              <a:lnSpc>
                <a:spcPct val="17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12595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3" y="2205038"/>
          <a:ext cx="39544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1295280" imgH="203040" progId="Equation.DSMT4">
                  <p:embed/>
                </p:oleObj>
              </mc:Choice>
              <mc:Fallback>
                <p:oleObj name="Equation" r:id="rId3" imgW="1295280" imgH="203040" progId="Equation.DSMT4">
                  <p:embed/>
                  <p:pic>
                    <p:nvPicPr>
                      <p:cNvPr id="125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05038"/>
                        <a:ext cx="39544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7714" y="3357564"/>
          <a:ext cx="61928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2108160" imgH="482400" progId="Equation.DSMT4">
                  <p:embed/>
                </p:oleObj>
              </mc:Choice>
              <mc:Fallback>
                <p:oleObj name="Equation" r:id="rId5" imgW="2108160" imgH="482400" progId="Equation.DSMT4">
                  <p:embed/>
                  <p:pic>
                    <p:nvPicPr>
                      <p:cNvPr id="125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357564"/>
                        <a:ext cx="61928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0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476250"/>
            <a:ext cx="8229600" cy="712788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/>
              <a:t>简要总结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628776"/>
            <a:ext cx="8640762" cy="4537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二叉树期权定价模型：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变量离散、时间离散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公式：当股价的变动是一个连续的运动过程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变量连续、时间连续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当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给定时间内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的二叉树期数足够多时（ ＞ </a:t>
            </a: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50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期），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两种定价法的结果接近（类似定积分公式的推导）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公式的假定过于苛刻，存在诸多扩展的必要和可</a:t>
            </a:r>
            <a:endParaRPr lang="en-US" altLang="zh-CN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能，且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局限于欧式期权</a:t>
            </a:r>
            <a:r>
              <a:rPr lang="zh-CN" altLang="en-US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，而二叉树定价法应用更广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>
                <a:ea typeface="华文细黑" pitchFamily="2" charset="-122"/>
                <a:cs typeface="Times New Roman" pitchFamily="18" charset="0"/>
              </a:rPr>
              <a:t>     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3600">
                <a:ea typeface="华文细黑" pitchFamily="2" charset="-122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7299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AutoShape 5"/>
          <p:cNvSpPr>
            <a:spLocks noChangeArrowheads="1"/>
          </p:cNvSpPr>
          <p:nvPr/>
        </p:nvSpPr>
        <p:spPr bwMode="auto">
          <a:xfrm>
            <a:off x="3738563" y="264318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二叉树定价法</a:t>
            </a:r>
          </a:p>
        </p:txBody>
      </p:sp>
      <p:sp>
        <p:nvSpPr>
          <p:cNvPr id="742403" name="AutoShape 6"/>
          <p:cNvSpPr>
            <a:spLocks noChangeArrowheads="1"/>
          </p:cNvSpPr>
          <p:nvPr/>
        </p:nvSpPr>
        <p:spPr bwMode="auto">
          <a:xfrm>
            <a:off x="3792538" y="3716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b="1">
                <a:latin typeface="华文中宋" pitchFamily="2" charset="-122"/>
                <a:ea typeface="华文中宋" pitchFamily="2" charset="-122"/>
              </a:rPr>
              <a:t>B-S</a:t>
            </a: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定价法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1919288" y="620713"/>
            <a:ext cx="79930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600" b="1" dirty="0">
                <a:latin typeface="Arial" charset="0"/>
                <a:ea typeface="黑体" pitchFamily="49" charset="-122"/>
              </a:rPr>
              <a:t>第十章    期权与期权定价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</p:txBody>
      </p:sp>
      <p:sp>
        <p:nvSpPr>
          <p:cNvPr id="742405" name="AutoShape 5"/>
          <p:cNvSpPr>
            <a:spLocks noChangeArrowheads="1"/>
          </p:cNvSpPr>
          <p:nvPr/>
        </p:nvSpPr>
        <p:spPr bwMode="auto">
          <a:xfrm>
            <a:off x="3719513" y="1557339"/>
            <a:ext cx="4267200" cy="731837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期权概述</a:t>
            </a:r>
          </a:p>
        </p:txBody>
      </p:sp>
      <p:sp>
        <p:nvSpPr>
          <p:cNvPr id="718854" name="AutoShape 5"/>
          <p:cNvSpPr>
            <a:spLocks noChangeArrowheads="1"/>
          </p:cNvSpPr>
          <p:nvPr/>
        </p:nvSpPr>
        <p:spPr bwMode="auto">
          <a:xfrm>
            <a:off x="3792538" y="4797425"/>
            <a:ext cx="4267200" cy="731838"/>
          </a:xfrm>
          <a:prstGeom prst="flowChartAlternate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期权的动态行为</a:t>
            </a:r>
          </a:p>
        </p:txBody>
      </p:sp>
    </p:spTree>
    <p:extLst>
      <p:ext uri="{BB962C8B-B14F-4D97-AF65-F5344CB8AC3E}">
        <p14:creationId xmlns:p14="http://schemas.microsoft.com/office/powerpoint/2010/main" val="2349143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188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288" y="2603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  <p:sp>
        <p:nvSpPr>
          <p:cNvPr id="719875" name="TextBox 3"/>
          <p:cNvSpPr txBox="1">
            <a:spLocks noChangeArrowheads="1"/>
          </p:cNvSpPr>
          <p:nvPr/>
        </p:nvSpPr>
        <p:spPr bwMode="auto">
          <a:xfrm>
            <a:off x="1703389" y="1052514"/>
            <a:ext cx="85693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公式是连续时间的微分法定价（瞬时定价），其中的各种参数（在瞬时）是固定的，现在考察各种参数的变化对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期权价格的影响（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比较静态或敏感性分析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期权的动态行为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）。</a:t>
            </a:r>
            <a:endParaRPr lang="en-US" altLang="zh-CN" sz="2800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       考察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种主要的敏感性指标：</a:t>
            </a:r>
            <a:endParaRPr lang="en-US" altLang="zh-CN" sz="2800" b="1" dirty="0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得尔塔（</a:t>
            </a:r>
            <a:r>
              <a:rPr lang="el-GR" altLang="zh-CN" sz="2800" i="1" dirty="0">
                <a:latin typeface="华文新魏" pitchFamily="2" charset="-122"/>
                <a:ea typeface="华文细黑" pitchFamily="2" charset="-122"/>
                <a:cs typeface="Arial" charset="0"/>
              </a:rPr>
              <a:t>δ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Arial" charset="0"/>
              </a:rPr>
              <a:t>）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  <a:cs typeface="Arial" charset="0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Arial" charset="0"/>
              </a:rPr>
              <a:t>基础资产价格对期权价值的影响</a:t>
            </a:r>
            <a:endParaRPr lang="en-US" altLang="zh-CN" sz="2800" b="1" dirty="0">
              <a:latin typeface="华文细黑" pitchFamily="2" charset="-122"/>
              <a:ea typeface="华文细黑" pitchFamily="2" charset="-122"/>
              <a:cs typeface="Arial" charset="0"/>
            </a:endParaRPr>
          </a:p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  <a:cs typeface="Arial" charset="0"/>
              </a:rPr>
              <a:t>2.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cs typeface="Arial" charset="0"/>
              </a:rPr>
              <a:t>伽玛（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基础资产价格对得尔塔（</a:t>
            </a:r>
            <a:r>
              <a:rPr lang="el-GR" altLang="zh-CN" sz="2800" i="1" dirty="0">
                <a:latin typeface="华文新魏" pitchFamily="2" charset="-122"/>
                <a:ea typeface="华文细黑" pitchFamily="2" charset="-122"/>
              </a:rPr>
              <a:t> δ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）的影响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希塔（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</a:rPr>
              <a:t> θ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期权到期时间变化对期权价值的影响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维加（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</a:rPr>
              <a:t> κ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波动率变化对期权价值的影响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5.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罗（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</a:rPr>
              <a:t> ρ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无风险利率变化对期权价值的影响</a:t>
            </a:r>
          </a:p>
        </p:txBody>
      </p:sp>
    </p:spTree>
    <p:extLst>
      <p:ext uri="{BB962C8B-B14F-4D97-AF65-F5344CB8AC3E}">
        <p14:creationId xmlns:p14="http://schemas.microsoft.com/office/powerpoint/2010/main" val="38906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1219" y="1150938"/>
            <a:ext cx="8218487" cy="511175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</a:rPr>
              <a:t>1.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得尔塔（</a:t>
            </a:r>
            <a:r>
              <a:rPr lang="el-GR" altLang="zh-CN" i="1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基础资产价格对期权价值的影响</a:t>
            </a:r>
            <a:endParaRPr lang="en-US" altLang="zh-CN" dirty="0">
              <a:latin typeface="华文新魏" pitchFamily="2" charset="-122"/>
            </a:endParaRPr>
          </a:p>
          <a:p>
            <a:pPr lvl="1"/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不支付红利的欧式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看涨期权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l-GR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（推导略）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</a:t>
            </a:r>
          </a:p>
          <a:p>
            <a:endParaRPr lang="en-US" altLang="zh-CN" dirty="0" smtClean="0">
              <a:latin typeface="华文新魏" pitchFamily="2" charset="-122"/>
              <a:cs typeface="Arial" charset="0"/>
            </a:endParaRPr>
          </a:p>
          <a:p>
            <a:endParaRPr lang="en-US" altLang="zh-CN" dirty="0" smtClean="0">
              <a:latin typeface="华文新魏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 dirty="0" smtClean="0">
                <a:latin typeface="Times New Roman" pitchFamily="18" charset="0"/>
                <a:ea typeface="华文细黑" pitchFamily="2" charset="-122"/>
              </a:rPr>
              <a:t>        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el-GR" altLang="zh-CN" b="1" baseline="-25000" dirty="0" smtClean="0">
                <a:latin typeface="Times New Roman" pitchFamily="18" charset="0"/>
                <a:ea typeface="华文细黑" pitchFamily="2" charset="-122"/>
              </a:rPr>
              <a:t>C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</a:rPr>
              <a:t>&gt;</a:t>
            </a:r>
            <a:r>
              <a:rPr lang="el-GR" altLang="zh-CN" b="1" dirty="0" smtClean="0"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卖出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一份看涨期权，需要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买入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</a:rPr>
              <a:t>N(d</a:t>
            </a:r>
            <a:r>
              <a:rPr lang="en-US" altLang="zh-CN" b="1" baseline="-25000" dirty="0" smtClean="0"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份股票与其对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冲（套期保值）；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el-GR" altLang="zh-CN" b="1" baseline="-25000" dirty="0" smtClean="0">
                <a:latin typeface="Times New Roman" pitchFamily="18" charset="0"/>
                <a:ea typeface="华文细黑" pitchFamily="2" charset="-122"/>
              </a:rPr>
              <a:t>C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</a:rPr>
              <a:t>&gt;</a:t>
            </a:r>
            <a:r>
              <a:rPr lang="el-GR" altLang="zh-CN" b="1" dirty="0" smtClean="0"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el-GR" b="1" dirty="0" smtClean="0">
                <a:latin typeface="Times New Roman" pitchFamily="18" charset="0"/>
                <a:ea typeface="华文细黑" pitchFamily="2" charset="-122"/>
              </a:rPr>
              <a:t>说明期权价值是股票价格的增函数。</a:t>
            </a:r>
            <a:endParaRPr lang="zh-CN" altLang="en-US" b="1" dirty="0" smtClean="0">
              <a:latin typeface="Times New Roman" pitchFamily="18" charset="0"/>
              <a:ea typeface="华文细黑" pitchFamily="2" charset="-122"/>
            </a:endParaRPr>
          </a:p>
          <a:p>
            <a:pPr lvl="1"/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不支付红利的欧式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看跌期权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的</a:t>
            </a:r>
            <a:r>
              <a:rPr lang="el-GR" altLang="zh-CN" b="1" i="1" dirty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zh-CN" altLang="el-GR" b="1" dirty="0">
                <a:latin typeface="Times New Roman" pitchFamily="18" charset="0"/>
                <a:ea typeface="华文细黑" pitchFamily="2" charset="-122"/>
              </a:rPr>
              <a:t>：</a:t>
            </a:r>
            <a:endParaRPr lang="zh-CN" altLang="en-US" b="1" dirty="0">
              <a:latin typeface="Times New Roman" pitchFamily="18" charset="0"/>
              <a:ea typeface="华文细黑" pitchFamily="2" charset="-122"/>
            </a:endParaRPr>
          </a:p>
          <a:p>
            <a:endParaRPr lang="zh-CN" altLang="en-US" dirty="0" smtClean="0">
              <a:latin typeface="华文新魏" pitchFamily="2" charset="-122"/>
            </a:endParaRPr>
          </a:p>
          <a:p>
            <a:endParaRPr lang="zh-CN" altLang="en-US" dirty="0">
              <a:latin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        </a:t>
            </a:r>
            <a:r>
              <a:rPr lang="el-GR" altLang="zh-CN" b="1" dirty="0" smtClean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el-GR" altLang="zh-CN" b="1" baseline="-25000" dirty="0" smtClean="0">
                <a:latin typeface="Times New Roman" pitchFamily="18" charset="0"/>
                <a:ea typeface="华文细黑" pitchFamily="2" charset="-122"/>
              </a:rPr>
              <a:t>P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</a:rPr>
              <a:t>&lt;</a:t>
            </a:r>
            <a:r>
              <a:rPr lang="el-GR" altLang="zh-CN" b="1" dirty="0" smtClean="0">
                <a:latin typeface="Times New Roman" pitchFamily="18" charset="0"/>
                <a:ea typeface="华文细黑" pitchFamily="2" charset="-122"/>
              </a:rPr>
              <a:t>0</a:t>
            </a:r>
            <a:r>
              <a:rPr lang="zh-CN" altLang="el-GR" b="1" dirty="0" smtClean="0">
                <a:latin typeface="Times New Roman" pitchFamily="18" charset="0"/>
                <a:ea typeface="华文细黑" pitchFamily="2" charset="-122"/>
              </a:rPr>
              <a:t>说明对看跌期权的</a:t>
            </a:r>
            <a:r>
              <a:rPr lang="zh-CN" altLang="el-GR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多头</a:t>
            </a:r>
            <a:r>
              <a:rPr lang="zh-CN" altLang="el-GR" b="1" dirty="0" smtClean="0">
                <a:latin typeface="Times New Roman" pitchFamily="18" charset="0"/>
                <a:ea typeface="华文细黑" pitchFamily="2" charset="-122"/>
              </a:rPr>
              <a:t>来说，要实现对冲，应</a:t>
            </a:r>
            <a:r>
              <a:rPr lang="zh-CN" altLang="el-GR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买进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|N(d</a:t>
            </a:r>
            <a:r>
              <a:rPr lang="en-US" altLang="zh-CN" b="1" baseline="-25000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)-1|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</a:rPr>
              <a:t>份股票进行套期保值。</a:t>
            </a:r>
          </a:p>
        </p:txBody>
      </p:sp>
      <p:graphicFrame>
        <p:nvGraphicFramePr>
          <p:cNvPr id="12697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43476" y="2133600"/>
          <a:ext cx="22320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3" imgW="1066680" imgH="393480" progId="Equation.3">
                  <p:embed/>
                </p:oleObj>
              </mc:Choice>
              <mc:Fallback>
                <p:oleObj name="公式" r:id="rId3" imgW="1066680" imgH="393480" progId="Equation.3">
                  <p:embed/>
                  <p:pic>
                    <p:nvPicPr>
                      <p:cNvPr id="126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2133600"/>
                        <a:ext cx="2232025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40238" y="4365626"/>
          <a:ext cx="3600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5" imgW="1904760" imgH="393480" progId="Equation.3">
                  <p:embed/>
                </p:oleObj>
              </mc:Choice>
              <mc:Fallback>
                <p:oleObj name="公式" r:id="rId5" imgW="1904760" imgH="393480" progId="Equation.3">
                  <p:embed/>
                  <p:pic>
                    <p:nvPicPr>
                      <p:cNvPr id="126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365626"/>
                        <a:ext cx="3600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288" y="260351"/>
            <a:ext cx="7467600" cy="652463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2426" y="1057275"/>
            <a:ext cx="8424863" cy="48736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期权出售者</a:t>
            </a:r>
          </a:p>
          <a:p>
            <a:pPr lvl="1" eaLnBrk="1" hangingPunct="1">
              <a:defRPr/>
            </a:pPr>
            <a:r>
              <a:rPr lang="zh-CN" altLang="en-US" sz="2800" b="1" dirty="0">
                <a:latin typeface="+mn-ea"/>
              </a:rPr>
              <a:t>期权签发者</a:t>
            </a:r>
          </a:p>
          <a:p>
            <a:pPr lvl="2" eaLnBrk="1" hangingPunct="1"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在收取期权购买者所支付的期权费之后，就承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担了在规定时间内履行该期权合约的义务</a:t>
            </a:r>
          </a:p>
          <a:p>
            <a:pPr lvl="2" eaLnBrk="1" hangingPunct="1"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只要在期权合约规定的时间内或特定时间，期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权购买者要求行使权利，则期权出售者就必须无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条件的履行期权合约规定的义务。</a:t>
            </a:r>
          </a:p>
          <a:p>
            <a:pPr lvl="2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获得权利金（期权费），承担义务，没有权利。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  <p:sp>
        <p:nvSpPr>
          <p:cNvPr id="648196" name="TextBox 4"/>
          <p:cNvSpPr txBox="1">
            <a:spLocks noChangeArrowheads="1"/>
          </p:cNvSpPr>
          <p:nvPr/>
        </p:nvSpPr>
        <p:spPr bwMode="auto">
          <a:xfrm>
            <a:off x="2424113" y="5445126"/>
            <a:ext cx="52562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dirty="0"/>
              <a:t>期权交易的实质是</a:t>
            </a:r>
            <a:r>
              <a:rPr lang="zh-CN" altLang="en-US" sz="2800" dirty="0">
                <a:solidFill>
                  <a:srgbClr val="FF0000"/>
                </a:solidFill>
              </a:rPr>
              <a:t>选择权的买卖！</a:t>
            </a:r>
          </a:p>
        </p:txBody>
      </p:sp>
    </p:spTree>
    <p:extLst>
      <p:ext uri="{BB962C8B-B14F-4D97-AF65-F5344CB8AC3E}">
        <p14:creationId xmlns:p14="http://schemas.microsoft.com/office/powerpoint/2010/main" val="2594683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9" y="1700214"/>
            <a:ext cx="8569325" cy="4321175"/>
          </a:xfrm>
        </p:spPr>
        <p:txBody>
          <a:bodyPr>
            <a:normAutofit fontScale="85000" lnSpcReduction="10000"/>
          </a:bodyPr>
          <a:lstStyle/>
          <a:p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中性 与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套期保值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定义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当一个资产组合的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时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称之为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中性 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也称为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对冲或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endParaRPr lang="en-US" altLang="zh-CN" b="1" i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保值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瞬时套期保值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),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即该组合的价值不随标的资产价格变化而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变化。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资产组合的                    ，</a:t>
            </a:r>
            <a:r>
              <a:rPr lang="en-US" altLang="zh-CN" b="1" i="1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w</a:t>
            </a:r>
            <a:r>
              <a:rPr lang="en-US" altLang="zh-CN" sz="14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为资产</a:t>
            </a:r>
            <a:r>
              <a:rPr lang="en-US" altLang="zh-CN" b="1" i="1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在组合中所占的比例，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δ</a:t>
            </a:r>
            <a:r>
              <a:rPr lang="en-US" altLang="zh-CN" sz="14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endParaRPr lang="en-US" altLang="zh-CN" b="1" i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为资产</a:t>
            </a:r>
            <a:r>
              <a:rPr lang="en-US" altLang="zh-CN" b="1" i="1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值。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    </a:t>
            </a:r>
            <a:r>
              <a:rPr lang="zh-CN" altLang="en-US" b="1" dirty="0" smtClean="0">
                <a:latin typeface="华文新魏" pitchFamily="2" charset="-122"/>
                <a:ea typeface="华文细黑" pitchFamily="2" charset="-122"/>
                <a:cs typeface="Arial" charset="0"/>
              </a:rPr>
              <a:t>标的资产的恒为</a:t>
            </a:r>
            <a:r>
              <a:rPr lang="en-US" altLang="zh-CN" b="1" dirty="0" smtClean="0">
                <a:latin typeface="华文新魏" pitchFamily="2" charset="-122"/>
                <a:ea typeface="华文细黑" pitchFamily="2" charset="-122"/>
                <a:cs typeface="Arial" charset="0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（为什么？）</a:t>
            </a:r>
            <a:r>
              <a:rPr lang="zh-CN" altLang="en-US" b="1" dirty="0" smtClean="0">
                <a:latin typeface="华文新魏" pitchFamily="2" charset="-122"/>
                <a:ea typeface="华文细黑" pitchFamily="2" charset="-122"/>
                <a:cs typeface="Arial" charset="0"/>
              </a:rPr>
              <a:t>。</a:t>
            </a:r>
            <a:endParaRPr lang="en-US" altLang="zh-CN" b="1" dirty="0" smtClean="0">
              <a:latin typeface="华文新魏" pitchFamily="2" charset="-122"/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注意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: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保值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瞬时套期保值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仅在一个很短的时间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(</a:t>
            </a:r>
            <a:r>
              <a:rPr lang="en-US" altLang="zh-CN" b="1" i="1" dirty="0" err="1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dt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)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内成立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故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要及时进行动态调整，进而要在手续费和保值收益之间权衡。 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endParaRPr lang="en-US" altLang="zh-CN" dirty="0" smtClean="0">
              <a:latin typeface="华文新魏" pitchFamily="2" charset="-122"/>
              <a:cs typeface="Arial" charset="0"/>
            </a:endParaRPr>
          </a:p>
          <a:p>
            <a:endParaRPr lang="en-US" altLang="zh-CN" dirty="0" smtClean="0">
              <a:latin typeface="华文新魏" pitchFamily="2" charset="-122"/>
              <a:cs typeface="Arial" charset="0"/>
            </a:endParaRPr>
          </a:p>
          <a:p>
            <a:endParaRPr lang="zh-CN" altLang="en-US" dirty="0" smtClean="0">
              <a:latin typeface="华文新魏" pitchFamily="2" charset="-122"/>
            </a:endParaRPr>
          </a:p>
          <a:p>
            <a:endParaRPr lang="zh-CN" altLang="en-US" dirty="0">
              <a:latin typeface="华文新魏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  <p:graphicFrame>
        <p:nvGraphicFramePr>
          <p:cNvPr id="128002" name="Object 4"/>
          <p:cNvGraphicFramePr>
            <a:graphicFrameLocks noChangeAspect="1"/>
          </p:cNvGraphicFramePr>
          <p:nvPr/>
        </p:nvGraphicFramePr>
        <p:xfrm>
          <a:off x="3648075" y="3284538"/>
          <a:ext cx="15113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1280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284538"/>
                        <a:ext cx="1511300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2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1412876"/>
            <a:ext cx="8640762" cy="5040313"/>
          </a:xfrm>
        </p:spPr>
        <p:txBody>
          <a:bodyPr>
            <a:normAutofit lnSpcReduction="10000"/>
          </a:bodyPr>
          <a:lstStyle/>
          <a:p>
            <a:r>
              <a:rPr lang="el-GR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中性 与</a:t>
            </a:r>
            <a:r>
              <a:rPr lang="el-GR" altLang="zh-CN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套期保值</a:t>
            </a:r>
            <a:endParaRPr lang="en-US" altLang="zh-CN" b="1" dirty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案例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细黑" pitchFamily="2" charset="-122"/>
                <a:cs typeface="Arial" charset="0"/>
              </a:rPr>
              <a:t>: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  <a:cs typeface="Arial" charset="0"/>
              </a:rPr>
              <a:t>某美国公司持有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100</a:t>
            </a:r>
            <a:r>
              <a:rPr lang="zh-CN" altLang="en-US" b="1" dirty="0" smtClean="0">
                <a:latin typeface="华文细黑" pitchFamily="2" charset="-122"/>
                <a:ea typeface="华文细黑" pitchFamily="2" charset="-122"/>
                <a:cs typeface="Arial" charset="0"/>
              </a:rPr>
              <a:t>万英镑的现货头寸。为防止英镑贬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  <a:cs typeface="Arial" charset="0"/>
              </a:rPr>
              <a:t>值，该公司打算用</a:t>
            </a:r>
            <a:r>
              <a:rPr lang="el-GR" altLang="zh-CN" b="1" i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值为</a:t>
            </a:r>
            <a:r>
              <a:rPr lang="en-US" altLang="zh-CN" b="1" dirty="0" smtClean="0">
                <a:latin typeface="宋体" charset="-122"/>
                <a:ea typeface="宋体" charset="-122"/>
                <a:cs typeface="Times New Roman" pitchFamily="18" charset="0"/>
              </a:rPr>
              <a:t>-</a:t>
            </a:r>
            <a:r>
              <a:rPr lang="en-US" altLang="zh-CN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0.458</a:t>
            </a: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的英镑欧式看跌期权进行保值，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请问该公司应买入多少价值的期权？</a:t>
            </a: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endParaRPr lang="en-US" altLang="zh-CN" dirty="0" smtClean="0">
              <a:latin typeface="华文新魏" pitchFamily="2" charset="-122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zh-CN" dirty="0">
              <a:latin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即要买入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价值</a:t>
            </a:r>
            <a:r>
              <a:rPr lang="en-US" altLang="zh-CN" b="1" dirty="0">
                <a:latin typeface="Times New Roman" pitchFamily="18" charset="0"/>
                <a:ea typeface="华文细黑" pitchFamily="2" charset="-122"/>
              </a:rPr>
              <a:t>218.34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万英镑的期权才可实现</a:t>
            </a:r>
            <a:r>
              <a:rPr lang="el-GR" altLang="zh-CN" b="1" i="1" dirty="0">
                <a:latin typeface="Times New Roman" pitchFamily="18" charset="0"/>
                <a:ea typeface="华文细黑" pitchFamily="2" charset="-122"/>
              </a:rPr>
              <a:t>δ</a:t>
            </a:r>
            <a:r>
              <a:rPr lang="zh-CN" altLang="en-US" b="1" dirty="0">
                <a:latin typeface="Times New Roman" pitchFamily="18" charset="0"/>
                <a:ea typeface="华文细黑" pitchFamily="2" charset="-122"/>
              </a:rPr>
              <a:t>对冲。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19288" y="404813"/>
            <a:ext cx="7467600" cy="65246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>
                <a:latin typeface="黑体" pitchFamily="49" charset="-122"/>
              </a:rPr>
              <a:t>期权的动态行为</a:t>
            </a:r>
            <a:endParaRPr lang="zh-CN" altLang="en-US" sz="3600" dirty="0">
              <a:latin typeface="黑体" pitchFamily="49" charset="-122"/>
            </a:endParaRPr>
          </a:p>
        </p:txBody>
      </p:sp>
      <p:graphicFrame>
        <p:nvGraphicFramePr>
          <p:cNvPr id="72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280207"/>
              </p:ext>
            </p:extLst>
          </p:nvPr>
        </p:nvGraphicFramePr>
        <p:xfrm>
          <a:off x="2871617" y="3836591"/>
          <a:ext cx="42656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2120760" imgH="393480" progId="Equation.DSMT4">
                  <p:embed/>
                </p:oleObj>
              </mc:Choice>
              <mc:Fallback>
                <p:oleObj name="Equation" r:id="rId3" imgW="2120760" imgH="393480" progId="Equation.DSMT4">
                  <p:embed/>
                  <p:pic>
                    <p:nvPicPr>
                      <p:cNvPr id="72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617" y="3836591"/>
                        <a:ext cx="4265612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51314" y="4437064"/>
          <a:ext cx="339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1434960" imgH="215640" progId="Equation.DSMT4">
                  <p:embed/>
                </p:oleObj>
              </mc:Choice>
              <mc:Fallback>
                <p:oleObj name="Equation" r:id="rId5" imgW="1434960" imgH="2156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4437064"/>
                        <a:ext cx="33940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线形标注 1 6"/>
          <p:cNvSpPr/>
          <p:nvPr/>
        </p:nvSpPr>
        <p:spPr>
          <a:xfrm>
            <a:off x="3592513" y="5101432"/>
            <a:ext cx="3384550" cy="471489"/>
          </a:xfrm>
          <a:prstGeom prst="borderCallout1">
            <a:avLst>
              <a:gd name="adj1" fmla="val 18750"/>
              <a:gd name="adj2" fmla="val -8333"/>
              <a:gd name="adj3" fmla="val -56060"/>
              <a:gd name="adj4" fmla="val -8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dirty="0">
                <a:latin typeface="华文细黑" pitchFamily="2" charset="-122"/>
                <a:ea typeface="华文细黑" pitchFamily="2" charset="-122"/>
              </a:rPr>
              <a:t>注意：不是</a:t>
            </a:r>
            <a:r>
              <a:rPr lang="en-US" altLang="zh-CN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218.34</a:t>
            </a:r>
            <a:r>
              <a:rPr lang="zh-CN" altLang="en-US" sz="24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万份！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6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2"/>
          <p:cNvSpPr txBox="1">
            <a:spLocks noChangeArrowheads="1"/>
          </p:cNvSpPr>
          <p:nvPr/>
        </p:nvSpPr>
        <p:spPr bwMode="auto">
          <a:xfrm>
            <a:off x="1919288" y="476251"/>
            <a:ext cx="7015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宋体" charset="-122"/>
              </a:rPr>
              <a:t> 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en-US" altLang="zh-CN" sz="2800" b="1" i="1" dirty="0">
                <a:latin typeface="宋体" charset="-122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标的资产价格对期权价值的二阶影响</a:t>
            </a:r>
          </a:p>
        </p:txBody>
      </p:sp>
      <p:sp>
        <p:nvSpPr>
          <p:cNvPr id="130054" name="Text Box 3"/>
          <p:cNvSpPr txBox="1">
            <a:spLocks noChangeArrowheads="1"/>
          </p:cNvSpPr>
          <p:nvPr/>
        </p:nvSpPr>
        <p:spPr bwMode="auto">
          <a:xfrm>
            <a:off x="1631950" y="1052514"/>
            <a:ext cx="8567738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i="1" dirty="0">
                <a:latin typeface="宋体" charset="-122"/>
              </a:rPr>
              <a:t>    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指的是期权</a:t>
            </a:r>
            <a:r>
              <a:rPr lang="el-GR" altLang="zh-CN" sz="2800" i="1" dirty="0">
                <a:latin typeface="华文新魏" pitchFamily="2" charset="-122"/>
                <a:cs typeface="Arial" charset="0"/>
              </a:rPr>
              <a:t>δ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对于股票价格的一阶偏导数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也就是期权价值对于股票价格的二阶偏导数。买权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的计算公式为：</a:t>
            </a:r>
          </a:p>
        </p:txBody>
      </p:sp>
      <p:sp>
        <p:nvSpPr>
          <p:cNvPr id="130055" name="Text Box 4"/>
          <p:cNvSpPr txBox="1">
            <a:spLocks noChangeArrowheads="1"/>
          </p:cNvSpPr>
          <p:nvPr/>
        </p:nvSpPr>
        <p:spPr bwMode="auto">
          <a:xfrm>
            <a:off x="1631950" y="3644900"/>
            <a:ext cx="85677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其中                           ，另一方面，由卖权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的计算公式，我们可以知道卖权的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值等于买权的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值，即：</a:t>
            </a:r>
          </a:p>
        </p:txBody>
      </p:sp>
      <p:sp>
        <p:nvSpPr>
          <p:cNvPr id="13005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3719514" y="4724400"/>
          <a:ext cx="39703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245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724400"/>
                        <a:ext cx="3970337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3" name="Object 3"/>
          <p:cNvGraphicFramePr>
            <a:graphicFrameLocks noChangeAspect="1"/>
          </p:cNvGraphicFramePr>
          <p:nvPr/>
        </p:nvGraphicFramePr>
        <p:xfrm>
          <a:off x="2208214" y="2349501"/>
          <a:ext cx="75644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5" imgW="2933640" imgH="482400" progId="Equation.DSMT4">
                  <p:embed/>
                </p:oleObj>
              </mc:Choice>
              <mc:Fallback>
                <p:oleObj name="Equation" r:id="rId5" imgW="2933640" imgH="482400" progId="Equation.DSMT4">
                  <p:embed/>
                  <p:pic>
                    <p:nvPicPr>
                      <p:cNvPr id="245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349501"/>
                        <a:ext cx="7564437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350931"/>
              </p:ext>
            </p:extLst>
          </p:nvPr>
        </p:nvGraphicFramePr>
        <p:xfrm>
          <a:off x="2311692" y="3829412"/>
          <a:ext cx="2495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1320480" imgH="266400" progId="Equation.DSMT4">
                  <p:embed/>
                </p:oleObj>
              </mc:Choice>
              <mc:Fallback>
                <p:oleObj name="Equation" r:id="rId7" imgW="1320480" imgH="266400" progId="Equation.DSMT4">
                  <p:embed/>
                  <p:pic>
                    <p:nvPicPr>
                      <p:cNvPr id="13005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692" y="3829412"/>
                        <a:ext cx="24955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0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1774826" y="1125538"/>
            <a:ext cx="8569325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⑴ 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具有非负性。也就是说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无论对于买权还是卖权，在其他因素不变时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值都随着股票价格的上升而上升，随着股票价格的下降而下降（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单调性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δ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保值的瞬时性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1631950" y="2924175"/>
            <a:ext cx="84963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⑵ 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2800" b="1" i="1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en-US" altLang="zh-CN" sz="2800" b="1" i="1" baseline="-25000" dirty="0" err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的关系。当期权处于平价状态附近，其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相对比较大；当期权处于较深的虚值或平值状态时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接近于零，即呈倒</a:t>
            </a:r>
            <a:r>
              <a:rPr lang="en-US" altLang="zh-CN" sz="2800" b="1" i="1" dirty="0">
                <a:latin typeface="Times New Roman" pitchFamily="18" charset="0"/>
                <a:ea typeface="华文细黑" pitchFamily="2" charset="-122"/>
              </a:rPr>
              <a:t>U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形（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d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中含有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s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项！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1416049" y="4261643"/>
            <a:ext cx="84963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⑶ 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与时间变量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T-t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的关系。在其他因素不变的情况下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其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值随着到期日的临近而变大（</a:t>
            </a:r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反向关系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）。 </a:t>
            </a:r>
          </a:p>
        </p:txBody>
      </p:sp>
      <p:sp>
        <p:nvSpPr>
          <p:cNvPr id="744453" name="Text Box 2"/>
          <p:cNvSpPr txBox="1">
            <a:spLocks noChangeArrowheads="1"/>
          </p:cNvSpPr>
          <p:nvPr/>
        </p:nvSpPr>
        <p:spPr bwMode="auto">
          <a:xfrm>
            <a:off x="1919288" y="476251"/>
            <a:ext cx="70151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宋体" charset="-122"/>
              </a:rPr>
              <a:t> 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2.</a:t>
            </a:r>
            <a:r>
              <a:rPr lang="el-GR" altLang="zh-CN" sz="2800" b="1" i="1" dirty="0">
                <a:latin typeface="宋体" charset="-122"/>
              </a:rPr>
              <a:t>γ</a:t>
            </a:r>
            <a:r>
              <a:rPr lang="en-US" altLang="zh-CN" sz="2800" b="1" i="1" dirty="0">
                <a:latin typeface="宋体" charset="-122"/>
              </a:rPr>
              <a:t>-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标的资产价格对期权价值的二阶影响</a:t>
            </a:r>
          </a:p>
        </p:txBody>
      </p:sp>
    </p:spTree>
    <p:extLst>
      <p:ext uri="{BB962C8B-B14F-4D97-AF65-F5344CB8AC3E}">
        <p14:creationId xmlns:p14="http://schemas.microsoft.com/office/powerpoint/2010/main" val="11321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65176"/>
            <a:ext cx="7467600" cy="652463"/>
          </a:xfrm>
        </p:spPr>
        <p:txBody>
          <a:bodyPr/>
          <a:lstStyle/>
          <a:p>
            <a:pPr algn="ctr">
              <a:defRPr/>
            </a:pPr>
            <a:r>
              <a:rPr lang="zh-CN" altLang="en-US" sz="3600" b="1" i="1" dirty="0">
                <a:latin typeface="宋体" pitchFamily="2" charset="-122"/>
              </a:rPr>
              <a:t>   </a:t>
            </a:r>
            <a:r>
              <a:rPr lang="zh-CN" altLang="en-US" sz="3600" b="1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36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600" b="1" dirty="0">
                <a:latin typeface="华文细黑" pitchFamily="2" charset="-122"/>
                <a:ea typeface="华文细黑" pitchFamily="2" charset="-122"/>
              </a:rPr>
              <a:t>的倒</a:t>
            </a:r>
            <a:r>
              <a:rPr lang="en-US" altLang="zh-CN" sz="36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U</a:t>
            </a:r>
            <a:r>
              <a:rPr lang="zh-CN" altLang="en-US" sz="3600" b="1" dirty="0">
                <a:latin typeface="华文细黑" pitchFamily="2" charset="-122"/>
                <a:ea typeface="华文细黑" pitchFamily="2" charset="-122"/>
              </a:rPr>
              <a:t>形关系</a:t>
            </a:r>
            <a:endParaRPr lang="zh-CN" altLang="en-US" sz="3600" dirty="0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4008438" y="836614"/>
          <a:ext cx="2921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126720" imgH="164880" progId="Equation.DSMT4">
                  <p:embed/>
                </p:oleObj>
              </mc:Choice>
              <mc:Fallback>
                <p:oleObj name="Equation" r:id="rId3" imgW="126720" imgH="164880" progId="Equation.DSMT4">
                  <p:embed/>
                  <p:pic>
                    <p:nvPicPr>
                      <p:cNvPr id="131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836614"/>
                        <a:ext cx="2921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2"/>
          <p:cNvGrpSpPr>
            <a:grpSpLocks/>
          </p:cNvGrpSpPr>
          <p:nvPr/>
        </p:nvGrpSpPr>
        <p:grpSpPr bwMode="auto">
          <a:xfrm>
            <a:off x="2424113" y="1484313"/>
            <a:ext cx="6551612" cy="3835400"/>
            <a:chOff x="899592" y="1484784"/>
            <a:chExt cx="6552728" cy="38355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331466" y="4796471"/>
              <a:ext cx="55444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331466" y="1556225"/>
              <a:ext cx="0" cy="32402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1547402" y="2453206"/>
              <a:ext cx="5184070" cy="2241660"/>
            </a:xfrm>
            <a:custGeom>
              <a:avLst/>
              <a:gdLst>
                <a:gd name="connsiteX0" fmla="*/ 0 w 4324350"/>
                <a:gd name="connsiteY0" fmla="*/ 2011362 h 2116137"/>
                <a:gd name="connsiteX1" fmla="*/ 447675 w 4324350"/>
                <a:gd name="connsiteY1" fmla="*/ 2001837 h 2116137"/>
                <a:gd name="connsiteX2" fmla="*/ 1323975 w 4324350"/>
                <a:gd name="connsiteY2" fmla="*/ 1449387 h 2116137"/>
                <a:gd name="connsiteX3" fmla="*/ 2162175 w 4324350"/>
                <a:gd name="connsiteY3" fmla="*/ 39687 h 2116137"/>
                <a:gd name="connsiteX4" fmla="*/ 2886075 w 4324350"/>
                <a:gd name="connsiteY4" fmla="*/ 1687512 h 2116137"/>
                <a:gd name="connsiteX5" fmla="*/ 4324350 w 4324350"/>
                <a:gd name="connsiteY5" fmla="*/ 2116137 h 2116137"/>
                <a:gd name="connsiteX0" fmla="*/ 0 w 4494237"/>
                <a:gd name="connsiteY0" fmla="*/ 2163365 h 2205434"/>
                <a:gd name="connsiteX1" fmla="*/ 617562 w 4494237"/>
                <a:gd name="connsiteY1" fmla="*/ 2001837 h 2205434"/>
                <a:gd name="connsiteX2" fmla="*/ 1493862 w 4494237"/>
                <a:gd name="connsiteY2" fmla="*/ 1449387 h 2205434"/>
                <a:gd name="connsiteX3" fmla="*/ 2332062 w 4494237"/>
                <a:gd name="connsiteY3" fmla="*/ 39687 h 2205434"/>
                <a:gd name="connsiteX4" fmla="*/ 3055962 w 4494237"/>
                <a:gd name="connsiteY4" fmla="*/ 1687512 h 2205434"/>
                <a:gd name="connsiteX5" fmla="*/ 4494237 w 4494237"/>
                <a:gd name="connsiteY5" fmla="*/ 2116137 h 2205434"/>
                <a:gd name="connsiteX0" fmla="*/ 0 w 4896545"/>
                <a:gd name="connsiteY0" fmla="*/ 2163365 h 2205434"/>
                <a:gd name="connsiteX1" fmla="*/ 617562 w 4896545"/>
                <a:gd name="connsiteY1" fmla="*/ 2001837 h 2205434"/>
                <a:gd name="connsiteX2" fmla="*/ 1493862 w 4896545"/>
                <a:gd name="connsiteY2" fmla="*/ 1449387 h 2205434"/>
                <a:gd name="connsiteX3" fmla="*/ 2332062 w 4896545"/>
                <a:gd name="connsiteY3" fmla="*/ 39687 h 2205434"/>
                <a:gd name="connsiteX4" fmla="*/ 3055962 w 4896545"/>
                <a:gd name="connsiteY4" fmla="*/ 1687512 h 2205434"/>
                <a:gd name="connsiteX5" fmla="*/ 4896545 w 4896545"/>
                <a:gd name="connsiteY5" fmla="*/ 2163364 h 2205434"/>
                <a:gd name="connsiteX0" fmla="*/ 0 w 4896545"/>
                <a:gd name="connsiteY0" fmla="*/ 2203052 h 2245121"/>
                <a:gd name="connsiteX1" fmla="*/ 617562 w 4896545"/>
                <a:gd name="connsiteY1" fmla="*/ 2041524 h 2245121"/>
                <a:gd name="connsiteX2" fmla="*/ 1493862 w 4896545"/>
                <a:gd name="connsiteY2" fmla="*/ 1489074 h 2245121"/>
                <a:gd name="connsiteX3" fmla="*/ 2160240 w 4896545"/>
                <a:gd name="connsiteY3" fmla="*/ 39687 h 2245121"/>
                <a:gd name="connsiteX4" fmla="*/ 3055962 w 4896545"/>
                <a:gd name="connsiteY4" fmla="*/ 1727199 h 2245121"/>
                <a:gd name="connsiteX5" fmla="*/ 4896545 w 4896545"/>
                <a:gd name="connsiteY5" fmla="*/ 2203051 h 2245121"/>
                <a:gd name="connsiteX0" fmla="*/ 0 w 5184577"/>
                <a:gd name="connsiteY0" fmla="*/ 2199928 h 2241997"/>
                <a:gd name="connsiteX1" fmla="*/ 905594 w 5184577"/>
                <a:gd name="connsiteY1" fmla="*/ 2041524 h 2241997"/>
                <a:gd name="connsiteX2" fmla="*/ 1781894 w 5184577"/>
                <a:gd name="connsiteY2" fmla="*/ 1489074 h 2241997"/>
                <a:gd name="connsiteX3" fmla="*/ 2448272 w 5184577"/>
                <a:gd name="connsiteY3" fmla="*/ 39687 h 2241997"/>
                <a:gd name="connsiteX4" fmla="*/ 3343994 w 5184577"/>
                <a:gd name="connsiteY4" fmla="*/ 1727199 h 2241997"/>
                <a:gd name="connsiteX5" fmla="*/ 5184577 w 5184577"/>
                <a:gd name="connsiteY5" fmla="*/ 2203051 h 22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4577" h="2241997">
                  <a:moveTo>
                    <a:pt x="0" y="2199928"/>
                  </a:moveTo>
                  <a:cubicBezTo>
                    <a:pt x="113506" y="2241997"/>
                    <a:pt x="608612" y="2160000"/>
                    <a:pt x="905594" y="2041524"/>
                  </a:cubicBezTo>
                  <a:cubicBezTo>
                    <a:pt x="1202576" y="1923048"/>
                    <a:pt x="1524781" y="1822714"/>
                    <a:pt x="1781894" y="1489074"/>
                  </a:cubicBezTo>
                  <a:cubicBezTo>
                    <a:pt x="2039007" y="1155435"/>
                    <a:pt x="2187922" y="0"/>
                    <a:pt x="2448272" y="39687"/>
                  </a:cubicBezTo>
                  <a:cubicBezTo>
                    <a:pt x="2708622" y="79375"/>
                    <a:pt x="2887943" y="1366638"/>
                    <a:pt x="3343994" y="1727199"/>
                  </a:cubicBezTo>
                  <a:cubicBezTo>
                    <a:pt x="3800045" y="2087760"/>
                    <a:pt x="4645620" y="2161776"/>
                    <a:pt x="5184577" y="220305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1075" name="Object 3"/>
            <p:cNvGraphicFramePr>
              <a:graphicFrameLocks noChangeAspect="1"/>
            </p:cNvGraphicFramePr>
            <p:nvPr/>
          </p:nvGraphicFramePr>
          <p:xfrm>
            <a:off x="899592" y="1484784"/>
            <a:ext cx="220092" cy="412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9" name="Equation" r:id="rId5" imgW="126720" imgH="164880" progId="Equation.DSMT4">
                    <p:embed/>
                  </p:oleObj>
                </mc:Choice>
                <mc:Fallback>
                  <p:oleObj name="Equation" r:id="rId5" imgW="126720" imgH="164880" progId="Equation.DSMT4">
                    <p:embed/>
                    <p:pic>
                      <p:nvPicPr>
                        <p:cNvPr id="13107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1484784"/>
                          <a:ext cx="220092" cy="412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4" name="TextBox 11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6480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9" idx="3"/>
            </p:cNvCxnSpPr>
            <p:nvPr/>
          </p:nvCxnSpPr>
          <p:spPr>
            <a:xfrm>
              <a:off x="3995744" y="2492895"/>
              <a:ext cx="0" cy="230357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086" name="TextBox 19"/>
            <p:cNvSpPr txBox="1">
              <a:spLocks noChangeArrowheads="1"/>
            </p:cNvSpPr>
            <p:nvPr/>
          </p:nvSpPr>
          <p:spPr bwMode="auto">
            <a:xfrm>
              <a:off x="3707904" y="4797152"/>
              <a:ext cx="5760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087" name="TextBox 20"/>
            <p:cNvSpPr txBox="1">
              <a:spLocks noChangeArrowheads="1"/>
            </p:cNvSpPr>
            <p:nvPr/>
          </p:nvSpPr>
          <p:spPr bwMode="auto">
            <a:xfrm>
              <a:off x="1979712" y="4797152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虚值</a:t>
              </a:r>
            </a:p>
          </p:txBody>
        </p:sp>
        <p:sp>
          <p:nvSpPr>
            <p:cNvPr id="131088" name="TextBox 21"/>
            <p:cNvSpPr txBox="1">
              <a:spLocks noChangeArrowheads="1"/>
            </p:cNvSpPr>
            <p:nvPr/>
          </p:nvSpPr>
          <p:spPr bwMode="auto">
            <a:xfrm>
              <a:off x="4932040" y="4797152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实值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847850" y="5300663"/>
            <a:ext cx="7848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+</a:t>
            </a:r>
            <a:r>
              <a:rPr lang="el-GR" altLang="zh-CN" sz="2400" b="1" i="1">
                <a:latin typeface="宋体" charset="-122"/>
                <a:ea typeface="华文细黑" pitchFamily="2" charset="-122"/>
                <a:cs typeface="Times New Roman" pitchFamily="18" charset="0"/>
              </a:rPr>
              <a:t>γ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 对冲（资产组合的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δ 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</a:t>
            </a:r>
            <a:r>
              <a:rPr lang="el-GR" altLang="zh-CN" sz="2400" b="1" i="1">
                <a:latin typeface="宋体" charset="-122"/>
                <a:ea typeface="华文细黑" pitchFamily="2" charset="-122"/>
                <a:cs typeface="Times New Roman" pitchFamily="18" charset="0"/>
              </a:rPr>
              <a:t>γ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）：比单纯的 对冲保值效果更稳定（可持续时间更长）。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8112125" y="3284538"/>
            <a:ext cx="1944688" cy="1223962"/>
          </a:xfrm>
          <a:prstGeom prst="borderCallout1">
            <a:avLst>
              <a:gd name="adj1" fmla="val 18750"/>
              <a:gd name="adj2" fmla="val -8333"/>
              <a:gd name="adj3" fmla="val 108673"/>
              <a:gd name="adj4" fmla="val -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的变化对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    的影响较小，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 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对冲更稳定</a:t>
            </a:r>
          </a:p>
        </p:txBody>
      </p:sp>
      <p:sp>
        <p:nvSpPr>
          <p:cNvPr id="18" name="线形标注 1 17"/>
          <p:cNvSpPr/>
          <p:nvPr/>
        </p:nvSpPr>
        <p:spPr>
          <a:xfrm>
            <a:off x="5808664" y="1557338"/>
            <a:ext cx="3887787" cy="863600"/>
          </a:xfrm>
          <a:prstGeom prst="borderCallout1">
            <a:avLst>
              <a:gd name="adj1" fmla="val 18750"/>
              <a:gd name="adj2" fmla="val -8333"/>
              <a:gd name="adj3" fmla="val 108673"/>
              <a:gd name="adj4" fmla="val -8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 i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的变化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对 的影响较大，</a:t>
            </a:r>
            <a:r>
              <a:rPr lang="el-GR" altLang="zh-CN" sz="2400" b="1" i="1" dirty="0">
                <a:solidFill>
                  <a:schemeClr val="bg1"/>
                </a:solidFill>
                <a:latin typeface="Times New Roman"/>
                <a:ea typeface="华文细黑" pitchFamily="2" charset="-122"/>
                <a:cs typeface="Times New Roman"/>
              </a:rPr>
              <a:t> δ</a:t>
            </a:r>
            <a:r>
              <a:rPr lang="zh-CN" altLang="en-US" sz="2400" b="1" dirty="0">
                <a:latin typeface="Times New Roman" pitchFamily="18" charset="0"/>
                <a:ea typeface="华文仿宋" pitchFamily="2" charset="-122"/>
                <a:cs typeface="Times New Roman" pitchFamily="18" charset="0"/>
              </a:rPr>
              <a:t>对冲不稳定，需频繁调整</a:t>
            </a:r>
          </a:p>
        </p:txBody>
      </p:sp>
    </p:spTree>
    <p:extLst>
      <p:ext uri="{BB962C8B-B14F-4D97-AF65-F5344CB8AC3E}">
        <p14:creationId xmlns:p14="http://schemas.microsoft.com/office/powerpoint/2010/main" val="25526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3" name="Text Box 3"/>
          <p:cNvSpPr txBox="1">
            <a:spLocks noChangeArrowheads="1"/>
          </p:cNvSpPr>
          <p:nvPr/>
        </p:nvSpPr>
        <p:spPr bwMode="auto">
          <a:xfrm>
            <a:off x="1919288" y="404813"/>
            <a:ext cx="6697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latin typeface="华文细黑" pitchFamily="2" charset="-122"/>
                <a:ea typeface="华文细黑" pitchFamily="2" charset="-122"/>
              </a:rPr>
              <a:t>3.</a:t>
            </a:r>
            <a:r>
              <a:rPr lang="el-GR" altLang="zh-CN" sz="32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θ</a:t>
            </a:r>
            <a:r>
              <a:rPr lang="en-US" altLang="zh-CN" sz="32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到期时间长短对期权价值的影响</a:t>
            </a:r>
          </a:p>
        </p:txBody>
      </p:sp>
      <p:sp>
        <p:nvSpPr>
          <p:cNvPr id="132104" name="Text Box 4"/>
          <p:cNvSpPr txBox="1">
            <a:spLocks noChangeArrowheads="1"/>
          </p:cNvSpPr>
          <p:nvPr/>
        </p:nvSpPr>
        <p:spPr bwMode="auto">
          <a:xfrm>
            <a:off x="1631950" y="981076"/>
            <a:ext cx="85804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宋体" charset="-122"/>
              </a:rPr>
              <a:t>  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由于到期时间的临近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期权的时间价值下降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,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这就造</a:t>
            </a:r>
            <a:endParaRPr lang="en-US" altLang="zh-CN" sz="2800" b="1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成期权的价格下降。时间价值的消耗用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θ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表示，买权</a:t>
            </a:r>
            <a:r>
              <a:rPr lang="el-GR" altLang="zh-CN" sz="2800" b="1" i="1" dirty="0">
                <a:latin typeface="Times New Roman" pitchFamily="18" charset="0"/>
                <a:ea typeface="华文细黑" pitchFamily="2" charset="-122"/>
              </a:rPr>
              <a:t>θ</a:t>
            </a:r>
            <a:endParaRPr lang="en-US" altLang="zh-CN" sz="2800" b="1" i="1" dirty="0">
              <a:latin typeface="Times New Roman" pitchFamily="18" charset="0"/>
              <a:ea typeface="华文细黑" pitchFamily="2" charset="-122"/>
            </a:endParaRPr>
          </a:p>
          <a:p>
            <a:pPr algn="l"/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定义为 ，</a:t>
            </a:r>
          </a:p>
        </p:txBody>
      </p:sp>
      <p:sp>
        <p:nvSpPr>
          <p:cNvPr id="132105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4233864" y="2636838"/>
          <a:ext cx="263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333440" imgH="419040" progId="Equation.DSMT4">
                  <p:embed/>
                </p:oleObj>
              </mc:Choice>
              <mc:Fallback>
                <p:oleObj name="Equation" r:id="rId3" imgW="1333440" imgH="419040" progId="Equation.DSMT4">
                  <p:embed/>
                  <p:pic>
                    <p:nvPicPr>
                      <p:cNvPr id="194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4" y="2636838"/>
                        <a:ext cx="26368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6" name="Rectangle 8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3"/>
          <p:cNvGraphicFramePr>
            <a:graphicFrameLocks noChangeAspect="1"/>
          </p:cNvGraphicFramePr>
          <p:nvPr/>
        </p:nvGraphicFramePr>
        <p:xfrm>
          <a:off x="2640013" y="3573464"/>
          <a:ext cx="58975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2882880" imgH="279360" progId="Equation.DSMT4">
                  <p:embed/>
                </p:oleObj>
              </mc:Choice>
              <mc:Fallback>
                <p:oleObj name="Equation" r:id="rId5" imgW="2882880" imgH="279360" progId="Equation.DSMT4">
                  <p:embed/>
                  <p:pic>
                    <p:nvPicPr>
                      <p:cNvPr id="194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573464"/>
                        <a:ext cx="5897562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7" name="Rectangle 10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5" name="Object 4"/>
          <p:cNvGraphicFramePr>
            <a:graphicFrameLocks noChangeAspect="1"/>
          </p:cNvGraphicFramePr>
          <p:nvPr/>
        </p:nvGraphicFramePr>
        <p:xfrm>
          <a:off x="2566989" y="4292601"/>
          <a:ext cx="64087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2997000" imgH="279360" progId="Equation.DSMT4">
                  <p:embed/>
                </p:oleObj>
              </mc:Choice>
              <mc:Fallback>
                <p:oleObj name="Equation" r:id="rId7" imgW="2997000" imgH="279360" progId="Equation.DSMT4">
                  <p:embed/>
                  <p:pic>
                    <p:nvPicPr>
                      <p:cNvPr id="194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292601"/>
                        <a:ext cx="6408737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7" name="Object 5"/>
          <p:cNvGraphicFramePr>
            <a:graphicFrameLocks noChangeAspect="1"/>
          </p:cNvGraphicFramePr>
          <p:nvPr/>
        </p:nvGraphicFramePr>
        <p:xfrm>
          <a:off x="2711451" y="5013326"/>
          <a:ext cx="454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94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013326"/>
                        <a:ext cx="4540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036888" y="5013325"/>
            <a:ext cx="5211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：始终是一个小于零的数（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?</a:t>
            </a:r>
            <a:r>
              <a:rPr lang="en-US" altLang="zh-CN" sz="28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</a:t>
            </a:r>
          </a:p>
        </p:txBody>
      </p:sp>
      <p:sp>
        <p:nvSpPr>
          <p:cNvPr id="132110" name="Rectangle 1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70" name="Object 6"/>
          <p:cNvGraphicFramePr>
            <a:graphicFrameLocks noChangeAspect="1"/>
          </p:cNvGraphicFramePr>
          <p:nvPr/>
        </p:nvGraphicFramePr>
        <p:xfrm>
          <a:off x="2711451" y="5516564"/>
          <a:ext cx="5048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19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516564"/>
                        <a:ext cx="50482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1" name="Text Box 16"/>
          <p:cNvSpPr txBox="1">
            <a:spLocks noChangeArrowheads="1"/>
          </p:cNvSpPr>
          <p:nvPr/>
        </p:nvSpPr>
        <p:spPr bwMode="auto">
          <a:xfrm>
            <a:off x="3071813" y="5516564"/>
            <a:ext cx="5903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：则有可能大于零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可正可负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 （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?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40658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1847851" y="620713"/>
            <a:ext cx="8061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κ</a:t>
            </a:r>
            <a:r>
              <a:rPr lang="en-US" altLang="zh-CN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-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标的资产价格波动率对期权价值的影响 </a:t>
            </a:r>
          </a:p>
        </p:txBody>
      </p:sp>
      <p:sp>
        <p:nvSpPr>
          <p:cNvPr id="133125" name="Text Box 3"/>
          <p:cNvSpPr txBox="1">
            <a:spLocks noChangeArrowheads="1"/>
          </p:cNvSpPr>
          <p:nvPr/>
        </p:nvSpPr>
        <p:spPr bwMode="auto">
          <a:xfrm>
            <a:off x="1703388" y="1341438"/>
            <a:ext cx="86407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宋体" charset="-122"/>
              </a:rPr>
              <a:t>   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方差或标准差是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模型中的重要变量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,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也称波动率，是股票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连续计息收益率的标准差，它也是公式中唯一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不可直接观测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的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变量，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因而也叫隐含波动率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。买权价格对很小的波动率变化的反应被称为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κ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，即：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3359150" y="3141663"/>
          <a:ext cx="5473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141663"/>
                        <a:ext cx="54737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-396875" y="105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28" name="Text Box 10"/>
          <p:cNvSpPr txBox="1">
            <a:spLocks noChangeArrowheads="1"/>
          </p:cNvSpPr>
          <p:nvPr/>
        </p:nvSpPr>
        <p:spPr bwMode="auto">
          <a:xfrm>
            <a:off x="1703388" y="4149726"/>
            <a:ext cx="7956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由买权价值与卖权价值可知卖权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κ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p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与买权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κ</a:t>
            </a:r>
            <a:r>
              <a:rPr lang="en-US" altLang="zh-CN" sz="1400" b="1" i="1">
                <a:latin typeface="Times New Roman" pitchFamily="18" charset="0"/>
                <a:ea typeface="华文细黑" pitchFamily="2" charset="-122"/>
              </a:rPr>
              <a:t>c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完全相同， </a:t>
            </a:r>
          </a:p>
        </p:txBody>
      </p:sp>
      <p:sp>
        <p:nvSpPr>
          <p:cNvPr id="133129" name="Rectangle 12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1" name="Object 3"/>
          <p:cNvGraphicFramePr>
            <a:graphicFrameLocks noChangeAspect="1"/>
          </p:cNvGraphicFramePr>
          <p:nvPr/>
        </p:nvGraphicFramePr>
        <p:xfrm>
          <a:off x="4872039" y="4581526"/>
          <a:ext cx="1385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20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581526"/>
                        <a:ext cx="138588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2" name="TextBox 10"/>
          <p:cNvSpPr txBox="1">
            <a:spLocks noChangeArrowheads="1"/>
          </p:cNvSpPr>
          <p:nvPr/>
        </p:nvSpPr>
        <p:spPr bwMode="auto">
          <a:xfrm>
            <a:off x="1631950" y="5157788"/>
            <a:ext cx="8064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显然，一方面，无论买权还是卖权，波动率对期权价值都产生正向影响；另一方面，到期时间越长，标的资产价格越大，波动率对期权价值的影响越大</a:t>
            </a:r>
            <a:r>
              <a:rPr lang="zh-CN" altLang="en-US" sz="24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（为什么？）</a:t>
            </a:r>
          </a:p>
        </p:txBody>
      </p:sp>
      <p:sp>
        <p:nvSpPr>
          <p:cNvPr id="133131" name="矩形 11"/>
          <p:cNvSpPr>
            <a:spLocks noChangeArrowheads="1"/>
          </p:cNvSpPr>
          <p:nvPr/>
        </p:nvSpPr>
        <p:spPr bwMode="auto">
          <a:xfrm>
            <a:off x="6024563" y="4581525"/>
            <a:ext cx="863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latin typeface="Times New Roman" pitchFamily="18" charset="0"/>
                <a:ea typeface="华文细黑" pitchFamily="2" charset="-122"/>
              </a:rPr>
              <a:t> &gt; 0</a:t>
            </a:r>
            <a:endParaRPr lang="zh-CN" alt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3976" y="5516563"/>
            <a:ext cx="3960813" cy="654050"/>
          </a:xfrm>
        </p:spPr>
        <p:txBody>
          <a:bodyPr/>
          <a:lstStyle/>
          <a:p>
            <a:pPr algn="ctr">
              <a:defRPr/>
            </a:pPr>
            <a:r>
              <a:rPr lang="zh-CN" altLang="en-US" sz="3600" b="1" i="1" dirty="0">
                <a:latin typeface="宋体" pitchFamily="2" charset="-122"/>
              </a:rPr>
              <a:t> 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altLang="zh-CN" sz="32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的倒</a:t>
            </a:r>
            <a:r>
              <a:rPr lang="en-US" altLang="zh-CN" sz="3200" b="1" i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U</a:t>
            </a:r>
            <a:r>
              <a:rPr lang="zh-CN" altLang="en-US" sz="3200" b="1" dirty="0">
                <a:latin typeface="华文细黑" pitchFamily="2" charset="-122"/>
                <a:ea typeface="华文细黑" pitchFamily="2" charset="-122"/>
              </a:rPr>
              <a:t>形关系</a:t>
            </a:r>
            <a:endParaRPr lang="zh-CN" altLang="en-US" sz="3200" dirty="0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4151313" y="5661025"/>
          <a:ext cx="3238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3" imgW="139680" imgH="126720" progId="Equation.DSMT4">
                  <p:embed/>
                </p:oleObj>
              </mc:Choice>
              <mc:Fallback>
                <p:oleObj name="Equation" r:id="rId3" imgW="139680" imgH="126720" progId="Equation.DSMT4">
                  <p:embed/>
                  <p:pic>
                    <p:nvPicPr>
                      <p:cNvPr id="134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5661025"/>
                        <a:ext cx="32385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0" name="组合 22"/>
          <p:cNvGrpSpPr>
            <a:grpSpLocks/>
          </p:cNvGrpSpPr>
          <p:nvPr/>
        </p:nvGrpSpPr>
        <p:grpSpPr bwMode="auto">
          <a:xfrm>
            <a:off x="2640013" y="1844676"/>
            <a:ext cx="6564312" cy="3787775"/>
            <a:chOff x="887859" y="1532134"/>
            <a:chExt cx="6564463" cy="378823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332369" y="4796430"/>
              <a:ext cx="5543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332369" y="1557537"/>
              <a:ext cx="0" cy="32388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1548274" y="2452996"/>
              <a:ext cx="5183306" cy="2241822"/>
            </a:xfrm>
            <a:custGeom>
              <a:avLst/>
              <a:gdLst>
                <a:gd name="connsiteX0" fmla="*/ 0 w 4324350"/>
                <a:gd name="connsiteY0" fmla="*/ 2011362 h 2116137"/>
                <a:gd name="connsiteX1" fmla="*/ 447675 w 4324350"/>
                <a:gd name="connsiteY1" fmla="*/ 2001837 h 2116137"/>
                <a:gd name="connsiteX2" fmla="*/ 1323975 w 4324350"/>
                <a:gd name="connsiteY2" fmla="*/ 1449387 h 2116137"/>
                <a:gd name="connsiteX3" fmla="*/ 2162175 w 4324350"/>
                <a:gd name="connsiteY3" fmla="*/ 39687 h 2116137"/>
                <a:gd name="connsiteX4" fmla="*/ 2886075 w 4324350"/>
                <a:gd name="connsiteY4" fmla="*/ 1687512 h 2116137"/>
                <a:gd name="connsiteX5" fmla="*/ 4324350 w 4324350"/>
                <a:gd name="connsiteY5" fmla="*/ 2116137 h 2116137"/>
                <a:gd name="connsiteX0" fmla="*/ 0 w 4494237"/>
                <a:gd name="connsiteY0" fmla="*/ 2163365 h 2205434"/>
                <a:gd name="connsiteX1" fmla="*/ 617562 w 4494237"/>
                <a:gd name="connsiteY1" fmla="*/ 2001837 h 2205434"/>
                <a:gd name="connsiteX2" fmla="*/ 1493862 w 4494237"/>
                <a:gd name="connsiteY2" fmla="*/ 1449387 h 2205434"/>
                <a:gd name="connsiteX3" fmla="*/ 2332062 w 4494237"/>
                <a:gd name="connsiteY3" fmla="*/ 39687 h 2205434"/>
                <a:gd name="connsiteX4" fmla="*/ 3055962 w 4494237"/>
                <a:gd name="connsiteY4" fmla="*/ 1687512 h 2205434"/>
                <a:gd name="connsiteX5" fmla="*/ 4494237 w 4494237"/>
                <a:gd name="connsiteY5" fmla="*/ 2116137 h 2205434"/>
                <a:gd name="connsiteX0" fmla="*/ 0 w 4896545"/>
                <a:gd name="connsiteY0" fmla="*/ 2163365 h 2205434"/>
                <a:gd name="connsiteX1" fmla="*/ 617562 w 4896545"/>
                <a:gd name="connsiteY1" fmla="*/ 2001837 h 2205434"/>
                <a:gd name="connsiteX2" fmla="*/ 1493862 w 4896545"/>
                <a:gd name="connsiteY2" fmla="*/ 1449387 h 2205434"/>
                <a:gd name="connsiteX3" fmla="*/ 2332062 w 4896545"/>
                <a:gd name="connsiteY3" fmla="*/ 39687 h 2205434"/>
                <a:gd name="connsiteX4" fmla="*/ 3055962 w 4896545"/>
                <a:gd name="connsiteY4" fmla="*/ 1687512 h 2205434"/>
                <a:gd name="connsiteX5" fmla="*/ 4896545 w 4896545"/>
                <a:gd name="connsiteY5" fmla="*/ 2163364 h 2205434"/>
                <a:gd name="connsiteX0" fmla="*/ 0 w 4896545"/>
                <a:gd name="connsiteY0" fmla="*/ 2203052 h 2245121"/>
                <a:gd name="connsiteX1" fmla="*/ 617562 w 4896545"/>
                <a:gd name="connsiteY1" fmla="*/ 2041524 h 2245121"/>
                <a:gd name="connsiteX2" fmla="*/ 1493862 w 4896545"/>
                <a:gd name="connsiteY2" fmla="*/ 1489074 h 2245121"/>
                <a:gd name="connsiteX3" fmla="*/ 2160240 w 4896545"/>
                <a:gd name="connsiteY3" fmla="*/ 39687 h 2245121"/>
                <a:gd name="connsiteX4" fmla="*/ 3055962 w 4896545"/>
                <a:gd name="connsiteY4" fmla="*/ 1727199 h 2245121"/>
                <a:gd name="connsiteX5" fmla="*/ 4896545 w 4896545"/>
                <a:gd name="connsiteY5" fmla="*/ 2203051 h 2245121"/>
                <a:gd name="connsiteX0" fmla="*/ 0 w 5184577"/>
                <a:gd name="connsiteY0" fmla="*/ 2199928 h 2241997"/>
                <a:gd name="connsiteX1" fmla="*/ 905594 w 5184577"/>
                <a:gd name="connsiteY1" fmla="*/ 2041524 h 2241997"/>
                <a:gd name="connsiteX2" fmla="*/ 1781894 w 5184577"/>
                <a:gd name="connsiteY2" fmla="*/ 1489074 h 2241997"/>
                <a:gd name="connsiteX3" fmla="*/ 2448272 w 5184577"/>
                <a:gd name="connsiteY3" fmla="*/ 39687 h 2241997"/>
                <a:gd name="connsiteX4" fmla="*/ 3343994 w 5184577"/>
                <a:gd name="connsiteY4" fmla="*/ 1727199 h 2241997"/>
                <a:gd name="connsiteX5" fmla="*/ 5184577 w 5184577"/>
                <a:gd name="connsiteY5" fmla="*/ 2203051 h 22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84577" h="2241997">
                  <a:moveTo>
                    <a:pt x="0" y="2199928"/>
                  </a:moveTo>
                  <a:cubicBezTo>
                    <a:pt x="113506" y="2241997"/>
                    <a:pt x="608612" y="2160000"/>
                    <a:pt x="905594" y="2041524"/>
                  </a:cubicBezTo>
                  <a:cubicBezTo>
                    <a:pt x="1202576" y="1923048"/>
                    <a:pt x="1524781" y="1822714"/>
                    <a:pt x="1781894" y="1489074"/>
                  </a:cubicBezTo>
                  <a:cubicBezTo>
                    <a:pt x="2039007" y="1155435"/>
                    <a:pt x="2187922" y="0"/>
                    <a:pt x="2448272" y="39687"/>
                  </a:cubicBezTo>
                  <a:cubicBezTo>
                    <a:pt x="2708622" y="79375"/>
                    <a:pt x="2887943" y="1366638"/>
                    <a:pt x="3343994" y="1727199"/>
                  </a:cubicBezTo>
                  <a:cubicBezTo>
                    <a:pt x="3800045" y="2087760"/>
                    <a:pt x="4645620" y="2161776"/>
                    <a:pt x="5184577" y="220305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4148" name="Object 3"/>
            <p:cNvGraphicFramePr>
              <a:graphicFrameLocks noChangeAspect="1"/>
            </p:cNvGraphicFramePr>
            <p:nvPr/>
          </p:nvGraphicFramePr>
          <p:xfrm>
            <a:off x="887859" y="1532134"/>
            <a:ext cx="242888" cy="317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name="Equation" r:id="rId5" imgW="139680" imgH="126720" progId="Equation.DSMT4">
                    <p:embed/>
                  </p:oleObj>
                </mc:Choice>
                <mc:Fallback>
                  <p:oleObj name="Equation" r:id="rId5" imgW="139680" imgH="126720" progId="Equation.DSMT4">
                    <p:embed/>
                    <p:pic>
                      <p:nvPicPr>
                        <p:cNvPr id="13414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859" y="1532134"/>
                          <a:ext cx="242888" cy="317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5" name="TextBox 11"/>
            <p:cNvSpPr txBox="1">
              <a:spLocks noChangeArrowheads="1"/>
            </p:cNvSpPr>
            <p:nvPr/>
          </p:nvSpPr>
          <p:spPr bwMode="auto">
            <a:xfrm>
              <a:off x="6804250" y="4725136"/>
              <a:ext cx="648072" cy="52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直接连接符 13"/>
            <p:cNvCxnSpPr>
              <a:stCxn id="9" idx="3"/>
            </p:cNvCxnSpPr>
            <p:nvPr/>
          </p:nvCxnSpPr>
          <p:spPr>
            <a:xfrm>
              <a:off x="3996256" y="2492689"/>
              <a:ext cx="0" cy="230533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157" name="TextBox 19"/>
            <p:cNvSpPr txBox="1">
              <a:spLocks noChangeArrowheads="1"/>
            </p:cNvSpPr>
            <p:nvPr/>
          </p:nvSpPr>
          <p:spPr bwMode="auto">
            <a:xfrm>
              <a:off x="3707905" y="4797150"/>
              <a:ext cx="576064" cy="52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8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158" name="TextBox 20"/>
            <p:cNvSpPr txBox="1">
              <a:spLocks noChangeArrowheads="1"/>
            </p:cNvSpPr>
            <p:nvPr/>
          </p:nvSpPr>
          <p:spPr bwMode="auto">
            <a:xfrm>
              <a:off x="1979713" y="4797150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虚值</a:t>
              </a:r>
            </a:p>
          </p:txBody>
        </p:sp>
        <p:sp>
          <p:nvSpPr>
            <p:cNvPr id="134159" name="TextBox 21"/>
            <p:cNvSpPr txBox="1">
              <a:spLocks noChangeArrowheads="1"/>
            </p:cNvSpPr>
            <p:nvPr/>
          </p:nvSpPr>
          <p:spPr bwMode="auto">
            <a:xfrm>
              <a:off x="4932040" y="4797152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华文仿宋" pitchFamily="2" charset="-122"/>
                  <a:ea typeface="华文仿宋" pitchFamily="2" charset="-122"/>
                </a:rPr>
                <a:t>实值</a:t>
              </a:r>
            </a:p>
          </p:txBody>
        </p:sp>
      </p:grpSp>
      <p:sp>
        <p:nvSpPr>
          <p:cNvPr id="134151" name="Text Box 13"/>
          <p:cNvSpPr txBox="1">
            <a:spLocks noChangeArrowheads="1"/>
          </p:cNvSpPr>
          <p:nvPr/>
        </p:nvSpPr>
        <p:spPr bwMode="auto">
          <a:xfrm>
            <a:off x="1703389" y="549276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charset="-122"/>
              </a:rPr>
              <a:t>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与  类似当期权处于平价状态时，其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κ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值较大；当期权处于较深的盈价或亏价状态时，相应的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κ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值较小。因此，期权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κ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随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S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变化的曲线是一个倒</a:t>
            </a:r>
            <a:r>
              <a:rPr lang="en-US" altLang="zh-CN" sz="2400" b="1" i="1">
                <a:latin typeface="Times New Roman" pitchFamily="18" charset="0"/>
                <a:ea typeface="华文细黑" pitchFamily="2" charset="-122"/>
              </a:rPr>
              <a:t>U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形。</a:t>
            </a:r>
          </a:p>
        </p:txBody>
      </p:sp>
      <p:graphicFrame>
        <p:nvGraphicFramePr>
          <p:cNvPr id="134147" name="Object 4"/>
          <p:cNvGraphicFramePr>
            <a:graphicFrameLocks noChangeAspect="1"/>
          </p:cNvGraphicFramePr>
          <p:nvPr/>
        </p:nvGraphicFramePr>
        <p:xfrm>
          <a:off x="2640013" y="620714"/>
          <a:ext cx="2159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7" imgW="126720" imgH="164880" progId="Equation.DSMT4">
                  <p:embed/>
                </p:oleObj>
              </mc:Choice>
              <mc:Fallback>
                <p:oleObj name="Equation" r:id="rId7" imgW="126720" imgH="164880" progId="Equation.DSMT4">
                  <p:embed/>
                  <p:pic>
                    <p:nvPicPr>
                      <p:cNvPr id="1341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620714"/>
                        <a:ext cx="2159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1919288" y="333375"/>
            <a:ext cx="7605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标的资产价格波动率对期权价值的影响 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1631951" y="1052513"/>
            <a:ext cx="8640763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宋体" charset="-122"/>
              </a:rPr>
              <a:t>  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波动率（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σ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）问题：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）波动率（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σ 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）的估计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由于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公式中的波动率（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σ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）无法直接观测，事先必须对波动率进行估计，主要方法有：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历史模拟法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历史波动率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）：用计量方法（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GARCH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模型）从历史数据中估计波动率的值。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      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随机模拟法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：假定波动率为随机变量，用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蒙特卡洛方法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数值方法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确定波动率及对应的期权价格。</a:t>
            </a:r>
            <a:endParaRPr lang="en-US" altLang="zh-CN" sz="24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）隐含波动率：已知期权价格，由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公式反推出的波动率。</a:t>
            </a:r>
            <a:endParaRPr lang="en-US" altLang="zh-CN" sz="2400" b="1">
              <a:latin typeface="宋体" charset="-122"/>
            </a:endParaRPr>
          </a:p>
          <a:p>
            <a:pPr algn="l"/>
            <a:endParaRPr lang="en-US" altLang="zh-CN" sz="2400" b="1">
              <a:latin typeface="Times New Roman" pitchFamily="18" charset="0"/>
              <a:ea typeface="华文细黑" pitchFamily="2" charset="-122"/>
            </a:endParaRPr>
          </a:p>
          <a:p>
            <a:pPr algn="l"/>
            <a:endParaRPr lang="zh-CN" altLang="en-US" sz="2400" b="1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745476" name="Rectangle 5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5477" name="Rectangle 6"/>
          <p:cNvSpPr>
            <a:spLocks noChangeArrowheads="1"/>
          </p:cNvSpPr>
          <p:nvPr/>
        </p:nvSpPr>
        <p:spPr bwMode="auto">
          <a:xfrm>
            <a:off x="-396875" y="105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5478" name="Rectangle 12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1919288" y="333375"/>
            <a:ext cx="76057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</a:rPr>
              <a:t>4.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</a:rPr>
              <a:t>标的资产价格波动率对期权价值的影响 </a:t>
            </a:r>
          </a:p>
        </p:txBody>
      </p:sp>
      <p:sp>
        <p:nvSpPr>
          <p:cNvPr id="133124" name="Text Box 3"/>
          <p:cNvSpPr txBox="1">
            <a:spLocks noChangeArrowheads="1"/>
          </p:cNvSpPr>
          <p:nvPr/>
        </p:nvSpPr>
        <p:spPr bwMode="auto">
          <a:xfrm>
            <a:off x="1631951" y="1052514"/>
            <a:ext cx="8640763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latin typeface="宋体" charset="-122"/>
              </a:rPr>
              <a:t>  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波动率（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σ </a:t>
            </a:r>
            <a:r>
              <a:rPr lang="zh-CN" altLang="en-US" sz="32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）问题：</a:t>
            </a:r>
            <a:endParaRPr lang="en-US" altLang="zh-CN" sz="3200" b="1"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隐含波动率的</a:t>
            </a:r>
            <a:r>
              <a:rPr lang="zh-CN" altLang="en-US" sz="24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微笑曲线</a:t>
            </a:r>
            <a:endParaRPr lang="en-US" altLang="zh-CN" sz="2400" b="1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        经验研究表明，当期权处于平价状态时，其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σ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值较小；当期权处于较深的盈价（实值）或亏价（虚值）状态时，相应的</a:t>
            </a:r>
            <a:r>
              <a:rPr lang="el-GR" altLang="zh-CN" sz="2400" b="1" i="1">
                <a:latin typeface="Times New Roman" pitchFamily="18" charset="0"/>
                <a:ea typeface="华文细黑" pitchFamily="2" charset="-122"/>
              </a:rPr>
              <a:t>σ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值较大。因此，期权波动率随</a:t>
            </a:r>
            <a:r>
              <a:rPr lang="en-US" altLang="zh-CN" sz="2400" b="1" i="1">
                <a:latin typeface="Times New Roman" pitchFamily="18" charset="0"/>
                <a:ea typeface="华文细黑" pitchFamily="2" charset="-122"/>
              </a:rPr>
              <a:t>S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变化的曲线是一个</a:t>
            </a:r>
            <a:r>
              <a:rPr lang="en-US" altLang="zh-CN" sz="2400" b="1" i="1">
                <a:latin typeface="Times New Roman" pitchFamily="18" charset="0"/>
                <a:ea typeface="华文细黑" pitchFamily="2" charset="-122"/>
              </a:rPr>
              <a:t>U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形，形似微笑，故称波动率微笑曲线。</a:t>
            </a:r>
            <a:endParaRPr lang="zh-CN" altLang="en-US" sz="2400" b="1">
              <a:latin typeface="Times New Roman" pitchFamily="18" charset="0"/>
              <a:ea typeface="华文细黑" pitchFamily="2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-396875" y="1058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5" name="Rectangle 12"/>
          <p:cNvSpPr>
            <a:spLocks noChangeArrowheads="1"/>
          </p:cNvSpPr>
          <p:nvPr/>
        </p:nvSpPr>
        <p:spPr bwMode="auto">
          <a:xfrm>
            <a:off x="-396875" y="-28467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5176" name="Text Box 13"/>
          <p:cNvSpPr txBox="1">
            <a:spLocks noChangeArrowheads="1"/>
          </p:cNvSpPr>
          <p:nvPr/>
        </p:nvSpPr>
        <p:spPr bwMode="auto">
          <a:xfrm>
            <a:off x="4295776" y="5876926"/>
            <a:ext cx="3744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charset="-122"/>
              </a:rPr>
              <a:t>    </a:t>
            </a:r>
            <a:endParaRPr lang="zh-CN" altLang="en-US" sz="2400" b="1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143250" y="3573463"/>
            <a:ext cx="5926138" cy="2836862"/>
            <a:chOff x="1619250" y="3573463"/>
            <a:chExt cx="5926138" cy="2836862"/>
          </a:xfrm>
        </p:grpSpPr>
        <p:grpSp>
          <p:nvGrpSpPr>
            <p:cNvPr id="135178" name="组合 21"/>
            <p:cNvGrpSpPr>
              <a:grpSpLocks/>
            </p:cNvGrpSpPr>
            <p:nvPr/>
          </p:nvGrpSpPr>
          <p:grpSpPr bwMode="auto">
            <a:xfrm>
              <a:off x="1619250" y="3573463"/>
              <a:ext cx="5926138" cy="2343150"/>
              <a:chOff x="1619672" y="3573016"/>
              <a:chExt cx="5925319" cy="2342951"/>
            </a:xfrm>
          </p:grpSpPr>
          <p:grpSp>
            <p:nvGrpSpPr>
              <p:cNvPr id="135180" name="组合 22"/>
              <p:cNvGrpSpPr>
                <a:grpSpLocks/>
              </p:cNvGrpSpPr>
              <p:nvPr/>
            </p:nvGrpSpPr>
            <p:grpSpPr bwMode="auto">
              <a:xfrm>
                <a:off x="1619672" y="3573016"/>
                <a:ext cx="5925319" cy="2342951"/>
                <a:chOff x="877951" y="1516217"/>
                <a:chExt cx="6574369" cy="4108641"/>
              </a:xfrm>
            </p:grpSpPr>
            <p:cxnSp>
              <p:nvCxnSpPr>
                <p:cNvPr id="9" name="直接箭头连接符 8"/>
                <p:cNvCxnSpPr/>
                <p:nvPr/>
              </p:nvCxnSpPr>
              <p:spPr>
                <a:xfrm>
                  <a:off x="1332327" y="4798118"/>
                  <a:ext cx="554409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1332327" y="1557971"/>
                  <a:ext cx="0" cy="32401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5170" name="Object 2"/>
                <p:cNvGraphicFramePr>
                  <a:graphicFrameLocks noChangeAspect="1"/>
                </p:cNvGraphicFramePr>
                <p:nvPr/>
              </p:nvGraphicFramePr>
              <p:xfrm>
                <a:off x="877951" y="1516217"/>
                <a:ext cx="264209" cy="3507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79" name="Equation" r:id="rId3" imgW="152280" imgH="139680" progId="Equation.DSMT4">
                        <p:embed/>
                      </p:oleObj>
                    </mc:Choice>
                    <mc:Fallback>
                      <p:oleObj name="Equation" r:id="rId3" imgW="152280" imgH="139680" progId="Equation.DSMT4">
                        <p:embed/>
                        <p:pic>
                          <p:nvPicPr>
                            <p:cNvPr id="13517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7951" y="1516217"/>
                              <a:ext cx="264209" cy="3507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18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6804247" y="4725143"/>
                  <a:ext cx="648073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endParaRPr lang="zh-CN" altLang="en-US" sz="24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3993424" y="4169018"/>
                  <a:ext cx="3522" cy="6291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186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707904" y="4797152"/>
                  <a:ext cx="576063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i="1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zh-CN" altLang="en-US" sz="2400" i="1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5187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1846607" y="4797152"/>
                  <a:ext cx="997202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华文仿宋" pitchFamily="2" charset="-122"/>
                      <a:ea typeface="华文仿宋" pitchFamily="2" charset="-122"/>
                    </a:rPr>
                    <a:t>虚值</a:t>
                  </a:r>
                </a:p>
              </p:txBody>
            </p:sp>
            <p:sp>
              <p:nvSpPr>
                <p:cNvPr id="135188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042432" y="4815274"/>
                  <a:ext cx="909349" cy="809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 sz="2400" b="1">
                      <a:latin typeface="华文仿宋" pitchFamily="2" charset="-122"/>
                      <a:ea typeface="华文仿宋" pitchFamily="2" charset="-122"/>
                    </a:rPr>
                    <a:t>实值</a:t>
                  </a:r>
                </a:p>
              </p:txBody>
            </p:sp>
          </p:grpSp>
          <p:sp>
            <p:nvSpPr>
              <p:cNvPr id="18" name="任意多边形 17"/>
              <p:cNvSpPr/>
              <p:nvPr/>
            </p:nvSpPr>
            <p:spPr>
              <a:xfrm>
                <a:off x="2705372" y="3952396"/>
                <a:ext cx="3676142" cy="1142903"/>
              </a:xfrm>
              <a:custGeom>
                <a:avLst/>
                <a:gdLst>
                  <a:gd name="connsiteX0" fmla="*/ 0 w 3676650"/>
                  <a:gd name="connsiteY0" fmla="*/ 0 h 1143000"/>
                  <a:gd name="connsiteX1" fmla="*/ 847725 w 3676650"/>
                  <a:gd name="connsiteY1" fmla="*/ 819150 h 1143000"/>
                  <a:gd name="connsiteX2" fmla="*/ 1819275 w 3676650"/>
                  <a:gd name="connsiteY2" fmla="*/ 1114425 h 1143000"/>
                  <a:gd name="connsiteX3" fmla="*/ 2943225 w 3676650"/>
                  <a:gd name="connsiteY3" fmla="*/ 647700 h 1143000"/>
                  <a:gd name="connsiteX4" fmla="*/ 3676650 w 3676650"/>
                  <a:gd name="connsiteY4" fmla="*/ 0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6650" h="1143000">
                    <a:moveTo>
                      <a:pt x="0" y="0"/>
                    </a:moveTo>
                    <a:cubicBezTo>
                      <a:pt x="272256" y="316706"/>
                      <a:pt x="544513" y="633413"/>
                      <a:pt x="847725" y="819150"/>
                    </a:cubicBezTo>
                    <a:cubicBezTo>
                      <a:pt x="1150937" y="1004887"/>
                      <a:pt x="1470025" y="1143000"/>
                      <a:pt x="1819275" y="1114425"/>
                    </a:cubicBezTo>
                    <a:cubicBezTo>
                      <a:pt x="2168525" y="1085850"/>
                      <a:pt x="2633663" y="833437"/>
                      <a:pt x="2943225" y="647700"/>
                    </a:cubicBezTo>
                    <a:cubicBezTo>
                      <a:pt x="3252787" y="461963"/>
                      <a:pt x="3464718" y="230981"/>
                      <a:pt x="3676650" y="0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76600" y="5949950"/>
              <a:ext cx="2519363" cy="4603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波动率微笑曲线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2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1" y="1600200"/>
            <a:ext cx="8640763" cy="420528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期权简史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期权发源早 古代罗马希腊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18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世纪荷兰、美国、英国出现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19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世纪股票期权在美国－期权小贩子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英国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1958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年开始，美国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70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年代开始恢复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1973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年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月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26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日，</a:t>
            </a:r>
            <a:r>
              <a:rPr lang="en-US" altLang="zh-CN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CBOE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Chicago Board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Options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，芝加哥期权交易所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华文细黑" pitchFamily="2" charset="-122"/>
              </a:rPr>
              <a:t>）市场成立</a:t>
            </a:r>
          </a:p>
          <a:p>
            <a:pPr lvl="1" eaLnBrk="1" hangingPunct="1"/>
            <a:r>
              <a:rPr lang="zh-CN" altLang="en-US" sz="2800" b="1" dirty="0">
                <a:latin typeface="Times New Roman" pitchFamily="18" charset="0"/>
                <a:ea typeface="华文细黑" pitchFamily="2" charset="-122"/>
              </a:rPr>
              <a:t>合约标的数、金融现货期权、期货期权</a:t>
            </a:r>
            <a:endParaRPr lang="en-US" altLang="zh-CN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167774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1727201" y="404813"/>
            <a:ext cx="7235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华文细黑" pitchFamily="2" charset="-122"/>
                <a:ea typeface="华文细黑" pitchFamily="2" charset="-122"/>
                <a:cs typeface="Arial" charset="0"/>
              </a:rPr>
              <a:t>5. </a:t>
            </a:r>
            <a:r>
              <a:rPr lang="el-GR" altLang="zh-CN" sz="32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ρ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  <a:cs typeface="Arial" charset="0"/>
              </a:rPr>
              <a:t> </a:t>
            </a:r>
            <a:r>
              <a:rPr lang="en-US" altLang="zh-CN" sz="3200" b="1">
                <a:latin typeface="华文细黑" pitchFamily="2" charset="-122"/>
                <a:ea typeface="华文细黑" pitchFamily="2" charset="-122"/>
                <a:cs typeface="Arial" charset="0"/>
              </a:rPr>
              <a:t>-</a:t>
            </a:r>
            <a:r>
              <a:rPr lang="zh-CN" altLang="en-US" sz="3200" b="1">
                <a:latin typeface="华文细黑" pitchFamily="2" charset="-122"/>
                <a:ea typeface="华文细黑" pitchFamily="2" charset="-122"/>
                <a:cs typeface="Arial" charset="0"/>
              </a:rPr>
              <a:t>无风险利率变化对期权价值的影响</a:t>
            </a:r>
            <a:endParaRPr lang="zh-CN" altLang="en-US" sz="3200" b="1">
              <a:latin typeface="宋体" charset="-122"/>
            </a:endParaRPr>
          </a:p>
        </p:txBody>
      </p:sp>
      <p:sp>
        <p:nvSpPr>
          <p:cNvPr id="136197" name="Text Box 3"/>
          <p:cNvSpPr txBox="1">
            <a:spLocks noChangeArrowheads="1"/>
          </p:cNvSpPr>
          <p:nvPr/>
        </p:nvSpPr>
        <p:spPr bwMode="auto">
          <a:xfrm>
            <a:off x="1703388" y="1341439"/>
            <a:ext cx="86407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        买权价格对无风险利率变化的敏感度由</a:t>
            </a:r>
            <a:r>
              <a:rPr lang="el-GR" altLang="zh-CN" sz="2800" b="1" i="1"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ρ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值来衡量，</a:t>
            </a:r>
          </a:p>
          <a:p>
            <a:pPr algn="l"/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其公式为：</a:t>
            </a:r>
          </a:p>
        </p:txBody>
      </p:sp>
      <p:sp>
        <p:nvSpPr>
          <p:cNvPr id="136198" name="Text Box 4"/>
          <p:cNvSpPr txBox="1">
            <a:spLocks noChangeArrowheads="1"/>
          </p:cNvSpPr>
          <p:nvPr/>
        </p:nvSpPr>
        <p:spPr bwMode="auto">
          <a:xfrm>
            <a:off x="1611313" y="2079626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 b="1">
              <a:latin typeface="宋体" charset="-122"/>
            </a:endParaRPr>
          </a:p>
        </p:txBody>
      </p:sp>
      <p:sp>
        <p:nvSpPr>
          <p:cNvPr id="136199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3143251" y="2492376"/>
          <a:ext cx="55213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2006280" imgH="393480" progId="Equation.DSMT4">
                  <p:embed/>
                </p:oleObj>
              </mc:Choice>
              <mc:Fallback>
                <p:oleObj name="Equation" r:id="rId3" imgW="2006280" imgH="393480" progId="Equation.DSMT4">
                  <p:embed/>
                  <p:pic>
                    <p:nvPicPr>
                      <p:cNvPr id="225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2492376"/>
                        <a:ext cx="552132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0" name="Rectangle 7"/>
          <p:cNvSpPr>
            <a:spLocks noChangeArrowheads="1"/>
          </p:cNvSpPr>
          <p:nvPr/>
        </p:nvSpPr>
        <p:spPr bwMode="auto">
          <a:xfrm>
            <a:off x="1524001" y="205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6" name="Object 3"/>
          <p:cNvGraphicFramePr>
            <a:graphicFrameLocks noChangeAspect="1"/>
          </p:cNvGraphicFramePr>
          <p:nvPr/>
        </p:nvGraphicFramePr>
        <p:xfrm>
          <a:off x="2927351" y="3573464"/>
          <a:ext cx="61198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2158920" imgH="393480" progId="Equation.DSMT4">
                  <p:embed/>
                </p:oleObj>
              </mc:Choice>
              <mc:Fallback>
                <p:oleObj name="Equation" r:id="rId5" imgW="2158920" imgH="393480" progId="Equation.DSMT4">
                  <p:embed/>
                  <p:pic>
                    <p:nvPicPr>
                      <p:cNvPr id="225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73464"/>
                        <a:ext cx="61198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524001" y="3444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9" name="TextBox 10"/>
          <p:cNvSpPr txBox="1">
            <a:spLocks noChangeArrowheads="1"/>
          </p:cNvSpPr>
          <p:nvPr/>
        </p:nvSpPr>
        <p:spPr bwMode="auto">
          <a:xfrm>
            <a:off x="1703389" y="4797425"/>
            <a:ext cx="85693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注意：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无风险利率对买权产生正向影响，对卖权产生反向影响（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仅就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B-S</a:t>
            </a: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公式而言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）；有效期 越长，无风险利率对期权价值的影响越大。</a:t>
            </a:r>
          </a:p>
        </p:txBody>
      </p:sp>
    </p:spTree>
    <p:extLst>
      <p:ext uri="{BB962C8B-B14F-4D97-AF65-F5344CB8AC3E}">
        <p14:creationId xmlns:p14="http://schemas.microsoft.com/office/powerpoint/2010/main" val="15747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341439"/>
            <a:ext cx="8497888" cy="4873625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期权分类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场内期权与场外期权</a:t>
            </a:r>
          </a:p>
          <a:p>
            <a:pPr lvl="2"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场内期权－交易所交易期权，交易所上市期权。集中性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的金融期货市场或金融期权市场进行的标准化的金融期</a:t>
            </a:r>
            <a:endParaRPr lang="en-US" altLang="zh-CN" b="1" dirty="0" smtClean="0">
              <a:latin typeface="华文细黑" pitchFamily="2" charset="-122"/>
              <a:ea typeface="华文细黑" pitchFamily="2" charset="-122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权合约的交易。</a:t>
            </a:r>
          </a:p>
          <a:p>
            <a:pPr lvl="2"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场外期权－非交易所交易期权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现货期权与期货期权</a:t>
            </a:r>
          </a:p>
          <a:p>
            <a:pPr lvl="1" eaLnBrk="1" hangingPunct="1"/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有担保期权与无担保期权</a:t>
            </a:r>
          </a:p>
          <a:p>
            <a:pPr lvl="2"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有标的资产，风险固定</a:t>
            </a:r>
          </a:p>
          <a:p>
            <a:pPr lvl="2" eaLnBrk="1" hangingPunct="1"/>
            <a:r>
              <a:rPr lang="zh-CN" altLang="en-US" b="1" dirty="0" smtClean="0">
                <a:latin typeface="华文细黑" pitchFamily="2" charset="-122"/>
                <a:ea typeface="华文细黑" pitchFamily="2" charset="-122"/>
              </a:rPr>
              <a:t>无标的资产，风险无限（如指数期权）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04813"/>
            <a:ext cx="7467600" cy="6524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/>
              <a:t>期权概述</a:t>
            </a:r>
          </a:p>
        </p:txBody>
      </p:sp>
    </p:spTree>
    <p:extLst>
      <p:ext uri="{BB962C8B-B14F-4D97-AF65-F5344CB8AC3E}">
        <p14:creationId xmlns:p14="http://schemas.microsoft.com/office/powerpoint/2010/main" val="338102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6|1.8|5.9|1.3|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5333</Words>
  <Application>Microsoft Office PowerPoint</Application>
  <PresentationFormat>宽屏</PresentationFormat>
  <Paragraphs>699</Paragraphs>
  <Slides>80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102" baseType="lpstr">
      <vt:lpstr>等线</vt:lpstr>
      <vt:lpstr>等线 Light</vt:lpstr>
      <vt:lpstr>方正姚体</vt:lpstr>
      <vt:lpstr>仿宋</vt:lpstr>
      <vt:lpstr>黑体</vt:lpstr>
      <vt:lpstr>华文仿宋</vt:lpstr>
      <vt:lpstr>华文细黑</vt:lpstr>
      <vt:lpstr>华文新魏</vt:lpstr>
      <vt:lpstr>华文中宋</vt:lpstr>
      <vt:lpstr>楷体_GB2312</vt:lpstr>
      <vt:lpstr>宋体</vt:lpstr>
      <vt:lpstr>Arial</vt:lpstr>
      <vt:lpstr>Comic Sans MS</vt:lpstr>
      <vt:lpstr>Times New Roman</vt:lpstr>
      <vt:lpstr>Trebuchet MS</vt:lpstr>
      <vt:lpstr>Verdana</vt:lpstr>
      <vt:lpstr>Wingdings</vt:lpstr>
      <vt:lpstr>Wingdings 2</vt:lpstr>
      <vt:lpstr>Office 主题​​</vt:lpstr>
      <vt:lpstr>Equation</vt:lpstr>
      <vt:lpstr>Equation.DSMT4</vt:lpstr>
      <vt:lpstr>公式</vt:lpstr>
      <vt:lpstr>PowerPoint 演示文稿</vt:lpstr>
      <vt:lpstr>引例1：早期的实物期权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期权概述</vt:lpstr>
      <vt:lpstr>PowerPoint 演示文稿</vt:lpstr>
      <vt:lpstr>期权概述</vt:lpstr>
      <vt:lpstr>期权概述</vt:lpstr>
      <vt:lpstr>期权概述</vt:lpstr>
      <vt:lpstr>期权概述</vt:lpstr>
      <vt:lpstr>期权概述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看涨期权算例</vt:lpstr>
      <vt:lpstr>PowerPoint 演示文稿</vt:lpstr>
      <vt:lpstr>看跌期权算例</vt:lpstr>
      <vt:lpstr>PowerPoint 演示文稿</vt:lpstr>
      <vt:lpstr>PowerPoint 演示文稿</vt:lpstr>
      <vt:lpstr>PowerPoint 演示文稿</vt:lpstr>
      <vt:lpstr>1、股票价格的运动过程（几何布朗运动）</vt:lpstr>
      <vt:lpstr> 2、伊藤引理（Ito’s lemma）</vt:lpstr>
      <vt:lpstr>PowerPoint 演示文稿</vt:lpstr>
      <vt:lpstr>PowerPoint 演示文稿</vt:lpstr>
      <vt:lpstr>3、Black-Scholes 微分方程</vt:lpstr>
      <vt:lpstr>（2）假设条件</vt:lpstr>
      <vt:lpstr>（3）B-S微分方程的推导</vt:lpstr>
      <vt:lpstr>（3）B-S微分方程的推导</vt:lpstr>
      <vt:lpstr>PowerPoint 演示文稿</vt:lpstr>
      <vt:lpstr>（3）B-S微分方程的推导</vt:lpstr>
      <vt:lpstr>PowerPoint 演示文稿</vt:lpstr>
      <vt:lpstr>例：Black-Scholes公式的运用</vt:lpstr>
      <vt:lpstr>PowerPoint 演示文稿</vt:lpstr>
      <vt:lpstr>PowerPoint 演示文稿</vt:lpstr>
      <vt:lpstr>简要总结</vt:lpstr>
      <vt:lpstr>PowerPoint 演示文稿</vt:lpstr>
      <vt:lpstr>期权的动态行为</vt:lpstr>
      <vt:lpstr>期权的动态行为</vt:lpstr>
      <vt:lpstr>期权的动态行为</vt:lpstr>
      <vt:lpstr>期权的动态行为</vt:lpstr>
      <vt:lpstr>PowerPoint 演示文稿</vt:lpstr>
      <vt:lpstr>PowerPoint 演示文稿</vt:lpstr>
      <vt:lpstr>   与s的倒U形关系</vt:lpstr>
      <vt:lpstr>PowerPoint 演示文稿</vt:lpstr>
      <vt:lpstr>PowerPoint 演示文稿</vt:lpstr>
      <vt:lpstr> 与s的倒U形关系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linwei he</dc:creator>
  <cp:lastModifiedBy>linwei he</cp:lastModifiedBy>
  <cp:revision>11</cp:revision>
  <dcterms:created xsi:type="dcterms:W3CDTF">2018-12-23T07:58:52Z</dcterms:created>
  <dcterms:modified xsi:type="dcterms:W3CDTF">2019-01-01T10:28:55Z</dcterms:modified>
</cp:coreProperties>
</file>