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194E5-31EC-4AF7-94C9-9081EE35D2BE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0B4D0-F894-4DC8-9005-2F359CD89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6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2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0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0F8B2-E9C8-4EF4-AC9B-198C00C59D74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4191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3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0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74408-90C1-4561-8C92-63964264FD35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4883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6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15657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9753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51600" y="1524000"/>
            <a:ext cx="47244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93283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1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6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2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8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5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AA0F-4B61-4023-A219-5202AD05D0B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99B1B-50E6-49D2-AF2D-307D13298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w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w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qizhi.hexun.com/quanzhonggu-hq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&#20445;&#38505;&#25237;&#36164;&#23398;.ppt#-1,3,&#31532;&#19968;&#31456;  &#23548;&#35770;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&#20445;&#38505;&#25237;&#36164;&#23398;.ppt#-1,3,&#31532;&#19968;&#31456;  &#23548;&#35770;" TargetMode="Externa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&#20445;&#38505;&#25237;&#36164;&#23398;.ppt#-1,3,&#31532;&#19968;&#31456;  &#23548;&#35770;" TargetMode="Externa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baidu.com/i?ct=503316480&amp;z=0&amp;tn=baiduimagedetail&amp;word=%B6%E0%C0%B2A%C3%CE&amp;in=10964&amp;cl=2&amp;lm=-1&amp;pn=115&amp;rn=1&amp;di=29483731500&amp;ln=1&amp;fr=ml1&amp;ic=0&amp;s=3&amp;se=&amp;sme=0&amp;tab=&amp;width=&amp;height=&amp;face=0&amp;fb=0" TargetMode="Externa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AutoShape 5"/>
          <p:cNvSpPr>
            <a:spLocks noChangeArrowheads="1"/>
          </p:cNvSpPr>
          <p:nvPr/>
        </p:nvSpPr>
        <p:spPr bwMode="auto">
          <a:xfrm>
            <a:off x="3719513" y="20605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股指期货概述</a:t>
            </a:r>
          </a:p>
        </p:txBody>
      </p:sp>
      <p:sp>
        <p:nvSpPr>
          <p:cNvPr id="574467" name="AutoShape 6"/>
          <p:cNvSpPr>
            <a:spLocks noChangeArrowheads="1"/>
          </p:cNvSpPr>
          <p:nvPr/>
        </p:nvSpPr>
        <p:spPr bwMode="auto">
          <a:xfrm>
            <a:off x="3719513" y="33575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股指期货的定价</a:t>
            </a:r>
          </a:p>
        </p:txBody>
      </p:sp>
      <p:sp>
        <p:nvSpPr>
          <p:cNvPr id="574468" name="AutoShape 8"/>
          <p:cNvSpPr>
            <a:spLocks noChangeArrowheads="1"/>
          </p:cNvSpPr>
          <p:nvPr/>
        </p:nvSpPr>
        <p:spPr bwMode="auto">
          <a:xfrm>
            <a:off x="3719513" y="45815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股指期货的交易策略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第七章    股票价格指数期货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064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089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773238"/>
            <a:ext cx="8640763" cy="46799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沪深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指数是由上海和深圳证券市场中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选取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只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股作为样本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编制而成的成份股指数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2005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年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月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8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日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发布）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沪深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指数样本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覆盖了沪深市场六成左右的市值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，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具有良好的市场代表性。沪深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指数是沪深证券交易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所第一次联合发布的反映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股市场整体走势的指数。它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的推出，丰富了市场现有的指数体系，增加了一项用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于观察市场走势的指标，有利于投资者全面把握市场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运行状况，也进一步为指数投资产品的创新和发展提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供了基础条件。 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3684" name="TextBox 3"/>
          <p:cNvSpPr txBox="1">
            <a:spLocks noChangeArrowheads="1"/>
          </p:cNvSpPr>
          <p:nvPr/>
        </p:nvSpPr>
        <p:spPr bwMode="auto">
          <a:xfrm>
            <a:off x="2063750" y="1196975"/>
            <a:ext cx="74882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166939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600201"/>
            <a:ext cx="8424863" cy="2836863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答案是：不一定！ 为什么？</a:t>
            </a:r>
          </a:p>
          <a:p>
            <a:pPr lvl="1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因为，如果铜在这三个月期间的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存储费用超过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14,400 - 14,377.5 = 22.5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吨，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那么即使当前市场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上的铜期货价格为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14,400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吨，铜现货多头和期货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空头的套利组合也不盈利。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latin typeface="宋体" pitchFamily="2" charset="-122"/>
              </a:rPr>
              <a:t>商品期货的定价</a:t>
            </a:r>
          </a:p>
        </p:txBody>
      </p:sp>
    </p:spTree>
    <p:extLst>
      <p:ext uri="{BB962C8B-B14F-4D97-AF65-F5344CB8AC3E}">
        <p14:creationId xmlns:p14="http://schemas.microsoft.com/office/powerpoint/2010/main" val="992533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844676"/>
            <a:ext cx="8147050" cy="2765425"/>
          </a:xfrm>
        </p:spPr>
        <p:txBody>
          <a:bodyPr/>
          <a:lstStyle/>
          <a:p>
            <a:pPr algn="just"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在案例中，假设铜现货的三个月存储费用刚好为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22.5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吨，那么铜期货的价格为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14,400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吨是否就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一定合理呢？</a:t>
            </a:r>
          </a:p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也未必！</a:t>
            </a:r>
          </a:p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为什么呢？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</p:spTree>
    <p:extLst>
      <p:ext uri="{BB962C8B-B14F-4D97-AF65-F5344CB8AC3E}">
        <p14:creationId xmlns:p14="http://schemas.microsoft.com/office/powerpoint/2010/main" val="701114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18488" cy="37734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因为对于需求现货的生产企业来说，它的最终目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的是为了保证在三个月后有铜现货供应。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两种选择，一是购买现货，存储到交割日时使用；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二是购买期货，到时候交割购入现货。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现在市场的期货价格刚好等于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14,400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吨，那么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它可能宁愿持有现货，存储到三个月后使用。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</p:spTree>
    <p:extLst>
      <p:ext uri="{BB962C8B-B14F-4D97-AF65-F5344CB8AC3E}">
        <p14:creationId xmlns:p14="http://schemas.microsoft.com/office/powerpoint/2010/main" val="3278230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002588" cy="4060825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即使现在的期货价格小于</a:t>
            </a:r>
            <a:r>
              <a:rPr lang="en-US" altLang="zh-CN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14400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吨，为</a:t>
            </a:r>
            <a:endParaRPr lang="en-US" altLang="zh-CN" sz="32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14390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吨，即持有期货能赚取这</a:t>
            </a:r>
            <a:r>
              <a:rPr lang="en-US" altLang="zh-CN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</a:t>
            </a:r>
            <a:endParaRPr lang="en-US" altLang="zh-CN" sz="32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的差价，它也可能宁愿持有现货。</a:t>
            </a:r>
          </a:p>
          <a:p>
            <a:pPr eaLnBrk="1" hangingPunct="1"/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因为持有现货，它可方便地维持企业的生</a:t>
            </a:r>
            <a:endParaRPr lang="en-US" altLang="zh-CN" sz="32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产，而不用担心因为三个月后铜短缺而出现</a:t>
            </a:r>
            <a:endParaRPr lang="en-US" altLang="zh-CN" sz="32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生产中断。这部分因为持有现货方便的收益</a:t>
            </a:r>
            <a:endParaRPr lang="en-US" altLang="zh-CN" sz="32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称为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便利收益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</p:spTree>
    <p:extLst>
      <p:ext uri="{BB962C8B-B14F-4D97-AF65-F5344CB8AC3E}">
        <p14:creationId xmlns:p14="http://schemas.microsoft.com/office/powerpoint/2010/main" val="3420086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557338"/>
            <a:ext cx="8353425" cy="3916362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商品期货的无套利定价区间分析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考虑市场交易存在交易费用（佣金等）、存储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费用、交割费用、增值税和保证金，基于无套利分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析原理，通过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构造买现货卖期货资产组合可确定商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品期货价格的上限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；通过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构造卖现货买期货资产组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合可确定商品期货价格的下限，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进而可确定商品期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货的无套利定价区间。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</p:spTree>
    <p:extLst>
      <p:ext uri="{BB962C8B-B14F-4D97-AF65-F5344CB8AC3E}">
        <p14:creationId xmlns:p14="http://schemas.microsoft.com/office/powerpoint/2010/main" val="2155189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25538"/>
            <a:ext cx="8353425" cy="50403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商品期货的无套利定价区间分析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通过构造买现货卖期货资产组合确定商品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期货价格的上限。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）在初始时刻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，以当日无风险利率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r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从银行借款：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这些借款正好用来支付买现货和卖期货所需要的资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金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，其中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S</a:t>
            </a:r>
            <a:r>
              <a:rPr lang="en-US" altLang="zh-CN" sz="1600" b="1" i="1"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和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 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F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(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t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分别为时刻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的现货价和期货价 ，</a:t>
            </a:r>
            <a:endParaRPr lang="en-US" altLang="zh-CN" b="1">
              <a:latin typeface="Times New Roman" pitchFamily="18" charset="0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表示单位商品的交易费用，   表示开仓时的保证金比</a:t>
            </a:r>
            <a:endParaRPr lang="en-US" altLang="zh-CN" b="1">
              <a:latin typeface="Times New Roman" pitchFamily="18" charset="0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率。 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4151314" y="3357564"/>
          <a:ext cx="39258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384200" imgH="228600" progId="Equation.DSMT4">
                  <p:embed/>
                </p:oleObj>
              </mc:Choice>
              <mc:Fallback>
                <p:oleObj name="Equation" r:id="rId3" imgW="1384200" imgH="228600" progId="Equation.DSMT4">
                  <p:embed/>
                  <p:pic>
                    <p:nvPicPr>
                      <p:cNvPr id="993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3357564"/>
                        <a:ext cx="3925887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9551988" y="4724401"/>
          <a:ext cx="3603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993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988" y="4724401"/>
                        <a:ext cx="360362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5880100" y="5229225"/>
          <a:ext cx="4587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99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229225"/>
                        <a:ext cx="4587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446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25538"/>
            <a:ext cx="8353425" cy="5040312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商品期货的无套利定价区间分析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通过构造买现货卖期货资产组合确定商品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期货价格的上限。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）在期末时刻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，把买到的现货到期货市场交割，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获得的收入是：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其中， 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—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返还给客户的保证金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，     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—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期末支付</a:t>
            </a:r>
            <a:endParaRPr lang="en-US" altLang="zh-CN" b="1">
              <a:latin typeface="Times New Roman" pitchFamily="18" charset="0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的存储费用，  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—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交割费用，  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—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增值税税率。 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3503614" y="3933826"/>
          <a:ext cx="5508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1003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933826"/>
                        <a:ext cx="55086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5"/>
          <p:cNvGraphicFramePr>
            <a:graphicFrameLocks noChangeAspect="1"/>
          </p:cNvGraphicFramePr>
          <p:nvPr/>
        </p:nvGraphicFramePr>
        <p:xfrm>
          <a:off x="2711451" y="4724401"/>
          <a:ext cx="936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5" imgW="419040" imgH="203040" progId="Equation.DSMT4">
                  <p:embed/>
                </p:oleObj>
              </mc:Choice>
              <mc:Fallback>
                <p:oleObj name="Equation" r:id="rId5" imgW="419040" imgH="203040" progId="Equation.DSMT4">
                  <p:embed/>
                  <p:pic>
                    <p:nvPicPr>
                      <p:cNvPr id="1003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724401"/>
                        <a:ext cx="9366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6"/>
          <p:cNvGraphicFramePr>
            <a:graphicFrameLocks noChangeAspect="1"/>
          </p:cNvGraphicFramePr>
          <p:nvPr/>
        </p:nvGraphicFramePr>
        <p:xfrm>
          <a:off x="7464426" y="4652964"/>
          <a:ext cx="5762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7" imgW="203040" imgH="177480" progId="Equation.DSMT4">
                  <p:embed/>
                </p:oleObj>
              </mc:Choice>
              <mc:Fallback>
                <p:oleObj name="Equation" r:id="rId7" imgW="203040" imgH="177480" progId="Equation.DSMT4">
                  <p:embed/>
                  <p:pic>
                    <p:nvPicPr>
                      <p:cNvPr id="1003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4652964"/>
                        <a:ext cx="57626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7"/>
          <p:cNvGraphicFramePr>
            <a:graphicFrameLocks noChangeAspect="1"/>
          </p:cNvGraphicFramePr>
          <p:nvPr/>
        </p:nvGraphicFramePr>
        <p:xfrm>
          <a:off x="6096001" y="5229226"/>
          <a:ext cx="3603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10035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229226"/>
                        <a:ext cx="3603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8"/>
          <p:cNvGraphicFramePr>
            <a:graphicFrameLocks noChangeAspect="1"/>
          </p:cNvGraphicFramePr>
          <p:nvPr/>
        </p:nvGraphicFramePr>
        <p:xfrm>
          <a:off x="3792539" y="5229225"/>
          <a:ext cx="3587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1" imgW="114120" imgH="139680" progId="Equation.DSMT4">
                  <p:embed/>
                </p:oleObj>
              </mc:Choice>
              <mc:Fallback>
                <p:oleObj name="Equation" r:id="rId11" imgW="114120" imgH="139680" progId="Equation.DSMT4">
                  <p:embed/>
                  <p:pic>
                    <p:nvPicPr>
                      <p:cNvPr id="1003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5229225"/>
                        <a:ext cx="35877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796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25538"/>
            <a:ext cx="8353425" cy="5040312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商品期货的无套利定价区间分析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通过构造买现货卖期货资产组合确定商品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期货价格的上限。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）由于期初的现金流为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0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，由无套利条件必有期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末净现金流不大于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0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，即有：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3000376" y="3789363"/>
          <a:ext cx="6188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1013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789363"/>
                        <a:ext cx="61880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7"/>
          <p:cNvGraphicFramePr>
            <a:graphicFrameLocks noChangeAspect="1"/>
          </p:cNvGraphicFramePr>
          <p:nvPr/>
        </p:nvGraphicFramePr>
        <p:xfrm>
          <a:off x="2363789" y="4797425"/>
          <a:ext cx="63658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5" imgW="2133360" imgH="241200" progId="Equation.DSMT4">
                  <p:embed/>
                </p:oleObj>
              </mc:Choice>
              <mc:Fallback>
                <p:oleObj name="Equation" r:id="rId5" imgW="2133360" imgH="241200" progId="Equation.DSMT4">
                  <p:embed/>
                  <p:pic>
                    <p:nvPicPr>
                      <p:cNvPr id="1013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9" y="4797425"/>
                        <a:ext cx="63658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173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268413"/>
            <a:ext cx="8353425" cy="5040312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商品期货的无套利定价区间分析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通过构造买现货卖期货资产组合确定商品期货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价格的上限。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求解可得商品期货价格的上限：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  <p:graphicFrame>
        <p:nvGraphicFramePr>
          <p:cNvPr id="102402" name="Object 4"/>
          <p:cNvGraphicFramePr>
            <a:graphicFrameLocks noChangeAspect="1"/>
          </p:cNvGraphicFramePr>
          <p:nvPr/>
        </p:nvGraphicFramePr>
        <p:xfrm>
          <a:off x="2927351" y="3789363"/>
          <a:ext cx="60166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2184120" imgH="444240" progId="Equation.DSMT4">
                  <p:embed/>
                </p:oleObj>
              </mc:Choice>
              <mc:Fallback>
                <p:oleObj name="Equation" r:id="rId3" imgW="2184120" imgH="444240" progId="Equation.DSMT4">
                  <p:embed/>
                  <p:pic>
                    <p:nvPicPr>
                      <p:cNvPr id="1024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789363"/>
                        <a:ext cx="601662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990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25538"/>
            <a:ext cx="8353425" cy="511175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商品期货的无套利定价区间分析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通过构造卖现货买期货资产组合确定商品期货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价格的下限。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）在初始时刻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，以当日无风险利率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r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从银行借款：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这些借款正好用来支付买期货所需要的资金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，同时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借入现货卖出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，将所得资金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以无风险利率放贷。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问题：初始时刻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的净现金流为多少？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5087939" y="3141663"/>
          <a:ext cx="21240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749160" imgH="203040" progId="Equation.DSMT4">
                  <p:embed/>
                </p:oleObj>
              </mc:Choice>
              <mc:Fallback>
                <p:oleObj name="Equation" r:id="rId3" imgW="749160" imgH="203040" progId="Equation.DSMT4">
                  <p:embed/>
                  <p:pic>
                    <p:nvPicPr>
                      <p:cNvPr id="1034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3141663"/>
                        <a:ext cx="212407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5"/>
          <p:cNvGraphicFramePr>
            <a:graphicFrameLocks noChangeAspect="1"/>
          </p:cNvGraphicFramePr>
          <p:nvPr/>
        </p:nvGraphicFramePr>
        <p:xfrm>
          <a:off x="5232400" y="4652963"/>
          <a:ext cx="19192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5" imgW="761760" imgH="228600" progId="Equation.DSMT4">
                  <p:embed/>
                </p:oleObj>
              </mc:Choice>
              <mc:Fallback>
                <p:oleObj name="Equation" r:id="rId5" imgW="761760" imgH="228600" progId="Equation.DSMT4">
                  <p:embed/>
                  <p:pic>
                    <p:nvPicPr>
                      <p:cNvPr id="1034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652963"/>
                        <a:ext cx="1919288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976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18488" cy="4873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指数名称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沪深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</a:t>
            </a:r>
          </a:p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指数代码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上海证券交易所行情代码 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000300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深圳证券交易所行情代码 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399300</a:t>
            </a:r>
          </a:p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基日和基点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以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2004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31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日为基日，基点为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</a:t>
            </a:r>
          </a:p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成份股数量</a:t>
            </a:r>
          </a:p>
          <a:p>
            <a:pPr lvl="1" eaLnBrk="1" hangingPunct="1"/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只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4708" name="TextBox 3"/>
          <p:cNvSpPr txBox="1">
            <a:spLocks noChangeArrowheads="1"/>
          </p:cNvSpPr>
          <p:nvPr/>
        </p:nvSpPr>
        <p:spPr bwMode="auto">
          <a:xfrm>
            <a:off x="2063750" y="1052514"/>
            <a:ext cx="7488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1075523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25538"/>
            <a:ext cx="8353425" cy="5040312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商品期货的无套利定价区间分析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通过构造卖现货买期货资产组合确定商品期货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价格的下限。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）在期末时刻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，将贷款收回，将期货交割，并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归还用于购买期货的借款，以及所借现货，净现金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流应当不大于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0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，即有，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  <p:graphicFrame>
        <p:nvGraphicFramePr>
          <p:cNvPr id="104450" name="Object 7"/>
          <p:cNvGraphicFramePr>
            <a:graphicFrameLocks noChangeAspect="1"/>
          </p:cNvGraphicFramePr>
          <p:nvPr/>
        </p:nvGraphicFramePr>
        <p:xfrm>
          <a:off x="2063751" y="4437064"/>
          <a:ext cx="79787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3" imgW="3809880" imgH="241200" progId="Equation.DSMT4">
                  <p:embed/>
                </p:oleObj>
              </mc:Choice>
              <mc:Fallback>
                <p:oleObj name="Equation" r:id="rId3" imgW="3809880" imgH="241200" progId="Equation.DSMT4">
                  <p:embed/>
                  <p:pic>
                    <p:nvPicPr>
                      <p:cNvPr id="1044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4437064"/>
                        <a:ext cx="79787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55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268413"/>
            <a:ext cx="8353425" cy="5040312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商品期货的无套利定价区间分析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通过构造卖现货买期货资产组合确定商品期货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价格的下限。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求解可得商品期货价格的下限：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  <p:graphicFrame>
        <p:nvGraphicFramePr>
          <p:cNvPr id="105474" name="Object 3"/>
          <p:cNvGraphicFramePr>
            <a:graphicFrameLocks noChangeAspect="1"/>
          </p:cNvGraphicFramePr>
          <p:nvPr/>
        </p:nvGraphicFramePr>
        <p:xfrm>
          <a:off x="3359151" y="3789363"/>
          <a:ext cx="51482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1765080" imgH="444240" progId="Equation.DSMT4">
                  <p:embed/>
                </p:oleObj>
              </mc:Choice>
              <mc:Fallback>
                <p:oleObj name="Equation" r:id="rId3" imgW="1765080" imgH="444240" progId="Equation.DSMT4">
                  <p:embed/>
                  <p:pic>
                    <p:nvPicPr>
                      <p:cNvPr id="1054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3789363"/>
                        <a:ext cx="514826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56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268413"/>
            <a:ext cx="8353425" cy="424815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商品期货的无套利定价区间分析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由此即可得</a:t>
            </a:r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商品期货的无套利定价区间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宋体" pitchFamily="2" charset="-122"/>
                <a:ea typeface="+mj-ea"/>
                <a:cs typeface="+mj-cs"/>
              </a:rPr>
              <a:t>商品期货的定价</a:t>
            </a: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703388" y="3284538"/>
          <a:ext cx="86407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3225600" imgH="444240" progId="Equation.DSMT4">
                  <p:embed/>
                </p:oleObj>
              </mc:Choice>
              <mc:Fallback>
                <p:oleObj name="Equation" r:id="rId3" imgW="3225600" imgH="444240" progId="Equation.DSMT4">
                  <p:embed/>
                  <p:pic>
                    <p:nvPicPr>
                      <p:cNvPr id="1064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284538"/>
                        <a:ext cx="8640762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960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利率互换及其定价</a:t>
            </a:r>
          </a:p>
        </p:txBody>
      </p:sp>
      <p:sp>
        <p:nvSpPr>
          <p:cNvPr id="673795" name="AutoShape 6"/>
          <p:cNvSpPr>
            <a:spLocks noChangeArrowheads="1"/>
          </p:cNvSpPr>
          <p:nvPr/>
        </p:nvSpPr>
        <p:spPr bwMode="auto">
          <a:xfrm>
            <a:off x="3738563" y="40005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货币互换及其定价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第九章    利率互换与货币互换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796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70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412876"/>
            <a:ext cx="7772400" cy="5683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</a:rPr>
              <a:t>引导案例：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209800"/>
            <a:ext cx="8640762" cy="32766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假定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、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公司都想借入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年期的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1000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万美元的借款，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想借入与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个月期相关的浮动利率借款，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想借入固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定利率借款。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但两家公司信用等级不同，故市场向它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们提供的利率也不同，如表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所示。</a:t>
            </a:r>
          </a:p>
          <a:p>
            <a:pPr>
              <a:lnSpc>
                <a:spcPct val="120000"/>
              </a:lnSpc>
            </a:pPr>
            <a:endParaRPr lang="en-US" altLang="zh-CN" smtClean="0">
              <a:latin typeface="宋体" charset="-122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674820" name="TextBox 4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17303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341438"/>
            <a:ext cx="7772400" cy="533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双方的比较优势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3352800"/>
          </a:xfrm>
        </p:spPr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表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  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市场提供给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、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两公司的借款利率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  </a:t>
            </a:r>
          </a:p>
          <a:p>
            <a:pPr algn="ctr">
              <a:buFontTx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固定利率                 浮动利率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  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10.00%        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个月期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LIBOR+0.30%      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B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  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11.20%         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个月期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LIBOR+1.00%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/>
            </a:r>
            <a:b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</a:b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此表中的利率均为一年计一次复利的年利率。</a:t>
            </a:r>
          </a:p>
        </p:txBody>
      </p:sp>
      <p:sp>
        <p:nvSpPr>
          <p:cNvPr id="675844" name="TextBox 4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10940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18488" cy="29813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比较优势的存在将产生可获利润的互换。</a:t>
            </a:r>
          </a:p>
          <a:p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公司可以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的利率借入固定利率资金，</a:t>
            </a:r>
          </a:p>
          <a:p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公司以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LIBOR+1%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的利率借入浮动利率资金，</a:t>
            </a:r>
          </a:p>
          <a:p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然后他们签订一项互换协议，以保证最后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公司得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到浮动利率资金，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公司得到固定利率资金。 </a:t>
            </a:r>
          </a:p>
        </p:txBody>
      </p:sp>
      <p:sp>
        <p:nvSpPr>
          <p:cNvPr id="676867" name="TextBox 3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221226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196976"/>
            <a:ext cx="8496300" cy="46085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在上述互换中，每隔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个月为利息支付日，因此互换协议的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条款应规定每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个月一方向另一方支付固定利率与浮动利率的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差额。假定某一支付日的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11.00%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，则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应付给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B5.25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万美元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[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即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1000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万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0.5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11.00%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9.95%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]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。利率互换的流程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图如图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所示。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b="1" smtClean="0">
                <a:solidFill>
                  <a:srgbClr val="FF0000"/>
                </a:solidFill>
                <a:latin typeface="宋体" charset="-122"/>
                <a:ea typeface="华文细黑" pitchFamily="2" charset="-122"/>
                <a:cs typeface="Times New Roman" pitchFamily="18" charset="0"/>
              </a:rPr>
              <a:t>图</a:t>
            </a:r>
            <a:r>
              <a:rPr lang="en-US" altLang="zh-CN" b="1" smtClean="0">
                <a:solidFill>
                  <a:srgbClr val="FF0000"/>
                </a:solidFill>
                <a:latin typeface="宋体" charset="-122"/>
                <a:ea typeface="华文细黑" pitchFamily="2" charset="-122"/>
                <a:cs typeface="Times New Roman" pitchFamily="18" charset="0"/>
              </a:rPr>
              <a:t>1  </a:t>
            </a:r>
            <a:r>
              <a:rPr lang="zh-CN" altLang="en-US" b="1" smtClean="0">
                <a:solidFill>
                  <a:srgbClr val="FF0000"/>
                </a:solidFill>
                <a:latin typeface="宋体" charset="-122"/>
                <a:ea typeface="华文细黑" pitchFamily="2" charset="-122"/>
                <a:cs typeface="Times New Roman" pitchFamily="18" charset="0"/>
              </a:rPr>
              <a:t>利率互换流程图</a:t>
            </a:r>
            <a:r>
              <a:rPr lang="zh-CN" altLang="en-US" smtClean="0">
                <a:solidFill>
                  <a:srgbClr val="FF0000"/>
                </a:solidFill>
                <a:latin typeface="宋体" charset="-122"/>
                <a:ea typeface="华文细黑" pitchFamily="2" charset="-122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宋体" charset="-122"/>
                <a:ea typeface="华文细黑" pitchFamily="2" charset="-122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                             </a:t>
            </a:r>
            <a:r>
              <a:rPr lang="en-US" altLang="zh-CN" sz="1800">
                <a:latin typeface="宋体" charset="-122"/>
                <a:ea typeface="华文细黑" pitchFamily="2" charset="-122"/>
                <a:cs typeface="Times New Roman" pitchFamily="18" charset="0"/>
              </a:rPr>
              <a:t>LIBOR</a:t>
            </a: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的浮动利率</a:t>
            </a:r>
            <a:r>
              <a:rPr lang="zh-CN" altLang="en-US" sz="2000">
                <a:latin typeface="宋体" charset="-122"/>
                <a:ea typeface="华文细黑" pitchFamily="2" charset="-122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zh-CN" altLang="en-US" sz="1800">
              <a:latin typeface="宋体" charset="-122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sz="1800">
                <a:latin typeface="宋体" charset="-122"/>
                <a:ea typeface="华文细黑" pitchFamily="2" charset="-122"/>
                <a:cs typeface="Times New Roman" pitchFamily="18" charset="0"/>
              </a:rPr>
              <a:t>10%</a:t>
            </a: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的固定利率              </a:t>
            </a:r>
            <a:r>
              <a:rPr lang="en-US" altLang="zh-CN" sz="1800">
                <a:latin typeface="宋体" charset="-122"/>
                <a:ea typeface="华文细黑" pitchFamily="2" charset="-122"/>
                <a:cs typeface="Times New Roman" pitchFamily="18" charset="0"/>
              </a:rPr>
              <a:t>9.95%</a:t>
            </a: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的固定利率 </a:t>
            </a:r>
            <a:r>
              <a:rPr lang="zh-CN" altLang="en-US" sz="1800">
                <a:ea typeface="华文细黑" pitchFamily="2" charset="-122"/>
                <a:cs typeface="Times New Roman" pitchFamily="18" charset="0"/>
              </a:rPr>
              <a:t>                      </a:t>
            </a:r>
            <a:r>
              <a:rPr lang="en-US" altLang="zh-CN" sz="1800">
                <a:ea typeface="华文细黑" pitchFamily="2" charset="-122"/>
                <a:cs typeface="Times New Roman" pitchFamily="18" charset="0"/>
              </a:rPr>
              <a:t>LIBOR+1%</a:t>
            </a: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浮动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800">
                <a:latin typeface="宋体" charset="-122"/>
                <a:ea typeface="华文细黑" pitchFamily="2" charset="-122"/>
                <a:cs typeface="Times New Roman" pitchFamily="18" charset="0"/>
              </a:rPr>
              <a:t>                                                        利率</a:t>
            </a:r>
            <a:endParaRPr lang="zh-CN" altLang="en-US"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677891" name="组合 12"/>
          <p:cNvGrpSpPr>
            <a:grpSpLocks/>
          </p:cNvGrpSpPr>
          <p:nvPr/>
        </p:nvGrpSpPr>
        <p:grpSpPr bwMode="auto">
          <a:xfrm>
            <a:off x="2135189" y="4800600"/>
            <a:ext cx="7900987" cy="381000"/>
            <a:chOff x="611188" y="4800600"/>
            <a:chExt cx="7900987" cy="381000"/>
          </a:xfrm>
        </p:grpSpPr>
        <p:sp>
          <p:nvSpPr>
            <p:cNvPr id="677894" name="Rectangle 4"/>
            <p:cNvSpPr>
              <a:spLocks noChangeArrowheads="1"/>
            </p:cNvSpPr>
            <p:nvPr/>
          </p:nvSpPr>
          <p:spPr bwMode="auto">
            <a:xfrm>
              <a:off x="2286000" y="4800600"/>
              <a:ext cx="838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 A</a:t>
              </a:r>
              <a:r>
                <a:rPr lang="zh-CN" altLang="en-US" sz="2400">
                  <a:latin typeface="宋体" charset="-122"/>
                </a:rPr>
                <a:t>公司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677895" name="Rectangle 5"/>
            <p:cNvSpPr>
              <a:spLocks noChangeArrowheads="1"/>
            </p:cNvSpPr>
            <p:nvPr/>
          </p:nvSpPr>
          <p:spPr bwMode="auto">
            <a:xfrm>
              <a:off x="5791200" y="4800600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 B</a:t>
              </a:r>
              <a:r>
                <a:rPr lang="zh-CN" altLang="en-US" sz="2400">
                  <a:latin typeface="宋体" charset="-122"/>
                </a:rPr>
                <a:t>公司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677896" name="Line 6"/>
            <p:cNvSpPr>
              <a:spLocks noChangeShapeType="1"/>
            </p:cNvSpPr>
            <p:nvPr/>
          </p:nvSpPr>
          <p:spPr bwMode="auto">
            <a:xfrm>
              <a:off x="3200400" y="48768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897" name="Line 7"/>
            <p:cNvSpPr>
              <a:spLocks noChangeShapeType="1"/>
            </p:cNvSpPr>
            <p:nvPr/>
          </p:nvSpPr>
          <p:spPr bwMode="auto">
            <a:xfrm flipH="1">
              <a:off x="3203575" y="5013325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898" name="Line 8"/>
            <p:cNvSpPr>
              <a:spLocks noChangeShapeType="1"/>
            </p:cNvSpPr>
            <p:nvPr/>
          </p:nvSpPr>
          <p:spPr bwMode="auto">
            <a:xfrm flipH="1">
              <a:off x="611188" y="4941888"/>
              <a:ext cx="1622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7899" name="Line 9"/>
            <p:cNvSpPr>
              <a:spLocks noChangeShapeType="1"/>
            </p:cNvSpPr>
            <p:nvPr/>
          </p:nvSpPr>
          <p:spPr bwMode="auto">
            <a:xfrm>
              <a:off x="6705600" y="5029200"/>
              <a:ext cx="1806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7892" name="TextBox 10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19289" y="5949950"/>
            <a:ext cx="74898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问题：利率互换与远期利率协议有何异同？</a:t>
            </a:r>
          </a:p>
        </p:txBody>
      </p:sp>
    </p:spTree>
    <p:extLst>
      <p:ext uri="{BB962C8B-B14F-4D97-AF65-F5344CB8AC3E}">
        <p14:creationId xmlns:p14="http://schemas.microsoft.com/office/powerpoint/2010/main" val="30844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341438"/>
            <a:ext cx="8424863" cy="3600450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考察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公司的现金流：</a:t>
            </a:r>
          </a:p>
          <a:p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）支付给外部贷款人年利率为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的利息；</a:t>
            </a:r>
            <a:b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</a:b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）从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得到年利率为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9.95%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的利息；</a:t>
            </a:r>
            <a:b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</a:b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）向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支付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的利息。</a:t>
            </a:r>
          </a:p>
          <a:p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三项现金流的总结果是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只需支付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LIBOR+0.05%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利息，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比它直接到浮动利率市场借款少支付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0.25%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利息。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　</a:t>
            </a:r>
          </a:p>
        </p:txBody>
      </p:sp>
      <p:sp>
        <p:nvSpPr>
          <p:cNvPr id="678915" name="TextBox 3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33140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600200"/>
            <a:ext cx="8569325" cy="41338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同样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公司也有三项现金流：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）支付给外部借款人年利率为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LIBOR+1%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的利息；</a:t>
            </a:r>
            <a:b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</a:b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）从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得到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的利息；</a:t>
            </a:r>
            <a:b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</a:b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）向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支付年利率为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9.95%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的利息。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三项现金流的总结果是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只需支付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10.95%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的利息，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比它直接到固定利率市场借款少支付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0.25%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的利率。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这项互换协议中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每年都少支付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0.25%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因此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总收益为每年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0.5%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679939" name="TextBox 3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11197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844676"/>
            <a:ext cx="8496300" cy="384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选样空间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沪深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指数样本空间需要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同时满足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以下条件：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上市时间超过一个季度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，除非该股票自上市以来的日均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股总市值在全部沪深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股中排在前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位；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非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ST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、*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ST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、非暂停上市股票；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公司经营状况良好，最近一年无重大违法违规事件、财务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报告无重大问题；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股票价格无明显的异常波动或市场操纵；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剔除其它经专家委员会认定不能进入指数的股票。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5732" name="TextBox 3"/>
          <p:cNvSpPr txBox="1">
            <a:spLocks noChangeArrowheads="1"/>
          </p:cNvSpPr>
          <p:nvPr/>
        </p:nvSpPr>
        <p:spPr bwMode="auto">
          <a:xfrm>
            <a:off x="2063750" y="1052514"/>
            <a:ext cx="7488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87481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25539"/>
            <a:ext cx="8569325" cy="439102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定义：</a:t>
            </a:r>
            <a:endParaRPr lang="en-US" altLang="zh-CN" sz="3200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利率互换</a:t>
            </a:r>
            <a:r>
              <a:rPr lang="zh-CN" altLang="en-US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Interest Rate Swaps</a:t>
            </a:r>
            <a:r>
              <a:rPr lang="zh-CN" altLang="en-US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是指双方同意在未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来的一定期限内根据同种货币的同样的名义本金交换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现金流，其中一方的现金流根据浮动利率计算出来，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而另一方的现金流根据固定利率计算。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互换的期限通常在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年以上，有时甚至在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15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年以上，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即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交易双方会多次交换利息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 </a:t>
            </a:r>
          </a:p>
        </p:txBody>
      </p:sp>
      <p:sp>
        <p:nvSpPr>
          <p:cNvPr id="680963" name="TextBox 3"/>
          <p:cNvSpPr txBox="1">
            <a:spLocks noChangeArrowheads="1"/>
          </p:cNvSpPr>
          <p:nvPr/>
        </p:nvSpPr>
        <p:spPr bwMode="auto">
          <a:xfrm>
            <a:off x="1847850" y="260351"/>
            <a:ext cx="8064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利率互换协议</a:t>
            </a:r>
          </a:p>
        </p:txBody>
      </p:sp>
    </p:spTree>
    <p:extLst>
      <p:ext uri="{BB962C8B-B14F-4D97-AF65-F5344CB8AC3E}">
        <p14:creationId xmlns:p14="http://schemas.microsoft.com/office/powerpoint/2010/main" val="33148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6921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349500"/>
            <a:ext cx="8424862" cy="3124200"/>
          </a:xfrm>
        </p:spPr>
        <p:txBody>
          <a:bodyPr/>
          <a:lstStyle/>
          <a:p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具体定价方法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(1)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债券组合定价法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(2)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远期利率合约组合定价法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5492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700213"/>
            <a:ext cx="8496300" cy="5041900"/>
          </a:xfrm>
        </p:spPr>
        <p:txBody>
          <a:bodyPr/>
          <a:lstStyle/>
          <a:p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具体定价方法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(1)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债券组合定价法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将利率互换合约看作一个债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券组合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然后依据无套利定价原理求解。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收取固定利息，支付浮动利息的利率互换一方相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当于在发行一个浮动利率债券的同时，把所得收入投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资到一个固定利率债券上。反之则反是。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1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5492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412876"/>
            <a:ext cx="8497888" cy="5040313"/>
          </a:xfrm>
        </p:spPr>
        <p:txBody>
          <a:bodyPr/>
          <a:lstStyle/>
          <a:p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无套利定价原理</a:t>
            </a:r>
            <a:r>
              <a:rPr lang="zh-CN" altLang="en-US" dirty="0" smtClean="0"/>
              <a:t>        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        在均衡或无套利状态下，收取的固定利息必等于</a:t>
            </a: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支付的浮动利息，即有：</a:t>
            </a: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Z</a:t>
            </a:r>
            <a:r>
              <a:rPr lang="en-US" altLang="zh-CN" sz="1600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第</a:t>
            </a:r>
            <a:r>
              <a:rPr lang="en-US" altLang="zh-CN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个利息交换日的贴现因子，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Z</a:t>
            </a:r>
            <a:r>
              <a:rPr lang="en-US" altLang="zh-CN" sz="16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固定利率债券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本金的现值，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收取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（支付）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的固定利率，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利息交</a:t>
            </a:r>
            <a:endParaRPr lang="en-US" altLang="zh-CN" b="1" dirty="0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换日的间隔长度（折算成年），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</a:rPr>
              <a:t>n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交换利息的次数</a:t>
            </a:r>
            <a:endParaRPr lang="en-US" altLang="zh-CN" b="1" dirty="0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2930526" y="2852738"/>
          <a:ext cx="60864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463480" imgH="431640" progId="Equation.DSMT4">
                  <p:embed/>
                </p:oleObj>
              </mc:Choice>
              <mc:Fallback>
                <p:oleObj name="Equation" r:id="rId3" imgW="2463480" imgH="431640" progId="Equation.DSMT4">
                  <p:embed/>
                  <p:pic>
                    <p:nvPicPr>
                      <p:cNvPr id="1075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6" y="2852738"/>
                        <a:ext cx="608647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4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762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9"/>
            <a:ext cx="8642350" cy="4319587"/>
          </a:xfrm>
        </p:spPr>
        <p:txBody>
          <a:bodyPr/>
          <a:lstStyle/>
          <a:p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 dirty="0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   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具体定价方法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                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(1)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债券组合定价法</a:t>
            </a: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注意：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a.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左边是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元固定利率债券现金流的贴现值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b.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右边是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元浮动利率债券的发行价（平价发行）；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c.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贴现因子</a:t>
            </a:r>
            <a:r>
              <a:rPr lang="en-US" altLang="zh-CN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Z</a:t>
            </a:r>
            <a:r>
              <a:rPr lang="en-US" altLang="zh-CN" sz="1600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是由利率期限结构和远期利率公式计算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出的各期远期利率构成。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4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9810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2060575"/>
            <a:ext cx="8713787" cy="4032250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具体定价方法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(2)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远期利率合约组合定价法。其实质是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将每一次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利息交换都等价于一个远期利率合约，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即利率互换中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固定利率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等价于远期利率合约的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协议利率，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利率互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换中的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浮动利率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等价于远期利率合约 的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参考利率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。因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而一个交换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次利息的利率互换可由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个对应的远期利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率合约构成。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3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7651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773238"/>
            <a:ext cx="8424862" cy="4032250"/>
          </a:xfrm>
        </p:spPr>
        <p:txBody>
          <a:bodyPr>
            <a:normAutofit lnSpcReduction="10000"/>
          </a:bodyPr>
          <a:lstStyle/>
          <a:p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(2)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远期利率合约组合定价法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因而，利率互换的定价可表述为，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其中，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 sz="1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-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元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利率互换收取（支付）的浮动利息或浮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动利率，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Z</a:t>
            </a:r>
            <a:r>
              <a:rPr lang="en-US" altLang="zh-CN" sz="1600" b="1" i="1">
                <a:latin typeface="Times New Roman" pitchFamily="18" charset="0"/>
                <a:ea typeface="华文细黑" pitchFamily="2" charset="-122"/>
              </a:rPr>
              <a:t>i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第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i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个利息交换日的贴现因子，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X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收取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支付）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的固定利率，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</a:rPr>
              <a:t>n</a:t>
            </a:r>
            <a:r>
              <a:rPr lang="en-US" altLang="zh-CN" b="1"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b="1">
                <a:latin typeface="Times New Roman" pitchFamily="18" charset="0"/>
                <a:ea typeface="华文细黑" pitchFamily="2" charset="-122"/>
              </a:rPr>
              <a:t>交换利息的次数</a:t>
            </a:r>
            <a:endParaRPr lang="en-US" altLang="zh-CN" b="1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2997201" y="3284538"/>
          <a:ext cx="51212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476440" imgH="431640" progId="Equation.DSMT4">
                  <p:embed/>
                </p:oleObj>
              </mc:Choice>
              <mc:Fallback>
                <p:oleObj name="Equation" r:id="rId3" imgW="2476440" imgH="431640" progId="Equation.DSMT4">
                  <p:embed/>
                  <p:pic>
                    <p:nvPicPr>
                      <p:cNvPr id="1085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1" y="3284538"/>
                        <a:ext cx="5121275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3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762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利率互换的定价</a:t>
            </a:r>
            <a:endParaRPr lang="zh-CN" altLang="zh-CN" sz="3600" b="1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4608512"/>
          </a:xfrm>
        </p:spPr>
        <p:txBody>
          <a:bodyPr/>
          <a:lstStyle/>
          <a:p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基本思想</a:t>
            </a:r>
            <a:r>
              <a:rPr lang="en-US" altLang="zh-CN" b="1"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b="1">
                <a:latin typeface="方正姚体" pitchFamily="2" charset="-122"/>
                <a:ea typeface="方正姚体" pitchFamily="2" charset="-122"/>
              </a:rPr>
              <a:t>无套利定价原理</a:t>
            </a:r>
            <a:endParaRPr lang="en-US" altLang="zh-CN" b="1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具体定价方法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(2)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远期利率合约组合定价法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注意：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a.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左边是浮动利率现金流的贴现值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b.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右边是固定利率现金流的贴现值；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c.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贴现因子</a:t>
            </a:r>
            <a:r>
              <a:rPr lang="en-US" altLang="zh-CN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Z</a:t>
            </a:r>
            <a:r>
              <a:rPr lang="en-US" altLang="zh-CN" sz="16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是由利率期限结构和远期利率公式计算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出的各期远期利率构成。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算例详见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p185-187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6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利率互换及其定价</a:t>
            </a:r>
          </a:p>
        </p:txBody>
      </p:sp>
      <p:sp>
        <p:nvSpPr>
          <p:cNvPr id="620547" name="AutoShape 6"/>
          <p:cNvSpPr>
            <a:spLocks noChangeArrowheads="1"/>
          </p:cNvSpPr>
          <p:nvPr/>
        </p:nvSpPr>
        <p:spPr bwMode="auto">
          <a:xfrm>
            <a:off x="3738563" y="4000500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货币互换及其定价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第九章    利率互换与货币互换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763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205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00200" y="357188"/>
            <a:ext cx="77724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600" dirty="0"/>
          </a:p>
        </p:txBody>
      </p:sp>
      <p:sp>
        <p:nvSpPr>
          <p:cNvPr id="688131" name="TextBox 4"/>
          <p:cNvSpPr txBox="1">
            <a:spLocks noChangeArrowheads="1"/>
          </p:cNvSpPr>
          <p:nvPr/>
        </p:nvSpPr>
        <p:spPr bwMode="auto">
          <a:xfrm>
            <a:off x="1809751" y="357188"/>
            <a:ext cx="8215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货币互换及其定价</a:t>
            </a:r>
          </a:p>
        </p:txBody>
      </p:sp>
      <p:sp>
        <p:nvSpPr>
          <p:cNvPr id="632836" name="TextBox 6"/>
          <p:cNvSpPr txBox="1">
            <a:spLocks noChangeArrowheads="1"/>
          </p:cNvSpPr>
          <p:nvPr/>
        </p:nvSpPr>
        <p:spPr bwMode="auto">
          <a:xfrm>
            <a:off x="1631950" y="1143000"/>
            <a:ext cx="853598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引导案例：</a:t>
            </a:r>
            <a:endParaRPr lang="en-US" altLang="zh-CN" sz="28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思德公司是德国公司，其美国子公司需要一笔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年期美元贷款，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必须以浮动利率支付利息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。思德公司能按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5.6%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的固定利率借入欧元，或以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LIBOR+0.2%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浮动利率借入美元。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思美公司是美国公司，其德国子公司需要一笔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年期欧元贷款，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必须以固定利率支付利息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。思美公司能按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6.6%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的固定利率借入欧元，或以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LIBOR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的浮动利率借入美元。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问题：两家公司如何做可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实现双赢（降低融资成本）？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8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2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2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2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2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2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700214"/>
            <a:ext cx="8713787" cy="3989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计算样本空间内股票最近一年（新股为上市以来）的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股日均成交金额与日均总市值；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对样本空间股票在最近一年的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日均成交金额由高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到低排名，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剔除排名后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50%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的股票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对剩余股票按照最近一年日均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总市值由高到低进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行排名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，选取排名在前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 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名的股票作为样本股。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样本股权重查询网址之一：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273050" lvl="1" algn="ctr">
              <a:spcBef>
                <a:spcPts val="600"/>
              </a:spcBef>
              <a:buSzPct val="70000"/>
              <a:buNone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  <a:hlinkClick r:id="rId2"/>
              </a:rPr>
              <a:t>http://qizhi.hexun.com/quanzhonggu-hq/</a:t>
            </a:r>
            <a:endParaRPr lang="zh-CN" alt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20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6756" name="TextBox 3"/>
          <p:cNvSpPr txBox="1">
            <a:spLocks noChangeArrowheads="1"/>
          </p:cNvSpPr>
          <p:nvPr/>
        </p:nvSpPr>
        <p:spPr bwMode="auto">
          <a:xfrm>
            <a:off x="2063750" y="1052514"/>
            <a:ext cx="7488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1255455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412875"/>
            <a:ext cx="8785225" cy="46799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答案：做货币互换！即思德公司借入欧元，思美公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司借入美元，然后双方交换所借货币及对应的现金流。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具体如下图所示。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latin typeface="宋体" charset="-122"/>
              </a:rPr>
              <a:t>问题：双方各自节约融资成本为多少？</a:t>
            </a:r>
            <a:endParaRPr lang="en-US" altLang="zh-CN">
              <a:solidFill>
                <a:srgbClr val="FF0000"/>
              </a:solidFill>
              <a:latin typeface="宋体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mtClean="0">
              <a:latin typeface="宋体" charset="-122"/>
            </a:endParaRPr>
          </a:p>
          <a:p>
            <a:pPr>
              <a:lnSpc>
                <a:spcPct val="120000"/>
              </a:lnSpc>
            </a:pPr>
            <a:endParaRPr lang="en-US" altLang="zh-CN" smtClean="0">
              <a:latin typeface="宋体" charset="-122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00200" y="357188"/>
            <a:ext cx="77724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600" dirty="0"/>
          </a:p>
        </p:txBody>
      </p:sp>
      <p:sp>
        <p:nvSpPr>
          <p:cNvPr id="689156" name="TextBox 4"/>
          <p:cNvSpPr txBox="1">
            <a:spLocks noChangeArrowheads="1"/>
          </p:cNvSpPr>
          <p:nvPr/>
        </p:nvSpPr>
        <p:spPr bwMode="auto">
          <a:xfrm>
            <a:off x="1809751" y="357188"/>
            <a:ext cx="8215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货币互换及其定价</a:t>
            </a:r>
          </a:p>
        </p:txBody>
      </p:sp>
      <p:grpSp>
        <p:nvGrpSpPr>
          <p:cNvPr id="689157" name="组合 4"/>
          <p:cNvGrpSpPr>
            <a:grpSpLocks/>
          </p:cNvGrpSpPr>
          <p:nvPr/>
        </p:nvGrpSpPr>
        <p:grpSpPr bwMode="auto">
          <a:xfrm>
            <a:off x="1919289" y="3716338"/>
            <a:ext cx="8143875" cy="381000"/>
            <a:chOff x="611188" y="4800600"/>
            <a:chExt cx="8143279" cy="381000"/>
          </a:xfrm>
        </p:grpSpPr>
        <p:sp>
          <p:nvSpPr>
            <p:cNvPr id="689162" name="Rectangle 4"/>
            <p:cNvSpPr>
              <a:spLocks noChangeArrowheads="1"/>
            </p:cNvSpPr>
            <p:nvPr/>
          </p:nvSpPr>
          <p:spPr bwMode="auto">
            <a:xfrm>
              <a:off x="2123356" y="4800600"/>
              <a:ext cx="1224136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 </a:t>
              </a:r>
              <a:r>
                <a:rPr lang="zh-CN" altLang="en-US" sz="2400"/>
                <a:t>思德</a:t>
              </a:r>
              <a:r>
                <a:rPr lang="zh-CN" altLang="en-US" sz="2400">
                  <a:latin typeface="宋体" charset="-122"/>
                </a:rPr>
                <a:t>公司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689163" name="Rectangle 5"/>
            <p:cNvSpPr>
              <a:spLocks noChangeArrowheads="1"/>
            </p:cNvSpPr>
            <p:nvPr/>
          </p:nvSpPr>
          <p:spPr bwMode="auto">
            <a:xfrm>
              <a:off x="5795764" y="4800600"/>
              <a:ext cx="1152128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/>
                <a:t> </a:t>
              </a:r>
              <a:r>
                <a:rPr lang="zh-CN" altLang="en-US" sz="2400"/>
                <a:t>思美</a:t>
              </a:r>
              <a:r>
                <a:rPr lang="zh-CN" altLang="en-US" sz="2400">
                  <a:latin typeface="宋体" charset="-122"/>
                </a:rPr>
                <a:t>公司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689164" name="Line 6"/>
            <p:cNvSpPr>
              <a:spLocks noChangeShapeType="1"/>
            </p:cNvSpPr>
            <p:nvPr/>
          </p:nvSpPr>
          <p:spPr bwMode="auto">
            <a:xfrm flipV="1">
              <a:off x="3347492" y="4872608"/>
              <a:ext cx="2448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65" name="Line 7"/>
            <p:cNvSpPr>
              <a:spLocks noChangeShapeType="1"/>
            </p:cNvSpPr>
            <p:nvPr/>
          </p:nvSpPr>
          <p:spPr bwMode="auto">
            <a:xfrm flipH="1">
              <a:off x="3347492" y="5016624"/>
              <a:ext cx="2448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66" name="Line 8"/>
            <p:cNvSpPr>
              <a:spLocks noChangeShapeType="1"/>
            </p:cNvSpPr>
            <p:nvPr/>
          </p:nvSpPr>
          <p:spPr bwMode="auto">
            <a:xfrm flipH="1" flipV="1">
              <a:off x="611188" y="4941888"/>
              <a:ext cx="1512168" cy="2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9167" name="Line 9"/>
            <p:cNvSpPr>
              <a:spLocks noChangeShapeType="1"/>
            </p:cNvSpPr>
            <p:nvPr/>
          </p:nvSpPr>
          <p:spPr bwMode="auto">
            <a:xfrm>
              <a:off x="6947892" y="4944616"/>
              <a:ext cx="1806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9158" name="TextBox 11"/>
          <p:cNvSpPr txBox="1">
            <a:spLocks noChangeArrowheads="1"/>
          </p:cNvSpPr>
          <p:nvPr/>
        </p:nvSpPr>
        <p:spPr bwMode="auto">
          <a:xfrm>
            <a:off x="1992313" y="3284538"/>
            <a:ext cx="1439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欧元</a:t>
            </a:r>
            <a:r>
              <a:rPr lang="en-US" altLang="zh-CN" sz="2400"/>
              <a:t>5.6%</a:t>
            </a:r>
            <a:endParaRPr lang="zh-CN" altLang="en-US" sz="2400"/>
          </a:p>
        </p:txBody>
      </p:sp>
      <p:sp>
        <p:nvSpPr>
          <p:cNvPr id="689159" name="TextBox 13"/>
          <p:cNvSpPr txBox="1">
            <a:spLocks noChangeArrowheads="1"/>
          </p:cNvSpPr>
          <p:nvPr/>
        </p:nvSpPr>
        <p:spPr bwMode="auto">
          <a:xfrm>
            <a:off x="5087939" y="3284538"/>
            <a:ext cx="1728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美元</a:t>
            </a:r>
            <a:r>
              <a:rPr lang="en-US" altLang="zh-CN" sz="2400"/>
              <a:t>LIBOR</a:t>
            </a:r>
            <a:endParaRPr lang="zh-CN" altLang="en-US" sz="2400"/>
          </a:p>
        </p:txBody>
      </p:sp>
      <p:sp>
        <p:nvSpPr>
          <p:cNvPr id="689160" name="TextBox 14"/>
          <p:cNvSpPr txBox="1">
            <a:spLocks noChangeArrowheads="1"/>
          </p:cNvSpPr>
          <p:nvPr/>
        </p:nvSpPr>
        <p:spPr bwMode="auto">
          <a:xfrm>
            <a:off x="8328025" y="3284538"/>
            <a:ext cx="1728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美元</a:t>
            </a:r>
            <a:r>
              <a:rPr lang="en-US" altLang="zh-CN" sz="2400"/>
              <a:t>LIBOR</a:t>
            </a:r>
            <a:endParaRPr lang="zh-CN" altLang="en-US" sz="2400"/>
          </a:p>
        </p:txBody>
      </p:sp>
      <p:sp>
        <p:nvSpPr>
          <p:cNvPr id="689161" name="TextBox 16"/>
          <p:cNvSpPr txBox="1">
            <a:spLocks noChangeArrowheads="1"/>
          </p:cNvSpPr>
          <p:nvPr/>
        </p:nvSpPr>
        <p:spPr bwMode="auto">
          <a:xfrm>
            <a:off x="5087938" y="4005263"/>
            <a:ext cx="1439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欧元</a:t>
            </a:r>
            <a:r>
              <a:rPr lang="en-US" altLang="zh-CN" sz="2400"/>
              <a:t>6.0%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8251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3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3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133600"/>
            <a:ext cx="8458200" cy="266223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定义：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货币互换</a:t>
            </a:r>
            <a:r>
              <a:rPr lang="zh-CN" altLang="en-US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Currency Swaps</a:t>
            </a:r>
            <a:r>
              <a:rPr lang="zh-CN" altLang="en-US" b="1">
                <a:solidFill>
                  <a:srgbClr val="000099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是将一种货币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的本金和约定利息与另一货币的等价本金和约定利息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进行交换。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原因：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双方在各自国家金融市场上具有比较优势。 </a:t>
            </a:r>
          </a:p>
          <a:p>
            <a:pPr>
              <a:lnSpc>
                <a:spcPct val="120000"/>
              </a:lnSpc>
            </a:pPr>
            <a:endParaRPr lang="en-US" altLang="zh-CN" smtClean="0">
              <a:latin typeface="宋体" charset="-122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00200" y="357188"/>
            <a:ext cx="77724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600" dirty="0"/>
          </a:p>
        </p:txBody>
      </p:sp>
      <p:sp>
        <p:nvSpPr>
          <p:cNvPr id="690180" name="TextBox 4"/>
          <p:cNvSpPr txBox="1">
            <a:spLocks noChangeArrowheads="1"/>
          </p:cNvSpPr>
          <p:nvPr/>
        </p:nvSpPr>
        <p:spPr bwMode="auto">
          <a:xfrm>
            <a:off x="1809751" y="357188"/>
            <a:ext cx="8215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货币互换及其定价</a:t>
            </a:r>
          </a:p>
        </p:txBody>
      </p:sp>
    </p:spTree>
    <p:extLst>
      <p:ext uri="{BB962C8B-B14F-4D97-AF65-F5344CB8AC3E}">
        <p14:creationId xmlns:p14="http://schemas.microsoft.com/office/powerpoint/2010/main" val="38099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133601"/>
            <a:ext cx="8458200" cy="352742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债券组合定价法：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将货币互换分解成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一份外币债券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和一份本币债券的组合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远期外汇协议定价法：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将货币互换分解成一系列外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汇远期协议的组合，即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每一次支付都可以用一笔远期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外汇协议的现金流来代替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原理同利率互换的定价，算例见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p189-192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zh-CN" smtClean="0">
              <a:latin typeface="宋体" charset="-122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00200" y="357188"/>
            <a:ext cx="77724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600" dirty="0"/>
          </a:p>
        </p:txBody>
      </p:sp>
      <p:sp>
        <p:nvSpPr>
          <p:cNvPr id="691204" name="TextBox 4"/>
          <p:cNvSpPr txBox="1">
            <a:spLocks noChangeArrowheads="1"/>
          </p:cNvSpPr>
          <p:nvPr/>
        </p:nvSpPr>
        <p:spPr bwMode="auto">
          <a:xfrm>
            <a:off x="1809751" y="357188"/>
            <a:ext cx="8215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货币互换及其定价</a:t>
            </a:r>
          </a:p>
        </p:txBody>
      </p:sp>
      <p:sp>
        <p:nvSpPr>
          <p:cNvPr id="691205" name="TextBox 4"/>
          <p:cNvSpPr txBox="1">
            <a:spLocks noChangeArrowheads="1"/>
          </p:cNvSpPr>
          <p:nvPr/>
        </p:nvSpPr>
        <p:spPr bwMode="auto">
          <a:xfrm>
            <a:off x="2063750" y="1412875"/>
            <a:ext cx="4103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货币互换的定价</a:t>
            </a:r>
          </a:p>
        </p:txBody>
      </p:sp>
    </p:spTree>
    <p:extLst>
      <p:ext uri="{BB962C8B-B14F-4D97-AF65-F5344CB8AC3E}">
        <p14:creationId xmlns:p14="http://schemas.microsoft.com/office/powerpoint/2010/main" val="363879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3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3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3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3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3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3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3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133600"/>
            <a:ext cx="7467600" cy="579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沪深</a:t>
            </a:r>
            <a:r>
              <a:rPr lang="en-US" altLang="zh-CN" sz="2800" dirty="0"/>
              <a:t>300</a:t>
            </a:r>
            <a:r>
              <a:rPr lang="zh-CN" altLang="en-US" sz="2800" dirty="0"/>
              <a:t>指数计算规则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781301"/>
            <a:ext cx="8497888" cy="27352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指数计算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>
                <a:latin typeface="华文细黑" pitchFamily="2" charset="-122"/>
                <a:ea typeface="华文细黑" pitchFamily="2" charset="-122"/>
              </a:rPr>
              <a:t>其中：</a:t>
            </a:r>
          </a:p>
          <a:p>
            <a:pPr lvl="1"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总调整市值＝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Σ(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市价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样本股调整股本数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92162" name="Object 4"/>
          <p:cNvGraphicFramePr>
            <a:graphicFrameLocks noChangeAspect="1"/>
          </p:cNvGraphicFramePr>
          <p:nvPr/>
        </p:nvGraphicFramePr>
        <p:xfrm>
          <a:off x="2566988" y="3429000"/>
          <a:ext cx="7315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238200" imgH="419040" progId="Equation.DSMT4">
                  <p:embed/>
                </p:oleObj>
              </mc:Choice>
              <mc:Fallback>
                <p:oleObj name="Equation" r:id="rId3" imgW="3238200" imgH="419040" progId="Equation.DSMT4">
                  <p:embed/>
                  <p:pic>
                    <p:nvPicPr>
                      <p:cNvPr id="921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429000"/>
                        <a:ext cx="7315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92166" name="TextBox 3"/>
          <p:cNvSpPr txBox="1">
            <a:spLocks noChangeArrowheads="1"/>
          </p:cNvSpPr>
          <p:nvPr/>
        </p:nvSpPr>
        <p:spPr bwMode="auto">
          <a:xfrm>
            <a:off x="2063750" y="1268414"/>
            <a:ext cx="7488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2563520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600200"/>
            <a:ext cx="8569325" cy="42052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定期调整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指数成份股原则上每半年调整一次，一般为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月初和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月初实施调整，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调整方案提前两周公布。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每次调整的比例不超过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10%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。样本调整设置缓冲区，排名在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240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名内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的新样本优先进入，排名在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360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名之前的老样本优先保留。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最近一次财务报告亏损的股票原则上不进入新选样本，除非该股票影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响指数的代表性。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定期调整时设置备选名单，以用于样本股的临时调整。当指数因为样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本退市、合并等原因出现样本空缺或需要临时更换样本时，依次选择备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选名单中排名最靠前的股票作为样本股。备选名单中股票数量一般为指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数样本数量的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5%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，当备选名单中股票数量使用过半时，将补充新的名单。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沪深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指数设置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15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只股票的备选名单。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7780" name="TextBox 3"/>
          <p:cNvSpPr txBox="1">
            <a:spLocks noChangeArrowheads="1"/>
          </p:cNvSpPr>
          <p:nvPr/>
        </p:nvSpPr>
        <p:spPr bwMode="auto">
          <a:xfrm>
            <a:off x="2208214" y="1052514"/>
            <a:ext cx="74882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219303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2060575"/>
            <a:ext cx="8567738" cy="3816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其它需要调整或修正的情况包括：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除息：凡有样本股除息（分红派息），指数不予修正，任其自然回落；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除权：凡有样本股送股或配股，在样本股的除权基准日前修正指数。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修正后调整市值＝除权报价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×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除权后的股本数</a:t>
            </a:r>
            <a:r>
              <a:rPr lang="en-US" altLang="zh-CN" sz="2000"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修正前调整市值（不含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除权股票）；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停牌：当某一样本股停牌，取其最后成交价计算指数，直至复牌；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摘牌：凡有样本股摘牌（终止交易），在其摘牌日前进行指数修正；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股本变动：凡有样本股发生股本变动（如增发新股、配股上市、内部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职工股上市引起的股本变化等），在样本股的股本变动日前修正指数；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成份股名单发生变动时，在变动日前修正指数；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停市：部分样本股停市时，指数照常计算；全部样本股停市时，指数</a:t>
            </a:r>
            <a:endParaRPr lang="en-US" altLang="zh-CN" sz="20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000">
                <a:latin typeface="华文细黑" pitchFamily="2" charset="-122"/>
                <a:ea typeface="华文细黑" pitchFamily="2" charset="-122"/>
              </a:rPr>
              <a:t>停止计算。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8804" name="TextBox 3"/>
          <p:cNvSpPr txBox="1">
            <a:spLocks noChangeArrowheads="1"/>
          </p:cNvSpPr>
          <p:nvPr/>
        </p:nvSpPr>
        <p:spPr bwMode="auto">
          <a:xfrm>
            <a:off x="1992314" y="1196975"/>
            <a:ext cx="74882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3627298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00376" y="260350"/>
            <a:ext cx="62642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中金所沪深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300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股价指数期货合约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1703388" y="908050"/>
          <a:ext cx="8568952" cy="4780092"/>
        </p:xfrm>
        <a:graphic>
          <a:graphicData uri="http://schemas.openxmlformats.org/drawingml/2006/table">
            <a:tbl>
              <a:tblPr/>
              <a:tblGrid>
                <a:gridCol w="268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合约标的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沪深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合约乘数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每点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合约价值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沪深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指数点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×300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报价单位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最小变动价位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合约月份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当月、下月及随后两个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季月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交易时间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9:15-11:30, 13:00-15:15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最后交易日交易时间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9:15-11:30, 13:00-15:00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价格限制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上一个交易日结算价的正负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合约交易保证金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合约价值的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交割方式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现金交割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最后交易日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合约到期月份的第三个周五，遇法定节假日顺延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最后结算日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同最后交易日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交易代码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线形标注 1 3"/>
          <p:cNvSpPr/>
          <p:nvPr/>
        </p:nvSpPr>
        <p:spPr>
          <a:xfrm>
            <a:off x="7104064" y="2276476"/>
            <a:ext cx="2232025" cy="360363"/>
          </a:xfrm>
          <a:prstGeom prst="borderCallout1">
            <a:avLst>
              <a:gd name="adj1" fmla="val 18750"/>
              <a:gd name="adj2" fmla="val -8333"/>
              <a:gd name="adj3" fmla="val 131019"/>
              <a:gd name="adj4" fmla="val -24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dirty="0"/>
              <a:t>指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/>
              <a:t>9</a:t>
            </a:r>
            <a:r>
              <a:rPr lang="zh-CN" altLang="en-US" sz="2000" dirty="0"/>
              <a:t>、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74825" y="5876926"/>
            <a:ext cx="7634288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</a:rPr>
              <a:t>2010</a:t>
            </a:r>
            <a:r>
              <a:rPr lang="zh-CN" altLang="en-US" sz="2800">
                <a:solidFill>
                  <a:srgbClr val="FF0000"/>
                </a:solidFill>
              </a:rPr>
              <a:t>年</a:t>
            </a:r>
            <a:r>
              <a:rPr lang="en-US" altLang="zh-CN" sz="2800">
                <a:solidFill>
                  <a:srgbClr val="FF0000"/>
                </a:solidFill>
              </a:rPr>
              <a:t>4</a:t>
            </a:r>
            <a:r>
              <a:rPr lang="zh-CN" altLang="en-US" sz="2800">
                <a:solidFill>
                  <a:srgbClr val="FF0000"/>
                </a:solidFill>
              </a:rPr>
              <a:t>月正式实施实盘交易！之前为模拟交易。</a:t>
            </a:r>
          </a:p>
        </p:txBody>
      </p:sp>
    </p:spTree>
    <p:extLst>
      <p:ext uri="{BB962C8B-B14F-4D97-AF65-F5344CB8AC3E}">
        <p14:creationId xmlns:p14="http://schemas.microsoft.com/office/powerpoint/2010/main" val="407758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133601"/>
            <a:ext cx="8497888" cy="3095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沪深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指数期货的合约价值是多少？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股指期货的合约价值等于股票指数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期货价格（点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数）乘以合约乘数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，沪深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指数期货合约目前暂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合约乘数为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。例如假设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月份沪深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数期货合约价格为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2700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点，则每张合约的价值为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2700×300=810000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2313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90852" name="TextBox 3"/>
          <p:cNvSpPr txBox="1">
            <a:spLocks noChangeArrowheads="1"/>
          </p:cNvSpPr>
          <p:nvPr/>
        </p:nvSpPr>
        <p:spPr bwMode="auto">
          <a:xfrm>
            <a:off x="2063750" y="1484314"/>
            <a:ext cx="7488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沪深</a:t>
            </a:r>
            <a:r>
              <a:rPr lang="en-US" altLang="zh-CN" sz="2800"/>
              <a:t>300</a:t>
            </a:r>
            <a:r>
              <a:rPr lang="zh-CN" altLang="en-US" sz="2800"/>
              <a:t>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2557386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60351"/>
            <a:ext cx="7467600" cy="652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个人能否参与沪深</a:t>
            </a:r>
            <a:r>
              <a:rPr lang="en-US" altLang="zh-CN" sz="3200" dirty="0"/>
              <a:t>300</a:t>
            </a:r>
            <a:r>
              <a:rPr lang="zh-CN" altLang="en-US" sz="3200" dirty="0"/>
              <a:t>股指期货交易？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052514"/>
            <a:ext cx="8569325" cy="4873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机构投资者、个人投资者都可以利用股指期货进行套期保值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或投资。但由于股指期货杠杆度高，必须充分认识交易股指期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货的风险，做到理性参与。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交易所规定了投资者的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最大持仓限制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，如果需要超过限制持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仓，必须向交易所提出申请。根据现有合约设计，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某月份合约</a:t>
            </a:r>
            <a:endParaRPr lang="en-US" altLang="zh-CN" b="1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单边持仓限额为</a:t>
            </a:r>
            <a:r>
              <a:rPr lang="en-US" altLang="zh-CN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2000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张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，每点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元，按沪深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指数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6500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点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计算，一个投资者可持有的最大单月份股指期货合约对应的股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票市值有</a:t>
            </a:r>
            <a:r>
              <a:rPr lang="en-US" altLang="zh-CN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39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亿元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，足以满足绝大多数个人投资者的保值需要。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机构需要更多头寸进行保值时，则可以向交易所申请。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交易股指期货并不需要事先持有股票，只有在申请超过持仓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限制的头寸时，才需要向交易所提交相关资料：如需要进行空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头保值，才需要提供持有股票的证明。而在持仓限制以内时，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不管做多还是做空，都不要求必须事先持有股票。 </a:t>
            </a:r>
          </a:p>
        </p:txBody>
      </p:sp>
    </p:spTree>
    <p:extLst>
      <p:ext uri="{BB962C8B-B14F-4D97-AF65-F5344CB8AC3E}">
        <p14:creationId xmlns:p14="http://schemas.microsoft.com/office/powerpoint/2010/main" val="3064926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7651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股指期货概述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509955" name="TextBox 3"/>
          <p:cNvSpPr txBox="1">
            <a:spLocks noChangeArrowheads="1"/>
          </p:cNvSpPr>
          <p:nvPr/>
        </p:nvSpPr>
        <p:spPr bwMode="auto">
          <a:xfrm>
            <a:off x="1703388" y="2205039"/>
            <a:ext cx="8640762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股指期货合约的定义、内容及交易规则</a:t>
            </a:r>
            <a:endParaRPr lang="en-US" altLang="zh-CN" sz="2800"/>
          </a:p>
          <a:p>
            <a:pPr algn="l"/>
            <a:r>
              <a:rPr lang="zh-CN" altLang="en-US" sz="2800"/>
              <a:t>     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定义：</a:t>
            </a: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所谓股价指数期货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Stock Index Futures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），是指由交易双方</a:t>
            </a: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签订的，约定在将来某一特定时间和地点交收“一定点数的股价指数”的标准化期货合约，亦即是以股价指数为交易标的的一种期货合约。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1445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60576"/>
            <a:ext cx="7467600" cy="2549525"/>
          </a:xfrm>
        </p:spPr>
        <p:txBody>
          <a:bodyPr/>
          <a:lstStyle/>
          <a:p>
            <a:pPr eaLnBrk="1" hangingPunct="1"/>
            <a:r>
              <a:rPr lang="zh-CN" altLang="en-US" sz="3200"/>
              <a:t>投资思路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个人不应该或者少参与股指期货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根据机构们的行为判断市场走势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市场有风险，投资需要谨慎！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个人能否参与沪深</a:t>
            </a:r>
            <a:r>
              <a:rPr lang="en-US" altLang="zh-CN" sz="3200" dirty="0"/>
              <a:t>300</a:t>
            </a:r>
            <a:r>
              <a:rPr lang="zh-CN" altLang="en-US" sz="3200" dirty="0"/>
              <a:t>股指期货交易？</a:t>
            </a:r>
          </a:p>
        </p:txBody>
      </p:sp>
    </p:spTree>
    <p:extLst>
      <p:ext uri="{BB962C8B-B14F-4D97-AF65-F5344CB8AC3E}">
        <p14:creationId xmlns:p14="http://schemas.microsoft.com/office/powerpoint/2010/main" val="3902185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沪深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股指期货对中国股市的若干影响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600201"/>
            <a:ext cx="84963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影响一，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证券投资思维方式的变革，即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改变了中国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股市“单边市”的局面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。股指期货提供了风险管理工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具，有助于投资者真正构建投资组合，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降低系统性风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险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。另外，股指期货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引入了做空机制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，影响市场走势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的因素比以前就更多了，投资者的投资思维和投资策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略也必须适时转变，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改单向思维为双向思维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。股指期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货推出后，一方面，市场估值更趋合理，股价不太可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能再大幅超出其内在价值，否则，与基本面严重脱节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的股票就会产生很多套利机会；另一方面，只要趋势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判断准确，做空也能获利，即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在熊市中亦可赚钱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148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196976"/>
            <a:ext cx="8640762" cy="4873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影响二，可以吸引增量资金进场，扩大股票市场规模，增强</a:t>
            </a:r>
            <a:endParaRPr lang="en-US" altLang="zh-CN" b="1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市场流动性。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股指期货推出后，由于部分投资者需要对资产组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合进行重新配置，故短期内可能会分流股票现货市场的资金，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影响股票市场交易量。但从中长期来看，股指期货的推出使得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股票交易机制更加完善，同时多了一种风险管理工具，将会吸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引更多的稳健型资金参与股票投资。另外，利用股票现货和股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指期货套利是一种风险较低的交易模式，能够吸引许多套利资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金入市。因此，股指期货能够为市场带来大量新增资金，提高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股票现货市场的活跃程度，推动股票现货和股指期货的交易量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双向增长。美国、香港等市场的经验也验证了这一点，芝加哥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商业交易所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1982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年推出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S&amp;P500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股票指数后，股票现货和股指期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货的交易量大幅提高；香港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1986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年推出恒生股指期货后，股票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交易量当年就上升了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60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％，此后股票交易量不断增加。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沪深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股指期货对中国股市的若干影响</a:t>
            </a:r>
          </a:p>
        </p:txBody>
      </p:sp>
    </p:spTree>
    <p:extLst>
      <p:ext uri="{BB962C8B-B14F-4D97-AF65-F5344CB8AC3E}">
        <p14:creationId xmlns:p14="http://schemas.microsoft.com/office/powerpoint/2010/main" val="133116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412876"/>
            <a:ext cx="8569325" cy="48736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影响三，有助于优化投资者结构。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目前我国证券市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场参与者仍以中小投资者为主，机构投资者的规模只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占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％左右，由于各种原因，中小投资者大多以投机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心态参与股市，显然不利于证券市场的长期健康发展。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股指期货推出后，除了会增强市场的流动性和稳定性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之外，也将提高证券市场的发展程度和层次，各种套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期保值和套利行为将趋于活跃，中小投资者难以参与，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这有利于改善我国证券市场的投资主体结构，大大加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速机构化进程，使机构博弈成为市场投资的主流，我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国也将像其他发达国家一样进入机构投资者主导的时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代。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沪深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股指期货对中国股市的若干影响</a:t>
            </a:r>
          </a:p>
        </p:txBody>
      </p:sp>
    </p:spTree>
    <p:extLst>
      <p:ext uri="{BB962C8B-B14F-4D97-AF65-F5344CB8AC3E}">
        <p14:creationId xmlns:p14="http://schemas.microsoft.com/office/powerpoint/2010/main" val="427464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052513"/>
            <a:ext cx="8569325" cy="54721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影响四，将提升大盘蓝筹股的投资价值。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大盘蓝筹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股具有股本巨大、业绩优良、派息率高、流动性强等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优势，容易受到主流资金的青睐。股指期货推出后，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机构投资者手中必须拥有充足的大盘蓝筹股筹码，才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能具备调控股指的话语权。我国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股股指期货已选定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以沪深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指数为标的，因此，以沪深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指数成分股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为代表的大盘蓝筹价值股将成为今后投资者最为关注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的焦点，它们将是机构投资者不可或缺的核心配置资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产。此外，机构投资者进行套期保值也需要配置许多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大盘蓝筹股，并作为基础仓位战略性持有。大盘蓝筹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股将显现稀缺性溢价。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今后投资者应积极关注沪深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300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指数的成分股，特别是主要成分股。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60351"/>
            <a:ext cx="7467600" cy="652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沪深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股指期货对中国股市的若干影响</a:t>
            </a:r>
          </a:p>
        </p:txBody>
      </p:sp>
    </p:spTree>
    <p:extLst>
      <p:ext uri="{BB962C8B-B14F-4D97-AF65-F5344CB8AC3E}">
        <p14:creationId xmlns:p14="http://schemas.microsoft.com/office/powerpoint/2010/main" val="3041389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AutoShape 5"/>
          <p:cNvSpPr>
            <a:spLocks noChangeArrowheads="1"/>
          </p:cNvSpPr>
          <p:nvPr/>
        </p:nvSpPr>
        <p:spPr bwMode="auto">
          <a:xfrm>
            <a:off x="3719513" y="20605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股指期货概述</a:t>
            </a:r>
          </a:p>
        </p:txBody>
      </p:sp>
      <p:sp>
        <p:nvSpPr>
          <p:cNvPr id="508931" name="AutoShape 6"/>
          <p:cNvSpPr>
            <a:spLocks noChangeArrowheads="1"/>
          </p:cNvSpPr>
          <p:nvPr/>
        </p:nvSpPr>
        <p:spPr bwMode="auto">
          <a:xfrm>
            <a:off x="3719513" y="33575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股指期货的定价</a:t>
            </a:r>
          </a:p>
        </p:txBody>
      </p:sp>
      <p:sp>
        <p:nvSpPr>
          <p:cNvPr id="598020" name="AutoShape 8"/>
          <p:cNvSpPr>
            <a:spLocks noChangeArrowheads="1"/>
          </p:cNvSpPr>
          <p:nvPr/>
        </p:nvSpPr>
        <p:spPr bwMode="auto">
          <a:xfrm>
            <a:off x="3719513" y="45815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股指期货的交易策略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第七章    股票价格指数期货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193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089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2781301"/>
            <a:ext cx="7993062" cy="631825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假设在某年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28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日，香港恒生指数为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8644.17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</a:t>
            </a:r>
          </a:p>
        </p:txBody>
      </p:sp>
      <p:sp>
        <p:nvSpPr>
          <p:cNvPr id="53350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90800" y="4267200"/>
            <a:ext cx="1219200" cy="685800"/>
          </a:xfrm>
          <a:prstGeom prst="actionButtonHelp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09" name="Rectangle 5"/>
          <p:cNvSpPr>
            <a:spLocks noChangeArrowheads="1"/>
          </p:cNvSpPr>
          <p:nvPr/>
        </p:nvSpPr>
        <p:spPr bwMode="auto">
          <a:xfrm>
            <a:off x="4008438" y="4191001"/>
            <a:ext cx="61912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kumimoji="1" lang="zh-CN" altLang="en-US" sz="2800" b="1">
                <a:latin typeface="宋体" charset="-122"/>
                <a:ea typeface="宋体" charset="-122"/>
              </a:rPr>
              <a:t>当年</a:t>
            </a: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9</a:t>
            </a:r>
            <a:r>
              <a:rPr kumimoji="1" lang="zh-CN" altLang="en-US" sz="2800" b="1">
                <a:latin typeface="宋体" charset="-122"/>
                <a:ea typeface="宋体" charset="-122"/>
              </a:rPr>
              <a:t>月份到期的恒生指数期货的当日价格应该为多少？</a:t>
            </a:r>
            <a:endParaRPr kumimoji="1" lang="en-US" altLang="zh-CN" sz="28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208213" y="5492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股指期货的定价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599046" name="TextBox 3"/>
          <p:cNvSpPr txBox="1">
            <a:spLocks noChangeArrowheads="1"/>
          </p:cNvSpPr>
          <p:nvPr/>
        </p:nvSpPr>
        <p:spPr bwMode="auto">
          <a:xfrm>
            <a:off x="2424114" y="1773239"/>
            <a:ext cx="74882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定价方法：无套利定价原理</a:t>
            </a:r>
          </a:p>
        </p:txBody>
      </p:sp>
    </p:spTree>
    <p:extLst>
      <p:ext uri="{BB962C8B-B14F-4D97-AF65-F5344CB8AC3E}">
        <p14:creationId xmlns:p14="http://schemas.microsoft.com/office/powerpoint/2010/main" val="3534313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/>
      <p:bldP spid="533508" grpId="0" animBg="1"/>
      <p:bldP spid="5335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1844675"/>
            <a:ext cx="8567738" cy="38163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我们考虑 ““无摩擦””市场情况，即不考虑交易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费用等其他因素，来构造一个无风险组合：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（１）以年利率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2.8%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借入现金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8644.17×50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432208.5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港币；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（２）用借入的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432208.5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港币买进组成恒生指数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33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只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成份股票的资产组合，其中的股票比例等同于计算恒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指的各个股票的权重市值比例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即完全复制指数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（３）卖出一份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月份到期的恒指期货合约，假设价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格为 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08213" y="5492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股指期货的定价</a:t>
            </a:r>
            <a:endParaRPr lang="zh-CN" altLang="en-US" sz="36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518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052514"/>
            <a:ext cx="8713787" cy="51133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借入的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8644.17×50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432208.5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港币，相当于交易日１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份恒指期货合约的价值，用它购买的恒指股票组合可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用于交割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份期货合约。假设当前的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28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日到期货交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割日为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21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天，且在交割日这一天总共收到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9.8×50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港币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的股票现金红利。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再记交割日恒生指数的点数为 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）。在交割日，期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货的结算价格是和现货的价格（指数）保持一致的，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要卖出持有的大额股票组合，在一瞬间或短时间内变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现也是很难的，我们可以假设变现的平均价格等于恒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指期货的结算价格，即最后交易日的每间隔５分钟报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价的平均值。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我们来看一下整个操作的现金流情况：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35188" y="3333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股指期货的定价</a:t>
            </a:r>
            <a:endParaRPr lang="zh-CN" altLang="en-US" sz="36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167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703388" y="1268413"/>
          <a:ext cx="8280400" cy="4114800"/>
        </p:xfrm>
        <a:graphic>
          <a:graphicData uri="http://schemas.openxmlformats.org/drawingml/2006/table">
            <a:tbl>
              <a:tblPr/>
              <a:tblGrid>
                <a:gridCol w="276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期初现金流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期末现金流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(1)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借入现金港币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8644.17*50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-8644.17*50*(1 + 0.028*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21/360)= -432,914.44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(2)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买进价值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8644.17*50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港币的成份股组合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-8644.17*50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00650" algn="r"/>
                        </a:tabLst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股票现值：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(T)*50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00650" algn="r"/>
                        </a:tabLst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红      利：   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9.8*50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(3)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卖出一份恒指期货合约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-[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– 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)]*50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合计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-432,914.44+ 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)*50+9.8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*50-[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– 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)]*50=0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35188" y="333376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股指期货的定价</a:t>
            </a:r>
            <a:endParaRPr lang="zh-CN" altLang="en-US" sz="36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975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628776"/>
            <a:ext cx="8424863" cy="41767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所谓股票价格指数，简称股价指数，是运用统计学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中的指数方法编制而成的，反映股市中总体股价或某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类股价变动和走势情况的一种相对指标。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股价指数的计算方法主要有算术平均法和加权平均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法两种。前者是将组成指数的每只股票价格进行简单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平均，计算得出一个平均值；后者则是以每只股票的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市值（＝股价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×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流通股数）为权重，进行加权平均，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从而不仅将每只股票的价格，还将每只股票对市场影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响的大小纳入指数的计算。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7467600" cy="6524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股指期货概述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576516" name="TextBox 5"/>
          <p:cNvSpPr txBox="1">
            <a:spLocks noChangeArrowheads="1"/>
          </p:cNvSpPr>
          <p:nvPr/>
        </p:nvSpPr>
        <p:spPr bwMode="auto">
          <a:xfrm>
            <a:off x="1992314" y="1052514"/>
            <a:ext cx="6911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股指期货合约的定义、内容和交易规则</a:t>
            </a:r>
          </a:p>
        </p:txBody>
      </p:sp>
    </p:spTree>
    <p:extLst>
      <p:ext uri="{BB962C8B-B14F-4D97-AF65-F5344CB8AC3E}">
        <p14:creationId xmlns:p14="http://schemas.microsoft.com/office/powerpoint/2010/main" val="1863649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0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0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0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0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0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0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0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0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0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0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0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0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0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0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1484314"/>
            <a:ext cx="7467600" cy="5095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股指期货的一般定价公式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205039"/>
            <a:ext cx="8496300" cy="37480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一般的推导过程如下，考虑这样的无风险投资策略：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(1)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在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时刻以年利率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借入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)×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的现金，其中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表示当前的股票指数点数，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为合约乘子，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是无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风险利率。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(2)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用借入的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)×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现金买入与指数一样的证券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组合。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(3)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卖出一份指数期货合约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日到期，假设价格为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200"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333376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股指期货的定价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8165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844675"/>
            <a:ext cx="8496300" cy="420528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为了描述方便，假设资金的利息以复利计算，即在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时刻的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元钱到了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时刻变为：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这个假设是合理的。考虑这期间的现金红利情况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在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到</a:t>
            </a:r>
            <a:r>
              <a:rPr lang="en-US" altLang="zh-CN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时刻是一个现金红利流过程，未到期之前的红利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都以复利计息，这样到了期末以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每指数点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计算的总的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现金红利为：</a:t>
            </a:r>
          </a:p>
        </p:txBody>
      </p:sp>
      <p:graphicFrame>
        <p:nvGraphicFramePr>
          <p:cNvPr id="93186" name="Object 4"/>
          <p:cNvGraphicFramePr>
            <a:graphicFrameLocks noChangeAspect="1"/>
          </p:cNvGraphicFramePr>
          <p:nvPr/>
        </p:nvGraphicFramePr>
        <p:xfrm>
          <a:off x="5087938" y="2852739"/>
          <a:ext cx="12239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393480" imgH="203040" progId="Equation.DSMT4">
                  <p:embed/>
                </p:oleObj>
              </mc:Choice>
              <mc:Fallback>
                <p:oleObj name="Equation" r:id="rId3" imgW="393480" imgH="203040" progId="Equation.DSMT4">
                  <p:embed/>
                  <p:pic>
                    <p:nvPicPr>
                      <p:cNvPr id="931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2852739"/>
                        <a:ext cx="122396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5"/>
          <p:cNvGraphicFramePr>
            <a:graphicFrameLocks noChangeAspect="1"/>
          </p:cNvGraphicFramePr>
          <p:nvPr/>
        </p:nvGraphicFramePr>
        <p:xfrm>
          <a:off x="4656138" y="5013326"/>
          <a:ext cx="28448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927000" imgH="431640" progId="Equation.DSMT4">
                  <p:embed/>
                </p:oleObj>
              </mc:Choice>
              <mc:Fallback>
                <p:oleObj name="Equation" r:id="rId5" imgW="927000" imgH="431640" progId="Equation.DSMT4">
                  <p:embed/>
                  <p:pic>
                    <p:nvPicPr>
                      <p:cNvPr id="931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013326"/>
                        <a:ext cx="28448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2063750" y="333376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股指期货的定价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268414"/>
            <a:ext cx="7467600" cy="5095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股指期货的一般定价公式</a:t>
            </a:r>
          </a:p>
        </p:txBody>
      </p:sp>
    </p:spTree>
    <p:extLst>
      <p:ext uri="{BB962C8B-B14F-4D97-AF65-F5344CB8AC3E}">
        <p14:creationId xmlns:p14="http://schemas.microsoft.com/office/powerpoint/2010/main" val="966363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700213"/>
            <a:ext cx="8569325" cy="3313112"/>
          </a:xfrm>
        </p:spPr>
        <p:txBody>
          <a:bodyPr/>
          <a:lstStyle/>
          <a:p>
            <a:pPr lvl="1" eaLnBrk="1" hangingPunct="1"/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按照前面的无风险套利思路，考虑期初的零现金</a:t>
            </a:r>
            <a:endParaRPr lang="en-US" altLang="zh-CN" sz="28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流到了期末也应该是零现金流，得到当前时刻的股</a:t>
            </a:r>
            <a:endParaRPr lang="en-US" altLang="zh-CN" sz="28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价指数期货价格为</a:t>
            </a:r>
          </a:p>
          <a:p>
            <a:pPr lvl="1" eaLnBrk="1" hangingPunct="1"/>
            <a:endParaRPr lang="en-US" altLang="zh-CN" sz="3200"/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4976813" y="32146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4210" name="Object 5"/>
          <p:cNvGraphicFramePr>
            <a:graphicFrameLocks noChangeAspect="1"/>
          </p:cNvGraphicFramePr>
          <p:nvPr/>
        </p:nvGraphicFramePr>
        <p:xfrm>
          <a:off x="2855913" y="3284539"/>
          <a:ext cx="589121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438280" imgH="431640" progId="Equation.DSMT4">
                  <p:embed/>
                </p:oleObj>
              </mc:Choice>
              <mc:Fallback>
                <p:oleObj name="Equation" r:id="rId3" imgW="2438280" imgH="431640" progId="Equation.DSMT4">
                  <p:embed/>
                  <p:pic>
                    <p:nvPicPr>
                      <p:cNvPr id="942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284539"/>
                        <a:ext cx="5891212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5638800" y="32146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063750" y="333376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股指期货的定价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125538"/>
            <a:ext cx="7467600" cy="508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股指期货的一般定价公式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03388" y="5229226"/>
            <a:ext cx="8640762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注意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  <a:r>
              <a:rPr lang="zh-CN" altLang="en-US" sz="2800" b="1">
                <a:solidFill>
                  <a:srgbClr val="FF0000"/>
                </a:solidFill>
              </a:rPr>
              <a:t>上式中期末期货指数与现货指数相等（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）！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5951538" y="2708276"/>
            <a:ext cx="2952750" cy="720725"/>
          </a:xfrm>
          <a:prstGeom prst="borderCallout1">
            <a:avLst>
              <a:gd name="adj1" fmla="val 18750"/>
              <a:gd name="adj2" fmla="val -8333"/>
              <a:gd name="adj3" fmla="val 132341"/>
              <a:gd name="adj4" fmla="val -8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dirty="0"/>
              <a:t>左边为期末现金流，右边为期初现金流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640013" y="4221163"/>
          <a:ext cx="56324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2412720" imgH="431640" progId="Equation.DSMT4">
                  <p:embed/>
                </p:oleObj>
              </mc:Choice>
              <mc:Fallback>
                <p:oleObj name="Equation" r:id="rId5" imgW="2412720" imgH="431640" progId="Equation.DSMT4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221163"/>
                        <a:ext cx="563245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055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2133600"/>
            <a:ext cx="8220075" cy="4203700"/>
          </a:xfrm>
        </p:spPr>
        <p:txBody>
          <a:bodyPr/>
          <a:lstStyle/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其中：                           </a:t>
            </a:r>
          </a:p>
          <a:p>
            <a:pPr lvl="1" eaLnBrk="1" hangingPunct="1"/>
            <a:endParaRPr lang="zh-CN" altLang="en-US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为此期间收到的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每指数点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红利现金流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简化公式</a:t>
            </a:r>
          </a:p>
          <a:p>
            <a:pPr lvl="1" eaLnBrk="1" hangingPunct="1"/>
            <a:endParaRPr lang="zh-CN" altLang="en-US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/>
            <a:endParaRPr lang="zh-CN" altLang="en-US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其中，</a:t>
            </a:r>
            <a:r>
              <a:rPr lang="en-US" altLang="zh-CN" sz="2800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为持有期内股指中成分股票的红利现金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流近似成连续的收益率值</a:t>
            </a:r>
          </a:p>
        </p:txBody>
      </p:sp>
      <p:graphicFrame>
        <p:nvGraphicFramePr>
          <p:cNvPr id="95234" name="Object 4"/>
          <p:cNvGraphicFramePr>
            <a:graphicFrameLocks noChangeAspect="1"/>
          </p:cNvGraphicFramePr>
          <p:nvPr/>
        </p:nvGraphicFramePr>
        <p:xfrm>
          <a:off x="3792539" y="1916114"/>
          <a:ext cx="42957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914400" imgH="431800" progId="Equation.DSMT4">
                  <p:embed/>
                </p:oleObj>
              </mc:Choice>
              <mc:Fallback>
                <p:oleObj name="Equation" r:id="rId3" imgW="914400" imgH="431800" progId="Equation.DSMT4">
                  <p:embed/>
                  <p:pic>
                    <p:nvPicPr>
                      <p:cNvPr id="952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1916114"/>
                        <a:ext cx="42957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5"/>
          <p:cNvGraphicFramePr>
            <a:graphicFrameLocks noChangeAspect="1"/>
          </p:cNvGraphicFramePr>
          <p:nvPr/>
        </p:nvGraphicFramePr>
        <p:xfrm>
          <a:off x="3575051" y="4365625"/>
          <a:ext cx="4968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5" imgW="1460500" imgH="228600" progId="Equation.3">
                  <p:embed/>
                </p:oleObj>
              </mc:Choice>
              <mc:Fallback>
                <p:oleObj r:id="rId5" imgW="1460500" imgH="228600" progId="Equation.3">
                  <p:embed/>
                  <p:pic>
                    <p:nvPicPr>
                      <p:cNvPr id="952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575051" y="4365625"/>
                        <a:ext cx="49688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2063750" y="333376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股指期货的定价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341438"/>
            <a:ext cx="7467600" cy="508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股指期货的一般定价公式</a:t>
            </a:r>
          </a:p>
        </p:txBody>
      </p:sp>
    </p:spTree>
    <p:extLst>
      <p:ext uri="{BB962C8B-B14F-4D97-AF65-F5344CB8AC3E}">
        <p14:creationId xmlns:p14="http://schemas.microsoft.com/office/powerpoint/2010/main" val="2477638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AutoShape 5"/>
          <p:cNvSpPr>
            <a:spLocks noChangeArrowheads="1"/>
          </p:cNvSpPr>
          <p:nvPr/>
        </p:nvSpPr>
        <p:spPr bwMode="auto">
          <a:xfrm>
            <a:off x="3719513" y="20605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股指期货概述</a:t>
            </a:r>
          </a:p>
        </p:txBody>
      </p:sp>
      <p:sp>
        <p:nvSpPr>
          <p:cNvPr id="604163" name="AutoShape 6"/>
          <p:cNvSpPr>
            <a:spLocks noChangeArrowheads="1"/>
          </p:cNvSpPr>
          <p:nvPr/>
        </p:nvSpPr>
        <p:spPr bwMode="auto">
          <a:xfrm>
            <a:off x="3719513" y="33575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股指期货的定价</a:t>
            </a:r>
          </a:p>
        </p:txBody>
      </p:sp>
      <p:sp>
        <p:nvSpPr>
          <p:cNvPr id="463876" name="AutoShape 8"/>
          <p:cNvSpPr>
            <a:spLocks noChangeArrowheads="1"/>
          </p:cNvSpPr>
          <p:nvPr/>
        </p:nvSpPr>
        <p:spPr bwMode="auto">
          <a:xfrm>
            <a:off x="3719513" y="45815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股指期货的交易策略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第七章    股票价格指数期货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451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63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135188" y="549276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605187" name="TextBox 5"/>
          <p:cNvSpPr txBox="1">
            <a:spLocks noChangeArrowheads="1"/>
          </p:cNvSpPr>
          <p:nvPr/>
        </p:nvSpPr>
        <p:spPr bwMode="auto">
          <a:xfrm>
            <a:off x="2566989" y="1916114"/>
            <a:ext cx="53292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/>
              <a:t>套期保值交易</a:t>
            </a:r>
            <a:r>
              <a:rPr lang="en-US" altLang="zh-CN" sz="3200"/>
              <a:t>  </a:t>
            </a:r>
            <a:endParaRPr lang="zh-CN" altLang="en-US" sz="3200"/>
          </a:p>
        </p:txBody>
      </p:sp>
      <p:sp>
        <p:nvSpPr>
          <p:cNvPr id="605188" name="TextBox 6"/>
          <p:cNvSpPr txBox="1">
            <a:spLocks noChangeArrowheads="1"/>
          </p:cNvSpPr>
          <p:nvPr/>
        </p:nvSpPr>
        <p:spPr bwMode="auto">
          <a:xfrm>
            <a:off x="2566989" y="2924175"/>
            <a:ext cx="53292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/>
              <a:t>单向投机交易</a:t>
            </a:r>
            <a:r>
              <a:rPr lang="en-US" altLang="zh-CN" sz="3200"/>
              <a:t>  </a:t>
            </a:r>
            <a:endParaRPr lang="zh-CN" altLang="en-US" sz="3200"/>
          </a:p>
        </p:txBody>
      </p:sp>
      <p:sp>
        <p:nvSpPr>
          <p:cNvPr id="605189" name="TextBox 7"/>
          <p:cNvSpPr txBox="1">
            <a:spLocks noChangeArrowheads="1"/>
          </p:cNvSpPr>
          <p:nvPr/>
        </p:nvSpPr>
        <p:spPr bwMode="auto">
          <a:xfrm>
            <a:off x="2566989" y="4005263"/>
            <a:ext cx="5329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/>
              <a:t>价差套利交易</a:t>
            </a:r>
            <a:r>
              <a:rPr lang="en-US" altLang="zh-CN" sz="3200"/>
              <a:t>  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87320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29688" t="18750" r="10156" b="21875"/>
          <a:stretch>
            <a:fillRect/>
          </a:stretch>
        </p:blipFill>
        <p:spPr>
          <a:xfrm>
            <a:off x="1703389" y="981076"/>
            <a:ext cx="8569325" cy="5688013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0126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96975"/>
            <a:ext cx="8569325" cy="45354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zh-CN" altLang="en-US" b="1">
                <a:solidFill>
                  <a:srgbClr val="FF0000"/>
                </a:solidFill>
              </a:rPr>
              <a:t>股指期货套期保值交易中需特别注意：</a:t>
            </a:r>
          </a:p>
          <a:p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买卖期货合约数＝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[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现货总价值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/(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期货指数点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每点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乘数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)]×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β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系数</a:t>
            </a:r>
          </a:p>
          <a:p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公式中的“期货指数点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每点乘数”实际上就是一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张期货合约的价值。</a:t>
            </a:r>
          </a:p>
          <a:p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从公式中不难看出：当现货总价值和期货合约的价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值已定下来后，所需买卖的期货合约数就与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β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系数的大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小有关，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β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系数越大，所需的期货合约数就越多；反之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则越少。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43250" y="5732464"/>
            <a:ext cx="547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问题：问什么要进行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β</a:t>
            </a:r>
            <a:r>
              <a:rPr lang="zh-CN" altLang="en-US" sz="2800" b="1">
                <a:solidFill>
                  <a:srgbClr val="FF0000"/>
                </a:solidFill>
              </a:rPr>
              <a:t>系数调整？</a:t>
            </a:r>
          </a:p>
        </p:txBody>
      </p:sp>
    </p:spTree>
    <p:extLst>
      <p:ext uri="{BB962C8B-B14F-4D97-AF65-F5344CB8AC3E}">
        <p14:creationId xmlns:p14="http://schemas.microsoft.com/office/powerpoint/2010/main" val="121565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5"/>
            <a:ext cx="7467600" cy="5794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0066FF"/>
                </a:solidFill>
              </a:rPr>
              <a:t>股指期货套期保值举例</a:t>
            </a:r>
            <a:r>
              <a:rPr lang="zh-CN" altLang="en-US" dirty="0">
                <a:solidFill>
                  <a:srgbClr val="0066FF"/>
                </a:solidFill>
              </a:rPr>
              <a:t>：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052513"/>
            <a:ext cx="8569325" cy="504031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某证券投资基金主要在美国股市上投资，在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日时，其收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益率已达到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％，鉴于后市不太明朗，下跌的可能性很大，为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了保持这一成绩到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月，决定利用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指数期货实行保值。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假定其股票组合现值为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2.24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亿美元，并且股票组合与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数的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β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系数为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0.9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。假定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日时的现货指数为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1380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点，而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到期的期货合约为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1400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点。该基金首先要计算卖出多少期货合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约才能实现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2.24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亿美元的股票得到有效保护。 </a:t>
            </a:r>
          </a:p>
          <a:p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应该卖出的期货合约数＝（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2.24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亿∕（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1400×250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））</a:t>
            </a: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×0.9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576</a:t>
            </a:r>
            <a:r>
              <a:rPr lang="zh-CN" altLang="en-US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张。</a:t>
            </a:r>
            <a:endParaRPr lang="en-US" altLang="zh-CN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altLang="zh-CN" dirty="0" smtClean="0">
              <a:ea typeface="华文细黑" pitchFamily="2" charset="-122"/>
              <a:cs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zh-CN" altLang="en-US" dirty="0" smtClean="0">
                <a:ea typeface="华文细黑" pitchFamily="2" charset="-122"/>
                <a:cs typeface="Times New Roman" pitchFamily="18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</a:rPr>
              <a:t>本例是买入还是卖出套期保</a:t>
            </a:r>
            <a:r>
              <a:rPr lang="zh-CN" altLang="en-US" b="1" dirty="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  <a:hlinkClick r:id="" action="ppaction://noaction"/>
              </a:rPr>
              <a:t>值</a:t>
            </a:r>
            <a:r>
              <a:rPr lang="en-US" altLang="zh-CN" b="1" dirty="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</a:rPr>
              <a:t>?</a:t>
            </a:r>
            <a:endParaRPr lang="zh-CN" altLang="en-US" b="1" dirty="0">
              <a:solidFill>
                <a:srgbClr val="FF0000"/>
              </a:solidFill>
              <a:ea typeface="华文细黑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14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2565400"/>
            <a:ext cx="8207375" cy="1828800"/>
          </a:xfrm>
        </p:spPr>
        <p:txBody>
          <a:bodyPr/>
          <a:lstStyle/>
          <a:p>
            <a:pPr eaLnBrk="1" hangingPunct="1"/>
            <a:r>
              <a:rPr lang="zh-CN" altLang="en-US" sz="3200"/>
              <a:t>指投机者根据自身对整体股市的预测和判断</a:t>
            </a:r>
            <a:endParaRPr lang="en-US" altLang="zh-CN" sz="32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/>
              <a:t>而采取的先买后卖或先卖后买的</a:t>
            </a:r>
            <a:r>
              <a:rPr lang="zh-CN" altLang="en-US" sz="3200" b="1">
                <a:solidFill>
                  <a:srgbClr val="FF0000"/>
                </a:solidFill>
              </a:rPr>
              <a:t>单向</a:t>
            </a:r>
            <a:r>
              <a:rPr lang="zh-CN" altLang="en-US" sz="3200">
                <a:latin typeface="华文中宋" pitchFamily="2" charset="-122"/>
              </a:rPr>
              <a:t>“</a:t>
            </a:r>
            <a:r>
              <a:rPr lang="zh-CN" altLang="en-US" sz="3200"/>
              <a:t>做多</a:t>
            </a:r>
            <a:r>
              <a:rPr lang="zh-CN" altLang="en-US" sz="3200">
                <a:latin typeface="华文中宋" pitchFamily="2" charset="-122"/>
              </a:rPr>
              <a:t>”</a:t>
            </a:r>
            <a:endParaRPr lang="en-US" altLang="zh-CN" sz="3200">
              <a:latin typeface="华文中宋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/>
              <a:t>或</a:t>
            </a:r>
            <a:r>
              <a:rPr lang="zh-CN" altLang="en-US" sz="3200">
                <a:latin typeface="华文中宋" pitchFamily="2" charset="-122"/>
              </a:rPr>
              <a:t>“</a:t>
            </a:r>
            <a:r>
              <a:rPr lang="zh-CN" altLang="en-US" sz="3200"/>
              <a:t>做空</a:t>
            </a:r>
            <a:r>
              <a:rPr lang="zh-CN" altLang="en-US" sz="3200">
                <a:latin typeface="华文中宋" pitchFamily="2" charset="-122"/>
              </a:rPr>
              <a:t>”</a:t>
            </a:r>
            <a:r>
              <a:rPr lang="zh-CN" altLang="en-US" sz="3200"/>
              <a:t>的交易行为。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63750" y="2603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股指期货的交易策略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609284" name="TextBox 3"/>
          <p:cNvSpPr txBox="1">
            <a:spLocks noChangeArrowheads="1"/>
          </p:cNvSpPr>
          <p:nvPr/>
        </p:nvSpPr>
        <p:spPr bwMode="auto">
          <a:xfrm>
            <a:off x="2135189" y="1700214"/>
            <a:ext cx="74882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单向或单笔投机交易</a:t>
            </a:r>
            <a:endParaRPr lang="en-US" altLang="zh-CN" sz="3200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87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600200"/>
            <a:ext cx="8208962" cy="42052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股价指数期货交易是一种没有股票的股票交易，其交易标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mtClean="0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股价指数期货合约的价格也与整个股票市场价格同步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变动，同样要承担股票价格波动所带来的风险等。但与进行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股指所包括的股票的现货交易相比，股指期货提供了更为方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便的卖空交易方式和较低的交易成本，其杠杆比率和市场流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动性都明显高于现货股票市场。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特殊的合约规模。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与外汇期货和利率期货不同，股指期货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的交易单位或合约规模不是交易所依不同的交易品种和合约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月份而制定的固定金额，而是由变量的指数“点”和每个指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数“点”所代表的价值来共同决定的。</a:t>
            </a:r>
          </a:p>
          <a:p>
            <a:pPr eaLnBrk="1" hangingPunct="1">
              <a:lnSpc>
                <a:spcPct val="80000"/>
              </a:lnSpc>
            </a:pPr>
            <a:endParaRPr lang="en-US" altLang="zh-CN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7467600" cy="6524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股指期货概述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577540" name="TextBox 5"/>
          <p:cNvSpPr txBox="1">
            <a:spLocks noChangeArrowheads="1"/>
          </p:cNvSpPr>
          <p:nvPr/>
        </p:nvSpPr>
        <p:spPr bwMode="auto">
          <a:xfrm>
            <a:off x="1992314" y="981075"/>
            <a:ext cx="69119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股指期货合约的定义、内容和交易规则</a:t>
            </a:r>
          </a:p>
        </p:txBody>
      </p:sp>
    </p:spTree>
    <p:extLst>
      <p:ext uri="{BB962C8B-B14F-4D97-AF65-F5344CB8AC3E}">
        <p14:creationId xmlns:p14="http://schemas.microsoft.com/office/powerpoint/2010/main" val="2297743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476251"/>
            <a:ext cx="7467600" cy="581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单笔头寸投机举例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1412876"/>
            <a:ext cx="8496300" cy="460851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设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XX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日，某投机者预测香港股市在短期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内将会受利好消息的推动大幅上扬，便于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6,250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点时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吃进恒指期货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手，半个月后，恒指期货的价格真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的上涨到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6,800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点，此时该投机者抛出手中的期货合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约，便可获利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275,000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港元＝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10×HKD50×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6,800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6,250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）。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当然，若半个月后，恒指期货的价格没有上涨，</a:t>
            </a: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反而下跌至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6,100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点，那么该投机者就将损失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75,000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港元＝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10×HKD50×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6,250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6,100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）。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80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0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341438"/>
            <a:ext cx="7467600" cy="508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套利交易（价差头寸交易）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2133600"/>
            <a:ext cx="8856663" cy="34559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同样可以分为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跨市场交易、跨月份交易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跨品种交易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三种。跨市场交易是指投机者在两个不同的金融期货市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场间同时买进和卖出一种股指期货合约，从中套取差价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利润；跨月份交易是指投机者利用某种股指期货不同合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约月份之间的差价贱买贵卖，从中获取差价利润；跨品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种交易则是指投机者利用两种不同但具有替代性的或受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供求因素制约的股价指数期货合约间的价差进行贱买贵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卖活动，从中套取差价</a:t>
            </a:r>
            <a:r>
              <a:rPr lang="zh-CN" altLang="en-US">
                <a:latin typeface="华文细黑" pitchFamily="2" charset="-122"/>
                <a:ea typeface="华文细黑" pitchFamily="2" charset="-122"/>
                <a:hlinkClick r:id="" action="ppaction://noaction"/>
              </a:rPr>
              <a:t>利润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4985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700213"/>
            <a:ext cx="8569325" cy="3960812"/>
          </a:xfrm>
        </p:spPr>
        <p:txBody>
          <a:bodyPr/>
          <a:lstStyle/>
          <a:p>
            <a:pPr lvl="1" eaLnBrk="1" hangingPunct="1"/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设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日这天，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指数期货合约的价格为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1,079.40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指数期货合约的价格为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1,085.70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某投机者相信短期内美国股市将会受利好消息的影响大幅上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扬。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而通常情况下，对既定的股市走势变化，到期日为较远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月份的期货合约往往比较近月份期货合约以及股价指数本身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有更大的反应。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因此，该投机者认为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货合约的价格上涨将会超过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指数期货合约。于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是，他按当前的市场价格买入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月份的期货合约，卖出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月份的期货合约。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3935413" y="5805488"/>
            <a:ext cx="5256212" cy="5762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0073"/>
              <a:gd name="adj6" fmla="val -16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800" dirty="0"/>
              <a:t>问题：你认为这个结论可靠吗？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125539"/>
            <a:ext cx="7467600" cy="579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跨月套利举例：</a:t>
            </a:r>
          </a:p>
        </p:txBody>
      </p:sp>
    </p:spTree>
    <p:extLst>
      <p:ext uri="{BB962C8B-B14F-4D97-AF65-F5344CB8AC3E}">
        <p14:creationId xmlns:p14="http://schemas.microsoft.com/office/powerpoint/2010/main" val="1903955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557338"/>
            <a:ext cx="8424863" cy="46799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假设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日这天，股市真的上涨，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数期货合约的价格也上涨为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1,102.50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，上涨了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23.10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指数期货合约的价格上涨幅度更多，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涨至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1,109.25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，一共上涨了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23.55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点。若该投机者此时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对冲平仓，则可获利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$112.5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此外，值得一提的是，由于不同的股指期货合约之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间往往高度相关，因此股指期货市场上的价差套利，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时常会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因为价差极小而使得投机利润不足以弥补交易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费用，最终以失败告终。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正如本例中所示，如果考虑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到现实中的交易费用等成本因素，那么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$112.5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的利润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就是微不足道的了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（即事实上不存在套利机会）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1889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981076"/>
            <a:ext cx="7467600" cy="58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跨月套利举例：</a:t>
            </a:r>
          </a:p>
        </p:txBody>
      </p:sp>
    </p:spTree>
    <p:extLst>
      <p:ext uri="{BB962C8B-B14F-4D97-AF65-F5344CB8AC3E}">
        <p14:creationId xmlns:p14="http://schemas.microsoft.com/office/powerpoint/2010/main" val="2958660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587" y="1628775"/>
            <a:ext cx="9145588" cy="5105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设最近的一次美国股市上涨是由大公司股票的上涨带动的，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某投机者相信在不久的将来还将有一次类似的由大公司股票上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涨所推动的股市大幅上扬。因此，该投机者认为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由大公司股票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集中构成的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指数将会比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指数上涨得更快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，于是，他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决定买入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指数期货合约，卖出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期货合约进行投机。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由于当前市场上，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 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指数期货合约的报价为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999.00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即每份合约的规模为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$249,750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（＝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999.00×$250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），而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指数期货合约的报价为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8,603.50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，即每份合约的规模为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$86,035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（＝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8,603.50×$10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）。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981076"/>
            <a:ext cx="7467600" cy="58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跨品种套利举例：</a:t>
            </a:r>
          </a:p>
        </p:txBody>
      </p:sp>
    </p:spTree>
    <p:extLst>
      <p:ext uri="{BB962C8B-B14F-4D97-AF65-F5344CB8AC3E}">
        <p14:creationId xmlns:p14="http://schemas.microsoft.com/office/powerpoint/2010/main" val="39144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989138"/>
            <a:ext cx="8713787" cy="4176712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两种合约的规模之比大致为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3:1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。因此为了使两种期货的头寸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相当，又能够与其对市场相对价格走势的预期，即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指数相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对于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指数将会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上涨更快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相符合，该投机者决定买卖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指数期货和</a:t>
            </a:r>
            <a:r>
              <a:rPr lang="en-US" altLang="zh-CN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指数期货合约的比率为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4:1</a:t>
            </a: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可见，由于股指期货合约的种类繁多，不同合约的规模也有较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大的差别，投机者在进行价差投机时，不仅要对市场的相对价</a:t>
            </a:r>
            <a:endParaRPr lang="en-US" altLang="zh-CN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格走势有正确的判断，选择正确的期货合约种类进行交易，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还</a:t>
            </a:r>
            <a:endParaRPr lang="en-US" altLang="zh-CN" b="1" smtClean="0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必须适当地选择不同期货合约交易的比率。因此，这类的价差</a:t>
            </a:r>
            <a:endParaRPr lang="en-US" altLang="zh-CN" b="1" smtClean="0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交易有时也被称为“比率价差（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ratio spread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）”。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19288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341439"/>
            <a:ext cx="7467600" cy="58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跨品种套利举例：</a:t>
            </a:r>
          </a:p>
        </p:txBody>
      </p:sp>
    </p:spTree>
    <p:extLst>
      <p:ext uri="{BB962C8B-B14F-4D97-AF65-F5344CB8AC3E}">
        <p14:creationId xmlns:p14="http://schemas.microsoft.com/office/powerpoint/2010/main" val="2985368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989139"/>
            <a:ext cx="8713787" cy="43195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设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22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日这天，该投机者以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8,603.50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的价格买入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指数期货合约，卖出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月份的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指数期货合约。到了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日，股市真的上涨，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数期货合约的价格上涨为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8,857.30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指数期货合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约的价格上涨为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1026.45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，前者的上涨幅度超过后者。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若投机者此时对冲平仓，尽管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指数期货亏损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了－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$34,312.50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999.00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1026.45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×$250×5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，但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DJIA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指数期货头寸却盈利了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$50,760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＝（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8857.30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endParaRPr lang="en-US" altLang="zh-CN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8603.50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×$10×20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，总盈利则为</a:t>
            </a:r>
            <a:r>
              <a:rPr lang="en-US" altLang="zh-CN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$16,447.50</a:t>
            </a:r>
            <a:r>
              <a:rPr lang="zh-CN" altLang="en-US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股指期货的交易策略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268414"/>
            <a:ext cx="7467600" cy="581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跨品种套利举例：</a:t>
            </a:r>
          </a:p>
        </p:txBody>
      </p:sp>
    </p:spTree>
    <p:extLst>
      <p:ext uri="{BB962C8B-B14F-4D97-AF65-F5344CB8AC3E}">
        <p14:creationId xmlns:p14="http://schemas.microsoft.com/office/powerpoint/2010/main" val="260142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AutoShape 5"/>
          <p:cNvSpPr>
            <a:spLocks noChangeArrowheads="1"/>
          </p:cNvSpPr>
          <p:nvPr/>
        </p:nvSpPr>
        <p:spPr bwMode="auto">
          <a:xfrm>
            <a:off x="3719513" y="20605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商品期货的套期保值</a:t>
            </a:r>
          </a:p>
        </p:txBody>
      </p:sp>
      <p:sp>
        <p:nvSpPr>
          <p:cNvPr id="617475" name="AutoShape 6"/>
          <p:cNvSpPr>
            <a:spLocks noChangeArrowheads="1"/>
          </p:cNvSpPr>
          <p:nvPr/>
        </p:nvSpPr>
        <p:spPr bwMode="auto">
          <a:xfrm>
            <a:off x="3719513" y="33575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商品期货的套利</a:t>
            </a:r>
          </a:p>
        </p:txBody>
      </p:sp>
      <p:sp>
        <p:nvSpPr>
          <p:cNvPr id="617476" name="AutoShape 8"/>
          <p:cNvSpPr>
            <a:spLocks noChangeArrowheads="1"/>
          </p:cNvSpPr>
          <p:nvPr/>
        </p:nvSpPr>
        <p:spPr bwMode="auto">
          <a:xfrm>
            <a:off x="3719513" y="45815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商品期货的定价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第八章    商品期货的套期保值与套利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643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70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8083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738314" y="2000251"/>
            <a:ext cx="8620125" cy="364331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套期保值的基本含义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/>
              <a:t>      </a:t>
            </a:r>
            <a:r>
              <a:rPr lang="zh-CN" altLang="en-US" smtClean="0">
                <a:solidFill>
                  <a:srgbClr val="FF0000"/>
                </a:solidFill>
              </a:rPr>
              <a:t>引导示例：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某铝型材厂在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2003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月决定在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月初购入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600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吨铝锭。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2003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月现货价格为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13000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吨，而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月交割的期货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价格为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13200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吨。若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月初现货价上涨为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15000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吨，期货价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格上涨为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15200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吨。请问为了规避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月购进铝锭时价格上涨的</a:t>
            </a:r>
            <a:endParaRPr lang="en-US" altLang="zh-CN" b="1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风险，该厂应如何在</a:t>
            </a:r>
            <a:r>
              <a:rPr lang="en-US" altLang="zh-CN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b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月进行套期保值交易？ </a:t>
            </a:r>
          </a:p>
          <a:p>
            <a:pPr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428625"/>
            <a:ext cx="73152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4881717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910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981200"/>
            <a:ext cx="815340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套期保值的基本含义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）定义：现货和期货市场建立相反头寸，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锁定价格或利润的期货交易行为。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）目的：通过两个市场的盈亏相抵来规避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现货市场的价格波动。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428625"/>
            <a:ext cx="73152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1902970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18488" cy="48736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特殊的避险功能。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外汇期货和利率期货交易仅能回避其各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自的非系统风险，而股指期货的诞生则主要是用于回避股票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市场的</a:t>
            </a:r>
            <a:r>
              <a:rPr lang="zh-CN" altLang="en-US" b="1" smtClean="0">
                <a:solidFill>
                  <a:srgbClr val="FF0000"/>
                </a:solidFill>
              </a:rPr>
              <a:t>系统风险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特殊的结算方式和交易结果。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股指期货合约代表的是虚拟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的股票资产，而非某种有形或具体的股票。因此，合约到期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时，交易双方只要交付或收取根据结算价与开仓时股指差价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所折成的一定金额的货币即可，即</a:t>
            </a:r>
            <a:r>
              <a:rPr lang="zh-CN" altLang="en-US" b="1" smtClean="0">
                <a:solidFill>
                  <a:srgbClr val="FF0000"/>
                </a:solidFill>
              </a:rPr>
              <a:t>采用现金结算的方式，而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勿须也无法进行实物交割。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同时，也正是由于股指期货交易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并未发生实际的股票收付，故交易中也不会发生任何股东权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利和义务的转移。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具体以每指数点计多少货币单位结算，如恒生指数合约</a:t>
            </a:r>
            <a:endParaRPr lang="en-US" altLang="zh-CN" b="1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按每点</a:t>
            </a:r>
            <a:r>
              <a:rPr lang="en-US" altLang="zh-CN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50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港元结算。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7467600" cy="6524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股指期货概述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578564" name="TextBox 4"/>
          <p:cNvSpPr txBox="1">
            <a:spLocks noChangeArrowheads="1"/>
          </p:cNvSpPr>
          <p:nvPr/>
        </p:nvSpPr>
        <p:spPr bwMode="auto">
          <a:xfrm>
            <a:off x="1992314" y="981075"/>
            <a:ext cx="69119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股指期货合约的定义、内容和交易规则</a:t>
            </a:r>
          </a:p>
        </p:txBody>
      </p:sp>
    </p:spTree>
    <p:extLst>
      <p:ext uri="{BB962C8B-B14F-4D97-AF65-F5344CB8AC3E}">
        <p14:creationId xmlns:p14="http://schemas.microsoft.com/office/powerpoint/2010/main" val="2415792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3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3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3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3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3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3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3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0131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881188" y="2071689"/>
            <a:ext cx="8153400" cy="3233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套期保值的基本含义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/>
              <a:t>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）作用：为商品期货生产商、供应商，金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融期货交易者提供避险工具。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）原理：现货与期货市场价格同向变化，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且随着到期日来临，两者将趋于一致（？）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428625"/>
            <a:ext cx="73152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2367375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291513" cy="37004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套期保值的逻辑依据</a:t>
            </a:r>
          </a:p>
          <a:p>
            <a:pPr lvl="1" eaLnBrk="1" hangingPunct="1"/>
            <a:r>
              <a:rPr lang="zh-CN" altLang="en-US">
                <a:latin typeface="华文细黑" pitchFamily="2" charset="-122"/>
                <a:ea typeface="华文细黑" pitchFamily="2" charset="-122"/>
              </a:rPr>
              <a:t>对冲交易第一公理</a:t>
            </a:r>
          </a:p>
          <a:p>
            <a:pPr lvl="2" eaLnBrk="1" hangingPunct="1"/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同种商品的期货价格和现货价格之间会保持基本相同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的走势</a:t>
            </a:r>
          </a:p>
          <a:p>
            <a:pPr lvl="2" eaLnBrk="1" hangingPunct="1"/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也存在基差</a:t>
            </a:r>
          </a:p>
          <a:p>
            <a:pPr lvl="1" eaLnBrk="1" hangingPunct="1"/>
            <a:r>
              <a:rPr lang="zh-CN" altLang="en-US">
                <a:latin typeface="华文细黑" pitchFamily="2" charset="-122"/>
                <a:ea typeface="华文细黑" pitchFamily="2" charset="-122"/>
              </a:rPr>
              <a:t>对冲交易第二公理</a:t>
            </a:r>
          </a:p>
          <a:p>
            <a:pPr lvl="2" eaLnBrk="1" hangingPunct="1"/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当期货合约的交割期到来时，现货价格和期货价格之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间出现互相趋合的趋势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549275"/>
            <a:ext cx="73152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506834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1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1"/>
          </p:nvPr>
        </p:nvSpPr>
        <p:spPr>
          <a:xfrm rot="5400000">
            <a:off x="9113045" y="1081882"/>
            <a:ext cx="2011362" cy="384175"/>
          </a:xfrm>
        </p:spPr>
        <p:txBody>
          <a:bodyPr anchorCtr="0"/>
          <a:lstStyle/>
          <a:p>
            <a:pPr algn="r">
              <a:defRPr/>
            </a:pPr>
            <a:fld id="{BA009D75-B222-4BA1-A8A6-6A7FF73E4867}" type="slidenum">
              <a:rPr lang="en-US" altLang="zh-CN">
                <a:solidFill>
                  <a:schemeClr val="tx2"/>
                </a:solidFill>
              </a:rPr>
              <a:pPr algn="r">
                <a:defRPr/>
              </a:pPr>
              <a:t>52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622595" name="Text Box 30"/>
          <p:cNvSpPr txBox="1">
            <a:spLocks noChangeArrowheads="1"/>
          </p:cNvSpPr>
          <p:nvPr/>
        </p:nvSpPr>
        <p:spPr bwMode="auto">
          <a:xfrm>
            <a:off x="8382000" y="2667000"/>
            <a:ext cx="19812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趋同的图解</a:t>
            </a:r>
          </a:p>
        </p:txBody>
      </p:sp>
      <p:grpSp>
        <p:nvGrpSpPr>
          <p:cNvPr id="622596" name="组合 22"/>
          <p:cNvGrpSpPr>
            <a:grpSpLocks/>
          </p:cNvGrpSpPr>
          <p:nvPr/>
        </p:nvGrpSpPr>
        <p:grpSpPr bwMode="auto">
          <a:xfrm>
            <a:off x="2063750" y="908051"/>
            <a:ext cx="8142288" cy="5116513"/>
            <a:chOff x="533400" y="1412776"/>
            <a:chExt cx="8143056" cy="5115386"/>
          </a:xfrm>
        </p:grpSpPr>
        <p:sp>
          <p:nvSpPr>
            <p:cNvPr id="622597" name="Line 31"/>
            <p:cNvSpPr>
              <a:spLocks noChangeShapeType="1"/>
            </p:cNvSpPr>
            <p:nvPr/>
          </p:nvSpPr>
          <p:spPr bwMode="auto">
            <a:xfrm>
              <a:off x="7467600" y="4800600"/>
              <a:ext cx="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2598" name="组合 21"/>
            <p:cNvGrpSpPr>
              <a:grpSpLocks/>
            </p:cNvGrpSpPr>
            <p:nvPr/>
          </p:nvGrpSpPr>
          <p:grpSpPr bwMode="auto">
            <a:xfrm>
              <a:off x="533400" y="1412776"/>
              <a:ext cx="8143056" cy="5115386"/>
              <a:chOff x="533400" y="1412776"/>
              <a:chExt cx="8143056" cy="5115386"/>
            </a:xfrm>
          </p:grpSpPr>
          <p:sp>
            <p:nvSpPr>
              <p:cNvPr id="622599" name="AutoShape 27"/>
              <p:cNvSpPr>
                <a:spLocks noChangeArrowheads="1"/>
              </p:cNvSpPr>
              <p:nvPr/>
            </p:nvSpPr>
            <p:spPr bwMode="auto">
              <a:xfrm>
                <a:off x="611560" y="5949280"/>
                <a:ext cx="1136848" cy="578882"/>
              </a:xfrm>
              <a:prstGeom prst="wedgeRoundRectCallout">
                <a:avLst>
                  <a:gd name="adj1" fmla="val 88023"/>
                  <a:gd name="adj2" fmla="val -429306"/>
                  <a:gd name="adj3" fmla="val 16667"/>
                </a:avLst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基差</a:t>
                </a:r>
              </a:p>
            </p:txBody>
          </p:sp>
          <p:sp>
            <p:nvSpPr>
              <p:cNvPr id="622600" name="Text Box 2"/>
              <p:cNvSpPr txBox="1">
                <a:spLocks noChangeArrowheads="1"/>
              </p:cNvSpPr>
              <p:nvPr/>
            </p:nvSpPr>
            <p:spPr bwMode="auto">
              <a:xfrm>
                <a:off x="533400" y="1447800"/>
                <a:ext cx="990600" cy="523220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/>
                  <a:t>基差</a:t>
                </a:r>
              </a:p>
            </p:txBody>
          </p:sp>
          <p:sp>
            <p:nvSpPr>
              <p:cNvPr id="622601" name="Text Box 15"/>
              <p:cNvSpPr txBox="1">
                <a:spLocks noChangeArrowheads="1"/>
              </p:cNvSpPr>
              <p:nvPr/>
            </p:nvSpPr>
            <p:spPr bwMode="auto">
              <a:xfrm>
                <a:off x="1475656" y="1412776"/>
                <a:ext cx="838200" cy="52322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＝</a:t>
                </a:r>
              </a:p>
            </p:txBody>
          </p:sp>
          <p:sp>
            <p:nvSpPr>
              <p:cNvPr id="622602" name="Text Box 16"/>
              <p:cNvSpPr txBox="1">
                <a:spLocks noChangeArrowheads="1"/>
              </p:cNvSpPr>
              <p:nvPr/>
            </p:nvSpPr>
            <p:spPr bwMode="auto">
              <a:xfrm>
                <a:off x="2267744" y="1412776"/>
                <a:ext cx="1800200" cy="523220"/>
              </a:xfrm>
              <a:prstGeom prst="rect">
                <a:avLst/>
              </a:prstGeom>
              <a:noFill/>
              <a:ln w="38100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现货价格</a:t>
                </a:r>
              </a:p>
            </p:txBody>
          </p:sp>
          <p:sp>
            <p:nvSpPr>
              <p:cNvPr id="622603" name="Text Box 17"/>
              <p:cNvSpPr txBox="1">
                <a:spLocks noChangeArrowheads="1"/>
              </p:cNvSpPr>
              <p:nvPr/>
            </p:nvSpPr>
            <p:spPr bwMode="auto">
              <a:xfrm>
                <a:off x="4067944" y="1412776"/>
                <a:ext cx="576064" cy="52322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－</a:t>
                </a:r>
              </a:p>
            </p:txBody>
          </p:sp>
          <p:sp>
            <p:nvSpPr>
              <p:cNvPr id="622604" name="Text Box 18"/>
              <p:cNvSpPr txBox="1">
                <a:spLocks noChangeArrowheads="1"/>
              </p:cNvSpPr>
              <p:nvPr/>
            </p:nvSpPr>
            <p:spPr bwMode="auto">
              <a:xfrm>
                <a:off x="4644008" y="1412776"/>
                <a:ext cx="1809328" cy="523220"/>
              </a:xfrm>
              <a:prstGeom prst="rect">
                <a:avLst/>
              </a:prstGeom>
              <a:noFill/>
              <a:ln w="5715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期货价格</a:t>
                </a:r>
              </a:p>
            </p:txBody>
          </p:sp>
          <p:sp>
            <p:nvSpPr>
              <p:cNvPr id="622605" name="Line 21"/>
              <p:cNvSpPr>
                <a:spLocks noChangeShapeType="1"/>
              </p:cNvSpPr>
              <p:nvPr/>
            </p:nvSpPr>
            <p:spPr bwMode="auto">
              <a:xfrm flipV="1">
                <a:off x="1143000" y="2286000"/>
                <a:ext cx="0" cy="3505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06" name="Line 22"/>
              <p:cNvSpPr>
                <a:spLocks noChangeShapeType="1"/>
              </p:cNvSpPr>
              <p:nvPr/>
            </p:nvSpPr>
            <p:spPr bwMode="auto">
              <a:xfrm>
                <a:off x="1143000" y="5791200"/>
                <a:ext cx="6705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07" name="Text Box 23"/>
              <p:cNvSpPr txBox="1">
                <a:spLocks noChangeArrowheads="1"/>
              </p:cNvSpPr>
              <p:nvPr/>
            </p:nvSpPr>
            <p:spPr bwMode="auto">
              <a:xfrm>
                <a:off x="7236296" y="5805264"/>
                <a:ext cx="914400" cy="52322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时间</a:t>
                </a:r>
              </a:p>
            </p:txBody>
          </p:sp>
          <p:sp>
            <p:nvSpPr>
              <p:cNvPr id="622608" name="Freeform 24"/>
              <p:cNvSpPr>
                <a:spLocks/>
              </p:cNvSpPr>
              <p:nvPr/>
            </p:nvSpPr>
            <p:spPr bwMode="auto">
              <a:xfrm>
                <a:off x="1143000" y="4362450"/>
                <a:ext cx="6324600" cy="369251"/>
              </a:xfrm>
              <a:custGeom>
                <a:avLst/>
                <a:gdLst>
                  <a:gd name="T0" fmla="*/ 0 w 3984"/>
                  <a:gd name="T1" fmla="*/ 2147483647 h 660"/>
                  <a:gd name="T2" fmla="*/ 2147483647 w 3984"/>
                  <a:gd name="T3" fmla="*/ 2147483647 h 660"/>
                  <a:gd name="T4" fmla="*/ 2147483647 w 3984"/>
                  <a:gd name="T5" fmla="*/ 2147483647 h 660"/>
                  <a:gd name="T6" fmla="*/ 2147483647 w 3984"/>
                  <a:gd name="T7" fmla="*/ 2147483647 h 660"/>
                  <a:gd name="T8" fmla="*/ 2147483647 w 3984"/>
                  <a:gd name="T9" fmla="*/ 2147483647 h 660"/>
                  <a:gd name="T10" fmla="*/ 2147483647 w 3984"/>
                  <a:gd name="T11" fmla="*/ 2147483647 h 660"/>
                  <a:gd name="T12" fmla="*/ 2147483647 w 3984"/>
                  <a:gd name="T13" fmla="*/ 2147483647 h 660"/>
                  <a:gd name="T14" fmla="*/ 2147483647 w 3984"/>
                  <a:gd name="T15" fmla="*/ 2147483647 h 660"/>
                  <a:gd name="T16" fmla="*/ 2147483647 w 3984"/>
                  <a:gd name="T17" fmla="*/ 0 h 660"/>
                  <a:gd name="T18" fmla="*/ 2147483647 w 3984"/>
                  <a:gd name="T19" fmla="*/ 2147483647 h 660"/>
                  <a:gd name="T20" fmla="*/ 2147483647 w 3984"/>
                  <a:gd name="T21" fmla="*/ 2147483647 h 660"/>
                  <a:gd name="T22" fmla="*/ 2147483647 w 3984"/>
                  <a:gd name="T23" fmla="*/ 2147483647 h 660"/>
                  <a:gd name="T24" fmla="*/ 2147483647 w 3984"/>
                  <a:gd name="T25" fmla="*/ 2147483647 h 6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984"/>
                  <a:gd name="T40" fmla="*/ 0 h 660"/>
                  <a:gd name="T41" fmla="*/ 3984 w 3984"/>
                  <a:gd name="T42" fmla="*/ 660 h 6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984" h="660">
                    <a:moveTo>
                      <a:pt x="0" y="324"/>
                    </a:moveTo>
                    <a:lnTo>
                      <a:pt x="204" y="192"/>
                    </a:lnTo>
                    <a:lnTo>
                      <a:pt x="468" y="180"/>
                    </a:lnTo>
                    <a:lnTo>
                      <a:pt x="852" y="96"/>
                    </a:lnTo>
                    <a:lnTo>
                      <a:pt x="1068" y="348"/>
                    </a:lnTo>
                    <a:lnTo>
                      <a:pt x="1392" y="132"/>
                    </a:lnTo>
                    <a:lnTo>
                      <a:pt x="1788" y="132"/>
                    </a:lnTo>
                    <a:lnTo>
                      <a:pt x="2316" y="156"/>
                    </a:lnTo>
                    <a:lnTo>
                      <a:pt x="2568" y="0"/>
                    </a:lnTo>
                    <a:lnTo>
                      <a:pt x="2976" y="324"/>
                    </a:lnTo>
                    <a:lnTo>
                      <a:pt x="3204" y="564"/>
                    </a:lnTo>
                    <a:lnTo>
                      <a:pt x="3624" y="552"/>
                    </a:lnTo>
                    <a:lnTo>
                      <a:pt x="3984" y="660"/>
                    </a:lnTo>
                  </a:path>
                </a:pathLst>
              </a:cu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09" name="Freeform 25"/>
              <p:cNvSpPr>
                <a:spLocks/>
              </p:cNvSpPr>
              <p:nvPr/>
            </p:nvSpPr>
            <p:spPr bwMode="auto">
              <a:xfrm>
                <a:off x="1200150" y="3009900"/>
                <a:ext cx="6305550" cy="369251"/>
              </a:xfrm>
              <a:custGeom>
                <a:avLst/>
                <a:gdLst>
                  <a:gd name="T0" fmla="*/ 0 w 3972"/>
                  <a:gd name="T1" fmla="*/ 2147483647 h 1548"/>
                  <a:gd name="T2" fmla="*/ 2147483647 w 3972"/>
                  <a:gd name="T3" fmla="*/ 0 h 1548"/>
                  <a:gd name="T4" fmla="*/ 2147483647 w 3972"/>
                  <a:gd name="T5" fmla="*/ 2147483647 h 1548"/>
                  <a:gd name="T6" fmla="*/ 2147483647 w 3972"/>
                  <a:gd name="T7" fmla="*/ 2147483647 h 1548"/>
                  <a:gd name="T8" fmla="*/ 2147483647 w 3972"/>
                  <a:gd name="T9" fmla="*/ 2147483647 h 1548"/>
                  <a:gd name="T10" fmla="*/ 2147483647 w 3972"/>
                  <a:gd name="T11" fmla="*/ 2147483647 h 1548"/>
                  <a:gd name="T12" fmla="*/ 2147483647 w 3972"/>
                  <a:gd name="T13" fmla="*/ 2147483647 h 1548"/>
                  <a:gd name="T14" fmla="*/ 2147483647 w 3972"/>
                  <a:gd name="T15" fmla="*/ 2147483647 h 1548"/>
                  <a:gd name="T16" fmla="*/ 2147483647 w 3972"/>
                  <a:gd name="T17" fmla="*/ 2147483647 h 1548"/>
                  <a:gd name="T18" fmla="*/ 2147483647 w 3972"/>
                  <a:gd name="T19" fmla="*/ 2147483647 h 1548"/>
                  <a:gd name="T20" fmla="*/ 2147483647 w 3972"/>
                  <a:gd name="T21" fmla="*/ 2147483647 h 1548"/>
                  <a:gd name="T22" fmla="*/ 2147483647 w 3972"/>
                  <a:gd name="T23" fmla="*/ 2147483647 h 1548"/>
                  <a:gd name="T24" fmla="*/ 2147483647 w 3972"/>
                  <a:gd name="T25" fmla="*/ 2147483647 h 1548"/>
                  <a:gd name="T26" fmla="*/ 2147483647 w 3972"/>
                  <a:gd name="T27" fmla="*/ 2147483647 h 15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72"/>
                  <a:gd name="T43" fmla="*/ 0 h 1548"/>
                  <a:gd name="T44" fmla="*/ 3972 w 3972"/>
                  <a:gd name="T45" fmla="*/ 1548 h 154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72" h="1548">
                    <a:moveTo>
                      <a:pt x="0" y="360"/>
                    </a:moveTo>
                    <a:lnTo>
                      <a:pt x="240" y="0"/>
                    </a:lnTo>
                    <a:lnTo>
                      <a:pt x="480" y="300"/>
                    </a:lnTo>
                    <a:lnTo>
                      <a:pt x="864" y="168"/>
                    </a:lnTo>
                    <a:lnTo>
                      <a:pt x="1080" y="468"/>
                    </a:lnTo>
                    <a:lnTo>
                      <a:pt x="1404" y="252"/>
                    </a:lnTo>
                    <a:lnTo>
                      <a:pt x="1824" y="408"/>
                    </a:lnTo>
                    <a:lnTo>
                      <a:pt x="2316" y="444"/>
                    </a:lnTo>
                    <a:lnTo>
                      <a:pt x="2556" y="516"/>
                    </a:lnTo>
                    <a:lnTo>
                      <a:pt x="2832" y="612"/>
                    </a:lnTo>
                    <a:lnTo>
                      <a:pt x="3060" y="948"/>
                    </a:lnTo>
                    <a:lnTo>
                      <a:pt x="3288" y="1200"/>
                    </a:lnTo>
                    <a:lnTo>
                      <a:pt x="3504" y="1212"/>
                    </a:lnTo>
                    <a:lnTo>
                      <a:pt x="3972" y="1548"/>
                    </a:lnTo>
                  </a:path>
                </a:pathLst>
              </a:custGeom>
              <a:noFill/>
              <a:ln w="57150">
                <a:solidFill>
                  <a:srgbClr val="FF00FF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10" name="Line 26"/>
              <p:cNvSpPr>
                <a:spLocks noChangeShapeType="1"/>
              </p:cNvSpPr>
              <p:nvPr/>
            </p:nvSpPr>
            <p:spPr bwMode="auto">
              <a:xfrm>
                <a:off x="2209800" y="3352800"/>
                <a:ext cx="0" cy="1219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11" name="Line 28"/>
              <p:cNvSpPr>
                <a:spLocks noChangeShapeType="1"/>
              </p:cNvSpPr>
              <p:nvPr/>
            </p:nvSpPr>
            <p:spPr bwMode="auto">
              <a:xfrm>
                <a:off x="3203848" y="1916832"/>
                <a:ext cx="72752" cy="2731368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12" name="Line 29"/>
              <p:cNvSpPr>
                <a:spLocks noChangeShapeType="1"/>
              </p:cNvSpPr>
              <p:nvPr/>
            </p:nvSpPr>
            <p:spPr bwMode="auto">
              <a:xfrm>
                <a:off x="5580112" y="1988840"/>
                <a:ext cx="144016" cy="2061592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13" name="AutoShape 32"/>
              <p:cNvSpPr>
                <a:spLocks noChangeArrowheads="1"/>
              </p:cNvSpPr>
              <p:nvPr/>
            </p:nvSpPr>
            <p:spPr bwMode="auto">
              <a:xfrm>
                <a:off x="7380312" y="3505200"/>
                <a:ext cx="1296144" cy="1143000"/>
              </a:xfrm>
              <a:prstGeom prst="wedgeRectCallout">
                <a:avLst>
                  <a:gd name="adj1" fmla="val -42977"/>
                  <a:gd name="adj2" fmla="val 145278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2800"/>
                  <a:t>T</a:t>
                </a:r>
                <a:r>
                  <a:rPr lang="en-US" altLang="zh-CN" sz="2800" baseline="-25000"/>
                  <a:t>D</a:t>
                </a:r>
              </a:p>
              <a:p>
                <a:r>
                  <a:rPr lang="zh-CN" altLang="en-US" sz="2800"/>
                  <a:t>交割日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95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844676"/>
            <a:ext cx="8218488" cy="3629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</a:rPr>
              <a:t>基差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基差的含义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基差是指某一特定商品在某一特定时间和地点的现货价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格与该商品在期货市场的期货价格之差，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即：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基差＝现货价格一期货价格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导致基差变动的根本因素是该商品市场供求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替代商品的供求状况也会影响基差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基差变动不会超过现货与期货价格变动幅度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4"/>
            <a:ext cx="7315200" cy="674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140979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3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3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422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981200"/>
            <a:ext cx="815340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正向与反向市场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）正向市场：期货价＞现货价（基差为负）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）反向市场：期货价＜现货价（基差为正）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产生反向市场的原因：近期相对远期需求旺盛；预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计远期供给大幅度增加。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4"/>
            <a:ext cx="7315200" cy="674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7483528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5251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981200"/>
            <a:ext cx="81534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基差变强与变弱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/>
          </a:p>
          <a:p>
            <a:pPr>
              <a:buFont typeface="Wingdings" pitchFamily="2" charset="2"/>
              <a:buNone/>
            </a:pPr>
            <a:r>
              <a:rPr lang="zh-CN" altLang="en-US"/>
              <a:t>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）基差变强：由负变正、为正值且绝对值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越来越大、为负值且绝对值越来越小；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）基差变弱：由正变负、为正值且绝对值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越来越小、为负值且绝对值越来越大。</a:t>
            </a:r>
          </a:p>
          <a:p>
            <a:pPr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4"/>
            <a:ext cx="7315200" cy="674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9182735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38" y="500063"/>
            <a:ext cx="7315200" cy="723900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基差变强与变弱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8001000" y="2438401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zh-CN">
              <a:latin typeface="Verdana" pitchFamily="34" charset="0"/>
            </a:endParaRPr>
          </a:p>
        </p:txBody>
      </p:sp>
      <p:sp>
        <p:nvSpPr>
          <p:cNvPr id="626692" name="AutoShape 7">
            <a:hlinkClick r:id="rId2" action="ppaction://hlinkpres?slideindex=3&amp;slidetitle=第一章  导论" highlightClick="1"/>
          </p:cNvPr>
          <p:cNvSpPr>
            <a:spLocks noChangeArrowheads="1"/>
          </p:cNvSpPr>
          <p:nvPr/>
        </p:nvSpPr>
        <p:spPr bwMode="auto">
          <a:xfrm>
            <a:off x="5715000" y="5486400"/>
            <a:ext cx="533400" cy="457200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693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05600" y="4495800"/>
            <a:ext cx="1066800" cy="457200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694" name="Text Box 9"/>
          <p:cNvSpPr txBox="1">
            <a:spLocks noChangeArrowheads="1"/>
          </p:cNvSpPr>
          <p:nvPr/>
        </p:nvSpPr>
        <p:spPr bwMode="auto">
          <a:xfrm>
            <a:off x="1666876" y="1714501"/>
            <a:ext cx="8501063" cy="33701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基差                                基差 </a:t>
            </a:r>
          </a:p>
          <a:p>
            <a:pPr marL="342900" indent="-342900">
              <a:spcBef>
                <a:spcPct val="50000"/>
              </a:spcBef>
            </a:pPr>
            <a:endParaRPr lang="zh-CN" altLang="en-US"/>
          </a:p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t                                             t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 sz="2800"/>
              <a:t>              </a:t>
            </a:r>
          </a:p>
          <a:p>
            <a:pPr marL="342900" indent="-342900">
              <a:spcBef>
                <a:spcPct val="50000"/>
              </a:spcBef>
            </a:pPr>
            <a:endParaRPr lang="en-US" altLang="zh-CN" sz="280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altLang="zh-CN" sz="2800">
                <a:latin typeface="华文细黑" pitchFamily="2" charset="-122"/>
                <a:ea typeface="华文细黑" pitchFamily="2" charset="-122"/>
              </a:rPr>
              <a:t>                  </a:t>
            </a: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基差走强                                 基差走弱 </a:t>
            </a:r>
            <a:endParaRPr lang="en-US" altLang="zh-CN" sz="2800"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626695" name="Group 20"/>
          <p:cNvGrpSpPr>
            <a:grpSpLocks/>
          </p:cNvGrpSpPr>
          <p:nvPr/>
        </p:nvGrpSpPr>
        <p:grpSpPr bwMode="auto">
          <a:xfrm>
            <a:off x="2590800" y="2133600"/>
            <a:ext cx="3111500" cy="2895600"/>
            <a:chOff x="672" y="1392"/>
            <a:chExt cx="1960" cy="1824"/>
          </a:xfrm>
        </p:grpSpPr>
        <p:sp>
          <p:nvSpPr>
            <p:cNvPr id="626700" name="Freeform 13"/>
            <p:cNvSpPr>
              <a:spLocks/>
            </p:cNvSpPr>
            <p:nvPr/>
          </p:nvSpPr>
          <p:spPr bwMode="auto">
            <a:xfrm>
              <a:off x="672" y="2348"/>
              <a:ext cx="1960" cy="4"/>
            </a:xfrm>
            <a:custGeom>
              <a:avLst/>
              <a:gdLst>
                <a:gd name="T0" fmla="*/ 0 w 1960"/>
                <a:gd name="T1" fmla="*/ 4 h 4"/>
                <a:gd name="T2" fmla="*/ 1960 w 1960"/>
                <a:gd name="T3" fmla="*/ 0 h 4"/>
                <a:gd name="T4" fmla="*/ 0 60000 65536"/>
                <a:gd name="T5" fmla="*/ 0 60000 65536"/>
                <a:gd name="T6" fmla="*/ 0 w 1960"/>
                <a:gd name="T7" fmla="*/ 0 h 4"/>
                <a:gd name="T8" fmla="*/ 1960 w 1960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0" h="4">
                  <a:moveTo>
                    <a:pt x="0" y="4"/>
                  </a:moveTo>
                  <a:lnTo>
                    <a:pt x="196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01" name="Line 14"/>
            <p:cNvSpPr>
              <a:spLocks noChangeShapeType="1"/>
            </p:cNvSpPr>
            <p:nvPr/>
          </p:nvSpPr>
          <p:spPr bwMode="auto">
            <a:xfrm flipV="1">
              <a:off x="672" y="1392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02" name="Freeform 15"/>
            <p:cNvSpPr>
              <a:spLocks/>
            </p:cNvSpPr>
            <p:nvPr/>
          </p:nvSpPr>
          <p:spPr bwMode="auto">
            <a:xfrm>
              <a:off x="864" y="1776"/>
              <a:ext cx="1488" cy="1200"/>
            </a:xfrm>
            <a:custGeom>
              <a:avLst/>
              <a:gdLst>
                <a:gd name="T0" fmla="*/ 0 w 1488"/>
                <a:gd name="T1" fmla="*/ 1200 h 1200"/>
                <a:gd name="T2" fmla="*/ 288 w 1488"/>
                <a:gd name="T3" fmla="*/ 816 h 1200"/>
                <a:gd name="T4" fmla="*/ 528 w 1488"/>
                <a:gd name="T5" fmla="*/ 768 h 1200"/>
                <a:gd name="T6" fmla="*/ 720 w 1488"/>
                <a:gd name="T7" fmla="*/ 528 h 1200"/>
                <a:gd name="T8" fmla="*/ 960 w 1488"/>
                <a:gd name="T9" fmla="*/ 384 h 1200"/>
                <a:gd name="T10" fmla="*/ 1152 w 1488"/>
                <a:gd name="T11" fmla="*/ 384 h 1200"/>
                <a:gd name="T12" fmla="*/ 1296 w 1488"/>
                <a:gd name="T13" fmla="*/ 144 h 1200"/>
                <a:gd name="T14" fmla="*/ 1440 w 1488"/>
                <a:gd name="T15" fmla="*/ 192 h 1200"/>
                <a:gd name="T16" fmla="*/ 1488 w 1488"/>
                <a:gd name="T17" fmla="*/ 0 h 1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8"/>
                <a:gd name="T28" fmla="*/ 0 h 1200"/>
                <a:gd name="T29" fmla="*/ 1488 w 1488"/>
                <a:gd name="T30" fmla="*/ 1200 h 1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8" h="1200">
                  <a:moveTo>
                    <a:pt x="0" y="1200"/>
                  </a:moveTo>
                  <a:cubicBezTo>
                    <a:pt x="100" y="1044"/>
                    <a:pt x="200" y="888"/>
                    <a:pt x="288" y="816"/>
                  </a:cubicBezTo>
                  <a:cubicBezTo>
                    <a:pt x="376" y="744"/>
                    <a:pt x="456" y="816"/>
                    <a:pt x="528" y="768"/>
                  </a:cubicBezTo>
                  <a:cubicBezTo>
                    <a:pt x="600" y="720"/>
                    <a:pt x="648" y="592"/>
                    <a:pt x="720" y="528"/>
                  </a:cubicBezTo>
                  <a:cubicBezTo>
                    <a:pt x="792" y="464"/>
                    <a:pt x="888" y="408"/>
                    <a:pt x="960" y="384"/>
                  </a:cubicBezTo>
                  <a:cubicBezTo>
                    <a:pt x="1032" y="360"/>
                    <a:pt x="1096" y="424"/>
                    <a:pt x="1152" y="384"/>
                  </a:cubicBezTo>
                  <a:cubicBezTo>
                    <a:pt x="1208" y="344"/>
                    <a:pt x="1248" y="176"/>
                    <a:pt x="1296" y="144"/>
                  </a:cubicBezTo>
                  <a:cubicBezTo>
                    <a:pt x="1344" y="112"/>
                    <a:pt x="1408" y="216"/>
                    <a:pt x="1440" y="192"/>
                  </a:cubicBezTo>
                  <a:cubicBezTo>
                    <a:pt x="1472" y="168"/>
                    <a:pt x="1480" y="32"/>
                    <a:pt x="14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6696" name="Group 21"/>
          <p:cNvGrpSpPr>
            <a:grpSpLocks/>
          </p:cNvGrpSpPr>
          <p:nvPr/>
        </p:nvGrpSpPr>
        <p:grpSpPr bwMode="auto">
          <a:xfrm>
            <a:off x="6881813" y="2071688"/>
            <a:ext cx="2894012" cy="2901950"/>
            <a:chOff x="3697" y="1344"/>
            <a:chExt cx="1823" cy="1828"/>
          </a:xfrm>
        </p:grpSpPr>
        <p:sp>
          <p:nvSpPr>
            <p:cNvPr id="626697" name="Freeform 16"/>
            <p:cNvSpPr>
              <a:spLocks/>
            </p:cNvSpPr>
            <p:nvPr/>
          </p:nvSpPr>
          <p:spPr bwMode="auto">
            <a:xfrm>
              <a:off x="3704" y="2304"/>
              <a:ext cx="1816" cy="44"/>
            </a:xfrm>
            <a:custGeom>
              <a:avLst/>
              <a:gdLst>
                <a:gd name="T0" fmla="*/ 0 w 1816"/>
                <a:gd name="T1" fmla="*/ 44 h 44"/>
                <a:gd name="T2" fmla="*/ 1816 w 1816"/>
                <a:gd name="T3" fmla="*/ 0 h 44"/>
                <a:gd name="T4" fmla="*/ 0 60000 65536"/>
                <a:gd name="T5" fmla="*/ 0 60000 65536"/>
                <a:gd name="T6" fmla="*/ 0 w 1816"/>
                <a:gd name="T7" fmla="*/ 0 h 44"/>
                <a:gd name="T8" fmla="*/ 1816 w 1816"/>
                <a:gd name="T9" fmla="*/ 44 h 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16" h="44">
                  <a:moveTo>
                    <a:pt x="0" y="44"/>
                  </a:moveTo>
                  <a:lnTo>
                    <a:pt x="181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98" name="Freeform 17"/>
            <p:cNvSpPr>
              <a:spLocks/>
            </p:cNvSpPr>
            <p:nvPr/>
          </p:nvSpPr>
          <p:spPr bwMode="auto">
            <a:xfrm>
              <a:off x="3697" y="1344"/>
              <a:ext cx="25" cy="1828"/>
            </a:xfrm>
            <a:custGeom>
              <a:avLst/>
              <a:gdLst>
                <a:gd name="T0" fmla="*/ 25 w 25"/>
                <a:gd name="T1" fmla="*/ 1828 h 1828"/>
                <a:gd name="T2" fmla="*/ 0 w 25"/>
                <a:gd name="T3" fmla="*/ 0 h 1828"/>
                <a:gd name="T4" fmla="*/ 0 60000 65536"/>
                <a:gd name="T5" fmla="*/ 0 60000 65536"/>
                <a:gd name="T6" fmla="*/ 0 w 25"/>
                <a:gd name="T7" fmla="*/ 0 h 1828"/>
                <a:gd name="T8" fmla="*/ 25 w 25"/>
                <a:gd name="T9" fmla="*/ 1828 h 18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1828">
                  <a:moveTo>
                    <a:pt x="25" y="182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99" name="Freeform 18"/>
            <p:cNvSpPr>
              <a:spLocks/>
            </p:cNvSpPr>
            <p:nvPr/>
          </p:nvSpPr>
          <p:spPr bwMode="auto">
            <a:xfrm>
              <a:off x="3936" y="1632"/>
              <a:ext cx="1392" cy="1008"/>
            </a:xfrm>
            <a:custGeom>
              <a:avLst/>
              <a:gdLst>
                <a:gd name="T0" fmla="*/ 0 w 1392"/>
                <a:gd name="T1" fmla="*/ 0 h 1008"/>
                <a:gd name="T2" fmla="*/ 192 w 1392"/>
                <a:gd name="T3" fmla="*/ 144 h 1008"/>
                <a:gd name="T4" fmla="*/ 384 w 1392"/>
                <a:gd name="T5" fmla="*/ 144 h 1008"/>
                <a:gd name="T6" fmla="*/ 528 w 1392"/>
                <a:gd name="T7" fmla="*/ 384 h 1008"/>
                <a:gd name="T8" fmla="*/ 672 w 1392"/>
                <a:gd name="T9" fmla="*/ 288 h 1008"/>
                <a:gd name="T10" fmla="*/ 864 w 1392"/>
                <a:gd name="T11" fmla="*/ 576 h 1008"/>
                <a:gd name="T12" fmla="*/ 1008 w 1392"/>
                <a:gd name="T13" fmla="*/ 528 h 1008"/>
                <a:gd name="T14" fmla="*/ 1152 w 1392"/>
                <a:gd name="T15" fmla="*/ 720 h 1008"/>
                <a:gd name="T16" fmla="*/ 1200 w 1392"/>
                <a:gd name="T17" fmla="*/ 624 h 1008"/>
                <a:gd name="T18" fmla="*/ 1392 w 1392"/>
                <a:gd name="T19" fmla="*/ 1008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2"/>
                <a:gd name="T31" fmla="*/ 0 h 1008"/>
                <a:gd name="T32" fmla="*/ 1392 w 1392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2" h="1008">
                  <a:moveTo>
                    <a:pt x="0" y="0"/>
                  </a:moveTo>
                  <a:cubicBezTo>
                    <a:pt x="64" y="60"/>
                    <a:pt x="128" y="120"/>
                    <a:pt x="192" y="144"/>
                  </a:cubicBezTo>
                  <a:cubicBezTo>
                    <a:pt x="256" y="168"/>
                    <a:pt x="328" y="104"/>
                    <a:pt x="384" y="144"/>
                  </a:cubicBezTo>
                  <a:cubicBezTo>
                    <a:pt x="440" y="184"/>
                    <a:pt x="480" y="360"/>
                    <a:pt x="528" y="384"/>
                  </a:cubicBezTo>
                  <a:cubicBezTo>
                    <a:pt x="576" y="408"/>
                    <a:pt x="616" y="256"/>
                    <a:pt x="672" y="288"/>
                  </a:cubicBezTo>
                  <a:cubicBezTo>
                    <a:pt x="728" y="320"/>
                    <a:pt x="808" y="536"/>
                    <a:pt x="864" y="576"/>
                  </a:cubicBezTo>
                  <a:cubicBezTo>
                    <a:pt x="920" y="616"/>
                    <a:pt x="960" y="504"/>
                    <a:pt x="1008" y="528"/>
                  </a:cubicBezTo>
                  <a:cubicBezTo>
                    <a:pt x="1056" y="552"/>
                    <a:pt x="1120" y="704"/>
                    <a:pt x="1152" y="720"/>
                  </a:cubicBezTo>
                  <a:cubicBezTo>
                    <a:pt x="1184" y="736"/>
                    <a:pt x="1160" y="576"/>
                    <a:pt x="1200" y="624"/>
                  </a:cubicBezTo>
                  <a:cubicBezTo>
                    <a:pt x="1240" y="672"/>
                    <a:pt x="1360" y="944"/>
                    <a:pt x="1392" y="10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8980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729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024063" y="1571625"/>
            <a:ext cx="8153400" cy="3886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买入与卖出套期保值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）买入套期保值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在期货市场的初始头寸为买入合约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，适合规避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价格上涨风险，如原材料需求方等。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（</a:t>
            </a:r>
            <a:r>
              <a:rPr lang="en-US" altLang="zh-CN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）卖出套期保值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在期货市场的初始头寸为卖出合约，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适合规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避价格下跌风险，如原材料供给方等。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             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4"/>
            <a:ext cx="7315200" cy="674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7147546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20714"/>
            <a:ext cx="7315200" cy="674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5" y="1628775"/>
            <a:ext cx="8497888" cy="25527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套期保值的操作原则</a:t>
            </a:r>
          </a:p>
          <a:p>
            <a:pPr lvl="1" eaLnBrk="1" hangingPunct="1"/>
            <a:r>
              <a:rPr lang="zh-CN" altLang="en-US">
                <a:latin typeface="华文细黑" pitchFamily="2" charset="-122"/>
                <a:ea typeface="华文细黑" pitchFamily="2" charset="-122"/>
              </a:rPr>
              <a:t>交易方向相反原则</a:t>
            </a:r>
          </a:p>
          <a:p>
            <a:pPr lvl="2" eaLnBrk="1" hangingPunct="1"/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在做套期保值时，套期保值者必须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同时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在现货市场和期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货市场上采取相反的买卖行动，基</a:t>
            </a:r>
            <a:r>
              <a:rPr lang="zh-CN" altLang="en-US" b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进行反向操作</a:t>
            </a: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，在两</a:t>
            </a:r>
            <a:endParaRPr lang="en-US" altLang="zh-CN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个市场处于相反的部位。</a:t>
            </a:r>
          </a:p>
        </p:txBody>
      </p:sp>
      <p:graphicFrame>
        <p:nvGraphicFramePr>
          <p:cNvPr id="122884" name="Group 4"/>
          <p:cNvGraphicFramePr>
            <a:graphicFrameLocks noGrp="1"/>
          </p:cNvGraphicFramePr>
          <p:nvPr>
            <p:ph sz="half" idx="2"/>
          </p:nvPr>
        </p:nvGraphicFramePr>
        <p:xfrm>
          <a:off x="2495550" y="4076700"/>
          <a:ext cx="6629400" cy="155448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现货市场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期货市场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现在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卖出（买进）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买进（卖出）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将来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买进（卖出）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卖出（买进）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0703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844675"/>
            <a:ext cx="8497888" cy="31686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>
                <a:latin typeface="华文细黑" pitchFamily="2" charset="-122"/>
                <a:ea typeface="华文细黑" pitchFamily="2" charset="-122"/>
              </a:rPr>
              <a:t>商品种类相同原则</a:t>
            </a:r>
          </a:p>
          <a:p>
            <a:pPr lvl="1" eaLnBrk="1" hangingPunct="1"/>
            <a:r>
              <a:rPr lang="zh-CN" altLang="en-US">
                <a:latin typeface="华文细黑" pitchFamily="2" charset="-122"/>
                <a:ea typeface="华文细黑" pitchFamily="2" charset="-122"/>
              </a:rPr>
              <a:t>指做套期保值的时候，所选择的期货商品必须和套期保值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者将在现货市场上买进或卖出的现货商品在种类上相同。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只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有种类相同才能保持价格上大致相同的走势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，才会在两个市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场采取相反行动获得套期保值效果。</a:t>
            </a:r>
          </a:p>
          <a:p>
            <a:pPr lvl="1" eaLnBrk="1" hangingPunct="1"/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商品不同，价格走势不同，无法套期保值，反而增</a:t>
            </a:r>
            <a:endParaRPr lang="en-US" altLang="zh-CN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加风险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4"/>
            <a:ext cx="7315200" cy="674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  <p:sp>
        <p:nvSpPr>
          <p:cNvPr id="629764" name="TextBox 4"/>
          <p:cNvSpPr txBox="1">
            <a:spLocks noChangeArrowheads="1"/>
          </p:cNvSpPr>
          <p:nvPr/>
        </p:nvSpPr>
        <p:spPr bwMode="auto">
          <a:xfrm>
            <a:off x="2135189" y="1196975"/>
            <a:ext cx="64087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</a:rPr>
              <a:t>套期保值的操作原则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55904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9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未知"/>
          <p:cNvSpPr>
            <a:spLocks/>
          </p:cNvSpPr>
          <p:nvPr/>
        </p:nvSpPr>
        <p:spPr bwMode="auto">
          <a:xfrm>
            <a:off x="7421563" y="4721226"/>
            <a:ext cx="614362" cy="981075"/>
          </a:xfrm>
          <a:custGeom>
            <a:avLst/>
            <a:gdLst>
              <a:gd name="T0" fmla="*/ 2147483647 w 308"/>
              <a:gd name="T1" fmla="*/ 2147483647 h 444"/>
              <a:gd name="T2" fmla="*/ 0 w 308"/>
              <a:gd name="T3" fmla="*/ 2147483647 h 444"/>
              <a:gd name="T4" fmla="*/ 0 w 308"/>
              <a:gd name="T5" fmla="*/ 2147483647 h 444"/>
              <a:gd name="T6" fmla="*/ 2147483647 w 308"/>
              <a:gd name="T7" fmla="*/ 0 h 444"/>
              <a:gd name="T8" fmla="*/ 2147483647 w 308"/>
              <a:gd name="T9" fmla="*/ 2147483647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4"/>
              <a:gd name="T17" fmla="*/ 308 w 308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4">
                <a:moveTo>
                  <a:pt x="308" y="122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2"/>
                </a:lnTo>
                <a:close/>
              </a:path>
            </a:pathLst>
          </a:custGeom>
          <a:gradFill rotWithShape="1">
            <a:gsLst>
              <a:gs pos="0">
                <a:srgbClr val="433206"/>
              </a:gs>
              <a:gs pos="50000">
                <a:srgbClr val="906B0E"/>
              </a:gs>
              <a:gs pos="100000">
                <a:srgbClr val="433206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8" name="未知"/>
          <p:cNvSpPr>
            <a:spLocks/>
          </p:cNvSpPr>
          <p:nvPr/>
        </p:nvSpPr>
        <p:spPr bwMode="auto">
          <a:xfrm>
            <a:off x="3689351" y="4725988"/>
            <a:ext cx="4346575" cy="627062"/>
          </a:xfrm>
          <a:custGeom>
            <a:avLst/>
            <a:gdLst>
              <a:gd name="T0" fmla="*/ 2147483647 w 2180"/>
              <a:gd name="T1" fmla="*/ 2147483647 h 284"/>
              <a:gd name="T2" fmla="*/ 0 w 2180"/>
              <a:gd name="T3" fmla="*/ 2147483647 h 284"/>
              <a:gd name="T4" fmla="*/ 2147483647 w 2180"/>
              <a:gd name="T5" fmla="*/ 0 h 284"/>
              <a:gd name="T6" fmla="*/ 2147483647 w 2180"/>
              <a:gd name="T7" fmla="*/ 0 h 284"/>
              <a:gd name="T8" fmla="*/ 2147483647 w 2180"/>
              <a:gd name="T9" fmla="*/ 2147483647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0"/>
              <a:gd name="T16" fmla="*/ 0 h 284"/>
              <a:gd name="T17" fmla="*/ 2180 w 2180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0" h="284">
                <a:moveTo>
                  <a:pt x="1872" y="284"/>
                </a:moveTo>
                <a:lnTo>
                  <a:pt x="0" y="284"/>
                </a:lnTo>
                <a:lnTo>
                  <a:pt x="446" y="0"/>
                </a:lnTo>
                <a:lnTo>
                  <a:pt x="2180" y="0"/>
                </a:lnTo>
                <a:lnTo>
                  <a:pt x="1872" y="284"/>
                </a:lnTo>
                <a:close/>
              </a:path>
            </a:pathLst>
          </a:custGeom>
          <a:solidFill>
            <a:srgbClr val="F2E1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687764" y="5354639"/>
            <a:ext cx="3741737" cy="344487"/>
          </a:xfrm>
          <a:prstGeom prst="rect">
            <a:avLst/>
          </a:prstGeom>
          <a:gradFill rotWithShape="1">
            <a:gsLst>
              <a:gs pos="0">
                <a:srgbClr val="977514"/>
              </a:gs>
              <a:gs pos="50000">
                <a:srgbClr val="D0A11C"/>
              </a:gs>
              <a:gs pos="100000">
                <a:srgbClr val="977514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sz="2400">
                <a:latin typeface="Verdana" pitchFamily="34" charset="0"/>
              </a:rPr>
              <a:t>1982-1985</a:t>
            </a:r>
            <a:r>
              <a:rPr lang="zh-CN" altLang="en-US" sz="2400">
                <a:latin typeface="Verdana" pitchFamily="34" charset="0"/>
              </a:rPr>
              <a:t>年</a:t>
            </a:r>
          </a:p>
        </p:txBody>
      </p:sp>
      <p:sp>
        <p:nvSpPr>
          <p:cNvPr id="21510" name="未知"/>
          <p:cNvSpPr>
            <a:spLocks/>
          </p:cNvSpPr>
          <p:nvPr/>
        </p:nvSpPr>
        <p:spPr bwMode="auto">
          <a:xfrm>
            <a:off x="4570413" y="3754439"/>
            <a:ext cx="4083050" cy="631825"/>
          </a:xfrm>
          <a:custGeom>
            <a:avLst/>
            <a:gdLst>
              <a:gd name="T0" fmla="*/ 2147483647 w 2048"/>
              <a:gd name="T1" fmla="*/ 2147483647 h 286"/>
              <a:gd name="T2" fmla="*/ 0 w 2048"/>
              <a:gd name="T3" fmla="*/ 2147483647 h 286"/>
              <a:gd name="T4" fmla="*/ 2147483647 w 2048"/>
              <a:gd name="T5" fmla="*/ 0 h 286"/>
              <a:gd name="T6" fmla="*/ 2147483647 w 2048"/>
              <a:gd name="T7" fmla="*/ 0 h 286"/>
              <a:gd name="T8" fmla="*/ 2147483647 w 2048"/>
              <a:gd name="T9" fmla="*/ 2147483647 h 2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8"/>
              <a:gd name="T16" fmla="*/ 0 h 286"/>
              <a:gd name="T17" fmla="*/ 2048 w 2048"/>
              <a:gd name="T18" fmla="*/ 286 h 2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8" h="286">
                <a:moveTo>
                  <a:pt x="1742" y="286"/>
                </a:moveTo>
                <a:lnTo>
                  <a:pt x="0" y="286"/>
                </a:lnTo>
                <a:lnTo>
                  <a:pt x="446" y="0"/>
                </a:lnTo>
                <a:lnTo>
                  <a:pt x="2048" y="0"/>
                </a:lnTo>
                <a:lnTo>
                  <a:pt x="1742" y="286"/>
                </a:lnTo>
                <a:close/>
              </a:path>
            </a:pathLst>
          </a:custGeom>
          <a:solidFill>
            <a:srgbClr val="FF99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572001" y="4386264"/>
            <a:ext cx="3478213" cy="344487"/>
          </a:xfrm>
          <a:prstGeom prst="rect">
            <a:avLst/>
          </a:prstGeom>
          <a:gradFill rotWithShape="1">
            <a:gsLst>
              <a:gs pos="0">
                <a:srgbClr val="A0523A"/>
              </a:gs>
              <a:gs pos="50000">
                <a:srgbClr val="DC7150"/>
              </a:gs>
              <a:gs pos="100000">
                <a:srgbClr val="A0523A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sz="2400">
                <a:solidFill>
                  <a:srgbClr val="002060"/>
                </a:solidFill>
                <a:latin typeface="Verdana" pitchFamily="34" charset="0"/>
              </a:rPr>
              <a:t>1986-1987</a:t>
            </a:r>
            <a:r>
              <a:rPr lang="zh-CN" altLang="en-US" sz="2400">
                <a:solidFill>
                  <a:srgbClr val="002060"/>
                </a:solidFill>
                <a:latin typeface="Verdana" pitchFamily="34" charset="0"/>
              </a:rPr>
              <a:t>年</a:t>
            </a:r>
          </a:p>
        </p:txBody>
      </p:sp>
      <p:sp>
        <p:nvSpPr>
          <p:cNvPr id="21512" name="未知"/>
          <p:cNvSpPr>
            <a:spLocks/>
          </p:cNvSpPr>
          <p:nvPr/>
        </p:nvSpPr>
        <p:spPr bwMode="auto">
          <a:xfrm>
            <a:off x="8035925" y="3754439"/>
            <a:ext cx="611188" cy="981075"/>
          </a:xfrm>
          <a:custGeom>
            <a:avLst/>
            <a:gdLst>
              <a:gd name="T0" fmla="*/ 2147483647 w 306"/>
              <a:gd name="T1" fmla="*/ 2147483647 h 444"/>
              <a:gd name="T2" fmla="*/ 0 w 306"/>
              <a:gd name="T3" fmla="*/ 2147483647 h 444"/>
              <a:gd name="T4" fmla="*/ 0 w 306"/>
              <a:gd name="T5" fmla="*/ 2147483647 h 444"/>
              <a:gd name="T6" fmla="*/ 2147483647 w 306"/>
              <a:gd name="T7" fmla="*/ 0 h 444"/>
              <a:gd name="T8" fmla="*/ 2147483647 w 306"/>
              <a:gd name="T9" fmla="*/ 2147483647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444"/>
              <a:gd name="T17" fmla="*/ 306 w 306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444">
                <a:moveTo>
                  <a:pt x="306" y="122"/>
                </a:moveTo>
                <a:lnTo>
                  <a:pt x="0" y="444"/>
                </a:lnTo>
                <a:lnTo>
                  <a:pt x="0" y="286"/>
                </a:lnTo>
                <a:lnTo>
                  <a:pt x="306" y="0"/>
                </a:lnTo>
                <a:lnTo>
                  <a:pt x="306" y="122"/>
                </a:lnTo>
                <a:close/>
              </a:path>
            </a:pathLst>
          </a:custGeom>
          <a:gradFill rotWithShape="1">
            <a:gsLst>
              <a:gs pos="0">
                <a:srgbClr val="431805"/>
              </a:gs>
              <a:gs pos="50000">
                <a:srgbClr val="90330A"/>
              </a:gs>
              <a:gs pos="100000">
                <a:srgbClr val="431805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未知"/>
          <p:cNvSpPr>
            <a:spLocks/>
          </p:cNvSpPr>
          <p:nvPr/>
        </p:nvSpPr>
        <p:spPr bwMode="auto">
          <a:xfrm>
            <a:off x="5448301" y="2781300"/>
            <a:ext cx="3827463" cy="635000"/>
          </a:xfrm>
          <a:custGeom>
            <a:avLst/>
            <a:gdLst>
              <a:gd name="T0" fmla="*/ 2147483647 w 1920"/>
              <a:gd name="T1" fmla="*/ 2147483647 h 284"/>
              <a:gd name="T2" fmla="*/ 0 w 1920"/>
              <a:gd name="T3" fmla="*/ 2147483647 h 284"/>
              <a:gd name="T4" fmla="*/ 2147483647 w 1920"/>
              <a:gd name="T5" fmla="*/ 0 h 284"/>
              <a:gd name="T6" fmla="*/ 2147483647 w 1920"/>
              <a:gd name="T7" fmla="*/ 0 h 284"/>
              <a:gd name="T8" fmla="*/ 2147483647 w 1920"/>
              <a:gd name="T9" fmla="*/ 2147483647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284"/>
              <a:gd name="T17" fmla="*/ 1920 w 1920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284">
                <a:moveTo>
                  <a:pt x="1612" y="284"/>
                </a:moveTo>
                <a:lnTo>
                  <a:pt x="0" y="284"/>
                </a:lnTo>
                <a:lnTo>
                  <a:pt x="446" y="0"/>
                </a:lnTo>
                <a:lnTo>
                  <a:pt x="1920" y="0"/>
                </a:lnTo>
                <a:lnTo>
                  <a:pt x="1612" y="284"/>
                </a:lnTo>
                <a:close/>
              </a:path>
            </a:pathLst>
          </a:custGeom>
          <a:solidFill>
            <a:srgbClr val="A77B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449888" y="3416301"/>
            <a:ext cx="3211512" cy="346075"/>
          </a:xfrm>
          <a:prstGeom prst="rect">
            <a:avLst/>
          </a:prstGeom>
          <a:gradFill rotWithShape="1">
            <a:gsLst>
              <a:gs pos="0">
                <a:srgbClr val="5D2FB9"/>
              </a:gs>
              <a:gs pos="50000">
                <a:srgbClr val="8041FF"/>
              </a:gs>
              <a:gs pos="100000">
                <a:srgbClr val="5D2FB9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sz="2400">
                <a:latin typeface="Verdana" pitchFamily="34" charset="0"/>
              </a:rPr>
              <a:t>1988-1990</a:t>
            </a:r>
            <a:r>
              <a:rPr lang="zh-CN" altLang="en-US" sz="2400">
                <a:latin typeface="Verdana" pitchFamily="34" charset="0"/>
              </a:rPr>
              <a:t>年</a:t>
            </a:r>
          </a:p>
        </p:txBody>
      </p:sp>
      <p:sp>
        <p:nvSpPr>
          <p:cNvPr id="21515" name="未知"/>
          <p:cNvSpPr>
            <a:spLocks/>
          </p:cNvSpPr>
          <p:nvPr/>
        </p:nvSpPr>
        <p:spPr bwMode="auto">
          <a:xfrm>
            <a:off x="8655051" y="2790826"/>
            <a:ext cx="612775" cy="974725"/>
          </a:xfrm>
          <a:custGeom>
            <a:avLst/>
            <a:gdLst>
              <a:gd name="T0" fmla="*/ 2147483647 w 308"/>
              <a:gd name="T1" fmla="*/ 2147483647 h 442"/>
              <a:gd name="T2" fmla="*/ 0 w 308"/>
              <a:gd name="T3" fmla="*/ 2147483647 h 442"/>
              <a:gd name="T4" fmla="*/ 0 w 308"/>
              <a:gd name="T5" fmla="*/ 2147483647 h 442"/>
              <a:gd name="T6" fmla="*/ 2147483647 w 308"/>
              <a:gd name="T7" fmla="*/ 0 h 442"/>
              <a:gd name="T8" fmla="*/ 2147483647 w 308"/>
              <a:gd name="T9" fmla="*/ 2147483647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2"/>
              <a:gd name="T17" fmla="*/ 308 w 30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2">
                <a:moveTo>
                  <a:pt x="308" y="120"/>
                </a:moveTo>
                <a:lnTo>
                  <a:pt x="0" y="442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230744"/>
              </a:gs>
              <a:gs pos="50000">
                <a:srgbClr val="4B1092"/>
              </a:gs>
              <a:gs pos="100000">
                <a:srgbClr val="23074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6" name="未知"/>
          <p:cNvSpPr>
            <a:spLocks/>
          </p:cNvSpPr>
          <p:nvPr/>
        </p:nvSpPr>
        <p:spPr bwMode="auto">
          <a:xfrm>
            <a:off x="6332538" y="1816101"/>
            <a:ext cx="3560762" cy="627063"/>
          </a:xfrm>
          <a:custGeom>
            <a:avLst/>
            <a:gdLst>
              <a:gd name="T0" fmla="*/ 2147483647 w 1786"/>
              <a:gd name="T1" fmla="*/ 2147483647 h 284"/>
              <a:gd name="T2" fmla="*/ 0 w 1786"/>
              <a:gd name="T3" fmla="*/ 2147483647 h 284"/>
              <a:gd name="T4" fmla="*/ 2147483647 w 1786"/>
              <a:gd name="T5" fmla="*/ 0 h 284"/>
              <a:gd name="T6" fmla="*/ 2147483647 w 1786"/>
              <a:gd name="T7" fmla="*/ 0 h 284"/>
              <a:gd name="T8" fmla="*/ 2147483647 w 1786"/>
              <a:gd name="T9" fmla="*/ 2147483647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6"/>
              <a:gd name="T16" fmla="*/ 0 h 284"/>
              <a:gd name="T17" fmla="*/ 1786 w 1786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338889" y="2443164"/>
            <a:ext cx="2947987" cy="352425"/>
          </a:xfrm>
          <a:prstGeom prst="rect">
            <a:avLst/>
          </a:prstGeom>
          <a:gradFill rotWithShape="1">
            <a:gsLst>
              <a:gs pos="0">
                <a:srgbClr val="00684D"/>
              </a:gs>
              <a:gs pos="50000">
                <a:srgbClr val="00906A"/>
              </a:gs>
              <a:gs pos="100000">
                <a:srgbClr val="00684D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sz="2400">
                <a:latin typeface="Verdana" pitchFamily="34" charset="0"/>
              </a:rPr>
              <a:t>1990</a:t>
            </a:r>
            <a:r>
              <a:rPr lang="zh-CN" altLang="en-US" sz="2400">
                <a:latin typeface="Verdana" pitchFamily="34" charset="0"/>
              </a:rPr>
              <a:t>年至今</a:t>
            </a:r>
          </a:p>
        </p:txBody>
      </p:sp>
      <p:sp>
        <p:nvSpPr>
          <p:cNvPr id="21518" name="未知"/>
          <p:cNvSpPr>
            <a:spLocks/>
          </p:cNvSpPr>
          <p:nvPr/>
        </p:nvSpPr>
        <p:spPr bwMode="auto">
          <a:xfrm>
            <a:off x="9272588" y="1816101"/>
            <a:ext cx="614362" cy="981075"/>
          </a:xfrm>
          <a:custGeom>
            <a:avLst/>
            <a:gdLst>
              <a:gd name="T0" fmla="*/ 2147483647 w 308"/>
              <a:gd name="T1" fmla="*/ 2147483647 h 444"/>
              <a:gd name="T2" fmla="*/ 0 w 308"/>
              <a:gd name="T3" fmla="*/ 2147483647 h 444"/>
              <a:gd name="T4" fmla="*/ 0 w 308"/>
              <a:gd name="T5" fmla="*/ 2147483647 h 444"/>
              <a:gd name="T6" fmla="*/ 2147483647 w 308"/>
              <a:gd name="T7" fmla="*/ 0 h 444"/>
              <a:gd name="T8" fmla="*/ 2147483647 w 308"/>
              <a:gd name="T9" fmla="*/ 2147483647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4"/>
              <a:gd name="T17" fmla="*/ 308 w 308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00281D"/>
              </a:gs>
              <a:gs pos="50000">
                <a:srgbClr val="00563F"/>
              </a:gs>
              <a:gs pos="100000">
                <a:srgbClr val="00281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2425701" y="1822450"/>
            <a:ext cx="479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606675" y="2106613"/>
            <a:ext cx="2120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002060"/>
                </a:solidFill>
                <a:latin typeface="Verdana" pitchFamily="34" charset="0"/>
              </a:rPr>
              <a:t>快速发展阶段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616200" y="1816100"/>
            <a:ext cx="0" cy="101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2425701" y="2798763"/>
            <a:ext cx="391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606676" y="3063876"/>
            <a:ext cx="183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9900FF"/>
                </a:solidFill>
                <a:latin typeface="Verdana" pitchFamily="34" charset="0"/>
              </a:rPr>
              <a:t>停滞阶段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2425700" y="3759200"/>
            <a:ext cx="303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2425700" y="4721225"/>
            <a:ext cx="214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2425700" y="569595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606676" y="4065588"/>
            <a:ext cx="1617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FF6600"/>
                </a:solidFill>
                <a:latin typeface="Verdana" pitchFamily="34" charset="0"/>
              </a:rPr>
              <a:t>成长阶段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2606675" y="5000626"/>
            <a:ext cx="1544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latin typeface="Verdana" pitchFamily="34" charset="0"/>
              </a:rPr>
              <a:t>推出阶段</a:t>
            </a:r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2616200" y="2827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2616200" y="377348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2616200" y="4721225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2" name="未知"/>
          <p:cNvSpPr>
            <a:spLocks/>
          </p:cNvSpPr>
          <p:nvPr/>
        </p:nvSpPr>
        <p:spPr bwMode="auto">
          <a:xfrm>
            <a:off x="4319589" y="2005014"/>
            <a:ext cx="1957387" cy="3157537"/>
          </a:xfrm>
          <a:custGeom>
            <a:avLst/>
            <a:gdLst>
              <a:gd name="T0" fmla="*/ 2147483647 w 1824"/>
              <a:gd name="T1" fmla="*/ 2147483647 h 2648"/>
              <a:gd name="T2" fmla="*/ 2147483647 w 1824"/>
              <a:gd name="T3" fmla="*/ 2147483647 h 2648"/>
              <a:gd name="T4" fmla="*/ 2147483647 w 1824"/>
              <a:gd name="T5" fmla="*/ 2147483647 h 2648"/>
              <a:gd name="T6" fmla="*/ 2147483647 w 1824"/>
              <a:gd name="T7" fmla="*/ 2147483647 h 2648"/>
              <a:gd name="T8" fmla="*/ 2147483647 w 1824"/>
              <a:gd name="T9" fmla="*/ 2147483647 h 2648"/>
              <a:gd name="T10" fmla="*/ 2147483647 w 1824"/>
              <a:gd name="T11" fmla="*/ 2147483647 h 2648"/>
              <a:gd name="T12" fmla="*/ 2147483647 w 1824"/>
              <a:gd name="T13" fmla="*/ 2147483647 h 2648"/>
              <a:gd name="T14" fmla="*/ 2147483647 w 1824"/>
              <a:gd name="T15" fmla="*/ 2147483647 h 2648"/>
              <a:gd name="T16" fmla="*/ 2147483647 w 1824"/>
              <a:gd name="T17" fmla="*/ 2147483647 h 2648"/>
              <a:gd name="T18" fmla="*/ 2147483647 w 1824"/>
              <a:gd name="T19" fmla="*/ 2147483647 h 2648"/>
              <a:gd name="T20" fmla="*/ 2147483647 w 1824"/>
              <a:gd name="T21" fmla="*/ 2147483647 h 2648"/>
              <a:gd name="T22" fmla="*/ 2147483647 w 1824"/>
              <a:gd name="T23" fmla="*/ 2147483647 h 2648"/>
              <a:gd name="T24" fmla="*/ 2147483647 w 1824"/>
              <a:gd name="T25" fmla="*/ 2147483647 h 2648"/>
              <a:gd name="T26" fmla="*/ 2147483647 w 1824"/>
              <a:gd name="T27" fmla="*/ 2147483647 h 2648"/>
              <a:gd name="T28" fmla="*/ 2147483647 w 1824"/>
              <a:gd name="T29" fmla="*/ 2147483647 h 2648"/>
              <a:gd name="T30" fmla="*/ 2147483647 w 1824"/>
              <a:gd name="T31" fmla="*/ 2147483647 h 2648"/>
              <a:gd name="T32" fmla="*/ 2147483647 w 1824"/>
              <a:gd name="T33" fmla="*/ 2147483647 h 2648"/>
              <a:gd name="T34" fmla="*/ 2147483647 w 1824"/>
              <a:gd name="T35" fmla="*/ 2147483647 h 2648"/>
              <a:gd name="T36" fmla="*/ 2147483647 w 1824"/>
              <a:gd name="T37" fmla="*/ 2147483647 h 2648"/>
              <a:gd name="T38" fmla="*/ 2147483647 w 1824"/>
              <a:gd name="T39" fmla="*/ 2147483647 h 2648"/>
              <a:gd name="T40" fmla="*/ 2147483647 w 1824"/>
              <a:gd name="T41" fmla="*/ 2147483647 h 2648"/>
              <a:gd name="T42" fmla="*/ 2147483647 w 1824"/>
              <a:gd name="T43" fmla="*/ 2147483647 h 2648"/>
              <a:gd name="T44" fmla="*/ 2147483647 w 1824"/>
              <a:gd name="T45" fmla="*/ 2147483647 h 2648"/>
              <a:gd name="T46" fmla="*/ 2147483647 w 1824"/>
              <a:gd name="T47" fmla="*/ 2147483647 h 2648"/>
              <a:gd name="T48" fmla="*/ 2147483647 w 1824"/>
              <a:gd name="T49" fmla="*/ 2147483647 h 2648"/>
              <a:gd name="T50" fmla="*/ 2147483647 w 1824"/>
              <a:gd name="T51" fmla="*/ 2147483647 h 2648"/>
              <a:gd name="T52" fmla="*/ 2147483647 w 1824"/>
              <a:gd name="T53" fmla="*/ 2147483647 h 2648"/>
              <a:gd name="T54" fmla="*/ 2147483647 w 1824"/>
              <a:gd name="T55" fmla="*/ 2147483647 h 2648"/>
              <a:gd name="T56" fmla="*/ 2147483647 w 1824"/>
              <a:gd name="T57" fmla="*/ 2147483647 h 2648"/>
              <a:gd name="T58" fmla="*/ 2147483647 w 1824"/>
              <a:gd name="T59" fmla="*/ 2147483647 h 2648"/>
              <a:gd name="T60" fmla="*/ 2147483647 w 1824"/>
              <a:gd name="T61" fmla="*/ 2147483647 h 2648"/>
              <a:gd name="T62" fmla="*/ 2147483647 w 1824"/>
              <a:gd name="T63" fmla="*/ 2147483647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61092E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2063750" y="260351"/>
            <a:ext cx="7467600" cy="652463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3000375" y="5949950"/>
            <a:ext cx="57610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股指期货的产生与发展</a:t>
            </a:r>
          </a:p>
        </p:txBody>
      </p:sp>
      <p:sp>
        <p:nvSpPr>
          <p:cNvPr id="579614" name="TextBox 3"/>
          <p:cNvSpPr txBox="1">
            <a:spLocks noChangeArrowheads="1"/>
          </p:cNvSpPr>
          <p:nvPr/>
        </p:nvSpPr>
        <p:spPr bwMode="auto">
          <a:xfrm>
            <a:off x="2135189" y="1052514"/>
            <a:ext cx="74882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全球主要股指期货合约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785772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 animBg="1"/>
      <p:bldP spid="21509" grpId="0" animBg="1" autoUpdateAnimBg="0"/>
      <p:bldP spid="21510" grpId="0" animBg="1"/>
      <p:bldP spid="21511" grpId="0" animBg="1" autoUpdateAnimBg="0"/>
      <p:bldP spid="21512" grpId="0" animBg="1"/>
      <p:bldP spid="21513" grpId="0" animBg="1"/>
      <p:bldP spid="21514" grpId="0" animBg="1" autoUpdateAnimBg="0"/>
      <p:bldP spid="21515" grpId="0" animBg="1"/>
      <p:bldP spid="21516" grpId="0" animBg="1"/>
      <p:bldP spid="21517" grpId="0" animBg="1" autoUpdateAnimBg="0"/>
      <p:bldP spid="21518" grpId="0" animBg="1"/>
      <p:bldP spid="21519" grpId="0" animBg="1"/>
      <p:bldP spid="21520" grpId="0" autoUpdateAnimBg="0"/>
      <p:bldP spid="21521" grpId="0" animBg="1"/>
      <p:bldP spid="21522" grpId="0" animBg="1"/>
      <p:bldP spid="21523" grpId="0" autoUpdateAnimBg="0"/>
      <p:bldP spid="21524" grpId="0" animBg="1"/>
      <p:bldP spid="21525" grpId="0" animBg="1"/>
      <p:bldP spid="21526" grpId="0" animBg="1"/>
      <p:bldP spid="21527" grpId="0" autoUpdateAnimBg="0"/>
      <p:bldP spid="21528" grpId="0" autoUpdateAnimBg="0"/>
      <p:bldP spid="21529" grpId="0" animBg="1"/>
      <p:bldP spid="21530" grpId="0" animBg="1"/>
      <p:bldP spid="21531" grpId="0" animBg="1"/>
      <p:bldP spid="21532" grpId="0" animBg="1"/>
      <p:bldP spid="3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844675"/>
            <a:ext cx="8424863" cy="3240088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细黑" pitchFamily="2" charset="-122"/>
                <a:ea typeface="华文细黑" pitchFamily="2" charset="-122"/>
              </a:rPr>
              <a:t>商品数量相等原则</a:t>
            </a:r>
          </a:p>
          <a:p>
            <a:pPr lvl="1" eaLnBrk="1" hangingPunct="1"/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套期保值时，所选用的期货合约上所载的商品的</a:t>
            </a:r>
            <a:endParaRPr lang="en-US" altLang="zh-CN" sz="28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数量必须与交易者将来要在现货市场上买进或卖出</a:t>
            </a:r>
            <a:endParaRPr lang="en-US" altLang="zh-CN" sz="28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的商品数量相等（传统套期保值）</a:t>
            </a:r>
          </a:p>
          <a:p>
            <a:pPr lvl="1" eaLnBrk="1" hangingPunct="1"/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基差必须考虑</a:t>
            </a:r>
          </a:p>
          <a:p>
            <a:pPr lvl="1" eaLnBrk="1" hangingPunct="1"/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标准化数量难以实现完全满足套期保值数量要求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4"/>
            <a:ext cx="7315200" cy="674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  <p:sp>
        <p:nvSpPr>
          <p:cNvPr id="630788" name="TextBox 4"/>
          <p:cNvSpPr txBox="1">
            <a:spLocks noChangeArrowheads="1"/>
          </p:cNvSpPr>
          <p:nvPr/>
        </p:nvSpPr>
        <p:spPr bwMode="auto">
          <a:xfrm>
            <a:off x="2135189" y="1196975"/>
            <a:ext cx="64087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</a:rPr>
              <a:t>套期保值的操作原则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097228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2205039"/>
            <a:ext cx="8569325" cy="2879725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细黑" pitchFamily="2" charset="-122"/>
                <a:ea typeface="华文细黑" pitchFamily="2" charset="-122"/>
              </a:rPr>
              <a:t>月份相同或相近原则</a:t>
            </a:r>
          </a:p>
          <a:p>
            <a:pPr lvl="1" eaLnBrk="1" hangingPunct="1"/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选择期货合约的交割月份与交易者将来在现货的</a:t>
            </a:r>
            <a:endParaRPr lang="en-US" altLang="zh-CN" sz="28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市场上实际买进或卖出商品的时间相同或相近。</a:t>
            </a:r>
          </a:p>
          <a:p>
            <a:pPr lvl="1" eaLnBrk="1" hangingPunct="1"/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缩短在现货市场上买卖的时间和在期货市场上进</a:t>
            </a:r>
            <a:endParaRPr lang="en-US" altLang="zh-CN" sz="280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行对冲的时间的间隔差距。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631811" name="TextBox 3"/>
          <p:cNvSpPr txBox="1">
            <a:spLocks noChangeArrowheads="1"/>
          </p:cNvSpPr>
          <p:nvPr/>
        </p:nvSpPr>
        <p:spPr bwMode="auto">
          <a:xfrm>
            <a:off x="2063750" y="1557339"/>
            <a:ext cx="38877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</a:rPr>
              <a:t>套期保值的操作原则</a:t>
            </a:r>
            <a:endParaRPr lang="zh-CN" altLang="en-US" sz="28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4"/>
            <a:ext cx="7315200" cy="674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822315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4"/>
          <p:cNvSpPr txBox="1">
            <a:spLocks noChangeArrowheads="1"/>
          </p:cNvSpPr>
          <p:nvPr/>
        </p:nvSpPr>
        <p:spPr bwMode="gray">
          <a:xfrm>
            <a:off x="3937000" y="2713038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graphicFrame>
        <p:nvGraphicFramePr>
          <p:cNvPr id="377963" name="Group 107"/>
          <p:cNvGraphicFramePr>
            <a:graphicFrameLocks noGrp="1"/>
          </p:cNvGraphicFramePr>
          <p:nvPr>
            <p:ph sz="half" idx="2"/>
          </p:nvPr>
        </p:nvGraphicFramePr>
        <p:xfrm>
          <a:off x="1881188" y="2214563"/>
          <a:ext cx="8305800" cy="30937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现货市场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期货市场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基差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卖出铜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买入铜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买入铜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卖出铜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17000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结果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亏损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盈利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净获利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=0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2863" name="TextBox 5"/>
          <p:cNvSpPr txBox="1">
            <a:spLocks noChangeArrowheads="1"/>
          </p:cNvSpPr>
          <p:nvPr/>
        </p:nvSpPr>
        <p:spPr bwMode="auto">
          <a:xfrm>
            <a:off x="3167063" y="1571626"/>
            <a:ext cx="59055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基差变化与套期保值结果之间的关系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500688"/>
            <a:ext cx="828675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800" b="1" dirty="0"/>
              <a:t> </a:t>
            </a:r>
            <a:r>
              <a:rPr lang="zh-CN" altLang="en-US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结论</a:t>
            </a:r>
            <a:r>
              <a:rPr lang="en-US" altLang="zh-CN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3100" b="1" dirty="0">
                <a:solidFill>
                  <a:srgbClr val="FF0000"/>
                </a:solidFill>
              </a:rPr>
              <a:t>基差不变，无论买入或卖出都为持平套保</a:t>
            </a:r>
          </a:p>
        </p:txBody>
      </p:sp>
    </p:spTree>
    <p:extLst>
      <p:ext uri="{BB962C8B-B14F-4D97-AF65-F5344CB8AC3E}">
        <p14:creationId xmlns:p14="http://schemas.microsoft.com/office/powerpoint/2010/main" val="210681028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13" y="1643064"/>
            <a:ext cx="8424862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142875"/>
            <a:ext cx="73152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  <p:sp>
        <p:nvSpPr>
          <p:cNvPr id="633860" name="TextBox 5"/>
          <p:cNvSpPr txBox="1">
            <a:spLocks noChangeArrowheads="1"/>
          </p:cNvSpPr>
          <p:nvPr/>
        </p:nvSpPr>
        <p:spPr bwMode="auto">
          <a:xfrm>
            <a:off x="3309938" y="1071564"/>
            <a:ext cx="59055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</a:rPr>
              <a:t>基差变化与套期保值结果之间的关系</a:t>
            </a:r>
          </a:p>
        </p:txBody>
      </p:sp>
      <p:sp>
        <p:nvSpPr>
          <p:cNvPr id="573445" name="Text Box 43"/>
          <p:cNvSpPr txBox="1">
            <a:spLocks noChangeArrowheads="1"/>
          </p:cNvSpPr>
          <p:nvPr/>
        </p:nvSpPr>
        <p:spPr bwMode="auto">
          <a:xfrm>
            <a:off x="1881189" y="5786439"/>
            <a:ext cx="731043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：基差走强→买入套保亏损（减亏保值）</a:t>
            </a:r>
          </a:p>
        </p:txBody>
      </p:sp>
      <p:sp>
        <p:nvSpPr>
          <p:cNvPr id="7" name="AutoShape 41"/>
          <p:cNvSpPr>
            <a:spLocks noChangeArrowheads="1"/>
          </p:cNvSpPr>
          <p:nvPr/>
        </p:nvSpPr>
        <p:spPr bwMode="auto">
          <a:xfrm>
            <a:off x="7453314" y="1643064"/>
            <a:ext cx="1571625" cy="428625"/>
          </a:xfrm>
          <a:prstGeom prst="wedgeRoundRectCallout">
            <a:avLst>
              <a:gd name="adj1" fmla="val -47134"/>
              <a:gd name="adj2" fmla="val 239931"/>
              <a:gd name="adj3" fmla="val 16667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400"/>
              <a:t>买入套保</a:t>
            </a:r>
          </a:p>
        </p:txBody>
      </p:sp>
    </p:spTree>
    <p:extLst>
      <p:ext uri="{BB962C8B-B14F-4D97-AF65-F5344CB8AC3E}">
        <p14:creationId xmlns:p14="http://schemas.microsoft.com/office/powerpoint/2010/main" val="2647460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4"/>
          <p:cNvSpPr txBox="1">
            <a:spLocks noChangeArrowheads="1"/>
          </p:cNvSpPr>
          <p:nvPr/>
        </p:nvSpPr>
        <p:spPr bwMode="gray">
          <a:xfrm>
            <a:off x="3937000" y="2713038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graphicFrame>
        <p:nvGraphicFramePr>
          <p:cNvPr id="381958" name="Group 6"/>
          <p:cNvGraphicFramePr>
            <a:graphicFrameLocks noGrp="1"/>
          </p:cNvGraphicFramePr>
          <p:nvPr>
            <p:ph sz="half" idx="2"/>
          </p:nvPr>
        </p:nvGraphicFramePr>
        <p:xfrm>
          <a:off x="1981200" y="2286000"/>
          <a:ext cx="8305800" cy="310896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现货市场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期货市场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基差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买入铜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卖出铜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15500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卖出铜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买入铜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13900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结果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亏损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盈利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净获利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=100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4911" name="AutoShape 40"/>
          <p:cNvSpPr>
            <a:spLocks noChangeArrowheads="1"/>
          </p:cNvSpPr>
          <p:nvPr/>
        </p:nvSpPr>
        <p:spPr bwMode="auto">
          <a:xfrm>
            <a:off x="6248400" y="1828800"/>
            <a:ext cx="762000" cy="9906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2900"/>
            <a:endParaRPr lang="zh-CN" altLang="zh-CN"/>
          </a:p>
        </p:txBody>
      </p:sp>
      <p:sp>
        <p:nvSpPr>
          <p:cNvPr id="381993" name="AutoShape 41"/>
          <p:cNvSpPr>
            <a:spLocks noChangeArrowheads="1"/>
          </p:cNvSpPr>
          <p:nvPr/>
        </p:nvSpPr>
        <p:spPr bwMode="auto">
          <a:xfrm>
            <a:off x="8239125" y="1785938"/>
            <a:ext cx="1828800" cy="457200"/>
          </a:xfrm>
          <a:prstGeom prst="wedgeRoundRectCallout">
            <a:avLst>
              <a:gd name="adj1" fmla="val -47134"/>
              <a:gd name="adj2" fmla="val 239931"/>
              <a:gd name="adj3" fmla="val 16667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400"/>
              <a:t>卖出套保</a:t>
            </a:r>
          </a:p>
        </p:txBody>
      </p:sp>
      <p:sp>
        <p:nvSpPr>
          <p:cNvPr id="634913" name="AutoShape 42"/>
          <p:cNvSpPr>
            <a:spLocks noChangeArrowheads="1"/>
          </p:cNvSpPr>
          <p:nvPr/>
        </p:nvSpPr>
        <p:spPr bwMode="auto">
          <a:xfrm>
            <a:off x="5257800" y="5181600"/>
            <a:ext cx="12954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zh-CN" altLang="zh-CN"/>
          </a:p>
        </p:txBody>
      </p:sp>
      <p:sp>
        <p:nvSpPr>
          <p:cNvPr id="574498" name="Text Box 43"/>
          <p:cNvSpPr txBox="1">
            <a:spLocks noChangeArrowheads="1"/>
          </p:cNvSpPr>
          <p:nvPr/>
        </p:nvSpPr>
        <p:spPr bwMode="auto">
          <a:xfrm>
            <a:off x="1881188" y="5791201"/>
            <a:ext cx="735806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：基差走强→卖出套保盈利（有盈保值）</a:t>
            </a:r>
          </a:p>
        </p:txBody>
      </p:sp>
      <p:sp>
        <p:nvSpPr>
          <p:cNvPr id="634915" name="TextBox 5"/>
          <p:cNvSpPr txBox="1">
            <a:spLocks noChangeArrowheads="1"/>
          </p:cNvSpPr>
          <p:nvPr/>
        </p:nvSpPr>
        <p:spPr bwMode="auto">
          <a:xfrm>
            <a:off x="3238500" y="1143001"/>
            <a:ext cx="59055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</a:rPr>
              <a:t>基差变化与套期保值结果之间的关系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142875"/>
            <a:ext cx="73152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商品期货的套期保值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90855735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93" grpId="0" animBg="1"/>
      <p:bldP spid="57449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9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388" y="1412876"/>
            <a:ext cx="84963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635908" name="TextBox 4"/>
          <p:cNvSpPr txBox="1">
            <a:spLocks noChangeArrowheads="1"/>
          </p:cNvSpPr>
          <p:nvPr/>
        </p:nvSpPr>
        <p:spPr bwMode="auto">
          <a:xfrm>
            <a:off x="2063751" y="5732464"/>
            <a:ext cx="7345363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</a:rPr>
              <a:t>基差变化与套期保值结果之间的关系：一般化</a:t>
            </a:r>
          </a:p>
        </p:txBody>
      </p:sp>
    </p:spTree>
    <p:extLst>
      <p:ext uri="{BB962C8B-B14F-4D97-AF65-F5344CB8AC3E}">
        <p14:creationId xmlns:p14="http://schemas.microsoft.com/office/powerpoint/2010/main" val="23583792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196975"/>
            <a:ext cx="8147050" cy="3773488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细黑" pitchFamily="2" charset="-122"/>
                <a:ea typeface="华文细黑" pitchFamily="2" charset="-122"/>
              </a:rPr>
              <a:t>基差变化</a:t>
            </a:r>
          </a:p>
          <a:p>
            <a:pPr lvl="1" eaLnBrk="1" hangingPunct="1"/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买入套期保值时</a:t>
            </a:r>
          </a:p>
          <a:p>
            <a:pPr lvl="1" eaLnBrk="1" hangingPunct="1"/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en-US" altLang="zh-CN" sz="16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&gt;B</a:t>
            </a:r>
            <a:r>
              <a:rPr lang="en-US" altLang="zh-CN" sz="16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，基差变弱，额外收益</a:t>
            </a:r>
          </a:p>
          <a:p>
            <a:pPr lvl="1" eaLnBrk="1" hangingPunct="1"/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en-US" altLang="zh-CN" sz="16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&lt;B</a:t>
            </a:r>
            <a:r>
              <a:rPr lang="en-US" altLang="zh-CN" sz="16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，基差变强，出现亏损</a:t>
            </a:r>
          </a:p>
          <a:p>
            <a:pPr lvl="1" eaLnBrk="1" hangingPunct="1"/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卖出套期保值</a:t>
            </a:r>
          </a:p>
          <a:p>
            <a:pPr lvl="1" eaLnBrk="1" hangingPunct="1"/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en-US" altLang="zh-CN" sz="16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&gt;B</a:t>
            </a:r>
            <a:r>
              <a:rPr lang="en-US" altLang="zh-CN" sz="16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，基差变弱，出现亏损</a:t>
            </a:r>
          </a:p>
          <a:p>
            <a:pPr lvl="1" eaLnBrk="1" hangingPunct="1"/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lang="en-US" altLang="zh-CN" sz="16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&lt;B</a:t>
            </a:r>
            <a:r>
              <a:rPr lang="en-US" altLang="zh-CN" sz="16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，基差变强，额外收益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636932" name="TextBox 4"/>
          <p:cNvSpPr txBox="1">
            <a:spLocks noChangeArrowheads="1"/>
          </p:cNvSpPr>
          <p:nvPr/>
        </p:nvSpPr>
        <p:spPr bwMode="auto">
          <a:xfrm>
            <a:off x="2279650" y="4868864"/>
            <a:ext cx="67691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</a:rPr>
              <a:t>重要结论：基差变强对卖出套期保值有利；</a:t>
            </a:r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zh-CN" altLang="en-US" sz="2800">
                <a:solidFill>
                  <a:srgbClr val="FF0000"/>
                </a:solidFill>
              </a:rPr>
              <a:t>                 基差变弱对买入套期保值有利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94147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753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881188" y="1714500"/>
            <a:ext cx="81534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基差交易与叫价交易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）基差交易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定义：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以某月份的期货价格为计价基础，以期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货价格加上或减去双方协商同意的基差来确定双方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买卖现货商品价格的加以方式。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现货交易价格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=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约定的期货价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约定的基差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44579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8563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738313" y="1571626"/>
            <a:ext cx="8572500" cy="41005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基差交易与叫价交易</a:t>
            </a:r>
            <a:endParaRPr lang="en-US" altLang="zh-CN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）基差交易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a.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交易在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套期保值者和现货交易者之间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发生；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b.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主要用于规避基差变化风险（只需关注基差，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不必关注价格）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 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卖出套期保值者：做基差变强的基差交易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买入套期保值者：做基差变弱的基差交易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99567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0003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857375"/>
            <a:ext cx="885825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基差交易与叫价交易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</a:t>
            </a:r>
            <a:endParaRPr lang="en-US" altLang="zh-CN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       </a:t>
            </a:r>
            <a:r>
              <a:rPr lang="zh-CN" altLang="en-US"/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）叫价交易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定义：在基差交易的基础上，再确定由谁来决定作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为交货价格基础的期货价格。依具体交货价格（即以交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割月份最后交易日之前，哪一天的期货价为计价基准）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选择权的归属，可分为买方叫价和卖方叫价交易。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  </a:t>
            </a:r>
            <a:endParaRPr lang="en-US" altLang="zh-CN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08653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1631950" y="1412876"/>
          <a:ext cx="8568952" cy="4248471"/>
        </p:xfrm>
        <a:graphic>
          <a:graphicData uri="http://schemas.openxmlformats.org/drawingml/2006/table">
            <a:tbl>
              <a:tblPr/>
              <a:tblGrid>
                <a:gridCol w="121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序号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合约名称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上市交易所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E-Mini S&amp;P 500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芝加哥商业交易所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DJ Euro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Stoxx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欧洲期货交易所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E-mini Nasdaq-100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芝加哥商业交易所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NSE S&amp;P CNX Nifty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印度国家证券交易所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Kospi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韩国交易所集团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DAX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欧洲期货交易所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E-mini Russell 2000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芝加哥商业交易所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CAC 40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伦敦国际金融期货交易所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Nikkei 225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大阪证券交易所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FTSE 100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伦敦国际金融期货交易所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2063750" y="115888"/>
            <a:ext cx="7467600" cy="652462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黑体" pitchFamily="49" charset="-122"/>
                <a:ea typeface="+mj-ea"/>
                <a:cs typeface="+mj-cs"/>
              </a:rPr>
              <a:t>股指期货概述</a:t>
            </a:r>
            <a:endParaRPr lang="zh-CN" altLang="en-US" sz="3600" cap="small" dirty="0">
              <a:solidFill>
                <a:schemeClr val="tx2"/>
              </a:solidFill>
              <a:latin typeface="黑体" pitchFamily="49" charset="-122"/>
              <a:ea typeface="+mj-ea"/>
              <a:cs typeface="+mj-cs"/>
            </a:endParaRPr>
          </a:p>
        </p:txBody>
      </p:sp>
      <p:sp>
        <p:nvSpPr>
          <p:cNvPr id="580661" name="TextBox 3"/>
          <p:cNvSpPr txBox="1">
            <a:spLocks noChangeArrowheads="1"/>
          </p:cNvSpPr>
          <p:nvPr/>
        </p:nvSpPr>
        <p:spPr bwMode="auto">
          <a:xfrm>
            <a:off x="2135189" y="836614"/>
            <a:ext cx="74882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全球十大股指期货合约</a:t>
            </a:r>
          </a:p>
        </p:txBody>
      </p:sp>
    </p:spTree>
    <p:extLst>
      <p:ext uri="{BB962C8B-B14F-4D97-AF65-F5344CB8AC3E}">
        <p14:creationId xmlns:p14="http://schemas.microsoft.com/office/powerpoint/2010/main" val="1671008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314" y="1357313"/>
            <a:ext cx="8429625" cy="43037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买方叫价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现货商品的买方决定最后成交价格的基差交易方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式，一般与卖出套期保值交易配合使用。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       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买方叫价          卖出套期保值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卖方叫价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现货商品卖方决定最后成交价格的基差交易方式，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一般与买入套期保值交易配合使用。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       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卖方叫价          买入套期保值</a:t>
            </a:r>
            <a:endParaRPr lang="en-US" altLang="zh-CN" sz="16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16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                      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                        </a:t>
            </a:r>
            <a:endParaRPr lang="zh-CN" altLang="en-US" sz="28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41027" name="Line 8"/>
          <p:cNvSpPr>
            <a:spLocks noChangeShapeType="1"/>
          </p:cNvSpPr>
          <p:nvPr/>
        </p:nvSpPr>
        <p:spPr bwMode="auto">
          <a:xfrm>
            <a:off x="4738688" y="3000375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1028" name="Line 9"/>
          <p:cNvSpPr>
            <a:spLocks noChangeShapeType="1"/>
          </p:cNvSpPr>
          <p:nvPr/>
        </p:nvSpPr>
        <p:spPr bwMode="auto">
          <a:xfrm>
            <a:off x="4800600" y="5300663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5651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0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0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0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3"/>
          <p:cNvSpPr txBox="1">
            <a:spLocks noChangeArrowheads="1"/>
          </p:cNvSpPr>
          <p:nvPr/>
        </p:nvSpPr>
        <p:spPr bwMode="auto">
          <a:xfrm>
            <a:off x="8001000" y="2438401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zh-CN">
              <a:latin typeface="Verdana" pitchFamily="34" charset="0"/>
            </a:endParaRPr>
          </a:p>
        </p:txBody>
      </p:sp>
      <p:sp>
        <p:nvSpPr>
          <p:cNvPr id="642051" name="AutoShape 7">
            <a:hlinkClick r:id="rId2" action="ppaction://hlinkpres?slideindex=3&amp;slidetitle=第一章  导论" highlightClick="1"/>
          </p:cNvPr>
          <p:cNvSpPr>
            <a:spLocks noChangeArrowheads="1"/>
          </p:cNvSpPr>
          <p:nvPr/>
        </p:nvSpPr>
        <p:spPr bwMode="auto">
          <a:xfrm>
            <a:off x="5715000" y="5486400"/>
            <a:ext cx="533400" cy="457200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05600" y="4495800"/>
            <a:ext cx="1066800" cy="457200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3" name="Text Box 11"/>
          <p:cNvSpPr txBox="1">
            <a:spLocks noChangeArrowheads="1"/>
          </p:cNvSpPr>
          <p:nvPr/>
        </p:nvSpPr>
        <p:spPr bwMode="auto">
          <a:xfrm>
            <a:off x="1809750" y="1571625"/>
            <a:ext cx="84582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/>
              <a:t>    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某进口商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7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月以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15000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吨购入现货铜，一时未找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到买主，故做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11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15500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吨的卖出套期保值，基差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-500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吨。 该进口商在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月找到一铜加工商，双方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进行基差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买方叫价交易：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11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月交货价格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=11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月期货价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格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-100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（基差）；若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11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日期货价格为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13900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吨，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买方认为价格已见底，决定成交，试计算该进口商的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盈亏状况？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3" y="428626"/>
            <a:ext cx="8501062" cy="6524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</a:rPr>
              <a:t>卖出套期保值基差交易（买方叫价）示例</a:t>
            </a:r>
          </a:p>
        </p:txBody>
      </p:sp>
    </p:spTree>
    <p:extLst>
      <p:ext uri="{BB962C8B-B14F-4D97-AF65-F5344CB8AC3E}">
        <p14:creationId xmlns:p14="http://schemas.microsoft.com/office/powerpoint/2010/main" val="2272384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Text Box 4"/>
          <p:cNvSpPr txBox="1">
            <a:spLocks noChangeArrowheads="1"/>
          </p:cNvSpPr>
          <p:nvPr/>
        </p:nvSpPr>
        <p:spPr bwMode="gray">
          <a:xfrm>
            <a:off x="3937000" y="2713038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643075" name="AutoShape 40"/>
          <p:cNvSpPr>
            <a:spLocks noChangeArrowheads="1"/>
          </p:cNvSpPr>
          <p:nvPr/>
        </p:nvSpPr>
        <p:spPr bwMode="auto">
          <a:xfrm>
            <a:off x="6248400" y="1828800"/>
            <a:ext cx="762000" cy="9906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2900"/>
            <a:endParaRPr lang="zh-CN" altLang="zh-CN"/>
          </a:p>
        </p:txBody>
      </p:sp>
      <p:sp>
        <p:nvSpPr>
          <p:cNvPr id="643076" name="AutoShape 42"/>
          <p:cNvSpPr>
            <a:spLocks noChangeArrowheads="1"/>
          </p:cNvSpPr>
          <p:nvPr/>
        </p:nvSpPr>
        <p:spPr bwMode="auto">
          <a:xfrm>
            <a:off x="5257800" y="5181600"/>
            <a:ext cx="12954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zh-CN" altLang="zh-CN"/>
          </a:p>
        </p:txBody>
      </p:sp>
      <p:sp>
        <p:nvSpPr>
          <p:cNvPr id="643077" name="Oval 114"/>
          <p:cNvSpPr>
            <a:spLocks noChangeArrowheads="1"/>
          </p:cNvSpPr>
          <p:nvPr/>
        </p:nvSpPr>
        <p:spPr bwMode="auto">
          <a:xfrm>
            <a:off x="7010400" y="3048000"/>
            <a:ext cx="11430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3132" name="Group 156"/>
          <p:cNvGraphicFramePr>
            <a:graphicFrameLocks noGrp="1"/>
          </p:cNvGraphicFramePr>
          <p:nvPr>
            <p:ph sz="half" idx="2"/>
          </p:nvPr>
        </p:nvGraphicFramePr>
        <p:xfrm>
          <a:off x="1738313" y="1428750"/>
          <a:ext cx="8305800" cy="397671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现货市场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期货市场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基差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买入铜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卖出铜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结果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134" name="AutoShape 158"/>
          <p:cNvSpPr>
            <a:spLocks/>
          </p:cNvSpPr>
          <p:nvPr/>
        </p:nvSpPr>
        <p:spPr bwMode="auto">
          <a:xfrm>
            <a:off x="5524500" y="5572125"/>
            <a:ext cx="1905000" cy="552450"/>
          </a:xfrm>
          <a:prstGeom prst="borderCallout1">
            <a:avLst>
              <a:gd name="adj1" fmla="val 18750"/>
              <a:gd name="adj2" fmla="val 104000"/>
              <a:gd name="adj3" fmla="val -366829"/>
              <a:gd name="adj4" fmla="val 110167"/>
            </a:avLst>
          </a:prstGeom>
          <a:solidFill>
            <a:schemeClr val="accent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/>
              <a:t>买方叫价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096376" y="2714626"/>
            <a:ext cx="10715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约定基差</a:t>
            </a:r>
          </a:p>
          <a:p>
            <a:pPr>
              <a:buClr>
                <a:schemeClr val="folHlink"/>
              </a:buClr>
              <a:buSzPct val="60000"/>
            </a:pP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-100</a:t>
            </a:r>
            <a:endParaRPr lang="zh-CN" altLang="en-US" sz="28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24564" y="2928939"/>
            <a:ext cx="30003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sz="2800" b="1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买入铜</a:t>
            </a:r>
            <a:r>
              <a:rPr lang="en-US" altLang="zh-CN" sz="2800" b="1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13900</a:t>
            </a:r>
            <a:r>
              <a:rPr lang="zh-CN" altLang="en-US" sz="2800" b="1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 b="1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 b="1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吨</a:t>
            </a:r>
            <a:endParaRPr lang="en-US" altLang="zh-CN" sz="2800" b="1">
              <a:solidFill>
                <a:srgbClr val="00B0F0"/>
              </a:solidFill>
              <a:latin typeface="Times New Roman" pitchFamily="18" charset="0"/>
              <a:ea typeface="宋体" charset="-122"/>
            </a:endParaRPr>
          </a:p>
          <a:p>
            <a:pPr>
              <a:buClr>
                <a:schemeClr val="folHlink"/>
              </a:buClr>
              <a:buSzPct val="60000"/>
            </a:pPr>
            <a:r>
              <a:rPr lang="zh-CN" altLang="en-US" sz="2800" b="1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800" b="1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11</a:t>
            </a:r>
            <a:r>
              <a:rPr lang="zh-CN" altLang="en-US" sz="2800" b="1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月</a:t>
            </a:r>
            <a:r>
              <a:rPr lang="en-US" altLang="zh-CN" sz="2800" b="1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800" b="1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日期货价）</a:t>
            </a:r>
            <a:endParaRPr lang="zh-CN" altLang="en-US" sz="2800" b="1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881314" y="2857501"/>
            <a:ext cx="30003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卖出铜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13800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吨</a:t>
            </a:r>
          </a:p>
          <a:p>
            <a:pPr>
              <a:buClr>
                <a:schemeClr val="folHlink"/>
              </a:buClr>
              <a:buSzPct val="60000"/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（现货成交价）</a:t>
            </a:r>
            <a:endParaRPr lang="zh-CN" altLang="en-US" sz="2800" b="1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096376" y="4286251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宋体" charset="-122"/>
              </a:rPr>
              <a:t>+400</a:t>
            </a:r>
            <a:endParaRPr lang="zh-CN" altLang="en-US" sz="28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53126" y="4286251"/>
            <a:ext cx="3000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  <a:ea typeface="宋体" charset="-122"/>
              </a:rPr>
              <a:t>盈利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1600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吨</a:t>
            </a:r>
            <a:endParaRPr lang="zh-CN" altLang="en-US" sz="28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881314" y="4286251"/>
            <a:ext cx="3000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  <a:ea typeface="宋体" charset="-122"/>
              </a:rPr>
              <a:t>亏损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1200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吨</a:t>
            </a:r>
            <a:endParaRPr lang="zh-CN" altLang="en-US" sz="28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95751" y="4857751"/>
            <a:ext cx="3643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  <a:ea typeface="宋体" charset="-122"/>
              </a:rPr>
              <a:t>净获利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=400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吨</a:t>
            </a:r>
            <a:endParaRPr lang="zh-CN" altLang="en-US" sz="2800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76" y="428626"/>
            <a:ext cx="8501063" cy="6524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</a:rPr>
              <a:t>卖出套期保值基差交易（买方叫价）示例</a:t>
            </a:r>
          </a:p>
        </p:txBody>
      </p:sp>
    </p:spTree>
    <p:extLst>
      <p:ext uri="{BB962C8B-B14F-4D97-AF65-F5344CB8AC3E}">
        <p14:creationId xmlns:p14="http://schemas.microsoft.com/office/powerpoint/2010/main" val="675649599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134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3"/>
          <p:cNvSpPr txBox="1">
            <a:spLocks noChangeArrowheads="1"/>
          </p:cNvSpPr>
          <p:nvPr/>
        </p:nvSpPr>
        <p:spPr bwMode="auto">
          <a:xfrm>
            <a:off x="8001000" y="2438401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zh-CN">
              <a:latin typeface="Verdana" pitchFamily="34" charset="0"/>
            </a:endParaRPr>
          </a:p>
        </p:txBody>
      </p:sp>
      <p:sp>
        <p:nvSpPr>
          <p:cNvPr id="644099" name="AutoShape 6">
            <a:hlinkClick r:id="rId2" action="ppaction://hlinkpres?slideindex=3&amp;slidetitle=第一章  导论" highlightClick="1"/>
          </p:cNvPr>
          <p:cNvSpPr>
            <a:spLocks noChangeArrowheads="1"/>
          </p:cNvSpPr>
          <p:nvPr/>
        </p:nvSpPr>
        <p:spPr bwMode="auto">
          <a:xfrm>
            <a:off x="5715000" y="5486400"/>
            <a:ext cx="533400" cy="457200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410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05600" y="4495800"/>
            <a:ext cx="1066800" cy="457200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1" name="Text Box 8"/>
          <p:cNvSpPr txBox="1">
            <a:spLocks noChangeArrowheads="1"/>
          </p:cNvSpPr>
          <p:nvPr/>
        </p:nvSpPr>
        <p:spPr bwMode="auto">
          <a:xfrm>
            <a:off x="2024063" y="1714501"/>
            <a:ext cx="8153400" cy="3725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交易双方利益分析：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卖出套期保值者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锁定基差，规避价格下跌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风险，并保证了有盈保值效果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；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现货需求方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保证了未来货源，且获得选择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合适价格成交的权利（叫价权）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                                  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76" y="642938"/>
            <a:ext cx="8501063" cy="6524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</a:rPr>
              <a:t>卖出套期保值基差交易（买方叫价）示例</a:t>
            </a:r>
          </a:p>
        </p:txBody>
      </p:sp>
    </p:spTree>
    <p:extLst>
      <p:ext uri="{BB962C8B-B14F-4D97-AF65-F5344CB8AC3E}">
        <p14:creationId xmlns:p14="http://schemas.microsoft.com/office/powerpoint/2010/main" val="37607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2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2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2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186738" cy="48736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卖出套期保值解除时机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期货价格下跌，现货价格不变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期货价格不变，现货价格上涨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期货价格下跌，现货价格上涨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期货价格和现货价格都上涨，但现货价格上涨得快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期货价格和现货价格都下跌，但期货价格下跌得快</a:t>
            </a:r>
          </a:p>
          <a:p>
            <a:pPr lvl="1" eaLnBrk="1" hangingPunct="1"/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总之－基差变强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809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329613" cy="48736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买入套期保值解除时机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期货价格上涨，现货价格不变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期货价格不变，现货价格下跌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期货价格上涨，现货价格下跌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期货价格和现货价格都上涨，但期货价格上涨得快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期货价格和现货价格都下跌，但现货价格下跌得快</a:t>
            </a:r>
          </a:p>
          <a:p>
            <a:pPr lvl="1" eaLnBrk="1" hangingPunct="1"/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总之－基差变弱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546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1857375"/>
            <a:ext cx="7467600" cy="31432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套期保值注意事项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严格遵守套期保值操作原则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经常注意基差变动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若存在积极的市场可以长久的套期保值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认识套期保值功能有限</a:t>
            </a: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总结经验，制定策略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9980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2349500"/>
            <a:ext cx="8280400" cy="381635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传统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经典</a:t>
            </a:r>
            <a:r>
              <a:rPr lang="en-US" altLang="zh-CN" b="1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b="1" smtClean="0">
                <a:latin typeface="华文细黑" pitchFamily="2" charset="-122"/>
                <a:ea typeface="华文细黑" pitchFamily="2" charset="-122"/>
              </a:rPr>
              <a:t>套期保值与现代套期保值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期货合约的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标准化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使套期保值者难以根据自己的实际需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要而在交易量和交割日期上作出完全合意的选择。</a:t>
            </a: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金融期货价格与金融现货价格虽然变动同方向，却未必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同幅度变化，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基差风险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不得不面对。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/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体现在套期保值现货与期货数量的匹配上，传统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经典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套期保值将其定为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1:1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，并不能达到最优保值效果，因而现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代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套期保值提出了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最优套期保值比率（而非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1:1 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问题。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endParaRPr lang="zh-CN" altLang="en-US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48195" name="矩形 3"/>
          <p:cNvSpPr>
            <a:spLocks noChangeArrowheads="1"/>
          </p:cNvSpPr>
          <p:nvPr/>
        </p:nvSpPr>
        <p:spPr bwMode="auto">
          <a:xfrm>
            <a:off x="2495551" y="1557339"/>
            <a:ext cx="3057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最优套期保值问题</a:t>
            </a:r>
            <a:endParaRPr lang="en-US" altLang="zh-CN" sz="2800" b="1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555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96976"/>
            <a:ext cx="8569325" cy="4873625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最优套期保值问题</a:t>
            </a:r>
            <a:endParaRPr lang="en-US" altLang="zh-CN" sz="320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确定最优套期保值比率的基本原则：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给定风险，保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值收益最大；或者给定保值收益，风险最小。具体有，</a:t>
            </a: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最小风险套期保值（掌握）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选择性风险套期保值（熟悉）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组合套期保值（了解）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1994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96976"/>
            <a:ext cx="8569325" cy="4873625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最优套期保值问题</a:t>
            </a:r>
            <a:endParaRPr lang="en-US" altLang="zh-CN" sz="32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最小风险套期保值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原则：保值收益的风险（以方差度量）最小化，由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下式，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其中，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h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—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保值收益，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en-US" altLang="zh-CN" sz="1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—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期末现货价， 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en-US" altLang="zh-CN" sz="1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—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末现货价， 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 sz="1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—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期末期货价， 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 sz="1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—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期末期货价，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Q</a:t>
            </a:r>
            <a:r>
              <a:rPr lang="en-US" altLang="zh-CN" sz="1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—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现货数量， 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Q</a:t>
            </a:r>
            <a:r>
              <a:rPr lang="en-US" altLang="zh-CN" sz="16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 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—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期货数量， 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/>
            <a:endParaRPr lang="zh-CN" altLang="en-US" sz="28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3503614" y="3500438"/>
          <a:ext cx="4911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2057400" imgH="241200" progId="Equation.DSMT4">
                  <p:embed/>
                </p:oleObj>
              </mc:Choice>
              <mc:Fallback>
                <p:oleObj name="Equation" r:id="rId3" imgW="2057400" imgH="241200" progId="Equation.DSMT4">
                  <p:embed/>
                  <p:pic>
                    <p:nvPicPr>
                      <p:cNvPr id="962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500438"/>
                        <a:ext cx="49117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981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579438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dirty="0" smtClean="0"/>
              <a:t>香港恒生指数期货合约 </a:t>
            </a:r>
          </a:p>
        </p:txBody>
      </p:sp>
      <p:graphicFrame>
        <p:nvGraphicFramePr>
          <p:cNvPr id="14369" name="Group 33"/>
          <p:cNvGraphicFramePr>
            <a:graphicFrameLocks noGrp="1"/>
          </p:cNvGraphicFramePr>
          <p:nvPr>
            <p:ph idx="4294967295"/>
          </p:nvPr>
        </p:nvGraphicFramePr>
        <p:xfrm>
          <a:off x="2279650" y="981075"/>
          <a:ext cx="7239000" cy="443427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交易单位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港元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恒生指数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最小变动单位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个指数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每张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港元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每日价格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最大波动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不高于或低于上节收市指数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500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点，但现货月份除外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合约月份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现货月份，现货月份随后的一个月份及最近的两个季末月份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交易时间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周一～周五交易日，上午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10:00~12:30,2:30~3:45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最后交易日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交割月最后第二个营业日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结算日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最后交易日之后第一个营业日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1661" name="Rectangle 29"/>
          <p:cNvSpPr>
            <a:spLocks noChangeArrowheads="1"/>
          </p:cNvSpPr>
          <p:nvPr/>
        </p:nvSpPr>
        <p:spPr bwMode="auto">
          <a:xfrm>
            <a:off x="2279650" y="5300663"/>
            <a:ext cx="7239000" cy="431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l"/>
            <a:r>
              <a:rPr kumimoji="1" lang="en-US" altLang="zh-CN" b="1">
                <a:latin typeface="Times New Roman" pitchFamily="18" charset="0"/>
                <a:ea typeface="华文中宋" pitchFamily="2" charset="-122"/>
              </a:rPr>
              <a:t>  </a:t>
            </a:r>
            <a:r>
              <a:rPr kumimoji="1" lang="zh-CN" altLang="en-US" sz="2000" b="1">
                <a:latin typeface="Times New Roman" pitchFamily="18" charset="0"/>
                <a:ea typeface="华文中宋" pitchFamily="2" charset="-122"/>
              </a:rPr>
              <a:t>结算方式                                   现金结算</a:t>
            </a:r>
          </a:p>
        </p:txBody>
      </p:sp>
      <p:sp>
        <p:nvSpPr>
          <p:cNvPr id="581662" name="Rectangle 30"/>
          <p:cNvSpPr>
            <a:spLocks noChangeArrowheads="1"/>
          </p:cNvSpPr>
          <p:nvPr/>
        </p:nvSpPr>
        <p:spPr bwMode="auto">
          <a:xfrm>
            <a:off x="2279650" y="5732463"/>
            <a:ext cx="723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kumimoji="1" lang="zh-CN" altLang="en-US" sz="2000" b="1">
                <a:latin typeface="Times New Roman" pitchFamily="18" charset="0"/>
                <a:ea typeface="华文中宋" pitchFamily="2" charset="-122"/>
              </a:rPr>
              <a:t>现金结算价格      最后交易日每</a:t>
            </a:r>
            <a:r>
              <a:rPr kumimoji="1" lang="en-US" altLang="zh-CN" sz="2000" b="1">
                <a:latin typeface="Times New Roman" pitchFamily="18" charset="0"/>
                <a:ea typeface="华文中宋" pitchFamily="2" charset="-122"/>
              </a:rPr>
              <a:t>5</a:t>
            </a:r>
            <a:r>
              <a:rPr kumimoji="1" lang="zh-CN" altLang="en-US" sz="2000" b="1">
                <a:latin typeface="Times New Roman" pitchFamily="18" charset="0"/>
                <a:ea typeface="华文中宋" pitchFamily="2" charset="-122"/>
              </a:rPr>
              <a:t>分钟报出的恒生指数的平均值</a:t>
            </a:r>
          </a:p>
          <a:p>
            <a:pPr algn="l"/>
            <a:r>
              <a:rPr kumimoji="1" lang="zh-CN" altLang="en-US" sz="2000" b="1">
                <a:latin typeface="Times New Roman" pitchFamily="18" charset="0"/>
                <a:ea typeface="华文中宋" pitchFamily="2" charset="-122"/>
              </a:rPr>
              <a:t>                              减去小数点后的整数作为最后结算价格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935413" y="5300663"/>
            <a:ext cx="0" cy="10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72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96976"/>
            <a:ext cx="8569325" cy="4873625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最优套期保值问题</a:t>
            </a:r>
            <a:endParaRPr lang="en-US" altLang="zh-CN" sz="32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最小风险套期保值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可知，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其中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en-US" altLang="zh-CN" sz="1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 sz="1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为随机变量，则有使风险（方差）最小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的套期保值期货数量为，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/>
            <a:endParaRPr lang="zh-CN" altLang="en-US" sz="28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2166938" y="2924176"/>
          <a:ext cx="7823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3276360" imgH="253800" progId="Equation.DSMT4">
                  <p:embed/>
                </p:oleObj>
              </mc:Choice>
              <mc:Fallback>
                <p:oleObj name="Equation" r:id="rId3" imgW="3276360" imgH="253800" progId="Equation.DSMT4">
                  <p:embed/>
                  <p:pic>
                    <p:nvPicPr>
                      <p:cNvPr id="972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924176"/>
                        <a:ext cx="78232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295775" y="5084763"/>
          <a:ext cx="32400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1320480" imgH="431640" progId="Equation.DSMT4">
                  <p:embed/>
                </p:oleObj>
              </mc:Choice>
              <mc:Fallback>
                <p:oleObj name="Equation" r:id="rId5" imgW="1320480" imgH="43164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5084763"/>
                        <a:ext cx="3240088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862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125538"/>
            <a:ext cx="8640763" cy="5256212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最优套期保值问题</a:t>
            </a:r>
            <a:endParaRPr lang="en-US" altLang="zh-CN" sz="32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最小风险套期保值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令，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h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mr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被称为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最小风险套期比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或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最优套期比率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。不套期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保值的收益为                        ，方差                             ，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则称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为套期有效性指标，即相对于不套期保值的风险规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避程度。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/>
            <a:endParaRPr lang="zh-CN" altLang="en-US" sz="28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8306" name="Object 3"/>
          <p:cNvGraphicFramePr>
            <a:graphicFrameLocks noChangeAspect="1"/>
          </p:cNvGraphicFramePr>
          <p:nvPr/>
        </p:nvGraphicFramePr>
        <p:xfrm>
          <a:off x="4440239" y="2276476"/>
          <a:ext cx="26177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066680" imgH="431640" progId="Equation.DSMT4">
                  <p:embed/>
                </p:oleObj>
              </mc:Choice>
              <mc:Fallback>
                <p:oleObj name="Equation" r:id="rId3" imgW="1066680" imgH="431640" progId="Equation.DSMT4">
                  <p:embed/>
                  <p:pic>
                    <p:nvPicPr>
                      <p:cNvPr id="983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2276476"/>
                        <a:ext cx="2617787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4"/>
          <p:cNvGraphicFramePr>
            <a:graphicFrameLocks noChangeAspect="1"/>
          </p:cNvGraphicFramePr>
          <p:nvPr/>
        </p:nvGraphicFramePr>
        <p:xfrm>
          <a:off x="4224338" y="3860800"/>
          <a:ext cx="2087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983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860800"/>
                        <a:ext cx="20875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5"/>
          <p:cNvGraphicFramePr>
            <a:graphicFrameLocks noChangeAspect="1"/>
          </p:cNvGraphicFramePr>
          <p:nvPr/>
        </p:nvGraphicFramePr>
        <p:xfrm>
          <a:off x="7535864" y="3789364"/>
          <a:ext cx="24479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7" imgW="1282680" imgH="253800" progId="Equation.DSMT4">
                  <p:embed/>
                </p:oleObj>
              </mc:Choice>
              <mc:Fallback>
                <p:oleObj name="Equation" r:id="rId7" imgW="1282680" imgH="253800" progId="Equation.DSMT4">
                  <p:embed/>
                  <p:pic>
                    <p:nvPicPr>
                      <p:cNvPr id="983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4" y="3789364"/>
                        <a:ext cx="244792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6"/>
          <p:cNvGraphicFramePr>
            <a:graphicFrameLocks noChangeAspect="1"/>
          </p:cNvGraphicFramePr>
          <p:nvPr/>
        </p:nvGraphicFramePr>
        <p:xfrm>
          <a:off x="5159376" y="4437064"/>
          <a:ext cx="22574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9" imgW="1041120" imgH="431640" progId="Equation.DSMT4">
                  <p:embed/>
                </p:oleObj>
              </mc:Choice>
              <mc:Fallback>
                <p:oleObj name="Equation" r:id="rId9" imgW="1041120" imgH="431640" progId="Equation.DSMT4">
                  <p:embed/>
                  <p:pic>
                    <p:nvPicPr>
                      <p:cNvPr id="983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4437064"/>
                        <a:ext cx="22574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48076" y="5949950"/>
            <a:ext cx="49688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问题：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=0.99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代表什么意思？</a:t>
            </a:r>
          </a:p>
        </p:txBody>
      </p:sp>
    </p:spTree>
    <p:extLst>
      <p:ext uri="{BB962C8B-B14F-4D97-AF65-F5344CB8AC3E}">
        <p14:creationId xmlns:p14="http://schemas.microsoft.com/office/powerpoint/2010/main" val="4049969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125538"/>
            <a:ext cx="8640763" cy="5256212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最优套期保值问题</a:t>
            </a:r>
            <a:endParaRPr lang="en-US" altLang="zh-CN" sz="32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最小风险套期保值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该方法存在的困难：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随机变量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en-US" altLang="zh-CN" sz="1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 sz="1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的分布未知，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因而无法计算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h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mr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解决办法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：  （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）历史模拟法                     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                      （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）蒙特卡洛模拟法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                      （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3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）假定为正态分布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获得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en-US" altLang="zh-CN" sz="1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 sz="1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的数字特征，再计算</a:t>
            </a:r>
            <a:r>
              <a:rPr lang="en-US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h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mr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历史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模拟法的算例详见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p161-163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  <a:sym typeface="Wingdings" pitchFamily="2" charset="2"/>
              </a:rPr>
              <a:t>。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lvl="1" eaLnBrk="1" hangingPunct="1"/>
            <a:endParaRPr lang="zh-CN" altLang="en-US" sz="28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4"/>
            <a:ext cx="7315200" cy="6746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 dirty="0">
                <a:latin typeface="+mj-lt"/>
                <a:ea typeface="+mj-ea"/>
                <a:cs typeface="+mj-cs"/>
              </a:rPr>
              <a:t>商品期货的套期保值</a:t>
            </a:r>
            <a:endParaRPr lang="zh-CN" altLang="zh-CN" sz="3600" b="1" cap="sm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2824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AutoShape 5"/>
          <p:cNvSpPr>
            <a:spLocks noChangeArrowheads="1"/>
          </p:cNvSpPr>
          <p:nvPr/>
        </p:nvSpPr>
        <p:spPr bwMode="auto">
          <a:xfrm>
            <a:off x="3719513" y="20605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商品期货的套期保值</a:t>
            </a:r>
          </a:p>
        </p:txBody>
      </p:sp>
      <p:sp>
        <p:nvSpPr>
          <p:cNvPr id="557059" name="AutoShape 6"/>
          <p:cNvSpPr>
            <a:spLocks noChangeArrowheads="1"/>
          </p:cNvSpPr>
          <p:nvPr/>
        </p:nvSpPr>
        <p:spPr bwMode="auto">
          <a:xfrm>
            <a:off x="3719513" y="33575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商品期货的套利</a:t>
            </a:r>
          </a:p>
        </p:txBody>
      </p:sp>
      <p:sp>
        <p:nvSpPr>
          <p:cNvPr id="651268" name="AutoShape 8"/>
          <p:cNvSpPr>
            <a:spLocks noChangeArrowheads="1"/>
          </p:cNvSpPr>
          <p:nvPr/>
        </p:nvSpPr>
        <p:spPr bwMode="auto">
          <a:xfrm>
            <a:off x="3719513" y="45815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商品期货的定价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第八章    商品期货的套期保值与套利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902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70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289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1" y="1981200"/>
            <a:ext cx="7808913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套利概述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价格失真或扭曲、相关市场或相关合约、同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时交易、头寸或交易部位相反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期现套利、价差交易      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与单向投机的区别</a:t>
            </a:r>
          </a:p>
        </p:txBody>
      </p:sp>
      <p:sp>
        <p:nvSpPr>
          <p:cNvPr id="652292" name="TextBox 7"/>
          <p:cNvSpPr txBox="1">
            <a:spLocks noChangeArrowheads="1"/>
          </p:cNvSpPr>
          <p:nvPr/>
        </p:nvSpPr>
        <p:spPr bwMode="auto">
          <a:xfrm>
            <a:off x="2424113" y="549276"/>
            <a:ext cx="56880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ea typeface="黑体" pitchFamily="49" charset="-122"/>
              </a:rPr>
              <a:t>商品期货的套利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9759289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981200"/>
            <a:ext cx="80010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      1.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套利概述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特点：无风险、交易费用少或成本低（相比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投机而言）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作用：矫正扭曲的价格、活跃市场交易（流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动性）</a:t>
            </a:r>
          </a:p>
        </p:txBody>
      </p:sp>
      <p:sp>
        <p:nvSpPr>
          <p:cNvPr id="653316" name="TextBox 7"/>
          <p:cNvSpPr txBox="1">
            <a:spLocks noChangeArrowheads="1"/>
          </p:cNvSpPr>
          <p:nvPr/>
        </p:nvSpPr>
        <p:spPr bwMode="auto">
          <a:xfrm>
            <a:off x="2424113" y="549276"/>
            <a:ext cx="56880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ea typeface="黑体" pitchFamily="49" charset="-122"/>
              </a:rPr>
              <a:t>商品期货的套利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6279178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916113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>
                <a:ea typeface="黑体" pitchFamily="49" charset="-122"/>
              </a:rPr>
              <a:t>      </a:t>
            </a:r>
            <a:r>
              <a:rPr lang="zh-CN" altLang="en-US" b="1" smtClean="0">
                <a:ea typeface="黑体" pitchFamily="49" charset="-122"/>
              </a:rPr>
              <a:t>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价差交易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价差：两种相关期货合约（通常是同一商品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不同交割月份合约）价格之差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价差交易：利用相关合约不合理的价差进行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套利的交易活动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价差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=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价格高的合约价</a:t>
            </a:r>
            <a:r>
              <a:rPr lang="en-US" altLang="zh-CN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价格低的合约价</a:t>
            </a:r>
          </a:p>
        </p:txBody>
      </p:sp>
      <p:sp>
        <p:nvSpPr>
          <p:cNvPr id="654340" name="TextBox 9"/>
          <p:cNvSpPr txBox="1">
            <a:spLocks noChangeArrowheads="1"/>
          </p:cNvSpPr>
          <p:nvPr/>
        </p:nvSpPr>
        <p:spPr bwMode="auto">
          <a:xfrm>
            <a:off x="2424113" y="549276"/>
            <a:ext cx="56880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ea typeface="黑体" pitchFamily="49" charset="-122"/>
              </a:rPr>
              <a:t>商品期货的套利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9068096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363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844675"/>
            <a:ext cx="8569325" cy="33845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zh-CN" altLang="en-US"/>
              <a:t>       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价差交易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价差交易的种类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）跨期套利（套期图利）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近月与远月合约；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牛市套利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（买近卖远）、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熊市套利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（卖近买远）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蝶式套利：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通过居中月份合约联结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/>
              <a:t>      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/>
              <a:t>      </a:t>
            </a:r>
            <a:endParaRPr lang="zh-CN" altLang="en-US" sz="2000" u="sng"/>
          </a:p>
        </p:txBody>
      </p:sp>
      <p:sp>
        <p:nvSpPr>
          <p:cNvPr id="655364" name="TextBox 8"/>
          <p:cNvSpPr txBox="1">
            <a:spLocks noChangeArrowheads="1"/>
          </p:cNvSpPr>
          <p:nvPr/>
        </p:nvSpPr>
        <p:spPr bwMode="auto">
          <a:xfrm>
            <a:off x="2424113" y="549276"/>
            <a:ext cx="56880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ea typeface="黑体" pitchFamily="49" charset="-122"/>
              </a:rPr>
              <a:t>商品期货的套利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5152538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04813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altLang="zh-CN" sz="4800" b="1" dirty="0"/>
              <a:t> </a:t>
            </a:r>
            <a:r>
              <a:rPr lang="zh-CN" altLang="en-US" sz="3600" b="1" dirty="0"/>
              <a:t>牛市套利示例</a:t>
            </a:r>
          </a:p>
        </p:txBody>
      </p:sp>
      <p:sp>
        <p:nvSpPr>
          <p:cNvPr id="656387" name="Text Box 4"/>
          <p:cNvSpPr txBox="1">
            <a:spLocks noChangeArrowheads="1"/>
          </p:cNvSpPr>
          <p:nvPr/>
        </p:nvSpPr>
        <p:spPr bwMode="gray">
          <a:xfrm>
            <a:off x="3937000" y="2713038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graphicFrame>
        <p:nvGraphicFramePr>
          <p:cNvPr id="395270" name="Group 6"/>
          <p:cNvGraphicFramePr>
            <a:graphicFrameLocks noGrp="1"/>
          </p:cNvGraphicFramePr>
          <p:nvPr>
            <p:ph sz="half" idx="2"/>
          </p:nvPr>
        </p:nvGraphicFramePr>
        <p:xfrm>
          <a:off x="1981200" y="2286000"/>
          <a:ext cx="8305800" cy="310896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月铜合约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月铜合约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价差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16600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17000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结果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5307" name="Text Box 43"/>
          <p:cNvSpPr txBox="1">
            <a:spLocks noChangeArrowheads="1"/>
          </p:cNvSpPr>
          <p:nvPr/>
        </p:nvSpPr>
        <p:spPr bwMode="auto">
          <a:xfrm>
            <a:off x="9372600" y="2895601"/>
            <a:ext cx="7620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>
                <a:latin typeface="宋体" charset="-122"/>
                <a:ea typeface="宋体" charset="-122"/>
              </a:rPr>
              <a:t>500</a:t>
            </a:r>
          </a:p>
        </p:txBody>
      </p:sp>
      <p:sp>
        <p:nvSpPr>
          <p:cNvPr id="395308" name="Text Box 44"/>
          <p:cNvSpPr txBox="1">
            <a:spLocks noChangeArrowheads="1"/>
          </p:cNvSpPr>
          <p:nvPr/>
        </p:nvSpPr>
        <p:spPr bwMode="auto">
          <a:xfrm>
            <a:off x="9372600" y="3581401"/>
            <a:ext cx="914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>
                <a:latin typeface="宋体" charset="-122"/>
                <a:ea typeface="宋体" charset="-122"/>
              </a:rPr>
              <a:t>400</a:t>
            </a:r>
          </a:p>
        </p:txBody>
      </p:sp>
      <p:sp>
        <p:nvSpPr>
          <p:cNvPr id="395309" name="Text Box 45"/>
          <p:cNvSpPr txBox="1">
            <a:spLocks noChangeArrowheads="1"/>
          </p:cNvSpPr>
          <p:nvPr/>
        </p:nvSpPr>
        <p:spPr bwMode="auto">
          <a:xfrm>
            <a:off x="9296400" y="4267201"/>
            <a:ext cx="914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>
                <a:latin typeface="宋体" charset="-122"/>
                <a:ea typeface="宋体" charset="-122"/>
              </a:rPr>
              <a:t>-100</a:t>
            </a:r>
          </a:p>
        </p:txBody>
      </p:sp>
      <p:sp>
        <p:nvSpPr>
          <p:cNvPr id="395310" name="Text Box 46"/>
          <p:cNvSpPr txBox="1">
            <a:spLocks noChangeArrowheads="1"/>
          </p:cNvSpPr>
          <p:nvPr/>
        </p:nvSpPr>
        <p:spPr bwMode="auto">
          <a:xfrm>
            <a:off x="3216275" y="4221164"/>
            <a:ext cx="2819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盈利</a:t>
            </a:r>
            <a:r>
              <a:rPr lang="en-US" altLang="zh-CN" sz="2800">
                <a:latin typeface="宋体" charset="-122"/>
                <a:ea typeface="宋体" charset="-122"/>
              </a:rPr>
              <a:t>1600</a:t>
            </a:r>
            <a:r>
              <a:rPr lang="zh-CN" altLang="en-US" sz="2800">
                <a:latin typeface="宋体" charset="-122"/>
                <a:ea typeface="宋体" charset="-122"/>
              </a:rPr>
              <a:t>元</a:t>
            </a:r>
            <a:r>
              <a:rPr lang="en-US" altLang="zh-CN" sz="2800">
                <a:latin typeface="宋体" charset="-122"/>
                <a:ea typeface="宋体" charset="-122"/>
              </a:rPr>
              <a:t>/</a:t>
            </a:r>
            <a:r>
              <a:rPr lang="zh-CN" altLang="en-US" sz="2800">
                <a:latin typeface="宋体" charset="-122"/>
                <a:ea typeface="宋体" charset="-122"/>
              </a:rPr>
              <a:t>吨</a:t>
            </a:r>
          </a:p>
        </p:txBody>
      </p:sp>
      <p:sp>
        <p:nvSpPr>
          <p:cNvPr id="395311" name="Text Box 47"/>
          <p:cNvSpPr txBox="1">
            <a:spLocks noChangeArrowheads="1"/>
          </p:cNvSpPr>
          <p:nvPr/>
        </p:nvSpPr>
        <p:spPr bwMode="auto">
          <a:xfrm>
            <a:off x="6311900" y="4221164"/>
            <a:ext cx="2819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亏损</a:t>
            </a:r>
            <a:r>
              <a:rPr lang="en-US" altLang="zh-CN" sz="2800">
                <a:latin typeface="宋体" charset="-122"/>
                <a:ea typeface="宋体" charset="-122"/>
              </a:rPr>
              <a:t>1500</a:t>
            </a:r>
            <a:r>
              <a:rPr lang="zh-CN" altLang="en-US" sz="2800">
                <a:latin typeface="宋体" charset="-122"/>
                <a:ea typeface="宋体" charset="-122"/>
              </a:rPr>
              <a:t>元</a:t>
            </a:r>
            <a:r>
              <a:rPr lang="en-US" altLang="zh-CN" sz="2800">
                <a:latin typeface="宋体" charset="-122"/>
                <a:ea typeface="宋体" charset="-122"/>
              </a:rPr>
              <a:t>/</a:t>
            </a:r>
            <a:r>
              <a:rPr lang="zh-CN" altLang="en-US" sz="2800">
                <a:latin typeface="宋体" charset="-122"/>
                <a:ea typeface="宋体" charset="-122"/>
              </a:rPr>
              <a:t>吨</a:t>
            </a:r>
          </a:p>
        </p:txBody>
      </p:sp>
      <p:sp>
        <p:nvSpPr>
          <p:cNvPr id="395312" name="Text Box 48"/>
          <p:cNvSpPr txBox="1">
            <a:spLocks noChangeArrowheads="1"/>
          </p:cNvSpPr>
          <p:nvPr/>
        </p:nvSpPr>
        <p:spPr bwMode="auto">
          <a:xfrm>
            <a:off x="3000375" y="4797425"/>
            <a:ext cx="7010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净</a:t>
            </a:r>
            <a:r>
              <a:rPr lang="zh-CN" altLang="en-US" sz="2800">
                <a:latin typeface="宋体" charset="-122"/>
                <a:ea typeface="宋体" charset="-122"/>
              </a:rPr>
              <a:t>获利</a:t>
            </a:r>
            <a:r>
              <a:rPr lang="en-US" altLang="zh-CN" sz="2800">
                <a:latin typeface="宋体" charset="-122"/>
                <a:ea typeface="宋体" charset="-122"/>
              </a:rPr>
              <a:t>=|</a:t>
            </a:r>
            <a:r>
              <a:rPr lang="zh-CN" altLang="en-US" sz="2800">
                <a:latin typeface="宋体" charset="-122"/>
                <a:ea typeface="宋体" charset="-122"/>
              </a:rPr>
              <a:t>价差变化量</a:t>
            </a:r>
            <a:r>
              <a:rPr lang="en-US" altLang="zh-CN" sz="2800">
                <a:latin typeface="宋体" charset="-122"/>
                <a:ea typeface="宋体" charset="-122"/>
              </a:rPr>
              <a:t>|=100</a:t>
            </a:r>
            <a:r>
              <a:rPr lang="zh-CN" altLang="en-US"/>
              <a:t>元</a:t>
            </a:r>
          </a:p>
        </p:txBody>
      </p:sp>
      <p:sp>
        <p:nvSpPr>
          <p:cNvPr id="395317" name="AutoShape 53"/>
          <p:cNvSpPr>
            <a:spLocks/>
          </p:cNvSpPr>
          <p:nvPr/>
        </p:nvSpPr>
        <p:spPr bwMode="auto">
          <a:xfrm>
            <a:off x="2063750" y="1700213"/>
            <a:ext cx="1676400" cy="533400"/>
          </a:xfrm>
          <a:prstGeom prst="borderCallout1">
            <a:avLst>
              <a:gd name="adj1" fmla="val 21431"/>
              <a:gd name="adj2" fmla="val 104546"/>
              <a:gd name="adj3" fmla="val 252681"/>
              <a:gd name="adj4" fmla="val 10369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买近卖远</a:t>
            </a:r>
          </a:p>
        </p:txBody>
      </p:sp>
    </p:spTree>
    <p:extLst>
      <p:ext uri="{BB962C8B-B14F-4D97-AF65-F5344CB8AC3E}">
        <p14:creationId xmlns:p14="http://schemas.microsoft.com/office/powerpoint/2010/main" val="353429993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5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5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/>
      <p:bldP spid="395307" grpId="0"/>
      <p:bldP spid="395308" grpId="0"/>
      <p:bldP spid="395309" grpId="0"/>
      <p:bldP spid="395310" grpId="0"/>
      <p:bldP spid="395311" grpId="0"/>
      <p:bldP spid="395312" grpId="0"/>
      <p:bldP spid="39531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49276"/>
            <a:ext cx="7467600" cy="868363"/>
          </a:xfrm>
        </p:spPr>
        <p:txBody>
          <a:bodyPr/>
          <a:lstStyle/>
          <a:p>
            <a:pPr>
              <a:defRPr/>
            </a:pPr>
            <a:r>
              <a:rPr lang="en-US" altLang="zh-CN" sz="4800" b="1" dirty="0"/>
              <a:t> </a:t>
            </a:r>
            <a:r>
              <a:rPr lang="zh-CN" altLang="en-US" sz="3600" b="1" dirty="0"/>
              <a:t>熊市套利示例</a:t>
            </a:r>
          </a:p>
        </p:txBody>
      </p:sp>
      <p:sp>
        <p:nvSpPr>
          <p:cNvPr id="657411" name="Text Box 4"/>
          <p:cNvSpPr txBox="1">
            <a:spLocks noChangeArrowheads="1"/>
          </p:cNvSpPr>
          <p:nvPr/>
        </p:nvSpPr>
        <p:spPr bwMode="gray">
          <a:xfrm>
            <a:off x="3937000" y="2713038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graphicFrame>
        <p:nvGraphicFramePr>
          <p:cNvPr id="396294" name="Group 6"/>
          <p:cNvGraphicFramePr>
            <a:graphicFrameLocks noGrp="1"/>
          </p:cNvGraphicFramePr>
          <p:nvPr>
            <p:ph sz="half" idx="2"/>
          </p:nvPr>
        </p:nvGraphicFramePr>
        <p:xfrm>
          <a:off x="1981200" y="2286000"/>
          <a:ext cx="8305800" cy="310896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月铜合约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月铜合约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价差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结果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6331" name="Text Box 43"/>
          <p:cNvSpPr txBox="1">
            <a:spLocks noChangeArrowheads="1"/>
          </p:cNvSpPr>
          <p:nvPr/>
        </p:nvSpPr>
        <p:spPr bwMode="auto">
          <a:xfrm>
            <a:off x="9372600" y="2895601"/>
            <a:ext cx="762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>
                <a:latin typeface="宋体" charset="-122"/>
                <a:ea typeface="宋体" charset="-122"/>
              </a:rPr>
              <a:t>500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9372600" y="3581401"/>
            <a:ext cx="914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>
                <a:latin typeface="宋体" charset="-122"/>
                <a:ea typeface="宋体" charset="-122"/>
              </a:rPr>
              <a:t>1000</a:t>
            </a:r>
          </a:p>
        </p:txBody>
      </p:sp>
      <p:sp>
        <p:nvSpPr>
          <p:cNvPr id="396333" name="Text Box 45"/>
          <p:cNvSpPr txBox="1">
            <a:spLocks noChangeArrowheads="1"/>
          </p:cNvSpPr>
          <p:nvPr/>
        </p:nvSpPr>
        <p:spPr bwMode="auto">
          <a:xfrm>
            <a:off x="9264650" y="4149725"/>
            <a:ext cx="11191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  </a:t>
            </a:r>
            <a:r>
              <a:rPr lang="en-US" altLang="zh-CN" sz="2800">
                <a:latin typeface="宋体" charset="-122"/>
                <a:ea typeface="宋体" charset="-122"/>
              </a:rPr>
              <a:t>500</a:t>
            </a:r>
          </a:p>
        </p:txBody>
      </p:sp>
      <p:sp>
        <p:nvSpPr>
          <p:cNvPr id="396334" name="Text Box 46"/>
          <p:cNvSpPr txBox="1">
            <a:spLocks noChangeArrowheads="1"/>
          </p:cNvSpPr>
          <p:nvPr/>
        </p:nvSpPr>
        <p:spPr bwMode="auto">
          <a:xfrm>
            <a:off x="3216275" y="4221164"/>
            <a:ext cx="2819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盈利</a:t>
            </a:r>
            <a:r>
              <a:rPr lang="en-US" altLang="zh-CN" sz="2800">
                <a:latin typeface="宋体" charset="-122"/>
                <a:ea typeface="宋体" charset="-122"/>
              </a:rPr>
              <a:t>1500</a:t>
            </a:r>
            <a:r>
              <a:rPr lang="zh-CN" altLang="en-US" sz="2800">
                <a:latin typeface="宋体" charset="-122"/>
                <a:ea typeface="宋体" charset="-122"/>
              </a:rPr>
              <a:t>元</a:t>
            </a:r>
            <a:r>
              <a:rPr lang="en-US" altLang="zh-CN" sz="2800">
                <a:latin typeface="宋体" charset="-122"/>
                <a:ea typeface="宋体" charset="-122"/>
              </a:rPr>
              <a:t>/</a:t>
            </a:r>
            <a:r>
              <a:rPr lang="zh-CN" altLang="en-US" sz="2800">
                <a:latin typeface="宋体" charset="-122"/>
                <a:ea typeface="宋体" charset="-122"/>
              </a:rPr>
              <a:t>吨</a:t>
            </a:r>
          </a:p>
        </p:txBody>
      </p:sp>
      <p:sp>
        <p:nvSpPr>
          <p:cNvPr id="396335" name="Text Box 47"/>
          <p:cNvSpPr txBox="1">
            <a:spLocks noChangeArrowheads="1"/>
          </p:cNvSpPr>
          <p:nvPr/>
        </p:nvSpPr>
        <p:spPr bwMode="auto">
          <a:xfrm>
            <a:off x="6383338" y="4292601"/>
            <a:ext cx="2819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亏损</a:t>
            </a:r>
            <a:r>
              <a:rPr lang="en-US" altLang="zh-CN" sz="2800">
                <a:latin typeface="宋体" charset="-122"/>
                <a:ea typeface="宋体" charset="-122"/>
              </a:rPr>
              <a:t>1000</a:t>
            </a:r>
            <a:r>
              <a:rPr lang="zh-CN" altLang="en-US" sz="2800">
                <a:latin typeface="宋体" charset="-122"/>
                <a:ea typeface="宋体" charset="-122"/>
              </a:rPr>
              <a:t>元</a:t>
            </a:r>
            <a:r>
              <a:rPr lang="en-US" altLang="zh-CN" sz="2800">
                <a:latin typeface="宋体" charset="-122"/>
                <a:ea typeface="宋体" charset="-122"/>
              </a:rPr>
              <a:t>/</a:t>
            </a:r>
            <a:r>
              <a:rPr lang="zh-CN" altLang="en-US" sz="2800">
                <a:latin typeface="宋体" charset="-122"/>
                <a:ea typeface="宋体" charset="-122"/>
              </a:rPr>
              <a:t>吨</a:t>
            </a:r>
          </a:p>
        </p:txBody>
      </p: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3048000" y="4876801"/>
            <a:ext cx="7010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净获利</a:t>
            </a:r>
            <a:r>
              <a:rPr lang="en-US" altLang="zh-CN" sz="2800">
                <a:latin typeface="宋体" charset="-122"/>
                <a:ea typeface="宋体" charset="-122"/>
              </a:rPr>
              <a:t>=|</a:t>
            </a:r>
            <a:r>
              <a:rPr lang="zh-CN" altLang="en-US" sz="2800">
                <a:latin typeface="宋体" charset="-122"/>
                <a:ea typeface="宋体" charset="-122"/>
              </a:rPr>
              <a:t>价差变化量</a:t>
            </a:r>
            <a:r>
              <a:rPr lang="en-US" altLang="zh-CN" sz="2800">
                <a:latin typeface="宋体" charset="-122"/>
                <a:ea typeface="宋体" charset="-122"/>
              </a:rPr>
              <a:t>|=500</a:t>
            </a:r>
            <a:r>
              <a:rPr lang="zh-CN" altLang="en-US" sz="2800">
                <a:latin typeface="宋体" charset="-122"/>
                <a:ea typeface="宋体" charset="-122"/>
              </a:rPr>
              <a:t>元</a:t>
            </a:r>
          </a:p>
        </p:txBody>
      </p:sp>
      <p:sp>
        <p:nvSpPr>
          <p:cNvPr id="396337" name="AutoShape 49"/>
          <p:cNvSpPr>
            <a:spLocks/>
          </p:cNvSpPr>
          <p:nvPr/>
        </p:nvSpPr>
        <p:spPr bwMode="auto">
          <a:xfrm>
            <a:off x="3503613" y="1700213"/>
            <a:ext cx="1676400" cy="533400"/>
          </a:xfrm>
          <a:prstGeom prst="borderCallout1">
            <a:avLst>
              <a:gd name="adj1" fmla="val 21431"/>
              <a:gd name="adj2" fmla="val 104546"/>
              <a:gd name="adj3" fmla="val 250296"/>
              <a:gd name="adj4" fmla="val 13475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>
                <a:latin typeface="宋体" charset="-122"/>
                <a:ea typeface="宋体" charset="-122"/>
              </a:rPr>
              <a:t>卖近买远</a:t>
            </a:r>
          </a:p>
        </p:txBody>
      </p:sp>
    </p:spTree>
    <p:extLst>
      <p:ext uri="{BB962C8B-B14F-4D97-AF65-F5344CB8AC3E}">
        <p14:creationId xmlns:p14="http://schemas.microsoft.com/office/powerpoint/2010/main" val="1279281781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6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6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  <p:bldP spid="396331" grpId="0"/>
      <p:bldP spid="396332" grpId="0"/>
      <p:bldP spid="396333" grpId="0"/>
      <p:bldP spid="396334" grpId="0"/>
      <p:bldP spid="396335" grpId="0"/>
      <p:bldP spid="396336" grpId="0"/>
      <p:bldP spid="3963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0" y="404814"/>
            <a:ext cx="7467600" cy="5810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欧洲主要股指期货合约</a:t>
            </a:r>
          </a:p>
        </p:txBody>
      </p:sp>
      <p:graphicFrame>
        <p:nvGraphicFramePr>
          <p:cNvPr id="15475" name="Group 115"/>
          <p:cNvGraphicFramePr>
            <a:graphicFrameLocks noGrp="1"/>
          </p:cNvGraphicFramePr>
          <p:nvPr>
            <p:ph type="tbl" idx="4294967295"/>
          </p:nvPr>
        </p:nvGraphicFramePr>
        <p:xfrm>
          <a:off x="1703389" y="1125538"/>
          <a:ext cx="8569325" cy="4857752"/>
        </p:xfrm>
        <a:graphic>
          <a:graphicData uri="http://schemas.openxmlformats.org/drawingml/2006/table">
            <a:tbl>
              <a:tblPr/>
              <a:tblGrid>
                <a:gridCol w="311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0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European Indices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欧洲股指期货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DAX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德国股指期貨</a:t>
                      </a:r>
                      <a:endParaRPr kumimoji="0" lang="zh-CN" alt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EURO STOXX 50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欧元斯托克股指期货</a:t>
                      </a:r>
                      <a:endParaRPr kumimoji="0" lang="zh-CN" alt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FTSE 100 Future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英国新华富时股指期貨</a:t>
                      </a:r>
                      <a:endParaRPr kumimoji="0" lang="zh-CN" alt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CAC40 Future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法国股指期貨</a:t>
                      </a:r>
                      <a:endParaRPr kumimoji="0" lang="zh-CN" alt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(05.02.04)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指数点价值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4021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2833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4382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3610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指数点乘数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GBP 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(10.11.03) </a:t>
                      </a: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合约价值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100,525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28,330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GBP 43,820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36,100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平均每笔合约数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5.99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每日交易合约数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108,000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660,000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58,000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124,000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交易费用</a:t>
                      </a:r>
                      <a:endParaRPr kumimoji="0" lang="de-DE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€</a:t>
                      </a: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0.50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€</a:t>
                      </a: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0.30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44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 (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€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0.63)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€</a:t>
                      </a: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0.35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交易时间（格林威治）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7.50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am - 8.00pm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8.00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am - 8.00pm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8.00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am - 5.30pm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7.00</a:t>
                      </a:r>
                      <a:r>
                        <a:rPr kumimoji="0" lang="de-DE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am - 4.30pm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325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76251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/>
              <a:t> </a:t>
            </a:r>
            <a:r>
              <a:rPr lang="zh-CN" altLang="en-US" sz="3600" b="1" dirty="0"/>
              <a:t>蝶式套利示例</a:t>
            </a:r>
          </a:p>
        </p:txBody>
      </p:sp>
      <p:sp>
        <p:nvSpPr>
          <p:cNvPr id="658435" name="Text Box 4"/>
          <p:cNvSpPr txBox="1">
            <a:spLocks noChangeArrowheads="1"/>
          </p:cNvSpPr>
          <p:nvPr/>
        </p:nvSpPr>
        <p:spPr bwMode="gray">
          <a:xfrm>
            <a:off x="3937000" y="2713038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graphicFrame>
        <p:nvGraphicFramePr>
          <p:cNvPr id="397376" name="Group 64"/>
          <p:cNvGraphicFramePr>
            <a:graphicFrameLocks noGrp="1"/>
          </p:cNvGraphicFramePr>
          <p:nvPr>
            <p:ph sz="half" idx="2"/>
          </p:nvPr>
        </p:nvGraphicFramePr>
        <p:xfrm>
          <a:off x="1981200" y="2286000"/>
          <a:ext cx="8305800" cy="31089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月铜合约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月铜合约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月铜合约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万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万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万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万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1.75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万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万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结果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7358" name="Text Box 46"/>
          <p:cNvSpPr txBox="1">
            <a:spLocks noChangeArrowheads="1"/>
          </p:cNvSpPr>
          <p:nvPr/>
        </p:nvSpPr>
        <p:spPr bwMode="auto">
          <a:xfrm>
            <a:off x="3124200" y="4267201"/>
            <a:ext cx="21336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亏</a:t>
            </a:r>
            <a:r>
              <a:rPr lang="en-US" altLang="zh-CN" sz="2800">
                <a:latin typeface="宋体" charset="-122"/>
                <a:ea typeface="宋体" charset="-122"/>
              </a:rPr>
              <a:t>0.1</a:t>
            </a:r>
            <a:r>
              <a:rPr lang="zh-CN" altLang="en-US" sz="2800">
                <a:latin typeface="宋体" charset="-122"/>
                <a:ea typeface="宋体" charset="-122"/>
              </a:rPr>
              <a:t>万</a:t>
            </a:r>
            <a:r>
              <a:rPr lang="en-US" altLang="zh-CN" sz="2800">
                <a:latin typeface="宋体" charset="-122"/>
                <a:ea typeface="宋体" charset="-122"/>
              </a:rPr>
              <a:t>/</a:t>
            </a:r>
            <a:r>
              <a:rPr lang="zh-CN" altLang="en-US" sz="2800">
                <a:latin typeface="宋体" charset="-122"/>
                <a:ea typeface="宋体" charset="-122"/>
              </a:rPr>
              <a:t>吨</a:t>
            </a:r>
          </a:p>
        </p:txBody>
      </p:sp>
      <p:sp>
        <p:nvSpPr>
          <p:cNvPr id="397359" name="Text Box 47"/>
          <p:cNvSpPr txBox="1">
            <a:spLocks noChangeArrowheads="1"/>
          </p:cNvSpPr>
          <p:nvPr/>
        </p:nvSpPr>
        <p:spPr bwMode="auto">
          <a:xfrm>
            <a:off x="5562600" y="4267201"/>
            <a:ext cx="21336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盈</a:t>
            </a:r>
            <a:r>
              <a:rPr lang="en-US" altLang="zh-CN" sz="2800">
                <a:latin typeface="宋体" charset="-122"/>
                <a:ea typeface="宋体" charset="-122"/>
              </a:rPr>
              <a:t>0.2</a:t>
            </a:r>
            <a:r>
              <a:rPr lang="zh-CN" altLang="en-US" sz="2800">
                <a:latin typeface="宋体" charset="-122"/>
                <a:ea typeface="宋体" charset="-122"/>
              </a:rPr>
              <a:t>万</a:t>
            </a:r>
            <a:r>
              <a:rPr lang="en-US" altLang="zh-CN" sz="2800">
                <a:latin typeface="宋体" charset="-122"/>
                <a:ea typeface="宋体" charset="-122"/>
              </a:rPr>
              <a:t>/</a:t>
            </a:r>
            <a:r>
              <a:rPr lang="zh-CN" altLang="en-US" sz="2800">
                <a:latin typeface="宋体" charset="-122"/>
                <a:ea typeface="宋体" charset="-122"/>
              </a:rPr>
              <a:t>吨</a:t>
            </a:r>
          </a:p>
        </p:txBody>
      </p:sp>
      <p:sp>
        <p:nvSpPr>
          <p:cNvPr id="397360" name="Text Box 48"/>
          <p:cNvSpPr txBox="1">
            <a:spLocks noChangeArrowheads="1"/>
          </p:cNvSpPr>
          <p:nvPr/>
        </p:nvSpPr>
        <p:spPr bwMode="auto">
          <a:xfrm>
            <a:off x="3071813" y="4797425"/>
            <a:ext cx="7010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净</a:t>
            </a:r>
            <a:r>
              <a:rPr lang="zh-CN" altLang="en-US" sz="2800">
                <a:latin typeface="宋体" charset="-122"/>
                <a:ea typeface="宋体" charset="-122"/>
              </a:rPr>
              <a:t>获利</a:t>
            </a:r>
            <a:r>
              <a:rPr lang="en-US" altLang="zh-CN" sz="2800">
                <a:latin typeface="宋体" charset="-122"/>
                <a:ea typeface="宋体" charset="-122"/>
              </a:rPr>
              <a:t>=-0.1+0.2×0.2-0.1=0.2</a:t>
            </a:r>
            <a:r>
              <a:rPr lang="zh-CN" altLang="en-US" sz="2800">
                <a:latin typeface="宋体" charset="-122"/>
                <a:ea typeface="宋体" charset="-122"/>
              </a:rPr>
              <a:t>万</a:t>
            </a:r>
            <a:r>
              <a:rPr lang="en-US" altLang="zh-CN" sz="2800">
                <a:latin typeface="宋体" charset="-122"/>
                <a:ea typeface="宋体" charset="-122"/>
              </a:rPr>
              <a:t>/</a:t>
            </a:r>
            <a:r>
              <a:rPr lang="zh-CN" altLang="en-US" sz="2800">
                <a:latin typeface="宋体" charset="-122"/>
                <a:ea typeface="宋体" charset="-122"/>
              </a:rPr>
              <a:t>吨</a:t>
            </a:r>
          </a:p>
        </p:txBody>
      </p:sp>
      <p:sp>
        <p:nvSpPr>
          <p:cNvPr id="397361" name="AutoShape 49"/>
          <p:cNvSpPr>
            <a:spLocks/>
          </p:cNvSpPr>
          <p:nvPr/>
        </p:nvSpPr>
        <p:spPr bwMode="auto">
          <a:xfrm>
            <a:off x="3071813" y="1557338"/>
            <a:ext cx="1676400" cy="533400"/>
          </a:xfrm>
          <a:prstGeom prst="borderCallout1">
            <a:avLst>
              <a:gd name="adj1" fmla="val 21431"/>
              <a:gd name="adj2" fmla="val 104546"/>
              <a:gd name="adj3" fmla="val 294343"/>
              <a:gd name="adj4" fmla="val 12670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>
                <a:latin typeface="宋体" charset="-122"/>
                <a:ea typeface="宋体" charset="-122"/>
              </a:rPr>
              <a:t>卖近买远</a:t>
            </a:r>
          </a:p>
        </p:txBody>
      </p:sp>
      <p:sp>
        <p:nvSpPr>
          <p:cNvPr id="397372" name="Text Box 60"/>
          <p:cNvSpPr txBox="1">
            <a:spLocks noChangeArrowheads="1"/>
          </p:cNvSpPr>
          <p:nvPr/>
        </p:nvSpPr>
        <p:spPr bwMode="auto">
          <a:xfrm>
            <a:off x="8040689" y="4292601"/>
            <a:ext cx="219868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亏</a:t>
            </a:r>
            <a:r>
              <a:rPr lang="en-US" altLang="zh-CN" sz="2800">
                <a:latin typeface="宋体" charset="-122"/>
                <a:ea typeface="宋体" charset="-122"/>
              </a:rPr>
              <a:t>0.1</a:t>
            </a:r>
            <a:r>
              <a:rPr lang="zh-CN" altLang="en-US" sz="2800">
                <a:latin typeface="宋体" charset="-122"/>
                <a:ea typeface="宋体" charset="-122"/>
              </a:rPr>
              <a:t>万</a:t>
            </a:r>
            <a:r>
              <a:rPr lang="en-US" altLang="zh-CN" sz="2800">
                <a:latin typeface="宋体" charset="-122"/>
                <a:ea typeface="宋体" charset="-122"/>
              </a:rPr>
              <a:t>/</a:t>
            </a:r>
            <a:r>
              <a:rPr lang="zh-CN" altLang="en-US" sz="2800">
                <a:latin typeface="宋体" charset="-122"/>
                <a:ea typeface="宋体" charset="-122"/>
              </a:rPr>
              <a:t>吨</a:t>
            </a:r>
          </a:p>
        </p:txBody>
      </p:sp>
      <p:sp>
        <p:nvSpPr>
          <p:cNvPr id="397380" name="AutoShape 68"/>
          <p:cNvSpPr>
            <a:spLocks/>
          </p:cNvSpPr>
          <p:nvPr/>
        </p:nvSpPr>
        <p:spPr bwMode="auto">
          <a:xfrm>
            <a:off x="8153400" y="1600200"/>
            <a:ext cx="1752600" cy="533400"/>
          </a:xfrm>
          <a:prstGeom prst="borderCallout1">
            <a:avLst>
              <a:gd name="adj1" fmla="val 21431"/>
              <a:gd name="adj2" fmla="val -4347"/>
              <a:gd name="adj3" fmla="val 271431"/>
              <a:gd name="adj4" fmla="val -1304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>
                <a:latin typeface="宋体" charset="-122"/>
                <a:ea typeface="宋体" charset="-122"/>
              </a:rPr>
              <a:t>买近卖远</a:t>
            </a:r>
          </a:p>
        </p:txBody>
      </p:sp>
    </p:spTree>
    <p:extLst>
      <p:ext uri="{BB962C8B-B14F-4D97-AF65-F5344CB8AC3E}">
        <p14:creationId xmlns:p14="http://schemas.microsoft.com/office/powerpoint/2010/main" val="4076583342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7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7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7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7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/>
      <p:bldP spid="397358" grpId="0"/>
      <p:bldP spid="397359" grpId="0"/>
      <p:bldP spid="397360" grpId="0"/>
      <p:bldP spid="397361" grpId="0" animBg="1"/>
      <p:bldP spid="397372" grpId="0"/>
      <p:bldP spid="39738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945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981200"/>
            <a:ext cx="8001000" cy="296068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zh-CN" altLang="en-US"/>
              <a:t>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）跨商品套利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相互关联商品、相同交割月份合约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相关商品套利、原材料与成品间套利</a:t>
            </a:r>
            <a:r>
              <a:rPr lang="zh-CN" altLang="en-US" sz="2000"/>
              <a:t>                                        </a:t>
            </a:r>
          </a:p>
          <a:p>
            <a:pPr>
              <a:buFont typeface="Wingdings" pitchFamily="2" charset="2"/>
              <a:buNone/>
            </a:pPr>
            <a:endParaRPr lang="zh-CN" altLang="en-US" sz="2000"/>
          </a:p>
          <a:p>
            <a:pPr>
              <a:buFont typeface="Wingdings" pitchFamily="2" charset="2"/>
              <a:buNone/>
            </a:pPr>
            <a:endParaRPr lang="zh-CN" altLang="en-US" sz="2000"/>
          </a:p>
          <a:p>
            <a:pPr>
              <a:buFont typeface="Wingdings" pitchFamily="2" charset="2"/>
              <a:buNone/>
            </a:pPr>
            <a:r>
              <a:rPr lang="zh-CN" altLang="en-US" sz="2000"/>
              <a:t>                                              </a:t>
            </a:r>
            <a:endParaRPr lang="zh-CN" altLang="en-US" sz="2000" u="sng"/>
          </a:p>
        </p:txBody>
      </p:sp>
      <p:sp>
        <p:nvSpPr>
          <p:cNvPr id="659460" name="TextBox 5"/>
          <p:cNvSpPr txBox="1">
            <a:spLocks noChangeArrowheads="1"/>
          </p:cNvSpPr>
          <p:nvPr/>
        </p:nvSpPr>
        <p:spPr bwMode="auto">
          <a:xfrm>
            <a:off x="2424113" y="549276"/>
            <a:ext cx="56880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ea typeface="黑体" pitchFamily="49" charset="-122"/>
              </a:rPr>
              <a:t>商品期货的套利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3289128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3376"/>
            <a:ext cx="7467600" cy="1084263"/>
          </a:xfrm>
        </p:spPr>
        <p:txBody>
          <a:bodyPr/>
          <a:lstStyle/>
          <a:p>
            <a:pPr>
              <a:defRPr/>
            </a:pPr>
            <a:r>
              <a:rPr lang="en-US" altLang="zh-CN" sz="4800" b="1" dirty="0"/>
              <a:t> </a:t>
            </a:r>
            <a:r>
              <a:rPr lang="zh-CN" altLang="en-US" sz="3600" b="1" dirty="0"/>
              <a:t>相关商品套利示例</a:t>
            </a:r>
          </a:p>
        </p:txBody>
      </p:sp>
      <p:sp>
        <p:nvSpPr>
          <p:cNvPr id="660483" name="Text Box 4"/>
          <p:cNvSpPr txBox="1">
            <a:spLocks noChangeArrowheads="1"/>
          </p:cNvSpPr>
          <p:nvPr/>
        </p:nvSpPr>
        <p:spPr bwMode="gray">
          <a:xfrm>
            <a:off x="3937000" y="2713038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graphicFrame>
        <p:nvGraphicFramePr>
          <p:cNvPr id="399366" name="Group 6"/>
          <p:cNvGraphicFramePr>
            <a:graphicFrameLocks noGrp="1"/>
          </p:cNvGraphicFramePr>
          <p:nvPr>
            <p:ph sz="half" idx="2"/>
          </p:nvPr>
        </p:nvGraphicFramePr>
        <p:xfrm>
          <a:off x="1981200" y="2286000"/>
          <a:ext cx="8305800" cy="310896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月小麦合约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月玉米合约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价差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买入：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5.35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卖出：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2.75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卖出：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5.05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买入：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2.25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结果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9402" name="AutoShape 42"/>
          <p:cNvSpPr>
            <a:spLocks/>
          </p:cNvSpPr>
          <p:nvPr/>
        </p:nvSpPr>
        <p:spPr bwMode="auto">
          <a:xfrm>
            <a:off x="2514600" y="5562600"/>
            <a:ext cx="3436938" cy="571500"/>
          </a:xfrm>
          <a:prstGeom prst="borderCallout1">
            <a:avLst>
              <a:gd name="adj1" fmla="val 20000"/>
              <a:gd name="adj2" fmla="val 102440"/>
              <a:gd name="adj3" fmla="val -516389"/>
              <a:gd name="adj4" fmla="val 105713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>
                <a:latin typeface="宋体" charset="-122"/>
                <a:ea typeface="宋体" charset="-122"/>
              </a:rPr>
              <a:t>相关商品 相同月份</a:t>
            </a:r>
          </a:p>
        </p:txBody>
      </p:sp>
      <p:sp>
        <p:nvSpPr>
          <p:cNvPr id="399403" name="Text Box 43"/>
          <p:cNvSpPr txBox="1">
            <a:spLocks noChangeArrowheads="1"/>
          </p:cNvSpPr>
          <p:nvPr/>
        </p:nvSpPr>
        <p:spPr bwMode="auto">
          <a:xfrm>
            <a:off x="9336088" y="2924176"/>
            <a:ext cx="9001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2.6</a:t>
            </a:r>
          </a:p>
        </p:txBody>
      </p:sp>
      <p:sp>
        <p:nvSpPr>
          <p:cNvPr id="399404" name="Text Box 44"/>
          <p:cNvSpPr txBox="1">
            <a:spLocks noChangeArrowheads="1"/>
          </p:cNvSpPr>
          <p:nvPr/>
        </p:nvSpPr>
        <p:spPr bwMode="auto">
          <a:xfrm>
            <a:off x="9336088" y="3429000"/>
            <a:ext cx="914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2.8</a:t>
            </a:r>
          </a:p>
        </p:txBody>
      </p:sp>
      <p:sp>
        <p:nvSpPr>
          <p:cNvPr id="399405" name="Text Box 45"/>
          <p:cNvSpPr txBox="1">
            <a:spLocks noChangeArrowheads="1"/>
          </p:cNvSpPr>
          <p:nvPr/>
        </p:nvSpPr>
        <p:spPr bwMode="auto">
          <a:xfrm>
            <a:off x="9191625" y="4149725"/>
            <a:ext cx="11636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 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0.2</a:t>
            </a:r>
          </a:p>
        </p:txBody>
      </p:sp>
      <p:sp>
        <p:nvSpPr>
          <p:cNvPr id="399406" name="Text Box 46"/>
          <p:cNvSpPr txBox="1">
            <a:spLocks noChangeArrowheads="1"/>
          </p:cNvSpPr>
          <p:nvPr/>
        </p:nvSpPr>
        <p:spPr bwMode="auto">
          <a:xfrm>
            <a:off x="3200400" y="4267201"/>
            <a:ext cx="2819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亏损</a:t>
            </a:r>
            <a:r>
              <a:rPr lang="en-US" altLang="zh-CN" sz="2800">
                <a:latin typeface="宋体" charset="-122"/>
                <a:ea typeface="宋体" charset="-122"/>
              </a:rPr>
              <a:t>0.3</a:t>
            </a:r>
            <a:r>
              <a:rPr lang="zh-CN" altLang="en-US" sz="2800">
                <a:latin typeface="宋体" charset="-122"/>
                <a:ea typeface="宋体" charset="-122"/>
              </a:rPr>
              <a:t>元</a:t>
            </a:r>
            <a:r>
              <a:rPr lang="en-US" altLang="zh-CN" sz="2800">
                <a:latin typeface="宋体" charset="-122"/>
                <a:ea typeface="宋体" charset="-122"/>
              </a:rPr>
              <a:t>/kg</a:t>
            </a:r>
          </a:p>
        </p:txBody>
      </p:sp>
      <p:sp>
        <p:nvSpPr>
          <p:cNvPr id="399407" name="Text Box 47"/>
          <p:cNvSpPr txBox="1">
            <a:spLocks noChangeArrowheads="1"/>
          </p:cNvSpPr>
          <p:nvPr/>
        </p:nvSpPr>
        <p:spPr bwMode="auto">
          <a:xfrm>
            <a:off x="6324600" y="4267201"/>
            <a:ext cx="2819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盈利</a:t>
            </a:r>
            <a:r>
              <a:rPr lang="en-US" altLang="zh-CN" sz="2800">
                <a:latin typeface="宋体" charset="-122"/>
                <a:ea typeface="宋体" charset="-122"/>
              </a:rPr>
              <a:t>0.5</a:t>
            </a:r>
            <a:r>
              <a:rPr lang="zh-CN" altLang="en-US" sz="2800">
                <a:latin typeface="宋体" charset="-122"/>
                <a:ea typeface="宋体" charset="-122"/>
              </a:rPr>
              <a:t>元</a:t>
            </a:r>
            <a:r>
              <a:rPr lang="en-US" altLang="zh-CN" sz="2800">
                <a:latin typeface="宋体" charset="-122"/>
                <a:ea typeface="宋体" charset="-122"/>
              </a:rPr>
              <a:t>/kg</a:t>
            </a:r>
          </a:p>
        </p:txBody>
      </p:sp>
      <p:sp>
        <p:nvSpPr>
          <p:cNvPr id="399408" name="Text Box 48"/>
          <p:cNvSpPr txBox="1">
            <a:spLocks noChangeArrowheads="1"/>
          </p:cNvSpPr>
          <p:nvPr/>
        </p:nvSpPr>
        <p:spPr bwMode="auto">
          <a:xfrm>
            <a:off x="3048000" y="4876801"/>
            <a:ext cx="7010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净获利</a:t>
            </a:r>
            <a:r>
              <a:rPr lang="en-US" altLang="zh-CN" sz="2800">
                <a:latin typeface="宋体" charset="-122"/>
                <a:ea typeface="宋体" charset="-122"/>
              </a:rPr>
              <a:t>=|</a:t>
            </a:r>
            <a:r>
              <a:rPr lang="zh-CN" altLang="en-US" sz="2800">
                <a:latin typeface="宋体" charset="-122"/>
                <a:ea typeface="宋体" charset="-122"/>
              </a:rPr>
              <a:t>价差变化量</a:t>
            </a:r>
            <a:r>
              <a:rPr lang="en-US" altLang="zh-CN" sz="2800">
                <a:latin typeface="宋体" charset="-122"/>
                <a:ea typeface="宋体" charset="-122"/>
              </a:rPr>
              <a:t>|= 0.2</a:t>
            </a:r>
            <a:r>
              <a:rPr lang="zh-CN" altLang="en-US" sz="2800">
                <a:latin typeface="宋体" charset="-122"/>
                <a:ea typeface="宋体" charset="-122"/>
              </a:rPr>
              <a:t>元</a:t>
            </a:r>
            <a:r>
              <a:rPr lang="en-US" altLang="zh-CN" sz="2800">
                <a:latin typeface="宋体" charset="-122"/>
                <a:ea typeface="宋体" charset="-122"/>
              </a:rPr>
              <a:t>/kg</a:t>
            </a:r>
          </a:p>
        </p:txBody>
      </p:sp>
    </p:spTree>
    <p:extLst>
      <p:ext uri="{BB962C8B-B14F-4D97-AF65-F5344CB8AC3E}">
        <p14:creationId xmlns:p14="http://schemas.microsoft.com/office/powerpoint/2010/main" val="3535963937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9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9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/>
      <p:bldP spid="399402" grpId="0" animBg="1"/>
      <p:bldP spid="399403" grpId="0"/>
      <p:bldP spid="399404" grpId="0"/>
      <p:bldP spid="399405" grpId="0"/>
      <p:bldP spid="399406" grpId="0"/>
      <p:bldP spid="399407" grpId="0"/>
      <p:bldP spid="39940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620713"/>
            <a:ext cx="7315200" cy="6032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000" b="1" dirty="0"/>
              <a:t>原料与成品间套利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8001000" y="2438401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zh-CN">
              <a:latin typeface="Verdana" pitchFamily="34" charset="0"/>
            </a:endParaRPr>
          </a:p>
        </p:txBody>
      </p:sp>
      <p:sp>
        <p:nvSpPr>
          <p:cNvPr id="661508" name="Text Box 6"/>
          <p:cNvSpPr txBox="1">
            <a:spLocks noChangeArrowheads="1"/>
          </p:cNvSpPr>
          <p:nvPr/>
        </p:nvSpPr>
        <p:spPr bwMode="auto">
          <a:xfrm>
            <a:off x="1905000" y="1905000"/>
            <a:ext cx="8534400" cy="3797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/>
              <a:t>    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为维持原料与成品之间价格平衡关系而进行的套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利交易，典型的有大豆、豆油和豆粕三者的套利：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 大豆提油套利：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  买入大豆合约（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100%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），同时卖出豆油（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20%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和豆粕（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80%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）合约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   作用：三者价格基本正常时，大豆加工商为防止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大豆突然上涨或豆油豆粕突然下降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667031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549276"/>
            <a:ext cx="7315200" cy="746125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原料与成品间套利</a:t>
            </a:r>
          </a:p>
        </p:txBody>
      </p:sp>
      <p:sp>
        <p:nvSpPr>
          <p:cNvPr id="662531" name="Text Box 3"/>
          <p:cNvSpPr txBox="1">
            <a:spLocks noChangeArrowheads="1"/>
          </p:cNvSpPr>
          <p:nvPr/>
        </p:nvSpPr>
        <p:spPr bwMode="auto">
          <a:xfrm>
            <a:off x="8001000" y="2438401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zh-CN">
              <a:latin typeface="Verdana" pitchFamily="34" charset="0"/>
            </a:endParaRPr>
          </a:p>
        </p:txBody>
      </p:sp>
      <p:sp>
        <p:nvSpPr>
          <p:cNvPr id="662532" name="Text Box 6"/>
          <p:cNvSpPr txBox="1">
            <a:spLocks noChangeArrowheads="1"/>
          </p:cNvSpPr>
          <p:nvPr/>
        </p:nvSpPr>
        <p:spPr bwMode="auto">
          <a:xfrm>
            <a:off x="1703388" y="1844675"/>
            <a:ext cx="8534400" cy="3798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反向大豆提油套利：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 卖出大豆合约（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100%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），同时买入豆油（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20%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和豆粕（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80%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）合约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 作用：大豆价格失常（已经上涨），大豆加工商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为矫正三者之间价格而进行套利交易。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卖出大豆合约→大豆价格↓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　　买入豆油和豆粕→豆油和豆粕价格↑</a:t>
            </a:r>
          </a:p>
        </p:txBody>
      </p:sp>
    </p:spTree>
    <p:extLst>
      <p:ext uri="{BB962C8B-B14F-4D97-AF65-F5344CB8AC3E}">
        <p14:creationId xmlns:p14="http://schemas.microsoft.com/office/powerpoint/2010/main" val="40350982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AutoShape 3" descr="u=2872485961,2978991877&amp;fm=15&amp;gp=0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355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989138"/>
            <a:ext cx="8569325" cy="2239962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zh-CN" altLang="en-US"/>
              <a:t>     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）跨市场套利</a:t>
            </a:r>
            <a:endParaRPr lang="en-US" altLang="zh-CN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   不同市场商品、相同交割月份合约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      </a:t>
            </a:r>
          </a:p>
          <a:p>
            <a:pPr>
              <a:buFont typeface="Wingdings" pitchFamily="2" charset="2"/>
              <a:buNone/>
            </a:pPr>
            <a:r>
              <a:rPr lang="zh-CN" altLang="en-US" sz="2000"/>
              <a:t>           </a:t>
            </a:r>
          </a:p>
          <a:p>
            <a:pPr>
              <a:buFont typeface="Wingdings" pitchFamily="2" charset="2"/>
              <a:buNone/>
            </a:pPr>
            <a:endParaRPr lang="zh-CN" altLang="en-US" sz="2000"/>
          </a:p>
          <a:p>
            <a:pPr>
              <a:buFont typeface="Wingdings" pitchFamily="2" charset="2"/>
              <a:buNone/>
            </a:pPr>
            <a:endParaRPr lang="zh-CN" altLang="en-US" sz="2000"/>
          </a:p>
          <a:p>
            <a:pPr>
              <a:buFont typeface="Wingdings" pitchFamily="2" charset="2"/>
              <a:buNone/>
            </a:pPr>
            <a:r>
              <a:rPr lang="zh-CN" altLang="en-US" sz="2000"/>
              <a:t>                                              </a:t>
            </a:r>
            <a:endParaRPr lang="zh-CN" altLang="en-US" sz="2000" u="sng"/>
          </a:p>
        </p:txBody>
      </p:sp>
      <p:sp>
        <p:nvSpPr>
          <p:cNvPr id="663556" name="TextBox 5"/>
          <p:cNvSpPr txBox="1">
            <a:spLocks noChangeArrowheads="1"/>
          </p:cNvSpPr>
          <p:nvPr/>
        </p:nvSpPr>
        <p:spPr bwMode="auto">
          <a:xfrm>
            <a:off x="2424113" y="549276"/>
            <a:ext cx="56880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ea typeface="黑体" pitchFamily="49" charset="-122"/>
              </a:rPr>
              <a:t>商品期货的套利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1008616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60351"/>
            <a:ext cx="7467600" cy="1012825"/>
          </a:xfrm>
        </p:spPr>
        <p:txBody>
          <a:bodyPr/>
          <a:lstStyle/>
          <a:p>
            <a:pPr>
              <a:defRPr/>
            </a:pPr>
            <a:r>
              <a:rPr lang="en-US" altLang="zh-CN" sz="4800" b="1" dirty="0"/>
              <a:t> </a:t>
            </a:r>
            <a:r>
              <a:rPr lang="zh-CN" altLang="en-US" sz="3600" b="1" dirty="0"/>
              <a:t>跨市套利示例</a:t>
            </a:r>
          </a:p>
        </p:txBody>
      </p:sp>
      <p:sp>
        <p:nvSpPr>
          <p:cNvPr id="664579" name="Text Box 4"/>
          <p:cNvSpPr txBox="1">
            <a:spLocks noChangeArrowheads="1"/>
          </p:cNvSpPr>
          <p:nvPr/>
        </p:nvSpPr>
        <p:spPr bwMode="gray">
          <a:xfrm>
            <a:off x="3937000" y="2713038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graphicFrame>
        <p:nvGraphicFramePr>
          <p:cNvPr id="401414" name="Group 6"/>
          <p:cNvGraphicFramePr>
            <a:graphicFrameLocks noGrp="1"/>
          </p:cNvGraphicFramePr>
          <p:nvPr>
            <p:ph sz="half" idx="2"/>
          </p:nvPr>
        </p:nvGraphicFramePr>
        <p:xfrm>
          <a:off x="1981200" y="2286000"/>
          <a:ext cx="8305800" cy="310896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月伦敦铜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月上海铜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价差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月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买入：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卖出：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14500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结果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1451" name="Text Box 43"/>
          <p:cNvSpPr txBox="1">
            <a:spLocks noChangeArrowheads="1"/>
          </p:cNvSpPr>
          <p:nvPr/>
        </p:nvSpPr>
        <p:spPr bwMode="auto">
          <a:xfrm>
            <a:off x="9448800" y="2895601"/>
            <a:ext cx="7620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500</a:t>
            </a:r>
          </a:p>
        </p:txBody>
      </p:sp>
      <p:sp>
        <p:nvSpPr>
          <p:cNvPr id="401452" name="Text Box 44"/>
          <p:cNvSpPr txBox="1">
            <a:spLocks noChangeArrowheads="1"/>
          </p:cNvSpPr>
          <p:nvPr/>
        </p:nvSpPr>
        <p:spPr bwMode="auto">
          <a:xfrm>
            <a:off x="9372600" y="3581401"/>
            <a:ext cx="914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1000</a:t>
            </a:r>
          </a:p>
        </p:txBody>
      </p:sp>
      <p:sp>
        <p:nvSpPr>
          <p:cNvPr id="401453" name="Text Box 45"/>
          <p:cNvSpPr txBox="1">
            <a:spLocks noChangeArrowheads="1"/>
          </p:cNvSpPr>
          <p:nvPr/>
        </p:nvSpPr>
        <p:spPr bwMode="auto">
          <a:xfrm>
            <a:off x="9120189" y="4149725"/>
            <a:ext cx="12350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 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500</a:t>
            </a:r>
          </a:p>
        </p:txBody>
      </p:sp>
      <p:sp>
        <p:nvSpPr>
          <p:cNvPr id="401454" name="Text Box 46"/>
          <p:cNvSpPr txBox="1">
            <a:spLocks noChangeArrowheads="1"/>
          </p:cNvSpPr>
          <p:nvPr/>
        </p:nvSpPr>
        <p:spPr bwMode="auto">
          <a:xfrm>
            <a:off x="3216275" y="4292601"/>
            <a:ext cx="2819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盈利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1500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元</a:t>
            </a:r>
            <a:r>
              <a:rPr lang="en-US" altLang="zh-CN" sz="2800">
                <a:latin typeface="宋体" charset="-122"/>
                <a:ea typeface="宋体" charset="-122"/>
                <a:cs typeface="Times New Roman" pitchFamily="18" charset="0"/>
              </a:rPr>
              <a:t>/</a:t>
            </a:r>
            <a:r>
              <a:rPr lang="zh-CN" altLang="en-US" sz="2800">
                <a:latin typeface="宋体" charset="-122"/>
                <a:ea typeface="宋体" charset="-122"/>
                <a:cs typeface="Times New Roman" pitchFamily="18" charset="0"/>
              </a:rPr>
              <a:t>吨</a:t>
            </a:r>
          </a:p>
        </p:txBody>
      </p:sp>
      <p:sp>
        <p:nvSpPr>
          <p:cNvPr id="401455" name="Text Box 47"/>
          <p:cNvSpPr txBox="1">
            <a:spLocks noChangeArrowheads="1"/>
          </p:cNvSpPr>
          <p:nvPr/>
        </p:nvSpPr>
        <p:spPr bwMode="auto">
          <a:xfrm>
            <a:off x="6383338" y="4292601"/>
            <a:ext cx="2819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亏损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1000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元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吨</a:t>
            </a:r>
          </a:p>
        </p:txBody>
      </p:sp>
      <p:sp>
        <p:nvSpPr>
          <p:cNvPr id="401456" name="Text Box 48"/>
          <p:cNvSpPr txBox="1">
            <a:spLocks noChangeArrowheads="1"/>
          </p:cNvSpPr>
          <p:nvPr/>
        </p:nvSpPr>
        <p:spPr bwMode="auto">
          <a:xfrm>
            <a:off x="3048000" y="4876801"/>
            <a:ext cx="7010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800">
                <a:latin typeface="宋体" charset="-122"/>
                <a:ea typeface="宋体" charset="-122"/>
              </a:rPr>
              <a:t>净获利</a:t>
            </a:r>
            <a:r>
              <a:rPr lang="en-US" altLang="zh-CN" sz="2800">
                <a:latin typeface="宋体" charset="-122"/>
                <a:ea typeface="宋体" charset="-122"/>
              </a:rPr>
              <a:t>=|</a:t>
            </a:r>
            <a:r>
              <a:rPr lang="zh-CN" altLang="en-US" sz="2800">
                <a:latin typeface="宋体" charset="-122"/>
                <a:ea typeface="宋体" charset="-122"/>
              </a:rPr>
              <a:t>价差变化量</a:t>
            </a:r>
            <a:r>
              <a:rPr lang="en-US" altLang="zh-CN" sz="2800">
                <a:latin typeface="宋体" charset="-122"/>
                <a:ea typeface="宋体" charset="-122"/>
              </a:rPr>
              <a:t>|=500</a:t>
            </a:r>
            <a:r>
              <a:rPr lang="zh-CN" altLang="en-US" sz="2800">
                <a:latin typeface="宋体" charset="-122"/>
                <a:ea typeface="宋体" charset="-122"/>
              </a:rPr>
              <a:t>元</a:t>
            </a:r>
          </a:p>
        </p:txBody>
      </p:sp>
      <p:sp>
        <p:nvSpPr>
          <p:cNvPr id="401457" name="AutoShape 49"/>
          <p:cNvSpPr>
            <a:spLocks/>
          </p:cNvSpPr>
          <p:nvPr/>
        </p:nvSpPr>
        <p:spPr bwMode="auto">
          <a:xfrm>
            <a:off x="2063751" y="1700213"/>
            <a:ext cx="3744913" cy="533400"/>
          </a:xfrm>
          <a:prstGeom prst="borderCallout1">
            <a:avLst>
              <a:gd name="adj1" fmla="val 21431"/>
              <a:gd name="adj2" fmla="val 102083"/>
              <a:gd name="adj3" fmla="val 186009"/>
              <a:gd name="adj4" fmla="val 10950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/>
              <a:t>不同交易所、相同月份</a:t>
            </a:r>
          </a:p>
        </p:txBody>
      </p:sp>
    </p:spTree>
    <p:extLst>
      <p:ext uri="{BB962C8B-B14F-4D97-AF65-F5344CB8AC3E}">
        <p14:creationId xmlns:p14="http://schemas.microsoft.com/office/powerpoint/2010/main" val="3391254418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1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1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/>
      <p:bldP spid="401451" grpId="0"/>
      <p:bldP spid="401453" grpId="0"/>
      <p:bldP spid="401454" grpId="0"/>
      <p:bldP spid="401455" grpId="0"/>
      <p:bldP spid="401456" grpId="0"/>
      <p:bldP spid="40145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AutoShape 5"/>
          <p:cNvSpPr>
            <a:spLocks noChangeArrowheads="1"/>
          </p:cNvSpPr>
          <p:nvPr/>
        </p:nvSpPr>
        <p:spPr bwMode="auto">
          <a:xfrm>
            <a:off x="3719513" y="206057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商品期货的套期保值</a:t>
            </a:r>
          </a:p>
        </p:txBody>
      </p:sp>
      <p:sp>
        <p:nvSpPr>
          <p:cNvPr id="665603" name="AutoShape 6"/>
          <p:cNvSpPr>
            <a:spLocks noChangeArrowheads="1"/>
          </p:cNvSpPr>
          <p:nvPr/>
        </p:nvSpPr>
        <p:spPr bwMode="auto">
          <a:xfrm>
            <a:off x="3719513" y="3357564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商品期货的套利</a:t>
            </a:r>
          </a:p>
        </p:txBody>
      </p:sp>
      <p:sp>
        <p:nvSpPr>
          <p:cNvPr id="591876" name="AutoShape 8"/>
          <p:cNvSpPr>
            <a:spLocks noChangeArrowheads="1"/>
          </p:cNvSpPr>
          <p:nvPr/>
        </p:nvSpPr>
        <p:spPr bwMode="auto">
          <a:xfrm>
            <a:off x="3719513" y="45815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商品期货的定价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第八章    商品期货的套期保值与套利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000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91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latin typeface="宋体" pitchFamily="2" charset="-122"/>
              </a:rPr>
              <a:t>商品期货的定价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1557339"/>
            <a:ext cx="8353425" cy="3343275"/>
          </a:xfrm>
        </p:spPr>
        <p:txBody>
          <a:bodyPr/>
          <a:lstStyle/>
          <a:p>
            <a:pPr algn="just" eaLnBrk="1" hangingPunct="1"/>
            <a:r>
              <a:rPr lang="zh-CN" altLang="en-US" sz="31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引导案例：</a:t>
            </a:r>
          </a:p>
          <a:p>
            <a:pPr lvl="1" algn="just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一家以铜作为原材料的生产企业，预计现有的</a:t>
            </a:r>
            <a:endParaRPr lang="en-US" altLang="zh-CN" sz="28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algn="just" eaLnBrk="1" hangingPunct="1">
              <a:buFont typeface="Wingdings 2" pitchFamily="18" charset="2"/>
              <a:buNone/>
            </a:pP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铜储备在三月后用完，需要重新进货</a:t>
            </a:r>
          </a:p>
          <a:p>
            <a:pPr lvl="1" algn="just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准备去期货市场购买三个月后交割的铜期货。</a:t>
            </a:r>
          </a:p>
          <a:p>
            <a:pPr lvl="1" algn="just" eaLnBrk="1" hangingPunct="1"/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假设当前的铜现货价格为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14,200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</a:t>
            </a:r>
          </a:p>
          <a:p>
            <a:pPr lvl="1" algn="just" eaLnBrk="1" hangingPunct="1"/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个月期的年利率为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5%</a:t>
            </a:r>
            <a:r>
              <a:rPr lang="zh-CN" altLang="en-US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 </a:t>
            </a:r>
          </a:p>
        </p:txBody>
      </p:sp>
      <p:sp>
        <p:nvSpPr>
          <p:cNvPr id="1843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24113" y="5013326"/>
            <a:ext cx="1079500" cy="576263"/>
          </a:xfrm>
          <a:prstGeom prst="actionButtonHelp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503613" y="5013325"/>
            <a:ext cx="60960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1" lang="zh-CN" altLang="en-US" sz="3200" b="1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铜期货合约的价格应当为多少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21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3" y="1557338"/>
            <a:ext cx="7239000" cy="1008062"/>
          </a:xfrm>
        </p:spPr>
        <p:txBody>
          <a:bodyPr/>
          <a:lstStyle/>
          <a:p>
            <a:pPr algn="just"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根据无套利定价原则，此时的铜期货为：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14,200*(1+0.05*3/12) = 14,377.5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吨</a:t>
            </a:r>
          </a:p>
        </p:txBody>
      </p:sp>
      <p:sp>
        <p:nvSpPr>
          <p:cNvPr id="1946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63750" y="3284538"/>
            <a:ext cx="1219200" cy="685800"/>
          </a:xfrm>
          <a:prstGeom prst="actionButtonHelp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287713" y="3141663"/>
            <a:ext cx="678180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1" lang="zh-CN" altLang="en-US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这个价格合理吗？或者说，如果市场上铜期货价格为</a:t>
            </a: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14,400</a:t>
            </a:r>
            <a:r>
              <a:rPr kumimoji="1" lang="zh-CN" altLang="en-US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元</a:t>
            </a: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  <a:r>
              <a:rPr kumimoji="1" lang="zh-CN" altLang="en-US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吨，比</a:t>
            </a: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14,377.5</a:t>
            </a:r>
            <a:r>
              <a:rPr kumimoji="1" lang="zh-CN" altLang="en-US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元</a:t>
            </a: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  <a:r>
              <a:rPr kumimoji="1" lang="zh-CN" altLang="en-US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吨高，投资者是否就一定可以通过构造无风险套利组合而获得盈利呢？ 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latin typeface="宋体" pitchFamily="2" charset="-122"/>
              </a:rPr>
              <a:t>商品期货的定价</a:t>
            </a:r>
          </a:p>
        </p:txBody>
      </p:sp>
    </p:spTree>
    <p:extLst>
      <p:ext uri="{BB962C8B-B14F-4D97-AF65-F5344CB8AC3E}">
        <p14:creationId xmlns:p14="http://schemas.microsoft.com/office/powerpoint/2010/main" val="2846535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10793</Words>
  <Application>Microsoft Office PowerPoint</Application>
  <PresentationFormat>宽屏</PresentationFormat>
  <Paragraphs>1333</Paragraphs>
  <Slides>132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132</vt:i4>
      </vt:variant>
    </vt:vector>
  </HeadingPairs>
  <TitlesOfParts>
    <vt:vector size="151" baseType="lpstr">
      <vt:lpstr>等线</vt:lpstr>
      <vt:lpstr>等线 Light</vt:lpstr>
      <vt:lpstr>方正姚体</vt:lpstr>
      <vt:lpstr>黑体</vt:lpstr>
      <vt:lpstr>华文细黑</vt:lpstr>
      <vt:lpstr>华文新魏</vt:lpstr>
      <vt:lpstr>华文中宋</vt:lpstr>
      <vt:lpstr>隶书</vt:lpstr>
      <vt:lpstr>宋体</vt:lpstr>
      <vt:lpstr>Arial</vt:lpstr>
      <vt:lpstr>Symbol</vt:lpstr>
      <vt:lpstr>Tahoma</vt:lpstr>
      <vt:lpstr>Times New Roman</vt:lpstr>
      <vt:lpstr>Verdana</vt:lpstr>
      <vt:lpstr>Wingdings</vt:lpstr>
      <vt:lpstr>Wingdings 2</vt:lpstr>
      <vt:lpstr>Office 主题​​</vt:lpstr>
      <vt:lpstr>Equation</vt:lpstr>
      <vt:lpstr>Microsoft 公式 3.0</vt:lpstr>
      <vt:lpstr>PowerPoint 演示文稿</vt:lpstr>
      <vt:lpstr>股指期货概述</vt:lpstr>
      <vt:lpstr>股指期货概述</vt:lpstr>
      <vt:lpstr>股指期货概述</vt:lpstr>
      <vt:lpstr>股指期货概述</vt:lpstr>
      <vt:lpstr>PowerPoint 演示文稿</vt:lpstr>
      <vt:lpstr>PowerPoint 演示文稿</vt:lpstr>
      <vt:lpstr>香港恒生指数期货合约 </vt:lpstr>
      <vt:lpstr>欧洲主要股指期货合约</vt:lpstr>
      <vt:lpstr>PowerPoint 演示文稿</vt:lpstr>
      <vt:lpstr>PowerPoint 演示文稿</vt:lpstr>
      <vt:lpstr>PowerPoint 演示文稿</vt:lpstr>
      <vt:lpstr>PowerPoint 演示文稿</vt:lpstr>
      <vt:lpstr>沪深300指数计算规则</vt:lpstr>
      <vt:lpstr>PowerPoint 演示文稿</vt:lpstr>
      <vt:lpstr>PowerPoint 演示文稿</vt:lpstr>
      <vt:lpstr>PowerPoint 演示文稿</vt:lpstr>
      <vt:lpstr>PowerPoint 演示文稿</vt:lpstr>
      <vt:lpstr>个人能否参与沪深300股指期货交易？</vt:lpstr>
      <vt:lpstr>个人能否参与沪深300股指期货交易？</vt:lpstr>
      <vt:lpstr>沪深300股指期货对中国股市的若干影响</vt:lpstr>
      <vt:lpstr>沪深300股指期货对中国股市的若干影响</vt:lpstr>
      <vt:lpstr>沪深300股指期货对中国股市的若干影响</vt:lpstr>
      <vt:lpstr>沪深300股指期货对中国股市的若干影响</vt:lpstr>
      <vt:lpstr>PowerPoint 演示文稿</vt:lpstr>
      <vt:lpstr>股指期货的定价</vt:lpstr>
      <vt:lpstr>股指期货的定价</vt:lpstr>
      <vt:lpstr>股指期货的定价</vt:lpstr>
      <vt:lpstr>股指期货的定价</vt:lpstr>
      <vt:lpstr>股指期货的一般定价公式</vt:lpstr>
      <vt:lpstr>股指期货的一般定价公式</vt:lpstr>
      <vt:lpstr>股指期货的一般定价公式</vt:lpstr>
      <vt:lpstr>股指期货的一般定价公式</vt:lpstr>
      <vt:lpstr>PowerPoint 演示文稿</vt:lpstr>
      <vt:lpstr>PowerPoint 演示文稿</vt:lpstr>
      <vt:lpstr>PowerPoint 演示文稿</vt:lpstr>
      <vt:lpstr>PowerPoint 演示文稿</vt:lpstr>
      <vt:lpstr>股指期货套期保值举例：</vt:lpstr>
      <vt:lpstr>股指期货的交易策略</vt:lpstr>
      <vt:lpstr>单笔头寸投机举例</vt:lpstr>
      <vt:lpstr>套利交易（价差头寸交易）</vt:lpstr>
      <vt:lpstr>跨月套利举例：</vt:lpstr>
      <vt:lpstr>跨月套利举例：</vt:lpstr>
      <vt:lpstr>跨品种套利举例：</vt:lpstr>
      <vt:lpstr>跨品种套利举例：</vt:lpstr>
      <vt:lpstr>跨品种套利举例：</vt:lpstr>
      <vt:lpstr>PowerPoint 演示文稿</vt:lpstr>
      <vt:lpstr>商品期货的套期保值</vt:lpstr>
      <vt:lpstr>商品期货的套期保值</vt:lpstr>
      <vt:lpstr>商品期货的套期保值</vt:lpstr>
      <vt:lpstr>商品期货的套期保值</vt:lpstr>
      <vt:lpstr>PowerPoint 演示文稿</vt:lpstr>
      <vt:lpstr>商品期货的套期保值</vt:lpstr>
      <vt:lpstr>商品期货的套期保值</vt:lpstr>
      <vt:lpstr>商品期货的套期保值</vt:lpstr>
      <vt:lpstr>基差变强与变弱</vt:lpstr>
      <vt:lpstr>商品期货的套期保值</vt:lpstr>
      <vt:lpstr>商品期货的套期保值</vt:lpstr>
      <vt:lpstr>商品期货的套期保值</vt:lpstr>
      <vt:lpstr>商品期货的套期保值</vt:lpstr>
      <vt:lpstr>商品期货的套期保值</vt:lpstr>
      <vt:lpstr> 结论1：基差不变，无论买入或卖出都为持平套保</vt:lpstr>
      <vt:lpstr>商品期货的套期保值</vt:lpstr>
      <vt:lpstr>商品期货的套期保值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卖出套期保值基差交易（买方叫价）示例</vt:lpstr>
      <vt:lpstr>卖出套期保值基差交易（买方叫价）示例</vt:lpstr>
      <vt:lpstr>卖出套期保值基差交易（买方叫价）示例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牛市套利示例</vt:lpstr>
      <vt:lpstr> 熊市套利示例</vt:lpstr>
      <vt:lpstr> 蝶式套利示例</vt:lpstr>
      <vt:lpstr>PowerPoint 演示文稿</vt:lpstr>
      <vt:lpstr> 相关商品套利示例</vt:lpstr>
      <vt:lpstr>原料与成品间套利</vt:lpstr>
      <vt:lpstr>原料与成品间套利</vt:lpstr>
      <vt:lpstr>PowerPoint 演示文稿</vt:lpstr>
      <vt:lpstr> 跨市套利示例</vt:lpstr>
      <vt:lpstr>PowerPoint 演示文稿</vt:lpstr>
      <vt:lpstr>商品期货的定价</vt:lpstr>
      <vt:lpstr>商品期货的定价</vt:lpstr>
      <vt:lpstr>商品期货的定价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引导案例：</vt:lpstr>
      <vt:lpstr>双方的比较优势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利率互换的定价</vt:lpstr>
      <vt:lpstr>利率互换的定价</vt:lpstr>
      <vt:lpstr>利率互换的定价</vt:lpstr>
      <vt:lpstr>利率互换的定价</vt:lpstr>
      <vt:lpstr>利率互换的定价</vt:lpstr>
      <vt:lpstr>利率互换的定价</vt:lpstr>
      <vt:lpstr>利率互换的定价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linwei he</dc:creator>
  <cp:lastModifiedBy>linwei he</cp:lastModifiedBy>
  <cp:revision>2</cp:revision>
  <dcterms:created xsi:type="dcterms:W3CDTF">2018-12-23T07:56:00Z</dcterms:created>
  <dcterms:modified xsi:type="dcterms:W3CDTF">2018-12-23T08:06:17Z</dcterms:modified>
</cp:coreProperties>
</file>