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45988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19476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53722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9359900" y="6308726"/>
            <a:ext cx="2269067" cy="549275"/>
          </a:xfrm>
        </p:spPr>
        <p:txBody>
          <a:bodyPr/>
          <a:lstStyle>
            <a:lvl1pPr>
              <a:defRPr/>
            </a:lvl1pPr>
          </a:lstStyle>
          <a:p>
            <a:pPr>
              <a:defRPr/>
            </a:pPr>
            <a:fld id="{A9C4C321-C4A7-4E43-9CED-EED7458A2DC6}" type="slidenum">
              <a:rPr lang="en-US" altLang="zh-CN"/>
              <a:pPr>
                <a:defRPr/>
              </a:pPr>
              <a:t>‹#›</a:t>
            </a:fld>
            <a:endParaRPr lang="en-US" altLang="zh-CN"/>
          </a:p>
        </p:txBody>
      </p:sp>
    </p:spTree>
    <p:extLst>
      <p:ext uri="{BB962C8B-B14F-4D97-AF65-F5344CB8AC3E}">
        <p14:creationId xmlns:p14="http://schemas.microsoft.com/office/powerpoint/2010/main" val="377259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583049"/>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1"/>
            <a:ext cx="10972800" cy="4530725"/>
          </a:xfrm>
        </p:spPr>
        <p:txBody>
          <a:bodyPr/>
          <a:lstStyle/>
          <a:p>
            <a:pPr lvl="0"/>
            <a:endParaRPr lang="zh-CN" altLang="en-US" noProof="0" smtClean="0"/>
          </a:p>
        </p:txBody>
      </p:sp>
      <p:sp>
        <p:nvSpPr>
          <p:cNvPr id="4" name="Rectangle 12"/>
          <p:cNvSpPr>
            <a:spLocks noGrp="1" noChangeArrowheads="1"/>
          </p:cNvSpPr>
          <p:nvPr>
            <p:ph type="dt" sz="half" idx="10"/>
          </p:nvPr>
        </p:nvSpPr>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4ED98D1E-61F8-4EB4-9188-D206A47D41B8}" type="slidenum">
              <a:rPr lang="en-US" altLang="zh-CN"/>
              <a:pPr>
                <a:defRPr/>
              </a:pPr>
              <a:t>‹#›</a:t>
            </a:fld>
            <a:endParaRPr lang="en-US" altLang="zh-CN"/>
          </a:p>
        </p:txBody>
      </p:sp>
    </p:spTree>
    <p:extLst>
      <p:ext uri="{BB962C8B-B14F-4D97-AF65-F5344CB8AC3E}">
        <p14:creationId xmlns:p14="http://schemas.microsoft.com/office/powerpoint/2010/main" val="176316055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401110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225000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13982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81677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4148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1160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378717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CBC19EC-32BE-4C6A-AC70-02EF8F63C198}"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412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C19EC-32BE-4C6A-AC70-02EF8F63C198}"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0E57F-46ED-48FF-9E69-A28484C822BD}" type="slidenum">
              <a:rPr lang="zh-CN" altLang="en-US" smtClean="0"/>
              <a:t>‹#›</a:t>
            </a:fld>
            <a:endParaRPr lang="zh-CN" altLang="en-US"/>
          </a:p>
        </p:txBody>
      </p:sp>
    </p:spTree>
    <p:extLst>
      <p:ext uri="{BB962C8B-B14F-4D97-AF65-F5344CB8AC3E}">
        <p14:creationId xmlns:p14="http://schemas.microsoft.com/office/powerpoint/2010/main" val="1452617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0.emf"/><Relationship Id="rId5" Type="http://schemas.openxmlformats.org/officeDocument/2006/relationships/oleObject" Target="../embeddings/oleObject15.bin"/><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3.emf"/><Relationship Id="rId5" Type="http://schemas.openxmlformats.org/officeDocument/2006/relationships/oleObject" Target="../embeddings/oleObject18.bin"/><Relationship Id="rId4" Type="http://schemas.openxmlformats.org/officeDocument/2006/relationships/image" Target="../media/image22.e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外汇和外汇市场</a:t>
            </a:r>
          </a:p>
        </p:txBody>
      </p:sp>
      <p:sp>
        <p:nvSpPr>
          <p:cNvPr id="358403"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远期外汇合约</a:t>
            </a:r>
          </a:p>
        </p:txBody>
      </p:sp>
      <p:sp>
        <p:nvSpPr>
          <p:cNvPr id="387077"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外汇期货</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第五章    远期外汇与外汇期货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23352464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7074"/>
                                        </p:tgtEl>
                                        <p:attrNameLst>
                                          <p:attrName>style.visibility</p:attrName>
                                        </p:attrNameLst>
                                      </p:cBhvr>
                                      <p:to>
                                        <p:strVal val="visible"/>
                                      </p:to>
                                    </p:set>
                                    <p:anim calcmode="lin" valueType="num">
                                      <p:cBhvr additive="base">
                                        <p:cTn id="7" dur="500" fill="hold"/>
                                        <p:tgtEl>
                                          <p:spTgt spid="387074"/>
                                        </p:tgtEl>
                                        <p:attrNameLst>
                                          <p:attrName>ppt_x</p:attrName>
                                        </p:attrNameLst>
                                      </p:cBhvr>
                                      <p:tavLst>
                                        <p:tav tm="0">
                                          <p:val>
                                            <p:strVal val="#ppt_x"/>
                                          </p:val>
                                        </p:tav>
                                        <p:tav tm="100000">
                                          <p:val>
                                            <p:strVal val="#ppt_x"/>
                                          </p:val>
                                        </p:tav>
                                      </p:tavLst>
                                    </p:anim>
                                    <p:anim calcmode="lin" valueType="num">
                                      <p:cBhvr additive="base">
                                        <p:cTn id="8" dur="500" fill="hold"/>
                                        <p:tgtEl>
                                          <p:spTgt spid="3870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8403"/>
                                        </p:tgtEl>
                                        <p:attrNameLst>
                                          <p:attrName>style.visibility</p:attrName>
                                        </p:attrNameLst>
                                      </p:cBhvr>
                                      <p:to>
                                        <p:strVal val="visible"/>
                                      </p:to>
                                    </p:set>
                                    <p:anim calcmode="lin" valueType="num">
                                      <p:cBhvr additive="base">
                                        <p:cTn id="12" dur="500" fill="hold"/>
                                        <p:tgtEl>
                                          <p:spTgt spid="358403"/>
                                        </p:tgtEl>
                                        <p:attrNameLst>
                                          <p:attrName>ppt_x</p:attrName>
                                        </p:attrNameLst>
                                      </p:cBhvr>
                                      <p:tavLst>
                                        <p:tav tm="0">
                                          <p:val>
                                            <p:strVal val="#ppt_x"/>
                                          </p:val>
                                        </p:tav>
                                        <p:tav tm="100000">
                                          <p:val>
                                            <p:strVal val="#ppt_x"/>
                                          </p:val>
                                        </p:tav>
                                      </p:tavLst>
                                    </p:anim>
                                    <p:anim calcmode="lin" valueType="num">
                                      <p:cBhvr additive="base">
                                        <p:cTn id="13" dur="500" fill="hold"/>
                                        <p:tgtEl>
                                          <p:spTgt spid="35840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87077"/>
                                        </p:tgtEl>
                                        <p:attrNameLst>
                                          <p:attrName>style.visibility</p:attrName>
                                        </p:attrNameLst>
                                      </p:cBhvr>
                                      <p:to>
                                        <p:strVal val="visible"/>
                                      </p:to>
                                    </p:set>
                                    <p:anim calcmode="lin" valueType="num">
                                      <p:cBhvr additive="base">
                                        <p:cTn id="17" dur="500" fill="hold"/>
                                        <p:tgtEl>
                                          <p:spTgt spid="387077"/>
                                        </p:tgtEl>
                                        <p:attrNameLst>
                                          <p:attrName>ppt_x</p:attrName>
                                        </p:attrNameLst>
                                      </p:cBhvr>
                                      <p:tavLst>
                                        <p:tav tm="0">
                                          <p:val>
                                            <p:strVal val="#ppt_x"/>
                                          </p:val>
                                        </p:tav>
                                        <p:tav tm="100000">
                                          <p:val>
                                            <p:strVal val="#ppt_x"/>
                                          </p:val>
                                        </p:tav>
                                      </p:tavLst>
                                    </p:anim>
                                    <p:anim calcmode="lin" valueType="num">
                                      <p:cBhvr additive="base">
                                        <p:cTn id="18" dur="500" fill="hold"/>
                                        <p:tgtEl>
                                          <p:spTgt spid="38707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3870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animBg="1"/>
      <p:bldP spid="387074" grpId="1" animBg="1"/>
      <p:bldP spid="358403" grpId="0" animBg="1"/>
      <p:bldP spid="387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8213" y="1557339"/>
            <a:ext cx="7467600" cy="566737"/>
          </a:xfrm>
        </p:spPr>
        <p:txBody>
          <a:bodyPr/>
          <a:lstStyle/>
          <a:p>
            <a:pPr eaLnBrk="1" hangingPunct="1">
              <a:defRPr/>
            </a:pPr>
            <a:r>
              <a:rPr lang="zh-CN" altLang="en-US" sz="2800" b="1" dirty="0">
                <a:latin typeface="华文细黑" pitchFamily="2" charset="-122"/>
                <a:ea typeface="华文细黑" pitchFamily="2" charset="-122"/>
              </a:rPr>
              <a:t>远期汇率和即期汇率</a:t>
            </a:r>
          </a:p>
        </p:txBody>
      </p:sp>
      <p:sp>
        <p:nvSpPr>
          <p:cNvPr id="24579" name="Rectangle 3"/>
          <p:cNvSpPr>
            <a:spLocks noGrp="1" noChangeArrowheads="1"/>
          </p:cNvSpPr>
          <p:nvPr>
            <p:ph idx="1"/>
          </p:nvPr>
        </p:nvSpPr>
        <p:spPr>
          <a:xfrm>
            <a:off x="2063750" y="2708276"/>
            <a:ext cx="7704138" cy="2670175"/>
          </a:xfrm>
        </p:spPr>
        <p:txBody>
          <a:bodyPr/>
          <a:lstStyle/>
          <a:p>
            <a:pPr eaLnBrk="1" hangingPunct="1"/>
            <a:r>
              <a:rPr lang="zh-CN" altLang="en-US">
                <a:latin typeface="华文细黑" pitchFamily="2" charset="-122"/>
                <a:ea typeface="华文细黑" pitchFamily="2" charset="-122"/>
              </a:rPr>
              <a:t>当日瞬时交易的外汇价格为即期汇率。</a:t>
            </a:r>
            <a:endParaRPr lang="en-US" altLang="zh-CN">
              <a:latin typeface="华文细黑" pitchFamily="2" charset="-122"/>
              <a:ea typeface="华文细黑" pitchFamily="2" charset="-122"/>
            </a:endParaRPr>
          </a:p>
          <a:p>
            <a:pPr eaLnBrk="1" hangingPunct="1">
              <a:buFont typeface="Wingdings" pitchFamily="2" charset="2"/>
              <a:buNone/>
            </a:pPr>
            <a:r>
              <a:rPr lang="zh-CN" altLang="en-US">
                <a:latin typeface="华文细黑" pitchFamily="2" charset="-122"/>
                <a:ea typeface="华文细黑" pitchFamily="2" charset="-122"/>
              </a:rPr>
              <a:t> </a:t>
            </a:r>
          </a:p>
          <a:p>
            <a:pPr eaLnBrk="1" hangingPunct="1"/>
            <a:r>
              <a:rPr lang="zh-CN" altLang="en-US">
                <a:latin typeface="华文细黑" pitchFamily="2" charset="-122"/>
                <a:ea typeface="华文细黑" pitchFamily="2" charset="-122"/>
              </a:rPr>
              <a:t>远期外汇合约中约定的在将来某一特定日期的</a:t>
            </a:r>
            <a:endParaRPr lang="en-US" altLang="zh-CN">
              <a:latin typeface="华文细黑" pitchFamily="2" charset="-122"/>
              <a:ea typeface="华文细黑" pitchFamily="2" charset="-122"/>
            </a:endParaRPr>
          </a:p>
          <a:p>
            <a:pPr eaLnBrk="1" hangingPunct="1">
              <a:buFont typeface="Wingdings" pitchFamily="2" charset="2"/>
              <a:buNone/>
            </a:pPr>
            <a:r>
              <a:rPr lang="zh-CN" altLang="en-US">
                <a:latin typeface="华文细黑" pitchFamily="2" charset="-122"/>
                <a:ea typeface="华文细黑" pitchFamily="2" charset="-122"/>
              </a:rPr>
              <a:t>汇率价格称为远期汇率。</a:t>
            </a:r>
          </a:p>
        </p:txBody>
      </p:sp>
      <p:sp>
        <p:nvSpPr>
          <p:cNvPr id="2458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F4E676E0-DF5F-4ADA-89D8-32DE14D98BEA}" type="slidenum">
              <a:rPr lang="en-US" altLang="zh-CN"/>
              <a:pPr>
                <a:defRPr/>
              </a:pPr>
              <a:t>10</a:t>
            </a:fld>
            <a:endParaRPr lang="en-US" altLang="zh-CN"/>
          </a:p>
        </p:txBody>
      </p:sp>
      <p:sp>
        <p:nvSpPr>
          <p:cNvPr id="5" name="Rectangle 2"/>
          <p:cNvSpPr txBox="1">
            <a:spLocks noChangeArrowheads="1"/>
          </p:cNvSpPr>
          <p:nvPr/>
        </p:nvSpPr>
        <p:spPr>
          <a:xfrm>
            <a:off x="2063750" y="404813"/>
            <a:ext cx="7467600" cy="652462"/>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Tree>
    <p:extLst>
      <p:ext uri="{BB962C8B-B14F-4D97-AF65-F5344CB8AC3E}">
        <p14:creationId xmlns:p14="http://schemas.microsoft.com/office/powerpoint/2010/main" val="1420606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19288" y="1557338"/>
            <a:ext cx="7467600" cy="508000"/>
          </a:xfrm>
        </p:spPr>
        <p:txBody>
          <a:bodyPr>
            <a:noAutofit/>
          </a:bodyPr>
          <a:lstStyle/>
          <a:p>
            <a:pPr eaLnBrk="1" hangingPunct="1">
              <a:defRPr/>
            </a:pPr>
            <a:r>
              <a:rPr lang="zh-CN" altLang="en-US" sz="2800" b="1" dirty="0"/>
              <a:t>具体交易程序</a:t>
            </a:r>
          </a:p>
        </p:txBody>
      </p:sp>
      <p:sp>
        <p:nvSpPr>
          <p:cNvPr id="534531" name="Rectangle 3"/>
          <p:cNvSpPr>
            <a:spLocks noGrp="1" noChangeArrowheads="1"/>
          </p:cNvSpPr>
          <p:nvPr>
            <p:ph idx="1"/>
          </p:nvPr>
        </p:nvSpPr>
        <p:spPr>
          <a:xfrm>
            <a:off x="1703388" y="2205038"/>
            <a:ext cx="8496300" cy="3384550"/>
          </a:xfrm>
        </p:spPr>
        <p:txBody>
          <a:bodyPr>
            <a:normAutofit lnSpcReduction="10000"/>
          </a:bodyPr>
          <a:lstStyle/>
          <a:p>
            <a:pPr eaLnBrk="1" hangingPunct="1">
              <a:lnSpc>
                <a:spcPct val="110000"/>
              </a:lnSpc>
            </a:pPr>
            <a:r>
              <a:rPr lang="zh-CN" altLang="en-US" b="1">
                <a:latin typeface="Times New Roman" pitchFamily="18" charset="0"/>
                <a:ea typeface="华文细黑" pitchFamily="2" charset="-122"/>
                <a:cs typeface="Times New Roman" pitchFamily="18" charset="0"/>
              </a:rPr>
              <a:t>交易日是</a:t>
            </a:r>
            <a:r>
              <a:rPr lang="en-US" altLang="zh-CN" b="1">
                <a:latin typeface="Times New Roman" pitchFamily="18" charset="0"/>
                <a:ea typeface="华文细黑" pitchFamily="2" charset="-122"/>
                <a:cs typeface="Times New Roman" pitchFamily="18" charset="0"/>
              </a:rPr>
              <a:t>1993</a:t>
            </a:r>
            <a:r>
              <a:rPr lang="zh-CN" altLang="en-US" b="1">
                <a:latin typeface="Times New Roman" pitchFamily="18" charset="0"/>
                <a:ea typeface="华文细黑" pitchFamily="2" charset="-122"/>
                <a:cs typeface="Times New Roman" pitchFamily="18" charset="0"/>
              </a:rPr>
              <a:t>年</a:t>
            </a:r>
            <a:r>
              <a:rPr lang="en-US" altLang="zh-CN" b="1">
                <a:latin typeface="Times New Roman" pitchFamily="18" charset="0"/>
                <a:ea typeface="华文细黑" pitchFamily="2" charset="-122"/>
                <a:cs typeface="Times New Roman" pitchFamily="18" charset="0"/>
              </a:rPr>
              <a:t>4</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日</a:t>
            </a:r>
          </a:p>
          <a:p>
            <a:pPr eaLnBrk="1" hangingPunct="1">
              <a:lnSpc>
                <a:spcPct val="110000"/>
              </a:lnSpc>
            </a:pPr>
            <a:r>
              <a:rPr lang="zh-CN" altLang="en-US" b="1">
                <a:latin typeface="Times New Roman" pitchFamily="18" charset="0"/>
                <a:ea typeface="华文细黑" pitchFamily="2" charset="-122"/>
                <a:cs typeface="Times New Roman" pitchFamily="18" charset="0"/>
              </a:rPr>
              <a:t>即期日通常为交易日之后</a:t>
            </a:r>
            <a:r>
              <a:rPr lang="en-US" altLang="zh-CN" b="1">
                <a:latin typeface="Times New Roman" pitchFamily="18" charset="0"/>
                <a:ea typeface="华文细黑" pitchFamily="2" charset="-122"/>
                <a:cs typeface="Times New Roman" pitchFamily="18" charset="0"/>
              </a:rPr>
              <a:t>2</a:t>
            </a:r>
            <a:r>
              <a:rPr lang="zh-CN" altLang="en-US" b="1">
                <a:latin typeface="Times New Roman" pitchFamily="18" charset="0"/>
                <a:ea typeface="华文细黑" pitchFamily="2" charset="-122"/>
                <a:cs typeface="Times New Roman" pitchFamily="18" charset="0"/>
              </a:rPr>
              <a:t>天，即</a:t>
            </a:r>
            <a:r>
              <a:rPr lang="en-US" altLang="zh-CN" b="1">
                <a:latin typeface="Times New Roman" pitchFamily="18" charset="0"/>
                <a:ea typeface="华文细黑" pitchFamily="2" charset="-122"/>
                <a:cs typeface="Times New Roman" pitchFamily="18" charset="0"/>
              </a:rPr>
              <a:t>4</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14</a:t>
            </a:r>
            <a:r>
              <a:rPr lang="zh-CN" altLang="en-US" b="1">
                <a:latin typeface="Times New Roman" pitchFamily="18" charset="0"/>
                <a:ea typeface="华文细黑" pitchFamily="2" charset="-122"/>
                <a:cs typeface="Times New Roman" pitchFamily="18" charset="0"/>
              </a:rPr>
              <a:t>日，星期三。</a:t>
            </a:r>
          </a:p>
          <a:p>
            <a:pPr eaLnBrk="1" hangingPunct="1">
              <a:lnSpc>
                <a:spcPct val="110000"/>
              </a:lnSpc>
            </a:pPr>
            <a:r>
              <a:rPr lang="zh-CN" altLang="en-US" b="1">
                <a:latin typeface="Times New Roman" pitchFamily="18" charset="0"/>
                <a:ea typeface="华文细黑" pitchFamily="2" charset="-122"/>
                <a:cs typeface="Times New Roman" pitchFamily="18" charset="0"/>
              </a:rPr>
              <a:t>贷款期从</a:t>
            </a:r>
            <a:r>
              <a:rPr lang="en-US" altLang="zh-CN" b="1">
                <a:latin typeface="Times New Roman" pitchFamily="18" charset="0"/>
                <a:ea typeface="华文细黑" pitchFamily="2" charset="-122"/>
                <a:cs typeface="Times New Roman" pitchFamily="18" charset="0"/>
              </a:rPr>
              <a:t>1993</a:t>
            </a:r>
            <a:r>
              <a:rPr lang="zh-CN" altLang="en-US" b="1">
                <a:latin typeface="Times New Roman" pitchFamily="18" charset="0"/>
                <a:ea typeface="华文细黑" pitchFamily="2" charset="-122"/>
                <a:cs typeface="Times New Roman" pitchFamily="18" charset="0"/>
              </a:rPr>
              <a:t>年</a:t>
            </a:r>
            <a:r>
              <a:rPr lang="en-US" altLang="zh-CN" b="1">
                <a:latin typeface="Times New Roman" pitchFamily="18" charset="0"/>
                <a:ea typeface="华文细黑" pitchFamily="2" charset="-122"/>
                <a:cs typeface="Times New Roman" pitchFamily="18" charset="0"/>
              </a:rPr>
              <a:t>5</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14</a:t>
            </a:r>
            <a:r>
              <a:rPr lang="zh-CN" altLang="en-US" b="1">
                <a:latin typeface="Times New Roman" pitchFamily="18" charset="0"/>
                <a:ea typeface="华文细黑" pitchFamily="2" charset="-122"/>
                <a:cs typeface="Times New Roman" pitchFamily="18" charset="0"/>
              </a:rPr>
              <a:t>日星期五开始，</a:t>
            </a:r>
            <a:r>
              <a:rPr lang="en-US" altLang="zh-CN" b="1">
                <a:latin typeface="Times New Roman" pitchFamily="18" charset="0"/>
                <a:ea typeface="华文细黑" pitchFamily="2" charset="-122"/>
                <a:cs typeface="Times New Roman" pitchFamily="18" charset="0"/>
              </a:rPr>
              <a:t>1993</a:t>
            </a:r>
            <a:r>
              <a:rPr lang="zh-CN" altLang="en-US" b="1">
                <a:latin typeface="Times New Roman" pitchFamily="18" charset="0"/>
                <a:ea typeface="华文细黑" pitchFamily="2" charset="-122"/>
                <a:cs typeface="Times New Roman" pitchFamily="18" charset="0"/>
              </a:rPr>
              <a:t>年</a:t>
            </a:r>
            <a:r>
              <a:rPr lang="en-US" altLang="zh-CN" b="1">
                <a:latin typeface="Times New Roman" pitchFamily="18" charset="0"/>
                <a:ea typeface="华文细黑" pitchFamily="2" charset="-122"/>
                <a:cs typeface="Times New Roman" pitchFamily="18" charset="0"/>
              </a:rPr>
              <a:t>8</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16</a:t>
            </a:r>
          </a:p>
          <a:p>
            <a:pPr eaLnBrk="1" hangingPunct="1">
              <a:lnSpc>
                <a:spcPct val="110000"/>
              </a:lnSpc>
              <a:buFont typeface="Wingdings" pitchFamily="2" charset="2"/>
              <a:buNone/>
            </a:pPr>
            <a:r>
              <a:rPr lang="zh-CN" altLang="en-US" b="1">
                <a:latin typeface="Times New Roman" pitchFamily="18" charset="0"/>
                <a:ea typeface="华文细黑" pitchFamily="2" charset="-122"/>
                <a:cs typeface="Times New Roman" pitchFamily="18" charset="0"/>
              </a:rPr>
              <a:t>日星期一到期</a:t>
            </a:r>
            <a:r>
              <a:rPr lang="en-US" altLang="zh-CN" b="1">
                <a:latin typeface="Times New Roman" pitchFamily="18" charset="0"/>
                <a:ea typeface="华文细黑" pitchFamily="2" charset="-122"/>
                <a:cs typeface="Times New Roman" pitchFamily="18" charset="0"/>
              </a:rPr>
              <a:t>(8</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14</a:t>
            </a:r>
            <a:r>
              <a:rPr lang="zh-CN" altLang="en-US" b="1">
                <a:latin typeface="Times New Roman" pitchFamily="18" charset="0"/>
                <a:ea typeface="华文细黑" pitchFamily="2" charset="-122"/>
                <a:cs typeface="Times New Roman" pitchFamily="18" charset="0"/>
              </a:rPr>
              <a:t>日是星期六），协议期为</a:t>
            </a:r>
            <a:r>
              <a:rPr lang="en-US" altLang="zh-CN" b="1">
                <a:solidFill>
                  <a:srgbClr val="FF0000"/>
                </a:solidFill>
                <a:latin typeface="Times New Roman" pitchFamily="18" charset="0"/>
                <a:ea typeface="华文细黑" pitchFamily="2" charset="-122"/>
                <a:cs typeface="Times New Roman" pitchFamily="18" charset="0"/>
              </a:rPr>
              <a:t>94</a:t>
            </a:r>
            <a:r>
              <a:rPr lang="zh-CN" altLang="en-US" b="1">
                <a:solidFill>
                  <a:srgbClr val="FF0000"/>
                </a:solidFill>
                <a:latin typeface="Times New Roman" pitchFamily="18" charset="0"/>
                <a:ea typeface="华文细黑" pitchFamily="2" charset="-122"/>
                <a:cs typeface="Times New Roman" pitchFamily="18" charset="0"/>
              </a:rPr>
              <a:t>天</a:t>
            </a:r>
          </a:p>
          <a:p>
            <a:pPr eaLnBrk="1" hangingPunct="1">
              <a:lnSpc>
                <a:spcPct val="110000"/>
              </a:lnSpc>
            </a:pPr>
            <a:r>
              <a:rPr lang="zh-CN" altLang="en-US" b="1">
                <a:latin typeface="Times New Roman" pitchFamily="18" charset="0"/>
                <a:ea typeface="华文细黑" pitchFamily="2" charset="-122"/>
                <a:cs typeface="Times New Roman" pitchFamily="18" charset="0"/>
              </a:rPr>
              <a:t>利率在基准日确定，即</a:t>
            </a:r>
            <a:r>
              <a:rPr lang="en-US" altLang="zh-CN" b="1">
                <a:latin typeface="Times New Roman" pitchFamily="18" charset="0"/>
                <a:ea typeface="华文细黑" pitchFamily="2" charset="-122"/>
                <a:cs typeface="Times New Roman" pitchFamily="18" charset="0"/>
              </a:rPr>
              <a:t>5</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日</a:t>
            </a:r>
          </a:p>
          <a:p>
            <a:pPr eaLnBrk="1" hangingPunct="1">
              <a:lnSpc>
                <a:spcPct val="110000"/>
              </a:lnSpc>
            </a:pPr>
            <a:r>
              <a:rPr lang="zh-CN" altLang="en-US" b="1">
                <a:latin typeface="Times New Roman" pitchFamily="18" charset="0"/>
                <a:ea typeface="华文细黑" pitchFamily="2" charset="-122"/>
                <a:cs typeface="Times New Roman" pitchFamily="18" charset="0"/>
              </a:rPr>
              <a:t>我们假定</a:t>
            </a:r>
            <a:r>
              <a:rPr lang="en-US" altLang="zh-CN" b="1">
                <a:latin typeface="Times New Roman" pitchFamily="18" charset="0"/>
                <a:ea typeface="华文细黑" pitchFamily="2" charset="-122"/>
                <a:cs typeface="Times New Roman" pitchFamily="18" charset="0"/>
              </a:rPr>
              <a:t>5</a:t>
            </a:r>
            <a:r>
              <a:rPr lang="zh-CN" altLang="en-US" b="1">
                <a:latin typeface="Times New Roman" pitchFamily="18" charset="0"/>
                <a:ea typeface="华文细黑" pitchFamily="2" charset="-122"/>
                <a:cs typeface="Times New Roman" pitchFamily="18" charset="0"/>
              </a:rPr>
              <a:t>月</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日基准日的 参考利率为</a:t>
            </a:r>
            <a:r>
              <a:rPr lang="en-US" altLang="zh-CN" b="1">
                <a:latin typeface="Times New Roman" pitchFamily="18" charset="0"/>
                <a:ea typeface="华文细黑" pitchFamily="2" charset="-122"/>
                <a:cs typeface="Times New Roman" pitchFamily="18" charset="0"/>
              </a:rPr>
              <a:t>7.00</a:t>
            </a:r>
            <a:r>
              <a:rPr lang="zh-CN" altLang="en-US" b="1">
                <a:latin typeface="Times New Roman" pitchFamily="18" charset="0"/>
                <a:ea typeface="华文细黑" pitchFamily="2" charset="-122"/>
                <a:cs typeface="Times New Roman" pitchFamily="18" charset="0"/>
              </a:rPr>
              <a:t>％</a:t>
            </a:r>
          </a:p>
        </p:txBody>
      </p:sp>
      <p:sp>
        <p:nvSpPr>
          <p:cNvPr id="534532"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59209715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5554" name="Line 3"/>
          <p:cNvSpPr>
            <a:spLocks noChangeShapeType="1"/>
          </p:cNvSpPr>
          <p:nvPr/>
        </p:nvSpPr>
        <p:spPr bwMode="auto">
          <a:xfrm>
            <a:off x="2857500"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5" name="Line 4"/>
          <p:cNvSpPr>
            <a:spLocks noChangeShapeType="1"/>
          </p:cNvSpPr>
          <p:nvPr/>
        </p:nvSpPr>
        <p:spPr bwMode="auto">
          <a:xfrm>
            <a:off x="3051175"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6" name="Line 5"/>
          <p:cNvSpPr>
            <a:spLocks noChangeShapeType="1"/>
          </p:cNvSpPr>
          <p:nvPr/>
        </p:nvSpPr>
        <p:spPr bwMode="auto">
          <a:xfrm>
            <a:off x="6299200"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7" name="Line 6"/>
          <p:cNvSpPr>
            <a:spLocks noChangeShapeType="1"/>
          </p:cNvSpPr>
          <p:nvPr/>
        </p:nvSpPr>
        <p:spPr bwMode="auto">
          <a:xfrm>
            <a:off x="6492875"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58" name="Line 7"/>
          <p:cNvSpPr>
            <a:spLocks noChangeShapeType="1"/>
          </p:cNvSpPr>
          <p:nvPr/>
        </p:nvSpPr>
        <p:spPr bwMode="auto">
          <a:xfrm>
            <a:off x="3051176" y="3016250"/>
            <a:ext cx="3260725"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5559" name="Line 8"/>
          <p:cNvSpPr>
            <a:spLocks noChangeShapeType="1"/>
          </p:cNvSpPr>
          <p:nvPr/>
        </p:nvSpPr>
        <p:spPr bwMode="auto">
          <a:xfrm>
            <a:off x="3051176" y="3538538"/>
            <a:ext cx="3260725" cy="0"/>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60" name="Line 9"/>
          <p:cNvSpPr>
            <a:spLocks noChangeShapeType="1"/>
          </p:cNvSpPr>
          <p:nvPr/>
        </p:nvSpPr>
        <p:spPr bwMode="auto">
          <a:xfrm>
            <a:off x="9740900" y="2667000"/>
            <a:ext cx="0" cy="1220788"/>
          </a:xfrm>
          <a:prstGeom prst="line">
            <a:avLst/>
          </a:prstGeom>
          <a:ln w="9525">
            <a:solidFill>
              <a:schemeClr val="tx1"/>
            </a:solidFill>
            <a:prstDash val="sysDot"/>
            <a:round/>
            <a:headEnd/>
            <a:tailEnd/>
          </a:ln>
        </p:spPr>
        <p:txBody>
          <a:bodyPr>
            <a:spAutoFit/>
          </a:bodyPr>
          <a:lstStyle/>
          <a:p>
            <a:endParaRPr lang="zh-CN" altLang="en-US"/>
          </a:p>
        </p:txBody>
      </p:sp>
      <p:sp useBgFill="1">
        <p:nvSpPr>
          <p:cNvPr id="535561" name="Line 10"/>
          <p:cNvSpPr>
            <a:spLocks noChangeShapeType="1"/>
          </p:cNvSpPr>
          <p:nvPr/>
        </p:nvSpPr>
        <p:spPr bwMode="auto">
          <a:xfrm>
            <a:off x="6492876" y="3016250"/>
            <a:ext cx="3260725"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5562" name="Line 11"/>
          <p:cNvSpPr>
            <a:spLocks noChangeShapeType="1"/>
          </p:cNvSpPr>
          <p:nvPr/>
        </p:nvSpPr>
        <p:spPr bwMode="auto">
          <a:xfrm>
            <a:off x="6492876" y="3538538"/>
            <a:ext cx="3260725" cy="0"/>
          </a:xfrm>
          <a:prstGeom prst="line">
            <a:avLst/>
          </a:prstGeom>
          <a:ln w="9525">
            <a:solidFill>
              <a:schemeClr val="tx1"/>
            </a:solidFill>
            <a:round/>
            <a:headEnd/>
            <a:tailEnd type="triangle" w="med" len="med"/>
          </a:ln>
        </p:spPr>
        <p:txBody>
          <a:bodyPr>
            <a:spAutoFit/>
          </a:bodyPr>
          <a:lstStyle/>
          <a:p>
            <a:endParaRPr lang="zh-CN" altLang="en-US"/>
          </a:p>
        </p:txBody>
      </p:sp>
      <p:sp>
        <p:nvSpPr>
          <p:cNvPr id="535563" name="Text Box 12"/>
          <p:cNvSpPr txBox="1">
            <a:spLocks noChangeArrowheads="1"/>
          </p:cNvSpPr>
          <p:nvPr/>
        </p:nvSpPr>
        <p:spPr bwMode="auto">
          <a:xfrm>
            <a:off x="3954464" y="2667001"/>
            <a:ext cx="1133475"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递延期限</a:t>
            </a:r>
          </a:p>
        </p:txBody>
      </p:sp>
      <p:sp>
        <p:nvSpPr>
          <p:cNvPr id="535564" name="Text Box 13"/>
          <p:cNvSpPr txBox="1">
            <a:spLocks noChangeArrowheads="1"/>
          </p:cNvSpPr>
          <p:nvPr/>
        </p:nvSpPr>
        <p:spPr bwMode="auto">
          <a:xfrm>
            <a:off x="7580313" y="2667001"/>
            <a:ext cx="1179512"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合约期限</a:t>
            </a:r>
          </a:p>
        </p:txBody>
      </p:sp>
      <p:sp>
        <p:nvSpPr>
          <p:cNvPr id="535565" name="Text Box 14"/>
          <p:cNvSpPr txBox="1">
            <a:spLocks noChangeArrowheads="1"/>
          </p:cNvSpPr>
          <p:nvPr/>
        </p:nvSpPr>
        <p:spPr bwMode="auto">
          <a:xfrm>
            <a:off x="2063750" y="3711576"/>
            <a:ext cx="769938" cy="3079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080808"/>
                </a:solidFill>
                <a:latin typeface="Times New Roman" pitchFamily="18" charset="0"/>
                <a:ea typeface="宋体" charset="-122"/>
              </a:rPr>
              <a:t>交易日</a:t>
            </a:r>
          </a:p>
        </p:txBody>
      </p:sp>
      <p:sp>
        <p:nvSpPr>
          <p:cNvPr id="535566" name="Text Box 15"/>
          <p:cNvSpPr txBox="1">
            <a:spLocks noChangeArrowheads="1"/>
          </p:cNvSpPr>
          <p:nvPr/>
        </p:nvSpPr>
        <p:spPr bwMode="auto">
          <a:xfrm>
            <a:off x="3148013" y="3711576"/>
            <a:ext cx="1435100"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即期</a:t>
            </a:r>
            <a:r>
              <a:rPr lang="en-US" altLang="zh-CN" sz="2000" b="1">
                <a:solidFill>
                  <a:srgbClr val="080808"/>
                </a:solidFill>
                <a:latin typeface="Times New Roman" pitchFamily="18" charset="0"/>
                <a:ea typeface="宋体" charset="-122"/>
              </a:rPr>
              <a:t>/</a:t>
            </a:r>
            <a:r>
              <a:rPr lang="zh-CN" altLang="en-US" sz="2000" b="1">
                <a:solidFill>
                  <a:srgbClr val="080808"/>
                </a:solidFill>
                <a:latin typeface="Times New Roman" pitchFamily="18" charset="0"/>
                <a:ea typeface="宋体" charset="-122"/>
              </a:rPr>
              <a:t>起算日</a:t>
            </a:r>
          </a:p>
        </p:txBody>
      </p:sp>
      <p:sp>
        <p:nvSpPr>
          <p:cNvPr id="535567" name="Text Box 16"/>
          <p:cNvSpPr txBox="1">
            <a:spLocks noChangeArrowheads="1"/>
          </p:cNvSpPr>
          <p:nvPr/>
        </p:nvSpPr>
        <p:spPr bwMode="auto">
          <a:xfrm>
            <a:off x="5448300" y="3711576"/>
            <a:ext cx="827088"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基准日</a:t>
            </a:r>
          </a:p>
        </p:txBody>
      </p:sp>
      <p:sp>
        <p:nvSpPr>
          <p:cNvPr id="535568" name="Text Box 17"/>
          <p:cNvSpPr txBox="1">
            <a:spLocks noChangeArrowheads="1"/>
          </p:cNvSpPr>
          <p:nvPr/>
        </p:nvSpPr>
        <p:spPr bwMode="auto">
          <a:xfrm>
            <a:off x="6577014" y="3711576"/>
            <a:ext cx="814387"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交割日</a:t>
            </a:r>
          </a:p>
        </p:txBody>
      </p:sp>
      <p:sp>
        <p:nvSpPr>
          <p:cNvPr id="535569" name="Text Box 18"/>
          <p:cNvSpPr txBox="1">
            <a:spLocks noChangeArrowheads="1"/>
          </p:cNvSpPr>
          <p:nvPr/>
        </p:nvSpPr>
        <p:spPr bwMode="auto">
          <a:xfrm>
            <a:off x="8832851" y="3713164"/>
            <a:ext cx="847725" cy="3079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到期日</a:t>
            </a:r>
          </a:p>
        </p:txBody>
      </p:sp>
      <p:sp>
        <p:nvSpPr>
          <p:cNvPr id="535570" name="Text Box 19"/>
          <p:cNvSpPr txBox="1">
            <a:spLocks noChangeArrowheads="1"/>
          </p:cNvSpPr>
          <p:nvPr/>
        </p:nvSpPr>
        <p:spPr bwMode="auto">
          <a:xfrm>
            <a:off x="5370514" y="4237039"/>
            <a:ext cx="904875"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5</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12</a:t>
            </a:r>
            <a:r>
              <a:rPr lang="zh-CN" altLang="en-US" sz="2000" b="1">
                <a:solidFill>
                  <a:srgbClr val="080808"/>
                </a:solidFill>
                <a:latin typeface="Times New Roman" pitchFamily="18" charset="0"/>
                <a:ea typeface="宋体" charset="-122"/>
              </a:rPr>
              <a:t>日</a:t>
            </a:r>
          </a:p>
        </p:txBody>
      </p:sp>
      <p:sp>
        <p:nvSpPr>
          <p:cNvPr id="535571" name="Text Box 20"/>
          <p:cNvSpPr txBox="1">
            <a:spLocks noChangeArrowheads="1"/>
          </p:cNvSpPr>
          <p:nvPr/>
        </p:nvSpPr>
        <p:spPr bwMode="auto">
          <a:xfrm>
            <a:off x="6577014" y="4237039"/>
            <a:ext cx="1089025"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5</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14</a:t>
            </a:r>
            <a:r>
              <a:rPr lang="zh-CN" altLang="en-US" sz="2000" b="1">
                <a:solidFill>
                  <a:srgbClr val="080808"/>
                </a:solidFill>
                <a:latin typeface="Times New Roman" pitchFamily="18" charset="0"/>
                <a:ea typeface="宋体" charset="-122"/>
              </a:rPr>
              <a:t>日</a:t>
            </a:r>
          </a:p>
        </p:txBody>
      </p:sp>
      <p:sp>
        <p:nvSpPr>
          <p:cNvPr id="535572" name="Text Box 21"/>
          <p:cNvSpPr txBox="1">
            <a:spLocks noChangeArrowheads="1"/>
          </p:cNvSpPr>
          <p:nvPr/>
        </p:nvSpPr>
        <p:spPr bwMode="auto">
          <a:xfrm>
            <a:off x="1919288" y="4165601"/>
            <a:ext cx="914400"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4</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12</a:t>
            </a:r>
            <a:r>
              <a:rPr lang="zh-CN" altLang="en-US" sz="2000" b="1">
                <a:solidFill>
                  <a:srgbClr val="080808"/>
                </a:solidFill>
                <a:latin typeface="Times New Roman" pitchFamily="18" charset="0"/>
                <a:ea typeface="宋体" charset="-122"/>
              </a:rPr>
              <a:t>日</a:t>
            </a:r>
          </a:p>
        </p:txBody>
      </p:sp>
      <p:sp>
        <p:nvSpPr>
          <p:cNvPr id="535573" name="Text Box 22"/>
          <p:cNvSpPr txBox="1">
            <a:spLocks noChangeArrowheads="1"/>
          </p:cNvSpPr>
          <p:nvPr/>
        </p:nvSpPr>
        <p:spPr bwMode="auto">
          <a:xfrm>
            <a:off x="3109913" y="4162426"/>
            <a:ext cx="969962"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latin typeface="Times New Roman" pitchFamily="18" charset="0"/>
                <a:ea typeface="宋体" charset="-122"/>
              </a:rPr>
              <a:t>4</a:t>
            </a:r>
            <a:r>
              <a:rPr lang="zh-CN" altLang="en-US" sz="2000" b="1">
                <a:latin typeface="Times New Roman" pitchFamily="18" charset="0"/>
                <a:ea typeface="宋体" charset="-122"/>
              </a:rPr>
              <a:t>月</a:t>
            </a:r>
            <a:r>
              <a:rPr lang="en-US" altLang="zh-CN" sz="2000" b="1">
                <a:latin typeface="Times New Roman" pitchFamily="18" charset="0"/>
                <a:ea typeface="宋体" charset="-122"/>
              </a:rPr>
              <a:t>14</a:t>
            </a:r>
            <a:r>
              <a:rPr lang="zh-CN" altLang="en-US" sz="2000" b="1">
                <a:latin typeface="Times New Roman" pitchFamily="18" charset="0"/>
                <a:ea typeface="宋体" charset="-122"/>
              </a:rPr>
              <a:t>日</a:t>
            </a:r>
          </a:p>
        </p:txBody>
      </p:sp>
      <p:sp>
        <p:nvSpPr>
          <p:cNvPr id="535574" name="Text Box 23"/>
          <p:cNvSpPr txBox="1">
            <a:spLocks noChangeArrowheads="1"/>
          </p:cNvSpPr>
          <p:nvPr/>
        </p:nvSpPr>
        <p:spPr bwMode="auto">
          <a:xfrm>
            <a:off x="8924926" y="4267201"/>
            <a:ext cx="904875" cy="307975"/>
          </a:xfrm>
          <a:prstGeom prst="rect">
            <a:avLst/>
          </a:prstGeom>
          <a:noFill/>
          <a:ln w="9525">
            <a:solidFill>
              <a:schemeClr val="tx1"/>
            </a:solidFill>
            <a:miter lim="800000"/>
            <a:headEnd/>
            <a:tailEnd/>
          </a:ln>
        </p:spPr>
        <p:txBody>
          <a:bodyPr lIns="0" tIns="0" rIns="0" bIns="0">
            <a:spAutoFit/>
          </a:bodyPr>
          <a:lstStyle/>
          <a:p>
            <a:pPr eaLnBrk="0" hangingPunct="0"/>
            <a:r>
              <a:rPr lang="en-US" altLang="zh-CN" sz="2000" b="1">
                <a:solidFill>
                  <a:srgbClr val="080808"/>
                </a:solidFill>
                <a:latin typeface="Times New Roman" pitchFamily="18" charset="0"/>
                <a:ea typeface="宋体" charset="-122"/>
              </a:rPr>
              <a:t>8</a:t>
            </a:r>
            <a:r>
              <a:rPr lang="zh-CN" altLang="en-US" sz="2000" b="1">
                <a:solidFill>
                  <a:srgbClr val="080808"/>
                </a:solidFill>
                <a:latin typeface="Times New Roman" pitchFamily="18" charset="0"/>
                <a:ea typeface="宋体" charset="-122"/>
              </a:rPr>
              <a:t>月</a:t>
            </a:r>
            <a:r>
              <a:rPr lang="en-US" altLang="zh-CN" sz="2000" b="1">
                <a:solidFill>
                  <a:srgbClr val="080808"/>
                </a:solidFill>
                <a:latin typeface="Times New Roman" pitchFamily="18" charset="0"/>
                <a:ea typeface="宋体" charset="-122"/>
              </a:rPr>
              <a:t>16</a:t>
            </a:r>
            <a:r>
              <a:rPr lang="zh-CN" altLang="en-US" sz="2000" b="1">
                <a:solidFill>
                  <a:srgbClr val="080808"/>
                </a:solidFill>
                <a:latin typeface="Times New Roman" pitchFamily="18" charset="0"/>
                <a:ea typeface="宋体" charset="-122"/>
              </a:rPr>
              <a:t>日</a:t>
            </a:r>
          </a:p>
        </p:txBody>
      </p:sp>
      <p:sp>
        <p:nvSpPr>
          <p:cNvPr id="535575" name="TextBox 23"/>
          <p:cNvSpPr txBox="1">
            <a:spLocks noChangeArrowheads="1"/>
          </p:cNvSpPr>
          <p:nvPr/>
        </p:nvSpPr>
        <p:spPr bwMode="auto">
          <a:xfrm>
            <a:off x="2063751" y="333376"/>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25" name="Rectangle 2"/>
          <p:cNvSpPr>
            <a:spLocks noGrp="1" noChangeArrowheads="1"/>
          </p:cNvSpPr>
          <p:nvPr>
            <p:ph type="title"/>
          </p:nvPr>
        </p:nvSpPr>
        <p:spPr>
          <a:xfrm>
            <a:off x="2135188" y="1700214"/>
            <a:ext cx="7467600" cy="509587"/>
          </a:xfrm>
        </p:spPr>
        <p:txBody>
          <a:bodyPr>
            <a:noAutofit/>
          </a:bodyPr>
          <a:lstStyle/>
          <a:p>
            <a:pPr eaLnBrk="1" hangingPunct="1">
              <a:defRPr/>
            </a:pPr>
            <a:r>
              <a:rPr lang="zh-CN" altLang="en-US" sz="2800" b="1" dirty="0"/>
              <a:t>具体交易过程：</a:t>
            </a:r>
          </a:p>
        </p:txBody>
      </p:sp>
    </p:spTree>
    <p:extLst>
      <p:ext uri="{BB962C8B-B14F-4D97-AF65-F5344CB8AC3E}">
        <p14:creationId xmlns:p14="http://schemas.microsoft.com/office/powerpoint/2010/main" val="327183363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919288" y="1484314"/>
            <a:ext cx="7467600" cy="581025"/>
          </a:xfrm>
        </p:spPr>
        <p:txBody>
          <a:bodyPr/>
          <a:lstStyle/>
          <a:p>
            <a:pPr eaLnBrk="1" hangingPunct="1">
              <a:defRPr/>
            </a:pPr>
            <a:r>
              <a:rPr lang="zh-CN" altLang="en-US" sz="2800" b="1" dirty="0"/>
              <a:t>计算交割额：</a:t>
            </a:r>
          </a:p>
        </p:txBody>
      </p:sp>
      <p:graphicFrame>
        <p:nvGraphicFramePr>
          <p:cNvPr id="87042" name="Object 3"/>
          <p:cNvGraphicFramePr>
            <a:graphicFrameLocks noChangeAspect="1"/>
          </p:cNvGraphicFramePr>
          <p:nvPr/>
        </p:nvGraphicFramePr>
        <p:xfrm>
          <a:off x="3432175" y="2205039"/>
          <a:ext cx="5111750" cy="3170237"/>
        </p:xfrm>
        <a:graphic>
          <a:graphicData uri="http://schemas.openxmlformats.org/presentationml/2006/ole">
            <mc:AlternateContent xmlns:mc="http://schemas.openxmlformats.org/markup-compatibility/2006">
              <mc:Choice xmlns:v="urn:schemas-microsoft-com:vml" Requires="v">
                <p:oleObj spid="_x0000_s10242" name="Equation" r:id="rId3" imgW="2705040" imgH="1765080" progId="Equation.DSMT4">
                  <p:embed/>
                </p:oleObj>
              </mc:Choice>
              <mc:Fallback>
                <p:oleObj name="Equation" r:id="rId3" imgW="2705040" imgH="1765080" progId="Equation.DSMT4">
                  <p:embed/>
                  <p:pic>
                    <p:nvPicPr>
                      <p:cNvPr id="87042" name="Object 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2205039"/>
                        <a:ext cx="5111750" cy="3170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4"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TextBox 4"/>
          <p:cNvSpPr txBox="1">
            <a:spLocks noChangeArrowheads="1"/>
          </p:cNvSpPr>
          <p:nvPr/>
        </p:nvSpPr>
        <p:spPr bwMode="auto">
          <a:xfrm>
            <a:off x="1919289" y="5373689"/>
            <a:ext cx="7705725" cy="522287"/>
          </a:xfrm>
          <a:prstGeom prst="rect">
            <a:avLst/>
          </a:prstGeom>
          <a:noFill/>
          <a:ln w="9525">
            <a:noFill/>
            <a:miter lim="800000"/>
            <a:headEnd/>
            <a:tailEnd/>
          </a:ln>
        </p:spPr>
        <p:txBody>
          <a:bodyPr>
            <a:spAutoFit/>
          </a:bodyPr>
          <a:lstStyle/>
          <a:p>
            <a:pPr algn="l"/>
            <a:r>
              <a:rPr lang="zh-CN" altLang="en-US" sz="2800" b="1">
                <a:solidFill>
                  <a:srgbClr val="FF0000"/>
                </a:solidFill>
              </a:rPr>
              <a:t>问题：本例中交割额由合约买方还是卖方支付？</a:t>
            </a:r>
          </a:p>
        </p:txBody>
      </p:sp>
    </p:spTree>
    <p:extLst>
      <p:ext uri="{BB962C8B-B14F-4D97-AF65-F5344CB8AC3E}">
        <p14:creationId xmlns:p14="http://schemas.microsoft.com/office/powerpoint/2010/main" val="3766679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92313" y="1341439"/>
            <a:ext cx="7467600" cy="581025"/>
          </a:xfrm>
        </p:spPr>
        <p:txBody>
          <a:bodyPr/>
          <a:lstStyle/>
          <a:p>
            <a:pPr eaLnBrk="1" hangingPunct="1">
              <a:defRPr/>
            </a:pPr>
            <a:r>
              <a:rPr lang="en-US" altLang="zh-CN" sz="2800" b="1" dirty="0">
                <a:solidFill>
                  <a:srgbClr val="FF0000"/>
                </a:solidFill>
                <a:latin typeface="Times New Roman" pitchFamily="18" charset="0"/>
                <a:cs typeface="Times New Roman" pitchFamily="18" charset="0"/>
              </a:rPr>
              <a:t>FRA</a:t>
            </a:r>
            <a:r>
              <a:rPr lang="zh-CN" altLang="en-US" sz="2800" b="1" dirty="0">
                <a:latin typeface="Times New Roman" pitchFamily="18" charset="0"/>
                <a:cs typeface="Times New Roman" pitchFamily="18" charset="0"/>
              </a:rPr>
              <a:t>案例</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sp>
        <p:nvSpPr>
          <p:cNvPr id="536579" name="Rectangle 3"/>
          <p:cNvSpPr>
            <a:spLocks noGrp="1" noChangeArrowheads="1"/>
          </p:cNvSpPr>
          <p:nvPr>
            <p:ph idx="1"/>
          </p:nvPr>
        </p:nvSpPr>
        <p:spPr>
          <a:xfrm>
            <a:off x="1774826" y="1989138"/>
            <a:ext cx="8424863" cy="3200400"/>
          </a:xfrm>
        </p:spPr>
        <p:txBody>
          <a:bodyPr/>
          <a:lstStyle/>
          <a:p>
            <a:pPr eaLnBrk="1" hangingPunct="1"/>
            <a:r>
              <a:rPr lang="zh-CN" altLang="en-US" b="1">
                <a:latin typeface="华文细黑" pitchFamily="2" charset="-122"/>
                <a:ea typeface="华文细黑" pitchFamily="2" charset="-122"/>
              </a:rPr>
              <a:t>如果你已知未来一年内每三个月可有一笔固定金额</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的现金收入，且计划将收入转为存款，于一年结束后</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再逐笔收入本利一并向银行取回。但你认为未来利率</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有走低的趋势，那么可通过一系列远期利率协议，如</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下图所示，将长期的收益完全固定，如此就可保障利</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息收益，规避利率下跌的风险。 </a:t>
            </a:r>
          </a:p>
        </p:txBody>
      </p:sp>
      <p:sp>
        <p:nvSpPr>
          <p:cNvPr id="536580"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860193300"/>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7602" name="组合 18"/>
          <p:cNvGrpSpPr>
            <a:grpSpLocks/>
          </p:cNvGrpSpPr>
          <p:nvPr/>
        </p:nvGrpSpPr>
        <p:grpSpPr bwMode="auto">
          <a:xfrm>
            <a:off x="2424114" y="1628776"/>
            <a:ext cx="6840537" cy="2879725"/>
            <a:chOff x="1219200" y="2362200"/>
            <a:chExt cx="5387975" cy="2525713"/>
          </a:xfrm>
        </p:grpSpPr>
        <p:sp>
          <p:nvSpPr>
            <p:cNvPr id="537605" name="Line 3"/>
            <p:cNvSpPr>
              <a:spLocks noChangeAspect="1" noChangeShapeType="1"/>
            </p:cNvSpPr>
            <p:nvPr/>
          </p:nvSpPr>
          <p:spPr bwMode="auto">
            <a:xfrm>
              <a:off x="1219200" y="3105150"/>
              <a:ext cx="5141913" cy="1588"/>
            </a:xfrm>
            <a:prstGeom prst="line">
              <a:avLst/>
            </a:prstGeom>
            <a:noFill/>
            <a:ln w="9525">
              <a:solidFill>
                <a:schemeClr val="tx1"/>
              </a:solidFill>
              <a:round/>
              <a:headEnd/>
              <a:tailEnd/>
            </a:ln>
          </p:spPr>
          <p:txBody>
            <a:bodyPr/>
            <a:lstStyle/>
            <a:p>
              <a:endParaRPr lang="zh-CN" altLang="en-US"/>
            </a:p>
          </p:txBody>
        </p:sp>
        <p:sp>
          <p:nvSpPr>
            <p:cNvPr id="537606" name="Line 4"/>
            <p:cNvSpPr>
              <a:spLocks noChangeAspect="1" noChangeShapeType="1"/>
            </p:cNvSpPr>
            <p:nvPr/>
          </p:nvSpPr>
          <p:spPr bwMode="auto">
            <a:xfrm>
              <a:off x="1219200" y="2955925"/>
              <a:ext cx="0" cy="298450"/>
            </a:xfrm>
            <a:prstGeom prst="line">
              <a:avLst/>
            </a:prstGeom>
            <a:noFill/>
            <a:ln w="9525">
              <a:solidFill>
                <a:schemeClr val="tx1"/>
              </a:solidFill>
              <a:round/>
              <a:headEnd/>
              <a:tailEnd/>
            </a:ln>
          </p:spPr>
          <p:txBody>
            <a:bodyPr/>
            <a:lstStyle/>
            <a:p>
              <a:endParaRPr lang="zh-CN" altLang="en-US"/>
            </a:p>
          </p:txBody>
        </p:sp>
        <p:sp>
          <p:nvSpPr>
            <p:cNvPr id="537607" name="Line 5"/>
            <p:cNvSpPr>
              <a:spLocks noChangeAspect="1" noChangeShapeType="1"/>
            </p:cNvSpPr>
            <p:nvPr/>
          </p:nvSpPr>
          <p:spPr bwMode="auto">
            <a:xfrm>
              <a:off x="2462213" y="2955925"/>
              <a:ext cx="0" cy="298450"/>
            </a:xfrm>
            <a:prstGeom prst="line">
              <a:avLst/>
            </a:prstGeom>
            <a:noFill/>
            <a:ln w="9525">
              <a:solidFill>
                <a:schemeClr val="tx1"/>
              </a:solidFill>
              <a:round/>
              <a:headEnd/>
              <a:tailEnd/>
            </a:ln>
          </p:spPr>
          <p:txBody>
            <a:bodyPr/>
            <a:lstStyle/>
            <a:p>
              <a:endParaRPr lang="zh-CN" altLang="en-US"/>
            </a:p>
          </p:txBody>
        </p:sp>
        <p:sp>
          <p:nvSpPr>
            <p:cNvPr id="537608" name="Line 6"/>
            <p:cNvSpPr>
              <a:spLocks noChangeAspect="1" noChangeShapeType="1"/>
            </p:cNvSpPr>
            <p:nvPr/>
          </p:nvSpPr>
          <p:spPr bwMode="auto">
            <a:xfrm>
              <a:off x="3790950" y="2955925"/>
              <a:ext cx="0" cy="298450"/>
            </a:xfrm>
            <a:prstGeom prst="line">
              <a:avLst/>
            </a:prstGeom>
            <a:noFill/>
            <a:ln w="9525">
              <a:solidFill>
                <a:schemeClr val="tx1"/>
              </a:solidFill>
              <a:round/>
              <a:headEnd/>
              <a:tailEnd/>
            </a:ln>
          </p:spPr>
          <p:txBody>
            <a:bodyPr/>
            <a:lstStyle/>
            <a:p>
              <a:endParaRPr lang="zh-CN" altLang="en-US"/>
            </a:p>
          </p:txBody>
        </p:sp>
        <p:sp>
          <p:nvSpPr>
            <p:cNvPr id="537609" name="Line 7"/>
            <p:cNvSpPr>
              <a:spLocks noChangeAspect="1" noChangeShapeType="1"/>
            </p:cNvSpPr>
            <p:nvPr/>
          </p:nvSpPr>
          <p:spPr bwMode="auto">
            <a:xfrm>
              <a:off x="5065713" y="2955925"/>
              <a:ext cx="0" cy="298450"/>
            </a:xfrm>
            <a:prstGeom prst="line">
              <a:avLst/>
            </a:prstGeom>
            <a:noFill/>
            <a:ln w="9525">
              <a:solidFill>
                <a:schemeClr val="tx1"/>
              </a:solidFill>
              <a:round/>
              <a:headEnd/>
              <a:tailEnd/>
            </a:ln>
          </p:spPr>
          <p:txBody>
            <a:bodyPr/>
            <a:lstStyle/>
            <a:p>
              <a:endParaRPr lang="zh-CN" altLang="en-US"/>
            </a:p>
          </p:txBody>
        </p:sp>
        <p:sp>
          <p:nvSpPr>
            <p:cNvPr id="537610" name="Line 8"/>
            <p:cNvSpPr>
              <a:spLocks noChangeAspect="1" noChangeShapeType="1"/>
            </p:cNvSpPr>
            <p:nvPr/>
          </p:nvSpPr>
          <p:spPr bwMode="auto">
            <a:xfrm>
              <a:off x="6361113" y="2955925"/>
              <a:ext cx="0" cy="298450"/>
            </a:xfrm>
            <a:prstGeom prst="line">
              <a:avLst/>
            </a:prstGeom>
            <a:noFill/>
            <a:ln w="9525">
              <a:solidFill>
                <a:schemeClr val="tx1"/>
              </a:solidFill>
              <a:round/>
              <a:headEnd/>
              <a:tailEnd/>
            </a:ln>
          </p:spPr>
          <p:txBody>
            <a:bodyPr/>
            <a:lstStyle/>
            <a:p>
              <a:endParaRPr lang="zh-CN" altLang="en-US"/>
            </a:p>
          </p:txBody>
        </p:sp>
        <p:sp>
          <p:nvSpPr>
            <p:cNvPr id="537611" name="Text Box 9"/>
            <p:cNvSpPr txBox="1">
              <a:spLocks noChangeAspect="1" noChangeArrowheads="1"/>
            </p:cNvSpPr>
            <p:nvPr/>
          </p:nvSpPr>
          <p:spPr bwMode="auto">
            <a:xfrm>
              <a:off x="1219200" y="3554413"/>
              <a:ext cx="342900" cy="1069975"/>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交易日</a:t>
              </a:r>
            </a:p>
          </p:txBody>
        </p:sp>
        <p:sp>
          <p:nvSpPr>
            <p:cNvPr id="537612" name="Text Box 10"/>
            <p:cNvSpPr txBox="1">
              <a:spLocks noChangeAspect="1" noChangeArrowheads="1"/>
            </p:cNvSpPr>
            <p:nvPr/>
          </p:nvSpPr>
          <p:spPr bwMode="auto">
            <a:xfrm>
              <a:off x="2352675" y="3551238"/>
              <a:ext cx="342900" cy="1069975"/>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三个月</a:t>
              </a:r>
            </a:p>
          </p:txBody>
        </p:sp>
        <p:sp>
          <p:nvSpPr>
            <p:cNvPr id="537613" name="Text Box 11"/>
            <p:cNvSpPr txBox="1">
              <a:spLocks noChangeAspect="1" noChangeArrowheads="1"/>
            </p:cNvSpPr>
            <p:nvPr/>
          </p:nvSpPr>
          <p:spPr bwMode="auto">
            <a:xfrm>
              <a:off x="6264275" y="3551238"/>
              <a:ext cx="342900" cy="1336675"/>
            </a:xfrm>
            <a:prstGeom prst="rect">
              <a:avLst/>
            </a:prstGeom>
            <a:noFill/>
            <a:ln w="9525">
              <a:solidFill>
                <a:schemeClr val="tx1"/>
              </a:solidFill>
              <a:miter lim="800000"/>
              <a:headEnd/>
              <a:tailEnd/>
            </a:ln>
          </p:spPr>
          <p:txBody>
            <a:bodyPr lIns="0" tIns="0" rIns="0" bIns="0"/>
            <a:lstStyle/>
            <a:p>
              <a:pPr eaLnBrk="0" hangingPunct="0"/>
              <a:r>
                <a:rPr lang="zh-CN" altLang="en-US" sz="2000" b="1">
                  <a:latin typeface="Times New Roman" pitchFamily="18" charset="0"/>
                  <a:ea typeface="宋体" charset="-122"/>
                </a:rPr>
                <a:t>十二个月</a:t>
              </a:r>
            </a:p>
          </p:txBody>
        </p:sp>
        <p:sp>
          <p:nvSpPr>
            <p:cNvPr id="537614" name="Text Box 12"/>
            <p:cNvSpPr txBox="1">
              <a:spLocks noChangeAspect="1" noChangeArrowheads="1"/>
            </p:cNvSpPr>
            <p:nvPr/>
          </p:nvSpPr>
          <p:spPr bwMode="auto">
            <a:xfrm>
              <a:off x="3692525" y="3551238"/>
              <a:ext cx="342900" cy="1069975"/>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六个月</a:t>
              </a:r>
            </a:p>
          </p:txBody>
        </p:sp>
        <p:sp>
          <p:nvSpPr>
            <p:cNvPr id="537615" name="Text Box 13"/>
            <p:cNvSpPr txBox="1">
              <a:spLocks noChangeAspect="1" noChangeArrowheads="1"/>
            </p:cNvSpPr>
            <p:nvPr/>
          </p:nvSpPr>
          <p:spPr bwMode="auto">
            <a:xfrm>
              <a:off x="4968875" y="3551238"/>
              <a:ext cx="342900" cy="1093787"/>
            </a:xfrm>
            <a:prstGeom prst="rect">
              <a:avLst/>
            </a:prstGeom>
            <a:noFill/>
            <a:ln w="9525">
              <a:solidFill>
                <a:schemeClr val="tx1"/>
              </a:solidFill>
              <a:miter lim="800000"/>
              <a:headEnd/>
              <a:tailEnd/>
            </a:ln>
          </p:spPr>
          <p:txBody>
            <a:bodyPr lIns="0" tIns="0" rIns="0" bIns="0" anchor="ctr"/>
            <a:lstStyle/>
            <a:p>
              <a:pPr eaLnBrk="0" hangingPunct="0"/>
              <a:r>
                <a:rPr lang="zh-CN" altLang="en-US" sz="2000" b="1">
                  <a:latin typeface="Times New Roman" pitchFamily="18" charset="0"/>
                  <a:ea typeface="宋体" charset="-122"/>
                </a:rPr>
                <a:t>九个月</a:t>
              </a:r>
            </a:p>
          </p:txBody>
        </p:sp>
        <p:sp>
          <p:nvSpPr>
            <p:cNvPr id="537616" name="Text Box 14"/>
            <p:cNvSpPr txBox="1">
              <a:spLocks noChangeAspect="1" noChangeArrowheads="1"/>
            </p:cNvSpPr>
            <p:nvPr/>
          </p:nvSpPr>
          <p:spPr bwMode="auto">
            <a:xfrm>
              <a:off x="2908300" y="2362200"/>
              <a:ext cx="583580" cy="706760"/>
            </a:xfrm>
            <a:prstGeom prst="rect">
              <a:avLst/>
            </a:prstGeom>
            <a:noFill/>
            <a:ln w="9525">
              <a:solidFill>
                <a:schemeClr val="tx1"/>
              </a:solidFill>
              <a:miter lim="800000"/>
              <a:headEnd/>
              <a:tailEnd/>
            </a:ln>
          </p:spPr>
          <p:txBody>
            <a:bodyPr lIns="0" tIns="0" rIns="0" bIns="0"/>
            <a:lstStyle/>
            <a:p>
              <a:pPr eaLnBrk="0" hangingPunct="0"/>
              <a:r>
                <a:rPr lang="en-US" altLang="zh-CN" sz="2000" b="1">
                  <a:latin typeface="Times New Roman" pitchFamily="18" charset="0"/>
                  <a:ea typeface="宋体" charset="-122"/>
                </a:rPr>
                <a:t>3×6</a:t>
              </a:r>
            </a:p>
            <a:p>
              <a:pPr eaLnBrk="0" hangingPunct="0"/>
              <a:r>
                <a:rPr lang="en-US" altLang="zh-CN" sz="2000" b="1">
                  <a:latin typeface="Times New Roman" pitchFamily="18" charset="0"/>
                  <a:ea typeface="宋体" charset="-122"/>
                </a:rPr>
                <a:t>FRA</a:t>
              </a:r>
            </a:p>
          </p:txBody>
        </p:sp>
        <p:sp>
          <p:nvSpPr>
            <p:cNvPr id="537617" name="Text Box 15"/>
            <p:cNvSpPr txBox="1">
              <a:spLocks noChangeAspect="1" noChangeArrowheads="1"/>
            </p:cNvSpPr>
            <p:nvPr/>
          </p:nvSpPr>
          <p:spPr bwMode="auto">
            <a:xfrm>
              <a:off x="4283075" y="2362200"/>
              <a:ext cx="576957" cy="706760"/>
            </a:xfrm>
            <a:prstGeom prst="rect">
              <a:avLst/>
            </a:prstGeom>
            <a:noFill/>
            <a:ln w="9525">
              <a:solidFill>
                <a:schemeClr val="tx1"/>
              </a:solidFill>
              <a:miter lim="800000"/>
              <a:headEnd/>
              <a:tailEnd/>
            </a:ln>
          </p:spPr>
          <p:txBody>
            <a:bodyPr lIns="0" tIns="0" rIns="0" bIns="0"/>
            <a:lstStyle/>
            <a:p>
              <a:pPr eaLnBrk="0" hangingPunct="0"/>
              <a:r>
                <a:rPr lang="en-US" altLang="zh-CN" sz="2000" b="1">
                  <a:latin typeface="Times New Roman" pitchFamily="18" charset="0"/>
                  <a:ea typeface="宋体" charset="-122"/>
                </a:rPr>
                <a:t>6×9</a:t>
              </a:r>
            </a:p>
            <a:p>
              <a:pPr eaLnBrk="0" hangingPunct="0"/>
              <a:r>
                <a:rPr lang="en-US" altLang="zh-CN" sz="2000" b="1">
                  <a:latin typeface="Times New Roman" pitchFamily="18" charset="0"/>
                  <a:ea typeface="宋体" charset="-122"/>
                </a:rPr>
                <a:t>FRA</a:t>
              </a:r>
            </a:p>
          </p:txBody>
        </p:sp>
        <p:sp>
          <p:nvSpPr>
            <p:cNvPr id="537618" name="Text Box 16"/>
            <p:cNvSpPr txBox="1">
              <a:spLocks noChangeAspect="1" noChangeArrowheads="1"/>
            </p:cNvSpPr>
            <p:nvPr/>
          </p:nvSpPr>
          <p:spPr bwMode="auto">
            <a:xfrm>
              <a:off x="5407024" y="2362200"/>
              <a:ext cx="672745" cy="706760"/>
            </a:xfrm>
            <a:prstGeom prst="rect">
              <a:avLst/>
            </a:prstGeom>
            <a:noFill/>
            <a:ln w="9525">
              <a:solidFill>
                <a:schemeClr val="tx1"/>
              </a:solidFill>
              <a:miter lim="800000"/>
              <a:headEnd/>
              <a:tailEnd/>
            </a:ln>
          </p:spPr>
          <p:txBody>
            <a:bodyPr lIns="0" tIns="0" rIns="0" bIns="0"/>
            <a:lstStyle/>
            <a:p>
              <a:pPr eaLnBrk="0" hangingPunct="0"/>
              <a:r>
                <a:rPr lang="en-US" altLang="zh-CN" sz="2000" b="1">
                  <a:latin typeface="Times New Roman" pitchFamily="18" charset="0"/>
                  <a:ea typeface="宋体" charset="-122"/>
                </a:rPr>
                <a:t>9×12</a:t>
              </a:r>
            </a:p>
            <a:p>
              <a:pPr eaLnBrk="0" hangingPunct="0"/>
              <a:r>
                <a:rPr lang="en-US" altLang="zh-CN" sz="2000" b="1">
                  <a:latin typeface="Times New Roman" pitchFamily="18" charset="0"/>
                  <a:ea typeface="宋体" charset="-122"/>
                </a:rPr>
                <a:t>FRA</a:t>
              </a:r>
            </a:p>
          </p:txBody>
        </p:sp>
      </p:grpSp>
      <p:sp>
        <p:nvSpPr>
          <p:cNvPr id="537603" name="TextBox 16"/>
          <p:cNvSpPr txBox="1">
            <a:spLocks noChangeArrowheads="1"/>
          </p:cNvSpPr>
          <p:nvPr/>
        </p:nvSpPr>
        <p:spPr bwMode="auto">
          <a:xfrm>
            <a:off x="2063751" y="4762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18" name="TextBox 17"/>
          <p:cNvSpPr txBox="1">
            <a:spLocks noChangeArrowheads="1"/>
          </p:cNvSpPr>
          <p:nvPr/>
        </p:nvSpPr>
        <p:spPr bwMode="auto">
          <a:xfrm>
            <a:off x="1919288" y="4868864"/>
            <a:ext cx="8208962"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问题：你应当作为</a:t>
            </a:r>
            <a:r>
              <a:rPr lang="en-US" altLang="zh-CN" sz="2800" b="1">
                <a:solidFill>
                  <a:srgbClr val="FF0000"/>
                </a:solidFill>
                <a:latin typeface="Times New Roman" pitchFamily="18" charset="0"/>
                <a:ea typeface="宋体" charset="-122"/>
              </a:rPr>
              <a:t>FRA</a:t>
            </a:r>
            <a:r>
              <a:rPr lang="zh-CN" altLang="en-US" sz="2800" b="1">
                <a:solidFill>
                  <a:srgbClr val="FF0000"/>
                </a:solidFill>
                <a:latin typeface="华文细黑" pitchFamily="2" charset="-122"/>
                <a:ea typeface="华文细黑" pitchFamily="2" charset="-122"/>
              </a:rPr>
              <a:t>的买方还是卖方参与交易？</a:t>
            </a:r>
          </a:p>
        </p:txBody>
      </p:sp>
    </p:spTree>
    <p:extLst>
      <p:ext uri="{BB962C8B-B14F-4D97-AF65-F5344CB8AC3E}">
        <p14:creationId xmlns:p14="http://schemas.microsoft.com/office/powerpoint/2010/main" val="25358147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远期利率合约</a:t>
            </a:r>
          </a:p>
        </p:txBody>
      </p:sp>
      <p:sp>
        <p:nvSpPr>
          <p:cNvPr id="463875"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利率期货</a:t>
            </a:r>
          </a:p>
        </p:txBody>
      </p:sp>
      <p:sp>
        <p:nvSpPr>
          <p:cNvPr id="538628"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交易策略与定价</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第六章    远期利率与利率期货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3820533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6387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1992313" y="333376"/>
            <a:ext cx="4953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39651" name="Text Box 3"/>
          <p:cNvSpPr txBox="1">
            <a:spLocks noChangeArrowheads="1"/>
          </p:cNvSpPr>
          <p:nvPr/>
        </p:nvSpPr>
        <p:spPr bwMode="auto">
          <a:xfrm>
            <a:off x="1847850" y="1700214"/>
            <a:ext cx="4787900" cy="523875"/>
          </a:xfrm>
          <a:prstGeom prst="rect">
            <a:avLst/>
          </a:prstGeom>
          <a:noFill/>
          <a:ln w="28575">
            <a:noFill/>
            <a:miter lim="800000"/>
            <a:headEnd/>
            <a:tailEnd/>
          </a:ln>
        </p:spPr>
        <p:txBody>
          <a:bodyPr>
            <a:spAutoFit/>
          </a:bodyPr>
          <a:lstStyle/>
          <a:p>
            <a:pPr algn="l">
              <a:spcBef>
                <a:spcPct val="50000"/>
              </a:spcBef>
            </a:pPr>
            <a:r>
              <a:rPr lang="zh-CN" altLang="en-US" sz="2800"/>
              <a:t>     </a:t>
            </a:r>
            <a:r>
              <a:rPr lang="zh-CN" altLang="en-US" sz="2800" b="1">
                <a:solidFill>
                  <a:srgbClr val="FF0000"/>
                </a:solidFill>
                <a:latin typeface="方正姚体" pitchFamily="2" charset="-122"/>
                <a:ea typeface="方正姚体" pitchFamily="2" charset="-122"/>
              </a:rPr>
              <a:t>利率期货的定义</a:t>
            </a:r>
          </a:p>
        </p:txBody>
      </p:sp>
      <p:sp>
        <p:nvSpPr>
          <p:cNvPr id="539652" name="Text Box 4"/>
          <p:cNvSpPr txBox="1">
            <a:spLocks noChangeArrowheads="1"/>
          </p:cNvSpPr>
          <p:nvPr/>
        </p:nvSpPr>
        <p:spPr bwMode="auto">
          <a:xfrm>
            <a:off x="1703389" y="2420939"/>
            <a:ext cx="8569325" cy="523875"/>
          </a:xfrm>
          <a:prstGeom prst="rect">
            <a:avLst/>
          </a:prstGeom>
          <a:noFill/>
          <a:ln w="28575">
            <a:noFill/>
            <a:miter lim="800000"/>
            <a:headEnd/>
            <a:tailEnd/>
          </a:ln>
        </p:spPr>
        <p:txBody>
          <a:bodyPr>
            <a:spAutoFit/>
          </a:bodyPr>
          <a:lstStyle/>
          <a:p>
            <a:pPr algn="l">
              <a:spcBef>
                <a:spcPct val="50000"/>
              </a:spcBef>
            </a:pPr>
            <a:r>
              <a:rPr lang="zh-CN" altLang="en-US" sz="2800">
                <a:latin typeface="华文细黑" pitchFamily="2" charset="-122"/>
                <a:ea typeface="华文细黑" pitchFamily="2" charset="-122"/>
              </a:rPr>
              <a:t>        利率期货是指以债券类证券为标的物的期货合约。 </a:t>
            </a:r>
          </a:p>
        </p:txBody>
      </p:sp>
      <p:sp>
        <p:nvSpPr>
          <p:cNvPr id="464901" name="矩形 5"/>
          <p:cNvSpPr>
            <a:spLocks noChangeArrowheads="1"/>
          </p:cNvSpPr>
          <p:nvPr/>
        </p:nvSpPr>
        <p:spPr bwMode="auto">
          <a:xfrm>
            <a:off x="2424114" y="3284539"/>
            <a:ext cx="3430587" cy="523875"/>
          </a:xfrm>
          <a:prstGeom prst="rect">
            <a:avLst/>
          </a:prstGeom>
          <a:noFill/>
          <a:ln w="9525">
            <a:noFill/>
            <a:miter lim="800000"/>
            <a:headEnd/>
            <a:tailEnd/>
          </a:ln>
        </p:spPr>
        <p:txBody>
          <a:bodyPr wrap="none">
            <a:spAutoFit/>
          </a:bodyPr>
          <a:lstStyle/>
          <a:p>
            <a:r>
              <a:rPr lang="zh-CN" altLang="en-US" sz="2800" b="1">
                <a:solidFill>
                  <a:srgbClr val="FF0000"/>
                </a:solidFill>
                <a:latin typeface="方正姚体" pitchFamily="2" charset="-122"/>
                <a:ea typeface="方正姚体" pitchFamily="2" charset="-122"/>
              </a:rPr>
              <a:t>利率期货的发展历史</a:t>
            </a:r>
            <a:endParaRPr lang="zh-CN" altLang="en-US" sz="2800"/>
          </a:p>
        </p:txBody>
      </p:sp>
      <p:sp>
        <p:nvSpPr>
          <p:cNvPr id="464902" name="矩形 6"/>
          <p:cNvSpPr>
            <a:spLocks noChangeArrowheads="1"/>
          </p:cNvSpPr>
          <p:nvPr/>
        </p:nvSpPr>
        <p:spPr bwMode="auto">
          <a:xfrm>
            <a:off x="1703389" y="4005263"/>
            <a:ext cx="8569325" cy="1815882"/>
          </a:xfrm>
          <a:prstGeom prst="rect">
            <a:avLst/>
          </a:prstGeom>
          <a:noFill/>
          <a:ln w="9525">
            <a:noFill/>
            <a:miter lim="800000"/>
            <a:headEnd/>
            <a:tailEnd/>
          </a:ln>
        </p:spPr>
        <p:txBody>
          <a:bodyPr>
            <a:spAutoFit/>
          </a:bodyPr>
          <a:lstStyle/>
          <a:p>
            <a:r>
              <a:rPr lang="zh-CN" altLang="en-US" sz="2800">
                <a:latin typeface="华文细黑" pitchFamily="2" charset="-122"/>
                <a:ea typeface="华文细黑" pitchFamily="2" charset="-122"/>
              </a:rPr>
              <a:t>       </a:t>
            </a:r>
            <a:r>
              <a:rPr lang="zh-CN" altLang="en-US" sz="2800">
                <a:latin typeface="Times New Roman" pitchFamily="18" charset="0"/>
                <a:ea typeface="华文细黑" pitchFamily="2" charset="-122"/>
                <a:cs typeface="Times New Roman" pitchFamily="18" charset="0"/>
              </a:rPr>
              <a:t>美国芝加哥商业交易所</a:t>
            </a:r>
            <a:r>
              <a:rPr lang="en-US" altLang="zh-CN" sz="2800">
                <a:latin typeface="Times New Roman" pitchFamily="18" charset="0"/>
                <a:ea typeface="华文细黑" pitchFamily="2" charset="-122"/>
                <a:cs typeface="Times New Roman" pitchFamily="18" charset="0"/>
              </a:rPr>
              <a:t>(CME)</a:t>
            </a:r>
            <a:r>
              <a:rPr lang="zh-CN" altLang="en-US" sz="2800">
                <a:latin typeface="Times New Roman" pitchFamily="18" charset="0"/>
                <a:ea typeface="华文细黑" pitchFamily="2" charset="-122"/>
                <a:cs typeface="Times New Roman" pitchFamily="18" charset="0"/>
              </a:rPr>
              <a:t>于</a:t>
            </a:r>
            <a:r>
              <a:rPr lang="en-US" altLang="zh-CN" sz="2800">
                <a:latin typeface="Times New Roman" pitchFamily="18" charset="0"/>
                <a:ea typeface="华文细黑" pitchFamily="2" charset="-122"/>
                <a:cs typeface="Times New Roman" pitchFamily="18" charset="0"/>
              </a:rPr>
              <a:t>1975</a:t>
            </a:r>
            <a:r>
              <a:rPr lang="zh-CN" altLang="en-US" sz="2800">
                <a:latin typeface="Times New Roman" pitchFamily="18" charset="0"/>
                <a:ea typeface="华文细黑" pitchFamily="2" charset="-122"/>
                <a:cs typeface="Times New Roman" pitchFamily="18" charset="0"/>
              </a:rPr>
              <a:t>年</a:t>
            </a:r>
            <a:r>
              <a:rPr lang="en-US" altLang="zh-CN" sz="2800">
                <a:latin typeface="Times New Roman" pitchFamily="18" charset="0"/>
                <a:ea typeface="华文细黑" pitchFamily="2" charset="-122"/>
                <a:cs typeface="Times New Roman" pitchFamily="18" charset="0"/>
              </a:rPr>
              <a:t>10</a:t>
            </a:r>
            <a:r>
              <a:rPr lang="zh-CN" altLang="en-US" sz="2800">
                <a:latin typeface="Times New Roman" pitchFamily="18" charset="0"/>
                <a:ea typeface="华文细黑" pitchFamily="2" charset="-122"/>
                <a:cs typeface="Times New Roman" pitchFamily="18" charset="0"/>
              </a:rPr>
              <a:t>月，首</a:t>
            </a:r>
            <a:endParaRPr lang="en-US" altLang="zh-CN" sz="2800">
              <a:latin typeface="Times New Roman" pitchFamily="18" charset="0"/>
              <a:ea typeface="华文细黑" pitchFamily="2" charset="-122"/>
              <a:cs typeface="Times New Roman" pitchFamily="18" charset="0"/>
            </a:endParaRPr>
          </a:p>
          <a:p>
            <a:pPr algn="l"/>
            <a:r>
              <a:rPr lang="zh-CN" altLang="en-US" sz="2800">
                <a:latin typeface="Times New Roman" pitchFamily="18" charset="0"/>
                <a:ea typeface="华文细黑" pitchFamily="2" charset="-122"/>
                <a:cs typeface="Times New Roman" pitchFamily="18" charset="0"/>
              </a:rPr>
              <a:t>先推出了国民抵押协会的抵押存款证（</a:t>
            </a:r>
            <a:r>
              <a:rPr lang="en-US" altLang="zh-CN" sz="2800">
                <a:latin typeface="Times New Roman" pitchFamily="18" charset="0"/>
                <a:ea typeface="华文细黑" pitchFamily="2" charset="-122"/>
                <a:cs typeface="Times New Roman" pitchFamily="18" charset="0"/>
              </a:rPr>
              <a:t>GNMA</a:t>
            </a:r>
            <a:r>
              <a:rPr lang="zh-CN" altLang="en-US" sz="2800">
                <a:latin typeface="Times New Roman" pitchFamily="18" charset="0"/>
                <a:ea typeface="华文细黑" pitchFamily="2" charset="-122"/>
                <a:cs typeface="Times New Roman" pitchFamily="18" charset="0"/>
              </a:rPr>
              <a:t>）的利率期货交易，这是第一个利率期货品种。目前已发展为</a:t>
            </a:r>
            <a:r>
              <a:rPr lang="zh-CN" altLang="en-US" sz="2800" b="1">
                <a:solidFill>
                  <a:srgbClr val="FF0000"/>
                </a:solidFill>
                <a:latin typeface="Times New Roman" pitchFamily="18" charset="0"/>
                <a:ea typeface="华文细黑" pitchFamily="2" charset="-122"/>
                <a:cs typeface="Times New Roman" pitchFamily="18" charset="0"/>
              </a:rPr>
              <a:t>交易量最大的金融期货品种。</a:t>
            </a:r>
          </a:p>
        </p:txBody>
      </p:sp>
    </p:spTree>
    <p:extLst>
      <p:ext uri="{BB962C8B-B14F-4D97-AF65-F5344CB8AC3E}">
        <p14:creationId xmlns:p14="http://schemas.microsoft.com/office/powerpoint/2010/main" val="33265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Effect transition="in" filter="blinds(horizontal)">
                                      <p:cBhvr>
                                        <p:cTn id="7" dur="500"/>
                                        <p:tgtEl>
                                          <p:spTgt spid="4649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4902">
                                            <p:txEl>
                                              <p:pRg st="0" end="0"/>
                                            </p:txEl>
                                          </p:spTgt>
                                        </p:tgtEl>
                                        <p:attrNameLst>
                                          <p:attrName>style.visibility</p:attrName>
                                        </p:attrNameLst>
                                      </p:cBhvr>
                                      <p:to>
                                        <p:strVal val="visible"/>
                                      </p:to>
                                    </p:set>
                                    <p:animEffect transition="in" filter="blinds(horizontal)">
                                      <p:cBhvr>
                                        <p:cTn id="12" dur="500"/>
                                        <p:tgtEl>
                                          <p:spTgt spid="464902">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4902">
                                            <p:txEl>
                                              <p:pRg st="1" end="1"/>
                                            </p:txEl>
                                          </p:spTgt>
                                        </p:tgtEl>
                                        <p:attrNameLst>
                                          <p:attrName>style.visibility</p:attrName>
                                        </p:attrNameLst>
                                      </p:cBhvr>
                                      <p:to>
                                        <p:strVal val="visible"/>
                                      </p:to>
                                    </p:set>
                                    <p:animEffect transition="in" filter="blinds(horizontal)">
                                      <p:cBhvr>
                                        <p:cTn id="15" dur="500"/>
                                        <p:tgtEl>
                                          <p:spTgt spid="464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31"/>
          <p:cNvSpPr txBox="1">
            <a:spLocks noChangeArrowheads="1"/>
          </p:cNvSpPr>
          <p:nvPr/>
        </p:nvSpPr>
        <p:spPr bwMode="auto">
          <a:xfrm>
            <a:off x="1847850" y="2133600"/>
            <a:ext cx="4648200" cy="954088"/>
          </a:xfrm>
          <a:prstGeom prst="rect">
            <a:avLst/>
          </a:prstGeom>
          <a:solidFill>
            <a:schemeClr val="bg1"/>
          </a:solidFill>
          <a:ln w="28575">
            <a:solidFill>
              <a:schemeClr val="tx1"/>
            </a:solidFill>
            <a:miter lim="800000"/>
            <a:headEnd/>
            <a:tailEnd/>
          </a:ln>
        </p:spPr>
        <p:txBody>
          <a:bodyPr>
            <a:spAutoFit/>
          </a:bodyPr>
          <a:lstStyle/>
          <a:p>
            <a:pPr algn="l">
              <a:spcBef>
                <a:spcPct val="50000"/>
              </a:spcBef>
            </a:pPr>
            <a:r>
              <a:rPr lang="zh-CN" altLang="en-US" sz="2800" b="1">
                <a:solidFill>
                  <a:srgbClr val="FF0000"/>
                </a:solidFill>
                <a:latin typeface="华文细黑" pitchFamily="2" charset="-122"/>
                <a:ea typeface="华文细黑" pitchFamily="2" charset="-122"/>
              </a:rPr>
              <a:t>短期利率产品</a:t>
            </a:r>
            <a:r>
              <a:rPr lang="zh-CN" altLang="en-US" sz="2800">
                <a:latin typeface="华文细黑" pitchFamily="2" charset="-122"/>
                <a:ea typeface="华文细黑" pitchFamily="2" charset="-122"/>
              </a:rPr>
              <a:t>期货合约（基础证券资产期限不超过</a:t>
            </a:r>
            <a:r>
              <a:rPr lang="en-US" altLang="zh-CN" sz="2800">
                <a:latin typeface="华文细黑" pitchFamily="2" charset="-122"/>
                <a:ea typeface="华文细黑" pitchFamily="2" charset="-122"/>
              </a:rPr>
              <a:t>1</a:t>
            </a:r>
            <a:r>
              <a:rPr lang="zh-CN" altLang="en-US" sz="2800">
                <a:latin typeface="华文细黑" pitchFamily="2" charset="-122"/>
                <a:ea typeface="华文细黑" pitchFamily="2" charset="-122"/>
              </a:rPr>
              <a:t>年）</a:t>
            </a:r>
          </a:p>
        </p:txBody>
      </p:sp>
      <p:sp>
        <p:nvSpPr>
          <p:cNvPr id="465925" name="AutoShape 34"/>
          <p:cNvSpPr>
            <a:spLocks/>
          </p:cNvSpPr>
          <p:nvPr/>
        </p:nvSpPr>
        <p:spPr bwMode="auto">
          <a:xfrm>
            <a:off x="6781800" y="2429947"/>
            <a:ext cx="518818" cy="397907"/>
          </a:xfrm>
          <a:prstGeom prst="rightBrace">
            <a:avLst>
              <a:gd name="adj1" fmla="val 13542"/>
              <a:gd name="adj2" fmla="val 50000"/>
            </a:avLst>
          </a:prstGeom>
          <a:noFill/>
          <a:ln w="57150">
            <a:solidFill>
              <a:schemeClr val="tx1"/>
            </a:solidFill>
            <a:round/>
            <a:headEnd/>
            <a:tailEnd/>
          </a:ln>
        </p:spPr>
        <p:txBody>
          <a:bodyPr wrap="none" anchor="ctr">
            <a:spAutoFit/>
          </a:bodyPr>
          <a:lstStyle/>
          <a:p>
            <a:endParaRPr lang="zh-CN" altLang="en-US"/>
          </a:p>
        </p:txBody>
      </p:sp>
      <p:sp>
        <p:nvSpPr>
          <p:cNvPr id="465927" name="Text Box 36"/>
          <p:cNvSpPr txBox="1">
            <a:spLocks noChangeArrowheads="1"/>
          </p:cNvSpPr>
          <p:nvPr/>
        </p:nvSpPr>
        <p:spPr bwMode="auto">
          <a:xfrm>
            <a:off x="7464425" y="2349500"/>
            <a:ext cx="2362200" cy="522288"/>
          </a:xfrm>
          <a:prstGeom prst="rect">
            <a:avLst/>
          </a:prstGeom>
          <a:solidFill>
            <a:srgbClr val="FFFF99"/>
          </a:solidFill>
          <a:ln w="28575">
            <a:solidFill>
              <a:schemeClr val="tx1"/>
            </a:solidFill>
            <a:miter lim="800000"/>
            <a:headEnd/>
            <a:tailEnd/>
          </a:ln>
        </p:spPr>
        <p:txBody>
          <a:bodyPr>
            <a:spAutoFit/>
          </a:bodyPr>
          <a:lstStyle/>
          <a:p>
            <a:pPr>
              <a:spcBef>
                <a:spcPct val="50000"/>
              </a:spcBef>
            </a:pPr>
            <a:r>
              <a:rPr lang="zh-CN" altLang="en-US" sz="2800"/>
              <a:t>短期利率期货</a:t>
            </a:r>
          </a:p>
        </p:txBody>
      </p:sp>
      <p:grpSp>
        <p:nvGrpSpPr>
          <p:cNvPr id="2" name="组合 12"/>
          <p:cNvGrpSpPr>
            <a:grpSpLocks/>
          </p:cNvGrpSpPr>
          <p:nvPr/>
        </p:nvGrpSpPr>
        <p:grpSpPr bwMode="auto">
          <a:xfrm>
            <a:off x="1919289" y="3500438"/>
            <a:ext cx="8123237" cy="2106612"/>
            <a:chOff x="395288" y="3500438"/>
            <a:chExt cx="8123237" cy="2106612"/>
          </a:xfrm>
        </p:grpSpPr>
        <p:sp>
          <p:nvSpPr>
            <p:cNvPr id="540681" name="Text Box 32"/>
            <p:cNvSpPr txBox="1">
              <a:spLocks noChangeArrowheads="1"/>
            </p:cNvSpPr>
            <p:nvPr/>
          </p:nvSpPr>
          <p:spPr bwMode="auto">
            <a:xfrm>
              <a:off x="395288" y="3500438"/>
              <a:ext cx="4572000" cy="954087"/>
            </a:xfrm>
            <a:prstGeom prst="rect">
              <a:avLst/>
            </a:prstGeom>
            <a:solidFill>
              <a:srgbClr val="CCFFFF"/>
            </a:solidFill>
            <a:ln w="28575">
              <a:solidFill>
                <a:schemeClr val="tx1"/>
              </a:solidFill>
              <a:miter lim="800000"/>
              <a:headEnd/>
              <a:tailEnd/>
            </a:ln>
          </p:spPr>
          <p:txBody>
            <a:bodyPr>
              <a:spAutoFit/>
            </a:bodyPr>
            <a:lstStyle/>
            <a:p>
              <a:pPr algn="l">
                <a:spcBef>
                  <a:spcPct val="50000"/>
                </a:spcBef>
              </a:pPr>
              <a:r>
                <a:rPr lang="zh-CN" altLang="en-US" sz="2800">
                  <a:latin typeface="华文细黑" pitchFamily="2" charset="-122"/>
                  <a:ea typeface="华文细黑" pitchFamily="2" charset="-122"/>
                </a:rPr>
                <a:t>中期债券期货合约（基础证券资产期限</a:t>
              </a:r>
              <a:r>
                <a:rPr lang="en-US" altLang="zh-CN" sz="2800">
                  <a:latin typeface="华文细黑" pitchFamily="2" charset="-122"/>
                  <a:ea typeface="华文细黑" pitchFamily="2" charset="-122"/>
                </a:rPr>
                <a:t>1</a:t>
              </a:r>
              <a:r>
                <a:rPr lang="zh-CN" altLang="en-US" sz="2800">
                  <a:latin typeface="华文细黑" pitchFamily="2" charset="-122"/>
                  <a:ea typeface="华文细黑" pitchFamily="2" charset="-122"/>
                </a:rPr>
                <a:t>年～</a:t>
              </a:r>
              <a:r>
                <a:rPr lang="en-US" altLang="zh-CN" sz="2800">
                  <a:latin typeface="华文细黑" pitchFamily="2" charset="-122"/>
                  <a:ea typeface="华文细黑" pitchFamily="2" charset="-122"/>
                </a:rPr>
                <a:t>10</a:t>
              </a:r>
              <a:r>
                <a:rPr lang="zh-CN" altLang="en-US" sz="2800">
                  <a:latin typeface="华文细黑" pitchFamily="2" charset="-122"/>
                  <a:ea typeface="华文细黑" pitchFamily="2" charset="-122"/>
                </a:rPr>
                <a:t>年）</a:t>
              </a:r>
            </a:p>
          </p:txBody>
        </p:sp>
        <p:sp>
          <p:nvSpPr>
            <p:cNvPr id="540682" name="Text Box 33"/>
            <p:cNvSpPr txBox="1">
              <a:spLocks noChangeArrowheads="1"/>
            </p:cNvSpPr>
            <p:nvPr/>
          </p:nvSpPr>
          <p:spPr bwMode="auto">
            <a:xfrm>
              <a:off x="395288" y="4652963"/>
              <a:ext cx="4572000" cy="954087"/>
            </a:xfrm>
            <a:prstGeom prst="rect">
              <a:avLst/>
            </a:prstGeom>
            <a:solidFill>
              <a:srgbClr val="CCFFFF"/>
            </a:solidFill>
            <a:ln w="28575">
              <a:solidFill>
                <a:schemeClr val="tx1"/>
              </a:solidFill>
              <a:miter lim="800000"/>
              <a:headEnd/>
              <a:tailEnd/>
            </a:ln>
          </p:spPr>
          <p:txBody>
            <a:bodyPr>
              <a:spAutoFit/>
            </a:bodyPr>
            <a:lstStyle/>
            <a:p>
              <a:pPr algn="l">
                <a:spcBef>
                  <a:spcPct val="50000"/>
                </a:spcBef>
              </a:pPr>
              <a:r>
                <a:rPr lang="zh-CN" altLang="en-US" sz="2800">
                  <a:latin typeface="华文细黑" pitchFamily="2" charset="-122"/>
                  <a:ea typeface="华文细黑" pitchFamily="2" charset="-122"/>
                </a:rPr>
                <a:t>长债券期货合约（基础证券资产期限</a:t>
              </a:r>
              <a:r>
                <a:rPr lang="en-US" altLang="zh-CN" sz="2800">
                  <a:latin typeface="华文细黑" pitchFamily="2" charset="-122"/>
                  <a:ea typeface="华文细黑" pitchFamily="2" charset="-122"/>
                </a:rPr>
                <a:t>10</a:t>
              </a:r>
              <a:r>
                <a:rPr lang="zh-CN" altLang="en-US" sz="2800">
                  <a:latin typeface="华文细黑" pitchFamily="2" charset="-122"/>
                  <a:ea typeface="华文细黑" pitchFamily="2" charset="-122"/>
                </a:rPr>
                <a:t>年以上）</a:t>
              </a:r>
            </a:p>
          </p:txBody>
        </p:sp>
        <p:sp>
          <p:nvSpPr>
            <p:cNvPr id="540683" name="AutoShape 35"/>
            <p:cNvSpPr>
              <a:spLocks/>
            </p:cNvSpPr>
            <p:nvPr/>
          </p:nvSpPr>
          <p:spPr bwMode="auto">
            <a:xfrm>
              <a:off x="5181600" y="4287917"/>
              <a:ext cx="838200" cy="415766"/>
            </a:xfrm>
            <a:prstGeom prst="rightBrace">
              <a:avLst>
                <a:gd name="adj1" fmla="val 20454"/>
                <a:gd name="adj2" fmla="val 48866"/>
              </a:avLst>
            </a:prstGeom>
            <a:noFill/>
            <a:ln w="57150">
              <a:solidFill>
                <a:schemeClr val="tx1"/>
              </a:solidFill>
              <a:round/>
              <a:headEnd/>
              <a:tailEnd/>
            </a:ln>
          </p:spPr>
          <p:txBody>
            <a:bodyPr anchor="ctr">
              <a:spAutoFit/>
            </a:bodyPr>
            <a:lstStyle/>
            <a:p>
              <a:endParaRPr lang="zh-CN" altLang="en-US"/>
            </a:p>
          </p:txBody>
        </p:sp>
        <p:sp>
          <p:nvSpPr>
            <p:cNvPr id="540684" name="Text Box 37"/>
            <p:cNvSpPr txBox="1">
              <a:spLocks noChangeArrowheads="1"/>
            </p:cNvSpPr>
            <p:nvPr/>
          </p:nvSpPr>
          <p:spPr bwMode="auto">
            <a:xfrm>
              <a:off x="6156325" y="4149725"/>
              <a:ext cx="2362200" cy="522288"/>
            </a:xfrm>
            <a:prstGeom prst="rect">
              <a:avLst/>
            </a:prstGeom>
            <a:solidFill>
              <a:srgbClr val="FFFF99"/>
            </a:solidFill>
            <a:ln w="28575">
              <a:solidFill>
                <a:schemeClr val="tx1"/>
              </a:solidFill>
              <a:miter lim="800000"/>
              <a:headEnd/>
              <a:tailEnd/>
            </a:ln>
          </p:spPr>
          <p:txBody>
            <a:bodyPr>
              <a:spAutoFit/>
            </a:bodyPr>
            <a:lstStyle/>
            <a:p>
              <a:pPr>
                <a:spcBef>
                  <a:spcPct val="50000"/>
                </a:spcBef>
              </a:pPr>
              <a:r>
                <a:rPr lang="zh-CN" altLang="en-US" sz="2800"/>
                <a:t>债券期货</a:t>
              </a:r>
            </a:p>
          </p:txBody>
        </p:sp>
      </p:grpSp>
      <p:sp>
        <p:nvSpPr>
          <p:cNvPr id="540678" name="Text Box 2"/>
          <p:cNvSpPr txBox="1">
            <a:spLocks noChangeArrowheads="1"/>
          </p:cNvSpPr>
          <p:nvPr/>
        </p:nvSpPr>
        <p:spPr bwMode="auto">
          <a:xfrm>
            <a:off x="1992313" y="333376"/>
            <a:ext cx="4953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40679" name="Text Box 3"/>
          <p:cNvSpPr txBox="1">
            <a:spLocks noChangeArrowheads="1"/>
          </p:cNvSpPr>
          <p:nvPr/>
        </p:nvSpPr>
        <p:spPr bwMode="auto">
          <a:xfrm>
            <a:off x="2135188" y="1341439"/>
            <a:ext cx="4787900" cy="522287"/>
          </a:xfrm>
          <a:prstGeom prst="rect">
            <a:avLst/>
          </a:prstGeom>
          <a:noFill/>
          <a:ln w="28575">
            <a:noFill/>
            <a:miter lim="800000"/>
            <a:headEnd/>
            <a:tailEnd/>
          </a:ln>
        </p:spPr>
        <p:txBody>
          <a:bodyPr>
            <a:spAutoFit/>
          </a:bodyPr>
          <a:lstStyle/>
          <a:p>
            <a:pPr algn="l">
              <a:spcBef>
                <a:spcPct val="50000"/>
              </a:spcBef>
            </a:pPr>
            <a:r>
              <a:rPr lang="zh-CN" altLang="en-US" sz="2800"/>
              <a:t>     </a:t>
            </a:r>
            <a:r>
              <a:rPr lang="zh-CN" altLang="en-US" sz="2800" b="1">
                <a:solidFill>
                  <a:srgbClr val="FF0000"/>
                </a:solidFill>
                <a:latin typeface="方正姚体" pitchFamily="2" charset="-122"/>
                <a:ea typeface="方正姚体" pitchFamily="2" charset="-122"/>
              </a:rPr>
              <a:t>利率期货分类</a:t>
            </a:r>
          </a:p>
        </p:txBody>
      </p:sp>
      <p:sp>
        <p:nvSpPr>
          <p:cNvPr id="12" name="线形标注 1 11"/>
          <p:cNvSpPr/>
          <p:nvPr/>
        </p:nvSpPr>
        <p:spPr>
          <a:xfrm>
            <a:off x="5375275" y="765176"/>
            <a:ext cx="4897438" cy="576263"/>
          </a:xfrm>
          <a:prstGeom prst="borderCallout1">
            <a:avLst>
              <a:gd name="adj1" fmla="val 18750"/>
              <a:gd name="adj2" fmla="val -8333"/>
              <a:gd name="adj3" fmla="val 304302"/>
              <a:gd name="adj4" fmla="val -322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华文细黑" pitchFamily="2" charset="-122"/>
                <a:ea typeface="华文细黑" pitchFamily="2" charset="-122"/>
              </a:rPr>
              <a:t>货币市场工具（如欧洲美元存单等）</a:t>
            </a:r>
          </a:p>
        </p:txBody>
      </p:sp>
    </p:spTree>
    <p:extLst>
      <p:ext uri="{BB962C8B-B14F-4D97-AF65-F5344CB8AC3E}">
        <p14:creationId xmlns:p14="http://schemas.microsoft.com/office/powerpoint/2010/main" val="42838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5922"/>
                                        </p:tgtEl>
                                        <p:attrNameLst>
                                          <p:attrName>style.visibility</p:attrName>
                                        </p:attrNameLst>
                                      </p:cBhvr>
                                      <p:to>
                                        <p:strVal val="visible"/>
                                      </p:to>
                                    </p:set>
                                    <p:animEffect transition="in" filter="blinds(horizontal)">
                                      <p:cBhvr>
                                        <p:cTn id="7" dur="500"/>
                                        <p:tgtEl>
                                          <p:spTgt spid="46592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65925"/>
                                        </p:tgtEl>
                                        <p:attrNameLst>
                                          <p:attrName>style.visibility</p:attrName>
                                        </p:attrNameLst>
                                      </p:cBhvr>
                                      <p:to>
                                        <p:strVal val="visible"/>
                                      </p:to>
                                    </p:set>
                                    <p:animEffect transition="in" filter="blinds(horizontal)">
                                      <p:cBhvr>
                                        <p:cTn id="11" dur="500"/>
                                        <p:tgtEl>
                                          <p:spTgt spid="46592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65927"/>
                                        </p:tgtEl>
                                        <p:attrNameLst>
                                          <p:attrName>style.visibility</p:attrName>
                                        </p:attrNameLst>
                                      </p:cBhvr>
                                      <p:to>
                                        <p:strVal val="visible"/>
                                      </p:to>
                                    </p:set>
                                    <p:animEffect transition="in" filter="blinds(horizontal)">
                                      <p:cBhvr>
                                        <p:cTn id="15" dur="500"/>
                                        <p:tgtEl>
                                          <p:spTgt spid="46592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2" grpId="0" animBg="1"/>
      <p:bldP spid="465925" grpId="0" animBg="1"/>
      <p:bldP spid="465927" grpId="0" animBg="1"/>
      <p:bldP spid="1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2135189" y="981075"/>
            <a:ext cx="7056437" cy="522288"/>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短期</a:t>
            </a:r>
            <a:r>
              <a:rPr lang="zh-CN" altLang="en-US" sz="2800">
                <a:latin typeface="华文细黑" pitchFamily="2" charset="-122"/>
                <a:ea typeface="华文细黑" pitchFamily="2" charset="-122"/>
              </a:rPr>
              <a:t>利率期货合约的主要内容和交易规则</a:t>
            </a:r>
          </a:p>
        </p:txBody>
      </p:sp>
      <p:sp>
        <p:nvSpPr>
          <p:cNvPr id="541699" name="Text Box 4"/>
          <p:cNvSpPr txBox="1">
            <a:spLocks noChangeArrowheads="1"/>
          </p:cNvSpPr>
          <p:nvPr/>
        </p:nvSpPr>
        <p:spPr bwMode="auto">
          <a:xfrm>
            <a:off x="2135188" y="1628775"/>
            <a:ext cx="7848600" cy="400050"/>
          </a:xfrm>
          <a:prstGeom prst="rect">
            <a:avLst/>
          </a:prstGeom>
          <a:solidFill>
            <a:srgbClr val="FFCC00"/>
          </a:solidFill>
          <a:ln w="28575">
            <a:noFill/>
            <a:miter lim="800000"/>
            <a:headEnd/>
            <a:tailEnd/>
          </a:ln>
        </p:spPr>
        <p:txBody>
          <a:bodyPr>
            <a:spAutoFit/>
          </a:bodyPr>
          <a:lstStyle/>
          <a:p>
            <a:pPr algn="l"/>
            <a:r>
              <a:rPr lang="zh-CN" altLang="en-US" sz="2000" b="1">
                <a:latin typeface="华文细黑" pitchFamily="2" charset="-122"/>
                <a:ea typeface="华文细黑" pitchFamily="2" charset="-122"/>
              </a:rPr>
              <a:t>伦敦国际金融交易所（</a:t>
            </a:r>
            <a:r>
              <a:rPr lang="en-US" altLang="zh-CN" sz="2000" b="1">
                <a:latin typeface="华文细黑" pitchFamily="2" charset="-122"/>
                <a:ea typeface="华文细黑" pitchFamily="2" charset="-122"/>
              </a:rPr>
              <a:t>LIFFE</a:t>
            </a:r>
            <a:r>
              <a:rPr lang="zh-CN" altLang="en-US" sz="2000" b="1">
                <a:latin typeface="华文细黑" pitchFamily="2" charset="-122"/>
                <a:ea typeface="华文细黑" pitchFamily="2" charset="-122"/>
              </a:rPr>
              <a:t>）交易的</a:t>
            </a:r>
            <a:r>
              <a:rPr lang="en-US" altLang="zh-CN" sz="2000" b="1">
                <a:latin typeface="华文细黑" pitchFamily="2" charset="-122"/>
                <a:ea typeface="华文细黑" pitchFamily="2" charset="-122"/>
              </a:rPr>
              <a:t>3</a:t>
            </a:r>
            <a:r>
              <a:rPr lang="zh-CN" altLang="en-US" sz="2000" b="1">
                <a:latin typeface="华文细黑" pitchFamily="2" charset="-122"/>
                <a:ea typeface="华文细黑" pitchFamily="2" charset="-122"/>
              </a:rPr>
              <a:t>月期英镑定期存款标准化合约       </a:t>
            </a:r>
          </a:p>
        </p:txBody>
      </p:sp>
      <p:graphicFrame>
        <p:nvGraphicFramePr>
          <p:cNvPr id="403551" name="Group 95"/>
          <p:cNvGraphicFramePr>
            <a:graphicFrameLocks noGrp="1"/>
          </p:cNvGraphicFramePr>
          <p:nvPr>
            <p:ph/>
          </p:nvPr>
        </p:nvGraphicFramePr>
        <p:xfrm>
          <a:off x="1919288" y="2133601"/>
          <a:ext cx="8229600" cy="3416201"/>
        </p:xfrm>
        <a:graphic>
          <a:graphicData uri="http://schemas.openxmlformats.org/drawingml/2006/table">
            <a:tbl>
              <a:tblPr/>
              <a:tblGrid>
                <a:gridCol w="2608263">
                  <a:extLst>
                    <a:ext uri="{9D8B030D-6E8A-4147-A177-3AD203B41FA5}">
                      <a16:colId xmlns:a16="http://schemas.microsoft.com/office/drawing/2014/main" val="20000"/>
                    </a:ext>
                  </a:extLst>
                </a:gridCol>
                <a:gridCol w="5621337">
                  <a:extLst>
                    <a:ext uri="{9D8B030D-6E8A-4147-A177-3AD203B41FA5}">
                      <a16:colId xmlns:a16="http://schemas.microsoft.com/office/drawing/2014/main" val="20001"/>
                    </a:ext>
                  </a:extLst>
                </a:gridCol>
              </a:tblGrid>
              <a:tr h="3587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交易单位</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500,000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月期利率</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470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交割月为三月、六月、九月、十二月，挂牌数为</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23</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个交割月</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合约报价</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减去利率</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最小价格变动幅度</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0.005(</a:t>
                      </a:r>
                      <a:r>
                        <a:rPr kumimoji="0" lang="zh-CN" altLang="en-US"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6.25)</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交割月的第三个星期三</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43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最后交易日之后的第一个营业日</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172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交易时间</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07:30-18:00</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41726"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11" name="线形标注 3 10"/>
          <p:cNvSpPr/>
          <p:nvPr/>
        </p:nvSpPr>
        <p:spPr>
          <a:xfrm>
            <a:off x="4151314" y="5732463"/>
            <a:ext cx="5976937" cy="576262"/>
          </a:xfrm>
          <a:prstGeom prst="borderCallout3">
            <a:avLst>
              <a:gd name="adj1" fmla="val 18750"/>
              <a:gd name="adj2" fmla="val -8333"/>
              <a:gd name="adj3" fmla="val 18750"/>
              <a:gd name="adj4" fmla="val -16667"/>
              <a:gd name="adj5" fmla="val -82353"/>
              <a:gd name="adj6" fmla="val -16459"/>
              <a:gd name="adj7" fmla="val -321110"/>
              <a:gd name="adj8" fmla="val 133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i="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500,000×0.005%×</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3/12)= </a:t>
            </a:r>
            <a:r>
              <a:rPr lang="en-US" altLang="zh-CN" sz="2800" i="1"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6.50</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158076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pPr>
              <a:defRPr/>
            </a:pPr>
            <a:fld id="{6F6AD8FE-8038-4F45-8B56-5CB172354B6C}" type="slidenum">
              <a:rPr lang="en-US" altLang="zh-CN"/>
              <a:pPr>
                <a:defRPr/>
              </a:pPr>
              <a:t>109</a:t>
            </a:fld>
            <a:endParaRPr lang="en-US" altLang="zh-CN"/>
          </a:p>
        </p:txBody>
      </p:sp>
      <p:sp>
        <p:nvSpPr>
          <p:cNvPr id="542723" name="Text Box 4"/>
          <p:cNvSpPr txBox="1">
            <a:spLocks noChangeArrowheads="1"/>
          </p:cNvSpPr>
          <p:nvPr/>
        </p:nvSpPr>
        <p:spPr bwMode="auto">
          <a:xfrm>
            <a:off x="1703388" y="1844676"/>
            <a:ext cx="8424862" cy="4137025"/>
          </a:xfrm>
          <a:prstGeom prst="rect">
            <a:avLst/>
          </a:prstGeom>
          <a:noFill/>
          <a:ln w="28575">
            <a:noFill/>
            <a:miter lim="800000"/>
            <a:headEnd/>
            <a:tailEnd/>
          </a:ln>
        </p:spPr>
        <p:txBody>
          <a:bodyPr>
            <a:spAutoFit/>
          </a:bodyPr>
          <a:lstStyle/>
          <a:p>
            <a:pPr algn="l">
              <a:lnSpc>
                <a:spcPct val="150000"/>
              </a:lnSpc>
            </a:pPr>
            <a:r>
              <a:rPr lang="zh-CN" altLang="en-US" sz="2400" b="1">
                <a:latin typeface="华文细黑" pitchFamily="2" charset="-122"/>
                <a:ea typeface="华文细黑" pitchFamily="2" charset="-122"/>
              </a:rPr>
              <a:t>        </a:t>
            </a:r>
            <a:r>
              <a:rPr lang="zh-CN" altLang="en-US" sz="2800" b="1">
                <a:solidFill>
                  <a:srgbClr val="FF0000"/>
                </a:solidFill>
                <a:latin typeface="方正姚体" pitchFamily="2" charset="-122"/>
                <a:ea typeface="方正姚体" pitchFamily="2" charset="-122"/>
              </a:rPr>
              <a:t>单份合约的标的数额</a:t>
            </a:r>
          </a:p>
          <a:p>
            <a:pPr algn="l">
              <a:lnSpc>
                <a:spcPct val="150000"/>
              </a:lnSpc>
            </a:pPr>
            <a:r>
              <a:rPr lang="zh-CN" altLang="en-US" sz="2400" b="1">
                <a:latin typeface="华文细黑" pitchFamily="2" charset="-122"/>
                <a:ea typeface="华文细黑" pitchFamily="2" charset="-122"/>
              </a:rPr>
              <a:t>        </a:t>
            </a:r>
            <a:r>
              <a:rPr lang="zh-CN" altLang="en-US" sz="2400" b="1">
                <a:latin typeface="Times New Roman" pitchFamily="18" charset="0"/>
                <a:ea typeface="华文细黑" pitchFamily="2" charset="-122"/>
                <a:cs typeface="Times New Roman" pitchFamily="18" charset="0"/>
              </a:rPr>
              <a:t>在</a:t>
            </a:r>
            <a:r>
              <a:rPr lang="en-US" altLang="zh-CN" sz="2400" b="1">
                <a:latin typeface="Times New Roman" pitchFamily="18" charset="0"/>
                <a:ea typeface="华文细黑" pitchFamily="2" charset="-122"/>
                <a:cs typeface="Times New Roman" pitchFamily="18" charset="0"/>
              </a:rPr>
              <a:t>LIFFE</a:t>
            </a:r>
            <a:r>
              <a:rPr lang="zh-CN" altLang="en-US" sz="2400" b="1">
                <a:latin typeface="Times New Roman" pitchFamily="18" charset="0"/>
                <a:ea typeface="华文细黑" pitchFamily="2" charset="-122"/>
                <a:cs typeface="Times New Roman" pitchFamily="18" charset="0"/>
              </a:rPr>
              <a:t>交易的不同货币币种且不同期限的利率期货（</a:t>
            </a:r>
            <a:r>
              <a:rPr lang="en-US" altLang="zh-CN" sz="2400" b="1">
                <a:latin typeface="Times New Roman" pitchFamily="18" charset="0"/>
                <a:ea typeface="华文细黑" pitchFamily="2" charset="-122"/>
                <a:cs typeface="Times New Roman" pitchFamily="18" charset="0"/>
              </a:rPr>
              <a:t>Interest Rate Futures</a:t>
            </a:r>
            <a:r>
              <a:rPr lang="zh-CN" altLang="en-US" sz="2400" b="1">
                <a:latin typeface="Times New Roman" pitchFamily="18" charset="0"/>
                <a:ea typeface="华文细黑" pitchFamily="2" charset="-122"/>
                <a:cs typeface="Times New Roman" pitchFamily="18" charset="0"/>
              </a:rPr>
              <a:t>）的期货合约都规定了单笔合约的货币数额。相同期限不同币种的利率期货合约的货币数额也可能是不同的。例如表</a:t>
            </a:r>
            <a:r>
              <a:rPr lang="en-US" altLang="zh-CN" sz="2400" b="1">
                <a:latin typeface="Times New Roman" pitchFamily="18" charset="0"/>
                <a:ea typeface="华文细黑" pitchFamily="2" charset="-122"/>
                <a:cs typeface="Times New Roman" pitchFamily="18" charset="0"/>
              </a:rPr>
              <a:t>7-1</a:t>
            </a:r>
            <a:r>
              <a:rPr lang="zh-CN" altLang="en-US" sz="2400" b="1">
                <a:latin typeface="Times New Roman" pitchFamily="18" charset="0"/>
                <a:ea typeface="华文细黑" pitchFamily="2" charset="-122"/>
                <a:cs typeface="Times New Roman" pitchFamily="18" charset="0"/>
              </a:rPr>
              <a:t>所示的三个月的英镑利率期货合约的单笔数额为￡</a:t>
            </a:r>
            <a:r>
              <a:rPr lang="en-US" altLang="zh-CN" sz="2400" b="1">
                <a:latin typeface="Times New Roman" pitchFamily="18" charset="0"/>
                <a:ea typeface="华文细黑" pitchFamily="2" charset="-122"/>
                <a:cs typeface="Times New Roman" pitchFamily="18" charset="0"/>
              </a:rPr>
              <a:t>500,000</a:t>
            </a:r>
            <a:r>
              <a:rPr lang="zh-CN" altLang="en-US" sz="2400" b="1">
                <a:latin typeface="Times New Roman" pitchFamily="18" charset="0"/>
                <a:ea typeface="华文细黑" pitchFamily="2" charset="-122"/>
                <a:cs typeface="Times New Roman" pitchFamily="18" charset="0"/>
              </a:rPr>
              <a:t>是，而三个月期限的欧洲美元利率期货的单笔数额为</a:t>
            </a:r>
            <a:r>
              <a:rPr lang="en-US" altLang="zh-CN" sz="2400" b="1">
                <a:latin typeface="Times New Roman" pitchFamily="18" charset="0"/>
                <a:ea typeface="华文细黑" pitchFamily="2" charset="-122"/>
                <a:cs typeface="Times New Roman" pitchFamily="18" charset="0"/>
              </a:rPr>
              <a:t>$1,000,000</a:t>
            </a:r>
            <a:r>
              <a:rPr lang="zh-CN" altLang="en-US" sz="2400" b="1">
                <a:latin typeface="Times New Roman" pitchFamily="18" charset="0"/>
                <a:ea typeface="华文细黑" pitchFamily="2" charset="-122"/>
                <a:cs typeface="Times New Roman" pitchFamily="18" charset="0"/>
              </a:rPr>
              <a:t>。</a:t>
            </a:r>
            <a:r>
              <a:rPr lang="zh-CN" altLang="en-US" sz="2400">
                <a:latin typeface="Times New Roman" pitchFamily="18" charset="0"/>
                <a:cs typeface="Times New Roman" pitchFamily="18" charset="0"/>
              </a:rPr>
              <a:t>。</a:t>
            </a:r>
          </a:p>
        </p:txBody>
      </p:sp>
      <p:sp>
        <p:nvSpPr>
          <p:cNvPr id="54272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42725" name="Text Box 2"/>
          <p:cNvSpPr txBox="1">
            <a:spLocks noChangeArrowheads="1"/>
          </p:cNvSpPr>
          <p:nvPr/>
        </p:nvSpPr>
        <p:spPr bwMode="auto">
          <a:xfrm>
            <a:off x="2279651" y="1268414"/>
            <a:ext cx="6911975"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短期</a:t>
            </a:r>
            <a:r>
              <a:rPr lang="zh-CN" altLang="en-US" sz="2800">
                <a:latin typeface="华文细黑" pitchFamily="2" charset="-122"/>
                <a:ea typeface="华文细黑" pitchFamily="2" charset="-122"/>
              </a:rPr>
              <a:t>利率期货合约的主要内容和交易规则</a:t>
            </a:r>
          </a:p>
        </p:txBody>
      </p:sp>
    </p:spTree>
    <p:extLst>
      <p:ext uri="{BB962C8B-B14F-4D97-AF65-F5344CB8AC3E}">
        <p14:creationId xmlns:p14="http://schemas.microsoft.com/office/powerpoint/2010/main" val="418861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35188" y="1196975"/>
            <a:ext cx="7467600" cy="508000"/>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p>
        </p:txBody>
      </p:sp>
      <p:sp>
        <p:nvSpPr>
          <p:cNvPr id="25603" name="Rectangle 3"/>
          <p:cNvSpPr>
            <a:spLocks noGrp="1" noChangeArrowheads="1"/>
          </p:cNvSpPr>
          <p:nvPr>
            <p:ph idx="1"/>
          </p:nvPr>
        </p:nvSpPr>
        <p:spPr>
          <a:xfrm>
            <a:off x="1847851" y="2060575"/>
            <a:ext cx="8424863" cy="3671888"/>
          </a:xfrm>
        </p:spPr>
        <p:txBody>
          <a:bodyPr/>
          <a:lstStyle/>
          <a:p>
            <a:pPr eaLnBrk="1" hangingPunct="1"/>
            <a:endParaRPr lang="en-US" altLang="zh-CN" smtClean="0"/>
          </a:p>
          <a:p>
            <a:pPr eaLnBrk="1" hangingPunct="1"/>
            <a:r>
              <a:rPr lang="zh-CN" altLang="en-US">
                <a:latin typeface="华文细黑" pitchFamily="2" charset="-122"/>
                <a:ea typeface="华文细黑" pitchFamily="2" charset="-122"/>
              </a:rPr>
              <a:t>案例细化：</a:t>
            </a:r>
          </a:p>
          <a:p>
            <a:pPr lvl="1" algn="just" eaLnBrk="1" hangingPunct="1"/>
            <a:r>
              <a:rPr lang="zh-CN" altLang="en-US" sz="2800">
                <a:latin typeface="华文细黑" pitchFamily="2" charset="-122"/>
                <a:ea typeface="华文细黑" pitchFamily="2" charset="-122"/>
              </a:rPr>
              <a:t>假设翰云公司在</a:t>
            </a:r>
            <a:r>
              <a:rPr lang="en-US" altLang="zh-CN" sz="2800">
                <a:latin typeface="华文细黑" pitchFamily="2" charset="-122"/>
                <a:ea typeface="华文细黑" pitchFamily="2" charset="-122"/>
              </a:rPr>
              <a:t>6</a:t>
            </a:r>
            <a:r>
              <a:rPr lang="zh-CN" altLang="en-US" sz="2800">
                <a:latin typeface="华文细黑" pitchFamily="2" charset="-122"/>
                <a:ea typeface="华文细黑" pitchFamily="2" charset="-122"/>
              </a:rPr>
              <a:t>个月</a:t>
            </a:r>
            <a:r>
              <a:rPr lang="en-US" altLang="zh-CN" sz="2800">
                <a:latin typeface="华文细黑" pitchFamily="2" charset="-122"/>
                <a:ea typeface="华文细黑" pitchFamily="2" charset="-122"/>
              </a:rPr>
              <a:t>(180</a:t>
            </a:r>
            <a:r>
              <a:rPr lang="zh-CN" altLang="en-US" sz="2800">
                <a:latin typeface="华文细黑" pitchFamily="2" charset="-122"/>
                <a:ea typeface="华文细黑" pitchFamily="2" charset="-122"/>
              </a:rPr>
              <a:t>天</a:t>
            </a:r>
            <a:r>
              <a:rPr lang="en-US" altLang="zh-CN" sz="2800">
                <a:latin typeface="华文细黑" pitchFamily="2" charset="-122"/>
                <a:ea typeface="华文细黑" pitchFamily="2" charset="-122"/>
              </a:rPr>
              <a:t>)</a:t>
            </a:r>
            <a:r>
              <a:rPr lang="zh-CN" altLang="en-US" sz="2800">
                <a:latin typeface="华文细黑" pitchFamily="2" charset="-122"/>
                <a:ea typeface="华文细黑" pitchFamily="2" charset="-122"/>
              </a:rPr>
              <a:t>后会得到销售收入</a:t>
            </a:r>
            <a:endParaRPr lang="en-US" altLang="zh-CN" sz="2800">
              <a:latin typeface="华文细黑" pitchFamily="2" charset="-122"/>
              <a:ea typeface="华文细黑" pitchFamily="2" charset="-122"/>
            </a:endParaRPr>
          </a:p>
          <a:p>
            <a:pPr lvl="1" algn="just" eaLnBrk="1" hangingPunct="1">
              <a:buFont typeface="Wingdings 2" pitchFamily="18" charset="2"/>
              <a:buNone/>
            </a:pPr>
            <a:r>
              <a:rPr lang="en-US" altLang="zh-CN" sz="2800">
                <a:latin typeface="华文细黑" pitchFamily="2" charset="-122"/>
                <a:ea typeface="华文细黑" pitchFamily="2" charset="-122"/>
              </a:rPr>
              <a:t>100</a:t>
            </a:r>
            <a:r>
              <a:rPr lang="zh-CN" altLang="en-US" sz="2800">
                <a:latin typeface="华文细黑" pitchFamily="2" charset="-122"/>
                <a:ea typeface="华文细黑" pitchFamily="2" charset="-122"/>
              </a:rPr>
              <a:t>万日元，</a:t>
            </a:r>
          </a:p>
        </p:txBody>
      </p:sp>
      <p:sp>
        <p:nvSpPr>
          <p:cNvPr id="25604" name="AutoShape 4">
            <a:hlinkClick r:id="" action="ppaction://noaction" highlightClick="1"/>
          </p:cNvPr>
          <p:cNvSpPr>
            <a:spLocks noChangeArrowheads="1"/>
          </p:cNvSpPr>
          <p:nvPr/>
        </p:nvSpPr>
        <p:spPr bwMode="auto">
          <a:xfrm>
            <a:off x="1992314" y="4221163"/>
            <a:ext cx="1150937" cy="685800"/>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sp>
        <p:nvSpPr>
          <p:cNvPr id="25605" name="Rectangle 5"/>
          <p:cNvSpPr>
            <a:spLocks noChangeArrowheads="1"/>
          </p:cNvSpPr>
          <p:nvPr/>
        </p:nvSpPr>
        <p:spPr bwMode="auto">
          <a:xfrm>
            <a:off x="3287714" y="4221163"/>
            <a:ext cx="6911975" cy="609600"/>
          </a:xfrm>
          <a:prstGeom prst="rect">
            <a:avLst/>
          </a:prstGeom>
          <a:noFill/>
          <a:ln w="9525">
            <a:noFill/>
            <a:miter lim="800000"/>
            <a:headEnd/>
            <a:tailEnd/>
          </a:ln>
        </p:spPr>
        <p:txBody>
          <a:bodyPr anchor="ctr"/>
          <a:lstStyle/>
          <a:p>
            <a:r>
              <a:rPr kumimoji="1" lang="en-US" altLang="zh-CN" sz="2800">
                <a:latin typeface="华文细黑" pitchFamily="2" charset="-122"/>
                <a:ea typeface="华文细黑" pitchFamily="2" charset="-122"/>
              </a:rPr>
              <a:t>6</a:t>
            </a:r>
            <a:r>
              <a:rPr kumimoji="1" lang="zh-CN" altLang="en-US" sz="2800">
                <a:latin typeface="华文细黑" pitchFamily="2" charset="-122"/>
                <a:ea typeface="华文细黑" pitchFamily="2" charset="-122"/>
              </a:rPr>
              <a:t>个月后的</a:t>
            </a:r>
            <a:r>
              <a:rPr kumimoji="1" lang="en-US" altLang="zh-CN" sz="2800">
                <a:latin typeface="华文细黑" pitchFamily="2" charset="-122"/>
                <a:ea typeface="华文细黑" pitchFamily="2" charset="-122"/>
              </a:rPr>
              <a:t>100</a:t>
            </a:r>
            <a:r>
              <a:rPr kumimoji="1" lang="zh-CN" altLang="en-US" sz="2800">
                <a:latin typeface="华文细黑" pitchFamily="2" charset="-122"/>
                <a:ea typeface="华文细黑" pitchFamily="2" charset="-122"/>
              </a:rPr>
              <a:t>万日元，换多少美元划算呢？</a:t>
            </a:r>
          </a:p>
        </p:txBody>
      </p:sp>
      <p:sp>
        <p:nvSpPr>
          <p:cNvPr id="6"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Tree>
    <p:extLst>
      <p:ext uri="{BB962C8B-B14F-4D97-AF65-F5344CB8AC3E}">
        <p14:creationId xmlns:p14="http://schemas.microsoft.com/office/powerpoint/2010/main" val="187991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7" dur="500"/>
                                        <p:tgtEl>
                                          <p:spTgt spid="2560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0" dur="500"/>
                                        <p:tgtEl>
                                          <p:spTgt spid="2560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604"/>
                                        </p:tgtEl>
                                        <p:attrNameLst>
                                          <p:attrName>style.visibility</p:attrName>
                                        </p:attrNameLst>
                                      </p:cBhvr>
                                      <p:to>
                                        <p:strVal val="visible"/>
                                      </p:to>
                                    </p:set>
                                    <p:anim calcmode="lin" valueType="num">
                                      <p:cBhvr additive="base">
                                        <p:cTn id="15" dur="500" fill="hold"/>
                                        <p:tgtEl>
                                          <p:spTgt spid="25604"/>
                                        </p:tgtEl>
                                        <p:attrNameLst>
                                          <p:attrName>ppt_x</p:attrName>
                                        </p:attrNameLst>
                                      </p:cBhvr>
                                      <p:tavLst>
                                        <p:tav tm="0">
                                          <p:val>
                                            <p:strVal val="#ppt_x"/>
                                          </p:val>
                                        </p:tav>
                                        <p:tav tm="100000">
                                          <p:val>
                                            <p:strVal val="#ppt_x"/>
                                          </p:val>
                                        </p:tav>
                                      </p:tavLst>
                                    </p:anim>
                                    <p:anim calcmode="lin" valueType="num">
                                      <p:cBhvr additive="base">
                                        <p:cTn id="16"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05"/>
                                        </p:tgtEl>
                                        <p:attrNameLst>
                                          <p:attrName>style.visibility</p:attrName>
                                        </p:attrNameLst>
                                      </p:cBhvr>
                                      <p:to>
                                        <p:strVal val="visible"/>
                                      </p:to>
                                    </p:set>
                                    <p:animEffect transition="in" filter="blinds(horizontal)">
                                      <p:cBhvr>
                                        <p:cTn id="21"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3"/>
          <p:cNvSpPr txBox="1">
            <a:spLocks noChangeArrowheads="1"/>
          </p:cNvSpPr>
          <p:nvPr/>
        </p:nvSpPr>
        <p:spPr bwMode="auto">
          <a:xfrm>
            <a:off x="1703389" y="1844675"/>
            <a:ext cx="8677275" cy="831850"/>
          </a:xfrm>
          <a:prstGeom prst="rect">
            <a:avLst/>
          </a:prstGeom>
          <a:noFill/>
          <a:ln w="28575">
            <a:noFill/>
            <a:miter lim="800000"/>
            <a:headEnd/>
            <a:tailEnd/>
          </a:ln>
        </p:spPr>
        <p:txBody>
          <a:bodyPr>
            <a:spAutoFit/>
          </a:bodyPr>
          <a:lstStyle/>
          <a:p>
            <a:pPr algn="l">
              <a:spcBef>
                <a:spcPct val="50000"/>
              </a:spcBef>
            </a:pPr>
            <a:r>
              <a:rPr lang="zh-CN" altLang="en-US" sz="2400" b="1">
                <a:latin typeface="华文细黑" pitchFamily="2" charset="-122"/>
                <a:ea typeface="华文细黑" pitchFamily="2" charset="-122"/>
              </a:rPr>
              <a:t>        为了与传统的交易理念相吻合，</a:t>
            </a:r>
            <a:r>
              <a:rPr lang="zh-CN" altLang="en-US" sz="2400" b="1">
                <a:solidFill>
                  <a:srgbClr val="FF0000"/>
                </a:solidFill>
                <a:latin typeface="华文细黑" pitchFamily="2" charset="-122"/>
                <a:ea typeface="华文细黑" pitchFamily="2" charset="-122"/>
              </a:rPr>
              <a:t>短期</a:t>
            </a:r>
            <a:r>
              <a:rPr lang="zh-CN" altLang="en-US" sz="2400" b="1">
                <a:latin typeface="华文细黑" pitchFamily="2" charset="-122"/>
                <a:ea typeface="华文细黑" pitchFamily="2" charset="-122"/>
              </a:rPr>
              <a:t>利率期货交易设计了指数化的交易价格，而不是利率本身。指数化的价格定义为：</a:t>
            </a:r>
          </a:p>
        </p:txBody>
      </p:sp>
      <p:sp>
        <p:nvSpPr>
          <p:cNvPr id="543747" name="Text Box 4"/>
          <p:cNvSpPr txBox="1">
            <a:spLocks noChangeArrowheads="1"/>
          </p:cNvSpPr>
          <p:nvPr/>
        </p:nvSpPr>
        <p:spPr bwMode="auto">
          <a:xfrm>
            <a:off x="5159376" y="2636839"/>
            <a:ext cx="1800225" cy="523875"/>
          </a:xfrm>
          <a:prstGeom prst="rect">
            <a:avLst/>
          </a:prstGeom>
          <a:solidFill>
            <a:schemeClr val="bg1"/>
          </a:solidFill>
          <a:ln w="28575">
            <a:noFill/>
            <a:miter lim="800000"/>
            <a:headEnd/>
            <a:tailEnd/>
          </a:ln>
        </p:spPr>
        <p:txBody>
          <a:bodyPr>
            <a:spAutoFit/>
          </a:bodyPr>
          <a:lstStyle/>
          <a:p>
            <a:pPr algn="l">
              <a:spcBef>
                <a:spcPct val="50000"/>
              </a:spcBef>
            </a:pPr>
            <a:r>
              <a:rPr lang="en-US" altLang="zh-CN" sz="2800">
                <a:latin typeface="Times New Roman" pitchFamily="18" charset="0"/>
                <a:cs typeface="Times New Roman" pitchFamily="18" charset="0"/>
              </a:rPr>
              <a:t>P=100</a:t>
            </a:r>
            <a:r>
              <a:rPr lang="zh-CN" altLang="en-US" sz="2800">
                <a:latin typeface="Times New Roman" pitchFamily="18" charset="0"/>
                <a:cs typeface="Times New Roman" pitchFamily="18" charset="0"/>
              </a:rPr>
              <a:t>－</a:t>
            </a:r>
            <a:r>
              <a:rPr lang="en-US" altLang="zh-CN" sz="2800" i="1">
                <a:latin typeface="Times New Roman" pitchFamily="18" charset="0"/>
                <a:cs typeface="Times New Roman" pitchFamily="18" charset="0"/>
              </a:rPr>
              <a:t>i</a:t>
            </a:r>
          </a:p>
        </p:txBody>
      </p:sp>
      <p:sp>
        <p:nvSpPr>
          <p:cNvPr id="543748" name="Text Box 5"/>
          <p:cNvSpPr txBox="1">
            <a:spLocks noChangeArrowheads="1"/>
          </p:cNvSpPr>
          <p:nvPr/>
        </p:nvSpPr>
        <p:spPr bwMode="auto">
          <a:xfrm>
            <a:off x="1774826" y="3068638"/>
            <a:ext cx="8677275" cy="1016000"/>
          </a:xfrm>
          <a:prstGeom prst="rect">
            <a:avLst/>
          </a:prstGeom>
          <a:noFill/>
          <a:ln w="28575">
            <a:noFill/>
            <a:miter lim="800000"/>
            <a:headEnd/>
            <a:tailEnd/>
          </a:ln>
        </p:spPr>
        <p:txBody>
          <a:bodyPr>
            <a:spAutoFit/>
          </a:bodyPr>
          <a:lstStyle/>
          <a:p>
            <a:pPr algn="l">
              <a:spcBef>
                <a:spcPct val="50000"/>
              </a:spcBef>
            </a:pPr>
            <a:r>
              <a:rPr lang="en-US" altLang="zh-CN" sz="2400">
                <a:latin typeface="Times New Roman" pitchFamily="18" charset="0"/>
                <a:ea typeface="华文细黑" pitchFamily="2" charset="-122"/>
                <a:cs typeface="Times New Roman" pitchFamily="18" charset="0"/>
              </a:rPr>
              <a:t>P---------</a:t>
            </a:r>
            <a:r>
              <a:rPr lang="zh-CN" altLang="en-US" sz="2400" b="1">
                <a:latin typeface="Times New Roman" pitchFamily="18" charset="0"/>
                <a:ea typeface="华文细黑" pitchFamily="2" charset="-122"/>
                <a:cs typeface="Times New Roman" pitchFamily="18" charset="0"/>
              </a:rPr>
              <a:t>指数化价格，或称为“价格指数”；</a:t>
            </a:r>
          </a:p>
          <a:p>
            <a:pPr algn="l">
              <a:spcBef>
                <a:spcPct val="50000"/>
              </a:spcBef>
            </a:pPr>
            <a:r>
              <a:rPr lang="en-US" altLang="zh-CN" sz="2400" i="1">
                <a:latin typeface="Times New Roman" pitchFamily="18" charset="0"/>
                <a:ea typeface="华文细黑" pitchFamily="2" charset="-122"/>
                <a:cs typeface="Times New Roman" pitchFamily="18" charset="0"/>
              </a:rPr>
              <a:t>i</a:t>
            </a:r>
            <a:r>
              <a:rPr lang="en-US" altLang="zh-CN" sz="2400">
                <a:latin typeface="Times New Roman" pitchFamily="18" charset="0"/>
                <a:ea typeface="华文细黑" pitchFamily="2" charset="-122"/>
                <a:cs typeface="Times New Roman" pitchFamily="18" charset="0"/>
              </a:rPr>
              <a:t>---------- </a:t>
            </a:r>
            <a:r>
              <a:rPr lang="zh-CN" altLang="en-US" sz="2400" b="1">
                <a:latin typeface="Times New Roman" pitchFamily="18" charset="0"/>
                <a:ea typeface="华文细黑" pitchFamily="2" charset="-122"/>
                <a:cs typeface="Times New Roman" pitchFamily="18" charset="0"/>
              </a:rPr>
              <a:t>以百分数表示的未来利率；</a:t>
            </a:r>
          </a:p>
        </p:txBody>
      </p:sp>
      <p:graphicFrame>
        <p:nvGraphicFramePr>
          <p:cNvPr id="410630" name="Group 6"/>
          <p:cNvGraphicFramePr>
            <a:graphicFrameLocks noGrp="1"/>
          </p:cNvGraphicFramePr>
          <p:nvPr/>
        </p:nvGraphicFramePr>
        <p:xfrm>
          <a:off x="2279651" y="4437064"/>
          <a:ext cx="7129463" cy="1439863"/>
        </p:xfrm>
        <a:graphic>
          <a:graphicData uri="http://schemas.openxmlformats.org/drawingml/2006/table">
            <a:tbl>
              <a:tblPr/>
              <a:tblGrid>
                <a:gridCol w="3455988">
                  <a:extLst>
                    <a:ext uri="{9D8B030D-6E8A-4147-A177-3AD203B41FA5}">
                      <a16:colId xmlns:a16="http://schemas.microsoft.com/office/drawing/2014/main" val="20000"/>
                    </a:ext>
                  </a:extLst>
                </a:gridCol>
                <a:gridCol w="3673475">
                  <a:extLst>
                    <a:ext uri="{9D8B030D-6E8A-4147-A177-3AD203B41FA5}">
                      <a16:colId xmlns:a16="http://schemas.microsoft.com/office/drawing/2014/main" val="20001"/>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利率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   </a:t>
                      </a:r>
                      <a:r>
                        <a:rPr kumimoji="0" lang="en-US" altLang="zh-CN" sz="2800" b="0" i="0" u="none" strike="noStrike" cap="none" normalizeH="0" baseline="0" dirty="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利率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800" b="0" i="0" u="none" strike="noStrike" cap="none" normalizeH="0" baseline="0" dirty="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43760" name="Line 17"/>
          <p:cNvSpPr>
            <a:spLocks noChangeShapeType="1"/>
          </p:cNvSpPr>
          <p:nvPr/>
        </p:nvSpPr>
        <p:spPr bwMode="auto">
          <a:xfrm flipV="1">
            <a:off x="3719513" y="4581526"/>
            <a:ext cx="0" cy="360363"/>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1" name="Line 18"/>
          <p:cNvSpPr>
            <a:spLocks noChangeShapeType="1"/>
          </p:cNvSpPr>
          <p:nvPr/>
        </p:nvSpPr>
        <p:spPr bwMode="auto">
          <a:xfrm>
            <a:off x="7175500" y="4508501"/>
            <a:ext cx="0" cy="5048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2" name="Line 19"/>
          <p:cNvSpPr>
            <a:spLocks noChangeShapeType="1"/>
          </p:cNvSpPr>
          <p:nvPr/>
        </p:nvSpPr>
        <p:spPr bwMode="auto">
          <a:xfrm>
            <a:off x="3719513" y="5229226"/>
            <a:ext cx="0" cy="5048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3" name="Line 20"/>
          <p:cNvSpPr>
            <a:spLocks noChangeShapeType="1"/>
          </p:cNvSpPr>
          <p:nvPr/>
        </p:nvSpPr>
        <p:spPr bwMode="auto">
          <a:xfrm flipV="1">
            <a:off x="7175500" y="5229226"/>
            <a:ext cx="0" cy="5048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376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43765" name="Text Box 2"/>
          <p:cNvSpPr txBox="1">
            <a:spLocks noChangeArrowheads="1"/>
          </p:cNvSpPr>
          <p:nvPr/>
        </p:nvSpPr>
        <p:spPr bwMode="auto">
          <a:xfrm>
            <a:off x="2279651" y="836614"/>
            <a:ext cx="6911975"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rPr>
              <a:t>短期</a:t>
            </a:r>
            <a:r>
              <a:rPr lang="zh-CN" altLang="en-US" sz="2800">
                <a:latin typeface="华文细黑" pitchFamily="2" charset="-122"/>
                <a:ea typeface="华文细黑" pitchFamily="2" charset="-122"/>
              </a:rPr>
              <a:t>利率期货合约的主要内容和交易规则</a:t>
            </a:r>
          </a:p>
        </p:txBody>
      </p:sp>
      <p:sp>
        <p:nvSpPr>
          <p:cNvPr id="543766" name="矩形 12"/>
          <p:cNvSpPr>
            <a:spLocks noChangeArrowheads="1"/>
          </p:cNvSpPr>
          <p:nvPr/>
        </p:nvSpPr>
        <p:spPr bwMode="auto">
          <a:xfrm>
            <a:off x="2351088" y="1412876"/>
            <a:ext cx="2736850" cy="523875"/>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合约的报价规则 </a:t>
            </a:r>
            <a:endParaRPr lang="zh-CN" altLang="en-US" sz="2800"/>
          </a:p>
        </p:txBody>
      </p:sp>
    </p:spTree>
    <p:extLst>
      <p:ext uri="{BB962C8B-B14F-4D97-AF65-F5344CB8AC3E}">
        <p14:creationId xmlns:p14="http://schemas.microsoft.com/office/powerpoint/2010/main" val="31650848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3"/>
          <p:cNvSpPr txBox="1">
            <a:spLocks noChangeArrowheads="1"/>
          </p:cNvSpPr>
          <p:nvPr/>
        </p:nvSpPr>
        <p:spPr bwMode="auto">
          <a:xfrm>
            <a:off x="3359150" y="404814"/>
            <a:ext cx="4648200" cy="522287"/>
          </a:xfrm>
          <a:prstGeom prst="rect">
            <a:avLst/>
          </a:prstGeom>
          <a:solidFill>
            <a:schemeClr val="bg1"/>
          </a:solidFill>
          <a:ln w="28575">
            <a:solidFill>
              <a:schemeClr val="tx1"/>
            </a:solidFill>
            <a:miter lim="800000"/>
            <a:headEnd/>
            <a:tailEnd/>
          </a:ln>
        </p:spPr>
        <p:txBody>
          <a:bodyPr>
            <a:spAutoFit/>
          </a:bodyPr>
          <a:lstStyle/>
          <a:p>
            <a:pPr algn="l">
              <a:spcBef>
                <a:spcPct val="50000"/>
              </a:spcBef>
            </a:pPr>
            <a:r>
              <a:rPr lang="zh-CN" altLang="en-US" sz="2800" b="1">
                <a:latin typeface="华文细黑" pitchFamily="2" charset="-122"/>
                <a:ea typeface="华文细黑" pitchFamily="2" charset="-122"/>
                <a:cs typeface="Times New Roman" pitchFamily="18" charset="0"/>
              </a:rPr>
              <a:t>利率期货指数：</a:t>
            </a:r>
            <a:r>
              <a:rPr lang="zh-CN" altLang="en-US" sz="2800">
                <a:latin typeface="Times New Roman" pitchFamily="18" charset="0"/>
                <a:ea typeface="华文细黑" pitchFamily="2" charset="-122"/>
                <a:cs typeface="Times New Roman" pitchFamily="18" charset="0"/>
              </a:rPr>
              <a:t>　</a:t>
            </a:r>
            <a:r>
              <a:rPr lang="en-US" altLang="zh-CN" sz="2800">
                <a:latin typeface="Times New Roman" pitchFamily="18" charset="0"/>
                <a:ea typeface="华文细黑" pitchFamily="2" charset="-122"/>
                <a:cs typeface="Times New Roman" pitchFamily="18" charset="0"/>
              </a:rPr>
              <a:t>P=100</a:t>
            </a:r>
            <a:r>
              <a:rPr lang="zh-CN" altLang="en-US" sz="2800">
                <a:latin typeface="Times New Roman" pitchFamily="18" charset="0"/>
                <a:ea typeface="华文细黑" pitchFamily="2" charset="-122"/>
                <a:cs typeface="Times New Roman" pitchFamily="18" charset="0"/>
              </a:rPr>
              <a:t>－</a:t>
            </a:r>
            <a:r>
              <a:rPr lang="en-US" altLang="zh-CN" sz="2800" i="1">
                <a:latin typeface="Times New Roman" pitchFamily="18" charset="0"/>
                <a:ea typeface="华文细黑" pitchFamily="2" charset="-122"/>
                <a:cs typeface="Times New Roman" pitchFamily="18" charset="0"/>
              </a:rPr>
              <a:t>i</a:t>
            </a:r>
          </a:p>
        </p:txBody>
      </p:sp>
      <p:grpSp>
        <p:nvGrpSpPr>
          <p:cNvPr id="544771" name="组合 17"/>
          <p:cNvGrpSpPr>
            <a:grpSpLocks/>
          </p:cNvGrpSpPr>
          <p:nvPr/>
        </p:nvGrpSpPr>
        <p:grpSpPr bwMode="auto">
          <a:xfrm>
            <a:off x="1847850" y="1268414"/>
            <a:ext cx="8351838" cy="2954337"/>
            <a:chOff x="323528" y="2555875"/>
            <a:chExt cx="8352929" cy="2953295"/>
          </a:xfrm>
        </p:grpSpPr>
        <p:sp>
          <p:nvSpPr>
            <p:cNvPr id="544773" name="Line 5"/>
            <p:cNvSpPr>
              <a:spLocks noChangeShapeType="1"/>
            </p:cNvSpPr>
            <p:nvPr/>
          </p:nvSpPr>
          <p:spPr bwMode="auto">
            <a:xfrm>
              <a:off x="844550" y="3470275"/>
              <a:ext cx="5715000" cy="0"/>
            </a:xfrm>
            <a:prstGeom prst="line">
              <a:avLst/>
            </a:prstGeom>
            <a:noFill/>
            <a:ln w="28575">
              <a:solidFill>
                <a:schemeClr val="tx1"/>
              </a:solidFill>
              <a:round/>
              <a:headEnd/>
              <a:tailEnd type="triangle" w="med" len="med"/>
            </a:ln>
          </p:spPr>
          <p:txBody>
            <a:bodyPr tIns="262800" bIns="262800" anchor="ctr">
              <a:spAutoFit/>
            </a:bodyPr>
            <a:lstStyle/>
            <a:p>
              <a:endParaRPr lang="zh-CN" altLang="en-US"/>
            </a:p>
          </p:txBody>
        </p:sp>
        <p:sp>
          <p:nvSpPr>
            <p:cNvPr id="544774" name="Line 6"/>
            <p:cNvSpPr>
              <a:spLocks noChangeShapeType="1"/>
            </p:cNvSpPr>
            <p:nvPr/>
          </p:nvSpPr>
          <p:spPr bwMode="auto">
            <a:xfrm>
              <a:off x="844550" y="3165475"/>
              <a:ext cx="0" cy="304800"/>
            </a:xfrm>
            <a:prstGeom prst="line">
              <a:avLst/>
            </a:prstGeom>
            <a:noFill/>
            <a:ln w="76200">
              <a:solidFill>
                <a:srgbClr val="D60093"/>
              </a:solidFill>
              <a:round/>
              <a:headEnd/>
              <a:tailEnd/>
            </a:ln>
          </p:spPr>
          <p:txBody>
            <a:bodyPr tIns="262800" bIns="262800" anchor="ctr">
              <a:spAutoFit/>
            </a:bodyPr>
            <a:lstStyle/>
            <a:p>
              <a:endParaRPr lang="zh-CN" altLang="en-US"/>
            </a:p>
          </p:txBody>
        </p:sp>
        <p:sp>
          <p:nvSpPr>
            <p:cNvPr id="544775" name="Line 7"/>
            <p:cNvSpPr>
              <a:spLocks noChangeShapeType="1"/>
            </p:cNvSpPr>
            <p:nvPr/>
          </p:nvSpPr>
          <p:spPr bwMode="auto">
            <a:xfrm>
              <a:off x="6330950" y="3165475"/>
              <a:ext cx="0" cy="304800"/>
            </a:xfrm>
            <a:prstGeom prst="line">
              <a:avLst/>
            </a:prstGeom>
            <a:noFill/>
            <a:ln w="19050">
              <a:solidFill>
                <a:schemeClr val="tx1"/>
              </a:solidFill>
              <a:round/>
              <a:headEnd/>
              <a:tailEnd/>
            </a:ln>
          </p:spPr>
          <p:txBody>
            <a:bodyPr tIns="262800" bIns="262800" anchor="ctr">
              <a:spAutoFit/>
            </a:bodyPr>
            <a:lstStyle/>
            <a:p>
              <a:endParaRPr lang="zh-CN" altLang="en-US"/>
            </a:p>
          </p:txBody>
        </p:sp>
        <p:sp>
          <p:nvSpPr>
            <p:cNvPr id="544776" name="Text Box 8"/>
            <p:cNvSpPr txBox="1">
              <a:spLocks noChangeArrowheads="1"/>
            </p:cNvSpPr>
            <p:nvPr/>
          </p:nvSpPr>
          <p:spPr bwMode="auto">
            <a:xfrm>
              <a:off x="539750" y="2708274"/>
              <a:ext cx="1007914" cy="523220"/>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cs typeface="Times New Roman" pitchFamily="18" charset="0"/>
                </a:rPr>
                <a:t>T=0</a:t>
              </a:r>
            </a:p>
          </p:txBody>
        </p:sp>
        <p:sp>
          <p:nvSpPr>
            <p:cNvPr id="544777" name="Text Box 9"/>
            <p:cNvSpPr txBox="1">
              <a:spLocks noChangeArrowheads="1"/>
            </p:cNvSpPr>
            <p:nvPr/>
          </p:nvSpPr>
          <p:spPr bwMode="auto">
            <a:xfrm>
              <a:off x="3054350" y="2632075"/>
              <a:ext cx="1229618" cy="523220"/>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T=3</a:t>
              </a:r>
              <a:r>
                <a:rPr lang="zh-CN" altLang="en-US" sz="2800">
                  <a:latin typeface="Times New Roman" pitchFamily="18" charset="0"/>
                  <a:ea typeface="华文细黑" pitchFamily="2" charset="-122"/>
                  <a:cs typeface="Times New Roman" pitchFamily="18" charset="0"/>
                </a:rPr>
                <a:t>月</a:t>
              </a:r>
            </a:p>
          </p:txBody>
        </p:sp>
        <p:sp>
          <p:nvSpPr>
            <p:cNvPr id="544778" name="Text Box 10"/>
            <p:cNvSpPr txBox="1">
              <a:spLocks noChangeArrowheads="1"/>
            </p:cNvSpPr>
            <p:nvPr/>
          </p:nvSpPr>
          <p:spPr bwMode="auto">
            <a:xfrm>
              <a:off x="6026150" y="2555875"/>
              <a:ext cx="1354162" cy="523220"/>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T=6</a:t>
              </a:r>
              <a:r>
                <a:rPr lang="zh-CN" altLang="en-US" sz="2800">
                  <a:latin typeface="Times New Roman" pitchFamily="18" charset="0"/>
                  <a:ea typeface="华文细黑" pitchFamily="2" charset="-122"/>
                  <a:cs typeface="Times New Roman" pitchFamily="18" charset="0"/>
                </a:rPr>
                <a:t>月</a:t>
              </a:r>
            </a:p>
          </p:txBody>
        </p:sp>
        <p:sp>
          <p:nvSpPr>
            <p:cNvPr id="544779" name="Line 11"/>
            <p:cNvSpPr>
              <a:spLocks noChangeShapeType="1"/>
            </p:cNvSpPr>
            <p:nvPr/>
          </p:nvSpPr>
          <p:spPr bwMode="auto">
            <a:xfrm>
              <a:off x="3435350" y="3317875"/>
              <a:ext cx="2895600" cy="0"/>
            </a:xfrm>
            <a:prstGeom prst="line">
              <a:avLst/>
            </a:prstGeom>
            <a:noFill/>
            <a:ln w="57150">
              <a:solidFill>
                <a:srgbClr val="D60093"/>
              </a:solidFill>
              <a:round/>
              <a:headEnd type="triangle" w="med" len="med"/>
              <a:tailEnd type="triangle" w="med" len="med"/>
            </a:ln>
          </p:spPr>
          <p:txBody>
            <a:bodyPr>
              <a:spAutoFit/>
            </a:bodyPr>
            <a:lstStyle/>
            <a:p>
              <a:endParaRPr lang="zh-CN" altLang="en-US"/>
            </a:p>
          </p:txBody>
        </p:sp>
        <p:sp>
          <p:nvSpPr>
            <p:cNvPr id="544780" name="AutoShape 12"/>
            <p:cNvSpPr>
              <a:spLocks noChangeArrowheads="1"/>
            </p:cNvSpPr>
            <p:nvPr/>
          </p:nvSpPr>
          <p:spPr bwMode="auto">
            <a:xfrm>
              <a:off x="1619672" y="4428083"/>
              <a:ext cx="3312368" cy="1081087"/>
            </a:xfrm>
            <a:prstGeom prst="wedgeRoundRectCallout">
              <a:avLst>
                <a:gd name="adj1" fmla="val 41662"/>
                <a:gd name="adj2" fmla="val -151907"/>
                <a:gd name="adj3" fmla="val 16667"/>
              </a:avLst>
            </a:prstGeom>
            <a:noFill/>
            <a:ln w="9525">
              <a:solidFill>
                <a:srgbClr val="FF00FF"/>
              </a:solidFill>
              <a:miter lim="800000"/>
              <a:headEnd/>
              <a:tailEnd/>
            </a:ln>
          </p:spPr>
          <p:txBody>
            <a:bodyPr/>
            <a:lstStyle/>
            <a:p>
              <a:pPr algn="l"/>
              <a:r>
                <a:rPr lang="zh-CN" altLang="en-US" sz="2400">
                  <a:latin typeface="Times New Roman" pitchFamily="18" charset="0"/>
                  <a:ea typeface="华文细黑" pitchFamily="2" charset="-122"/>
                  <a:cs typeface="Times New Roman" pitchFamily="18" charset="0"/>
                </a:rPr>
                <a:t>利率期货价格：</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0</a:t>
              </a:r>
              <a:r>
                <a:rPr lang="en-US" altLang="zh-CN" sz="2400">
                  <a:latin typeface="Times New Roman" pitchFamily="18" charset="0"/>
                  <a:ea typeface="华文细黑" pitchFamily="2" charset="-122"/>
                  <a:cs typeface="Times New Roman" pitchFamily="18" charset="0"/>
                </a:rPr>
                <a:t>=92</a:t>
              </a:r>
            </a:p>
            <a:p>
              <a:pPr algn="l"/>
              <a:r>
                <a:rPr lang="zh-CN" altLang="en-US" sz="2400">
                  <a:latin typeface="Times New Roman" pitchFamily="18" charset="0"/>
                  <a:ea typeface="华文细黑" pitchFamily="2" charset="-122"/>
                  <a:cs typeface="Times New Roman" pitchFamily="18" charset="0"/>
                </a:rPr>
                <a:t>利率</a:t>
              </a:r>
              <a:r>
                <a:rPr lang="en-US" altLang="zh-CN" sz="2400" i="1">
                  <a:latin typeface="Times New Roman" pitchFamily="18" charset="0"/>
                  <a:ea typeface="华文细黑" pitchFamily="2" charset="-122"/>
                  <a:cs typeface="Times New Roman" pitchFamily="18" charset="0"/>
                </a:rPr>
                <a:t>i</a:t>
              </a:r>
              <a:r>
                <a:rPr lang="en-US" altLang="zh-CN" sz="2400" baseline="-25000">
                  <a:latin typeface="Times New Roman" pitchFamily="18" charset="0"/>
                  <a:ea typeface="华文细黑" pitchFamily="2" charset="-122"/>
                  <a:cs typeface="Times New Roman" pitchFamily="18" charset="0"/>
                </a:rPr>
                <a:t>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8,</a:t>
              </a:r>
              <a:r>
                <a:rPr lang="zh-CN" altLang="en-US" sz="2400">
                  <a:latin typeface="Times New Roman" pitchFamily="18" charset="0"/>
                  <a:ea typeface="华文细黑" pitchFamily="2" charset="-122"/>
                  <a:cs typeface="Times New Roman" pitchFamily="18" charset="0"/>
                </a:rPr>
                <a:t>即</a:t>
              </a:r>
              <a:r>
                <a:rPr lang="en-US" altLang="zh-CN" sz="2400">
                  <a:latin typeface="Times New Roman" pitchFamily="18" charset="0"/>
                  <a:ea typeface="华文细黑" pitchFamily="2" charset="-122"/>
                  <a:cs typeface="Times New Roman" pitchFamily="18" charset="0"/>
                </a:rPr>
                <a:t>8%.</a:t>
              </a:r>
            </a:p>
          </p:txBody>
        </p:sp>
        <p:sp>
          <p:nvSpPr>
            <p:cNvPr id="544781" name="Line 13"/>
            <p:cNvSpPr>
              <a:spLocks noChangeShapeType="1"/>
            </p:cNvSpPr>
            <p:nvPr/>
          </p:nvSpPr>
          <p:spPr bwMode="auto">
            <a:xfrm>
              <a:off x="3419475" y="3068638"/>
              <a:ext cx="0" cy="431800"/>
            </a:xfrm>
            <a:prstGeom prst="line">
              <a:avLst/>
            </a:prstGeom>
            <a:noFill/>
            <a:ln w="28575">
              <a:solidFill>
                <a:schemeClr val="tx1"/>
              </a:solidFill>
              <a:round/>
              <a:headEnd/>
              <a:tailEnd/>
            </a:ln>
          </p:spPr>
          <p:txBody>
            <a:bodyPr>
              <a:spAutoFit/>
            </a:bodyPr>
            <a:lstStyle/>
            <a:p>
              <a:endParaRPr lang="zh-CN" altLang="en-US"/>
            </a:p>
          </p:txBody>
        </p:sp>
        <p:sp>
          <p:nvSpPr>
            <p:cNvPr id="544782" name="Text Box 14"/>
            <p:cNvSpPr txBox="1">
              <a:spLocks noChangeArrowheads="1"/>
            </p:cNvSpPr>
            <p:nvPr/>
          </p:nvSpPr>
          <p:spPr bwMode="auto">
            <a:xfrm>
              <a:off x="323528" y="3635995"/>
              <a:ext cx="1152525" cy="523220"/>
            </a:xfrm>
            <a:prstGeom prst="rect">
              <a:avLst/>
            </a:prstGeom>
            <a:noFill/>
            <a:ln w="28575">
              <a:solidFill>
                <a:srgbClr val="FF00FF"/>
              </a:solidFill>
              <a:miter lim="800000"/>
              <a:headEnd/>
              <a:tailEnd/>
            </a:ln>
          </p:spPr>
          <p:txBody>
            <a:bodyPr>
              <a:spAutoFit/>
            </a:bodyPr>
            <a:lstStyle/>
            <a:p>
              <a:pPr>
                <a:spcBef>
                  <a:spcPct val="50000"/>
                </a:spcBef>
              </a:pPr>
              <a:r>
                <a:rPr lang="en-US" altLang="zh-CN" sz="2800">
                  <a:latin typeface="Times New Roman" pitchFamily="18" charset="0"/>
                  <a:cs typeface="Times New Roman" pitchFamily="18" charset="0"/>
                </a:rPr>
                <a:t>P</a:t>
              </a:r>
              <a:r>
                <a:rPr lang="en-US" altLang="zh-CN" sz="2800" baseline="-25000">
                  <a:latin typeface="Times New Roman" pitchFamily="18" charset="0"/>
                  <a:cs typeface="Times New Roman" pitchFamily="18" charset="0"/>
                </a:rPr>
                <a:t>0</a:t>
              </a:r>
              <a:r>
                <a:rPr lang="en-US" altLang="zh-CN" sz="2800">
                  <a:latin typeface="Times New Roman" pitchFamily="18" charset="0"/>
                  <a:cs typeface="Times New Roman" pitchFamily="18" charset="0"/>
                </a:rPr>
                <a:t>=92</a:t>
              </a:r>
            </a:p>
          </p:txBody>
        </p:sp>
        <p:sp>
          <p:nvSpPr>
            <p:cNvPr id="544783" name="Text Box 15"/>
            <p:cNvSpPr txBox="1">
              <a:spLocks noChangeArrowheads="1"/>
            </p:cNvSpPr>
            <p:nvPr/>
          </p:nvSpPr>
          <p:spPr bwMode="auto">
            <a:xfrm>
              <a:off x="1835696" y="3635995"/>
              <a:ext cx="1728787" cy="523220"/>
            </a:xfrm>
            <a:prstGeom prst="rect">
              <a:avLst/>
            </a:prstGeom>
            <a:noFill/>
            <a:ln w="28575">
              <a:solidFill>
                <a:srgbClr val="339966"/>
              </a:solidFill>
              <a:miter lim="800000"/>
              <a:headEnd/>
              <a:tailEnd/>
            </a:ln>
          </p:spPr>
          <p:txBody>
            <a:bodyPr>
              <a:spAutoFit/>
            </a:bodyPr>
            <a:lstStyle/>
            <a:p>
              <a:pPr>
                <a:spcBef>
                  <a:spcPct val="50000"/>
                </a:spcBef>
              </a:pPr>
              <a:r>
                <a:rPr lang="en-US" altLang="zh-CN" sz="2800">
                  <a:solidFill>
                    <a:srgbClr val="660033"/>
                  </a:solidFill>
                  <a:latin typeface="Times New Roman" pitchFamily="18" charset="0"/>
                  <a:cs typeface="Times New Roman" pitchFamily="18" charset="0"/>
                </a:rPr>
                <a:t>P</a:t>
              </a:r>
              <a:r>
                <a:rPr lang="en-US" altLang="zh-CN" sz="2800" baseline="-25000">
                  <a:solidFill>
                    <a:srgbClr val="660033"/>
                  </a:solidFill>
                  <a:latin typeface="Times New Roman" pitchFamily="18" charset="0"/>
                  <a:cs typeface="Times New Roman" pitchFamily="18" charset="0"/>
                </a:rPr>
                <a:t>1</a:t>
              </a:r>
              <a:r>
                <a:rPr lang="en-US" altLang="zh-CN" sz="2800">
                  <a:solidFill>
                    <a:srgbClr val="660033"/>
                  </a:solidFill>
                  <a:latin typeface="Times New Roman" pitchFamily="18" charset="0"/>
                  <a:cs typeface="Times New Roman" pitchFamily="18" charset="0"/>
                </a:rPr>
                <a:t>=92.05</a:t>
              </a:r>
            </a:p>
          </p:txBody>
        </p:sp>
        <p:sp>
          <p:nvSpPr>
            <p:cNvPr id="544784" name="Line 16"/>
            <p:cNvSpPr>
              <a:spLocks noChangeShapeType="1"/>
            </p:cNvSpPr>
            <p:nvPr/>
          </p:nvSpPr>
          <p:spPr bwMode="auto">
            <a:xfrm>
              <a:off x="2555875" y="3141663"/>
              <a:ext cx="0" cy="358775"/>
            </a:xfrm>
            <a:prstGeom prst="line">
              <a:avLst/>
            </a:prstGeom>
            <a:noFill/>
            <a:ln w="76200">
              <a:solidFill>
                <a:schemeClr val="hlink"/>
              </a:solidFill>
              <a:round/>
              <a:headEnd/>
              <a:tailEnd/>
            </a:ln>
          </p:spPr>
          <p:txBody>
            <a:bodyPr>
              <a:spAutoFit/>
            </a:bodyPr>
            <a:lstStyle/>
            <a:p>
              <a:endParaRPr lang="zh-CN" altLang="en-US"/>
            </a:p>
          </p:txBody>
        </p:sp>
        <p:sp>
          <p:nvSpPr>
            <p:cNvPr id="544785" name="AutoShape 17"/>
            <p:cNvSpPr>
              <a:spLocks noChangeArrowheads="1"/>
            </p:cNvSpPr>
            <p:nvPr/>
          </p:nvSpPr>
          <p:spPr bwMode="auto">
            <a:xfrm>
              <a:off x="5076057" y="4428083"/>
              <a:ext cx="3600400" cy="1081087"/>
            </a:xfrm>
            <a:prstGeom prst="wedgeRoundRectCallout">
              <a:avLst>
                <a:gd name="adj1" fmla="val -53218"/>
                <a:gd name="adj2" fmla="val -153528"/>
                <a:gd name="adj3" fmla="val 16667"/>
              </a:avLst>
            </a:prstGeom>
            <a:noFill/>
            <a:ln w="9525">
              <a:solidFill>
                <a:srgbClr val="339966"/>
              </a:solidFill>
              <a:miter lim="800000"/>
              <a:headEnd/>
              <a:tailEnd/>
            </a:ln>
          </p:spPr>
          <p:txBody>
            <a:bodyPr/>
            <a:lstStyle/>
            <a:p>
              <a:pPr algn="l"/>
              <a:r>
                <a:rPr lang="zh-CN" altLang="en-US" sz="2400">
                  <a:latin typeface="Times New Roman" pitchFamily="18" charset="0"/>
                  <a:ea typeface="华文细黑" pitchFamily="2" charset="-122"/>
                  <a:cs typeface="Times New Roman" pitchFamily="18" charset="0"/>
                </a:rPr>
                <a:t>利率期货价格：</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1</a:t>
              </a:r>
              <a:r>
                <a:rPr lang="en-US" altLang="zh-CN" sz="2400">
                  <a:latin typeface="Times New Roman" pitchFamily="18" charset="0"/>
                  <a:ea typeface="华文细黑" pitchFamily="2" charset="-122"/>
                  <a:cs typeface="Times New Roman" pitchFamily="18" charset="0"/>
                </a:rPr>
                <a:t>=92.05</a:t>
              </a:r>
            </a:p>
            <a:p>
              <a:pPr algn="l"/>
              <a:r>
                <a:rPr lang="zh-CN" altLang="en-US" sz="2400">
                  <a:latin typeface="Times New Roman" pitchFamily="18" charset="0"/>
                  <a:ea typeface="华文细黑" pitchFamily="2" charset="-122"/>
                  <a:cs typeface="Times New Roman" pitchFamily="18" charset="0"/>
                </a:rPr>
                <a:t>利率</a:t>
              </a:r>
              <a:r>
                <a:rPr lang="en-US" altLang="zh-CN" sz="2400" i="1">
                  <a:latin typeface="Times New Roman" pitchFamily="18" charset="0"/>
                  <a:ea typeface="华文细黑" pitchFamily="2" charset="-122"/>
                  <a:cs typeface="Times New Roman" pitchFamily="18" charset="0"/>
                </a:rPr>
                <a:t>i</a:t>
              </a:r>
              <a:r>
                <a:rPr lang="en-US" altLang="zh-CN" sz="2400" baseline="-25000">
                  <a:latin typeface="Times New Roman" pitchFamily="18" charset="0"/>
                  <a:ea typeface="华文细黑" pitchFamily="2" charset="-122"/>
                  <a:cs typeface="Times New Roman" pitchFamily="18" charset="0"/>
                </a:rPr>
                <a:t>1</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7.95,</a:t>
              </a:r>
              <a:r>
                <a:rPr lang="zh-CN" altLang="en-US" sz="2400">
                  <a:latin typeface="Times New Roman" pitchFamily="18" charset="0"/>
                  <a:ea typeface="华文细黑" pitchFamily="2" charset="-122"/>
                  <a:cs typeface="Times New Roman" pitchFamily="18" charset="0"/>
                </a:rPr>
                <a:t>即</a:t>
              </a:r>
              <a:r>
                <a:rPr lang="en-US" altLang="zh-CN" sz="2400">
                  <a:latin typeface="Times New Roman" pitchFamily="18" charset="0"/>
                  <a:ea typeface="华文细黑" pitchFamily="2" charset="-122"/>
                  <a:cs typeface="Times New Roman" pitchFamily="18" charset="0"/>
                </a:rPr>
                <a:t>7.95%.</a:t>
              </a:r>
            </a:p>
          </p:txBody>
        </p:sp>
      </p:grpSp>
      <p:sp>
        <p:nvSpPr>
          <p:cNvPr id="544772" name="Text Box 18"/>
          <p:cNvSpPr txBox="1">
            <a:spLocks noChangeArrowheads="1"/>
          </p:cNvSpPr>
          <p:nvPr/>
        </p:nvSpPr>
        <p:spPr bwMode="auto">
          <a:xfrm>
            <a:off x="1774825" y="4365626"/>
            <a:ext cx="8497888" cy="1015663"/>
          </a:xfrm>
          <a:prstGeom prst="rect">
            <a:avLst/>
          </a:prstGeom>
          <a:solidFill>
            <a:schemeClr val="bg1"/>
          </a:solidFill>
          <a:ln w="28575">
            <a:noFill/>
            <a:miter lim="800000"/>
            <a:headEnd/>
            <a:tailEnd/>
          </a:ln>
        </p:spPr>
        <p:txBody>
          <a:bodyPr>
            <a:spAutoFit/>
          </a:bodyPr>
          <a:lstStyle/>
          <a:p>
            <a:pPr algn="l">
              <a:spcBef>
                <a:spcPct val="50000"/>
              </a:spcBef>
            </a:pPr>
            <a:r>
              <a:rPr lang="zh-CN" altLang="en-US"/>
              <a:t>以</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0</a:t>
            </a:r>
            <a:r>
              <a:rPr lang="en-US" altLang="zh-CN" sz="2400">
                <a:latin typeface="Times New Roman" pitchFamily="18" charset="0"/>
                <a:ea typeface="华文细黑" pitchFamily="2" charset="-122"/>
                <a:cs typeface="Times New Roman" pitchFamily="18" charset="0"/>
              </a:rPr>
              <a:t>=92</a:t>
            </a:r>
            <a:r>
              <a:rPr lang="zh-CN" altLang="en-US" sz="2400">
                <a:latin typeface="Times New Roman" pitchFamily="18" charset="0"/>
                <a:ea typeface="华文细黑" pitchFamily="2" charset="-122"/>
                <a:cs typeface="Times New Roman" pitchFamily="18" charset="0"/>
              </a:rPr>
              <a:t>价格买入</a:t>
            </a:r>
            <a:r>
              <a:rPr lang="en-US" altLang="zh-CN" sz="2400">
                <a:latin typeface="Times New Roman" pitchFamily="18" charset="0"/>
                <a:ea typeface="华文细黑" pitchFamily="2" charset="-122"/>
                <a:cs typeface="Times New Roman" pitchFamily="18" charset="0"/>
              </a:rPr>
              <a:t>10</a:t>
            </a:r>
            <a:r>
              <a:rPr lang="zh-CN" altLang="en-US" sz="2400">
                <a:latin typeface="Times New Roman" pitchFamily="18" charset="0"/>
                <a:ea typeface="华文细黑" pitchFamily="2" charset="-122"/>
                <a:cs typeface="Times New Roman" pitchFamily="18" charset="0"/>
              </a:rPr>
              <a:t>份期货，以</a:t>
            </a:r>
            <a:r>
              <a:rPr lang="en-US" altLang="zh-CN" sz="2400">
                <a:latin typeface="Times New Roman" pitchFamily="18" charset="0"/>
                <a:ea typeface="华文细黑" pitchFamily="2" charset="-122"/>
                <a:cs typeface="Times New Roman" pitchFamily="18" charset="0"/>
              </a:rPr>
              <a:t>P</a:t>
            </a:r>
            <a:r>
              <a:rPr lang="en-US" altLang="zh-CN" sz="2400" baseline="-25000">
                <a:latin typeface="Times New Roman" pitchFamily="18" charset="0"/>
                <a:ea typeface="华文细黑" pitchFamily="2" charset="-122"/>
                <a:cs typeface="Times New Roman" pitchFamily="18" charset="0"/>
              </a:rPr>
              <a:t>1</a:t>
            </a:r>
            <a:r>
              <a:rPr lang="en-US" altLang="zh-CN" sz="2400">
                <a:latin typeface="Times New Roman" pitchFamily="18" charset="0"/>
                <a:ea typeface="华文细黑" pitchFamily="2" charset="-122"/>
                <a:cs typeface="Times New Roman" pitchFamily="18" charset="0"/>
              </a:rPr>
              <a:t>=92.05</a:t>
            </a:r>
            <a:r>
              <a:rPr lang="zh-CN" altLang="en-US" sz="2400">
                <a:latin typeface="Times New Roman" pitchFamily="18" charset="0"/>
                <a:ea typeface="华文细黑" pitchFamily="2" charset="-122"/>
                <a:cs typeface="Times New Roman" pitchFamily="18" charset="0"/>
              </a:rPr>
              <a:t>价格卖出（平仓）</a:t>
            </a:r>
          </a:p>
          <a:p>
            <a:pPr algn="l">
              <a:spcBef>
                <a:spcPct val="50000"/>
              </a:spcBef>
            </a:pPr>
            <a:r>
              <a:rPr lang="zh-CN" altLang="en-US" sz="2400">
                <a:latin typeface="Times New Roman" pitchFamily="18" charset="0"/>
                <a:ea typeface="华文细黑" pitchFamily="2" charset="-122"/>
                <a:cs typeface="Times New Roman" pitchFamily="18" charset="0"/>
              </a:rPr>
              <a:t>赢利＝</a:t>
            </a:r>
            <a:r>
              <a:rPr lang="en-US" altLang="zh-CN" sz="2400">
                <a:latin typeface="Times New Roman" pitchFamily="18" charset="0"/>
                <a:ea typeface="华文细黑" pitchFamily="2" charset="-122"/>
                <a:cs typeface="Times New Roman" pitchFamily="18" charset="0"/>
              </a:rPr>
              <a:t>10×〔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92.05-92)/0.01〕×12.5=</a:t>
            </a:r>
            <a:r>
              <a:rPr lang="en-US" altLang="zh-CN" sz="2400" i="1">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625</a:t>
            </a:r>
            <a:endParaRPr lang="en-US" altLang="en-US" sz="2400">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10111903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3"/>
          <p:cNvSpPr txBox="1">
            <a:spLocks noChangeArrowheads="1"/>
          </p:cNvSpPr>
          <p:nvPr/>
        </p:nvSpPr>
        <p:spPr bwMode="auto">
          <a:xfrm>
            <a:off x="1847851" y="1052513"/>
            <a:ext cx="8424863" cy="831850"/>
          </a:xfrm>
          <a:prstGeom prst="rect">
            <a:avLst/>
          </a:prstGeom>
          <a:solidFill>
            <a:srgbClr val="CCFFFF"/>
          </a:solidFill>
          <a:ln w="28575">
            <a:solidFill>
              <a:srgbClr val="FF0000"/>
            </a:solidFill>
            <a:miter lim="800000"/>
            <a:headEnd/>
            <a:tailEnd/>
          </a:ln>
        </p:spPr>
        <p:txBody>
          <a:bodyPr>
            <a:spAutoFit/>
          </a:bodyPr>
          <a:lstStyle/>
          <a:p>
            <a:pPr algn="l">
              <a:spcBef>
                <a:spcPct val="50000"/>
              </a:spcBef>
            </a:pPr>
            <a:r>
              <a:rPr lang="zh-CN" altLang="en-US" sz="2400" b="1">
                <a:latin typeface="华文细黑" pitchFamily="2" charset="-122"/>
                <a:ea typeface="华文细黑" pitchFamily="2" charset="-122"/>
              </a:rPr>
              <a:t>如果买入或卖出利率期货未平仓，在合约期满的当天（基础存款开始起算的时间）进行现金结算。</a:t>
            </a:r>
          </a:p>
        </p:txBody>
      </p:sp>
      <p:sp>
        <p:nvSpPr>
          <p:cNvPr id="545795" name="Line 4"/>
          <p:cNvSpPr>
            <a:spLocks noChangeShapeType="1"/>
          </p:cNvSpPr>
          <p:nvPr/>
        </p:nvSpPr>
        <p:spPr bwMode="auto">
          <a:xfrm>
            <a:off x="2368550" y="3470275"/>
            <a:ext cx="5715000" cy="0"/>
          </a:xfrm>
          <a:prstGeom prst="line">
            <a:avLst/>
          </a:prstGeom>
          <a:noFill/>
          <a:ln w="28575">
            <a:solidFill>
              <a:schemeClr val="tx1"/>
            </a:solidFill>
            <a:round/>
            <a:headEnd/>
            <a:tailEnd type="triangle" w="med" len="med"/>
          </a:ln>
        </p:spPr>
        <p:txBody>
          <a:bodyPr tIns="262800" bIns="262800" anchor="ctr">
            <a:spAutoFit/>
          </a:bodyPr>
          <a:lstStyle/>
          <a:p>
            <a:endParaRPr lang="zh-CN" altLang="en-US"/>
          </a:p>
        </p:txBody>
      </p:sp>
      <p:sp>
        <p:nvSpPr>
          <p:cNvPr id="545796" name="Line 5"/>
          <p:cNvSpPr>
            <a:spLocks noChangeShapeType="1"/>
          </p:cNvSpPr>
          <p:nvPr/>
        </p:nvSpPr>
        <p:spPr bwMode="auto">
          <a:xfrm>
            <a:off x="2368550" y="3165475"/>
            <a:ext cx="0" cy="304800"/>
          </a:xfrm>
          <a:prstGeom prst="line">
            <a:avLst/>
          </a:prstGeom>
          <a:noFill/>
          <a:ln w="76200">
            <a:solidFill>
              <a:srgbClr val="D60093"/>
            </a:solidFill>
            <a:round/>
            <a:headEnd/>
            <a:tailEnd/>
          </a:ln>
        </p:spPr>
        <p:txBody>
          <a:bodyPr tIns="262800" bIns="262800" anchor="ctr">
            <a:spAutoFit/>
          </a:bodyPr>
          <a:lstStyle/>
          <a:p>
            <a:endParaRPr lang="zh-CN" altLang="en-US"/>
          </a:p>
        </p:txBody>
      </p:sp>
      <p:sp>
        <p:nvSpPr>
          <p:cNvPr id="545797" name="Line 6"/>
          <p:cNvSpPr>
            <a:spLocks noChangeShapeType="1"/>
          </p:cNvSpPr>
          <p:nvPr/>
        </p:nvSpPr>
        <p:spPr bwMode="auto">
          <a:xfrm>
            <a:off x="7854950" y="3165475"/>
            <a:ext cx="0" cy="304800"/>
          </a:xfrm>
          <a:prstGeom prst="line">
            <a:avLst/>
          </a:prstGeom>
          <a:noFill/>
          <a:ln w="19050">
            <a:solidFill>
              <a:schemeClr val="tx1"/>
            </a:solidFill>
            <a:round/>
            <a:headEnd/>
            <a:tailEnd/>
          </a:ln>
        </p:spPr>
        <p:txBody>
          <a:bodyPr tIns="262800" bIns="262800" anchor="ctr">
            <a:spAutoFit/>
          </a:bodyPr>
          <a:lstStyle/>
          <a:p>
            <a:endParaRPr lang="zh-CN" altLang="en-US"/>
          </a:p>
        </p:txBody>
      </p:sp>
      <p:sp>
        <p:nvSpPr>
          <p:cNvPr id="545798" name="Text Box 7"/>
          <p:cNvSpPr txBox="1">
            <a:spLocks noChangeArrowheads="1"/>
          </p:cNvSpPr>
          <p:nvPr/>
        </p:nvSpPr>
        <p:spPr bwMode="auto">
          <a:xfrm>
            <a:off x="2063751" y="2708276"/>
            <a:ext cx="936625" cy="523875"/>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cs typeface="Times New Roman" pitchFamily="18" charset="0"/>
              </a:rPr>
              <a:t>T=0</a:t>
            </a:r>
          </a:p>
        </p:txBody>
      </p:sp>
      <p:sp>
        <p:nvSpPr>
          <p:cNvPr id="545799" name="Text Box 8"/>
          <p:cNvSpPr txBox="1">
            <a:spLocks noChangeArrowheads="1"/>
          </p:cNvSpPr>
          <p:nvPr/>
        </p:nvSpPr>
        <p:spPr bwMode="auto">
          <a:xfrm>
            <a:off x="4578351" y="2632076"/>
            <a:ext cx="1446213" cy="523875"/>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T=3</a:t>
            </a:r>
            <a:r>
              <a:rPr lang="zh-CN" altLang="en-US" sz="2800">
                <a:latin typeface="Times New Roman" pitchFamily="18" charset="0"/>
                <a:ea typeface="华文细黑" pitchFamily="2" charset="-122"/>
                <a:cs typeface="Times New Roman" pitchFamily="18" charset="0"/>
              </a:rPr>
              <a:t>月</a:t>
            </a:r>
          </a:p>
        </p:txBody>
      </p:sp>
      <p:sp>
        <p:nvSpPr>
          <p:cNvPr id="545800" name="Text Box 9"/>
          <p:cNvSpPr txBox="1">
            <a:spLocks noChangeArrowheads="1"/>
          </p:cNvSpPr>
          <p:nvPr/>
        </p:nvSpPr>
        <p:spPr bwMode="auto">
          <a:xfrm>
            <a:off x="7550151" y="2555876"/>
            <a:ext cx="1209675" cy="523875"/>
          </a:xfrm>
          <a:prstGeom prst="rect">
            <a:avLst/>
          </a:prstGeom>
          <a:noFill/>
          <a:ln w="9525">
            <a:noFill/>
            <a:miter lim="800000"/>
            <a:headEnd/>
            <a:tailEnd/>
          </a:ln>
        </p:spPr>
        <p:txBody>
          <a:bodyPr>
            <a:spAutoFit/>
          </a:bodyPr>
          <a:lstStyle/>
          <a:p>
            <a:pPr algn="l">
              <a:spcBef>
                <a:spcPct val="50000"/>
              </a:spcBef>
            </a:pPr>
            <a:r>
              <a:rPr lang="en-US" altLang="zh-CN" sz="2800">
                <a:latin typeface="Times New Roman" pitchFamily="18" charset="0"/>
                <a:ea typeface="华文细黑" pitchFamily="2" charset="-122"/>
                <a:cs typeface="Times New Roman" pitchFamily="18" charset="0"/>
              </a:rPr>
              <a:t>T=6</a:t>
            </a:r>
            <a:r>
              <a:rPr lang="zh-CN" altLang="en-US" sz="2800">
                <a:latin typeface="Times New Roman" pitchFamily="18" charset="0"/>
                <a:ea typeface="华文细黑" pitchFamily="2" charset="-122"/>
                <a:cs typeface="Times New Roman" pitchFamily="18" charset="0"/>
              </a:rPr>
              <a:t>月</a:t>
            </a:r>
          </a:p>
        </p:txBody>
      </p:sp>
      <p:sp>
        <p:nvSpPr>
          <p:cNvPr id="545801" name="Line 10"/>
          <p:cNvSpPr>
            <a:spLocks noChangeShapeType="1"/>
          </p:cNvSpPr>
          <p:nvPr/>
        </p:nvSpPr>
        <p:spPr bwMode="auto">
          <a:xfrm>
            <a:off x="4959350" y="3317875"/>
            <a:ext cx="2895600" cy="0"/>
          </a:xfrm>
          <a:prstGeom prst="line">
            <a:avLst/>
          </a:prstGeom>
          <a:noFill/>
          <a:ln w="28575">
            <a:solidFill>
              <a:srgbClr val="D60093"/>
            </a:solidFill>
            <a:round/>
            <a:headEnd type="triangle" w="med" len="med"/>
            <a:tailEnd type="triangle" w="med" len="med"/>
          </a:ln>
        </p:spPr>
        <p:txBody>
          <a:bodyPr>
            <a:spAutoFit/>
          </a:bodyPr>
          <a:lstStyle/>
          <a:p>
            <a:endParaRPr lang="zh-CN" altLang="en-US"/>
          </a:p>
        </p:txBody>
      </p:sp>
      <p:sp>
        <p:nvSpPr>
          <p:cNvPr id="545802" name="AutoShape 11"/>
          <p:cNvSpPr>
            <a:spLocks noChangeArrowheads="1"/>
          </p:cNvSpPr>
          <p:nvPr/>
        </p:nvSpPr>
        <p:spPr bwMode="auto">
          <a:xfrm>
            <a:off x="6600826" y="4292600"/>
            <a:ext cx="3744913" cy="1081088"/>
          </a:xfrm>
          <a:prstGeom prst="wedgeRoundRectCallout">
            <a:avLst>
              <a:gd name="adj1" fmla="val -77681"/>
              <a:gd name="adj2" fmla="val -138546"/>
              <a:gd name="adj3" fmla="val 16667"/>
            </a:avLst>
          </a:prstGeom>
          <a:noFill/>
          <a:ln w="9525">
            <a:solidFill>
              <a:srgbClr val="FF00FF"/>
            </a:solidFill>
            <a:miter lim="800000"/>
            <a:headEnd/>
            <a:tailEnd/>
          </a:ln>
        </p:spPr>
        <p:txBody>
          <a:bodyPr/>
          <a:lstStyle/>
          <a:p>
            <a:pPr algn="l"/>
            <a:r>
              <a:rPr lang="zh-CN" altLang="en-US" sz="2800">
                <a:latin typeface="Times New Roman" pitchFamily="18" charset="0"/>
                <a:ea typeface="华文细黑" pitchFamily="2" charset="-122"/>
                <a:cs typeface="Times New Roman" pitchFamily="18" charset="0"/>
              </a:rPr>
              <a:t>利率期货价格：</a:t>
            </a:r>
            <a:r>
              <a:rPr lang="en-US" altLang="zh-CN" sz="2800">
                <a:latin typeface="Times New Roman" pitchFamily="18" charset="0"/>
                <a:ea typeface="华文细黑" pitchFamily="2" charset="-122"/>
                <a:cs typeface="Times New Roman" pitchFamily="18" charset="0"/>
              </a:rPr>
              <a:t>P</a:t>
            </a:r>
            <a:r>
              <a:rPr lang="en-US" altLang="zh-CN" sz="2800" baseline="-25000">
                <a:latin typeface="Times New Roman" pitchFamily="18" charset="0"/>
                <a:ea typeface="华文细黑" pitchFamily="2" charset="-122"/>
                <a:cs typeface="Times New Roman" pitchFamily="18" charset="0"/>
              </a:rPr>
              <a:t>0</a:t>
            </a:r>
            <a:r>
              <a:rPr lang="en-US" altLang="zh-CN" sz="2800">
                <a:latin typeface="Times New Roman" pitchFamily="18" charset="0"/>
                <a:ea typeface="华文细黑" pitchFamily="2" charset="-122"/>
                <a:cs typeface="Times New Roman" pitchFamily="18" charset="0"/>
              </a:rPr>
              <a:t>=92</a:t>
            </a:r>
          </a:p>
          <a:p>
            <a:pPr algn="l"/>
            <a:r>
              <a:rPr lang="zh-CN" altLang="en-US" sz="2800">
                <a:latin typeface="Times New Roman" pitchFamily="18" charset="0"/>
                <a:ea typeface="华文细黑" pitchFamily="2" charset="-122"/>
                <a:cs typeface="Times New Roman" pitchFamily="18" charset="0"/>
              </a:rPr>
              <a:t>利率</a:t>
            </a:r>
            <a:r>
              <a:rPr lang="en-US" altLang="zh-CN" sz="2800" i="1">
                <a:latin typeface="Times New Roman" pitchFamily="18" charset="0"/>
                <a:ea typeface="华文细黑" pitchFamily="2" charset="-122"/>
                <a:cs typeface="Times New Roman" pitchFamily="18" charset="0"/>
              </a:rPr>
              <a:t>i</a:t>
            </a:r>
            <a:r>
              <a:rPr lang="en-US" altLang="zh-CN" sz="2800" baseline="-25000">
                <a:latin typeface="Times New Roman" pitchFamily="18" charset="0"/>
                <a:ea typeface="华文细黑" pitchFamily="2" charset="-122"/>
                <a:cs typeface="Times New Roman" pitchFamily="18" charset="0"/>
              </a:rPr>
              <a:t>0</a:t>
            </a:r>
            <a:r>
              <a:rPr lang="zh-CN" altLang="en-US" sz="2800">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8,</a:t>
            </a:r>
            <a:r>
              <a:rPr lang="zh-CN" altLang="en-US" sz="2800">
                <a:latin typeface="Times New Roman" pitchFamily="18" charset="0"/>
                <a:ea typeface="华文细黑" pitchFamily="2" charset="-122"/>
                <a:cs typeface="Times New Roman" pitchFamily="18" charset="0"/>
              </a:rPr>
              <a:t>即</a:t>
            </a:r>
            <a:r>
              <a:rPr lang="en-US" altLang="zh-CN" sz="2800">
                <a:latin typeface="Times New Roman" pitchFamily="18" charset="0"/>
                <a:ea typeface="华文细黑" pitchFamily="2" charset="-122"/>
                <a:cs typeface="Times New Roman" pitchFamily="18" charset="0"/>
              </a:rPr>
              <a:t>8%.</a:t>
            </a:r>
          </a:p>
        </p:txBody>
      </p:sp>
      <p:sp>
        <p:nvSpPr>
          <p:cNvPr id="545803" name="Line 12"/>
          <p:cNvSpPr>
            <a:spLocks noChangeShapeType="1"/>
          </p:cNvSpPr>
          <p:nvPr/>
        </p:nvSpPr>
        <p:spPr bwMode="auto">
          <a:xfrm>
            <a:off x="4943475" y="3068638"/>
            <a:ext cx="0" cy="431800"/>
          </a:xfrm>
          <a:prstGeom prst="line">
            <a:avLst/>
          </a:prstGeom>
          <a:noFill/>
          <a:ln w="28575">
            <a:solidFill>
              <a:schemeClr val="tx1"/>
            </a:solidFill>
            <a:round/>
            <a:headEnd/>
            <a:tailEnd/>
          </a:ln>
        </p:spPr>
        <p:txBody>
          <a:bodyPr>
            <a:spAutoFit/>
          </a:bodyPr>
          <a:lstStyle/>
          <a:p>
            <a:endParaRPr lang="zh-CN" altLang="en-US"/>
          </a:p>
        </p:txBody>
      </p:sp>
      <p:sp>
        <p:nvSpPr>
          <p:cNvPr id="545804" name="Text Box 13"/>
          <p:cNvSpPr txBox="1">
            <a:spLocks noChangeArrowheads="1"/>
          </p:cNvSpPr>
          <p:nvPr/>
        </p:nvSpPr>
        <p:spPr bwMode="auto">
          <a:xfrm>
            <a:off x="1847851" y="3789364"/>
            <a:ext cx="1152525" cy="523875"/>
          </a:xfrm>
          <a:prstGeom prst="rect">
            <a:avLst/>
          </a:prstGeom>
          <a:noFill/>
          <a:ln w="28575">
            <a:solidFill>
              <a:srgbClr val="FF00FF"/>
            </a:solidFill>
            <a:miter lim="800000"/>
            <a:headEnd/>
            <a:tailEnd/>
          </a:ln>
        </p:spPr>
        <p:txBody>
          <a:bodyPr>
            <a:spAutoFit/>
          </a:bodyPr>
          <a:lstStyle/>
          <a:p>
            <a:pPr>
              <a:spcBef>
                <a:spcPct val="50000"/>
              </a:spcBef>
            </a:pPr>
            <a:r>
              <a:rPr lang="en-US" altLang="zh-CN" sz="2800">
                <a:latin typeface="Times New Roman" pitchFamily="18" charset="0"/>
                <a:cs typeface="Times New Roman" pitchFamily="18" charset="0"/>
              </a:rPr>
              <a:t>P</a:t>
            </a:r>
            <a:r>
              <a:rPr lang="en-US" altLang="zh-CN" sz="2800" baseline="-25000">
                <a:latin typeface="Times New Roman" pitchFamily="18" charset="0"/>
                <a:cs typeface="Times New Roman" pitchFamily="18" charset="0"/>
              </a:rPr>
              <a:t>0</a:t>
            </a:r>
            <a:r>
              <a:rPr lang="en-US" altLang="zh-CN" sz="2800">
                <a:latin typeface="Times New Roman" pitchFamily="18" charset="0"/>
                <a:cs typeface="Times New Roman" pitchFamily="18" charset="0"/>
              </a:rPr>
              <a:t>=92</a:t>
            </a:r>
          </a:p>
        </p:txBody>
      </p:sp>
      <p:sp>
        <p:nvSpPr>
          <p:cNvPr id="545805" name="AutoShape 14"/>
          <p:cNvSpPr>
            <a:spLocks noChangeArrowheads="1"/>
          </p:cNvSpPr>
          <p:nvPr/>
        </p:nvSpPr>
        <p:spPr bwMode="auto">
          <a:xfrm>
            <a:off x="3503613" y="4149726"/>
            <a:ext cx="2087562" cy="1008063"/>
          </a:xfrm>
          <a:prstGeom prst="wedgeRectCallout">
            <a:avLst>
              <a:gd name="adj1" fmla="val 19278"/>
              <a:gd name="adj2" fmla="val -112991"/>
            </a:avLst>
          </a:prstGeom>
          <a:noFill/>
          <a:ln w="28575">
            <a:solidFill>
              <a:schemeClr val="tx1"/>
            </a:solidFill>
            <a:miter lim="800000"/>
            <a:headEnd/>
            <a:tailEnd/>
          </a:ln>
        </p:spPr>
        <p:txBody>
          <a:bodyPr/>
          <a:lstStyle/>
          <a:p>
            <a:r>
              <a:rPr lang="zh-CN" altLang="en-US" sz="2800">
                <a:latin typeface="华文细黑" pitchFamily="2" charset="-122"/>
                <a:ea typeface="华文细黑" pitchFamily="2" charset="-122"/>
              </a:rPr>
              <a:t>合约期满日，现金结算</a:t>
            </a:r>
          </a:p>
        </p:txBody>
      </p:sp>
    </p:spTree>
    <p:extLst>
      <p:ext uri="{BB962C8B-B14F-4D97-AF65-F5344CB8AC3E}">
        <p14:creationId xmlns:p14="http://schemas.microsoft.com/office/powerpoint/2010/main" val="30354916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9"/>
          <p:cNvSpPr txBox="1">
            <a:spLocks noChangeArrowheads="1"/>
          </p:cNvSpPr>
          <p:nvPr/>
        </p:nvSpPr>
        <p:spPr bwMode="auto">
          <a:xfrm>
            <a:off x="2279651" y="1916113"/>
            <a:ext cx="1008063" cy="463550"/>
          </a:xfrm>
          <a:prstGeom prst="rect">
            <a:avLst/>
          </a:prstGeom>
          <a:noFill/>
          <a:ln w="28575">
            <a:noFill/>
            <a:miter lim="800000"/>
            <a:headEnd/>
            <a:tailEnd/>
          </a:ln>
        </p:spPr>
        <p:txBody>
          <a:bodyPr>
            <a:spAutoFit/>
          </a:bodyPr>
          <a:lstStyle/>
          <a:p>
            <a:pPr>
              <a:spcBef>
                <a:spcPct val="50000"/>
              </a:spcBef>
            </a:pPr>
            <a:r>
              <a:rPr lang="zh-CN" altLang="en-US" sz="2400"/>
              <a:t>价格</a:t>
            </a:r>
          </a:p>
        </p:txBody>
      </p:sp>
      <p:sp>
        <p:nvSpPr>
          <p:cNvPr id="546819" name="Text Box 10"/>
          <p:cNvSpPr txBox="1">
            <a:spLocks noChangeArrowheads="1"/>
          </p:cNvSpPr>
          <p:nvPr/>
        </p:nvSpPr>
        <p:spPr bwMode="auto">
          <a:xfrm>
            <a:off x="8616951" y="3357564"/>
            <a:ext cx="1223963" cy="460375"/>
          </a:xfrm>
          <a:prstGeom prst="rect">
            <a:avLst/>
          </a:prstGeom>
          <a:noFill/>
          <a:ln w="28575">
            <a:noFill/>
            <a:miter lim="800000"/>
            <a:headEnd/>
            <a:tailEnd/>
          </a:ln>
        </p:spPr>
        <p:txBody>
          <a:bodyPr>
            <a:spAutoFit/>
          </a:bodyPr>
          <a:lstStyle/>
          <a:p>
            <a:pPr>
              <a:spcBef>
                <a:spcPct val="50000"/>
              </a:spcBef>
            </a:pPr>
            <a:r>
              <a:rPr lang="zh-CN" altLang="en-US" sz="2400"/>
              <a:t>时间</a:t>
            </a:r>
          </a:p>
        </p:txBody>
      </p:sp>
      <p:grpSp>
        <p:nvGrpSpPr>
          <p:cNvPr id="546820" name="组合 23"/>
          <p:cNvGrpSpPr>
            <a:grpSpLocks/>
          </p:cNvGrpSpPr>
          <p:nvPr/>
        </p:nvGrpSpPr>
        <p:grpSpPr bwMode="auto">
          <a:xfrm>
            <a:off x="3000375" y="1196975"/>
            <a:ext cx="5545138" cy="2376488"/>
            <a:chOff x="1331913" y="1844675"/>
            <a:chExt cx="5545137" cy="2376488"/>
          </a:xfrm>
        </p:grpSpPr>
        <p:sp>
          <p:nvSpPr>
            <p:cNvPr id="546828" name="Text Box 3"/>
            <p:cNvSpPr txBox="1">
              <a:spLocks noChangeArrowheads="1"/>
            </p:cNvSpPr>
            <p:nvPr/>
          </p:nvSpPr>
          <p:spPr bwMode="auto">
            <a:xfrm>
              <a:off x="1331913" y="1916113"/>
              <a:ext cx="1463675" cy="461665"/>
            </a:xfrm>
            <a:prstGeom prst="rect">
              <a:avLst/>
            </a:prstGeom>
            <a:solidFill>
              <a:srgbClr val="CCFFFF"/>
            </a:solidFill>
            <a:ln w="28575">
              <a:solidFill>
                <a:schemeClr val="tx1"/>
              </a:solidFill>
              <a:miter lim="800000"/>
              <a:headEnd/>
              <a:tailEnd/>
            </a:ln>
          </p:spPr>
          <p:txBody>
            <a:bodyPr>
              <a:spAutoFit/>
            </a:bodyPr>
            <a:lstStyle/>
            <a:p>
              <a:pPr algn="l">
                <a:spcBef>
                  <a:spcPct val="50000"/>
                </a:spcBef>
              </a:pPr>
              <a:r>
                <a:rPr lang="zh-CN" altLang="en-US" sz="2400"/>
                <a:t>逢低买入</a:t>
              </a:r>
            </a:p>
          </p:txBody>
        </p:sp>
        <p:sp>
          <p:nvSpPr>
            <p:cNvPr id="546829" name="Text Box 4"/>
            <p:cNvSpPr txBox="1">
              <a:spLocks noChangeArrowheads="1"/>
            </p:cNvSpPr>
            <p:nvPr/>
          </p:nvSpPr>
          <p:spPr bwMode="auto">
            <a:xfrm>
              <a:off x="4140200" y="1844675"/>
              <a:ext cx="1609725" cy="461665"/>
            </a:xfrm>
            <a:prstGeom prst="rect">
              <a:avLst/>
            </a:prstGeom>
            <a:solidFill>
              <a:srgbClr val="FFFF99"/>
            </a:solidFill>
            <a:ln w="28575">
              <a:solidFill>
                <a:schemeClr val="tx1"/>
              </a:solidFill>
              <a:miter lim="800000"/>
              <a:headEnd/>
              <a:tailEnd/>
            </a:ln>
          </p:spPr>
          <p:txBody>
            <a:bodyPr>
              <a:spAutoFit/>
            </a:bodyPr>
            <a:lstStyle/>
            <a:p>
              <a:pPr algn="l">
                <a:spcBef>
                  <a:spcPct val="50000"/>
                </a:spcBef>
              </a:pPr>
              <a:r>
                <a:rPr lang="zh-CN" altLang="en-US" sz="2400"/>
                <a:t>逢高出售</a:t>
              </a:r>
            </a:p>
          </p:txBody>
        </p:sp>
        <p:sp>
          <p:nvSpPr>
            <p:cNvPr id="546830" name="Line 5"/>
            <p:cNvSpPr>
              <a:spLocks noChangeShapeType="1"/>
            </p:cNvSpPr>
            <p:nvPr/>
          </p:nvSpPr>
          <p:spPr bwMode="auto">
            <a:xfrm>
              <a:off x="3132138" y="2133600"/>
              <a:ext cx="762000" cy="0"/>
            </a:xfrm>
            <a:prstGeom prst="line">
              <a:avLst/>
            </a:prstGeom>
            <a:noFill/>
            <a:ln w="76200">
              <a:solidFill>
                <a:schemeClr val="tx1"/>
              </a:solidFill>
              <a:round/>
              <a:headEnd/>
              <a:tailEnd type="triangle" w="med" len="med"/>
            </a:ln>
          </p:spPr>
          <p:txBody>
            <a:bodyPr>
              <a:spAutoFit/>
            </a:bodyPr>
            <a:lstStyle/>
            <a:p>
              <a:endParaRPr lang="zh-CN" altLang="en-US"/>
            </a:p>
          </p:txBody>
        </p:sp>
        <p:sp>
          <p:nvSpPr>
            <p:cNvPr id="546831" name="Line 6"/>
            <p:cNvSpPr>
              <a:spLocks noChangeShapeType="1"/>
            </p:cNvSpPr>
            <p:nvPr/>
          </p:nvSpPr>
          <p:spPr bwMode="auto">
            <a:xfrm flipV="1">
              <a:off x="1547813" y="2636838"/>
              <a:ext cx="0" cy="1584325"/>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6832" name="Line 7"/>
            <p:cNvSpPr>
              <a:spLocks noChangeShapeType="1"/>
            </p:cNvSpPr>
            <p:nvPr/>
          </p:nvSpPr>
          <p:spPr bwMode="auto">
            <a:xfrm>
              <a:off x="1547813" y="4221163"/>
              <a:ext cx="5329237" cy="0"/>
            </a:xfrm>
            <a:prstGeom prst="line">
              <a:avLst/>
            </a:prstGeom>
            <a:noFill/>
            <a:ln w="28575">
              <a:solidFill>
                <a:schemeClr val="tx1"/>
              </a:solidFill>
              <a:round/>
              <a:headEnd/>
              <a:tailEnd type="triangle" w="med" len="med"/>
            </a:ln>
          </p:spPr>
          <p:txBody>
            <a:bodyPr>
              <a:spAutoFit/>
            </a:bodyPr>
            <a:lstStyle/>
            <a:p>
              <a:endParaRPr lang="zh-CN" altLang="en-US"/>
            </a:p>
          </p:txBody>
        </p:sp>
        <p:sp>
          <p:nvSpPr>
            <p:cNvPr id="546833" name="Freeform 8"/>
            <p:cNvSpPr>
              <a:spLocks/>
            </p:cNvSpPr>
            <p:nvPr/>
          </p:nvSpPr>
          <p:spPr bwMode="auto">
            <a:xfrm>
              <a:off x="1614488" y="2420938"/>
              <a:ext cx="4468812" cy="369332"/>
            </a:xfrm>
            <a:custGeom>
              <a:avLst/>
              <a:gdLst>
                <a:gd name="T0" fmla="*/ 0 w 2815"/>
                <a:gd name="T1" fmla="*/ 2147483647 h 995"/>
                <a:gd name="T2" fmla="*/ 2147483647 w 2815"/>
                <a:gd name="T3" fmla="*/ 2147483647 h 995"/>
                <a:gd name="T4" fmla="*/ 2147483647 w 2815"/>
                <a:gd name="T5" fmla="*/ 2147483647 h 995"/>
                <a:gd name="T6" fmla="*/ 2147483647 w 2815"/>
                <a:gd name="T7" fmla="*/ 0 h 995"/>
                <a:gd name="T8" fmla="*/ 0 60000 65536"/>
                <a:gd name="T9" fmla="*/ 0 60000 65536"/>
                <a:gd name="T10" fmla="*/ 0 60000 65536"/>
                <a:gd name="T11" fmla="*/ 0 60000 65536"/>
                <a:gd name="T12" fmla="*/ 0 w 2815"/>
                <a:gd name="T13" fmla="*/ 0 h 995"/>
                <a:gd name="T14" fmla="*/ 2815 w 2815"/>
                <a:gd name="T15" fmla="*/ 995 h 995"/>
              </a:gdLst>
              <a:ahLst/>
              <a:cxnLst>
                <a:cxn ang="T8">
                  <a:pos x="T0" y="T1"/>
                </a:cxn>
                <a:cxn ang="T9">
                  <a:pos x="T2" y="T3"/>
                </a:cxn>
                <a:cxn ang="T10">
                  <a:pos x="T4" y="T5"/>
                </a:cxn>
                <a:cxn ang="T11">
                  <a:pos x="T6" y="T7"/>
                </a:cxn>
              </a:cxnLst>
              <a:rect l="T12" t="T13" r="T14" b="T15"/>
              <a:pathLst>
                <a:path w="2815" h="995">
                  <a:moveTo>
                    <a:pt x="0" y="995"/>
                  </a:moveTo>
                  <a:cubicBezTo>
                    <a:pt x="123" y="945"/>
                    <a:pt x="449" y="776"/>
                    <a:pt x="738" y="689"/>
                  </a:cubicBezTo>
                  <a:cubicBezTo>
                    <a:pt x="1027" y="602"/>
                    <a:pt x="1391" y="588"/>
                    <a:pt x="1737" y="473"/>
                  </a:cubicBezTo>
                  <a:cubicBezTo>
                    <a:pt x="2083" y="358"/>
                    <a:pt x="2591" y="99"/>
                    <a:pt x="2815" y="0"/>
                  </a:cubicBezTo>
                </a:path>
              </a:pathLst>
            </a:custGeom>
            <a:noFill/>
            <a:ln w="28575">
              <a:solidFill>
                <a:schemeClr val="tx1"/>
              </a:solidFill>
              <a:round/>
              <a:headEnd/>
              <a:tailEnd/>
            </a:ln>
          </p:spPr>
          <p:txBody>
            <a:bodyPr>
              <a:spAutoFit/>
            </a:bodyPr>
            <a:lstStyle/>
            <a:p>
              <a:endParaRPr lang="zh-CN" altLang="en-US"/>
            </a:p>
          </p:txBody>
        </p:sp>
        <p:sp>
          <p:nvSpPr>
            <p:cNvPr id="546834" name="Line 11"/>
            <p:cNvSpPr>
              <a:spLocks noChangeShapeType="1"/>
            </p:cNvSpPr>
            <p:nvPr/>
          </p:nvSpPr>
          <p:spPr bwMode="auto">
            <a:xfrm>
              <a:off x="2339975" y="2420938"/>
              <a:ext cx="0" cy="1223962"/>
            </a:xfrm>
            <a:prstGeom prst="line">
              <a:avLst/>
            </a:prstGeom>
            <a:noFill/>
            <a:ln w="28575">
              <a:solidFill>
                <a:schemeClr val="tx1"/>
              </a:solidFill>
              <a:prstDash val="sysDot"/>
              <a:round/>
              <a:headEnd/>
              <a:tailEnd/>
            </a:ln>
          </p:spPr>
          <p:txBody>
            <a:bodyPr>
              <a:spAutoFit/>
            </a:bodyPr>
            <a:lstStyle/>
            <a:p>
              <a:endParaRPr lang="zh-CN" altLang="en-US"/>
            </a:p>
          </p:txBody>
        </p:sp>
        <p:sp>
          <p:nvSpPr>
            <p:cNvPr id="546835" name="Line 12"/>
            <p:cNvSpPr>
              <a:spLocks noChangeShapeType="1"/>
            </p:cNvSpPr>
            <p:nvPr/>
          </p:nvSpPr>
          <p:spPr bwMode="auto">
            <a:xfrm>
              <a:off x="5076825" y="2349500"/>
              <a:ext cx="0" cy="503238"/>
            </a:xfrm>
            <a:prstGeom prst="line">
              <a:avLst/>
            </a:prstGeom>
            <a:noFill/>
            <a:ln w="28575">
              <a:solidFill>
                <a:schemeClr val="tx1"/>
              </a:solidFill>
              <a:prstDash val="sysDot"/>
              <a:round/>
              <a:headEnd/>
              <a:tailEnd/>
            </a:ln>
          </p:spPr>
          <p:txBody>
            <a:bodyPr>
              <a:spAutoFit/>
            </a:bodyPr>
            <a:lstStyle/>
            <a:p>
              <a:endParaRPr lang="zh-CN" altLang="en-US"/>
            </a:p>
          </p:txBody>
        </p:sp>
        <p:sp>
          <p:nvSpPr>
            <p:cNvPr id="546836" name="Line 13"/>
            <p:cNvSpPr>
              <a:spLocks noChangeShapeType="1"/>
            </p:cNvSpPr>
            <p:nvPr/>
          </p:nvSpPr>
          <p:spPr bwMode="auto">
            <a:xfrm>
              <a:off x="1547813" y="3716338"/>
              <a:ext cx="792162" cy="0"/>
            </a:xfrm>
            <a:prstGeom prst="line">
              <a:avLst/>
            </a:prstGeom>
            <a:noFill/>
            <a:ln w="28575">
              <a:solidFill>
                <a:schemeClr val="tx1"/>
              </a:solidFill>
              <a:prstDash val="sysDot"/>
              <a:round/>
              <a:headEnd/>
              <a:tailEnd/>
            </a:ln>
          </p:spPr>
          <p:txBody>
            <a:bodyPr>
              <a:spAutoFit/>
            </a:bodyPr>
            <a:lstStyle/>
            <a:p>
              <a:endParaRPr lang="zh-CN" altLang="en-US"/>
            </a:p>
          </p:txBody>
        </p:sp>
        <p:sp>
          <p:nvSpPr>
            <p:cNvPr id="546837" name="Line 14"/>
            <p:cNvSpPr>
              <a:spLocks noChangeShapeType="1"/>
            </p:cNvSpPr>
            <p:nvPr/>
          </p:nvSpPr>
          <p:spPr bwMode="auto">
            <a:xfrm flipH="1">
              <a:off x="1547813" y="2852738"/>
              <a:ext cx="3529012" cy="0"/>
            </a:xfrm>
            <a:prstGeom prst="line">
              <a:avLst/>
            </a:prstGeom>
            <a:noFill/>
            <a:ln w="28575">
              <a:solidFill>
                <a:schemeClr val="tx1"/>
              </a:solidFill>
              <a:prstDash val="sysDot"/>
              <a:round/>
              <a:headEnd/>
              <a:tailEnd/>
            </a:ln>
          </p:spPr>
          <p:txBody>
            <a:bodyPr>
              <a:spAutoFit/>
            </a:bodyPr>
            <a:lstStyle/>
            <a:p>
              <a:endParaRPr lang="zh-CN" altLang="en-US"/>
            </a:p>
          </p:txBody>
        </p:sp>
      </p:grpSp>
      <p:sp>
        <p:nvSpPr>
          <p:cNvPr id="546821" name="Text Box 16"/>
          <p:cNvSpPr txBox="1">
            <a:spLocks noChangeArrowheads="1"/>
          </p:cNvSpPr>
          <p:nvPr/>
        </p:nvSpPr>
        <p:spPr bwMode="auto">
          <a:xfrm>
            <a:off x="2063750" y="3789363"/>
            <a:ext cx="3168650" cy="1016000"/>
          </a:xfrm>
          <a:prstGeom prst="rect">
            <a:avLst/>
          </a:prstGeom>
          <a:solidFill>
            <a:srgbClr val="CCFFFF"/>
          </a:solid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以低利率借入资金</a:t>
            </a:r>
          </a:p>
          <a:p>
            <a:pPr>
              <a:spcBef>
                <a:spcPct val="50000"/>
              </a:spcBef>
            </a:pPr>
            <a:r>
              <a:rPr lang="zh-CN" altLang="en-US" sz="2400">
                <a:latin typeface="华文细黑" pitchFamily="2" charset="-122"/>
                <a:ea typeface="华文细黑" pitchFamily="2" charset="-122"/>
              </a:rPr>
              <a:t>出售利率期货（卖方）</a:t>
            </a:r>
          </a:p>
        </p:txBody>
      </p:sp>
      <p:sp>
        <p:nvSpPr>
          <p:cNvPr id="546822" name="Text Box 17"/>
          <p:cNvSpPr txBox="1">
            <a:spLocks noChangeArrowheads="1"/>
          </p:cNvSpPr>
          <p:nvPr/>
        </p:nvSpPr>
        <p:spPr bwMode="auto">
          <a:xfrm>
            <a:off x="6311900" y="3789363"/>
            <a:ext cx="3168650" cy="1016000"/>
          </a:xfrm>
          <a:prstGeom prst="rect">
            <a:avLst/>
          </a:prstGeom>
          <a:no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以高利率存入资金</a:t>
            </a:r>
          </a:p>
          <a:p>
            <a:pPr>
              <a:spcBef>
                <a:spcPct val="50000"/>
              </a:spcBef>
            </a:pPr>
            <a:r>
              <a:rPr lang="zh-CN" altLang="en-US" sz="2400">
                <a:latin typeface="华文细黑" pitchFamily="2" charset="-122"/>
                <a:ea typeface="华文细黑" pitchFamily="2" charset="-122"/>
              </a:rPr>
              <a:t>买入利率期货（买方）</a:t>
            </a:r>
          </a:p>
        </p:txBody>
      </p:sp>
      <p:sp>
        <p:nvSpPr>
          <p:cNvPr id="546823" name="Line 18"/>
          <p:cNvSpPr>
            <a:spLocks noChangeShapeType="1"/>
          </p:cNvSpPr>
          <p:nvPr/>
        </p:nvSpPr>
        <p:spPr bwMode="auto">
          <a:xfrm>
            <a:off x="5375275" y="4292600"/>
            <a:ext cx="762000" cy="0"/>
          </a:xfrm>
          <a:prstGeom prst="line">
            <a:avLst/>
          </a:prstGeom>
          <a:noFill/>
          <a:ln w="76200">
            <a:solidFill>
              <a:schemeClr val="tx1"/>
            </a:solidFill>
            <a:round/>
            <a:headEnd/>
            <a:tailEnd type="triangle" w="med" len="med"/>
          </a:ln>
        </p:spPr>
        <p:txBody>
          <a:bodyPr>
            <a:spAutoFit/>
          </a:bodyPr>
          <a:lstStyle/>
          <a:p>
            <a:endParaRPr lang="zh-CN" altLang="en-US"/>
          </a:p>
        </p:txBody>
      </p:sp>
      <p:sp>
        <p:nvSpPr>
          <p:cNvPr id="546824" name="Text Box 19"/>
          <p:cNvSpPr txBox="1">
            <a:spLocks noChangeArrowheads="1"/>
          </p:cNvSpPr>
          <p:nvPr/>
        </p:nvSpPr>
        <p:spPr bwMode="auto">
          <a:xfrm>
            <a:off x="2566989" y="5013326"/>
            <a:ext cx="2376487" cy="461963"/>
          </a:xfrm>
          <a:prstGeom prst="rect">
            <a:avLst/>
          </a:prstGeom>
          <a:solidFill>
            <a:srgbClr val="CCFFFF"/>
          </a:solid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逢</a:t>
            </a:r>
            <a:r>
              <a:rPr lang="zh-CN" altLang="en-US" sz="2400" b="1">
                <a:solidFill>
                  <a:srgbClr val="FF0000"/>
                </a:solidFill>
                <a:latin typeface="华文细黑" pitchFamily="2" charset="-122"/>
                <a:ea typeface="华文细黑" pitchFamily="2" charset="-122"/>
              </a:rPr>
              <a:t>低利率</a:t>
            </a:r>
            <a:r>
              <a:rPr lang="zh-CN" altLang="en-US" sz="2400">
                <a:latin typeface="华文细黑" pitchFamily="2" charset="-122"/>
                <a:ea typeface="华文细黑" pitchFamily="2" charset="-122"/>
              </a:rPr>
              <a:t>出售</a:t>
            </a:r>
          </a:p>
        </p:txBody>
      </p:sp>
      <p:sp>
        <p:nvSpPr>
          <p:cNvPr id="546825" name="Text Box 20"/>
          <p:cNvSpPr txBox="1">
            <a:spLocks noChangeArrowheads="1"/>
          </p:cNvSpPr>
          <p:nvPr/>
        </p:nvSpPr>
        <p:spPr bwMode="auto">
          <a:xfrm>
            <a:off x="6743700" y="5013326"/>
            <a:ext cx="2089150" cy="461963"/>
          </a:xfrm>
          <a:prstGeom prst="rect">
            <a:avLst/>
          </a:prstGeom>
          <a:solidFill>
            <a:srgbClr val="FFFF99"/>
          </a:solidFill>
          <a:ln w="28575">
            <a:solidFill>
              <a:schemeClr val="tx1"/>
            </a:solidFill>
            <a:miter lim="800000"/>
            <a:headEnd/>
            <a:tailEnd/>
          </a:ln>
        </p:spPr>
        <p:txBody>
          <a:bodyPr>
            <a:spAutoFit/>
          </a:bodyPr>
          <a:lstStyle/>
          <a:p>
            <a:pPr>
              <a:spcBef>
                <a:spcPct val="50000"/>
              </a:spcBef>
            </a:pPr>
            <a:r>
              <a:rPr lang="zh-CN" altLang="en-US" sz="2400">
                <a:latin typeface="华文细黑" pitchFamily="2" charset="-122"/>
                <a:ea typeface="华文细黑" pitchFamily="2" charset="-122"/>
              </a:rPr>
              <a:t>逢</a:t>
            </a:r>
            <a:r>
              <a:rPr lang="zh-CN" altLang="en-US" sz="2400" b="1">
                <a:solidFill>
                  <a:srgbClr val="FF0000"/>
                </a:solidFill>
                <a:latin typeface="华文细黑" pitchFamily="2" charset="-122"/>
                <a:ea typeface="华文细黑" pitchFamily="2" charset="-122"/>
              </a:rPr>
              <a:t>高利率</a:t>
            </a:r>
            <a:r>
              <a:rPr lang="zh-CN" altLang="en-US" sz="2400">
                <a:latin typeface="华文细黑" pitchFamily="2" charset="-122"/>
                <a:ea typeface="华文细黑" pitchFamily="2" charset="-122"/>
              </a:rPr>
              <a:t>买入</a:t>
            </a:r>
          </a:p>
        </p:txBody>
      </p:sp>
      <p:sp>
        <p:nvSpPr>
          <p:cNvPr id="546826" name="Line 21"/>
          <p:cNvSpPr>
            <a:spLocks noChangeShapeType="1"/>
          </p:cNvSpPr>
          <p:nvPr/>
        </p:nvSpPr>
        <p:spPr bwMode="auto">
          <a:xfrm>
            <a:off x="5375275" y="5229225"/>
            <a:ext cx="762000" cy="0"/>
          </a:xfrm>
          <a:prstGeom prst="line">
            <a:avLst/>
          </a:prstGeom>
          <a:noFill/>
          <a:ln w="76200">
            <a:solidFill>
              <a:schemeClr val="tx1"/>
            </a:solidFill>
            <a:round/>
            <a:headEnd/>
            <a:tailEnd type="triangle" w="med" len="med"/>
          </a:ln>
        </p:spPr>
        <p:txBody>
          <a:bodyPr>
            <a:spAutoFit/>
          </a:bodyPr>
          <a:lstStyle/>
          <a:p>
            <a:endParaRPr lang="zh-CN" altLang="en-US"/>
          </a:p>
        </p:txBody>
      </p:sp>
      <p:sp>
        <p:nvSpPr>
          <p:cNvPr id="546827" name="TextBox 22"/>
          <p:cNvSpPr txBox="1">
            <a:spLocks noChangeArrowheads="1"/>
          </p:cNvSpPr>
          <p:nvPr/>
        </p:nvSpPr>
        <p:spPr bwMode="auto">
          <a:xfrm>
            <a:off x="2135188" y="404814"/>
            <a:ext cx="6985000" cy="522287"/>
          </a:xfrm>
          <a:prstGeom prst="rect">
            <a:avLst/>
          </a:prstGeom>
          <a:noFill/>
          <a:ln w="9525">
            <a:noFill/>
            <a:miter lim="800000"/>
            <a:headEnd/>
            <a:tailEnd/>
          </a:ln>
        </p:spPr>
        <p:txBody>
          <a:bodyPr>
            <a:spAutoFit/>
          </a:bodyPr>
          <a:lstStyle/>
          <a:p>
            <a:r>
              <a:rPr lang="zh-CN" altLang="en-US" sz="2800" b="1">
                <a:solidFill>
                  <a:srgbClr val="FF0000"/>
                </a:solidFill>
                <a:latin typeface="华文细黑" pitchFamily="2" charset="-122"/>
                <a:ea typeface="华文细黑" pitchFamily="2" charset="-122"/>
              </a:rPr>
              <a:t>利率期货合约的买方和卖方</a:t>
            </a:r>
          </a:p>
        </p:txBody>
      </p:sp>
    </p:spTree>
    <p:extLst>
      <p:ext uri="{BB962C8B-B14F-4D97-AF65-F5344CB8AC3E}">
        <p14:creationId xmlns:p14="http://schemas.microsoft.com/office/powerpoint/2010/main" val="335596790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1774825" y="1989139"/>
            <a:ext cx="8497888" cy="2232025"/>
          </a:xfrm>
        </p:spPr>
        <p:txBody>
          <a:bodyPr/>
          <a:lstStyle/>
          <a:p>
            <a:pPr eaLnBrk="1" hangingPunct="1"/>
            <a:r>
              <a:rPr lang="zh-CN" altLang="en-US" b="1">
                <a:latin typeface="华文细黑" pitchFamily="2" charset="-122"/>
                <a:ea typeface="华文细黑" pitchFamily="2" charset="-122"/>
              </a:rPr>
              <a:t>买入利率期货相当于将来以一固定利率存款 </a:t>
            </a:r>
          </a:p>
          <a:p>
            <a:pPr eaLnBrk="1" hangingPunct="1"/>
            <a:r>
              <a:rPr lang="zh-CN" altLang="en-US" b="1">
                <a:latin typeface="华文细黑" pitchFamily="2" charset="-122"/>
                <a:ea typeface="华文细黑" pitchFamily="2" charset="-122"/>
              </a:rPr>
              <a:t>利率下跌对期货的多头有利</a:t>
            </a:r>
          </a:p>
          <a:p>
            <a:pPr eaLnBrk="1" hangingPunct="1"/>
            <a:r>
              <a:rPr lang="zh-CN" altLang="en-US" b="1">
                <a:latin typeface="华文细黑" pitchFamily="2" charset="-122"/>
                <a:ea typeface="华文细黑" pitchFamily="2" charset="-122"/>
              </a:rPr>
              <a:t>按照人们“低价买高价卖”的思路，希望利率期货</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的价格能随着利率水平的下跌而上升，反之反是。</a:t>
            </a:r>
          </a:p>
          <a:p>
            <a:pPr eaLnBrk="1" hangingPunct="1">
              <a:buFont typeface="Wingdings" pitchFamily="2" charset="2"/>
              <a:buNone/>
            </a:pPr>
            <a:endParaRPr lang="zh-CN" altLang="en-US" sz="3200"/>
          </a:p>
          <a:p>
            <a:pPr lvl="1" eaLnBrk="1" hangingPunct="1">
              <a:buFont typeface="Wingdings 2" pitchFamily="18" charset="2"/>
              <a:buNone/>
            </a:pPr>
            <a:endParaRPr lang="en-US" altLang="zh-CN">
              <a:solidFill>
                <a:schemeClr val="tx2"/>
              </a:solidFill>
            </a:endParaRPr>
          </a:p>
        </p:txBody>
      </p:sp>
      <p:sp>
        <p:nvSpPr>
          <p:cNvPr id="547843" name="TextBox 4"/>
          <p:cNvSpPr txBox="1">
            <a:spLocks noChangeArrowheads="1"/>
          </p:cNvSpPr>
          <p:nvPr/>
        </p:nvSpPr>
        <p:spPr bwMode="auto">
          <a:xfrm>
            <a:off x="2208213" y="1196975"/>
            <a:ext cx="6983412" cy="522288"/>
          </a:xfrm>
          <a:prstGeom prst="rect">
            <a:avLst/>
          </a:prstGeom>
          <a:noFill/>
          <a:ln w="9525">
            <a:noFill/>
            <a:miter lim="800000"/>
            <a:headEnd/>
            <a:tailEnd/>
          </a:ln>
        </p:spPr>
        <p:txBody>
          <a:bodyPr>
            <a:spAutoFit/>
          </a:bodyPr>
          <a:lstStyle/>
          <a:p>
            <a:r>
              <a:rPr lang="zh-CN" altLang="en-US" sz="2800" b="1">
                <a:solidFill>
                  <a:srgbClr val="FF0000"/>
                </a:solidFill>
                <a:latin typeface="华文细黑" pitchFamily="2" charset="-122"/>
                <a:ea typeface="华文细黑" pitchFamily="2" charset="-122"/>
              </a:rPr>
              <a:t>利率期货合约的买方和卖方</a:t>
            </a:r>
          </a:p>
        </p:txBody>
      </p:sp>
      <p:sp>
        <p:nvSpPr>
          <p:cNvPr id="54784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473093" name="TextBox 6"/>
          <p:cNvSpPr txBox="1">
            <a:spLocks noChangeArrowheads="1"/>
          </p:cNvSpPr>
          <p:nvPr/>
        </p:nvSpPr>
        <p:spPr bwMode="auto">
          <a:xfrm>
            <a:off x="1774825" y="4437063"/>
            <a:ext cx="8497888" cy="1384300"/>
          </a:xfrm>
          <a:prstGeom prst="rect">
            <a:avLst/>
          </a:prstGeom>
          <a:noFill/>
          <a:ln w="9525">
            <a:noFill/>
            <a:miter lim="800000"/>
            <a:headEnd/>
            <a:tailEnd/>
          </a:ln>
        </p:spPr>
        <p:txBody>
          <a:bodyPr>
            <a:spAutoFit/>
          </a:bodyPr>
          <a:lstStyle/>
          <a:p>
            <a:pPr algn="l"/>
            <a:r>
              <a:rPr lang="zh-CN" altLang="en-US" sz="2800">
                <a:solidFill>
                  <a:srgbClr val="FF0000"/>
                </a:solidFill>
              </a:rPr>
              <a:t>注意：</a:t>
            </a:r>
            <a:r>
              <a:rPr lang="zh-CN" altLang="en-US" sz="2800" b="1">
                <a:latin typeface="华文细黑" pitchFamily="2" charset="-122"/>
                <a:ea typeface="华文细黑" pitchFamily="2" charset="-122"/>
              </a:rPr>
              <a:t>由于报价方法的差异，利率期货与利率远期的</a:t>
            </a:r>
            <a:r>
              <a:rPr lang="zh-CN" altLang="en-US" sz="2800" b="1">
                <a:solidFill>
                  <a:srgbClr val="FF0000"/>
                </a:solidFill>
                <a:latin typeface="华文细黑" pitchFamily="2" charset="-122"/>
                <a:ea typeface="华文细黑" pitchFamily="2" charset="-122"/>
              </a:rPr>
              <a:t>头寸方向相反（</a:t>
            </a:r>
            <a:r>
              <a:rPr lang="zh-CN" altLang="en-US" sz="2800" b="1">
                <a:latin typeface="华文细黑" pitchFamily="2" charset="-122"/>
                <a:ea typeface="华文细黑" pitchFamily="2" charset="-122"/>
              </a:rPr>
              <a:t>如预期利率上涨</a:t>
            </a:r>
            <a:r>
              <a:rPr lang="en-US" altLang="zh-CN" sz="2800" b="1">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买入</a:t>
            </a:r>
            <a:r>
              <a:rPr lang="zh-CN" altLang="en-US" sz="2800" b="1">
                <a:latin typeface="华文细黑" pitchFamily="2" charset="-122"/>
                <a:ea typeface="华文细黑" pitchFamily="2" charset="-122"/>
              </a:rPr>
              <a:t>远期利率合约</a:t>
            </a:r>
            <a:r>
              <a:rPr lang="en-US" altLang="zh-CN" sz="2800" b="1">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卖出</a:t>
            </a:r>
            <a:r>
              <a:rPr lang="zh-CN" altLang="en-US" sz="2800" b="1">
                <a:latin typeface="华文细黑" pitchFamily="2" charset="-122"/>
                <a:ea typeface="华文细黑" pitchFamily="2" charset="-122"/>
              </a:rPr>
              <a:t>利率期货合约</a:t>
            </a:r>
            <a:r>
              <a:rPr lang="zh-CN" altLang="en-US" sz="2800" b="1">
                <a:solidFill>
                  <a:srgbClr val="FF0000"/>
                </a:solidFill>
                <a:latin typeface="华文细黑" pitchFamily="2" charset="-122"/>
                <a:ea typeface="华文细黑" pitchFamily="2" charset="-122"/>
              </a:rPr>
              <a:t>） ！</a:t>
            </a:r>
          </a:p>
        </p:txBody>
      </p:sp>
    </p:spTree>
    <p:extLst>
      <p:ext uri="{BB962C8B-B14F-4D97-AF65-F5344CB8AC3E}">
        <p14:creationId xmlns:p14="http://schemas.microsoft.com/office/powerpoint/2010/main" val="11259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63">
                                            <p:txEl>
                                              <p:pRg st="2" end="2"/>
                                            </p:txEl>
                                          </p:spTgt>
                                        </p:tgtEl>
                                        <p:attrNameLst>
                                          <p:attrName>style.visibility</p:attrName>
                                        </p:attrNameLst>
                                      </p:cBhvr>
                                      <p:to>
                                        <p:strVal val="visible"/>
                                      </p:to>
                                    </p:set>
                                    <p:anim calcmode="lin" valueType="num">
                                      <p:cBhvr additive="base">
                                        <p:cTn id="19"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63">
                                            <p:txEl>
                                              <p:pRg st="3" end="3"/>
                                            </p:txEl>
                                          </p:spTgt>
                                        </p:tgtEl>
                                        <p:attrNameLst>
                                          <p:attrName>style.visibility</p:attrName>
                                        </p:attrNameLst>
                                      </p:cBhvr>
                                      <p:to>
                                        <p:strVal val="visible"/>
                                      </p:to>
                                    </p:set>
                                    <p:anim calcmode="lin" valueType="num">
                                      <p:cBhvr additive="base">
                                        <p:cTn id="25" dur="500" fill="hold"/>
                                        <p:tgtEl>
                                          <p:spTgt spid="92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73093">
                                            <p:txEl>
                                              <p:pRg st="0" end="0"/>
                                            </p:txEl>
                                          </p:spTgt>
                                        </p:tgtEl>
                                        <p:attrNameLst>
                                          <p:attrName>style.visibility</p:attrName>
                                        </p:attrNameLst>
                                      </p:cBhvr>
                                      <p:to>
                                        <p:strVal val="visible"/>
                                      </p:to>
                                    </p:set>
                                    <p:animEffect transition="in" filter="blinds(horizontal)">
                                      <p:cBhvr>
                                        <p:cTn id="31" dur="500"/>
                                        <p:tgtEl>
                                          <p:spTgt spid="4730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0"/>
          </p:nvPr>
        </p:nvSpPr>
        <p:spPr/>
        <p:txBody>
          <a:bodyPr/>
          <a:lstStyle/>
          <a:p>
            <a:pPr>
              <a:defRPr/>
            </a:pPr>
            <a:fld id="{E276C627-BDC7-48EF-8009-A7AE4E0A8B49}" type="slidenum">
              <a:rPr lang="en-US" altLang="zh-CN"/>
              <a:pPr>
                <a:defRPr/>
              </a:pPr>
              <a:t>115</a:t>
            </a:fld>
            <a:endParaRPr lang="en-US" altLang="zh-CN"/>
          </a:p>
        </p:txBody>
      </p:sp>
      <p:sp>
        <p:nvSpPr>
          <p:cNvPr id="548867" name="Rectangle 5"/>
          <p:cNvSpPr>
            <a:spLocks noChangeArrowheads="1"/>
          </p:cNvSpPr>
          <p:nvPr/>
        </p:nvSpPr>
        <p:spPr bwMode="auto">
          <a:xfrm>
            <a:off x="1524001" y="3153847"/>
            <a:ext cx="184731" cy="369332"/>
          </a:xfrm>
          <a:prstGeom prst="rect">
            <a:avLst/>
          </a:prstGeom>
          <a:noFill/>
          <a:ln w="28575">
            <a:noFill/>
            <a:miter lim="800000"/>
            <a:headEnd/>
            <a:tailEnd/>
          </a:ln>
        </p:spPr>
        <p:txBody>
          <a:bodyPr wrap="none" anchor="ctr">
            <a:spAutoFit/>
          </a:bodyPr>
          <a:lstStyle/>
          <a:p>
            <a:endParaRPr lang="zh-CN" altLang="en-US"/>
          </a:p>
        </p:txBody>
      </p:sp>
      <p:sp>
        <p:nvSpPr>
          <p:cNvPr id="548868" name="Text Box 7"/>
          <p:cNvSpPr txBox="1">
            <a:spLocks noChangeArrowheads="1"/>
          </p:cNvSpPr>
          <p:nvPr/>
        </p:nvSpPr>
        <p:spPr bwMode="auto">
          <a:xfrm>
            <a:off x="1631950" y="1052514"/>
            <a:ext cx="8712200" cy="4402137"/>
          </a:xfrm>
          <a:prstGeom prst="rect">
            <a:avLst/>
          </a:prstGeom>
          <a:noFill/>
          <a:ln w="28575">
            <a:noFill/>
            <a:miter lim="800000"/>
            <a:headEnd/>
            <a:tailEnd/>
          </a:ln>
        </p:spPr>
        <p:txBody>
          <a:bodyPr>
            <a:spAutoFit/>
          </a:bodyPr>
          <a:lstStyle/>
          <a:p>
            <a:pPr algn="l">
              <a:spcBef>
                <a:spcPct val="50000"/>
              </a:spcBef>
            </a:pPr>
            <a:r>
              <a:rPr lang="en-US" altLang="zh-CN" sz="2800" b="1">
                <a:solidFill>
                  <a:srgbClr val="FF0000"/>
                </a:solidFill>
                <a:latin typeface="Times New Roman" pitchFamily="18" charset="0"/>
                <a:ea typeface="华文细黑" pitchFamily="2" charset="-122"/>
                <a:cs typeface="Times New Roman" pitchFamily="18" charset="0"/>
              </a:rPr>
              <a:t>3</a:t>
            </a:r>
            <a:r>
              <a:rPr lang="zh-CN" altLang="en-US" sz="2800" b="1">
                <a:solidFill>
                  <a:srgbClr val="FF0000"/>
                </a:solidFill>
                <a:latin typeface="Times New Roman" pitchFamily="18" charset="0"/>
                <a:ea typeface="华文细黑" pitchFamily="2" charset="-122"/>
                <a:cs typeface="Times New Roman" pitchFamily="18" charset="0"/>
              </a:rPr>
              <a:t>个月期英镑定期存款合约的最小价格浮动幅度</a:t>
            </a:r>
          </a:p>
          <a:p>
            <a:pPr algn="l">
              <a:lnSpc>
                <a:spcPct val="125000"/>
              </a:lnSpc>
              <a:spcBef>
                <a:spcPct val="50000"/>
              </a:spcBef>
            </a:pPr>
            <a:r>
              <a:rPr lang="zh-CN" altLang="en-US" sz="2400">
                <a:latin typeface="Times New Roman" pitchFamily="18" charset="0"/>
                <a:ea typeface="华文细黑" pitchFamily="2" charset="-122"/>
                <a:cs typeface="Times New Roman" pitchFamily="18" charset="0"/>
              </a:rPr>
              <a:t>        </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个月的英镑利率期货价格的喊价最小变动幅度为</a:t>
            </a:r>
            <a:r>
              <a:rPr lang="en-US" altLang="zh-CN" sz="2400">
                <a:latin typeface="Times New Roman" pitchFamily="18" charset="0"/>
                <a:ea typeface="华文细黑" pitchFamily="2" charset="-122"/>
                <a:cs typeface="Times New Roman" pitchFamily="18" charset="0"/>
              </a:rPr>
              <a:t>0.005</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6.25)</a:t>
            </a:r>
            <a:r>
              <a:rPr lang="zh-CN" altLang="en-US" sz="2400">
                <a:latin typeface="Times New Roman" pitchFamily="18" charset="0"/>
                <a:ea typeface="华文细黑" pitchFamily="2" charset="-122"/>
                <a:cs typeface="Times New Roman" pitchFamily="18" charset="0"/>
              </a:rPr>
              <a:t>，最小价格变动幅度也称为“档”（</a:t>
            </a:r>
            <a:r>
              <a:rPr lang="en-US" altLang="zh-CN" sz="2400">
                <a:latin typeface="Times New Roman" pitchFamily="18" charset="0"/>
                <a:ea typeface="华文细黑" pitchFamily="2" charset="-122"/>
                <a:cs typeface="Times New Roman" pitchFamily="18" charset="0"/>
              </a:rPr>
              <a:t>tick</a:t>
            </a:r>
            <a:r>
              <a:rPr lang="zh-CN" altLang="en-US" sz="2400">
                <a:latin typeface="Times New Roman" pitchFamily="18" charset="0"/>
                <a:ea typeface="华文细黑" pitchFamily="2" charset="-122"/>
                <a:cs typeface="Times New Roman" pitchFamily="18" charset="0"/>
              </a:rPr>
              <a:t>）表述的意思是未来期货期限内英镑年利率的最小变动幅度为</a:t>
            </a:r>
            <a:r>
              <a:rPr lang="en-US" altLang="zh-CN" sz="2400">
                <a:latin typeface="Times New Roman" pitchFamily="18" charset="0"/>
                <a:ea typeface="华文细黑" pitchFamily="2" charset="-122"/>
                <a:cs typeface="Times New Roman" pitchFamily="18" charset="0"/>
              </a:rPr>
              <a:t>0.005</a:t>
            </a:r>
            <a:r>
              <a:rPr lang="zh-CN" altLang="en-US" sz="2400">
                <a:latin typeface="Times New Roman" pitchFamily="18" charset="0"/>
                <a:ea typeface="华文细黑" pitchFamily="2" charset="-122"/>
                <a:cs typeface="Times New Roman" pitchFamily="18" charset="0"/>
              </a:rPr>
              <a:t>％，从而未来期货期限内</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个月期的英镑利率变动幅度为</a:t>
            </a:r>
            <a:r>
              <a:rPr lang="en-US" altLang="zh-CN" sz="2400">
                <a:latin typeface="Times New Roman" pitchFamily="18" charset="0"/>
                <a:ea typeface="华文细黑" pitchFamily="2" charset="-122"/>
                <a:cs typeface="Times New Roman" pitchFamily="18" charset="0"/>
              </a:rPr>
              <a:t>0.00125</a:t>
            </a:r>
            <a:r>
              <a:rPr lang="zh-CN" altLang="en-US" sz="2400">
                <a:latin typeface="Times New Roman" pitchFamily="18" charset="0"/>
                <a:ea typeface="华文细黑" pitchFamily="2" charset="-122"/>
                <a:cs typeface="Times New Roman" pitchFamily="18" charset="0"/>
              </a:rPr>
              <a:t>％（即</a:t>
            </a:r>
            <a:r>
              <a:rPr lang="en-US" altLang="zh-CN" sz="2400">
                <a:latin typeface="Times New Roman" pitchFamily="18" charset="0"/>
                <a:ea typeface="华文细黑" pitchFamily="2" charset="-122"/>
                <a:cs typeface="Times New Roman" pitchFamily="18" charset="0"/>
              </a:rPr>
              <a:t>0.005</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×3/12</a:t>
            </a:r>
            <a:r>
              <a:rPr lang="zh-CN" altLang="en-US" sz="2400">
                <a:latin typeface="Times New Roman" pitchFamily="18" charset="0"/>
                <a:ea typeface="华文细黑" pitchFamily="2" charset="-122"/>
                <a:cs typeface="Times New Roman" pitchFamily="18" charset="0"/>
              </a:rPr>
              <a:t>），利率期货合约的价格变动幅度也是</a:t>
            </a:r>
            <a:r>
              <a:rPr lang="en-US" altLang="zh-CN" sz="2400">
                <a:latin typeface="Times New Roman" pitchFamily="18" charset="0"/>
                <a:ea typeface="华文细黑" pitchFamily="2" charset="-122"/>
                <a:cs typeface="Times New Roman" pitchFamily="18" charset="0"/>
              </a:rPr>
              <a:t>0.00125</a:t>
            </a:r>
            <a:r>
              <a:rPr lang="zh-CN" altLang="en-US" sz="2400">
                <a:latin typeface="Times New Roman" pitchFamily="18" charset="0"/>
                <a:ea typeface="华文细黑" pitchFamily="2" charset="-122"/>
                <a:cs typeface="Times New Roman" pitchFamily="18" charset="0"/>
              </a:rPr>
              <a:t>％，只是变化方向与利率相反。对应与单笔合约的英镑数额￡</a:t>
            </a:r>
            <a:r>
              <a:rPr lang="en-US" altLang="zh-CN" sz="2400">
                <a:latin typeface="Times New Roman" pitchFamily="18" charset="0"/>
                <a:ea typeface="华文细黑" pitchFamily="2" charset="-122"/>
                <a:cs typeface="Times New Roman" pitchFamily="18" charset="0"/>
              </a:rPr>
              <a:t>500,000</a:t>
            </a:r>
            <a:r>
              <a:rPr lang="zh-CN" altLang="en-US" sz="2400">
                <a:latin typeface="Times New Roman" pitchFamily="18" charset="0"/>
                <a:ea typeface="华文细黑" pitchFamily="2" charset="-122"/>
                <a:cs typeface="Times New Roman" pitchFamily="18" charset="0"/>
              </a:rPr>
              <a:t>，其价格变动幅度为￡</a:t>
            </a:r>
            <a:r>
              <a:rPr lang="en-US" altLang="zh-CN" sz="2400">
                <a:latin typeface="Times New Roman" pitchFamily="18" charset="0"/>
                <a:ea typeface="华文细黑" pitchFamily="2" charset="-122"/>
                <a:cs typeface="Times New Roman" pitchFamily="18" charset="0"/>
              </a:rPr>
              <a:t>500,000×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6.25</a:t>
            </a:r>
            <a:r>
              <a:rPr lang="zh-CN" altLang="en-US" sz="2400">
                <a:latin typeface="Times New Roman" pitchFamily="18" charset="0"/>
                <a:ea typeface="华文细黑" pitchFamily="2" charset="-122"/>
                <a:cs typeface="Times New Roman" pitchFamily="18" charset="0"/>
              </a:rPr>
              <a:t>。利率期货合约的实际喊价只能是倍数。</a:t>
            </a:r>
          </a:p>
        </p:txBody>
      </p:sp>
      <p:sp>
        <p:nvSpPr>
          <p:cNvPr id="548869"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151630662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2"/>
          <p:cNvSpPr>
            <a:spLocks noGrp="1"/>
          </p:cNvSpPr>
          <p:nvPr>
            <p:ph type="sldNum" sz="quarter" idx="10"/>
          </p:nvPr>
        </p:nvSpPr>
        <p:spPr/>
        <p:txBody>
          <a:bodyPr/>
          <a:lstStyle/>
          <a:p>
            <a:pPr>
              <a:defRPr/>
            </a:pPr>
            <a:fld id="{D7F19E95-69D7-409F-8573-D3F289886B49}" type="slidenum">
              <a:rPr lang="en-US" altLang="zh-CN"/>
              <a:pPr>
                <a:defRPr/>
              </a:pPr>
              <a:t>116</a:t>
            </a:fld>
            <a:endParaRPr lang="en-US" altLang="zh-CN"/>
          </a:p>
        </p:txBody>
      </p:sp>
      <p:sp>
        <p:nvSpPr>
          <p:cNvPr id="549891" name="Text Box 3"/>
          <p:cNvSpPr txBox="1">
            <a:spLocks noChangeArrowheads="1"/>
          </p:cNvSpPr>
          <p:nvPr/>
        </p:nvSpPr>
        <p:spPr bwMode="auto">
          <a:xfrm>
            <a:off x="3935413" y="404814"/>
            <a:ext cx="4140200" cy="522287"/>
          </a:xfrm>
          <a:prstGeom prst="rect">
            <a:avLst/>
          </a:prstGeom>
          <a:solidFill>
            <a:srgbClr val="FFC000"/>
          </a:solidFill>
          <a:ln w="28575">
            <a:noFill/>
            <a:miter lim="800000"/>
            <a:headEnd/>
            <a:tailEnd/>
          </a:ln>
        </p:spPr>
        <p:txBody>
          <a:bodyPr>
            <a:spAutoFit/>
          </a:bodyPr>
          <a:lstStyle/>
          <a:p>
            <a:pPr>
              <a:spcBef>
                <a:spcPct val="50000"/>
              </a:spcBef>
            </a:pPr>
            <a:r>
              <a:rPr lang="zh-CN" altLang="en-US" sz="2800"/>
              <a:t>美国短期国库券期货合约</a:t>
            </a:r>
          </a:p>
        </p:txBody>
      </p:sp>
      <p:sp>
        <p:nvSpPr>
          <p:cNvPr id="549892" name="Rectangle 5"/>
          <p:cNvSpPr>
            <a:spLocks noChangeArrowheads="1"/>
          </p:cNvSpPr>
          <p:nvPr/>
        </p:nvSpPr>
        <p:spPr bwMode="auto">
          <a:xfrm>
            <a:off x="1524001" y="3153847"/>
            <a:ext cx="184731" cy="369332"/>
          </a:xfrm>
          <a:prstGeom prst="rect">
            <a:avLst/>
          </a:prstGeom>
          <a:noFill/>
          <a:ln w="28575">
            <a:noFill/>
            <a:miter lim="800000"/>
            <a:headEnd/>
            <a:tailEnd/>
          </a:ln>
        </p:spPr>
        <p:txBody>
          <a:bodyPr wrap="none" anchor="ctr">
            <a:spAutoFit/>
          </a:bodyPr>
          <a:lstStyle/>
          <a:p>
            <a:endParaRPr lang="zh-CN" altLang="en-US"/>
          </a:p>
        </p:txBody>
      </p:sp>
      <p:graphicFrame>
        <p:nvGraphicFramePr>
          <p:cNvPr id="407656" name="Group 104"/>
          <p:cNvGraphicFramePr>
            <a:graphicFrameLocks noGrp="1"/>
          </p:cNvGraphicFramePr>
          <p:nvPr>
            <p:ph/>
          </p:nvPr>
        </p:nvGraphicFramePr>
        <p:xfrm>
          <a:off x="1847850" y="1268414"/>
          <a:ext cx="8229600" cy="4248471"/>
        </p:xfrm>
        <a:graphic>
          <a:graphicData uri="http://schemas.openxmlformats.org/drawingml/2006/table">
            <a:tbl>
              <a:tblPr/>
              <a:tblGrid>
                <a:gridCol w="26098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tblGrid>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交易单位</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个月期美国国库券，面值</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每年的三月、六月、九月、十二月</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64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合约报价</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100.00 </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减去贴现率</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最小价格浮动幅度</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25)</a:t>
                      </a:r>
                      <a:endParaRPr kumimoji="0" lang="en-US" altLang="zh-CN"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64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合约月份的第一交割日前的营业日</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79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对应的现货月份的第一天</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34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交易时间</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07:20-14:00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，最后交易日的上午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收盘</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7642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7656"/>
                                        </p:tgtEl>
                                        <p:attrNameLst>
                                          <p:attrName>style.visibility</p:attrName>
                                        </p:attrNameLst>
                                      </p:cBhvr>
                                      <p:to>
                                        <p:strVal val="visible"/>
                                      </p:to>
                                    </p:set>
                                    <p:anim calcmode="lin" valueType="num">
                                      <p:cBhvr additive="base">
                                        <p:cTn id="7" dur="500" fill="hold"/>
                                        <p:tgtEl>
                                          <p:spTgt spid="407656"/>
                                        </p:tgtEl>
                                        <p:attrNameLst>
                                          <p:attrName>ppt_x</p:attrName>
                                        </p:attrNameLst>
                                      </p:cBhvr>
                                      <p:tavLst>
                                        <p:tav tm="0">
                                          <p:val>
                                            <p:strVal val="#ppt_x"/>
                                          </p:val>
                                        </p:tav>
                                        <p:tav tm="100000">
                                          <p:val>
                                            <p:strVal val="#ppt_x"/>
                                          </p:val>
                                        </p:tav>
                                      </p:tavLst>
                                    </p:anim>
                                    <p:anim calcmode="lin" valueType="num">
                                      <p:cBhvr additive="base">
                                        <p:cTn id="8" dur="500" fill="hold"/>
                                        <p:tgtEl>
                                          <p:spTgt spid="407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2"/>
          <p:cNvSpPr>
            <a:spLocks noGrp="1"/>
          </p:cNvSpPr>
          <p:nvPr>
            <p:ph type="sldNum" sz="quarter" idx="10"/>
          </p:nvPr>
        </p:nvSpPr>
        <p:spPr/>
        <p:txBody>
          <a:bodyPr/>
          <a:lstStyle/>
          <a:p>
            <a:pPr>
              <a:defRPr/>
            </a:pPr>
            <a:fld id="{5A8B4706-6697-42C1-830D-0FE335D5FA7E}" type="slidenum">
              <a:rPr lang="en-US" altLang="zh-CN"/>
              <a:pPr>
                <a:defRPr/>
              </a:pPr>
              <a:t>117</a:t>
            </a:fld>
            <a:endParaRPr lang="en-US" altLang="zh-CN"/>
          </a:p>
        </p:txBody>
      </p:sp>
      <p:sp>
        <p:nvSpPr>
          <p:cNvPr id="550915" name="Text Box 3"/>
          <p:cNvSpPr txBox="1">
            <a:spLocks noChangeArrowheads="1"/>
          </p:cNvSpPr>
          <p:nvPr/>
        </p:nvSpPr>
        <p:spPr bwMode="auto">
          <a:xfrm>
            <a:off x="2927351" y="404814"/>
            <a:ext cx="6372225" cy="522287"/>
          </a:xfrm>
          <a:prstGeom prst="rect">
            <a:avLst/>
          </a:prstGeom>
          <a:solidFill>
            <a:srgbClr val="FFC000"/>
          </a:solidFill>
          <a:ln w="28575">
            <a:noFill/>
            <a:miter lim="800000"/>
            <a:headEnd/>
            <a:tailEnd/>
          </a:ln>
        </p:spPr>
        <p:txBody>
          <a:bodyPr>
            <a:spAutoFit/>
          </a:bodyPr>
          <a:lstStyle/>
          <a:p>
            <a:pPr>
              <a:spcBef>
                <a:spcPct val="50000"/>
              </a:spcBef>
            </a:pPr>
            <a:r>
              <a:rPr lang="zh-CN" altLang="en-US" sz="2800" b="1">
                <a:latin typeface="Times New Roman" pitchFamily="18" charset="0"/>
                <a:ea typeface="华文细黑" pitchFamily="2" charset="-122"/>
                <a:cs typeface="Times New Roman" pitchFamily="18" charset="0"/>
              </a:rPr>
              <a:t>欧洲美元定期存单（</a:t>
            </a:r>
            <a:r>
              <a:rPr lang="en-US" altLang="zh-CN" sz="2800" b="1">
                <a:latin typeface="Times New Roman" pitchFamily="18" charset="0"/>
                <a:ea typeface="华文细黑" pitchFamily="2" charset="-122"/>
                <a:cs typeface="Times New Roman" pitchFamily="18" charset="0"/>
              </a:rPr>
              <a:t>CDs</a:t>
            </a:r>
            <a:r>
              <a:rPr lang="zh-CN" altLang="en-US" sz="2800" b="1">
                <a:latin typeface="Times New Roman" pitchFamily="18" charset="0"/>
                <a:ea typeface="华文细黑" pitchFamily="2" charset="-122"/>
                <a:cs typeface="Times New Roman" pitchFamily="18" charset="0"/>
              </a:rPr>
              <a:t>）期货合约</a:t>
            </a:r>
          </a:p>
        </p:txBody>
      </p:sp>
      <p:sp>
        <p:nvSpPr>
          <p:cNvPr id="550916" name="Rectangle 4"/>
          <p:cNvSpPr>
            <a:spLocks noChangeArrowheads="1"/>
          </p:cNvSpPr>
          <p:nvPr/>
        </p:nvSpPr>
        <p:spPr bwMode="auto">
          <a:xfrm>
            <a:off x="1524001" y="3153847"/>
            <a:ext cx="184731" cy="369332"/>
          </a:xfrm>
          <a:prstGeom prst="rect">
            <a:avLst/>
          </a:prstGeom>
          <a:noFill/>
          <a:ln w="28575">
            <a:noFill/>
            <a:miter lim="800000"/>
            <a:headEnd/>
            <a:tailEnd/>
          </a:ln>
        </p:spPr>
        <p:txBody>
          <a:bodyPr wrap="none" anchor="ctr">
            <a:spAutoFit/>
          </a:bodyPr>
          <a:lstStyle/>
          <a:p>
            <a:endParaRPr lang="zh-CN" altLang="en-US"/>
          </a:p>
        </p:txBody>
      </p:sp>
      <p:graphicFrame>
        <p:nvGraphicFramePr>
          <p:cNvPr id="416899" name="Group 131"/>
          <p:cNvGraphicFramePr>
            <a:graphicFrameLocks noGrp="1"/>
          </p:cNvGraphicFramePr>
          <p:nvPr>
            <p:ph/>
          </p:nvPr>
        </p:nvGraphicFramePr>
        <p:xfrm>
          <a:off x="1847850" y="1125539"/>
          <a:ext cx="8229600" cy="4492627"/>
        </p:xfrm>
        <a:graphic>
          <a:graphicData uri="http://schemas.openxmlformats.org/drawingml/2006/table">
            <a:tbl>
              <a:tblPr/>
              <a:tblGrid>
                <a:gridCol w="2609850">
                  <a:extLst>
                    <a:ext uri="{9D8B030D-6E8A-4147-A177-3AD203B41FA5}">
                      <a16:colId xmlns:a16="http://schemas.microsoft.com/office/drawing/2014/main" val="20000"/>
                    </a:ext>
                  </a:extLst>
                </a:gridCol>
                <a:gridCol w="5619750">
                  <a:extLst>
                    <a:ext uri="{9D8B030D-6E8A-4147-A177-3AD203B41FA5}">
                      <a16:colId xmlns:a16="http://schemas.microsoft.com/office/drawing/2014/main" val="20001"/>
                    </a:ext>
                  </a:extLst>
                </a:gridCol>
              </a:tblGrid>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交易单位</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月期欧洲美元定期存款</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，面值</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每年的三月、六月、九月、十二月</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合约报价</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100.00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减去利率</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最小价格浮动幅度</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25)</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合约月份的第三个星期三之前第二个伦敦营业日</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8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交易时间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07:20-14:00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07:20-9:30</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844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6899"/>
                                        </p:tgtEl>
                                        <p:attrNameLst>
                                          <p:attrName>style.visibility</p:attrName>
                                        </p:attrNameLst>
                                      </p:cBhvr>
                                      <p:to>
                                        <p:strVal val="visible"/>
                                      </p:to>
                                    </p:set>
                                    <p:anim calcmode="lin" valueType="num">
                                      <p:cBhvr additive="base">
                                        <p:cTn id="7" dur="500" fill="hold"/>
                                        <p:tgtEl>
                                          <p:spTgt spid="416899"/>
                                        </p:tgtEl>
                                        <p:attrNameLst>
                                          <p:attrName>ppt_x</p:attrName>
                                        </p:attrNameLst>
                                      </p:cBhvr>
                                      <p:tavLst>
                                        <p:tav tm="0">
                                          <p:val>
                                            <p:strVal val="#ppt_x"/>
                                          </p:val>
                                        </p:tav>
                                        <p:tav tm="100000">
                                          <p:val>
                                            <p:strVal val="#ppt_x"/>
                                          </p:val>
                                        </p:tav>
                                      </p:tavLst>
                                    </p:anim>
                                    <p:anim calcmode="lin" valueType="num">
                                      <p:cBhvr additive="base">
                                        <p:cTn id="8" dur="500" fill="hold"/>
                                        <p:tgtEl>
                                          <p:spTgt spid="416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5" name="Rectangle 5"/>
          <p:cNvSpPr>
            <a:spLocks noChangeArrowheads="1"/>
          </p:cNvSpPr>
          <p:nvPr/>
        </p:nvSpPr>
        <p:spPr bwMode="auto">
          <a:xfrm>
            <a:off x="1847850" y="1268413"/>
            <a:ext cx="8305800" cy="3970318"/>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中长期国债期货合约（</a:t>
            </a:r>
            <a:r>
              <a:rPr lang="en-US" altLang="zh-CN" sz="2800" b="1">
                <a:solidFill>
                  <a:srgbClr val="FF0000"/>
                </a:solidFill>
                <a:latin typeface="方正姚体" pitchFamily="2" charset="-122"/>
                <a:ea typeface="方正姚体" pitchFamily="2" charset="-122"/>
              </a:rPr>
              <a:t>5</a:t>
            </a:r>
            <a:r>
              <a:rPr lang="zh-CN" altLang="en-US" sz="2800" b="1">
                <a:solidFill>
                  <a:srgbClr val="FF0000"/>
                </a:solidFill>
                <a:latin typeface="方正姚体" pitchFamily="2" charset="-122"/>
                <a:ea typeface="方正姚体" pitchFamily="2" charset="-122"/>
              </a:rPr>
              <a:t>年以上国债期货）</a:t>
            </a:r>
            <a:endParaRPr lang="en-US" altLang="zh-CN" sz="2800">
              <a:solidFill>
                <a:srgbClr val="FF0000"/>
              </a:solidFill>
            </a:endParaRPr>
          </a:p>
          <a:p>
            <a:pPr algn="l"/>
            <a:r>
              <a:rPr lang="zh-CN" altLang="en-US" sz="2800">
                <a:solidFill>
                  <a:srgbClr val="FF0000"/>
                </a:solidFill>
              </a:rPr>
              <a:t>      </a:t>
            </a:r>
            <a:r>
              <a:rPr lang="zh-CN" altLang="en-US" sz="2800" b="1">
                <a:solidFill>
                  <a:srgbClr val="FF0000"/>
                </a:solidFill>
                <a:latin typeface="Times New Roman" pitchFamily="18" charset="0"/>
                <a:ea typeface="华文细黑" pitchFamily="2" charset="-122"/>
                <a:cs typeface="Times New Roman" pitchFamily="18" charset="0"/>
              </a:rPr>
              <a:t>合约格式</a:t>
            </a:r>
            <a:r>
              <a:rPr lang="en-US" altLang="zh-CN" sz="2800" b="1">
                <a:solidFill>
                  <a:srgbClr val="FF0000"/>
                </a:solidFill>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见</a:t>
            </a:r>
            <a:r>
              <a:rPr lang="en-US" altLang="zh-CN" sz="2800" b="1">
                <a:latin typeface="Times New Roman" pitchFamily="18" charset="0"/>
                <a:ea typeface="华文细黑" pitchFamily="2" charset="-122"/>
                <a:cs typeface="Times New Roman" pitchFamily="18" charset="0"/>
              </a:rPr>
              <a:t>p129</a:t>
            </a:r>
            <a:r>
              <a:rPr lang="zh-CN" altLang="en-US" sz="2800" b="1">
                <a:latin typeface="Times New Roman" pitchFamily="18" charset="0"/>
                <a:ea typeface="华文细黑" pitchFamily="2" charset="-122"/>
                <a:cs typeface="Times New Roman" pitchFamily="18" charset="0"/>
              </a:rPr>
              <a:t>。</a:t>
            </a:r>
          </a:p>
          <a:p>
            <a:pPr algn="l"/>
            <a:r>
              <a:rPr lang="zh-CN" altLang="en-US" sz="2800"/>
              <a:t>      </a:t>
            </a:r>
            <a:r>
              <a:rPr lang="zh-CN" altLang="en-US" sz="2800" b="1">
                <a:solidFill>
                  <a:srgbClr val="FF0000"/>
                </a:solidFill>
                <a:latin typeface="华文细黑" pitchFamily="2" charset="-122"/>
                <a:ea typeface="华文细黑" pitchFamily="2" charset="-122"/>
              </a:rPr>
              <a:t>报价方法：</a:t>
            </a:r>
            <a:r>
              <a:rPr lang="en-US" altLang="zh-CN" sz="2800" b="1">
                <a:latin typeface="Times New Roman" pitchFamily="18" charset="0"/>
                <a:ea typeface="方正姚体" pitchFamily="2" charset="-122"/>
              </a:rPr>
              <a:t>1/32</a:t>
            </a:r>
            <a:r>
              <a:rPr lang="zh-CN" altLang="en-US" sz="2800" b="1">
                <a:latin typeface="方正姚体" pitchFamily="2" charset="-122"/>
                <a:ea typeface="方正姚体" pitchFamily="2" charset="-122"/>
              </a:rPr>
              <a:t>单位价格报价法</a:t>
            </a:r>
            <a:r>
              <a:rPr lang="en-US" altLang="zh-CN" sz="2800">
                <a:latin typeface="Arial" charset="0"/>
              </a:rPr>
              <a:t>——</a:t>
            </a:r>
            <a:r>
              <a:rPr lang="zh-CN" altLang="en-US" sz="2800">
                <a:latin typeface="Times New Roman" pitchFamily="18" charset="0"/>
                <a:ea typeface="华文细黑" pitchFamily="2" charset="-122"/>
              </a:rPr>
              <a:t>一般报两个数字，前面数字代表整数点，后面数字代表</a:t>
            </a:r>
            <a:r>
              <a:rPr lang="en-US" altLang="zh-CN" sz="2800">
                <a:latin typeface="Times New Roman" pitchFamily="18" charset="0"/>
                <a:ea typeface="华文细黑" pitchFamily="2" charset="-122"/>
              </a:rPr>
              <a:t>1/32</a:t>
            </a:r>
            <a:r>
              <a:rPr lang="zh-CN" altLang="en-US" sz="2800">
                <a:latin typeface="Times New Roman" pitchFamily="18" charset="0"/>
                <a:ea typeface="华文细黑" pitchFamily="2" charset="-122"/>
              </a:rPr>
              <a:t>的整数倍的小数点，</a:t>
            </a:r>
            <a:r>
              <a:rPr lang="en-US" altLang="zh-CN" sz="2800">
                <a:latin typeface="Times New Roman" pitchFamily="18" charset="0"/>
                <a:ea typeface="华文细黑" pitchFamily="2" charset="-122"/>
              </a:rPr>
              <a:t>1</a:t>
            </a:r>
            <a:r>
              <a:rPr lang="zh-CN" altLang="en-US" sz="2800">
                <a:latin typeface="Times New Roman" pitchFamily="18" charset="0"/>
                <a:ea typeface="华文细黑" pitchFamily="2" charset="-122"/>
              </a:rPr>
              <a:t>点代表合约面额的</a:t>
            </a:r>
            <a:r>
              <a:rPr lang="en-US" altLang="zh-CN" sz="2800">
                <a:latin typeface="Times New Roman" pitchFamily="18" charset="0"/>
                <a:ea typeface="华文细黑" pitchFamily="2" charset="-122"/>
              </a:rPr>
              <a:t>1%</a:t>
            </a:r>
            <a:r>
              <a:rPr lang="zh-CN" altLang="en-US" sz="2800">
                <a:latin typeface="Times New Roman" pitchFamily="18" charset="0"/>
                <a:ea typeface="华文细黑" pitchFamily="2" charset="-122"/>
              </a:rPr>
              <a:t>。如：</a:t>
            </a:r>
            <a:r>
              <a:rPr lang="en-US" altLang="zh-CN" sz="2800">
                <a:latin typeface="Times New Roman" pitchFamily="18" charset="0"/>
                <a:ea typeface="华文细黑" pitchFamily="2" charset="-122"/>
              </a:rPr>
              <a:t>10</a:t>
            </a:r>
            <a:r>
              <a:rPr lang="zh-CN" altLang="en-US" sz="2800">
                <a:latin typeface="Times New Roman" pitchFamily="18" charset="0"/>
                <a:ea typeface="华文细黑" pitchFamily="2" charset="-122"/>
              </a:rPr>
              <a:t>万美元的面额，报价为</a:t>
            </a:r>
            <a:r>
              <a:rPr lang="en-US" altLang="zh-CN" sz="2800">
                <a:latin typeface="Times New Roman" pitchFamily="18" charset="0"/>
                <a:ea typeface="华文细黑" pitchFamily="2" charset="-122"/>
              </a:rPr>
              <a:t>96-21</a:t>
            </a:r>
            <a:r>
              <a:rPr lang="zh-CN" altLang="en-US" sz="2800">
                <a:latin typeface="Times New Roman" pitchFamily="18" charset="0"/>
                <a:ea typeface="华文细黑" pitchFamily="2" charset="-122"/>
              </a:rPr>
              <a:t>时，表示合约价格</a:t>
            </a:r>
            <a:r>
              <a:rPr lang="en-US" altLang="zh-CN" sz="2800">
                <a:latin typeface="Times New Roman" pitchFamily="18" charset="0"/>
                <a:ea typeface="华文细黑" pitchFamily="2" charset="-122"/>
              </a:rPr>
              <a:t>=10</a:t>
            </a:r>
            <a:r>
              <a:rPr lang="zh-CN" altLang="en-US" sz="2800">
                <a:latin typeface="Times New Roman" pitchFamily="18" charset="0"/>
                <a:ea typeface="华文细黑" pitchFamily="2" charset="-122"/>
              </a:rPr>
              <a:t>万</a:t>
            </a:r>
            <a:r>
              <a:rPr lang="en-US" altLang="zh-CN" sz="2800">
                <a:latin typeface="Times New Roman" pitchFamily="18" charset="0"/>
                <a:ea typeface="华文细黑" pitchFamily="2" charset="-122"/>
              </a:rPr>
              <a:t>×</a:t>
            </a:r>
            <a:r>
              <a:rPr lang="zh-CN" altLang="en-US" sz="2800">
                <a:latin typeface="Times New Roman" pitchFamily="18" charset="0"/>
                <a:ea typeface="华文细黑" pitchFamily="2" charset="-122"/>
              </a:rPr>
              <a:t>（</a:t>
            </a:r>
            <a:r>
              <a:rPr lang="en-US" altLang="zh-CN" sz="2800">
                <a:latin typeface="Times New Roman" pitchFamily="18" charset="0"/>
                <a:ea typeface="华文细黑" pitchFamily="2" charset="-122"/>
              </a:rPr>
              <a:t>96+21/32</a:t>
            </a:r>
            <a:r>
              <a:rPr lang="zh-CN" altLang="en-US" sz="2800">
                <a:latin typeface="Times New Roman" pitchFamily="18" charset="0"/>
                <a:ea typeface="华文细黑" pitchFamily="2" charset="-122"/>
              </a:rPr>
              <a:t>）</a:t>
            </a:r>
            <a:r>
              <a:rPr lang="en-US" altLang="zh-CN" sz="2800">
                <a:latin typeface="Times New Roman" pitchFamily="18" charset="0"/>
                <a:ea typeface="华文细黑" pitchFamily="2" charset="-122"/>
              </a:rPr>
              <a:t> /100 =96656.25</a:t>
            </a:r>
            <a:r>
              <a:rPr lang="zh-CN" altLang="en-US" sz="2800">
                <a:latin typeface="Times New Roman" pitchFamily="18" charset="0"/>
                <a:ea typeface="华文细黑" pitchFamily="2" charset="-122"/>
              </a:rPr>
              <a:t>美元。</a:t>
            </a:r>
          </a:p>
          <a:p>
            <a:pPr algn="l"/>
            <a:r>
              <a:rPr lang="zh-CN" altLang="en-US" sz="2800">
                <a:latin typeface="Times New Roman" pitchFamily="18" charset="0"/>
                <a:ea typeface="华文细黑" pitchFamily="2" charset="-122"/>
              </a:rPr>
              <a:t>        思考题：上述例题中</a:t>
            </a:r>
            <a:r>
              <a:rPr lang="en-US" altLang="zh-CN" sz="2800">
                <a:latin typeface="Times New Roman" pitchFamily="18" charset="0"/>
                <a:ea typeface="华文细黑" pitchFamily="2" charset="-122"/>
              </a:rPr>
              <a:t>1</a:t>
            </a:r>
            <a:r>
              <a:rPr lang="zh-CN" altLang="en-US" sz="2800">
                <a:latin typeface="Times New Roman" pitchFamily="18" charset="0"/>
                <a:ea typeface="华文细黑" pitchFamily="2" charset="-122"/>
              </a:rPr>
              <a:t>点合多少美元，</a:t>
            </a:r>
            <a:r>
              <a:rPr lang="en-US" altLang="zh-CN" sz="2800">
                <a:latin typeface="Times New Roman" pitchFamily="18" charset="0"/>
                <a:ea typeface="华文细黑" pitchFamily="2" charset="-122"/>
              </a:rPr>
              <a:t>1/32</a:t>
            </a:r>
            <a:r>
              <a:rPr lang="zh-CN" altLang="en-US" sz="2800">
                <a:latin typeface="Times New Roman" pitchFamily="18" charset="0"/>
                <a:ea typeface="华文细黑" pitchFamily="2" charset="-122"/>
              </a:rPr>
              <a:t>点又合多少美元？ </a:t>
            </a:r>
            <a:r>
              <a:rPr lang="zh-CN" altLang="en-US" sz="2800"/>
              <a:t>            </a:t>
            </a:r>
          </a:p>
        </p:txBody>
      </p:sp>
      <p:sp>
        <p:nvSpPr>
          <p:cNvPr id="551939"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21669187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0165">
                                            <p:txEl>
                                              <p:pRg st="1" end="1"/>
                                            </p:txEl>
                                          </p:spTgt>
                                        </p:tgtEl>
                                        <p:attrNameLst>
                                          <p:attrName>style.visibility</p:attrName>
                                        </p:attrNameLst>
                                      </p:cBhvr>
                                      <p:to>
                                        <p:strVal val="visible"/>
                                      </p:to>
                                    </p:set>
                                    <p:animEffect transition="in" filter="blinds(horizontal)">
                                      <p:cBhvr>
                                        <p:cTn id="7" dur="500"/>
                                        <p:tgtEl>
                                          <p:spTgt spid="22016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5">
                                            <p:txEl>
                                              <p:pRg st="2" end="2"/>
                                            </p:txEl>
                                          </p:spTgt>
                                        </p:tgtEl>
                                        <p:attrNameLst>
                                          <p:attrName>style.visibility</p:attrName>
                                        </p:attrNameLst>
                                      </p:cBhvr>
                                      <p:to>
                                        <p:strVal val="visible"/>
                                      </p:to>
                                    </p:set>
                                    <p:animEffect transition="in" filter="blinds(horizontal)">
                                      <p:cBhvr>
                                        <p:cTn id="12" dur="2000"/>
                                        <p:tgtEl>
                                          <p:spTgt spid="2201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0165">
                                            <p:txEl>
                                              <p:pRg st="3" end="3"/>
                                            </p:txEl>
                                          </p:spTgt>
                                        </p:tgtEl>
                                        <p:attrNameLst>
                                          <p:attrName>style.visibility</p:attrName>
                                        </p:attrNameLst>
                                      </p:cBhvr>
                                      <p:to>
                                        <p:strVal val="visible"/>
                                      </p:to>
                                    </p:set>
                                    <p:animEffect transition="in" filter="blinds(horizontal)">
                                      <p:cBhvr>
                                        <p:cTn id="17" dur="500"/>
                                        <p:tgtEl>
                                          <p:spTgt spid="2201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62" name="Rectangle 5"/>
          <p:cNvSpPr>
            <a:spLocks noChangeArrowheads="1"/>
          </p:cNvSpPr>
          <p:nvPr/>
        </p:nvSpPr>
        <p:spPr bwMode="auto">
          <a:xfrm>
            <a:off x="1847850" y="1268413"/>
            <a:ext cx="8305800" cy="3539430"/>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中长期国债期货合约（</a:t>
            </a:r>
            <a:r>
              <a:rPr lang="en-US" altLang="zh-CN" sz="2800" b="1">
                <a:solidFill>
                  <a:srgbClr val="FF0000"/>
                </a:solidFill>
                <a:latin typeface="方正姚体" pitchFamily="2" charset="-122"/>
                <a:ea typeface="方正姚体" pitchFamily="2" charset="-122"/>
              </a:rPr>
              <a:t>5</a:t>
            </a:r>
            <a:r>
              <a:rPr lang="zh-CN" altLang="en-US" sz="2800" b="1">
                <a:solidFill>
                  <a:srgbClr val="FF0000"/>
                </a:solidFill>
                <a:latin typeface="方正姚体" pitchFamily="2" charset="-122"/>
                <a:ea typeface="方正姚体" pitchFamily="2" charset="-122"/>
              </a:rPr>
              <a:t>年以上国债期货）</a:t>
            </a:r>
            <a:endParaRPr lang="en-US" altLang="zh-CN" sz="2800">
              <a:solidFill>
                <a:srgbClr val="FF0000"/>
              </a:solidFill>
            </a:endParaRPr>
          </a:p>
          <a:p>
            <a:pPr algn="l"/>
            <a:r>
              <a:rPr lang="zh-CN" altLang="en-US" sz="2800">
                <a:solidFill>
                  <a:srgbClr val="FF0000"/>
                </a:solidFill>
              </a:rPr>
              <a:t>      交割方式</a:t>
            </a:r>
            <a:r>
              <a:rPr lang="en-US" altLang="zh-CN" sz="2800" b="1">
                <a:solidFill>
                  <a:srgbClr val="FF0000"/>
                </a:solidFill>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实货交割。</a:t>
            </a:r>
            <a:endParaRPr lang="en-US" altLang="zh-CN" sz="2800" b="1">
              <a:latin typeface="Times New Roman" pitchFamily="18" charset="0"/>
              <a:ea typeface="华文细黑" pitchFamily="2" charset="-122"/>
              <a:cs typeface="Times New Roman" pitchFamily="18" charset="0"/>
            </a:endParaRPr>
          </a:p>
          <a:p>
            <a:pPr algn="l"/>
            <a:r>
              <a:rPr lang="zh-CN" altLang="en-US" sz="2800"/>
              <a:t>       </a:t>
            </a:r>
            <a:r>
              <a:rPr lang="zh-CN" altLang="en-US" sz="2800" b="1">
                <a:latin typeface="Times New Roman" pitchFamily="18" charset="0"/>
                <a:ea typeface="华文细黑" pitchFamily="2" charset="-122"/>
              </a:rPr>
              <a:t>为避免“逼空”现象，允许有多种债券进行交割。例如，</a:t>
            </a:r>
            <a:r>
              <a:rPr lang="en-US" altLang="zh-CN" sz="2800" b="1">
                <a:latin typeface="Times New Roman" pitchFamily="18" charset="0"/>
                <a:ea typeface="华文细黑" pitchFamily="2" charset="-122"/>
              </a:rPr>
              <a:t>10</a:t>
            </a:r>
            <a:r>
              <a:rPr lang="zh-CN" altLang="en-US" sz="2800" b="1">
                <a:latin typeface="Times New Roman" pitchFamily="18" charset="0"/>
                <a:ea typeface="华文细黑" pitchFamily="2" charset="-122"/>
              </a:rPr>
              <a:t>年期国债期货的根本资产为到期日面值为</a:t>
            </a:r>
            <a:r>
              <a:rPr lang="en-US" altLang="zh-CN" sz="2800" b="1">
                <a:latin typeface="Times New Roman" pitchFamily="18" charset="0"/>
                <a:ea typeface="华文细黑" pitchFamily="2" charset="-122"/>
              </a:rPr>
              <a:t>100,000</a:t>
            </a:r>
            <a:r>
              <a:rPr lang="zh-CN" altLang="en-US" sz="2800" b="1">
                <a:latin typeface="Times New Roman" pitchFamily="18" charset="0"/>
                <a:ea typeface="华文细黑" pitchFamily="2" charset="-122"/>
              </a:rPr>
              <a:t>美元，息票率为</a:t>
            </a:r>
            <a:r>
              <a:rPr lang="en-US" altLang="zh-CN" sz="2800" b="1">
                <a:latin typeface="Times New Roman" pitchFamily="18" charset="0"/>
                <a:ea typeface="华文细黑" pitchFamily="2" charset="-122"/>
              </a:rPr>
              <a:t>6</a:t>
            </a:r>
            <a:r>
              <a:rPr lang="zh-CN" altLang="en-US" sz="2800" b="1">
                <a:latin typeface="Times New Roman" pitchFamily="18" charset="0"/>
                <a:ea typeface="华文细黑" pitchFamily="2" charset="-122"/>
              </a:rPr>
              <a:t>％的美国国债，但可交割的等级为“到期时间距离交割月第一天的至少</a:t>
            </a:r>
            <a:r>
              <a:rPr lang="en-US" altLang="zh-CN" sz="2800" b="1">
                <a:latin typeface="Times New Roman" pitchFamily="18" charset="0"/>
                <a:ea typeface="华文细黑" pitchFamily="2" charset="-122"/>
              </a:rPr>
              <a:t>6.5</a:t>
            </a:r>
            <a:r>
              <a:rPr lang="zh-CN" altLang="en-US" sz="2800" b="1">
                <a:latin typeface="Times New Roman" pitchFamily="18" charset="0"/>
                <a:ea typeface="华文细黑" pitchFamily="2" charset="-122"/>
              </a:rPr>
              <a:t>年，但又不超过</a:t>
            </a:r>
            <a:r>
              <a:rPr lang="en-US" altLang="zh-CN" sz="2800" b="1">
                <a:latin typeface="Times New Roman" pitchFamily="18" charset="0"/>
                <a:ea typeface="华文细黑" pitchFamily="2" charset="-122"/>
              </a:rPr>
              <a:t>10</a:t>
            </a:r>
            <a:r>
              <a:rPr lang="zh-CN" altLang="en-US" sz="2800" b="1">
                <a:latin typeface="Times New Roman" pitchFamily="18" charset="0"/>
                <a:ea typeface="华文细黑" pitchFamily="2" charset="-122"/>
              </a:rPr>
              <a:t>年的美国国债”都可以。</a:t>
            </a:r>
          </a:p>
          <a:p>
            <a:pPr algn="l"/>
            <a:r>
              <a:rPr lang="zh-CN" altLang="en-US" sz="2800" b="1">
                <a:solidFill>
                  <a:srgbClr val="FF0000"/>
                </a:solidFill>
                <a:latin typeface="华文细黑" pitchFamily="2" charset="-122"/>
                <a:ea typeface="华文细黑" pitchFamily="2" charset="-122"/>
              </a:rPr>
              <a:t>        </a:t>
            </a:r>
            <a:endParaRPr lang="zh-CN" altLang="en-US" sz="2800"/>
          </a:p>
        </p:txBody>
      </p:sp>
      <p:sp>
        <p:nvSpPr>
          <p:cNvPr id="552963"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4" name="Text Box 4"/>
          <p:cNvSpPr txBox="1">
            <a:spLocks noChangeArrowheads="1"/>
          </p:cNvSpPr>
          <p:nvPr/>
        </p:nvSpPr>
        <p:spPr bwMode="auto">
          <a:xfrm>
            <a:off x="1919288" y="4652964"/>
            <a:ext cx="8280400" cy="954087"/>
          </a:xfrm>
          <a:prstGeom prst="rect">
            <a:avLst/>
          </a:prstGeom>
          <a:noFill/>
          <a:ln w="9525">
            <a:noFill/>
            <a:miter lim="800000"/>
            <a:headEnd/>
            <a:tailEnd/>
          </a:ln>
        </p:spPr>
        <p:txBody>
          <a:bodyPr>
            <a:spAutoFit/>
          </a:bodyPr>
          <a:lstStyle/>
          <a:p>
            <a:pPr algn="l">
              <a:spcBef>
                <a:spcPct val="50000"/>
              </a:spcBef>
            </a:pPr>
            <a:r>
              <a:rPr kumimoji="1" lang="zh-CN" altLang="en-US" sz="2800" b="1">
                <a:solidFill>
                  <a:srgbClr val="FF0000"/>
                </a:solidFill>
                <a:latin typeface="宋体" charset="-122"/>
                <a:ea typeface="宋体" charset="-122"/>
              </a:rPr>
              <a:t>问题：不同债券的到期年限不同，息票率不同，如何交割呢？</a:t>
            </a:r>
          </a:p>
        </p:txBody>
      </p:sp>
      <p:sp>
        <p:nvSpPr>
          <p:cNvPr id="5" name="线形标注 2 4"/>
          <p:cNvSpPr/>
          <p:nvPr/>
        </p:nvSpPr>
        <p:spPr>
          <a:xfrm>
            <a:off x="6167439" y="1916114"/>
            <a:ext cx="1368425" cy="433387"/>
          </a:xfrm>
          <a:prstGeom prst="borderCallout2">
            <a:avLst>
              <a:gd name="adj1" fmla="val 18750"/>
              <a:gd name="adj2" fmla="val -8333"/>
              <a:gd name="adj3" fmla="val 18750"/>
              <a:gd name="adj4" fmla="val -16667"/>
              <a:gd name="adj5" fmla="val 359417"/>
              <a:gd name="adj6" fmla="val -3633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t>标准券</a:t>
            </a:r>
          </a:p>
        </p:txBody>
      </p:sp>
      <p:sp>
        <p:nvSpPr>
          <p:cNvPr id="6" name="线形标注 2 5"/>
          <p:cNvSpPr/>
          <p:nvPr/>
        </p:nvSpPr>
        <p:spPr>
          <a:xfrm>
            <a:off x="7391401" y="5516564"/>
            <a:ext cx="1368425" cy="504825"/>
          </a:xfrm>
          <a:prstGeom prst="borderCallout2">
            <a:avLst>
              <a:gd name="adj1" fmla="val 18750"/>
              <a:gd name="adj2" fmla="val -8333"/>
              <a:gd name="adj3" fmla="val 18750"/>
              <a:gd name="adj4" fmla="val -16667"/>
              <a:gd name="adj5" fmla="val -328171"/>
              <a:gd name="adj6" fmla="val -162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t>交割券</a:t>
            </a:r>
          </a:p>
        </p:txBody>
      </p:sp>
    </p:spTree>
    <p:extLst>
      <p:ext uri="{BB962C8B-B14F-4D97-AF65-F5344CB8AC3E}">
        <p14:creationId xmlns:p14="http://schemas.microsoft.com/office/powerpoint/2010/main" val="3746807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3"/>
          <p:cNvSpPr>
            <a:spLocks noGrp="1" noChangeArrowheads="1"/>
          </p:cNvSpPr>
          <p:nvPr>
            <p:ph idx="1"/>
          </p:nvPr>
        </p:nvSpPr>
        <p:spPr>
          <a:xfrm>
            <a:off x="1992313" y="2349500"/>
            <a:ext cx="7467600" cy="2668588"/>
          </a:xfrm>
        </p:spPr>
        <p:txBody>
          <a:bodyPr/>
          <a:lstStyle/>
          <a:p>
            <a:pPr lvl="1" algn="just" eaLnBrk="1" hangingPunct="1">
              <a:buFont typeface="Wingdings 2" pitchFamily="18" charset="2"/>
              <a:buNone/>
            </a:pPr>
            <a:r>
              <a:rPr lang="zh-CN" altLang="en-US" sz="2800">
                <a:latin typeface="华文细黑" pitchFamily="2" charset="-122"/>
                <a:ea typeface="华文细黑" pitchFamily="2" charset="-122"/>
              </a:rPr>
              <a:t>假定：</a:t>
            </a:r>
            <a:endParaRPr lang="en-US" altLang="zh-CN" sz="2800">
              <a:latin typeface="华文细黑" pitchFamily="2" charset="-122"/>
              <a:ea typeface="华文细黑" pitchFamily="2" charset="-122"/>
            </a:endParaRPr>
          </a:p>
          <a:p>
            <a:pPr lvl="1" algn="just" eaLnBrk="1" hangingPunct="1"/>
            <a:r>
              <a:rPr lang="zh-CN" altLang="en-US" sz="2800">
                <a:latin typeface="华文细黑" pitchFamily="2" charset="-122"/>
                <a:ea typeface="华文细黑" pitchFamily="2" charset="-122"/>
              </a:rPr>
              <a:t>即期汇率为：</a:t>
            </a:r>
            <a:r>
              <a:rPr lang="en-US" altLang="zh-CN" sz="2800">
                <a:latin typeface="Times New Roman" pitchFamily="18" charset="0"/>
                <a:ea typeface="华文细黑" pitchFamily="2" charset="-122"/>
                <a:cs typeface="Times New Roman" pitchFamily="18" charset="0"/>
              </a:rPr>
              <a:t>119.72</a:t>
            </a:r>
            <a:r>
              <a:rPr lang="zh-CN" altLang="en-US" sz="2800">
                <a:latin typeface="Times New Roman" pitchFamily="18" charset="0"/>
                <a:ea typeface="华文细黑" pitchFamily="2" charset="-122"/>
                <a:cs typeface="Times New Roman" pitchFamily="18" charset="0"/>
              </a:rPr>
              <a:t>日元</a:t>
            </a:r>
            <a:r>
              <a:rPr lang="en-US" altLang="zh-CN" sz="2800">
                <a:latin typeface="Times New Roman" pitchFamily="18" charset="0"/>
                <a:ea typeface="华文细黑" pitchFamily="2" charset="-122"/>
                <a:cs typeface="Times New Roman" pitchFamily="18" charset="0"/>
              </a:rPr>
              <a:t>/1</a:t>
            </a:r>
            <a:r>
              <a:rPr lang="zh-CN" altLang="en-US" sz="2800">
                <a:latin typeface="Times New Roman" pitchFamily="18" charset="0"/>
                <a:ea typeface="华文细黑" pitchFamily="2" charset="-122"/>
                <a:cs typeface="Times New Roman" pitchFamily="18" charset="0"/>
              </a:rPr>
              <a:t>美元；</a:t>
            </a:r>
          </a:p>
          <a:p>
            <a:pPr lvl="1" algn="just" eaLnBrk="1" hangingPunct="1"/>
            <a:r>
              <a:rPr lang="zh-CN" altLang="en-US" sz="2800">
                <a:latin typeface="Times New Roman" pitchFamily="18" charset="0"/>
                <a:ea typeface="华文细黑" pitchFamily="2" charset="-122"/>
                <a:cs typeface="Times New Roman" pitchFamily="18" charset="0"/>
              </a:rPr>
              <a:t>当前</a:t>
            </a:r>
            <a:r>
              <a:rPr lang="en-US" altLang="zh-CN" sz="2800">
                <a:latin typeface="Times New Roman" pitchFamily="18" charset="0"/>
                <a:ea typeface="华文细黑" pitchFamily="2" charset="-122"/>
                <a:cs typeface="Times New Roman" pitchFamily="18" charset="0"/>
              </a:rPr>
              <a:t>6</a:t>
            </a:r>
            <a:r>
              <a:rPr lang="zh-CN" altLang="en-US" sz="2800">
                <a:latin typeface="Times New Roman" pitchFamily="18" charset="0"/>
                <a:ea typeface="华文细黑" pitchFamily="2" charset="-122"/>
                <a:cs typeface="Times New Roman" pitchFamily="18" charset="0"/>
              </a:rPr>
              <a:t>个月期的美元年利率：</a:t>
            </a:r>
            <a:r>
              <a:rPr lang="en-US" altLang="zh-CN" sz="2800">
                <a:latin typeface="Times New Roman" pitchFamily="18" charset="0"/>
                <a:ea typeface="华文细黑" pitchFamily="2" charset="-122"/>
                <a:cs typeface="Times New Roman" pitchFamily="18" charset="0"/>
              </a:rPr>
              <a:t>0.6875</a:t>
            </a:r>
            <a:r>
              <a:rPr lang="zh-CN" altLang="en-US" sz="2800">
                <a:latin typeface="Times New Roman" pitchFamily="18" charset="0"/>
                <a:ea typeface="华文细黑" pitchFamily="2" charset="-122"/>
                <a:cs typeface="Times New Roman" pitchFamily="18" charset="0"/>
              </a:rPr>
              <a:t>％</a:t>
            </a:r>
          </a:p>
          <a:p>
            <a:pPr lvl="1" eaLnBrk="1" hangingPunct="1"/>
            <a:r>
              <a:rPr lang="zh-CN" altLang="en-US" sz="2800">
                <a:latin typeface="Times New Roman" pitchFamily="18" charset="0"/>
                <a:ea typeface="华文细黑" pitchFamily="2" charset="-122"/>
                <a:cs typeface="Times New Roman" pitchFamily="18" charset="0"/>
              </a:rPr>
              <a:t>当前</a:t>
            </a:r>
            <a:r>
              <a:rPr lang="en-US" altLang="zh-CN" sz="2800">
                <a:latin typeface="Times New Roman" pitchFamily="18" charset="0"/>
                <a:ea typeface="华文细黑" pitchFamily="2" charset="-122"/>
                <a:cs typeface="Times New Roman" pitchFamily="18" charset="0"/>
              </a:rPr>
              <a:t>6</a:t>
            </a:r>
            <a:r>
              <a:rPr lang="zh-CN" altLang="en-US" sz="2800">
                <a:latin typeface="Times New Roman" pitchFamily="18" charset="0"/>
                <a:ea typeface="华文细黑" pitchFamily="2" charset="-122"/>
                <a:cs typeface="Times New Roman" pitchFamily="18" charset="0"/>
              </a:rPr>
              <a:t>个月期的日元年利率：</a:t>
            </a:r>
            <a:r>
              <a:rPr lang="en-US" altLang="zh-CN" sz="2800">
                <a:latin typeface="Times New Roman" pitchFamily="18" charset="0"/>
                <a:ea typeface="华文细黑" pitchFamily="2" charset="-122"/>
                <a:cs typeface="Times New Roman" pitchFamily="18" charset="0"/>
              </a:rPr>
              <a:t>0.0100</a:t>
            </a:r>
            <a:r>
              <a:rPr lang="zh-CN" altLang="en-US" sz="2800">
                <a:latin typeface="Times New Roman" pitchFamily="18" charset="0"/>
                <a:ea typeface="华文细黑" pitchFamily="2" charset="-122"/>
                <a:cs typeface="Times New Roman" pitchFamily="18" charset="0"/>
              </a:rPr>
              <a:t>％ </a:t>
            </a:r>
          </a:p>
          <a:p>
            <a:pPr eaLnBrk="1" hangingPunct="1"/>
            <a:endParaRPr lang="en-US" altLang="zh-CN" smtClean="0"/>
          </a:p>
        </p:txBody>
      </p:sp>
      <p:sp>
        <p:nvSpPr>
          <p:cNvPr id="2662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27E69622-1109-47A3-933D-2002605FDE7C}" type="slidenum">
              <a:rPr lang="en-US" altLang="zh-CN"/>
              <a:pPr>
                <a:defRPr/>
              </a:pPr>
              <a:t>12</a:t>
            </a:fld>
            <a:endParaRPr lang="en-US" altLang="zh-CN"/>
          </a:p>
        </p:txBody>
      </p:sp>
      <p:sp>
        <p:nvSpPr>
          <p:cNvPr id="5"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135188" y="1412875"/>
            <a:ext cx="7467600" cy="509588"/>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3878405384"/>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Rectangle 5"/>
          <p:cNvSpPr>
            <a:spLocks noChangeArrowheads="1"/>
          </p:cNvSpPr>
          <p:nvPr/>
        </p:nvSpPr>
        <p:spPr bwMode="auto">
          <a:xfrm>
            <a:off x="1774826" y="115888"/>
            <a:ext cx="8450263" cy="4832092"/>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中长期国债期货合约（</a:t>
            </a:r>
            <a:r>
              <a:rPr lang="en-US" altLang="zh-CN" sz="2800" b="1">
                <a:solidFill>
                  <a:srgbClr val="FF0000"/>
                </a:solidFill>
                <a:latin typeface="方正姚体" pitchFamily="2" charset="-122"/>
                <a:ea typeface="方正姚体" pitchFamily="2" charset="-122"/>
              </a:rPr>
              <a:t>5</a:t>
            </a:r>
            <a:r>
              <a:rPr lang="zh-CN" altLang="en-US" sz="2800" b="1">
                <a:solidFill>
                  <a:srgbClr val="FF0000"/>
                </a:solidFill>
                <a:latin typeface="方正姚体" pitchFamily="2" charset="-122"/>
                <a:ea typeface="方正姚体" pitchFamily="2" charset="-122"/>
              </a:rPr>
              <a:t>年以上国债期货）</a:t>
            </a:r>
            <a:endParaRPr lang="en-US" altLang="zh-CN" sz="2800">
              <a:solidFill>
                <a:srgbClr val="FF0000"/>
              </a:solidFill>
            </a:endParaRPr>
          </a:p>
          <a:p>
            <a:pPr algn="l"/>
            <a:r>
              <a:rPr lang="zh-CN" altLang="en-US" sz="2800">
                <a:solidFill>
                  <a:srgbClr val="FF0000"/>
                </a:solidFill>
              </a:rPr>
              <a:t>      </a:t>
            </a:r>
            <a:r>
              <a:rPr lang="zh-CN" altLang="en-US" sz="2800"/>
              <a:t>交割结算方法</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r>
              <a:rPr lang="en-US" altLang="zh-CN" sz="2800" b="1">
                <a:latin typeface="华文细黑" pitchFamily="2" charset="-122"/>
                <a:ea typeface="华文细黑" pitchFamily="2" charset="-122"/>
              </a:rPr>
              <a:t>1.</a:t>
            </a:r>
            <a:r>
              <a:rPr lang="zh-CN" altLang="en-US" sz="2800" b="1">
                <a:latin typeface="华文细黑" pitchFamily="2" charset="-122"/>
                <a:ea typeface="华文细黑" pitchFamily="2" charset="-122"/>
              </a:rPr>
              <a:t>转换因子和支付金额</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转换因子的计算：交割债券的剩余期限的本息和，按照</a:t>
            </a:r>
            <a:r>
              <a:rPr lang="zh-CN" altLang="en-US" sz="2800" b="1">
                <a:solidFill>
                  <a:srgbClr val="FF0000"/>
                </a:solidFill>
                <a:latin typeface="华文细黑" pitchFamily="2" charset="-122"/>
                <a:ea typeface="华文细黑" pitchFamily="2" charset="-122"/>
              </a:rPr>
              <a:t>标准债券</a:t>
            </a:r>
            <a:r>
              <a:rPr lang="zh-CN" altLang="en-US" sz="2800" b="1">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合约规定的标的债券</a:t>
            </a:r>
            <a:r>
              <a:rPr lang="zh-CN" altLang="en-US" sz="2800" b="1">
                <a:latin typeface="华文细黑" pitchFamily="2" charset="-122"/>
                <a:ea typeface="华文细黑" pitchFamily="2" charset="-122"/>
              </a:rPr>
              <a:t>）的息票率贴现到交割月份第一天的现值。</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其中，</a:t>
            </a:r>
            <a:r>
              <a:rPr lang="en-US" altLang="zh-CN" sz="2800" i="1">
                <a:latin typeface="Times New Roman" pitchFamily="18" charset="0"/>
                <a:ea typeface="华文细黑" pitchFamily="2" charset="-122"/>
                <a:cs typeface="Times New Roman" pitchFamily="18" charset="0"/>
              </a:rPr>
              <a:t>n</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剩余期限   </a:t>
            </a:r>
            <a:r>
              <a:rPr lang="en-US" altLang="zh-CN" sz="2800" b="1">
                <a:latin typeface="Times New Roman" pitchFamily="18" charset="0"/>
                <a:ea typeface="华文细黑" pitchFamily="2" charset="-122"/>
                <a:cs typeface="Times New Roman" pitchFamily="18" charset="0"/>
              </a:rPr>
              <a:t>  </a:t>
            </a:r>
            <a:r>
              <a:rPr lang="en-US" altLang="zh-CN" sz="2800" i="1">
                <a:latin typeface="Times New Roman" pitchFamily="18" charset="0"/>
                <a:ea typeface="华文细黑" pitchFamily="2" charset="-122"/>
                <a:cs typeface="Times New Roman" pitchFamily="18" charset="0"/>
              </a:rPr>
              <a:t>r</a:t>
            </a:r>
            <a:r>
              <a:rPr lang="en-US" altLang="zh-CN" sz="1200" b="1">
                <a:latin typeface="Times New Roman" pitchFamily="18" charset="0"/>
                <a:ea typeface="华文细黑" pitchFamily="2" charset="-122"/>
                <a:cs typeface="Times New Roman" pitchFamily="18" charset="0"/>
              </a:rPr>
              <a:t>d</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交割债券息票率</a:t>
            </a:r>
            <a:r>
              <a:rPr lang="en-US" altLang="zh-CN" sz="2800" b="1">
                <a:latin typeface="Times New Roman" pitchFamily="18" charset="0"/>
                <a:ea typeface="华文细黑" pitchFamily="2" charset="-122"/>
                <a:cs typeface="Times New Roman" pitchFamily="18" charset="0"/>
              </a:rPr>
              <a:t>   </a:t>
            </a:r>
            <a:r>
              <a:rPr lang="en-US" altLang="zh-CN" sz="2800" i="1">
                <a:latin typeface="Times New Roman" pitchFamily="18" charset="0"/>
                <a:ea typeface="华文细黑" pitchFamily="2" charset="-122"/>
                <a:cs typeface="Times New Roman" pitchFamily="18" charset="0"/>
              </a:rPr>
              <a:t>r</a:t>
            </a:r>
            <a:r>
              <a:rPr lang="en-US" altLang="zh-CN" sz="1200" b="1">
                <a:latin typeface="Times New Roman" pitchFamily="18" charset="0"/>
                <a:ea typeface="华文细黑" pitchFamily="2" charset="-122"/>
                <a:cs typeface="Times New Roman" pitchFamily="18" charset="0"/>
              </a:rPr>
              <a:t>s</a:t>
            </a:r>
            <a:r>
              <a:rPr lang="en-US" altLang="zh-CN" sz="2800" b="1">
                <a:latin typeface="Times New Roman" pitchFamily="18" charset="0"/>
                <a:ea typeface="华文细黑" pitchFamily="2" charset="-122"/>
                <a:cs typeface="Times New Roman" pitchFamily="18" charset="0"/>
              </a:rPr>
              <a:t>-</a:t>
            </a:r>
            <a:r>
              <a:rPr lang="zh-CN" altLang="en-US" sz="2800" b="1">
                <a:latin typeface="Times New Roman" pitchFamily="18" charset="0"/>
                <a:ea typeface="华文细黑" pitchFamily="2" charset="-122"/>
                <a:cs typeface="Times New Roman" pitchFamily="18" charset="0"/>
              </a:rPr>
              <a:t>标准券息票率。</a:t>
            </a:r>
            <a:endParaRPr lang="en-US" altLang="zh-CN" sz="2800" b="1">
              <a:latin typeface="Times New Roman" pitchFamily="18" charset="0"/>
              <a:ea typeface="华文细黑" pitchFamily="2" charset="-122"/>
              <a:cs typeface="Times New Roman" pitchFamily="18" charset="0"/>
            </a:endParaRPr>
          </a:p>
          <a:p>
            <a:pPr algn="l"/>
            <a:endParaRPr lang="zh-CN" altLang="en-US" sz="2800">
              <a:latin typeface="Times New Roman" pitchFamily="18" charset="0"/>
              <a:cs typeface="Times New Roman" pitchFamily="18" charset="0"/>
            </a:endParaRPr>
          </a:p>
        </p:txBody>
      </p:sp>
      <p:sp>
        <p:nvSpPr>
          <p:cNvPr id="4" name="线形标注 2 3"/>
          <p:cNvSpPr/>
          <p:nvPr/>
        </p:nvSpPr>
        <p:spPr>
          <a:xfrm>
            <a:off x="7104063" y="692151"/>
            <a:ext cx="2736850" cy="936625"/>
          </a:xfrm>
          <a:prstGeom prst="borderCallout2">
            <a:avLst>
              <a:gd name="adj1" fmla="val 18750"/>
              <a:gd name="adj2" fmla="val -8333"/>
              <a:gd name="adj3" fmla="val 18750"/>
              <a:gd name="adj4" fmla="val -16667"/>
              <a:gd name="adj5" fmla="val 188814"/>
              <a:gd name="adj6" fmla="val -387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latin typeface="华文细黑" pitchFamily="2" charset="-122"/>
                <a:ea typeface="华文细黑" pitchFamily="2" charset="-122"/>
              </a:rPr>
              <a:t>不同期限合约               有不同的标准券</a:t>
            </a:r>
          </a:p>
        </p:txBody>
      </p:sp>
      <p:graphicFrame>
        <p:nvGraphicFramePr>
          <p:cNvPr id="88066" name="Object 3"/>
          <p:cNvGraphicFramePr>
            <a:graphicFrameLocks noChangeAspect="1"/>
          </p:cNvGraphicFramePr>
          <p:nvPr/>
        </p:nvGraphicFramePr>
        <p:xfrm>
          <a:off x="3216276" y="2997201"/>
          <a:ext cx="5688013" cy="1008063"/>
        </p:xfrm>
        <a:graphic>
          <a:graphicData uri="http://schemas.openxmlformats.org/presentationml/2006/ole">
            <mc:AlternateContent xmlns:mc="http://schemas.openxmlformats.org/markup-compatibility/2006">
              <mc:Choice xmlns:v="urn:schemas-microsoft-com:vml" Requires="v">
                <p:oleObj spid="_x0000_s11266" name="Equation" r:id="rId3" imgW="2400120" imgH="444240" progId="Equation.DSMT4">
                  <p:embed/>
                </p:oleObj>
              </mc:Choice>
              <mc:Fallback>
                <p:oleObj name="Equation" r:id="rId3" imgW="2400120" imgH="444240" progId="Equation.DSMT4">
                  <p:embed/>
                  <p:pic>
                    <p:nvPicPr>
                      <p:cNvPr id="8806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2997201"/>
                        <a:ext cx="568801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9" name="Text Box 4"/>
          <p:cNvSpPr txBox="1">
            <a:spLocks noChangeArrowheads="1"/>
          </p:cNvSpPr>
          <p:nvPr/>
        </p:nvSpPr>
        <p:spPr bwMode="auto">
          <a:xfrm>
            <a:off x="2063750" y="5013325"/>
            <a:ext cx="7848600" cy="579438"/>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华文细黑" pitchFamily="2" charset="-122"/>
                <a:ea typeface="华文细黑" pitchFamily="2" charset="-122"/>
              </a:rPr>
              <a:t>支付金额 </a:t>
            </a:r>
            <a:r>
              <a:rPr kumimoji="1" lang="en-US" altLang="zh-CN" sz="2800" b="1">
                <a:latin typeface="华文细黑" pitchFamily="2" charset="-122"/>
                <a:ea typeface="华文细黑" pitchFamily="2" charset="-122"/>
              </a:rPr>
              <a:t>= </a:t>
            </a:r>
            <a:r>
              <a:rPr kumimoji="1" lang="zh-CN" altLang="en-US" sz="2800" b="1">
                <a:latin typeface="华文细黑" pitchFamily="2" charset="-122"/>
                <a:ea typeface="华文细黑" pitchFamily="2" charset="-122"/>
              </a:rPr>
              <a:t>期货价格 </a:t>
            </a:r>
            <a:r>
              <a:rPr kumimoji="1" lang="en-US" altLang="zh-CN" sz="2800" b="1">
                <a:latin typeface="华文细黑" pitchFamily="2" charset="-122"/>
                <a:ea typeface="华文细黑" pitchFamily="2" charset="-122"/>
              </a:rPr>
              <a:t>× </a:t>
            </a:r>
            <a:r>
              <a:rPr kumimoji="1" lang="zh-CN" altLang="en-US" sz="2800" b="1">
                <a:latin typeface="华文细黑" pitchFamily="2" charset="-122"/>
                <a:ea typeface="华文细黑" pitchFamily="2" charset="-122"/>
              </a:rPr>
              <a:t>转换因子 </a:t>
            </a:r>
            <a:r>
              <a:rPr kumimoji="1" lang="en-US" altLang="zh-CN" sz="2800" b="1">
                <a:latin typeface="华文细黑" pitchFamily="2" charset="-122"/>
                <a:ea typeface="华文细黑" pitchFamily="2" charset="-122"/>
              </a:rPr>
              <a:t>+ </a:t>
            </a:r>
            <a:r>
              <a:rPr kumimoji="1" lang="zh-CN" altLang="en-US" sz="2800" b="1">
                <a:latin typeface="华文细黑" pitchFamily="2" charset="-122"/>
                <a:ea typeface="华文细黑" pitchFamily="2" charset="-122"/>
              </a:rPr>
              <a:t>累计利息</a:t>
            </a:r>
            <a:r>
              <a:rPr kumimoji="1" lang="zh-CN" altLang="en-US" sz="3200" b="1">
                <a:latin typeface="华文细黑" pitchFamily="2" charset="-122"/>
                <a:ea typeface="华文细黑" pitchFamily="2" charset="-122"/>
              </a:rPr>
              <a:t> </a:t>
            </a:r>
          </a:p>
        </p:txBody>
      </p:sp>
      <p:sp>
        <p:nvSpPr>
          <p:cNvPr id="9" name="线形标注 2 8"/>
          <p:cNvSpPr/>
          <p:nvPr/>
        </p:nvSpPr>
        <p:spPr>
          <a:xfrm>
            <a:off x="5735638" y="5516564"/>
            <a:ext cx="3313112" cy="865187"/>
          </a:xfrm>
          <a:prstGeom prst="borderCallout2">
            <a:avLst>
              <a:gd name="adj1" fmla="val 18750"/>
              <a:gd name="adj2" fmla="val -8333"/>
              <a:gd name="adj3" fmla="val 18750"/>
              <a:gd name="adj4" fmla="val -16667"/>
              <a:gd name="adj5" fmla="val -241341"/>
              <a:gd name="adj6" fmla="val -2848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bg1"/>
                </a:solidFill>
                <a:latin typeface="华文细黑" pitchFamily="2" charset="-122"/>
                <a:ea typeface="华文细黑" pitchFamily="2" charset="-122"/>
              </a:rPr>
              <a:t>实质即</a:t>
            </a:r>
            <a:r>
              <a:rPr lang="en-US" altLang="zh-CN" sz="2800" b="1" dirty="0">
                <a:solidFill>
                  <a:schemeClr val="bg1"/>
                </a:solidFill>
                <a:latin typeface="华文细黑" pitchFamily="2" charset="-122"/>
                <a:ea typeface="华文细黑" pitchFamily="2" charset="-122"/>
              </a:rPr>
              <a:t>1</a:t>
            </a:r>
            <a:r>
              <a:rPr lang="zh-CN" altLang="en-US" sz="2800" b="1" dirty="0">
                <a:solidFill>
                  <a:schemeClr val="bg1"/>
                </a:solidFill>
                <a:latin typeface="华文细黑" pitchFamily="2" charset="-122"/>
                <a:ea typeface="华文细黑" pitchFamily="2" charset="-122"/>
              </a:rPr>
              <a:t>单位交割券等价于多少标准券</a:t>
            </a:r>
            <a:endParaRPr lang="zh-CN" altLang="en-US" sz="2800" dirty="0">
              <a:solidFill>
                <a:schemeClr val="bg1"/>
              </a:solidFill>
            </a:endParaRPr>
          </a:p>
        </p:txBody>
      </p:sp>
      <p:sp>
        <p:nvSpPr>
          <p:cNvPr id="7" name="矩形标注 6"/>
          <p:cNvSpPr/>
          <p:nvPr/>
        </p:nvSpPr>
        <p:spPr>
          <a:xfrm>
            <a:off x="5808664" y="4581525"/>
            <a:ext cx="4535487" cy="431800"/>
          </a:xfrm>
          <a:prstGeom prst="wedgeRectCallout">
            <a:avLst>
              <a:gd name="adj1" fmla="val 14165"/>
              <a:gd name="adj2" fmla="val 10218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latin typeface="华文细黑" pitchFamily="2" charset="-122"/>
                <a:ea typeface="华文细黑" pitchFamily="2" charset="-122"/>
              </a:rPr>
              <a:t>因未到支付日而累计的利息</a:t>
            </a:r>
          </a:p>
        </p:txBody>
      </p:sp>
    </p:spTree>
    <p:extLst>
      <p:ext uri="{BB962C8B-B14F-4D97-AF65-F5344CB8AC3E}">
        <p14:creationId xmlns:p14="http://schemas.microsoft.com/office/powerpoint/2010/main" val="349068189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7"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986" name="Rectangle 5"/>
          <p:cNvSpPr>
            <a:spLocks noChangeArrowheads="1"/>
          </p:cNvSpPr>
          <p:nvPr/>
        </p:nvSpPr>
        <p:spPr bwMode="auto">
          <a:xfrm>
            <a:off x="1774826" y="1557338"/>
            <a:ext cx="8424863" cy="3539430"/>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中长期国债期货合约（</a:t>
            </a:r>
            <a:r>
              <a:rPr lang="en-US" altLang="zh-CN" sz="2800" b="1">
                <a:solidFill>
                  <a:srgbClr val="FF0000"/>
                </a:solidFill>
                <a:latin typeface="方正姚体" pitchFamily="2" charset="-122"/>
                <a:ea typeface="方正姚体" pitchFamily="2" charset="-122"/>
              </a:rPr>
              <a:t>5</a:t>
            </a:r>
            <a:r>
              <a:rPr lang="zh-CN" altLang="en-US" sz="2800" b="1">
                <a:solidFill>
                  <a:srgbClr val="FF0000"/>
                </a:solidFill>
                <a:latin typeface="方正姚体" pitchFamily="2" charset="-122"/>
                <a:ea typeface="方正姚体" pitchFamily="2" charset="-122"/>
              </a:rPr>
              <a:t>年以上国债期货）</a:t>
            </a:r>
            <a:endParaRPr lang="en-US" altLang="zh-CN" sz="2800">
              <a:solidFill>
                <a:srgbClr val="FF0000"/>
              </a:solidFill>
            </a:endParaRPr>
          </a:p>
          <a:p>
            <a:pPr algn="l"/>
            <a:r>
              <a:rPr lang="zh-CN" altLang="en-US" sz="2800">
                <a:solidFill>
                  <a:srgbClr val="FF0000"/>
                </a:solidFill>
              </a:rPr>
              <a:t>      </a:t>
            </a:r>
            <a:r>
              <a:rPr lang="zh-CN" altLang="en-US" sz="2800"/>
              <a:t>交割结算方法</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r>
              <a:rPr lang="en-US" altLang="zh-CN" sz="2800" b="1">
                <a:latin typeface="华文细黑" pitchFamily="2" charset="-122"/>
                <a:ea typeface="华文细黑" pitchFamily="2" charset="-122"/>
              </a:rPr>
              <a:t>2.</a:t>
            </a:r>
            <a:r>
              <a:rPr lang="zh-CN" altLang="en-US" sz="2800" b="1">
                <a:latin typeface="华文细黑" pitchFamily="2" charset="-122"/>
                <a:ea typeface="华文细黑" pitchFamily="2" charset="-122"/>
              </a:rPr>
              <a:t>最便宜交割债券</a:t>
            </a:r>
            <a:r>
              <a:rPr lang="zh-CN" altLang="en-US" sz="2800">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Cheapest-to-deliver bond</a:t>
            </a:r>
            <a:r>
              <a:rPr lang="zh-CN" altLang="en-US" sz="2800">
                <a:latin typeface="Times New Roman" pitchFamily="18" charset="0"/>
                <a:ea typeface="华文细黑" pitchFamily="2" charset="-122"/>
                <a:cs typeface="Times New Roman" pitchFamily="18" charset="0"/>
              </a:rPr>
              <a:t>）</a:t>
            </a:r>
            <a:endParaRPr lang="en-US" altLang="zh-CN" sz="2800">
              <a:latin typeface="Times New Roman" pitchFamily="18" charset="0"/>
              <a:ea typeface="华文细黑" pitchFamily="2" charset="-122"/>
              <a:cs typeface="Times New Roman" pitchFamily="18" charset="0"/>
            </a:endParaRPr>
          </a:p>
          <a:p>
            <a:pPr marL="0" lvl="1"/>
            <a:r>
              <a:rPr lang="zh-CN" altLang="en-US" sz="2800">
                <a:latin typeface="华文细黑" pitchFamily="2" charset="-122"/>
                <a:ea typeface="华文细黑" pitchFamily="2" charset="-122"/>
              </a:rPr>
              <a:t>        </a:t>
            </a:r>
            <a:r>
              <a:rPr lang="zh-CN" altLang="en-US" sz="2800" b="1">
                <a:latin typeface="华文细黑" pitchFamily="2" charset="-122"/>
                <a:ea typeface="华文细黑" pitchFamily="2" charset="-122"/>
              </a:rPr>
              <a:t>在所有符合条件的可交割现货中，</a:t>
            </a:r>
            <a:r>
              <a:rPr lang="zh-CN" altLang="en-US" sz="2800" b="1">
                <a:solidFill>
                  <a:srgbClr val="FF0000"/>
                </a:solidFill>
                <a:latin typeface="华文细黑" pitchFamily="2" charset="-122"/>
                <a:ea typeface="华文细黑" pitchFamily="2" charset="-122"/>
              </a:rPr>
              <a:t>空方</a:t>
            </a:r>
            <a:r>
              <a:rPr lang="zh-CN" altLang="en-US" sz="2800" b="1">
                <a:latin typeface="华文细黑" pitchFamily="2" charset="-122"/>
                <a:ea typeface="华文细黑" pitchFamily="2" charset="-122"/>
              </a:rPr>
              <a:t>可利用上面的计算过程获得一种最便宜的现货，即</a:t>
            </a:r>
            <a:endParaRPr lang="en-US" altLang="zh-CN" sz="2800" b="1">
              <a:latin typeface="华文细黑" pitchFamily="2" charset="-122"/>
              <a:ea typeface="华文细黑" pitchFamily="2" charset="-122"/>
            </a:endParaRPr>
          </a:p>
          <a:p>
            <a:pPr marL="0" lvl="1"/>
            <a:r>
              <a:rPr lang="en-US" altLang="zh-CN" sz="2800" b="1">
                <a:solidFill>
                  <a:srgbClr val="FF0000"/>
                </a:solidFill>
                <a:latin typeface="Times New Roman" pitchFamily="18" charset="0"/>
                <a:ea typeface="华文细黑" pitchFamily="2" charset="-122"/>
              </a:rPr>
              <a:t>Max(</a:t>
            </a:r>
            <a:r>
              <a:rPr lang="zh-CN" altLang="en-US" sz="2800" b="1">
                <a:solidFill>
                  <a:srgbClr val="FF0000"/>
                </a:solidFill>
                <a:latin typeface="华文细黑" pitchFamily="2" charset="-122"/>
                <a:ea typeface="华文细黑" pitchFamily="2" charset="-122"/>
              </a:rPr>
              <a:t>支付金额</a:t>
            </a:r>
            <a:r>
              <a:rPr lang="en-US" altLang="zh-CN" sz="2800" b="1">
                <a:solidFill>
                  <a:srgbClr val="FF0000"/>
                </a:solidFill>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现货成本或现货价格</a:t>
            </a:r>
            <a:r>
              <a:rPr lang="en-US" altLang="zh-CN" sz="2800" b="1">
                <a:solidFill>
                  <a:srgbClr val="FF0000"/>
                </a:solidFill>
                <a:latin typeface="Times New Roman" pitchFamily="18" charset="0"/>
                <a:ea typeface="华文细黑" pitchFamily="2" charset="-122"/>
              </a:rPr>
              <a:t>)</a:t>
            </a:r>
          </a:p>
          <a:p>
            <a:pPr algn="l"/>
            <a:r>
              <a:rPr lang="zh-CN" altLang="en-US" sz="2800" b="1">
                <a:latin typeface="Times New Roman" pitchFamily="18" charset="0"/>
                <a:ea typeface="华文细黑" pitchFamily="2" charset="-122"/>
              </a:rPr>
              <a:t>例题详见</a:t>
            </a:r>
            <a:r>
              <a:rPr lang="en-US" altLang="zh-CN" sz="2800" b="1">
                <a:latin typeface="Times New Roman" pitchFamily="18" charset="0"/>
                <a:ea typeface="华文细黑" pitchFamily="2" charset="-122"/>
              </a:rPr>
              <a:t>p131-133</a:t>
            </a:r>
            <a:r>
              <a:rPr lang="zh-CN" altLang="en-US" sz="2800" b="1">
                <a:latin typeface="Times New Roman" pitchFamily="18" charset="0"/>
                <a:ea typeface="华文细黑" pitchFamily="2" charset="-122"/>
              </a:rPr>
              <a:t>。</a:t>
            </a:r>
          </a:p>
          <a:p>
            <a:pPr algn="l"/>
            <a:endParaRPr lang="zh-CN" altLang="en-US" sz="2800"/>
          </a:p>
        </p:txBody>
      </p:sp>
      <p:sp>
        <p:nvSpPr>
          <p:cNvPr id="553987" name="Text Box 2"/>
          <p:cNvSpPr txBox="1">
            <a:spLocks noChangeArrowheads="1"/>
          </p:cNvSpPr>
          <p:nvPr/>
        </p:nvSpPr>
        <p:spPr bwMode="auto">
          <a:xfrm>
            <a:off x="2135188" y="4048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3661677550"/>
      </p:ext>
    </p:extLst>
  </p:cSld>
  <p:clrMapOvr>
    <a:masterClrMapping/>
  </p:clrMapOvr>
  <p:transition>
    <p:wipe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5" name="Rectangle 5"/>
          <p:cNvSpPr>
            <a:spLocks noChangeArrowheads="1"/>
          </p:cNvSpPr>
          <p:nvPr/>
        </p:nvSpPr>
        <p:spPr bwMode="auto">
          <a:xfrm>
            <a:off x="1631950" y="1016001"/>
            <a:ext cx="8567738" cy="4401205"/>
          </a:xfrm>
          <a:prstGeom prst="rect">
            <a:avLst/>
          </a:prstGeom>
          <a:noFill/>
          <a:ln w="9525">
            <a:noFill/>
            <a:miter lim="800000"/>
            <a:headEnd/>
            <a:tailEnd/>
          </a:ln>
        </p:spPr>
        <p:txBody>
          <a:bodyPr>
            <a:spAutoFit/>
          </a:bodyPr>
          <a:lstStyle/>
          <a:p>
            <a:pPr algn="l"/>
            <a:r>
              <a:rPr lang="zh-CN" altLang="en-US" sz="2800" b="1" dirty="0">
                <a:solidFill>
                  <a:srgbClr val="FF0000"/>
                </a:solidFill>
                <a:latin typeface="方正姚体" pitchFamily="2" charset="-122"/>
                <a:ea typeface="方正姚体" pitchFamily="2" charset="-122"/>
              </a:rPr>
              <a:t>       中长期国债期货合约（</a:t>
            </a:r>
            <a:r>
              <a:rPr lang="en-US" altLang="zh-CN" sz="2800" b="1" dirty="0">
                <a:solidFill>
                  <a:srgbClr val="FF0000"/>
                </a:solidFill>
                <a:latin typeface="方正姚体" pitchFamily="2" charset="-122"/>
                <a:ea typeface="方正姚体" pitchFamily="2" charset="-122"/>
              </a:rPr>
              <a:t>5</a:t>
            </a:r>
            <a:r>
              <a:rPr lang="zh-CN" altLang="en-US" sz="2800" b="1" dirty="0">
                <a:solidFill>
                  <a:srgbClr val="FF0000"/>
                </a:solidFill>
                <a:latin typeface="方正姚体" pitchFamily="2" charset="-122"/>
                <a:ea typeface="方正姚体" pitchFamily="2" charset="-122"/>
              </a:rPr>
              <a:t>年以上国债期货）</a:t>
            </a:r>
            <a:endParaRPr lang="en-US" altLang="zh-CN" sz="2800" dirty="0">
              <a:solidFill>
                <a:srgbClr val="FF0000"/>
              </a:solidFill>
            </a:endParaRPr>
          </a:p>
          <a:p>
            <a:pPr algn="l"/>
            <a:r>
              <a:rPr lang="zh-CN" altLang="en-US" sz="2800" dirty="0">
                <a:solidFill>
                  <a:srgbClr val="FF0000"/>
                </a:solidFill>
              </a:rPr>
              <a:t>      </a:t>
            </a:r>
            <a:r>
              <a:rPr lang="zh-CN" altLang="en-US" sz="2800" dirty="0"/>
              <a:t>交割结算方法</a:t>
            </a:r>
            <a:r>
              <a:rPr lang="zh-CN" altLang="en-US" sz="2800" b="1" dirty="0">
                <a:latin typeface="华文细黑" pitchFamily="2" charset="-122"/>
                <a:ea typeface="华文细黑" pitchFamily="2" charset="-122"/>
              </a:rPr>
              <a:t>：</a:t>
            </a:r>
            <a:endParaRPr lang="en-US" altLang="zh-CN" sz="2800" b="1" dirty="0">
              <a:latin typeface="华文细黑" pitchFamily="2" charset="-122"/>
              <a:ea typeface="华文细黑" pitchFamily="2" charset="-122"/>
            </a:endParaRPr>
          </a:p>
          <a:p>
            <a:pPr algn="l"/>
            <a:r>
              <a:rPr lang="zh-CN" altLang="en-US" sz="2800" b="1" dirty="0">
                <a:latin typeface="华文细黑" pitchFamily="2" charset="-122"/>
                <a:ea typeface="华文细黑" pitchFamily="2" charset="-122"/>
              </a:rPr>
              <a:t>        </a:t>
            </a:r>
            <a:r>
              <a:rPr lang="en-US" altLang="zh-CN" sz="2800" b="1" dirty="0">
                <a:latin typeface="华文细黑" pitchFamily="2" charset="-122"/>
                <a:ea typeface="华文细黑" pitchFamily="2" charset="-122"/>
              </a:rPr>
              <a:t>3.</a:t>
            </a:r>
            <a:r>
              <a:rPr lang="zh-CN" altLang="en-US" sz="2800" b="1" dirty="0">
                <a:latin typeface="华文细黑" pitchFamily="2" charset="-122"/>
                <a:ea typeface="华文细黑" pitchFamily="2" charset="-122"/>
              </a:rPr>
              <a:t>关于转换因子的几点总结</a:t>
            </a:r>
            <a:endParaRPr lang="en-US" altLang="zh-CN" sz="2800" b="1" dirty="0">
              <a:latin typeface="华文细黑" pitchFamily="2" charset="-122"/>
              <a:ea typeface="华文细黑" pitchFamily="2" charset="-122"/>
            </a:endParaRPr>
          </a:p>
          <a:p>
            <a:pPr algn="l">
              <a:buFontTx/>
              <a:buNone/>
            </a:pPr>
            <a:r>
              <a:rPr lang="zh-CN" altLang="en-US" sz="2800" dirty="0">
                <a:latin typeface="华文细黑" pitchFamily="2" charset="-122"/>
                <a:ea typeface="华文细黑" pitchFamily="2" charset="-122"/>
              </a:rPr>
              <a:t>      </a:t>
            </a:r>
            <a:r>
              <a:rPr lang="zh-CN" altLang="en-US" sz="2400" dirty="0">
                <a:latin typeface="华文细黑" pitchFamily="2" charset="-122"/>
                <a:ea typeface="华文细黑" pitchFamily="2" charset="-122"/>
              </a:rPr>
              <a:t>（</a:t>
            </a:r>
            <a:r>
              <a:rPr lang="en-US" altLang="zh-CN" sz="2400" dirty="0">
                <a:latin typeface="华文细黑" pitchFamily="2" charset="-122"/>
                <a:ea typeface="华文细黑" pitchFamily="2" charset="-122"/>
              </a:rPr>
              <a:t>1</a:t>
            </a:r>
            <a:r>
              <a:rPr lang="zh-CN" altLang="en-US" sz="2400" dirty="0">
                <a:latin typeface="华文细黑" pitchFamily="2" charset="-122"/>
                <a:ea typeface="华文细黑" pitchFamily="2" charset="-122"/>
              </a:rPr>
              <a:t>）国债的票面利率小于国债期货（标准券）的息票率时，转换因子小于</a:t>
            </a:r>
            <a:r>
              <a:rPr lang="en-US" altLang="zh-CN" sz="2400" dirty="0">
                <a:latin typeface="华文细黑" pitchFamily="2" charset="-122"/>
                <a:ea typeface="华文细黑" pitchFamily="2" charset="-122"/>
              </a:rPr>
              <a:t>1</a:t>
            </a:r>
            <a:r>
              <a:rPr lang="zh-CN" altLang="en-US" sz="2400" dirty="0">
                <a:latin typeface="华文细黑" pitchFamily="2" charset="-122"/>
                <a:ea typeface="华文细黑" pitchFamily="2" charset="-122"/>
              </a:rPr>
              <a:t>，否则大于</a:t>
            </a:r>
            <a:r>
              <a:rPr lang="en-US" altLang="zh-CN" sz="2400" dirty="0">
                <a:latin typeface="华文细黑" pitchFamily="2" charset="-122"/>
                <a:ea typeface="华文细黑" pitchFamily="2" charset="-122"/>
              </a:rPr>
              <a:t>1</a:t>
            </a:r>
            <a:r>
              <a:rPr lang="zh-CN" altLang="en-US" sz="2400" dirty="0">
                <a:latin typeface="华文细黑" pitchFamily="2" charset="-122"/>
                <a:ea typeface="华文细黑" pitchFamily="2" charset="-122"/>
              </a:rPr>
              <a:t>。</a:t>
            </a:r>
          </a:p>
          <a:p>
            <a:pPr algn="l">
              <a:buFontTx/>
              <a:buNone/>
            </a:pPr>
            <a:r>
              <a:rPr lang="zh-CN" altLang="en-US" sz="2400" dirty="0">
                <a:latin typeface="华文细黑" pitchFamily="2" charset="-122"/>
                <a:ea typeface="华文细黑" pitchFamily="2" charset="-122"/>
              </a:rPr>
              <a:t>      （</a:t>
            </a:r>
            <a:r>
              <a:rPr lang="en-US" altLang="zh-CN" sz="2400" dirty="0">
                <a:latin typeface="华文细黑" pitchFamily="2" charset="-122"/>
                <a:ea typeface="华文细黑" pitchFamily="2" charset="-122"/>
              </a:rPr>
              <a:t>2</a:t>
            </a:r>
            <a:r>
              <a:rPr lang="zh-CN" altLang="en-US" sz="2400" dirty="0">
                <a:latin typeface="华文细黑" pitchFamily="2" charset="-122"/>
                <a:ea typeface="华文细黑" pitchFamily="2" charset="-122"/>
              </a:rPr>
              <a:t>）同一种国债现货用于交割不同交割日的国债期货时，转换因子可能不会完全相同。</a:t>
            </a:r>
            <a:endParaRPr lang="en-US" altLang="zh-CN" sz="2400" dirty="0">
              <a:latin typeface="华文细黑" pitchFamily="2" charset="-122"/>
              <a:ea typeface="华文细黑" pitchFamily="2" charset="-122"/>
            </a:endParaRPr>
          </a:p>
          <a:p>
            <a:pPr algn="l">
              <a:buFontTx/>
              <a:buNone/>
            </a:pPr>
            <a:r>
              <a:rPr lang="zh-CN" altLang="en-US" sz="2400" dirty="0">
                <a:latin typeface="华文细黑" pitchFamily="2" charset="-122"/>
                <a:ea typeface="华文细黑" pitchFamily="2" charset="-122"/>
              </a:rPr>
              <a:t>      （</a:t>
            </a:r>
            <a:r>
              <a:rPr lang="en-US" altLang="zh-CN" sz="2400" dirty="0">
                <a:latin typeface="华文细黑" pitchFamily="2" charset="-122"/>
                <a:ea typeface="华文细黑" pitchFamily="2" charset="-122"/>
              </a:rPr>
              <a:t>3</a:t>
            </a:r>
            <a:r>
              <a:rPr lang="zh-CN" altLang="en-US" sz="2400" dirty="0">
                <a:latin typeface="华文细黑" pitchFamily="2" charset="-122"/>
                <a:ea typeface="华文细黑" pitchFamily="2" charset="-122"/>
              </a:rPr>
              <a:t>）转换因子在一段时期内是保持不变的，但期货和现货的价格却每天都在变化。</a:t>
            </a:r>
            <a:endParaRPr lang="en-US" altLang="zh-CN" sz="2400" dirty="0">
              <a:latin typeface="华文细黑" pitchFamily="2" charset="-122"/>
              <a:ea typeface="华文细黑" pitchFamily="2" charset="-122"/>
            </a:endParaRPr>
          </a:p>
          <a:p>
            <a:pPr algn="l">
              <a:buFontTx/>
              <a:buNone/>
            </a:pPr>
            <a:r>
              <a:rPr lang="zh-CN" altLang="en-US" sz="2400" dirty="0">
                <a:latin typeface="华文细黑" pitchFamily="2" charset="-122"/>
                <a:ea typeface="华文细黑" pitchFamily="2" charset="-122"/>
              </a:rPr>
              <a:t>      （</a:t>
            </a:r>
            <a:r>
              <a:rPr lang="en-US" altLang="zh-CN" sz="2400" dirty="0">
                <a:latin typeface="华文细黑" pitchFamily="2" charset="-122"/>
                <a:ea typeface="华文细黑" pitchFamily="2" charset="-122"/>
              </a:rPr>
              <a:t>4</a:t>
            </a:r>
            <a:r>
              <a:rPr lang="zh-CN" altLang="en-US" sz="2400" dirty="0">
                <a:latin typeface="华文细黑" pitchFamily="2" charset="-122"/>
                <a:ea typeface="华文细黑" pitchFamily="2" charset="-122"/>
              </a:rPr>
              <a:t>）芝加哥期货交易所在计算转换因子时，把债券的期限去尾精确到季</a:t>
            </a:r>
            <a:r>
              <a:rPr lang="zh-CN" altLang="en-US" sz="2400" dirty="0">
                <a:latin typeface="华文细黑" pitchFamily="2" charset="-122"/>
                <a:ea typeface="华文细黑" pitchFamily="2" charset="-122"/>
                <a:hlinkClick r:id="" action="ppaction://noaction"/>
              </a:rPr>
              <a:t>度</a:t>
            </a:r>
            <a:r>
              <a:rPr lang="zh-CN" altLang="en-US" sz="2400" dirty="0">
                <a:latin typeface="华文细黑" pitchFamily="2" charset="-122"/>
                <a:ea typeface="华文细黑" pitchFamily="2" charset="-122"/>
              </a:rPr>
              <a:t>。</a:t>
            </a:r>
            <a:endParaRPr lang="zh-CN" altLang="en-US" sz="2800" dirty="0"/>
          </a:p>
        </p:txBody>
      </p:sp>
      <p:sp>
        <p:nvSpPr>
          <p:cNvPr id="555011" name="Text Box 2"/>
          <p:cNvSpPr txBox="1">
            <a:spLocks noChangeArrowheads="1"/>
          </p:cNvSpPr>
          <p:nvPr/>
        </p:nvSpPr>
        <p:spPr bwMode="auto">
          <a:xfrm>
            <a:off x="2135188" y="260351"/>
            <a:ext cx="4953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4" name="线形标注 1 3"/>
          <p:cNvSpPr/>
          <p:nvPr/>
        </p:nvSpPr>
        <p:spPr>
          <a:xfrm>
            <a:off x="3503614" y="5876926"/>
            <a:ext cx="5832475" cy="504825"/>
          </a:xfrm>
          <a:prstGeom prst="borderCallout1">
            <a:avLst>
              <a:gd name="adj1" fmla="val 18750"/>
              <a:gd name="adj2" fmla="val -8333"/>
              <a:gd name="adj3" fmla="val -116150"/>
              <a:gd name="adj4" fmla="val -831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b="1" dirty="0">
                <a:latin typeface="华文细黑" pitchFamily="2" charset="-122"/>
                <a:ea typeface="华文细黑" pitchFamily="2" charset="-122"/>
              </a:rPr>
              <a:t>10</a:t>
            </a:r>
            <a:r>
              <a:rPr lang="zh-CN" altLang="en-US" sz="2800" b="1" dirty="0">
                <a:latin typeface="华文细黑" pitchFamily="2" charset="-122"/>
                <a:ea typeface="华文细黑" pitchFamily="2" charset="-122"/>
              </a:rPr>
              <a:t>年期国债期货转换因子表见</a:t>
            </a:r>
            <a:r>
              <a:rPr lang="en-US" altLang="zh-CN" sz="2800" b="1" dirty="0">
                <a:latin typeface="Times New Roman" pitchFamily="18" charset="0"/>
                <a:ea typeface="华文细黑" pitchFamily="2" charset="-122"/>
                <a:cs typeface="Times New Roman" pitchFamily="18" charset="0"/>
              </a:rPr>
              <a:t>p130</a:t>
            </a:r>
            <a:endParaRPr lang="zh-CN" altLang="en-US" sz="2800" b="1" dirty="0">
              <a:latin typeface="Times New Roman" pitchFamily="18" charset="0"/>
              <a:ea typeface="华文细黑" pitchFamily="2" charset="-122"/>
              <a:cs typeface="Times New Roman" pitchFamily="18" charset="0"/>
            </a:endParaRPr>
          </a:p>
        </p:txBody>
      </p:sp>
    </p:spTree>
    <p:extLst>
      <p:ext uri="{BB962C8B-B14F-4D97-AF65-F5344CB8AC3E}">
        <p14:creationId xmlns:p14="http://schemas.microsoft.com/office/powerpoint/2010/main" val="365616847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0165">
                                            <p:txEl>
                                              <p:pRg st="3" end="3"/>
                                            </p:txEl>
                                          </p:spTgt>
                                        </p:tgtEl>
                                        <p:attrNameLst>
                                          <p:attrName>style.visibility</p:attrName>
                                        </p:attrNameLst>
                                      </p:cBhvr>
                                      <p:to>
                                        <p:strVal val="visible"/>
                                      </p:to>
                                    </p:set>
                                    <p:animEffect transition="in" filter="blinds(horizontal)">
                                      <p:cBhvr>
                                        <p:cTn id="7" dur="500"/>
                                        <p:tgtEl>
                                          <p:spTgt spid="22016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5">
                                            <p:txEl>
                                              <p:pRg st="4" end="4"/>
                                            </p:txEl>
                                          </p:spTgt>
                                        </p:tgtEl>
                                        <p:attrNameLst>
                                          <p:attrName>style.visibility</p:attrName>
                                        </p:attrNameLst>
                                      </p:cBhvr>
                                      <p:to>
                                        <p:strVal val="visible"/>
                                      </p:to>
                                    </p:set>
                                    <p:animEffect transition="in" filter="blinds(horizontal)">
                                      <p:cBhvr>
                                        <p:cTn id="12" dur="500"/>
                                        <p:tgtEl>
                                          <p:spTgt spid="22016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0165">
                                            <p:txEl>
                                              <p:pRg st="5" end="5"/>
                                            </p:txEl>
                                          </p:spTgt>
                                        </p:tgtEl>
                                        <p:attrNameLst>
                                          <p:attrName>style.visibility</p:attrName>
                                        </p:attrNameLst>
                                      </p:cBhvr>
                                      <p:to>
                                        <p:strVal val="visible"/>
                                      </p:to>
                                    </p:set>
                                    <p:animEffect transition="in" filter="blinds(horizontal)">
                                      <p:cBhvr>
                                        <p:cTn id="17" dur="500"/>
                                        <p:tgtEl>
                                          <p:spTgt spid="22016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0165">
                                            <p:txEl>
                                              <p:pRg st="6" end="6"/>
                                            </p:txEl>
                                          </p:spTgt>
                                        </p:tgtEl>
                                        <p:attrNameLst>
                                          <p:attrName>style.visibility</p:attrName>
                                        </p:attrNameLst>
                                      </p:cBhvr>
                                      <p:to>
                                        <p:strVal val="visible"/>
                                      </p:to>
                                    </p:set>
                                    <p:animEffect transition="in" filter="blinds(horizontal)">
                                      <p:cBhvr>
                                        <p:cTn id="22" dur="500"/>
                                        <p:tgtEl>
                                          <p:spTgt spid="22016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远期利率合约</a:t>
            </a:r>
          </a:p>
        </p:txBody>
      </p:sp>
      <p:sp>
        <p:nvSpPr>
          <p:cNvPr id="556035"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利率期货</a:t>
            </a:r>
          </a:p>
        </p:txBody>
      </p:sp>
      <p:sp>
        <p:nvSpPr>
          <p:cNvPr id="463876"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交易策略与定价</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第六章    远期利率与利率期货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890222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6387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Rectangle 5"/>
          <p:cNvSpPr>
            <a:spLocks noChangeArrowheads="1"/>
          </p:cNvSpPr>
          <p:nvPr/>
        </p:nvSpPr>
        <p:spPr bwMode="auto">
          <a:xfrm>
            <a:off x="1847850" y="1268413"/>
            <a:ext cx="8305800" cy="2677656"/>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短期利率期货的定价</a:t>
            </a:r>
            <a:endParaRPr lang="en-US" altLang="zh-CN" sz="2800">
              <a:solidFill>
                <a:srgbClr val="FF0000"/>
              </a:solidFill>
            </a:endParaRPr>
          </a:p>
          <a:p>
            <a:pPr algn="l"/>
            <a:r>
              <a:rPr lang="zh-CN" altLang="en-US" sz="2800">
                <a:solidFill>
                  <a:srgbClr val="FF0000"/>
                </a:solidFill>
              </a:rPr>
              <a:t>      </a:t>
            </a:r>
            <a:endParaRPr lang="zh-CN" altLang="en-US" sz="2800" b="1">
              <a:latin typeface="Times New Roman" pitchFamily="18" charset="0"/>
              <a:ea typeface="华文细黑" pitchFamily="2" charset="-122"/>
              <a:cs typeface="Times New Roman" pitchFamily="18" charset="0"/>
            </a:endParaRPr>
          </a:p>
          <a:p>
            <a:pPr algn="l"/>
            <a:r>
              <a:rPr lang="zh-CN" altLang="en-US" sz="2800"/>
              <a:t>      </a:t>
            </a:r>
            <a:r>
              <a:rPr lang="zh-CN" altLang="en-US" sz="2800" b="1">
                <a:latin typeface="华文细黑" pitchFamily="2" charset="-122"/>
                <a:ea typeface="华文细黑" pitchFamily="2" charset="-122"/>
              </a:rPr>
              <a:t>短期利率期货价格</a:t>
            </a:r>
            <a:r>
              <a:rPr lang="en-US" altLang="zh-CN" sz="2800" b="1">
                <a:latin typeface="华文细黑" pitchFamily="2" charset="-122"/>
                <a:ea typeface="华文细黑" pitchFamily="2" charset="-122"/>
              </a:rPr>
              <a:t>=</a:t>
            </a:r>
            <a:r>
              <a:rPr lang="en-US" altLang="zh-CN" sz="2800" b="1">
                <a:latin typeface="Times New Roman" pitchFamily="18" charset="0"/>
                <a:ea typeface="华文细黑" pitchFamily="2" charset="-122"/>
              </a:rPr>
              <a:t>100-</a:t>
            </a:r>
            <a:r>
              <a:rPr lang="zh-CN" altLang="en-US" sz="2800" b="1">
                <a:latin typeface="华文细黑" pitchFamily="2" charset="-122"/>
                <a:ea typeface="华文细黑" pitchFamily="2" charset="-122"/>
              </a:rPr>
              <a:t>远期利率</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其中远期利率由前述无套利定价原理求得</a:t>
            </a:r>
            <a:endParaRPr lang="en-US" altLang="zh-CN" sz="2800" b="1">
              <a:solidFill>
                <a:srgbClr val="FF0000"/>
              </a:solidFill>
              <a:latin typeface="华文细黑" pitchFamily="2" charset="-122"/>
              <a:ea typeface="华文细黑" pitchFamily="2" charset="-122"/>
            </a:endParaRPr>
          </a:p>
          <a:p>
            <a:pPr algn="l"/>
            <a:r>
              <a:rPr lang="zh-CN" altLang="en-US" sz="2800" b="1">
                <a:solidFill>
                  <a:srgbClr val="FF0000"/>
                </a:solidFill>
                <a:latin typeface="华文细黑" pitchFamily="2" charset="-122"/>
                <a:ea typeface="华文细黑" pitchFamily="2" charset="-122"/>
              </a:rPr>
              <a:t>        </a:t>
            </a:r>
            <a:endParaRPr lang="zh-CN" altLang="en-US" sz="2800"/>
          </a:p>
        </p:txBody>
      </p:sp>
      <p:sp>
        <p:nvSpPr>
          <p:cNvPr id="557059"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87538921"/>
      </p:ext>
    </p:extLst>
  </p:cSld>
  <p:clrMapOvr>
    <a:masterClrMapping/>
  </p:clrMapOvr>
  <p:transition>
    <p:wipe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8082" name="Rectangle 5"/>
          <p:cNvSpPr>
            <a:spLocks noChangeArrowheads="1"/>
          </p:cNvSpPr>
          <p:nvPr/>
        </p:nvSpPr>
        <p:spPr bwMode="auto">
          <a:xfrm>
            <a:off x="1847850" y="1268414"/>
            <a:ext cx="8305800" cy="3108543"/>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利率期货的交易策略</a:t>
            </a:r>
            <a:endParaRPr lang="en-US" altLang="zh-CN" sz="2800">
              <a:solidFill>
                <a:srgbClr val="FF0000"/>
              </a:solidFill>
            </a:endParaRPr>
          </a:p>
          <a:p>
            <a:pPr algn="l"/>
            <a:r>
              <a:rPr lang="zh-CN" altLang="en-US" sz="2800">
                <a:solidFill>
                  <a:srgbClr val="FF0000"/>
                </a:solidFill>
              </a:rPr>
              <a:t>      </a:t>
            </a:r>
            <a:endParaRPr lang="zh-CN" altLang="en-US" sz="2800" b="1">
              <a:latin typeface="Times New Roman" pitchFamily="18" charset="0"/>
              <a:ea typeface="华文细黑" pitchFamily="2" charset="-122"/>
              <a:cs typeface="Times New Roman" pitchFamily="18" charset="0"/>
            </a:endParaRPr>
          </a:p>
          <a:p>
            <a:pPr algn="l"/>
            <a:r>
              <a:rPr lang="zh-CN" altLang="en-US" sz="2800"/>
              <a:t>      </a:t>
            </a:r>
            <a:r>
              <a:rPr lang="zh-CN" altLang="en-US" sz="2800" b="1">
                <a:latin typeface="华文细黑" pitchFamily="2" charset="-122"/>
                <a:ea typeface="华文细黑" pitchFamily="2" charset="-122"/>
              </a:rPr>
              <a:t>套期保值交易</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投机交易</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套利交易（现金</a:t>
            </a:r>
            <a:r>
              <a:rPr lang="en-US" altLang="zh-CN" sz="2800" b="1">
                <a:latin typeface="华文细黑" pitchFamily="2" charset="-122"/>
                <a:ea typeface="华文细黑" pitchFamily="2" charset="-122"/>
              </a:rPr>
              <a:t>—</a:t>
            </a:r>
            <a:r>
              <a:rPr lang="zh-CN" altLang="en-US" sz="2800" b="1">
                <a:latin typeface="华文细黑" pitchFamily="2" charset="-122"/>
                <a:ea typeface="华文细黑" pitchFamily="2" charset="-122"/>
              </a:rPr>
              <a:t>持有策略等）</a:t>
            </a:r>
            <a:r>
              <a:rPr lang="zh-CN" altLang="en-US" sz="2800" b="1">
                <a:solidFill>
                  <a:srgbClr val="FF0000"/>
                </a:solidFill>
                <a:latin typeface="华文细黑" pitchFamily="2" charset="-122"/>
                <a:ea typeface="华文细黑" pitchFamily="2" charset="-122"/>
              </a:rPr>
              <a:t>        </a:t>
            </a:r>
            <a:endParaRPr lang="zh-CN" altLang="en-US" sz="2800"/>
          </a:p>
        </p:txBody>
      </p:sp>
      <p:sp>
        <p:nvSpPr>
          <p:cNvPr id="558083"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3419125767"/>
      </p:ext>
    </p:extLst>
  </p:cSld>
  <p:clrMapOvr>
    <a:masterClrMapping/>
  </p:clrMapOvr>
  <p:transition>
    <p:wipe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6" name="Rectangle 5"/>
          <p:cNvSpPr>
            <a:spLocks noChangeArrowheads="1"/>
          </p:cNvSpPr>
          <p:nvPr/>
        </p:nvSpPr>
        <p:spPr bwMode="auto">
          <a:xfrm>
            <a:off x="1847850" y="1268414"/>
            <a:ext cx="8305800" cy="3108543"/>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利率期货的交易策略</a:t>
            </a:r>
            <a:endParaRPr lang="en-US" altLang="zh-CN" sz="2800">
              <a:solidFill>
                <a:srgbClr val="FF0000"/>
              </a:solidFill>
            </a:endParaRPr>
          </a:p>
          <a:p>
            <a:pPr algn="l"/>
            <a:r>
              <a:rPr lang="zh-CN" altLang="en-US" sz="2800">
                <a:solidFill>
                  <a:srgbClr val="FF0000"/>
                </a:solidFill>
              </a:rPr>
              <a:t>      </a:t>
            </a:r>
            <a:endParaRPr lang="zh-CN" altLang="en-US" sz="2800" b="1">
              <a:latin typeface="Times New Roman" pitchFamily="18" charset="0"/>
              <a:ea typeface="华文细黑" pitchFamily="2" charset="-122"/>
              <a:cs typeface="Times New Roman" pitchFamily="18" charset="0"/>
            </a:endParaRPr>
          </a:p>
          <a:p>
            <a:pPr algn="l"/>
            <a:r>
              <a:rPr lang="zh-CN" altLang="en-US" sz="2800"/>
              <a:t>      </a:t>
            </a:r>
            <a:r>
              <a:rPr lang="zh-CN" altLang="en-US" sz="2800" b="1">
                <a:latin typeface="华文细黑" pitchFamily="2" charset="-122"/>
                <a:ea typeface="华文细黑" pitchFamily="2" charset="-122"/>
              </a:rPr>
              <a:t>套期保值交易</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同样分为买入和卖出套期保值。</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买入套期保值：规避利率下降的风险（资产持有者）</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卖出套期保值：规避利率上升的风险（负债方）</a:t>
            </a:r>
            <a:endParaRPr lang="en-US" altLang="zh-CN" sz="2800" b="1">
              <a:latin typeface="华文细黑" pitchFamily="2" charset="-122"/>
              <a:ea typeface="华文细黑" pitchFamily="2" charset="-122"/>
            </a:endParaRPr>
          </a:p>
          <a:p>
            <a:pPr algn="l"/>
            <a:r>
              <a:rPr lang="zh-CN" altLang="en-US" sz="2800" b="1">
                <a:latin typeface="华文细黑" pitchFamily="2" charset="-122"/>
                <a:ea typeface="华文细黑" pitchFamily="2" charset="-122"/>
              </a:rPr>
              <a:t>        </a:t>
            </a:r>
            <a:endParaRPr lang="zh-CN" altLang="en-US" sz="2800"/>
          </a:p>
        </p:txBody>
      </p:sp>
      <p:sp>
        <p:nvSpPr>
          <p:cNvPr id="559107"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1494084508"/>
      </p:ext>
    </p:extLst>
  </p:cSld>
  <p:clrMapOvr>
    <a:masterClrMapping/>
  </p:clrMapOvr>
  <p:transition>
    <p:wipe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5"/>
          <p:cNvSpPr txBox="1">
            <a:spLocks noChangeArrowheads="1"/>
          </p:cNvSpPr>
          <p:nvPr/>
        </p:nvSpPr>
        <p:spPr bwMode="auto">
          <a:xfrm>
            <a:off x="1847850" y="692151"/>
            <a:ext cx="8172450" cy="4892675"/>
          </a:xfrm>
          <a:prstGeom prst="rect">
            <a:avLst/>
          </a:prstGeom>
          <a:noFill/>
          <a:ln w="28575">
            <a:noFill/>
            <a:miter lim="800000"/>
            <a:headEnd/>
            <a:tailEnd/>
          </a:ln>
        </p:spPr>
        <p:txBody>
          <a:bodyPr>
            <a:spAutoFit/>
          </a:bodyPr>
          <a:lstStyle/>
          <a:p>
            <a:pPr algn="l">
              <a:spcBef>
                <a:spcPct val="50000"/>
              </a:spcBef>
            </a:pPr>
            <a:r>
              <a:rPr lang="zh-CN" altLang="en-US" sz="2400">
                <a:solidFill>
                  <a:srgbClr val="FF0000"/>
                </a:solidFill>
              </a:rPr>
              <a:t>例：</a:t>
            </a:r>
            <a:r>
              <a:rPr lang="zh-CN" altLang="en-US" sz="2400" b="1">
                <a:latin typeface="华文楷体" pitchFamily="2" charset="-122"/>
                <a:ea typeface="华文楷体" pitchFamily="2" charset="-122"/>
              </a:rPr>
              <a:t>假定在</a:t>
            </a:r>
            <a:r>
              <a:rPr lang="en-US" altLang="zh-CN" sz="2400" b="1">
                <a:latin typeface="华文楷体" pitchFamily="2" charset="-122"/>
                <a:ea typeface="华文楷体" pitchFamily="2" charset="-122"/>
              </a:rPr>
              <a:t>1</a:t>
            </a:r>
            <a:r>
              <a:rPr lang="zh-CN" altLang="en-US" sz="2400" b="1">
                <a:latin typeface="华文楷体" pitchFamily="2" charset="-122"/>
                <a:ea typeface="华文楷体" pitchFamily="2" charset="-122"/>
              </a:rPr>
              <a:t>月</a:t>
            </a:r>
            <a:r>
              <a:rPr lang="en-US" altLang="zh-CN" sz="2400" b="1">
                <a:latin typeface="华文楷体" pitchFamily="2" charset="-122"/>
                <a:ea typeface="华文楷体" pitchFamily="2" charset="-122"/>
              </a:rPr>
              <a:t>15</a:t>
            </a:r>
            <a:r>
              <a:rPr lang="zh-CN" altLang="en-US" sz="2400" b="1">
                <a:latin typeface="华文楷体" pitchFamily="2" charset="-122"/>
                <a:ea typeface="华文楷体" pitchFamily="2" charset="-122"/>
              </a:rPr>
              <a:t>日，某投资者持有面值为</a:t>
            </a:r>
            <a:r>
              <a:rPr lang="en-US" altLang="zh-CN" sz="2400" b="1">
                <a:latin typeface="华文楷体" pitchFamily="2" charset="-122"/>
                <a:ea typeface="华文楷体" pitchFamily="2" charset="-122"/>
              </a:rPr>
              <a:t>100</a:t>
            </a:r>
            <a:r>
              <a:rPr lang="zh-CN" altLang="en-US" sz="2400" b="1">
                <a:latin typeface="华文楷体" pitchFamily="2" charset="-122"/>
                <a:ea typeface="华文楷体" pitchFamily="2" charset="-122"/>
              </a:rPr>
              <a:t>万美元的</a:t>
            </a:r>
            <a:r>
              <a:rPr lang="en-US" altLang="zh-CN" sz="2400" b="1">
                <a:latin typeface="华文楷体" pitchFamily="2" charset="-122"/>
                <a:ea typeface="华文楷体" pitchFamily="2" charset="-122"/>
              </a:rPr>
              <a:t>1</a:t>
            </a:r>
            <a:r>
              <a:rPr lang="zh-CN" altLang="en-US" sz="2400" b="1">
                <a:latin typeface="华文楷体" pitchFamily="2" charset="-122"/>
                <a:ea typeface="华文楷体" pitchFamily="2" charset="-122"/>
              </a:rPr>
              <a:t>年期短期美国国债，并打算在</a:t>
            </a:r>
            <a:r>
              <a:rPr lang="en-US" altLang="zh-CN" sz="2400" b="1">
                <a:latin typeface="华文楷体" pitchFamily="2" charset="-122"/>
                <a:ea typeface="华文楷体" pitchFamily="2" charset="-122"/>
              </a:rPr>
              <a:t>3</a:t>
            </a:r>
            <a:r>
              <a:rPr lang="zh-CN" altLang="en-US" sz="2400" b="1">
                <a:latin typeface="华文楷体" pitchFamily="2" charset="-122"/>
                <a:ea typeface="华文楷体" pitchFamily="2" charset="-122"/>
              </a:rPr>
              <a:t>月</a:t>
            </a:r>
            <a:r>
              <a:rPr lang="en-US" altLang="zh-CN" sz="2400" b="1">
                <a:latin typeface="华文楷体" pitchFamily="2" charset="-122"/>
                <a:ea typeface="华文楷体" pitchFamily="2" charset="-122"/>
              </a:rPr>
              <a:t>15</a:t>
            </a:r>
            <a:r>
              <a:rPr lang="zh-CN" altLang="en-US" sz="2400" b="1">
                <a:latin typeface="华文楷体" pitchFamily="2" charset="-122"/>
                <a:ea typeface="华文楷体" pitchFamily="2" charset="-122"/>
              </a:rPr>
              <a:t>日售出。此期间，该投资者担心未来市场利率上升而引起债券价格下跌。为了规避利率上涨带来的风险，该投资者可以在利率期货市场上卖出一份三月份到期的</a:t>
            </a:r>
            <a:r>
              <a:rPr lang="en-US" altLang="zh-CN" sz="2400" b="1">
                <a:latin typeface="华文楷体" pitchFamily="2" charset="-122"/>
                <a:ea typeface="华文楷体" pitchFamily="2" charset="-122"/>
              </a:rPr>
              <a:t>3</a:t>
            </a:r>
            <a:r>
              <a:rPr lang="zh-CN" altLang="en-US" sz="2400" b="1">
                <a:latin typeface="华文楷体" pitchFamily="2" charset="-122"/>
                <a:ea typeface="华文楷体" pitchFamily="2" charset="-122"/>
              </a:rPr>
              <a:t>月期的短期美国国债期货。在</a:t>
            </a:r>
            <a:r>
              <a:rPr lang="en-US" altLang="zh-CN" sz="2400" b="1">
                <a:latin typeface="华文楷体" pitchFamily="2" charset="-122"/>
                <a:ea typeface="华文楷体" pitchFamily="2" charset="-122"/>
              </a:rPr>
              <a:t>3</a:t>
            </a:r>
            <a:r>
              <a:rPr lang="zh-CN" altLang="en-US" sz="2400" b="1">
                <a:latin typeface="华文楷体" pitchFamily="2" charset="-122"/>
                <a:ea typeface="华文楷体" pitchFamily="2" charset="-122"/>
              </a:rPr>
              <a:t>月</a:t>
            </a:r>
            <a:r>
              <a:rPr lang="en-US" altLang="zh-CN" sz="2400" b="1">
                <a:latin typeface="华文楷体" pitchFamily="2" charset="-122"/>
                <a:ea typeface="华文楷体" pitchFamily="2" charset="-122"/>
              </a:rPr>
              <a:t>15</a:t>
            </a:r>
            <a:r>
              <a:rPr lang="zh-CN" altLang="en-US" sz="2400" b="1">
                <a:latin typeface="华文楷体" pitchFamily="2" charset="-122"/>
                <a:ea typeface="华文楷体" pitchFamily="2" charset="-122"/>
              </a:rPr>
              <a:t>日即将到来的时候，如果不出所料，市场利率上升，短期美国国债价格下跌，投资者卖出现货国债受到了损失。但是，由于利率的上涨，短期美国国债期货的价格自然下跌，投资者买入期货合约平仓。投资者买进短期美国国债期货合约所支付的价格，比他先前卖出合约的价格低。因此，在短期利率期货交易方面，他获得了正收益。总的结果是现货国债的交易损失被短期利率期货交易的正收益抵冲，从而达到了保值的目的。具体见下表。</a:t>
            </a:r>
          </a:p>
        </p:txBody>
      </p:sp>
    </p:spTree>
    <p:extLst>
      <p:ext uri="{BB962C8B-B14F-4D97-AF65-F5344CB8AC3E}">
        <p14:creationId xmlns:p14="http://schemas.microsoft.com/office/powerpoint/2010/main" val="203120997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0"/>
          </p:nvPr>
        </p:nvSpPr>
        <p:spPr/>
        <p:txBody>
          <a:bodyPr/>
          <a:lstStyle/>
          <a:p>
            <a:pPr>
              <a:defRPr/>
            </a:pPr>
            <a:fld id="{94CBB713-4723-4DEC-8798-0AF03012CE26}" type="slidenum">
              <a:rPr lang="en-US" altLang="zh-CN"/>
              <a:pPr>
                <a:defRPr/>
              </a:pPr>
              <a:t>128</a:t>
            </a:fld>
            <a:endParaRPr lang="en-US" altLang="zh-CN"/>
          </a:p>
        </p:txBody>
      </p:sp>
      <p:graphicFrame>
        <p:nvGraphicFramePr>
          <p:cNvPr id="433257" name="Group 105"/>
          <p:cNvGraphicFramePr>
            <a:graphicFrameLocks noGrp="1"/>
          </p:cNvGraphicFramePr>
          <p:nvPr>
            <p:ph/>
          </p:nvPr>
        </p:nvGraphicFramePr>
        <p:xfrm>
          <a:off x="1992313" y="1268413"/>
          <a:ext cx="8229600" cy="4337368"/>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日期</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短期美国国债市场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短期美国国债期货市场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66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月</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15</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日</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贴现率为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7.85</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％，价格为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92.15</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美元，投资者持有的面值为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100</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万美元的债券的市场价格为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92.15</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万美元。</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三月份到期的</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月期期货市场价格为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92.10</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；卖出一份期货合约，面值</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100</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万美元，实际卖出价格为</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92.10</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万美元。</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1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月</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14</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日</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贴现利率上涨到</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8.85</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％，投资者卖出债券，获得</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91.15</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万美元，损失</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万美元。</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由于利率上涨，三月份到期的</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月期期货市场价格</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91.11</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，买入一份合约平仓，价格为</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91.11</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万美元。</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收益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收益＝</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91.15</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92.15</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万美元</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收益＝</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92.10</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91.11</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0.99</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万美元</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4095750" algn="l"/>
                        </a:tabLst>
                      </a:pP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保值效果：亏损</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美元</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548737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zh-CN" altLang="en-US" b="1" dirty="0" smtClean="0">
                <a:solidFill>
                  <a:schemeClr val="tx1"/>
                </a:solidFill>
              </a:rPr>
              <a:t>利率期货套期保值</a:t>
            </a:r>
            <a:r>
              <a:rPr lang="en-US" altLang="zh-CN" b="1" dirty="0" smtClean="0">
                <a:solidFill>
                  <a:schemeClr val="tx1"/>
                </a:solidFill>
              </a:rPr>
              <a:t>-</a:t>
            </a:r>
            <a:r>
              <a:rPr lang="zh-CN" altLang="en-US" b="1" dirty="0" smtClean="0">
                <a:solidFill>
                  <a:schemeClr val="tx1"/>
                </a:solidFill>
              </a:rPr>
              <a:t>国库券多头</a:t>
            </a:r>
          </a:p>
        </p:txBody>
      </p:sp>
      <p:graphicFrame>
        <p:nvGraphicFramePr>
          <p:cNvPr id="97283" name="Group 3"/>
          <p:cNvGraphicFramePr>
            <a:graphicFrameLocks noGrp="1"/>
          </p:cNvGraphicFramePr>
          <p:nvPr>
            <p:ph idx="1"/>
          </p:nvPr>
        </p:nvGraphicFramePr>
        <p:xfrm>
          <a:off x="1981200" y="1600201"/>
          <a:ext cx="8229600" cy="4076701"/>
        </p:xfrm>
        <a:graphic>
          <a:graphicData uri="http://schemas.openxmlformats.org/drawingml/2006/table">
            <a:tbl>
              <a:tblPr>
                <a:effectLst/>
              </a:tblPr>
              <a:tblGrid>
                <a:gridCol w="1196975">
                  <a:extLst>
                    <a:ext uri="{9D8B030D-6E8A-4147-A177-3AD203B41FA5}">
                      <a16:colId xmlns:a16="http://schemas.microsoft.com/office/drawing/2014/main" val="20000"/>
                    </a:ext>
                  </a:extLst>
                </a:gridCol>
                <a:gridCol w="3275013">
                  <a:extLst>
                    <a:ext uri="{9D8B030D-6E8A-4147-A177-3AD203B41FA5}">
                      <a16:colId xmlns:a16="http://schemas.microsoft.com/office/drawing/2014/main" val="20001"/>
                    </a:ext>
                  </a:extLst>
                </a:gridCol>
                <a:gridCol w="3757612">
                  <a:extLst>
                    <a:ext uri="{9D8B030D-6E8A-4147-A177-3AD203B41FA5}">
                      <a16:colId xmlns:a16="http://schemas.microsoft.com/office/drawing/2014/main" val="20002"/>
                    </a:ext>
                  </a:extLst>
                </a:gridCol>
              </a:tblGrid>
              <a:tr h="454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日期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现货市场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期货市场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4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1</a:t>
                      </a:r>
                      <a:r>
                        <a:rPr kumimoji="0" lang="zh-CN" altLang="en-US" sz="1600" b="1" i="0" u="none" strike="noStrike" cap="none" normalizeH="0" baseline="0" dirty="0" smtClean="0">
                          <a:ln>
                            <a:noFill/>
                          </a:ln>
                          <a:solidFill>
                            <a:schemeClr val="tx1"/>
                          </a:solidFill>
                          <a:effectLst/>
                          <a:latin typeface="Arial" charset="0"/>
                          <a:ea typeface="宋体" pitchFamily="2" charset="-122"/>
                        </a:rPr>
                        <a:t>月</a:t>
                      </a:r>
                      <a:r>
                        <a:rPr kumimoji="0" lang="en-US" altLang="zh-CN" sz="1600" b="1" i="0" u="none" strike="noStrike" cap="none" normalizeH="0" baseline="0" dirty="0" smtClean="0">
                          <a:ln>
                            <a:noFill/>
                          </a:ln>
                          <a:solidFill>
                            <a:schemeClr val="tx1"/>
                          </a:solidFill>
                          <a:effectLst/>
                          <a:latin typeface="Arial" charset="0"/>
                          <a:ea typeface="宋体" pitchFamily="2" charset="-122"/>
                        </a:rPr>
                        <a:t>15</a:t>
                      </a:r>
                      <a:r>
                        <a:rPr kumimoji="0" lang="zh-CN" altLang="en-US" sz="1600" b="1" i="0" u="none" strike="noStrike" cap="none" normalizeH="0" baseline="0" dirty="0" smtClean="0">
                          <a:ln>
                            <a:noFill/>
                          </a:ln>
                          <a:solidFill>
                            <a:schemeClr val="tx1"/>
                          </a:solidFill>
                          <a:effectLst/>
                          <a:latin typeface="Arial" charset="0"/>
                          <a:ea typeface="宋体" pitchFamily="2" charset="-122"/>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贴现率为</a:t>
                      </a:r>
                      <a:r>
                        <a:rPr kumimoji="0" lang="en-US" altLang="zh-CN" sz="1600" b="1" i="0" u="none" strike="noStrike" cap="none" normalizeH="0" baseline="0" dirty="0" smtClean="0">
                          <a:ln>
                            <a:noFill/>
                          </a:ln>
                          <a:solidFill>
                            <a:schemeClr val="tx1"/>
                          </a:solidFill>
                          <a:effectLst/>
                          <a:latin typeface="Arial" charset="0"/>
                          <a:ea typeface="宋体" pitchFamily="2" charset="-122"/>
                        </a:rPr>
                        <a:t>10</a:t>
                      </a:r>
                      <a:r>
                        <a:rPr kumimoji="0" lang="zh-CN" altLang="en-US" sz="1600" b="1" i="0" u="none" strike="noStrike" cap="none" normalizeH="0" baseline="0" dirty="0" smtClean="0">
                          <a:ln>
                            <a:noFill/>
                          </a:ln>
                          <a:solidFill>
                            <a:schemeClr val="tx1"/>
                          </a:solidFill>
                          <a:effectLst/>
                          <a:latin typeface="Arial" charset="0"/>
                          <a:ea typeface="宋体" pitchFamily="2" charset="-122"/>
                        </a:rPr>
                        <a:t>％（国库券价格</a:t>
                      </a:r>
                      <a:r>
                        <a:rPr kumimoji="0" lang="en-US" altLang="zh-CN" sz="1600" b="1" i="0" u="none" strike="noStrike" cap="none" normalizeH="0" baseline="0" dirty="0" smtClean="0">
                          <a:ln>
                            <a:noFill/>
                          </a:ln>
                          <a:solidFill>
                            <a:schemeClr val="tx1"/>
                          </a:solidFill>
                          <a:effectLst/>
                          <a:latin typeface="Arial" charset="0"/>
                          <a:ea typeface="宋体" pitchFamily="2" charset="-122"/>
                        </a:rPr>
                        <a:t>90</a:t>
                      </a:r>
                      <a:r>
                        <a:rPr kumimoji="0" lang="zh-CN" altLang="en-US" sz="1600" b="1" i="0" u="none" strike="noStrike" cap="none" normalizeH="0" baseline="0" dirty="0" smtClean="0">
                          <a:ln>
                            <a:noFill/>
                          </a:ln>
                          <a:solidFill>
                            <a:schemeClr val="tx1"/>
                          </a:solidFill>
                          <a:effectLst/>
                          <a:latin typeface="Arial" charset="0"/>
                          <a:ea typeface="宋体" pitchFamily="2" charset="-122"/>
                        </a:rPr>
                        <a:t>）准备</a:t>
                      </a:r>
                      <a:r>
                        <a:rPr kumimoji="0" lang="en-US" altLang="zh-CN" sz="1600" b="1" i="0" u="none" strike="noStrike" cap="none" normalizeH="0" baseline="0" dirty="0" smtClean="0">
                          <a:ln>
                            <a:noFill/>
                          </a:ln>
                          <a:solidFill>
                            <a:schemeClr val="tx1"/>
                          </a:solidFill>
                          <a:effectLst/>
                          <a:latin typeface="Arial" charset="0"/>
                          <a:ea typeface="宋体" pitchFamily="2" charset="-122"/>
                        </a:rPr>
                        <a:t>2</a:t>
                      </a:r>
                      <a:r>
                        <a:rPr kumimoji="0" lang="zh-CN" altLang="en-US" sz="1600" b="1" i="0" u="none" strike="noStrike" cap="none" normalizeH="0" baseline="0" dirty="0" smtClean="0">
                          <a:ln>
                            <a:noFill/>
                          </a:ln>
                          <a:solidFill>
                            <a:schemeClr val="tx1"/>
                          </a:solidFill>
                          <a:effectLst/>
                          <a:latin typeface="Arial" charset="0"/>
                          <a:ea typeface="宋体" pitchFamily="2" charset="-122"/>
                        </a:rPr>
                        <a:t>月份买</a:t>
                      </a:r>
                      <a:r>
                        <a:rPr kumimoji="0" lang="en-US" altLang="zh-CN" sz="1600" b="1" i="0" u="none" strike="noStrike" cap="none" normalizeH="0" baseline="0" dirty="0" smtClean="0">
                          <a:ln>
                            <a:noFill/>
                          </a:ln>
                          <a:solidFill>
                            <a:schemeClr val="tx1"/>
                          </a:solidFill>
                          <a:effectLst/>
                          <a:latin typeface="Arial" charset="0"/>
                          <a:ea typeface="宋体" pitchFamily="2" charset="-122"/>
                        </a:rPr>
                        <a:t>100</a:t>
                      </a:r>
                      <a:r>
                        <a:rPr kumimoji="0" lang="zh-CN" altLang="en-US" sz="1600" b="1" i="0" u="none" strike="noStrike" cap="none" normalizeH="0" baseline="0" dirty="0" smtClean="0">
                          <a:ln>
                            <a:noFill/>
                          </a:ln>
                          <a:solidFill>
                            <a:schemeClr val="tx1"/>
                          </a:solidFill>
                          <a:effectLst/>
                          <a:latin typeface="Arial" charset="0"/>
                          <a:ea typeface="宋体" pitchFamily="2" charset="-122"/>
                        </a:rPr>
                        <a:t>万元国库券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以</a:t>
                      </a:r>
                      <a:r>
                        <a:rPr kumimoji="0" lang="en-US" altLang="zh-CN" sz="1600" b="1" i="0" u="none" strike="noStrike" cap="none" normalizeH="0" baseline="0" dirty="0" smtClean="0">
                          <a:ln>
                            <a:noFill/>
                          </a:ln>
                          <a:solidFill>
                            <a:schemeClr val="tx1"/>
                          </a:solidFill>
                          <a:effectLst/>
                          <a:latin typeface="Arial" charset="0"/>
                          <a:ea typeface="宋体" pitchFamily="2" charset="-122"/>
                        </a:rPr>
                        <a:t>89.5</a:t>
                      </a:r>
                      <a:r>
                        <a:rPr kumimoji="0" lang="zh-CN" altLang="en-US" sz="1600" b="1" i="0" u="none" strike="noStrike" cap="none" normalizeH="0" baseline="0" dirty="0" smtClean="0">
                          <a:ln>
                            <a:noFill/>
                          </a:ln>
                          <a:solidFill>
                            <a:schemeClr val="tx1"/>
                          </a:solidFill>
                          <a:effectLst/>
                          <a:latin typeface="Arial" charset="0"/>
                          <a:ea typeface="宋体" pitchFamily="2" charset="-122"/>
                        </a:rPr>
                        <a:t>价格买进</a:t>
                      </a:r>
                      <a:r>
                        <a:rPr kumimoji="0" lang="en-US" altLang="zh-CN" sz="1600" b="1" i="0" u="none" strike="noStrike" cap="none" normalizeH="0" baseline="0" dirty="0" smtClean="0">
                          <a:ln>
                            <a:noFill/>
                          </a:ln>
                          <a:solidFill>
                            <a:schemeClr val="tx1"/>
                          </a:solidFill>
                          <a:effectLst/>
                          <a:latin typeface="Arial" charset="0"/>
                          <a:ea typeface="宋体" pitchFamily="2" charset="-122"/>
                        </a:rPr>
                        <a:t>1</a:t>
                      </a:r>
                      <a:r>
                        <a:rPr kumimoji="0" lang="zh-CN" altLang="en-US" sz="1600" b="1" i="0" u="none" strike="noStrike" cap="none" normalizeH="0" baseline="0" dirty="0" smtClean="0">
                          <a:ln>
                            <a:noFill/>
                          </a:ln>
                          <a:solidFill>
                            <a:schemeClr val="tx1"/>
                          </a:solidFill>
                          <a:effectLst/>
                          <a:latin typeface="Arial" charset="0"/>
                          <a:ea typeface="宋体" pitchFamily="2" charset="-122"/>
                        </a:rPr>
                        <a:t>张</a:t>
                      </a:r>
                      <a:r>
                        <a:rPr kumimoji="0" lang="en-US" altLang="zh-CN" sz="1600" b="1" i="0" u="none" strike="noStrike" cap="none" normalizeH="0" baseline="0" dirty="0" smtClean="0">
                          <a:ln>
                            <a:noFill/>
                          </a:ln>
                          <a:solidFill>
                            <a:schemeClr val="tx1"/>
                          </a:solidFill>
                          <a:effectLst/>
                          <a:latin typeface="Arial" charset="0"/>
                          <a:ea typeface="宋体" pitchFamily="2" charset="-122"/>
                        </a:rPr>
                        <a:t>100</a:t>
                      </a:r>
                      <a:r>
                        <a:rPr kumimoji="0" lang="zh-CN" altLang="en-US" sz="1600" b="1" i="0" u="none" strike="noStrike" cap="none" normalizeH="0" baseline="0" dirty="0" smtClean="0">
                          <a:ln>
                            <a:noFill/>
                          </a:ln>
                          <a:solidFill>
                            <a:schemeClr val="tx1"/>
                          </a:solidFill>
                          <a:effectLst/>
                          <a:latin typeface="Arial" charset="0"/>
                          <a:ea typeface="宋体" pitchFamily="2" charset="-122"/>
                        </a:rPr>
                        <a:t>万元</a:t>
                      </a:r>
                      <a:r>
                        <a:rPr kumimoji="0" lang="en-US" altLang="zh-CN" sz="1600" b="1" i="0" u="none" strike="noStrike" cap="none" normalizeH="0" baseline="0" dirty="0" smtClean="0">
                          <a:ln>
                            <a:noFill/>
                          </a:ln>
                          <a:solidFill>
                            <a:schemeClr val="tx1"/>
                          </a:solidFill>
                          <a:effectLst/>
                          <a:latin typeface="Arial" charset="0"/>
                          <a:ea typeface="宋体" pitchFamily="2" charset="-122"/>
                        </a:rPr>
                        <a:t>3</a:t>
                      </a:r>
                      <a:r>
                        <a:rPr kumimoji="0" lang="zh-CN" altLang="en-US" sz="1600" b="1" i="0" u="none" strike="noStrike" cap="none" normalizeH="0" baseline="0" dirty="0" smtClean="0">
                          <a:ln>
                            <a:noFill/>
                          </a:ln>
                          <a:solidFill>
                            <a:schemeClr val="tx1"/>
                          </a:solidFill>
                          <a:effectLst/>
                          <a:latin typeface="Arial" charset="0"/>
                          <a:ea typeface="宋体" pitchFamily="2" charset="-122"/>
                        </a:rPr>
                        <a:t>个月到期国库券合约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6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r>
                        <a:rPr kumimoji="0" lang="zh-CN" altLang="en-US" sz="1600" b="1" i="0" u="none" strike="noStrike" cap="none" normalizeH="0" baseline="0" smtClean="0">
                          <a:ln>
                            <a:noFill/>
                          </a:ln>
                          <a:solidFill>
                            <a:schemeClr val="tx1"/>
                          </a:solidFill>
                          <a:effectLst/>
                          <a:latin typeface="Arial" charset="0"/>
                          <a:ea typeface="宋体" pitchFamily="2" charset="-122"/>
                        </a:rPr>
                        <a:t>月</a:t>
                      </a:r>
                      <a:r>
                        <a:rPr kumimoji="0" lang="en-US" altLang="zh-CN" sz="1600" b="1" i="0" u="none" strike="noStrike" cap="none" normalizeH="0" baseline="0" smtClean="0">
                          <a:ln>
                            <a:noFill/>
                          </a:ln>
                          <a:solidFill>
                            <a:schemeClr val="tx1"/>
                          </a:solidFill>
                          <a:effectLst/>
                          <a:latin typeface="Arial" charset="0"/>
                          <a:ea typeface="宋体" pitchFamily="2" charset="-122"/>
                        </a:rPr>
                        <a:t>15</a:t>
                      </a:r>
                      <a:r>
                        <a:rPr kumimoji="0" lang="zh-CN" altLang="en-US" sz="1600" b="1" i="0" u="none" strike="noStrike" cap="none" normalizeH="0" baseline="0" smtClean="0">
                          <a:ln>
                            <a:noFill/>
                          </a:ln>
                          <a:solidFill>
                            <a:schemeClr val="tx1"/>
                          </a:solidFill>
                          <a:effectLst/>
                          <a:latin typeface="Arial" charset="0"/>
                          <a:ea typeface="宋体" pitchFamily="2" charset="-122"/>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得到</a:t>
                      </a:r>
                      <a:r>
                        <a:rPr kumimoji="0" lang="en-US" altLang="zh-CN" sz="1600" b="1" i="0" u="none" strike="noStrike" cap="none" normalizeH="0" baseline="0" dirty="0" smtClean="0">
                          <a:ln>
                            <a:noFill/>
                          </a:ln>
                          <a:solidFill>
                            <a:schemeClr val="tx1"/>
                          </a:solidFill>
                          <a:effectLst/>
                          <a:latin typeface="Arial" charset="0"/>
                          <a:ea typeface="宋体" pitchFamily="2" charset="-122"/>
                        </a:rPr>
                        <a:t>100</a:t>
                      </a:r>
                      <a:r>
                        <a:rPr kumimoji="0" lang="zh-CN" altLang="en-US" sz="1600" b="1" i="0" u="none" strike="noStrike" cap="none" normalizeH="0" baseline="0" dirty="0" smtClean="0">
                          <a:ln>
                            <a:noFill/>
                          </a:ln>
                          <a:solidFill>
                            <a:schemeClr val="tx1"/>
                          </a:solidFill>
                          <a:effectLst/>
                          <a:latin typeface="Arial" charset="0"/>
                          <a:ea typeface="宋体" pitchFamily="2" charset="-122"/>
                        </a:rPr>
                        <a:t>万元，以</a:t>
                      </a:r>
                      <a:r>
                        <a:rPr kumimoji="0" lang="en-US" altLang="zh-CN" sz="1600" b="1" i="0" u="none" strike="noStrike" cap="none" normalizeH="0" baseline="0" dirty="0" smtClean="0">
                          <a:ln>
                            <a:noFill/>
                          </a:ln>
                          <a:solidFill>
                            <a:schemeClr val="tx1"/>
                          </a:solidFill>
                          <a:effectLst/>
                          <a:latin typeface="Arial" charset="0"/>
                          <a:ea typeface="宋体" pitchFamily="2" charset="-122"/>
                        </a:rPr>
                        <a:t>92.5</a:t>
                      </a:r>
                      <a:r>
                        <a:rPr kumimoji="0" lang="zh-CN" altLang="en-US" sz="1600" b="1" i="0" u="none" strike="noStrike" cap="none" normalizeH="0" baseline="0" dirty="0" smtClean="0">
                          <a:ln>
                            <a:noFill/>
                          </a:ln>
                          <a:solidFill>
                            <a:schemeClr val="tx1"/>
                          </a:solidFill>
                          <a:effectLst/>
                          <a:latin typeface="Arial" charset="0"/>
                          <a:ea typeface="宋体" pitchFamily="2" charset="-122"/>
                        </a:rPr>
                        <a:t>价格买进</a:t>
                      </a:r>
                      <a:r>
                        <a:rPr kumimoji="0" lang="en-US" altLang="zh-CN" sz="1600" b="1" i="0" u="none" strike="noStrike" cap="none" normalizeH="0" baseline="0" dirty="0" smtClean="0">
                          <a:ln>
                            <a:noFill/>
                          </a:ln>
                          <a:solidFill>
                            <a:schemeClr val="tx1"/>
                          </a:solidFill>
                          <a:effectLst/>
                          <a:latin typeface="Arial" charset="0"/>
                          <a:ea typeface="宋体" pitchFamily="2" charset="-122"/>
                        </a:rPr>
                        <a:t>3</a:t>
                      </a:r>
                      <a:r>
                        <a:rPr kumimoji="0" lang="zh-CN" altLang="en-US" sz="1600" b="1" i="0" u="none" strike="noStrike" cap="none" normalizeH="0" baseline="0" dirty="0" smtClean="0">
                          <a:ln>
                            <a:noFill/>
                          </a:ln>
                          <a:solidFill>
                            <a:schemeClr val="tx1"/>
                          </a:solidFill>
                          <a:effectLst/>
                          <a:latin typeface="Arial" charset="0"/>
                          <a:ea typeface="宋体" pitchFamily="2" charset="-122"/>
                        </a:rPr>
                        <a:t>个月国库券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以</a:t>
                      </a:r>
                      <a:r>
                        <a:rPr kumimoji="0" lang="en-US" altLang="zh-CN" sz="1600" b="1" i="0" u="none" strike="noStrike" cap="none" normalizeH="0" baseline="0" dirty="0" smtClean="0">
                          <a:ln>
                            <a:noFill/>
                          </a:ln>
                          <a:solidFill>
                            <a:schemeClr val="tx1"/>
                          </a:solidFill>
                          <a:effectLst/>
                          <a:latin typeface="Arial" charset="0"/>
                          <a:ea typeface="宋体" pitchFamily="2" charset="-122"/>
                        </a:rPr>
                        <a:t>91.8</a:t>
                      </a:r>
                      <a:r>
                        <a:rPr kumimoji="0" lang="zh-CN" altLang="en-US" sz="1600" b="1" i="0" u="none" strike="noStrike" cap="none" normalizeH="0" baseline="0" dirty="0" smtClean="0">
                          <a:ln>
                            <a:noFill/>
                          </a:ln>
                          <a:solidFill>
                            <a:schemeClr val="tx1"/>
                          </a:solidFill>
                          <a:effectLst/>
                          <a:latin typeface="Arial" charset="0"/>
                          <a:ea typeface="宋体" pitchFamily="2" charset="-122"/>
                        </a:rPr>
                        <a:t>价格卖出</a:t>
                      </a:r>
                      <a:r>
                        <a:rPr kumimoji="0" lang="en-US" altLang="zh-CN" sz="1600" b="1" i="0" u="none" strike="noStrike" cap="none" normalizeH="0" baseline="0" dirty="0" smtClean="0">
                          <a:ln>
                            <a:noFill/>
                          </a:ln>
                          <a:solidFill>
                            <a:schemeClr val="tx1"/>
                          </a:solidFill>
                          <a:effectLst/>
                          <a:latin typeface="Arial" charset="0"/>
                          <a:ea typeface="宋体" pitchFamily="2" charset="-122"/>
                        </a:rPr>
                        <a:t>1</a:t>
                      </a:r>
                      <a:r>
                        <a:rPr kumimoji="0" lang="zh-CN" altLang="en-US" sz="1600" b="1" i="0" u="none" strike="noStrike" cap="none" normalizeH="0" baseline="0" dirty="0" smtClean="0">
                          <a:ln>
                            <a:noFill/>
                          </a:ln>
                          <a:solidFill>
                            <a:schemeClr val="tx1"/>
                          </a:solidFill>
                          <a:effectLst/>
                          <a:latin typeface="Arial" charset="0"/>
                          <a:ea typeface="宋体" pitchFamily="2" charset="-122"/>
                        </a:rPr>
                        <a:t>张</a:t>
                      </a:r>
                      <a:r>
                        <a:rPr kumimoji="0" lang="en-US" altLang="zh-CN" sz="1600" b="1" i="0" u="none" strike="noStrike" cap="none" normalizeH="0" baseline="0" dirty="0" smtClean="0">
                          <a:ln>
                            <a:noFill/>
                          </a:ln>
                          <a:solidFill>
                            <a:schemeClr val="tx1"/>
                          </a:solidFill>
                          <a:effectLst/>
                          <a:latin typeface="Arial" charset="0"/>
                          <a:ea typeface="宋体" pitchFamily="2" charset="-122"/>
                        </a:rPr>
                        <a:t>100</a:t>
                      </a:r>
                      <a:r>
                        <a:rPr kumimoji="0" lang="zh-CN" altLang="en-US" sz="1600" b="1" i="0" u="none" strike="noStrike" cap="none" normalizeH="0" baseline="0" dirty="0" smtClean="0">
                          <a:ln>
                            <a:noFill/>
                          </a:ln>
                          <a:solidFill>
                            <a:schemeClr val="tx1"/>
                          </a:solidFill>
                          <a:effectLst/>
                          <a:latin typeface="Arial" charset="0"/>
                          <a:ea typeface="宋体" pitchFamily="2" charset="-122"/>
                        </a:rPr>
                        <a:t>万</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国库券合约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损益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10000000</a:t>
                      </a:r>
                      <a:r>
                        <a:rPr kumimoji="0" lang="zh-CN" altLang="en-US" sz="1600" b="1" i="0" u="none" strike="noStrike" cap="none" normalizeH="0" baseline="0" dirty="0" smtClean="0">
                          <a:ln>
                            <a:noFill/>
                          </a:ln>
                          <a:solidFill>
                            <a:schemeClr val="tx1"/>
                          </a:solidFill>
                          <a:effectLst/>
                          <a:latin typeface="Arial" charset="0"/>
                          <a:ea typeface="宋体" pitchFamily="2" charset="-122"/>
                        </a:rPr>
                        <a:t>（</a:t>
                      </a:r>
                      <a:r>
                        <a:rPr kumimoji="0" lang="en-US" altLang="zh-CN" sz="1600" b="1" i="0" u="none" strike="noStrike" cap="none" normalizeH="0" baseline="0" dirty="0" smtClean="0">
                          <a:ln>
                            <a:noFill/>
                          </a:ln>
                          <a:solidFill>
                            <a:schemeClr val="tx1"/>
                          </a:solidFill>
                          <a:effectLst/>
                          <a:latin typeface="Arial" charset="0"/>
                          <a:ea typeface="宋体" pitchFamily="2" charset="-122"/>
                        </a:rPr>
                        <a:t>7.5</a:t>
                      </a:r>
                      <a:r>
                        <a:rPr kumimoji="0" lang="zh-CN" altLang="en-US" sz="1600" b="1" i="0" u="none" strike="noStrike" cap="none" normalizeH="0" baseline="0" dirty="0" smtClean="0">
                          <a:ln>
                            <a:noFill/>
                          </a:ln>
                          <a:solidFill>
                            <a:schemeClr val="tx1"/>
                          </a:solidFill>
                          <a:effectLst/>
                          <a:latin typeface="Arial" charset="0"/>
                          <a:ea typeface="宋体" pitchFamily="2" charset="-122"/>
                        </a:rPr>
                        <a:t>％－</a:t>
                      </a:r>
                      <a:r>
                        <a:rPr kumimoji="0" lang="en-US" altLang="zh-CN" sz="1600" b="1" i="0" u="none" strike="noStrike" cap="none" normalizeH="0" baseline="0" dirty="0" smtClean="0">
                          <a:ln>
                            <a:noFill/>
                          </a:ln>
                          <a:solidFill>
                            <a:schemeClr val="tx1"/>
                          </a:solidFill>
                          <a:effectLst/>
                          <a:latin typeface="Arial" charset="0"/>
                          <a:ea typeface="宋体" pitchFamily="2" charset="-122"/>
                        </a:rPr>
                        <a:t>10</a:t>
                      </a:r>
                      <a:r>
                        <a:rPr kumimoji="0" lang="zh-CN" altLang="en-US" sz="1600" b="1" i="0" u="none" strike="noStrike" cap="none" normalizeH="0" baseline="0" dirty="0" smtClean="0">
                          <a:ln>
                            <a:noFill/>
                          </a:ln>
                          <a:solidFill>
                            <a:schemeClr val="tx1"/>
                          </a:solidFill>
                          <a:effectLst/>
                          <a:latin typeface="Arial" charset="0"/>
                          <a:ea typeface="宋体" pitchFamily="2" charset="-122"/>
                        </a:rPr>
                        <a:t>％）</a:t>
                      </a:r>
                      <a:r>
                        <a:rPr kumimoji="0" lang="en-US" altLang="zh-CN" sz="1600" b="1" i="0" u="none" strike="noStrike" cap="none" normalizeH="0" baseline="0" dirty="0" smtClean="0">
                          <a:ln>
                            <a:noFill/>
                          </a:ln>
                          <a:solidFill>
                            <a:schemeClr val="tx1"/>
                          </a:solidFill>
                          <a:effectLst/>
                          <a:latin typeface="Arial" charset="0"/>
                          <a:ea typeface="宋体" pitchFamily="2" charset="-122"/>
                        </a:rPr>
                        <a:t>X90/360=</a:t>
                      </a:r>
                      <a:r>
                        <a:rPr kumimoji="0" lang="zh-CN" altLang="en-US" sz="1600" b="1" i="0" u="none" strike="noStrike" cap="none" normalizeH="0" baseline="0" dirty="0" smtClean="0">
                          <a:ln>
                            <a:noFill/>
                          </a:ln>
                          <a:solidFill>
                            <a:schemeClr val="tx1"/>
                          </a:solidFill>
                          <a:effectLst/>
                          <a:latin typeface="Arial" charset="0"/>
                          <a:ea typeface="宋体" pitchFamily="2" charset="-122"/>
                        </a:rPr>
                        <a:t>－</a:t>
                      </a:r>
                      <a:r>
                        <a:rPr kumimoji="0" lang="en-US" altLang="zh-CN" sz="1600" b="1" i="0" u="none" strike="noStrike" cap="none" normalizeH="0" baseline="0" dirty="0" smtClean="0">
                          <a:ln>
                            <a:noFill/>
                          </a:ln>
                          <a:solidFill>
                            <a:schemeClr val="tx1"/>
                          </a:solidFill>
                          <a:effectLst/>
                          <a:latin typeface="Arial" charset="0"/>
                          <a:ea typeface="宋体" pitchFamily="2" charset="-122"/>
                        </a:rPr>
                        <a:t>6250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a:t>
                      </a:r>
                      <a:r>
                        <a:rPr kumimoji="0" lang="en-US" altLang="zh-CN" sz="1600" b="1" i="0" u="none" strike="noStrike" cap="none" normalizeH="0" baseline="0" dirty="0" smtClean="0">
                          <a:ln>
                            <a:noFill/>
                          </a:ln>
                          <a:solidFill>
                            <a:schemeClr val="tx1"/>
                          </a:solidFill>
                          <a:effectLst/>
                          <a:latin typeface="Arial" charset="0"/>
                          <a:ea typeface="宋体" pitchFamily="2" charset="-122"/>
                        </a:rPr>
                        <a:t>91.8-89.5</a:t>
                      </a:r>
                      <a:r>
                        <a:rPr kumimoji="0" lang="zh-CN" altLang="en-US" sz="1600" b="1" i="0" u="none" strike="noStrike" cap="none" normalizeH="0" baseline="0" dirty="0" smtClean="0">
                          <a:ln>
                            <a:noFill/>
                          </a:ln>
                          <a:solidFill>
                            <a:schemeClr val="tx1"/>
                          </a:solidFill>
                          <a:effectLst/>
                          <a:latin typeface="Arial" charset="0"/>
                          <a:ea typeface="宋体" pitchFamily="2" charset="-122"/>
                        </a:rPr>
                        <a:t>）</a:t>
                      </a:r>
                      <a:r>
                        <a:rPr kumimoji="0" lang="en-US" altLang="zh-CN" sz="1600" b="1" i="0" u="none" strike="noStrike" cap="none" normalizeH="0" baseline="0" dirty="0" smtClean="0">
                          <a:ln>
                            <a:noFill/>
                          </a:ln>
                          <a:solidFill>
                            <a:schemeClr val="tx1"/>
                          </a:solidFill>
                          <a:effectLst/>
                          <a:latin typeface="Arial" charset="0"/>
                          <a:ea typeface="宋体" pitchFamily="2" charset="-122"/>
                        </a:rPr>
                        <a:t>X100X25</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=5750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6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结果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a:t>
                      </a:r>
                      <a:r>
                        <a:rPr kumimoji="0" lang="en-US" altLang="zh-CN" sz="1600" b="1" i="0" u="none" strike="noStrike" cap="none" normalizeH="0" baseline="0" dirty="0" smtClean="0">
                          <a:ln>
                            <a:noFill/>
                          </a:ln>
                          <a:solidFill>
                            <a:schemeClr val="tx1"/>
                          </a:solidFill>
                          <a:effectLst/>
                          <a:latin typeface="Arial" charset="0"/>
                          <a:ea typeface="宋体" pitchFamily="2" charset="-122"/>
                        </a:rPr>
                        <a:t>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54819473"/>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919289" y="2060575"/>
            <a:ext cx="7750175" cy="3671888"/>
          </a:xfrm>
        </p:spPr>
        <p:txBody>
          <a:bodyPr>
            <a:normAutofit fontScale="85000" lnSpcReduction="10000"/>
          </a:bodyPr>
          <a:lstStyle/>
          <a:p>
            <a:pPr algn="just" eaLnBrk="1" hangingPunct="1">
              <a:lnSpc>
                <a:spcPct val="90000"/>
              </a:lnSpc>
            </a:pPr>
            <a:r>
              <a:rPr lang="en-US" altLang="zh-CN" smtClean="0">
                <a:latin typeface="Times New Roman" pitchFamily="18" charset="0"/>
                <a:ea typeface="华文细黑" pitchFamily="2" charset="-122"/>
                <a:cs typeface="Times New Roman" pitchFamily="18" charset="0"/>
              </a:rPr>
              <a:t>(1)</a:t>
            </a:r>
            <a:r>
              <a:rPr lang="zh-CN" altLang="en-US" smtClean="0">
                <a:latin typeface="Times New Roman" pitchFamily="18" charset="0"/>
                <a:ea typeface="华文细黑" pitchFamily="2" charset="-122"/>
                <a:cs typeface="Times New Roman" pitchFamily="18" charset="0"/>
              </a:rPr>
              <a:t>在即期交易日先行借入</a:t>
            </a:r>
            <a:r>
              <a:rPr lang="en-US" altLang="zh-CN" smtClean="0">
                <a:latin typeface="Times New Roman" pitchFamily="18" charset="0"/>
                <a:ea typeface="华文细黑" pitchFamily="2" charset="-122"/>
                <a:cs typeface="Times New Roman" pitchFamily="18" charset="0"/>
              </a:rPr>
              <a:t>999,950JPY</a:t>
            </a:r>
            <a:r>
              <a:rPr lang="zh-CN" altLang="en-US" smtClean="0">
                <a:latin typeface="Times New Roman" pitchFamily="18" charset="0"/>
                <a:ea typeface="华文细黑" pitchFamily="2" charset="-122"/>
                <a:cs typeface="Times New Roman" pitchFamily="18" charset="0"/>
              </a:rPr>
              <a:t>，到六个月后需</a:t>
            </a:r>
            <a:endParaRPr lang="en-US" altLang="zh-CN" smtClean="0">
              <a:latin typeface="Times New Roman" pitchFamily="18" charset="0"/>
              <a:ea typeface="华文细黑" pitchFamily="2" charset="-122"/>
              <a:cs typeface="Times New Roman" pitchFamily="18" charset="0"/>
            </a:endParaRPr>
          </a:p>
          <a:p>
            <a:pPr algn="just" eaLnBrk="1" hangingPunct="1">
              <a:lnSpc>
                <a:spcPct val="90000"/>
              </a:lnSpc>
              <a:buFont typeface="Wingdings" pitchFamily="2" charset="2"/>
              <a:buNone/>
            </a:pPr>
            <a:r>
              <a:rPr lang="zh-CN" altLang="en-US" smtClean="0">
                <a:latin typeface="Times New Roman" pitchFamily="18" charset="0"/>
                <a:ea typeface="华文细黑" pitchFamily="2" charset="-122"/>
                <a:cs typeface="Times New Roman" pitchFamily="18" charset="0"/>
              </a:rPr>
              <a:t>要还的本加息金额为：</a:t>
            </a:r>
          </a:p>
          <a:p>
            <a:pPr lvl="1" algn="just" eaLnBrk="1" hangingPunct="1">
              <a:lnSpc>
                <a:spcPct val="90000"/>
              </a:lnSpc>
            </a:pPr>
            <a:r>
              <a:rPr lang="en-US" altLang="zh-CN">
                <a:latin typeface="Times New Roman" pitchFamily="18" charset="0"/>
                <a:ea typeface="华文细黑" pitchFamily="2" charset="-122"/>
                <a:cs typeface="Times New Roman" pitchFamily="18" charset="0"/>
              </a:rPr>
              <a:t>999,950*(1+0.01%*180/360)=1,000,000JPY</a:t>
            </a:r>
          </a:p>
          <a:p>
            <a:pPr lvl="1" algn="just" eaLnBrk="1" hangingPunct="1">
              <a:lnSpc>
                <a:spcPct val="90000"/>
              </a:lnSpc>
            </a:pPr>
            <a:r>
              <a:rPr lang="en-US" altLang="zh-CN">
                <a:latin typeface="Times New Roman" pitchFamily="18" charset="0"/>
                <a:ea typeface="华文细黑" pitchFamily="2" charset="-122"/>
                <a:cs typeface="Times New Roman" pitchFamily="18" charset="0"/>
              </a:rPr>
              <a:t>(</a:t>
            </a:r>
            <a:r>
              <a:rPr lang="zh-CN" altLang="en-US">
                <a:latin typeface="Times New Roman" pitchFamily="18" charset="0"/>
                <a:ea typeface="华文细黑" pitchFamily="2" charset="-122"/>
                <a:cs typeface="Times New Roman" pitchFamily="18" charset="0"/>
              </a:rPr>
              <a:t>刚好可用</a:t>
            </a:r>
            <a:r>
              <a:rPr lang="en-US" altLang="zh-CN">
                <a:latin typeface="Times New Roman" pitchFamily="18" charset="0"/>
                <a:ea typeface="华文细黑" pitchFamily="2" charset="-122"/>
                <a:cs typeface="Times New Roman" pitchFamily="18" charset="0"/>
              </a:rPr>
              <a:t>1,000,000JPY</a:t>
            </a:r>
            <a:r>
              <a:rPr lang="zh-CN" altLang="en-US">
                <a:latin typeface="Times New Roman" pitchFamily="18" charset="0"/>
                <a:ea typeface="华文细黑" pitchFamily="2" charset="-122"/>
                <a:cs typeface="Times New Roman" pitchFamily="18" charset="0"/>
              </a:rPr>
              <a:t>的销售收入冲销</a:t>
            </a:r>
            <a:r>
              <a:rPr lang="en-US" altLang="zh-CN">
                <a:latin typeface="Times New Roman" pitchFamily="18" charset="0"/>
                <a:ea typeface="华文细黑" pitchFamily="2" charset="-122"/>
                <a:cs typeface="Times New Roman" pitchFamily="18" charset="0"/>
              </a:rPr>
              <a:t>)</a:t>
            </a:r>
            <a:r>
              <a:rPr lang="zh-CN" altLang="en-US">
                <a:latin typeface="Times New Roman" pitchFamily="18" charset="0"/>
                <a:ea typeface="华文细黑" pitchFamily="2" charset="-122"/>
                <a:cs typeface="Times New Roman" pitchFamily="18" charset="0"/>
              </a:rPr>
              <a:t>。</a:t>
            </a:r>
          </a:p>
          <a:p>
            <a:pPr algn="just" eaLnBrk="1" hangingPunct="1">
              <a:lnSpc>
                <a:spcPct val="90000"/>
              </a:lnSpc>
            </a:pPr>
            <a:r>
              <a:rPr lang="en-US" altLang="zh-CN" smtClean="0">
                <a:latin typeface="Times New Roman" pitchFamily="18" charset="0"/>
                <a:ea typeface="华文细黑" pitchFamily="2" charset="-122"/>
                <a:cs typeface="Times New Roman" pitchFamily="18" charset="0"/>
              </a:rPr>
              <a:t>(2)</a:t>
            </a:r>
            <a:r>
              <a:rPr lang="zh-CN" altLang="en-US" smtClean="0">
                <a:latin typeface="Times New Roman" pitchFamily="18" charset="0"/>
                <a:ea typeface="华文细黑" pitchFamily="2" charset="-122"/>
                <a:cs typeface="Times New Roman" pitchFamily="18" charset="0"/>
              </a:rPr>
              <a:t>将（</a:t>
            </a:r>
            <a:r>
              <a:rPr lang="en-US" altLang="zh-CN" smtClean="0">
                <a:latin typeface="Times New Roman" pitchFamily="18" charset="0"/>
                <a:ea typeface="华文细黑" pitchFamily="2" charset="-122"/>
                <a:cs typeface="Times New Roman" pitchFamily="18" charset="0"/>
              </a:rPr>
              <a:t>1</a:t>
            </a:r>
            <a:r>
              <a:rPr lang="zh-CN" altLang="en-US" smtClean="0">
                <a:latin typeface="Times New Roman" pitchFamily="18" charset="0"/>
                <a:ea typeface="华文细黑" pitchFamily="2" charset="-122"/>
                <a:cs typeface="Times New Roman" pitchFamily="18" charset="0"/>
              </a:rPr>
              <a:t>）借到的日元到即期外汇市场上兑换成美元：</a:t>
            </a:r>
          </a:p>
          <a:p>
            <a:pPr lvl="1" algn="just" eaLnBrk="1" hangingPunct="1">
              <a:lnSpc>
                <a:spcPct val="90000"/>
              </a:lnSpc>
            </a:pPr>
            <a:r>
              <a:rPr lang="en-US" altLang="zh-CN">
                <a:latin typeface="Times New Roman" pitchFamily="18" charset="0"/>
                <a:ea typeface="华文细黑" pitchFamily="2" charset="-122"/>
                <a:cs typeface="Times New Roman" pitchFamily="18" charset="0"/>
              </a:rPr>
              <a:t>999,950JPY/(119.72JPY/USD)=8352.4 USD</a:t>
            </a:r>
            <a:r>
              <a:rPr lang="zh-CN" altLang="en-US">
                <a:latin typeface="Times New Roman" pitchFamily="18" charset="0"/>
                <a:ea typeface="华文细黑" pitchFamily="2" charset="-122"/>
                <a:cs typeface="Times New Roman" pitchFamily="18" charset="0"/>
              </a:rPr>
              <a:t>。</a:t>
            </a:r>
          </a:p>
          <a:p>
            <a:pPr algn="just" eaLnBrk="1" hangingPunct="1">
              <a:lnSpc>
                <a:spcPct val="90000"/>
              </a:lnSpc>
            </a:pPr>
            <a:r>
              <a:rPr lang="en-US" altLang="zh-CN" smtClean="0">
                <a:latin typeface="Times New Roman" pitchFamily="18" charset="0"/>
                <a:ea typeface="华文细黑" pitchFamily="2" charset="-122"/>
                <a:cs typeface="Times New Roman" pitchFamily="18" charset="0"/>
              </a:rPr>
              <a:t>(3)</a:t>
            </a:r>
            <a:r>
              <a:rPr lang="zh-CN" altLang="en-US" smtClean="0">
                <a:latin typeface="Times New Roman" pitchFamily="18" charset="0"/>
                <a:ea typeface="华文细黑" pitchFamily="2" charset="-122"/>
                <a:cs typeface="Times New Roman" pitchFamily="18" charset="0"/>
              </a:rPr>
              <a:t>再将（</a:t>
            </a:r>
            <a:r>
              <a:rPr lang="en-US" altLang="zh-CN" smtClean="0">
                <a:latin typeface="Times New Roman" pitchFamily="18" charset="0"/>
                <a:ea typeface="华文细黑" pitchFamily="2" charset="-122"/>
                <a:cs typeface="Times New Roman" pitchFamily="18" charset="0"/>
              </a:rPr>
              <a:t>2</a:t>
            </a:r>
            <a:r>
              <a:rPr lang="zh-CN" altLang="en-US" smtClean="0">
                <a:latin typeface="Times New Roman" pitchFamily="18" charset="0"/>
                <a:ea typeface="华文细黑" pitchFamily="2" charset="-122"/>
                <a:cs typeface="Times New Roman" pitchFamily="18" charset="0"/>
              </a:rPr>
              <a:t>）兑换到的美元存入银行，在六个月后得到</a:t>
            </a:r>
            <a:endParaRPr lang="en-US" altLang="zh-CN" smtClean="0">
              <a:latin typeface="Times New Roman" pitchFamily="18" charset="0"/>
              <a:ea typeface="华文细黑" pitchFamily="2" charset="-122"/>
              <a:cs typeface="Times New Roman" pitchFamily="18" charset="0"/>
            </a:endParaRPr>
          </a:p>
          <a:p>
            <a:pPr algn="just" eaLnBrk="1" hangingPunct="1">
              <a:lnSpc>
                <a:spcPct val="90000"/>
              </a:lnSpc>
              <a:buFont typeface="Wingdings" pitchFamily="2" charset="2"/>
              <a:buNone/>
            </a:pPr>
            <a:r>
              <a:rPr lang="zh-CN" altLang="en-US" smtClean="0">
                <a:latin typeface="Times New Roman" pitchFamily="18" charset="0"/>
                <a:ea typeface="华文细黑" pitchFamily="2" charset="-122"/>
                <a:cs typeface="Times New Roman" pitchFamily="18" charset="0"/>
              </a:rPr>
              <a:t>的本加息为：</a:t>
            </a:r>
          </a:p>
          <a:p>
            <a:pPr lvl="1" eaLnBrk="1" hangingPunct="1">
              <a:lnSpc>
                <a:spcPct val="90000"/>
              </a:lnSpc>
            </a:pPr>
            <a:r>
              <a:rPr lang="en-US" altLang="zh-CN">
                <a:latin typeface="Times New Roman" pitchFamily="18" charset="0"/>
                <a:ea typeface="华文细黑" pitchFamily="2" charset="-122"/>
                <a:cs typeface="Times New Roman" pitchFamily="18" charset="0"/>
              </a:rPr>
              <a:t>8352.4*(1+0.6875%*180/360)=8381.1 USD</a:t>
            </a:r>
            <a:r>
              <a:rPr lang="zh-CN" altLang="en-US">
                <a:latin typeface="Times New Roman" pitchFamily="18" charset="0"/>
                <a:ea typeface="华文细黑" pitchFamily="2" charset="-122"/>
                <a:cs typeface="Times New Roman" pitchFamily="18" charset="0"/>
              </a:rPr>
              <a:t>。 </a:t>
            </a:r>
          </a:p>
        </p:txBody>
      </p:sp>
      <p:sp>
        <p:nvSpPr>
          <p:cNvPr id="4"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5" name="Rectangle 2"/>
          <p:cNvSpPr>
            <a:spLocks noGrp="1" noChangeArrowheads="1"/>
          </p:cNvSpPr>
          <p:nvPr>
            <p:ph type="title"/>
          </p:nvPr>
        </p:nvSpPr>
        <p:spPr>
          <a:xfrm>
            <a:off x="2135188" y="1412875"/>
            <a:ext cx="7467600" cy="509588"/>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2859777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0" dur="500"/>
                                        <p:tgtEl>
                                          <p:spTgt spid="276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3" dur="500"/>
                                        <p:tgtEl>
                                          <p:spTgt spid="276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6" dur="500"/>
                                        <p:tgtEl>
                                          <p:spTgt spid="276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1" dur="500"/>
                                        <p:tgtEl>
                                          <p:spTgt spid="276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4" dur="500"/>
                                        <p:tgtEl>
                                          <p:spTgt spid="276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9" dur="500"/>
                                        <p:tgtEl>
                                          <p:spTgt spid="276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32" dur="500"/>
                                        <p:tgtEl>
                                          <p:spTgt spid="276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35"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zh-CN" altLang="en-US" b="1" dirty="0" smtClean="0">
                <a:solidFill>
                  <a:schemeClr val="tx1"/>
                </a:solidFill>
              </a:rPr>
              <a:t>利率期货套期保值</a:t>
            </a:r>
            <a:r>
              <a:rPr lang="en-US" altLang="zh-CN" b="1" dirty="0" smtClean="0">
                <a:solidFill>
                  <a:schemeClr val="tx1"/>
                </a:solidFill>
              </a:rPr>
              <a:t>-</a:t>
            </a:r>
            <a:r>
              <a:rPr lang="zh-CN" altLang="en-US" b="1" dirty="0" smtClean="0">
                <a:solidFill>
                  <a:schemeClr val="tx1"/>
                </a:solidFill>
              </a:rPr>
              <a:t>国库券空头</a:t>
            </a:r>
          </a:p>
        </p:txBody>
      </p:sp>
      <p:graphicFrame>
        <p:nvGraphicFramePr>
          <p:cNvPr id="98307" name="Group 3"/>
          <p:cNvGraphicFramePr>
            <a:graphicFrameLocks noGrp="1"/>
          </p:cNvGraphicFramePr>
          <p:nvPr>
            <p:ph idx="1"/>
          </p:nvPr>
        </p:nvGraphicFramePr>
        <p:xfrm>
          <a:off x="2667000" y="1484313"/>
          <a:ext cx="7239000" cy="4687888"/>
        </p:xfrm>
        <a:graphic>
          <a:graphicData uri="http://schemas.openxmlformats.org/drawingml/2006/table">
            <a:tbl>
              <a:tblPr/>
              <a:tblGrid>
                <a:gridCol w="1052513">
                  <a:extLst>
                    <a:ext uri="{9D8B030D-6E8A-4147-A177-3AD203B41FA5}">
                      <a16:colId xmlns:a16="http://schemas.microsoft.com/office/drawing/2014/main" val="20000"/>
                    </a:ext>
                  </a:extLst>
                </a:gridCol>
                <a:gridCol w="2881312">
                  <a:extLst>
                    <a:ext uri="{9D8B030D-6E8A-4147-A177-3AD203B41FA5}">
                      <a16:colId xmlns:a16="http://schemas.microsoft.com/office/drawing/2014/main" val="20001"/>
                    </a:ext>
                  </a:extLst>
                </a:gridCol>
                <a:gridCol w="3305175">
                  <a:extLst>
                    <a:ext uri="{9D8B030D-6E8A-4147-A177-3AD203B41FA5}">
                      <a16:colId xmlns:a16="http://schemas.microsoft.com/office/drawing/2014/main" val="20002"/>
                    </a:ext>
                  </a:extLst>
                </a:gridCol>
              </a:tblGrid>
              <a:tr h="596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日期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现货市场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期货市场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4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r>
                        <a:rPr kumimoji="0" lang="zh-CN" altLang="en-US" sz="1600" b="1" i="0" u="none" strike="noStrike" cap="none" normalizeH="0" baseline="0" smtClean="0">
                          <a:ln>
                            <a:noFill/>
                          </a:ln>
                          <a:solidFill>
                            <a:schemeClr val="tx1"/>
                          </a:solidFill>
                          <a:effectLst/>
                          <a:latin typeface="Arial" charset="0"/>
                          <a:ea typeface="宋体" pitchFamily="2" charset="-122"/>
                        </a:rPr>
                        <a:t>月</a:t>
                      </a:r>
                      <a:r>
                        <a:rPr kumimoji="0" lang="en-US" altLang="zh-CN" sz="1600" b="1" i="0" u="none" strike="noStrike" cap="none" normalizeH="0" baseline="0" smtClean="0">
                          <a:ln>
                            <a:noFill/>
                          </a:ln>
                          <a:solidFill>
                            <a:schemeClr val="tx1"/>
                          </a:solidFill>
                          <a:effectLst/>
                          <a:latin typeface="Arial" charset="0"/>
                          <a:ea typeface="宋体" pitchFamily="2" charset="-122"/>
                        </a:rPr>
                        <a:t>15</a:t>
                      </a:r>
                      <a:r>
                        <a:rPr kumimoji="0" lang="zh-CN" altLang="en-US" sz="1600" b="1" i="0" u="none" strike="noStrike" cap="none" normalizeH="0" baseline="0" smtClean="0">
                          <a:ln>
                            <a:noFill/>
                          </a:ln>
                          <a:solidFill>
                            <a:schemeClr val="tx1"/>
                          </a:solidFill>
                          <a:effectLst/>
                          <a:latin typeface="Arial" charset="0"/>
                          <a:ea typeface="宋体" pitchFamily="2" charset="-122"/>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买进价格</a:t>
                      </a:r>
                      <a:r>
                        <a:rPr kumimoji="0" lang="en-US" altLang="zh-CN" sz="1600" b="1" i="0" u="none" strike="noStrike" cap="none" normalizeH="0" baseline="0" smtClean="0">
                          <a:ln>
                            <a:noFill/>
                          </a:ln>
                          <a:solidFill>
                            <a:schemeClr val="tx1"/>
                          </a:solidFill>
                          <a:effectLst/>
                          <a:latin typeface="Arial" charset="0"/>
                          <a:ea typeface="宋体" pitchFamily="2" charset="-122"/>
                        </a:rPr>
                        <a:t>93</a:t>
                      </a:r>
                      <a:r>
                        <a:rPr kumimoji="0" lang="zh-CN" altLang="en-US" sz="1600" b="1" i="0" u="none" strike="noStrike" cap="none" normalizeH="0" baseline="0" smtClean="0">
                          <a:ln>
                            <a:noFill/>
                          </a:ln>
                          <a:solidFill>
                            <a:schemeClr val="tx1"/>
                          </a:solidFill>
                          <a:effectLst/>
                          <a:latin typeface="Arial" charset="0"/>
                          <a:ea typeface="宋体" pitchFamily="2" charset="-122"/>
                        </a:rPr>
                        <a:t>，面值</a:t>
                      </a:r>
                      <a:r>
                        <a:rPr kumimoji="0" lang="en-US" altLang="zh-CN" sz="1600" b="1" i="0" u="none" strike="noStrike" cap="none" normalizeH="0" baseline="0" smtClean="0">
                          <a:ln>
                            <a:noFill/>
                          </a:ln>
                          <a:solidFill>
                            <a:schemeClr val="tx1"/>
                          </a:solidFill>
                          <a:effectLst/>
                          <a:latin typeface="Arial" charset="0"/>
                          <a:ea typeface="宋体" pitchFamily="2" charset="-122"/>
                        </a:rPr>
                        <a:t>100</a:t>
                      </a:r>
                      <a:r>
                        <a:rPr kumimoji="0" lang="zh-CN" altLang="en-US" sz="1600" b="1" i="0" u="none" strike="noStrike" cap="none" normalizeH="0" baseline="0" smtClean="0">
                          <a:ln>
                            <a:noFill/>
                          </a:ln>
                          <a:solidFill>
                            <a:schemeClr val="tx1"/>
                          </a:solidFill>
                          <a:effectLst/>
                          <a:latin typeface="Arial" charset="0"/>
                          <a:ea typeface="宋体" pitchFamily="2" charset="-122"/>
                        </a:rPr>
                        <a:t>万</a:t>
                      </a:r>
                      <a:r>
                        <a:rPr kumimoji="0" lang="en-US" altLang="zh-CN" sz="1600" b="1" i="0" u="none" strike="noStrike" cap="none" normalizeH="0" baseline="0" smtClean="0">
                          <a:ln>
                            <a:noFill/>
                          </a:ln>
                          <a:solidFill>
                            <a:schemeClr val="tx1"/>
                          </a:solidFill>
                          <a:effectLst/>
                          <a:latin typeface="Arial" charset="0"/>
                          <a:ea typeface="宋体" pitchFamily="2" charset="-122"/>
                        </a:rPr>
                        <a:t>3</a:t>
                      </a:r>
                      <a:r>
                        <a:rPr kumimoji="0" lang="zh-CN" altLang="en-US" sz="1600" b="1" i="0" u="none" strike="noStrike" cap="none" normalizeH="0" baseline="0" smtClean="0">
                          <a:ln>
                            <a:noFill/>
                          </a:ln>
                          <a:solidFill>
                            <a:schemeClr val="tx1"/>
                          </a:solidFill>
                          <a:effectLst/>
                          <a:latin typeface="Arial" charset="0"/>
                          <a:ea typeface="宋体" pitchFamily="2" charset="-122"/>
                        </a:rPr>
                        <a:t>个月国库券，价款</a:t>
                      </a:r>
                      <a:r>
                        <a:rPr kumimoji="0" lang="en-US" altLang="zh-CN" sz="1600" b="1" i="0" u="none" strike="noStrike" cap="none" normalizeH="0" baseline="0" smtClean="0">
                          <a:ln>
                            <a:noFill/>
                          </a:ln>
                          <a:solidFill>
                            <a:schemeClr val="tx1"/>
                          </a:solidFill>
                          <a:effectLst/>
                          <a:latin typeface="Arial" charset="0"/>
                          <a:ea typeface="宋体" pitchFamily="2" charset="-122"/>
                        </a:rPr>
                        <a:t>982500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92.6</a:t>
                      </a:r>
                      <a:r>
                        <a:rPr kumimoji="0" lang="zh-CN" altLang="en-US" sz="1600" b="1" i="0" u="none" strike="noStrike" cap="none" normalizeH="0" baseline="0" smtClean="0">
                          <a:ln>
                            <a:noFill/>
                          </a:ln>
                          <a:solidFill>
                            <a:schemeClr val="tx1"/>
                          </a:solidFill>
                          <a:effectLst/>
                          <a:latin typeface="Arial" charset="0"/>
                          <a:ea typeface="宋体" pitchFamily="2" charset="-122"/>
                        </a:rPr>
                        <a:t>卖出</a:t>
                      </a:r>
                      <a:r>
                        <a:rPr kumimoji="0" lang="en-US" altLang="zh-CN" sz="1600" b="1" i="0" u="none" strike="noStrike" cap="none" normalizeH="0" baseline="0" smtClean="0">
                          <a:ln>
                            <a:noFill/>
                          </a:ln>
                          <a:solidFill>
                            <a:schemeClr val="tx1"/>
                          </a:solidFill>
                          <a:effectLst/>
                          <a:latin typeface="Arial" charset="0"/>
                          <a:ea typeface="宋体" pitchFamily="2" charset="-122"/>
                        </a:rPr>
                        <a:t>1</a:t>
                      </a:r>
                      <a:r>
                        <a:rPr kumimoji="0" lang="zh-CN" altLang="en-US" sz="1600" b="1" i="0" u="none" strike="noStrike" cap="none" normalizeH="0" baseline="0" smtClean="0">
                          <a:ln>
                            <a:noFill/>
                          </a:ln>
                          <a:solidFill>
                            <a:schemeClr val="tx1"/>
                          </a:solidFill>
                          <a:effectLst/>
                          <a:latin typeface="Arial" charset="0"/>
                          <a:ea typeface="宋体" pitchFamily="2" charset="-122"/>
                        </a:rPr>
                        <a:t>张</a:t>
                      </a:r>
                      <a:r>
                        <a:rPr kumimoji="0" lang="en-US" altLang="zh-CN" sz="1600" b="1" i="0" u="none" strike="noStrike" cap="none" normalizeH="0" baseline="0" smtClean="0">
                          <a:ln>
                            <a:noFill/>
                          </a:ln>
                          <a:solidFill>
                            <a:schemeClr val="tx1"/>
                          </a:solidFill>
                          <a:effectLst/>
                          <a:latin typeface="Arial" charset="0"/>
                          <a:ea typeface="宋体" pitchFamily="2" charset="-122"/>
                        </a:rPr>
                        <a:t>9</a:t>
                      </a:r>
                      <a:r>
                        <a:rPr kumimoji="0" lang="zh-CN" altLang="en-US" sz="1600" b="1" i="0" u="none" strike="noStrike" cap="none" normalizeH="0" baseline="0" smtClean="0">
                          <a:ln>
                            <a:noFill/>
                          </a:ln>
                          <a:solidFill>
                            <a:schemeClr val="tx1"/>
                          </a:solidFill>
                          <a:effectLst/>
                          <a:latin typeface="Arial" charset="0"/>
                          <a:ea typeface="宋体" pitchFamily="2" charset="-122"/>
                        </a:rPr>
                        <a:t>月份到期期货合约，面值</a:t>
                      </a:r>
                      <a:r>
                        <a:rPr kumimoji="0" lang="en-US" altLang="zh-CN" sz="1600" b="1" i="0" u="none" strike="noStrike" cap="none" normalizeH="0" baseline="0" smtClean="0">
                          <a:ln>
                            <a:noFill/>
                          </a:ln>
                          <a:solidFill>
                            <a:schemeClr val="tx1"/>
                          </a:solidFill>
                          <a:effectLst/>
                          <a:latin typeface="Arial" charset="0"/>
                          <a:ea typeface="宋体" pitchFamily="2" charset="-122"/>
                        </a:rPr>
                        <a:t>100</a:t>
                      </a:r>
                      <a:r>
                        <a:rPr kumimoji="0" lang="zh-CN" altLang="en-US" sz="1600" b="1" i="0" u="none" strike="noStrike" cap="none" normalizeH="0" baseline="0" smtClean="0">
                          <a:ln>
                            <a:noFill/>
                          </a:ln>
                          <a:solidFill>
                            <a:schemeClr val="tx1"/>
                          </a:solidFill>
                          <a:effectLst/>
                          <a:latin typeface="Arial" charset="0"/>
                          <a:ea typeface="宋体" pitchFamily="2" charset="-122"/>
                        </a:rPr>
                        <a:t>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3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r>
                        <a:rPr kumimoji="0" lang="zh-CN" altLang="en-US" sz="1600" b="1" i="0" u="none" strike="noStrike" cap="none" normalizeH="0" baseline="0" smtClean="0">
                          <a:ln>
                            <a:noFill/>
                          </a:ln>
                          <a:solidFill>
                            <a:schemeClr val="tx1"/>
                          </a:solidFill>
                          <a:effectLst/>
                          <a:latin typeface="Arial" charset="0"/>
                          <a:ea typeface="宋体" pitchFamily="2" charset="-122"/>
                        </a:rPr>
                        <a:t>月</a:t>
                      </a:r>
                      <a:r>
                        <a:rPr kumimoji="0" lang="en-US" altLang="zh-CN" sz="1600" b="1" i="0" u="none" strike="noStrike" cap="none" normalizeH="0" baseline="0" smtClean="0">
                          <a:ln>
                            <a:noFill/>
                          </a:ln>
                          <a:solidFill>
                            <a:schemeClr val="tx1"/>
                          </a:solidFill>
                          <a:effectLst/>
                          <a:latin typeface="Arial" charset="0"/>
                          <a:ea typeface="宋体" pitchFamily="2" charset="-122"/>
                        </a:rPr>
                        <a:t>15</a:t>
                      </a:r>
                      <a:r>
                        <a:rPr kumimoji="0" lang="zh-CN" altLang="en-US" sz="1600" b="1" i="0" u="none" strike="noStrike" cap="none" normalizeH="0" baseline="0" smtClean="0">
                          <a:ln>
                            <a:noFill/>
                          </a:ln>
                          <a:solidFill>
                            <a:schemeClr val="tx1"/>
                          </a:solidFill>
                          <a:effectLst/>
                          <a:latin typeface="Arial" charset="0"/>
                          <a:ea typeface="宋体" pitchFamily="2" charset="-122"/>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92.4</a:t>
                      </a:r>
                      <a:r>
                        <a:rPr kumimoji="0" lang="zh-CN" altLang="en-US" sz="1600" b="1" i="0" u="none" strike="noStrike" cap="none" normalizeH="0" baseline="0" dirty="0" smtClean="0">
                          <a:ln>
                            <a:noFill/>
                          </a:ln>
                          <a:solidFill>
                            <a:schemeClr val="tx1"/>
                          </a:solidFill>
                          <a:effectLst/>
                          <a:latin typeface="Arial" charset="0"/>
                          <a:ea typeface="宋体" pitchFamily="2" charset="-122"/>
                        </a:rPr>
                        <a:t>卖出</a:t>
                      </a:r>
                      <a:r>
                        <a:rPr kumimoji="0" lang="en-US" altLang="zh-CN" sz="1600" b="1" i="0" u="none" strike="noStrike" cap="none" normalizeH="0" baseline="0" dirty="0" smtClean="0">
                          <a:ln>
                            <a:noFill/>
                          </a:ln>
                          <a:solidFill>
                            <a:schemeClr val="tx1"/>
                          </a:solidFill>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价款</a:t>
                      </a:r>
                      <a:r>
                        <a:rPr kumimoji="0" lang="en-US" altLang="zh-CN" sz="1600" b="1" i="0" u="none" strike="noStrike" cap="none" normalizeH="0" baseline="0" dirty="0" smtClean="0">
                          <a:ln>
                            <a:noFill/>
                          </a:ln>
                          <a:solidFill>
                            <a:schemeClr val="tx1"/>
                          </a:solidFill>
                          <a:effectLst/>
                          <a:latin typeface="Arial" charset="0"/>
                          <a:ea typeface="宋体" pitchFamily="2" charset="-122"/>
                        </a:rPr>
                        <a:t>981000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以</a:t>
                      </a:r>
                      <a:r>
                        <a:rPr kumimoji="0" lang="en-US" altLang="zh-CN" sz="1600" b="1" i="0" u="none" strike="noStrike" cap="none" normalizeH="0" baseline="0" smtClean="0">
                          <a:ln>
                            <a:noFill/>
                          </a:ln>
                          <a:solidFill>
                            <a:schemeClr val="tx1"/>
                          </a:solidFill>
                          <a:effectLst/>
                          <a:latin typeface="Arial" charset="0"/>
                          <a:ea typeface="宋体" pitchFamily="2" charset="-122"/>
                        </a:rPr>
                        <a:t>92</a:t>
                      </a:r>
                      <a:r>
                        <a:rPr kumimoji="0" lang="zh-CN" altLang="en-US" sz="1600" b="1" i="0" u="none" strike="noStrike" cap="none" normalizeH="0" baseline="0" smtClean="0">
                          <a:ln>
                            <a:noFill/>
                          </a:ln>
                          <a:solidFill>
                            <a:schemeClr val="tx1"/>
                          </a:solidFill>
                          <a:effectLst/>
                          <a:latin typeface="Arial" charset="0"/>
                          <a:ea typeface="宋体" pitchFamily="2" charset="-122"/>
                        </a:rPr>
                        <a:t>价格买入</a:t>
                      </a:r>
                      <a:r>
                        <a:rPr kumimoji="0" lang="en-US" altLang="zh-CN" sz="1600" b="1" i="0" u="none" strike="noStrike" cap="none" normalizeH="0" baseline="0" smtClean="0">
                          <a:ln>
                            <a:noFill/>
                          </a:ln>
                          <a:solidFill>
                            <a:schemeClr val="tx1"/>
                          </a:solidFill>
                          <a:effectLst/>
                          <a:latin typeface="Arial" charset="0"/>
                          <a:ea typeface="宋体" pitchFamily="2" charset="-122"/>
                        </a:rPr>
                        <a:t>1</a:t>
                      </a:r>
                      <a:r>
                        <a:rPr kumimoji="0" lang="zh-CN" altLang="en-US" sz="1600" b="1" i="0" u="none" strike="noStrike" cap="none" normalizeH="0" baseline="0" smtClean="0">
                          <a:ln>
                            <a:noFill/>
                          </a:ln>
                          <a:solidFill>
                            <a:schemeClr val="tx1"/>
                          </a:solidFill>
                          <a:effectLst/>
                          <a:latin typeface="Arial" charset="0"/>
                          <a:ea typeface="宋体" pitchFamily="2" charset="-122"/>
                        </a:rPr>
                        <a:t>张</a:t>
                      </a:r>
                      <a:r>
                        <a:rPr kumimoji="0" lang="en-US" altLang="zh-CN" sz="1600" b="1" i="0" u="none" strike="noStrike" cap="none" normalizeH="0" baseline="0" smtClean="0">
                          <a:ln>
                            <a:noFill/>
                          </a:ln>
                          <a:solidFill>
                            <a:schemeClr val="tx1"/>
                          </a:solidFill>
                          <a:effectLst/>
                          <a:latin typeface="Arial" charset="0"/>
                          <a:ea typeface="宋体" pitchFamily="2" charset="-122"/>
                        </a:rPr>
                        <a:t>100</a:t>
                      </a:r>
                      <a:r>
                        <a:rPr kumimoji="0" lang="zh-CN" altLang="en-US" sz="1600" b="1" i="0" u="none" strike="noStrike" cap="none" normalizeH="0" baseline="0" smtClean="0">
                          <a:ln>
                            <a:noFill/>
                          </a:ln>
                          <a:solidFill>
                            <a:schemeClr val="tx1"/>
                          </a:solidFill>
                          <a:effectLst/>
                          <a:latin typeface="Arial" charset="0"/>
                          <a:ea typeface="宋体" pitchFamily="2" charset="-122"/>
                        </a:rPr>
                        <a:t>万</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国库券合约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0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损益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981000</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982500</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1500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92.6-92</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X100X25</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3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结果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21469519"/>
      </p:ext>
    </p:extLst>
  </p:cSld>
  <p:clrMapOvr>
    <a:masterClrMapping/>
  </p:clrMapOvr>
  <p:transition>
    <p:blinds dir="ver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b="1" dirty="0" smtClean="0">
                <a:solidFill>
                  <a:schemeClr val="tx1"/>
                </a:solidFill>
              </a:rPr>
              <a:t>欧洲美元期货多头套期保值</a:t>
            </a:r>
          </a:p>
        </p:txBody>
      </p:sp>
      <p:graphicFrame>
        <p:nvGraphicFramePr>
          <p:cNvPr id="99331" name="Group 3"/>
          <p:cNvGraphicFramePr>
            <a:graphicFrameLocks noGrp="1"/>
          </p:cNvGraphicFramePr>
          <p:nvPr>
            <p:ph idx="1"/>
          </p:nvPr>
        </p:nvGraphicFramePr>
        <p:xfrm>
          <a:off x="1981200" y="1600201"/>
          <a:ext cx="8229600" cy="4530727"/>
        </p:xfrm>
        <a:graphic>
          <a:graphicData uri="http://schemas.openxmlformats.org/drawingml/2006/table">
            <a:tbl>
              <a:tblPr/>
              <a:tblGrid>
                <a:gridCol w="1196975">
                  <a:extLst>
                    <a:ext uri="{9D8B030D-6E8A-4147-A177-3AD203B41FA5}">
                      <a16:colId xmlns:a16="http://schemas.microsoft.com/office/drawing/2014/main" val="20000"/>
                    </a:ext>
                  </a:extLst>
                </a:gridCol>
                <a:gridCol w="3275013">
                  <a:extLst>
                    <a:ext uri="{9D8B030D-6E8A-4147-A177-3AD203B41FA5}">
                      <a16:colId xmlns:a16="http://schemas.microsoft.com/office/drawing/2014/main" val="20001"/>
                    </a:ext>
                  </a:extLst>
                </a:gridCol>
                <a:gridCol w="3757612">
                  <a:extLst>
                    <a:ext uri="{9D8B030D-6E8A-4147-A177-3AD203B41FA5}">
                      <a16:colId xmlns:a16="http://schemas.microsoft.com/office/drawing/2014/main" val="20002"/>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日期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现货市场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期货市场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r>
                        <a:rPr kumimoji="0" lang="zh-CN" altLang="en-US" sz="1600" b="1" i="0" u="none" strike="noStrike" cap="none" normalizeH="0" baseline="0" smtClean="0">
                          <a:ln>
                            <a:noFill/>
                          </a:ln>
                          <a:solidFill>
                            <a:schemeClr val="tx1"/>
                          </a:solidFill>
                          <a:effectLst/>
                          <a:latin typeface="Arial" charset="0"/>
                          <a:ea typeface="宋体" pitchFamily="2" charset="-122"/>
                        </a:rPr>
                        <a:t>月</a:t>
                      </a:r>
                      <a:r>
                        <a:rPr kumimoji="0" lang="en-US" altLang="zh-CN" sz="1600" b="1" i="0" u="none" strike="noStrike" cap="none" normalizeH="0" baseline="0" smtClean="0">
                          <a:ln>
                            <a:noFill/>
                          </a:ln>
                          <a:solidFill>
                            <a:schemeClr val="tx1"/>
                          </a:solidFill>
                          <a:effectLst/>
                          <a:latin typeface="Arial" charset="0"/>
                          <a:ea typeface="宋体" pitchFamily="2" charset="-122"/>
                        </a:rPr>
                        <a:t>15</a:t>
                      </a:r>
                      <a:r>
                        <a:rPr kumimoji="0" lang="zh-CN" altLang="en-US" sz="1600" b="1" i="0" u="none" strike="noStrike" cap="none" normalizeH="0" baseline="0" smtClean="0">
                          <a:ln>
                            <a:noFill/>
                          </a:ln>
                          <a:solidFill>
                            <a:schemeClr val="tx1"/>
                          </a:solidFill>
                          <a:effectLst/>
                          <a:latin typeface="Arial" charset="0"/>
                          <a:ea typeface="宋体" pitchFamily="2" charset="-122"/>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rPr>
                        <a:t>预计</a:t>
                      </a:r>
                      <a:r>
                        <a:rPr kumimoji="0" lang="en-US" altLang="zh-CN" sz="1600" b="1" i="0" u="none" strike="noStrike" cap="none" normalizeH="0" baseline="0" dirty="0" smtClean="0">
                          <a:ln>
                            <a:noFill/>
                          </a:ln>
                          <a:solidFill>
                            <a:schemeClr val="tx1"/>
                          </a:solidFill>
                          <a:effectLst/>
                          <a:latin typeface="Arial" charset="0"/>
                          <a:ea typeface="宋体" pitchFamily="2" charset="-122"/>
                        </a:rPr>
                        <a:t>4</a:t>
                      </a:r>
                      <a:r>
                        <a:rPr kumimoji="0" lang="zh-CN" altLang="en-US" sz="1600" b="1" i="0" u="none" strike="noStrike" cap="none" normalizeH="0" baseline="0" dirty="0" smtClean="0">
                          <a:ln>
                            <a:noFill/>
                          </a:ln>
                          <a:solidFill>
                            <a:schemeClr val="tx1"/>
                          </a:solidFill>
                          <a:effectLst/>
                          <a:latin typeface="Arial" charset="0"/>
                          <a:ea typeface="宋体" pitchFamily="2" charset="-122"/>
                        </a:rPr>
                        <a:t>月</a:t>
                      </a:r>
                      <a:r>
                        <a:rPr kumimoji="0" lang="en-US" altLang="zh-CN" sz="1600" b="1" i="0" u="none" strike="noStrike" cap="none" normalizeH="0" baseline="0" dirty="0" smtClean="0">
                          <a:ln>
                            <a:noFill/>
                          </a:ln>
                          <a:solidFill>
                            <a:schemeClr val="tx1"/>
                          </a:solidFill>
                          <a:effectLst/>
                          <a:latin typeface="Arial" charset="0"/>
                          <a:ea typeface="宋体" pitchFamily="2" charset="-122"/>
                        </a:rPr>
                        <a:t>15</a:t>
                      </a:r>
                      <a:r>
                        <a:rPr kumimoji="0" lang="zh-CN" altLang="en-US" sz="1600" b="1" i="0" u="none" strike="noStrike" cap="none" normalizeH="0" baseline="0" dirty="0" smtClean="0">
                          <a:ln>
                            <a:noFill/>
                          </a:ln>
                          <a:solidFill>
                            <a:schemeClr val="tx1"/>
                          </a:solidFill>
                          <a:effectLst/>
                          <a:latin typeface="Arial" charset="0"/>
                          <a:ea typeface="宋体" pitchFamily="2" charset="-122"/>
                        </a:rPr>
                        <a:t>日收入</a:t>
                      </a:r>
                      <a:r>
                        <a:rPr kumimoji="0" lang="en-US" altLang="zh-CN" sz="1600" b="1" i="0" u="none" strike="noStrike" cap="none" normalizeH="0" baseline="0" dirty="0" smtClean="0">
                          <a:ln>
                            <a:noFill/>
                          </a:ln>
                          <a:solidFill>
                            <a:schemeClr val="tx1"/>
                          </a:solidFill>
                          <a:effectLst/>
                          <a:latin typeface="Arial" charset="0"/>
                          <a:ea typeface="宋体" pitchFamily="2" charset="-122"/>
                        </a:rPr>
                        <a:t>100</a:t>
                      </a:r>
                      <a:r>
                        <a:rPr kumimoji="0" lang="zh-CN" altLang="en-US" sz="1600" b="1" i="0" u="none" strike="noStrike" cap="none" normalizeH="0" baseline="0" dirty="0" smtClean="0">
                          <a:ln>
                            <a:noFill/>
                          </a:ln>
                          <a:solidFill>
                            <a:schemeClr val="tx1"/>
                          </a:solidFill>
                          <a:effectLst/>
                          <a:latin typeface="Arial" charset="0"/>
                          <a:ea typeface="宋体" pitchFamily="2" charset="-122"/>
                        </a:rPr>
                        <a:t>万美元，存</a:t>
                      </a:r>
                      <a:r>
                        <a:rPr kumimoji="0" lang="en-US" altLang="zh-CN" sz="1600" b="1" i="0" u="none" strike="noStrike" cap="none" normalizeH="0" baseline="0" dirty="0" smtClean="0">
                          <a:ln>
                            <a:noFill/>
                          </a:ln>
                          <a:solidFill>
                            <a:schemeClr val="tx1"/>
                          </a:solidFill>
                          <a:effectLst/>
                          <a:latin typeface="Arial" charset="0"/>
                          <a:ea typeface="宋体" pitchFamily="2" charset="-122"/>
                        </a:rPr>
                        <a:t>3</a:t>
                      </a:r>
                      <a:r>
                        <a:rPr kumimoji="0" lang="zh-CN" altLang="en-US" sz="1600" b="1" i="0" u="none" strike="noStrike" cap="none" normalizeH="0" baseline="0" dirty="0" smtClean="0">
                          <a:ln>
                            <a:noFill/>
                          </a:ln>
                          <a:solidFill>
                            <a:schemeClr val="tx1"/>
                          </a:solidFill>
                          <a:effectLst/>
                          <a:latin typeface="Arial" charset="0"/>
                          <a:ea typeface="宋体" pitchFamily="2" charset="-122"/>
                        </a:rPr>
                        <a:t>个月定期存单，利率</a:t>
                      </a:r>
                      <a:r>
                        <a:rPr kumimoji="0" lang="en-US" altLang="zh-CN" sz="1600" b="1" i="0" u="none" strike="noStrike" cap="none" normalizeH="0" baseline="0" dirty="0" smtClean="0">
                          <a:ln>
                            <a:noFill/>
                          </a:ln>
                          <a:solidFill>
                            <a:schemeClr val="tx1"/>
                          </a:solidFill>
                          <a:effectLst/>
                          <a:latin typeface="Arial" charset="0"/>
                          <a:ea typeface="宋体" pitchFamily="2" charset="-122"/>
                        </a:rPr>
                        <a:t>7.65</a:t>
                      </a:r>
                      <a:r>
                        <a:rPr kumimoji="0" lang="zh-CN" altLang="en-US" sz="1600" b="1" i="0" u="none" strike="noStrike" cap="none" normalizeH="0" baseline="0" dirty="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92.6</a:t>
                      </a:r>
                      <a:r>
                        <a:rPr kumimoji="0" lang="zh-CN" altLang="en-US" sz="1600" b="1" i="0" u="none" strike="noStrike" cap="none" normalizeH="0" baseline="0" smtClean="0">
                          <a:ln>
                            <a:noFill/>
                          </a:ln>
                          <a:solidFill>
                            <a:schemeClr val="tx1"/>
                          </a:solidFill>
                          <a:effectLst/>
                          <a:latin typeface="Arial" charset="0"/>
                          <a:ea typeface="宋体" pitchFamily="2" charset="-122"/>
                        </a:rPr>
                        <a:t>买入</a:t>
                      </a:r>
                      <a:r>
                        <a:rPr kumimoji="0" lang="en-US" altLang="zh-CN" sz="1600" b="1" i="0" u="none" strike="noStrike" cap="none" normalizeH="0" baseline="0" smtClean="0">
                          <a:ln>
                            <a:noFill/>
                          </a:ln>
                          <a:solidFill>
                            <a:schemeClr val="tx1"/>
                          </a:solidFill>
                          <a:effectLst/>
                          <a:latin typeface="Arial" charset="0"/>
                          <a:ea typeface="宋体" pitchFamily="2" charset="-122"/>
                        </a:rPr>
                        <a:t>1</a:t>
                      </a:r>
                      <a:r>
                        <a:rPr kumimoji="0" lang="zh-CN" altLang="en-US" sz="1600" b="1" i="0" u="none" strike="noStrike" cap="none" normalizeH="0" baseline="0" smtClean="0">
                          <a:ln>
                            <a:noFill/>
                          </a:ln>
                          <a:solidFill>
                            <a:schemeClr val="tx1"/>
                          </a:solidFill>
                          <a:effectLst/>
                          <a:latin typeface="Arial" charset="0"/>
                          <a:ea typeface="宋体" pitchFamily="2" charset="-122"/>
                        </a:rPr>
                        <a:t>张</a:t>
                      </a:r>
                      <a:r>
                        <a:rPr kumimoji="0" lang="en-US" altLang="zh-CN" sz="1600" b="1" i="0" u="none" strike="noStrike" cap="none" normalizeH="0" baseline="0" smtClean="0">
                          <a:ln>
                            <a:noFill/>
                          </a:ln>
                          <a:solidFill>
                            <a:schemeClr val="tx1"/>
                          </a:solidFill>
                          <a:effectLst/>
                          <a:latin typeface="Arial" charset="0"/>
                          <a:ea typeface="宋体" pitchFamily="2" charset="-122"/>
                        </a:rPr>
                        <a:t>4</a:t>
                      </a:r>
                      <a:r>
                        <a:rPr kumimoji="0" lang="zh-CN" altLang="en-US" sz="1600" b="1" i="0" u="none" strike="noStrike" cap="none" normalizeH="0" baseline="0" smtClean="0">
                          <a:ln>
                            <a:noFill/>
                          </a:ln>
                          <a:solidFill>
                            <a:schemeClr val="tx1"/>
                          </a:solidFill>
                          <a:effectLst/>
                          <a:latin typeface="Arial" charset="0"/>
                          <a:ea typeface="宋体" pitchFamily="2" charset="-122"/>
                        </a:rPr>
                        <a:t>月份到期期货合约，面值</a:t>
                      </a:r>
                      <a:r>
                        <a:rPr kumimoji="0" lang="en-US" altLang="zh-CN" sz="1600" b="1" i="0" u="none" strike="noStrike" cap="none" normalizeH="0" baseline="0" smtClean="0">
                          <a:ln>
                            <a:noFill/>
                          </a:ln>
                          <a:solidFill>
                            <a:schemeClr val="tx1"/>
                          </a:solidFill>
                          <a:effectLst/>
                          <a:latin typeface="Arial" charset="0"/>
                          <a:ea typeface="宋体" pitchFamily="2" charset="-122"/>
                        </a:rPr>
                        <a:t>100</a:t>
                      </a:r>
                      <a:r>
                        <a:rPr kumimoji="0" lang="zh-CN" altLang="en-US" sz="1600" b="1" i="0" u="none" strike="noStrike" cap="none" normalizeH="0" baseline="0" smtClean="0">
                          <a:ln>
                            <a:noFill/>
                          </a:ln>
                          <a:solidFill>
                            <a:schemeClr val="tx1"/>
                          </a:solidFill>
                          <a:effectLst/>
                          <a:latin typeface="Arial" charset="0"/>
                          <a:ea typeface="宋体" pitchFamily="2" charset="-122"/>
                        </a:rPr>
                        <a:t>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9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a:t>
                      </a:r>
                      <a:r>
                        <a:rPr kumimoji="0" lang="zh-CN" altLang="en-US" sz="1600" b="1" i="0" u="none" strike="noStrike" cap="none" normalizeH="0" baseline="0" smtClean="0">
                          <a:ln>
                            <a:noFill/>
                          </a:ln>
                          <a:solidFill>
                            <a:schemeClr val="tx1"/>
                          </a:solidFill>
                          <a:effectLst/>
                          <a:latin typeface="Arial" charset="0"/>
                          <a:ea typeface="宋体" pitchFamily="2" charset="-122"/>
                        </a:rPr>
                        <a:t>月</a:t>
                      </a:r>
                      <a:r>
                        <a:rPr kumimoji="0" lang="en-US" altLang="zh-CN" sz="1600" b="1" i="0" u="none" strike="noStrike" cap="none" normalizeH="0" baseline="0" smtClean="0">
                          <a:ln>
                            <a:noFill/>
                          </a:ln>
                          <a:solidFill>
                            <a:schemeClr val="tx1"/>
                          </a:solidFill>
                          <a:effectLst/>
                          <a:latin typeface="Arial" charset="0"/>
                          <a:ea typeface="宋体" pitchFamily="2" charset="-122"/>
                        </a:rPr>
                        <a:t>15</a:t>
                      </a:r>
                      <a:r>
                        <a:rPr kumimoji="0" lang="zh-CN" altLang="en-US" sz="1600" b="1" i="0" u="none" strike="noStrike" cap="none" normalizeH="0" baseline="0" smtClean="0">
                          <a:ln>
                            <a:noFill/>
                          </a:ln>
                          <a:solidFill>
                            <a:schemeClr val="tx1"/>
                          </a:solidFill>
                          <a:effectLst/>
                          <a:latin typeface="Arial" charset="0"/>
                          <a:ea typeface="宋体" pitchFamily="2" charset="-122"/>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收到现金，并以</a:t>
                      </a:r>
                      <a:r>
                        <a:rPr kumimoji="0" lang="en-US" altLang="zh-CN" sz="1600" b="1" i="0" u="none" strike="noStrike" cap="none" normalizeH="0" baseline="0" smtClean="0">
                          <a:ln>
                            <a:noFill/>
                          </a:ln>
                          <a:solidFill>
                            <a:schemeClr val="tx1"/>
                          </a:solidFill>
                          <a:effectLst/>
                          <a:latin typeface="Arial" charset="0"/>
                          <a:ea typeface="宋体" pitchFamily="2" charset="-122"/>
                        </a:rPr>
                        <a:t>5.65%</a:t>
                      </a:r>
                      <a:r>
                        <a:rPr kumimoji="0" lang="zh-CN" altLang="en-US" sz="1600" b="1" i="0" u="none" strike="noStrike" cap="none" normalizeH="0" baseline="0" smtClean="0">
                          <a:ln>
                            <a:noFill/>
                          </a:ln>
                          <a:solidFill>
                            <a:schemeClr val="tx1"/>
                          </a:solidFill>
                          <a:effectLst/>
                          <a:latin typeface="Arial" charset="0"/>
                          <a:ea typeface="宋体" pitchFamily="2" charset="-122"/>
                        </a:rPr>
                        <a:t>利率存入</a:t>
                      </a:r>
                      <a:r>
                        <a:rPr kumimoji="0" lang="en-US" altLang="zh-CN" sz="1600" b="1" i="0" u="none" strike="noStrike" cap="none" normalizeH="0" baseline="0" smtClean="0">
                          <a:ln>
                            <a:noFill/>
                          </a:ln>
                          <a:solidFill>
                            <a:schemeClr val="tx1"/>
                          </a:solidFill>
                          <a:effectLst/>
                          <a:latin typeface="Arial" charset="0"/>
                          <a:ea typeface="宋体" pitchFamily="2" charset="-122"/>
                        </a:rPr>
                        <a:t>3</a:t>
                      </a:r>
                      <a:r>
                        <a:rPr kumimoji="0" lang="zh-CN" altLang="en-US" sz="1600" b="1" i="0" u="none" strike="noStrike" cap="none" normalizeH="0" baseline="0" smtClean="0">
                          <a:ln>
                            <a:noFill/>
                          </a:ln>
                          <a:solidFill>
                            <a:schemeClr val="tx1"/>
                          </a:solidFill>
                          <a:effectLst/>
                          <a:latin typeface="Arial" charset="0"/>
                          <a:ea typeface="宋体" pitchFamily="2" charset="-122"/>
                        </a:rPr>
                        <a:t>个月定期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94.6</a:t>
                      </a:r>
                      <a:r>
                        <a:rPr kumimoji="0" lang="zh-CN" altLang="en-US" sz="1600" b="1" i="0" u="none" strike="noStrike" cap="none" normalizeH="0" baseline="0" smtClean="0">
                          <a:ln>
                            <a:noFill/>
                          </a:ln>
                          <a:solidFill>
                            <a:schemeClr val="tx1"/>
                          </a:solidFill>
                          <a:effectLst/>
                          <a:latin typeface="Arial" charset="0"/>
                          <a:ea typeface="宋体" pitchFamily="2" charset="-122"/>
                        </a:rPr>
                        <a:t>卖出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6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损益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1000000X</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5.65%-7.65%)X90/360=</a:t>
                      </a:r>
                      <a:r>
                        <a:rPr kumimoji="0" lang="zh-CN" altLang="en-US"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Arial" charset="0"/>
                          <a:ea typeface="宋体" pitchFamily="2" charset="-122"/>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(94.6-92.6)X100X25</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9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结果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8958827"/>
      </p:ext>
    </p:extLst>
  </p:cSld>
  <p:clrMapOvr>
    <a:masterClrMapping/>
  </p:clrMapOvr>
  <p:transition>
    <p:blinds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5" name="Rectangle 5"/>
          <p:cNvSpPr>
            <a:spLocks noChangeArrowheads="1"/>
          </p:cNvSpPr>
          <p:nvPr/>
        </p:nvSpPr>
        <p:spPr bwMode="auto">
          <a:xfrm>
            <a:off x="1847850" y="1268413"/>
            <a:ext cx="8305800" cy="3970318"/>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投机交易</a:t>
            </a:r>
            <a:endParaRPr lang="en-US" altLang="zh-CN" sz="2800" b="1">
              <a:solidFill>
                <a:srgbClr val="FF0000"/>
              </a:solidFill>
              <a:latin typeface="方正姚体" pitchFamily="2" charset="-122"/>
              <a:ea typeface="方正姚体" pitchFamily="2" charset="-122"/>
            </a:endParaRPr>
          </a:p>
          <a:p>
            <a:pPr algn="l"/>
            <a:r>
              <a:rPr lang="zh-CN" altLang="en-US" sz="2800">
                <a:latin typeface="华文细黑" pitchFamily="2" charset="-122"/>
                <a:ea typeface="华文细黑" pitchFamily="2" charset="-122"/>
                <a:cs typeface="Times New Roman" pitchFamily="18" charset="0"/>
              </a:rPr>
              <a:t>        </a:t>
            </a:r>
            <a:r>
              <a:rPr lang="zh-CN" altLang="en-US" sz="2800" b="1">
                <a:solidFill>
                  <a:srgbClr val="FF0000"/>
                </a:solidFill>
                <a:latin typeface="华文细黑" pitchFamily="2" charset="-122"/>
                <a:ea typeface="华文细黑" pitchFamily="2" charset="-122"/>
                <a:cs typeface="Times New Roman" pitchFamily="18" charset="0"/>
              </a:rPr>
              <a:t>例</a:t>
            </a:r>
            <a:r>
              <a:rPr lang="en-US" altLang="zh-CN" sz="2800" b="1">
                <a:solidFill>
                  <a:srgbClr val="FF0000"/>
                </a:solidFill>
                <a:latin typeface="华文细黑" pitchFamily="2" charset="-122"/>
                <a:ea typeface="华文细黑" pitchFamily="2" charset="-122"/>
                <a:cs typeface="Times New Roman" pitchFamily="18" charset="0"/>
              </a:rPr>
              <a:t>(</a:t>
            </a:r>
            <a:r>
              <a:rPr lang="zh-CN" altLang="en-US" sz="2800" b="1">
                <a:solidFill>
                  <a:srgbClr val="FF0000"/>
                </a:solidFill>
                <a:latin typeface="华文细黑" pitchFamily="2" charset="-122"/>
                <a:ea typeface="华文细黑" pitchFamily="2" charset="-122"/>
                <a:cs typeface="Times New Roman" pitchFamily="18" charset="0"/>
              </a:rPr>
              <a:t>空头</a:t>
            </a:r>
            <a:r>
              <a:rPr lang="en-US" altLang="zh-CN" sz="2800" b="1">
                <a:solidFill>
                  <a:srgbClr val="FF0000"/>
                </a:solidFill>
                <a:latin typeface="华文细黑" pitchFamily="2" charset="-122"/>
                <a:ea typeface="华文细黑" pitchFamily="2" charset="-122"/>
                <a:cs typeface="Times New Roman" pitchFamily="18" charset="0"/>
              </a:rPr>
              <a:t>):</a:t>
            </a:r>
            <a:r>
              <a:rPr lang="zh-CN" altLang="en-US" sz="2800">
                <a:latin typeface="Times New Roman" pitchFamily="18" charset="0"/>
                <a:ea typeface="华文细黑" pitchFamily="2" charset="-122"/>
                <a:cs typeface="Times New Roman" pitchFamily="18" charset="0"/>
              </a:rPr>
              <a:t>假定当前利率期货的价格为</a:t>
            </a:r>
            <a:r>
              <a:rPr lang="en-US" altLang="zh-CN" sz="2800">
                <a:latin typeface="Times New Roman" pitchFamily="18" charset="0"/>
                <a:ea typeface="华文细黑" pitchFamily="2" charset="-122"/>
                <a:cs typeface="Times New Roman" pitchFamily="18" charset="0"/>
              </a:rPr>
              <a:t>95.00</a:t>
            </a:r>
            <a:r>
              <a:rPr lang="zh-CN" altLang="en-US" sz="2800">
                <a:latin typeface="Times New Roman" pitchFamily="18" charset="0"/>
                <a:ea typeface="华文细黑" pitchFamily="2" charset="-122"/>
                <a:cs typeface="Times New Roman" pitchFamily="18" charset="0"/>
              </a:rPr>
              <a:t>，对应于当前的</a:t>
            </a:r>
            <a:r>
              <a:rPr lang="en-US" altLang="zh-CN" sz="2800">
                <a:latin typeface="Times New Roman" pitchFamily="18" charset="0"/>
                <a:ea typeface="华文细黑" pitchFamily="2" charset="-122"/>
                <a:cs typeface="Times New Roman" pitchFamily="18" charset="0"/>
              </a:rPr>
              <a:t>5%</a:t>
            </a:r>
            <a:r>
              <a:rPr lang="zh-CN" altLang="en-US" sz="2800">
                <a:latin typeface="Times New Roman" pitchFamily="18" charset="0"/>
                <a:ea typeface="华文细黑" pitchFamily="2" charset="-122"/>
                <a:cs typeface="Times New Roman" pitchFamily="18" charset="0"/>
              </a:rPr>
              <a:t>的利率水平。如果交易者预测三个月后利率将下跌，那么他就要买进一份三个月期的利率期货。</a:t>
            </a:r>
          </a:p>
          <a:p>
            <a:pPr algn="l"/>
            <a:r>
              <a:rPr lang="zh-CN" altLang="en-US" sz="2800">
                <a:latin typeface="Times New Roman" pitchFamily="18" charset="0"/>
                <a:ea typeface="华文细黑" pitchFamily="2" charset="-122"/>
                <a:cs typeface="Times New Roman" pitchFamily="18" charset="0"/>
              </a:rPr>
              <a:t>        三个月后，利率下跌至</a:t>
            </a:r>
            <a:r>
              <a:rPr lang="en-US" altLang="zh-CN" sz="2800">
                <a:latin typeface="Times New Roman" pitchFamily="18" charset="0"/>
                <a:ea typeface="华文细黑" pitchFamily="2" charset="-122"/>
                <a:cs typeface="Times New Roman" pitchFamily="18" charset="0"/>
              </a:rPr>
              <a:t>3%</a:t>
            </a:r>
            <a:r>
              <a:rPr lang="zh-CN" altLang="en-US" sz="2800">
                <a:latin typeface="Times New Roman" pitchFamily="18" charset="0"/>
                <a:ea typeface="华文细黑" pitchFamily="2" charset="-122"/>
                <a:cs typeface="Times New Roman" pitchFamily="18" charset="0"/>
              </a:rPr>
              <a:t>水平，则对应于</a:t>
            </a:r>
            <a:r>
              <a:rPr lang="en-US" altLang="zh-CN" sz="2800">
                <a:latin typeface="Times New Roman" pitchFamily="18" charset="0"/>
                <a:ea typeface="华文细黑" pitchFamily="2" charset="-122"/>
                <a:cs typeface="Times New Roman" pitchFamily="18" charset="0"/>
              </a:rPr>
              <a:t>97.00</a:t>
            </a:r>
            <a:r>
              <a:rPr lang="zh-CN" altLang="en-US" sz="2800">
                <a:latin typeface="Times New Roman" pitchFamily="18" charset="0"/>
                <a:ea typeface="华文细黑" pitchFamily="2" charset="-122"/>
                <a:cs typeface="Times New Roman" pitchFamily="18" charset="0"/>
              </a:rPr>
              <a:t>的利率期货价格。此时，他卖出利率期货，则赚取</a:t>
            </a:r>
            <a:r>
              <a:rPr lang="en-US" altLang="zh-CN" sz="2800">
                <a:latin typeface="Times New Roman" pitchFamily="18" charset="0"/>
                <a:ea typeface="华文细黑" pitchFamily="2" charset="-122"/>
                <a:cs typeface="Times New Roman" pitchFamily="18" charset="0"/>
              </a:rPr>
              <a:t>2.00</a:t>
            </a:r>
            <a:r>
              <a:rPr lang="zh-CN" altLang="en-US" sz="2800">
                <a:latin typeface="Times New Roman" pitchFamily="18" charset="0"/>
                <a:ea typeface="华文细黑" pitchFamily="2" charset="-122"/>
                <a:cs typeface="Times New Roman" pitchFamily="18" charset="0"/>
              </a:rPr>
              <a:t>（</a:t>
            </a:r>
            <a:r>
              <a:rPr lang="en-US" altLang="zh-CN" sz="2800">
                <a:latin typeface="Times New Roman" pitchFamily="18" charset="0"/>
                <a:ea typeface="华文细黑" pitchFamily="2" charset="-122"/>
                <a:cs typeface="Times New Roman" pitchFamily="18" charset="0"/>
              </a:rPr>
              <a:t>97.00-95.00</a:t>
            </a:r>
            <a:r>
              <a:rPr lang="zh-CN" altLang="en-US" sz="2800">
                <a:latin typeface="Times New Roman" pitchFamily="18" charset="0"/>
                <a:ea typeface="华文细黑" pitchFamily="2" charset="-122"/>
                <a:cs typeface="Times New Roman" pitchFamily="18" charset="0"/>
              </a:rPr>
              <a:t>）的收益。</a:t>
            </a:r>
          </a:p>
          <a:p>
            <a:pPr algn="l"/>
            <a:r>
              <a:rPr lang="zh-CN" altLang="en-US" sz="2800">
                <a:latin typeface="Times New Roman" pitchFamily="18" charset="0"/>
                <a:ea typeface="华文细黑" pitchFamily="2" charset="-122"/>
                <a:cs typeface="Times New Roman" pitchFamily="18" charset="0"/>
              </a:rPr>
              <a:t>   </a:t>
            </a:r>
            <a:endParaRPr lang="zh-CN" altLang="en-US" sz="2800" b="1">
              <a:latin typeface="Times New Roman" pitchFamily="18" charset="0"/>
              <a:ea typeface="华文细黑" pitchFamily="2" charset="-122"/>
              <a:cs typeface="Times New Roman" pitchFamily="18" charset="0"/>
            </a:endParaRPr>
          </a:p>
        </p:txBody>
      </p:sp>
      <p:sp>
        <p:nvSpPr>
          <p:cNvPr id="565251"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30620004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5">
                                            <p:txEl>
                                              <p:pRg st="0" end="0"/>
                                            </p:txEl>
                                          </p:spTgt>
                                        </p:tgtEl>
                                        <p:attrNameLst>
                                          <p:attrName>style.visibility</p:attrName>
                                        </p:attrNameLst>
                                      </p:cBhvr>
                                      <p:to>
                                        <p:strVal val="visible"/>
                                      </p:to>
                                    </p:set>
                                    <p:anim calcmode="lin" valueType="num">
                                      <p:cBhvr additive="base">
                                        <p:cTn id="7" dur="500" fill="hold"/>
                                        <p:tgtEl>
                                          <p:spTgt spid="2201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01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0165">
                                            <p:txEl>
                                              <p:pRg st="1" end="1"/>
                                            </p:txEl>
                                          </p:spTgt>
                                        </p:tgtEl>
                                        <p:attrNameLst>
                                          <p:attrName>style.visibility</p:attrName>
                                        </p:attrNameLst>
                                      </p:cBhvr>
                                      <p:to>
                                        <p:strVal val="visible"/>
                                      </p:to>
                                    </p:set>
                                    <p:anim calcmode="lin" valueType="num">
                                      <p:cBhvr additive="base">
                                        <p:cTn id="13" dur="500" fill="hold"/>
                                        <p:tgtEl>
                                          <p:spTgt spid="2201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01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0165">
                                            <p:txEl>
                                              <p:pRg st="2" end="2"/>
                                            </p:txEl>
                                          </p:spTgt>
                                        </p:tgtEl>
                                        <p:attrNameLst>
                                          <p:attrName>style.visibility</p:attrName>
                                        </p:attrNameLst>
                                      </p:cBhvr>
                                      <p:to>
                                        <p:strVal val="visible"/>
                                      </p:to>
                                    </p:set>
                                    <p:anim calcmode="lin" valueType="num">
                                      <p:cBhvr additive="base">
                                        <p:cTn id="19" dur="500" fill="hold"/>
                                        <p:tgtEl>
                                          <p:spTgt spid="22016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016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5" name="Rectangle 5"/>
          <p:cNvSpPr>
            <a:spLocks noChangeArrowheads="1"/>
          </p:cNvSpPr>
          <p:nvPr/>
        </p:nvSpPr>
        <p:spPr bwMode="auto">
          <a:xfrm>
            <a:off x="1631951" y="1628775"/>
            <a:ext cx="8785225" cy="3970318"/>
          </a:xfrm>
          <a:prstGeom prst="rect">
            <a:avLst/>
          </a:prstGeom>
          <a:noFill/>
          <a:ln w="9525">
            <a:noFill/>
            <a:miter lim="800000"/>
            <a:headEnd/>
            <a:tailEnd/>
          </a:ln>
        </p:spPr>
        <p:txBody>
          <a:bodyPr>
            <a:spAutoFit/>
          </a:bodyPr>
          <a:lstStyle/>
          <a:p>
            <a:pPr algn="l"/>
            <a:r>
              <a:rPr lang="zh-CN" altLang="en-US" sz="2800" b="1">
                <a:solidFill>
                  <a:srgbClr val="FF0000"/>
                </a:solidFill>
                <a:latin typeface="方正姚体" pitchFamily="2" charset="-122"/>
                <a:ea typeface="方正姚体" pitchFamily="2" charset="-122"/>
              </a:rPr>
              <a:t>       套利交易</a:t>
            </a:r>
            <a:endParaRPr lang="en-US" altLang="zh-CN" sz="2800" b="1">
              <a:solidFill>
                <a:srgbClr val="FF0000"/>
              </a:solidFill>
              <a:latin typeface="方正姚体" pitchFamily="2" charset="-122"/>
              <a:ea typeface="方正姚体" pitchFamily="2" charset="-122"/>
            </a:endParaRPr>
          </a:p>
          <a:p>
            <a:pPr algn="l"/>
            <a:r>
              <a:rPr lang="zh-CN" altLang="en-US" sz="2800">
                <a:latin typeface="华文细黑" pitchFamily="2" charset="-122"/>
                <a:ea typeface="华文细黑" pitchFamily="2" charset="-122"/>
              </a:rPr>
              <a:t>        利率期货的套利同样可分为</a:t>
            </a:r>
            <a:r>
              <a:rPr lang="zh-CN" altLang="en-US" sz="2800" b="1">
                <a:solidFill>
                  <a:srgbClr val="FF0000"/>
                </a:solidFill>
                <a:latin typeface="华文细黑" pitchFamily="2" charset="-122"/>
                <a:ea typeface="华文细黑" pitchFamily="2" charset="-122"/>
              </a:rPr>
              <a:t>跨品种套利、跨期限套利、跨市场套利</a:t>
            </a:r>
            <a:r>
              <a:rPr lang="zh-CN" altLang="en-US" sz="2800">
                <a:latin typeface="华文细黑" pitchFamily="2" charset="-122"/>
                <a:ea typeface="华文细黑" pitchFamily="2" charset="-122"/>
              </a:rPr>
              <a:t>以及</a:t>
            </a:r>
            <a:r>
              <a:rPr lang="zh-CN" altLang="en-US" sz="2800" b="1">
                <a:solidFill>
                  <a:srgbClr val="FF0000"/>
                </a:solidFill>
                <a:latin typeface="华文细黑" pitchFamily="2" charset="-122"/>
                <a:ea typeface="华文细黑" pitchFamily="2" charset="-122"/>
              </a:rPr>
              <a:t>期现套利</a:t>
            </a:r>
            <a:r>
              <a:rPr lang="zh-CN" altLang="en-US" sz="2800">
                <a:latin typeface="华文细黑" pitchFamily="2" charset="-122"/>
                <a:ea typeface="华文细黑" pitchFamily="2" charset="-122"/>
              </a:rPr>
              <a:t>等。考虑到债券期货的定价问题，我们重点讲期现套利中的</a:t>
            </a:r>
            <a:r>
              <a:rPr lang="zh-CN" altLang="en-US" sz="2800" b="1">
                <a:solidFill>
                  <a:srgbClr val="FF0000"/>
                </a:solidFill>
                <a:latin typeface="华文细黑" pitchFamily="2" charset="-122"/>
                <a:ea typeface="华文细黑" pitchFamily="2" charset="-122"/>
              </a:rPr>
              <a:t>现金</a:t>
            </a:r>
            <a:r>
              <a:rPr lang="en-US" altLang="zh-CN" sz="2800" b="1">
                <a:solidFill>
                  <a:srgbClr val="FF0000"/>
                </a:solidFill>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持有策略</a:t>
            </a:r>
            <a:r>
              <a:rPr lang="zh-CN" altLang="en-US" sz="2800" b="1">
                <a:latin typeface="华文细黑" pitchFamily="2" charset="-122"/>
                <a:ea typeface="华文细黑" pitchFamily="2" charset="-122"/>
              </a:rPr>
              <a:t>。</a:t>
            </a:r>
            <a:endParaRPr lang="en-US" altLang="zh-CN" sz="2800" b="1">
              <a:latin typeface="华文细黑" pitchFamily="2" charset="-122"/>
              <a:ea typeface="华文细黑" pitchFamily="2" charset="-122"/>
            </a:endParaRPr>
          </a:p>
          <a:p>
            <a:pPr algn="l"/>
            <a:endParaRPr lang="en-US" altLang="zh-CN" sz="2800" b="1">
              <a:latin typeface="华文细黑" pitchFamily="2" charset="-122"/>
              <a:ea typeface="华文细黑" pitchFamily="2" charset="-122"/>
            </a:endParaRPr>
          </a:p>
          <a:p>
            <a:pPr algn="l"/>
            <a:r>
              <a:rPr lang="zh-CN" altLang="en-US" sz="2800" b="1">
                <a:solidFill>
                  <a:srgbClr val="FF0000"/>
                </a:solidFill>
                <a:latin typeface="华文细黑" pitchFamily="2" charset="-122"/>
                <a:ea typeface="华文细黑" pitchFamily="2" charset="-122"/>
              </a:rPr>
              <a:t>        现金</a:t>
            </a:r>
            <a:r>
              <a:rPr lang="en-US" altLang="zh-CN" sz="2800" b="1">
                <a:solidFill>
                  <a:srgbClr val="FF0000"/>
                </a:solidFill>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持有策略：</a:t>
            </a:r>
            <a:r>
              <a:rPr lang="zh-CN" altLang="en-US" sz="2800">
                <a:latin typeface="华文细黑" pitchFamily="2" charset="-122"/>
                <a:ea typeface="华文细黑" pitchFamily="2" charset="-122"/>
              </a:rPr>
              <a:t>指利用债券现货与期货之间的不合理价差，在</a:t>
            </a:r>
            <a:r>
              <a:rPr lang="zh-CN" altLang="en-US" sz="2800" b="1">
                <a:solidFill>
                  <a:srgbClr val="FF0000"/>
                </a:solidFill>
                <a:latin typeface="华文细黑" pitchFamily="2" charset="-122"/>
                <a:ea typeface="华文细黑" pitchFamily="2" charset="-122"/>
              </a:rPr>
              <a:t>买入现货的同时卖空期货</a:t>
            </a:r>
            <a:r>
              <a:rPr lang="zh-CN" altLang="en-US" sz="2800">
                <a:latin typeface="华文细黑" pitchFamily="2" charset="-122"/>
                <a:ea typeface="华文细黑" pitchFamily="2" charset="-122"/>
              </a:rPr>
              <a:t>，以实现无风险盈利的套利交易行为。反之，在</a:t>
            </a:r>
            <a:r>
              <a:rPr lang="zh-CN" altLang="en-US" sz="2800" b="1">
                <a:solidFill>
                  <a:srgbClr val="FF0000"/>
                </a:solidFill>
                <a:latin typeface="华文细黑" pitchFamily="2" charset="-122"/>
                <a:ea typeface="华文细黑" pitchFamily="2" charset="-122"/>
              </a:rPr>
              <a:t>卖空现货的同时买进期货</a:t>
            </a:r>
            <a:r>
              <a:rPr lang="zh-CN" altLang="en-US" sz="2800">
                <a:latin typeface="华文细黑" pitchFamily="2" charset="-122"/>
                <a:ea typeface="华文细黑" pitchFamily="2" charset="-122"/>
              </a:rPr>
              <a:t>被称之为</a:t>
            </a:r>
            <a:r>
              <a:rPr lang="zh-CN" altLang="en-US" sz="2800" b="1">
                <a:solidFill>
                  <a:srgbClr val="FF0000"/>
                </a:solidFill>
                <a:latin typeface="华文细黑" pitchFamily="2" charset="-122"/>
                <a:ea typeface="华文细黑" pitchFamily="2" charset="-122"/>
              </a:rPr>
              <a:t>逆向</a:t>
            </a:r>
            <a:r>
              <a:rPr lang="zh-CN" altLang="en-US" sz="2800">
                <a:latin typeface="华文细黑" pitchFamily="2" charset="-122"/>
                <a:ea typeface="华文细黑" pitchFamily="2" charset="-122"/>
              </a:rPr>
              <a:t>现金</a:t>
            </a:r>
            <a:r>
              <a:rPr lang="en-US" altLang="zh-CN" sz="2800">
                <a:latin typeface="华文细黑" pitchFamily="2" charset="-122"/>
                <a:ea typeface="华文细黑" pitchFamily="2" charset="-122"/>
              </a:rPr>
              <a:t>—</a:t>
            </a:r>
            <a:r>
              <a:rPr lang="zh-CN" altLang="en-US" sz="2800">
                <a:latin typeface="华文细黑" pitchFamily="2" charset="-122"/>
                <a:ea typeface="华文细黑" pitchFamily="2" charset="-122"/>
              </a:rPr>
              <a:t>持有策略。        </a:t>
            </a:r>
            <a:endParaRPr lang="zh-CN" altLang="en-US" sz="2800"/>
          </a:p>
        </p:txBody>
      </p:sp>
      <p:sp>
        <p:nvSpPr>
          <p:cNvPr id="566275"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244724696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5">
                                            <p:txEl>
                                              <p:pRg st="0" end="0"/>
                                            </p:txEl>
                                          </p:spTgt>
                                        </p:tgtEl>
                                        <p:attrNameLst>
                                          <p:attrName>style.visibility</p:attrName>
                                        </p:attrNameLst>
                                      </p:cBhvr>
                                      <p:to>
                                        <p:strVal val="visible"/>
                                      </p:to>
                                    </p:set>
                                    <p:anim calcmode="lin" valueType="num">
                                      <p:cBhvr additive="base">
                                        <p:cTn id="7" dur="500" fill="hold"/>
                                        <p:tgtEl>
                                          <p:spTgt spid="2201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01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0165">
                                            <p:txEl>
                                              <p:pRg st="1" end="1"/>
                                            </p:txEl>
                                          </p:spTgt>
                                        </p:tgtEl>
                                        <p:attrNameLst>
                                          <p:attrName>style.visibility</p:attrName>
                                        </p:attrNameLst>
                                      </p:cBhvr>
                                      <p:to>
                                        <p:strVal val="visible"/>
                                      </p:to>
                                    </p:set>
                                    <p:anim calcmode="lin" valueType="num">
                                      <p:cBhvr additive="base">
                                        <p:cTn id="13" dur="500" fill="hold"/>
                                        <p:tgtEl>
                                          <p:spTgt spid="2201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01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0165">
                                            <p:txEl>
                                              <p:pRg st="3" end="3"/>
                                            </p:txEl>
                                          </p:spTgt>
                                        </p:tgtEl>
                                        <p:attrNameLst>
                                          <p:attrName>style.visibility</p:attrName>
                                        </p:attrNameLst>
                                      </p:cBhvr>
                                      <p:to>
                                        <p:strVal val="visible"/>
                                      </p:to>
                                    </p:set>
                                    <p:anim calcmode="lin" valueType="num">
                                      <p:cBhvr additive="base">
                                        <p:cTn id="19" dur="500" fill="hold"/>
                                        <p:tgtEl>
                                          <p:spTgt spid="2201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016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063750" y="1052514"/>
            <a:ext cx="7467600" cy="581025"/>
          </a:xfrm>
        </p:spPr>
        <p:txBody>
          <a:bodyPr/>
          <a:lstStyle/>
          <a:p>
            <a:pPr eaLnBrk="1" hangingPunct="1">
              <a:defRPr/>
            </a:pPr>
            <a:r>
              <a:rPr lang="zh-CN" altLang="en-US" sz="2800" b="1" dirty="0">
                <a:solidFill>
                  <a:srgbClr val="FF0000"/>
                </a:solidFill>
                <a:latin typeface="方正姚体" pitchFamily="2" charset="-122"/>
                <a:ea typeface="方正姚体" pitchFamily="2" charset="-122"/>
              </a:rPr>
              <a:t>现金</a:t>
            </a:r>
            <a:r>
              <a:rPr lang="en-US" altLang="zh-CN" sz="2800" b="1" dirty="0">
                <a:solidFill>
                  <a:srgbClr val="FF0000"/>
                </a:solidFill>
                <a:latin typeface="方正姚体" pitchFamily="2" charset="-122"/>
                <a:ea typeface="方正姚体" pitchFamily="2" charset="-122"/>
              </a:rPr>
              <a:t>—</a:t>
            </a:r>
            <a:r>
              <a:rPr lang="zh-CN" altLang="en-US" sz="2800" b="1" dirty="0">
                <a:solidFill>
                  <a:srgbClr val="FF0000"/>
                </a:solidFill>
                <a:latin typeface="方正姚体" pitchFamily="2" charset="-122"/>
                <a:ea typeface="方正姚体" pitchFamily="2" charset="-122"/>
              </a:rPr>
              <a:t>持有策略下的债券期货定价</a:t>
            </a:r>
          </a:p>
        </p:txBody>
      </p:sp>
      <p:sp>
        <p:nvSpPr>
          <p:cNvPr id="567299" name="Rectangle 3"/>
          <p:cNvSpPr>
            <a:spLocks noGrp="1" noChangeArrowheads="1"/>
          </p:cNvSpPr>
          <p:nvPr>
            <p:ph idx="1"/>
          </p:nvPr>
        </p:nvSpPr>
        <p:spPr>
          <a:xfrm>
            <a:off x="1774825" y="1984375"/>
            <a:ext cx="8497888" cy="2236788"/>
          </a:xfrm>
        </p:spPr>
        <p:txBody>
          <a:bodyPr/>
          <a:lstStyle/>
          <a:p>
            <a:pPr eaLnBrk="1" hangingPunct="1"/>
            <a:r>
              <a:rPr lang="zh-CN" altLang="en-US">
                <a:latin typeface="Times New Roman" pitchFamily="18" charset="0"/>
                <a:ea typeface="华文细黑" pitchFamily="2" charset="-122"/>
                <a:cs typeface="Times New Roman" pitchFamily="18" charset="0"/>
              </a:rPr>
              <a:t>现金－持有定价法（</a:t>
            </a:r>
            <a:r>
              <a:rPr lang="en-US" altLang="zh-CN">
                <a:latin typeface="Times New Roman" pitchFamily="18" charset="0"/>
                <a:ea typeface="华文细黑" pitchFamily="2" charset="-122"/>
                <a:cs typeface="Times New Roman" pitchFamily="18" charset="0"/>
              </a:rPr>
              <a:t>Cash-and-Carry Arbitrage</a:t>
            </a:r>
            <a:r>
              <a:rPr lang="zh-CN" altLang="en-US">
                <a:latin typeface="Times New Roman" pitchFamily="18" charset="0"/>
                <a:ea typeface="华文细黑" pitchFamily="2" charset="-122"/>
                <a:cs typeface="Times New Roman" pitchFamily="18" charset="0"/>
              </a:rPr>
              <a:t>） </a:t>
            </a:r>
          </a:p>
          <a:p>
            <a:pPr lvl="1" eaLnBrk="1" hangingPunct="1"/>
            <a:r>
              <a:rPr lang="zh-CN" altLang="en-US" sz="2800">
                <a:latin typeface="Times New Roman" pitchFamily="18" charset="0"/>
                <a:ea typeface="华文细黑" pitchFamily="2" charset="-122"/>
                <a:cs typeface="Times New Roman" pitchFamily="18" charset="0"/>
              </a:rPr>
              <a:t>在买进现货的同时，卖空期货，然后保证不存在</a:t>
            </a:r>
            <a:endParaRPr lang="en-US" altLang="zh-CN" sz="2800">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sz="2800">
                <a:latin typeface="Times New Roman" pitchFamily="18" charset="0"/>
                <a:ea typeface="华文细黑" pitchFamily="2" charset="-122"/>
                <a:cs typeface="Times New Roman" pitchFamily="18" charset="0"/>
              </a:rPr>
              <a:t>套利机会，这就是债券期货的无套利定价方法。其</a:t>
            </a:r>
            <a:endParaRPr lang="en-US" altLang="zh-CN" sz="2800">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sz="2800">
                <a:latin typeface="Times New Roman" pitchFamily="18" charset="0"/>
                <a:ea typeface="华文细黑" pitchFamily="2" charset="-122"/>
                <a:cs typeface="Times New Roman" pitchFamily="18" charset="0"/>
              </a:rPr>
              <a:t>实质仍然是无套利定价原理的运用问题。</a:t>
            </a:r>
          </a:p>
        </p:txBody>
      </p:sp>
      <p:sp>
        <p:nvSpPr>
          <p:cNvPr id="567300"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2677288774"/>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92313" y="2133600"/>
            <a:ext cx="7467600" cy="508000"/>
          </a:xfrm>
        </p:spPr>
        <p:txBody>
          <a:bodyPr>
            <a:noAutofit/>
          </a:bodyPr>
          <a:lstStyle/>
          <a:p>
            <a:pPr eaLnBrk="1" hangingPunct="1">
              <a:defRPr/>
            </a:pPr>
            <a:r>
              <a:rPr lang="zh-CN" altLang="en-US" sz="2800" b="1" dirty="0"/>
              <a:t>市场环境假设：</a:t>
            </a:r>
          </a:p>
        </p:txBody>
      </p:sp>
      <p:sp>
        <p:nvSpPr>
          <p:cNvPr id="568323" name="Rectangle 3"/>
          <p:cNvSpPr>
            <a:spLocks noGrp="1" noChangeArrowheads="1"/>
          </p:cNvSpPr>
          <p:nvPr>
            <p:ph idx="1"/>
          </p:nvPr>
        </p:nvSpPr>
        <p:spPr>
          <a:xfrm>
            <a:off x="1631950" y="2636838"/>
            <a:ext cx="8567738" cy="3776662"/>
          </a:xfrm>
        </p:spPr>
        <p:txBody>
          <a:bodyPr/>
          <a:lstStyle/>
          <a:p>
            <a:pPr eaLnBrk="1" hangingPunct="1"/>
            <a:r>
              <a:rPr lang="zh-CN" altLang="en-US">
                <a:latin typeface="Times New Roman" pitchFamily="18" charset="0"/>
                <a:ea typeface="华文细黑" pitchFamily="2" charset="-122"/>
                <a:cs typeface="Times New Roman" pitchFamily="18" charset="0"/>
              </a:rPr>
              <a:t>假设</a:t>
            </a:r>
            <a:r>
              <a:rPr lang="en-US" altLang="zh-CN">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时刻的现货价格为</a:t>
            </a:r>
            <a:r>
              <a:rPr lang="en-US" altLang="zh-CN" i="1">
                <a:latin typeface="Times New Roman" pitchFamily="18" charset="0"/>
                <a:ea typeface="华文细黑" pitchFamily="2" charset="-122"/>
                <a:cs typeface="Times New Roman" pitchFamily="18" charset="0"/>
              </a:rPr>
              <a:t>P</a:t>
            </a:r>
            <a:r>
              <a:rPr lang="en-US" altLang="zh-CN" baseline="-30000">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，期货价格为</a:t>
            </a:r>
            <a:r>
              <a:rPr lang="en-US" altLang="zh-CN" i="1">
                <a:latin typeface="Times New Roman" pitchFamily="18" charset="0"/>
                <a:ea typeface="华文细黑" pitchFamily="2" charset="-122"/>
                <a:cs typeface="Times New Roman" pitchFamily="18" charset="0"/>
              </a:rPr>
              <a:t>FP</a:t>
            </a:r>
            <a:r>
              <a:rPr lang="en-US" altLang="zh-CN" baseline="-30000">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时刻</a:t>
            </a:r>
            <a:endParaRPr lang="en-US" altLang="zh-CN">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a:latin typeface="Times New Roman" pitchFamily="18" charset="0"/>
                <a:ea typeface="华文细黑" pitchFamily="2" charset="-122"/>
                <a:cs typeface="Times New Roman" pitchFamily="18" charset="0"/>
              </a:rPr>
              <a:t>时期货转换因子为</a:t>
            </a:r>
            <a:r>
              <a:rPr lang="en-US" altLang="zh-CN" i="1">
                <a:latin typeface="Times New Roman" pitchFamily="18" charset="0"/>
                <a:ea typeface="华文细黑" pitchFamily="2" charset="-122"/>
                <a:cs typeface="Times New Roman" pitchFamily="18" charset="0"/>
              </a:rPr>
              <a:t>CF</a:t>
            </a:r>
            <a:r>
              <a:rPr lang="en-US" altLang="zh-CN" baseline="-30000">
                <a:latin typeface="Times New Roman" pitchFamily="18" charset="0"/>
                <a:ea typeface="华文细黑" pitchFamily="2" charset="-122"/>
                <a:cs typeface="Times New Roman" pitchFamily="18" charset="0"/>
              </a:rPr>
              <a:t>0</a:t>
            </a:r>
          </a:p>
          <a:p>
            <a:pPr eaLnBrk="1" hangingPunct="1"/>
            <a:r>
              <a:rPr lang="en-US" altLang="zh-CN">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时刻时的债券累计利息为</a:t>
            </a:r>
            <a:r>
              <a:rPr lang="en-US" altLang="zh-CN" i="1">
                <a:latin typeface="Times New Roman" pitchFamily="18" charset="0"/>
                <a:ea typeface="华文细黑" pitchFamily="2" charset="-122"/>
                <a:cs typeface="Times New Roman" pitchFamily="18" charset="0"/>
              </a:rPr>
              <a:t>ACC</a:t>
            </a:r>
            <a:r>
              <a:rPr lang="en-US" altLang="zh-CN" baseline="-30000">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2</a:t>
            </a:r>
            <a:r>
              <a:rPr lang="zh-CN" altLang="en-US">
                <a:latin typeface="Times New Roman" pitchFamily="18" charset="0"/>
                <a:ea typeface="华文细黑" pitchFamily="2" charset="-122"/>
                <a:cs typeface="Times New Roman" pitchFamily="18" charset="0"/>
              </a:rPr>
              <a:t>时刻时的累计利</a:t>
            </a:r>
            <a:endParaRPr lang="en-US" altLang="zh-CN">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a:latin typeface="Times New Roman" pitchFamily="18" charset="0"/>
                <a:ea typeface="华文细黑" pitchFamily="2" charset="-122"/>
                <a:cs typeface="Times New Roman" pitchFamily="18" charset="0"/>
              </a:rPr>
              <a:t>息为</a:t>
            </a:r>
            <a:r>
              <a:rPr lang="en-US" altLang="zh-CN" i="1">
                <a:latin typeface="Times New Roman" pitchFamily="18" charset="0"/>
                <a:ea typeface="华文细黑" pitchFamily="2" charset="-122"/>
                <a:cs typeface="Times New Roman" pitchFamily="18" charset="0"/>
              </a:rPr>
              <a:t>ACC</a:t>
            </a:r>
            <a:r>
              <a:rPr lang="en-US" altLang="zh-CN" baseline="-30000">
                <a:latin typeface="Times New Roman" pitchFamily="18" charset="0"/>
                <a:ea typeface="华文细黑" pitchFamily="2" charset="-122"/>
                <a:cs typeface="Times New Roman" pitchFamily="18" charset="0"/>
              </a:rPr>
              <a:t>2</a:t>
            </a:r>
            <a:r>
              <a:rPr lang="zh-CN" altLang="en-US">
                <a:latin typeface="Times New Roman" pitchFamily="18" charset="0"/>
                <a:ea typeface="华文细黑" pitchFamily="2" charset="-122"/>
                <a:cs typeface="Times New Roman" pitchFamily="18" charset="0"/>
              </a:rPr>
              <a:t>。</a:t>
            </a:r>
          </a:p>
          <a:p>
            <a:pPr eaLnBrk="1" hangingPunct="1"/>
            <a:r>
              <a:rPr lang="zh-CN" altLang="en-US">
                <a:latin typeface="Times New Roman" pitchFamily="18" charset="0"/>
                <a:ea typeface="华文细黑" pitchFamily="2" charset="-122"/>
                <a:cs typeface="Times New Roman" pitchFamily="18" charset="0"/>
              </a:rPr>
              <a:t>假设存在</a:t>
            </a:r>
            <a:r>
              <a:rPr lang="en-US" altLang="zh-CN">
                <a:latin typeface="Times New Roman" pitchFamily="18" charset="0"/>
                <a:ea typeface="华文细黑" pitchFamily="2" charset="-122"/>
                <a:cs typeface="Times New Roman" pitchFamily="18" charset="0"/>
              </a:rPr>
              <a:t>N</a:t>
            </a:r>
            <a:r>
              <a:rPr lang="zh-CN" altLang="en-US">
                <a:latin typeface="Times New Roman" pitchFamily="18" charset="0"/>
                <a:ea typeface="华文细黑" pitchFamily="2" charset="-122"/>
                <a:cs typeface="Times New Roman" pitchFamily="18" charset="0"/>
              </a:rPr>
              <a:t>期利息支付过程，每一期的支付利息为</a:t>
            </a:r>
            <a:r>
              <a:rPr lang="en-US" altLang="zh-CN" i="1">
                <a:latin typeface="Times New Roman" pitchFamily="18" charset="0"/>
                <a:ea typeface="华文细黑" pitchFamily="2" charset="-122"/>
                <a:cs typeface="Times New Roman" pitchFamily="18" charset="0"/>
              </a:rPr>
              <a:t>C</a:t>
            </a:r>
            <a:r>
              <a:rPr lang="en-US" altLang="zh-CN" i="1" baseline="-30000">
                <a:latin typeface="Times New Roman" pitchFamily="18" charset="0"/>
                <a:ea typeface="华文细黑" pitchFamily="2" charset="-122"/>
                <a:cs typeface="Times New Roman" pitchFamily="18" charset="0"/>
              </a:rPr>
              <a:t>i</a:t>
            </a:r>
            <a:r>
              <a:rPr lang="zh-CN" altLang="en-US">
                <a:latin typeface="Times New Roman" pitchFamily="18" charset="0"/>
                <a:ea typeface="华文细黑" pitchFamily="2" charset="-122"/>
                <a:cs typeface="Times New Roman" pitchFamily="18" charset="0"/>
              </a:rPr>
              <a:t>，</a:t>
            </a:r>
            <a:endParaRPr lang="en-US" altLang="zh-CN">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a:latin typeface="Times New Roman" pitchFamily="18" charset="0"/>
                <a:ea typeface="华文细黑" pitchFamily="2" charset="-122"/>
                <a:cs typeface="Times New Roman" pitchFamily="18" charset="0"/>
              </a:rPr>
              <a:t>每一期的利息持有到</a:t>
            </a:r>
            <a:r>
              <a:rPr lang="en-US" altLang="zh-CN">
                <a:latin typeface="Times New Roman" pitchFamily="18" charset="0"/>
                <a:ea typeface="华文细黑" pitchFamily="2" charset="-122"/>
                <a:cs typeface="Times New Roman" pitchFamily="18" charset="0"/>
              </a:rPr>
              <a:t>2</a:t>
            </a:r>
            <a:r>
              <a:rPr lang="zh-CN" altLang="en-US">
                <a:latin typeface="Times New Roman" pitchFamily="18" charset="0"/>
                <a:ea typeface="华文细黑" pitchFamily="2" charset="-122"/>
                <a:cs typeface="Times New Roman" pitchFamily="18" charset="0"/>
              </a:rPr>
              <a:t>时刻的时间为</a:t>
            </a:r>
            <a:r>
              <a:rPr lang="en-US" altLang="zh-CN" i="1">
                <a:latin typeface="Times New Roman" pitchFamily="18" charset="0"/>
                <a:ea typeface="华文细黑" pitchFamily="2" charset="-122"/>
                <a:cs typeface="Times New Roman" pitchFamily="18" charset="0"/>
              </a:rPr>
              <a:t>t</a:t>
            </a:r>
            <a:r>
              <a:rPr lang="en-US" altLang="zh-CN" i="1" baseline="-30000">
                <a:latin typeface="Times New Roman" pitchFamily="18" charset="0"/>
                <a:ea typeface="华文细黑" pitchFamily="2" charset="-122"/>
                <a:cs typeface="Times New Roman" pitchFamily="18" charset="0"/>
              </a:rPr>
              <a:t>i</a:t>
            </a:r>
            <a:r>
              <a:rPr lang="zh-CN" altLang="en-US">
                <a:latin typeface="Times New Roman" pitchFamily="18" charset="0"/>
                <a:ea typeface="华文细黑" pitchFamily="2" charset="-122"/>
                <a:cs typeface="Times New Roman" pitchFamily="18" charset="0"/>
              </a:rPr>
              <a:t>。 </a:t>
            </a:r>
          </a:p>
        </p:txBody>
      </p:sp>
      <p:sp>
        <p:nvSpPr>
          <p:cNvPr id="56832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 name="Rectangle 2"/>
          <p:cNvSpPr txBox="1">
            <a:spLocks noChangeArrowheads="1"/>
          </p:cNvSpPr>
          <p:nvPr/>
        </p:nvSpPr>
        <p:spPr>
          <a:xfrm>
            <a:off x="1992313" y="1268414"/>
            <a:ext cx="7467600" cy="581025"/>
          </a:xfrm>
          <a:prstGeom prst="rect">
            <a:avLst/>
          </a:prstGeom>
        </p:spPr>
        <p:txBody>
          <a:bodyPr anchor="b">
            <a:normAutofit/>
          </a:bodyPr>
          <a:lstStyle/>
          <a:p>
            <a:pPr algn="l">
              <a:spcBef>
                <a:spcPct val="0"/>
              </a:spcBef>
              <a:buClrTx/>
              <a:buSzTx/>
              <a:buFontTx/>
              <a:buNone/>
              <a:defRPr/>
            </a:pPr>
            <a:r>
              <a:rPr lang="zh-CN" altLang="en-US" sz="2800" b="1" cap="small" dirty="0">
                <a:solidFill>
                  <a:srgbClr val="FF0000"/>
                </a:solidFill>
                <a:latin typeface="方正姚体" pitchFamily="2" charset="-122"/>
                <a:ea typeface="方正姚体" pitchFamily="2" charset="-122"/>
                <a:cs typeface="+mj-cs"/>
              </a:rPr>
              <a:t>现金</a:t>
            </a:r>
            <a:r>
              <a:rPr lang="en-US" altLang="zh-CN" sz="2800" b="1" cap="small" dirty="0">
                <a:solidFill>
                  <a:srgbClr val="FF0000"/>
                </a:solidFill>
                <a:latin typeface="方正姚体" pitchFamily="2" charset="-122"/>
                <a:ea typeface="方正姚体" pitchFamily="2" charset="-122"/>
                <a:cs typeface="+mj-cs"/>
              </a:rPr>
              <a:t>—</a:t>
            </a:r>
            <a:r>
              <a:rPr lang="zh-CN" altLang="en-US" sz="2800" b="1" cap="small" dirty="0">
                <a:solidFill>
                  <a:srgbClr val="FF0000"/>
                </a:solidFill>
                <a:latin typeface="方正姚体" pitchFamily="2" charset="-122"/>
                <a:ea typeface="方正姚体" pitchFamily="2" charset="-122"/>
                <a:cs typeface="+mj-cs"/>
              </a:rPr>
              <a:t>持有策略下的债券期货定价</a:t>
            </a:r>
          </a:p>
        </p:txBody>
      </p:sp>
    </p:spTree>
    <p:extLst>
      <p:ext uri="{BB962C8B-B14F-4D97-AF65-F5344CB8AC3E}">
        <p14:creationId xmlns:p14="http://schemas.microsoft.com/office/powerpoint/2010/main" val="256917559"/>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3"/>
          <p:cNvSpPr txBox="1">
            <a:spLocks noChangeAspect="1" noChangeArrowheads="1"/>
          </p:cNvSpPr>
          <p:nvPr/>
        </p:nvSpPr>
        <p:spPr bwMode="auto">
          <a:xfrm>
            <a:off x="1703388" y="2565401"/>
            <a:ext cx="2641600" cy="587375"/>
          </a:xfrm>
          <a:prstGeom prst="rect">
            <a:avLst/>
          </a:prstGeom>
          <a:solidFill>
            <a:srgbClr val="FFFFFF"/>
          </a:solidFill>
          <a:ln w="9525">
            <a:noFill/>
            <a:miter lim="800000"/>
            <a:headEnd/>
            <a:tailEnd/>
          </a:ln>
        </p:spPr>
        <p:txBody>
          <a:bodyPr lIns="0" tIns="0" rIns="0" bIns="0"/>
          <a:lstStyle/>
          <a:p>
            <a:pPr algn="just" eaLnBrk="0" hangingPunct="0"/>
            <a:r>
              <a:rPr lang="zh-CN" altLang="en-US" sz="2800">
                <a:latin typeface="Times New Roman" pitchFamily="18" charset="0"/>
                <a:ea typeface="宋体" charset="-122"/>
              </a:rPr>
              <a:t>累计利息：</a:t>
            </a:r>
            <a:r>
              <a:rPr lang="en-US" altLang="zh-CN" sz="2800" i="1">
                <a:latin typeface="Times New Roman" pitchFamily="18" charset="0"/>
                <a:ea typeface="宋体" charset="-122"/>
              </a:rPr>
              <a:t>ACC</a:t>
            </a:r>
            <a:r>
              <a:rPr lang="en-US" altLang="zh-CN" sz="2800" baseline="-25000">
                <a:latin typeface="Times New Roman" pitchFamily="18" charset="0"/>
                <a:ea typeface="宋体" charset="-122"/>
              </a:rPr>
              <a:t>0</a:t>
            </a:r>
            <a:endParaRPr lang="en-US" altLang="zh-CN" sz="2800">
              <a:latin typeface="Times New Roman" pitchFamily="18" charset="0"/>
              <a:ea typeface="宋体" charset="-122"/>
            </a:endParaRPr>
          </a:p>
        </p:txBody>
      </p:sp>
      <p:sp>
        <p:nvSpPr>
          <p:cNvPr id="569347" name="Line 3"/>
          <p:cNvSpPr>
            <a:spLocks noChangeAspect="1" noChangeShapeType="1"/>
          </p:cNvSpPr>
          <p:nvPr/>
        </p:nvSpPr>
        <p:spPr bwMode="auto">
          <a:xfrm flipV="1">
            <a:off x="3103564" y="3660775"/>
            <a:ext cx="6156325" cy="12700"/>
          </a:xfrm>
          <a:prstGeom prst="line">
            <a:avLst/>
          </a:prstGeom>
          <a:noFill/>
          <a:ln w="28575">
            <a:solidFill>
              <a:schemeClr val="tx1"/>
            </a:solidFill>
            <a:round/>
            <a:headEnd/>
            <a:tailEnd/>
          </a:ln>
        </p:spPr>
        <p:txBody>
          <a:bodyPr/>
          <a:lstStyle/>
          <a:p>
            <a:endParaRPr lang="zh-CN" altLang="en-US"/>
          </a:p>
        </p:txBody>
      </p:sp>
      <p:sp>
        <p:nvSpPr>
          <p:cNvPr id="569348" name="Line 4"/>
          <p:cNvSpPr>
            <a:spLocks noChangeAspect="1" noChangeShapeType="1"/>
          </p:cNvSpPr>
          <p:nvPr/>
        </p:nvSpPr>
        <p:spPr bwMode="auto">
          <a:xfrm flipH="1" flipV="1">
            <a:off x="3103564" y="3659188"/>
            <a:ext cx="3175" cy="830262"/>
          </a:xfrm>
          <a:prstGeom prst="line">
            <a:avLst/>
          </a:prstGeom>
          <a:noFill/>
          <a:ln w="28575">
            <a:solidFill>
              <a:schemeClr val="tx1"/>
            </a:solidFill>
            <a:round/>
            <a:headEnd/>
            <a:tailEnd type="triangle" w="med" len="med"/>
          </a:ln>
        </p:spPr>
        <p:txBody>
          <a:bodyPr/>
          <a:lstStyle/>
          <a:p>
            <a:endParaRPr lang="zh-CN" altLang="en-US"/>
          </a:p>
        </p:txBody>
      </p:sp>
      <p:sp>
        <p:nvSpPr>
          <p:cNvPr id="569349" name="Line 5"/>
          <p:cNvSpPr>
            <a:spLocks noChangeAspect="1" noChangeShapeType="1"/>
          </p:cNvSpPr>
          <p:nvPr/>
        </p:nvSpPr>
        <p:spPr bwMode="auto">
          <a:xfrm flipH="1" flipV="1">
            <a:off x="9275763" y="3659188"/>
            <a:ext cx="0" cy="844550"/>
          </a:xfrm>
          <a:prstGeom prst="line">
            <a:avLst/>
          </a:prstGeom>
          <a:noFill/>
          <a:ln w="28575">
            <a:solidFill>
              <a:schemeClr val="tx1"/>
            </a:solidFill>
            <a:round/>
            <a:headEnd/>
            <a:tailEnd type="triangle" w="med" len="med"/>
          </a:ln>
        </p:spPr>
        <p:txBody>
          <a:bodyPr/>
          <a:lstStyle/>
          <a:p>
            <a:endParaRPr lang="zh-CN" altLang="en-US"/>
          </a:p>
        </p:txBody>
      </p:sp>
      <p:sp>
        <p:nvSpPr>
          <p:cNvPr id="569350" name="Text Box 6"/>
          <p:cNvSpPr txBox="1">
            <a:spLocks noChangeAspect="1" noChangeArrowheads="1"/>
          </p:cNvSpPr>
          <p:nvPr/>
        </p:nvSpPr>
        <p:spPr bwMode="auto">
          <a:xfrm>
            <a:off x="2566989" y="4508500"/>
            <a:ext cx="1152525" cy="357188"/>
          </a:xfrm>
          <a:prstGeom prst="rect">
            <a:avLst/>
          </a:prstGeom>
          <a:solidFill>
            <a:srgbClr val="FFFFFF"/>
          </a:solidFill>
          <a:ln w="9525">
            <a:noFill/>
            <a:miter lim="800000"/>
            <a:headEnd/>
            <a:tailEnd/>
          </a:ln>
        </p:spPr>
        <p:txBody>
          <a:bodyPr lIns="0" tIns="0" rIns="0" bIns="0"/>
          <a:lstStyle/>
          <a:p>
            <a:pPr eaLnBrk="0" hangingPunct="0"/>
            <a:r>
              <a:rPr lang="en-US" altLang="zh-CN" sz="2800">
                <a:latin typeface="Times New Roman" pitchFamily="18" charset="0"/>
                <a:ea typeface="宋体" charset="-122"/>
              </a:rPr>
              <a:t>0</a:t>
            </a:r>
            <a:r>
              <a:rPr lang="zh-CN" altLang="en-US" sz="2800">
                <a:latin typeface="Times New Roman" pitchFamily="18" charset="0"/>
                <a:ea typeface="宋体" charset="-122"/>
              </a:rPr>
              <a:t>时刻</a:t>
            </a:r>
          </a:p>
        </p:txBody>
      </p:sp>
      <p:sp>
        <p:nvSpPr>
          <p:cNvPr id="569351" name="Text Box 7"/>
          <p:cNvSpPr txBox="1">
            <a:spLocks noChangeAspect="1" noChangeArrowheads="1"/>
          </p:cNvSpPr>
          <p:nvPr/>
        </p:nvSpPr>
        <p:spPr bwMode="auto">
          <a:xfrm>
            <a:off x="8945563" y="4545014"/>
            <a:ext cx="1111250" cy="338137"/>
          </a:xfrm>
          <a:prstGeom prst="rect">
            <a:avLst/>
          </a:prstGeom>
          <a:solidFill>
            <a:srgbClr val="FFFFFF"/>
          </a:solidFill>
          <a:ln w="9525">
            <a:noFill/>
            <a:miter lim="800000"/>
            <a:headEnd/>
            <a:tailEnd/>
          </a:ln>
        </p:spPr>
        <p:txBody>
          <a:bodyPr lIns="0" tIns="0" rIns="0" bIns="0"/>
          <a:lstStyle/>
          <a:p>
            <a:pPr algn="just" eaLnBrk="0" hangingPunct="0"/>
            <a:r>
              <a:rPr lang="en-US" altLang="zh-CN" sz="2800">
                <a:latin typeface="Times New Roman" pitchFamily="18" charset="0"/>
                <a:ea typeface="宋体" charset="-122"/>
              </a:rPr>
              <a:t>2</a:t>
            </a:r>
            <a:r>
              <a:rPr lang="zh-CN" altLang="en-US" sz="2800">
                <a:latin typeface="Times New Roman" pitchFamily="18" charset="0"/>
                <a:ea typeface="宋体" charset="-122"/>
              </a:rPr>
              <a:t>时刻</a:t>
            </a:r>
          </a:p>
        </p:txBody>
      </p:sp>
      <p:sp>
        <p:nvSpPr>
          <p:cNvPr id="569352" name="Line 8"/>
          <p:cNvSpPr>
            <a:spLocks noChangeAspect="1" noChangeShapeType="1"/>
          </p:cNvSpPr>
          <p:nvPr/>
        </p:nvSpPr>
        <p:spPr bwMode="auto">
          <a:xfrm>
            <a:off x="2268539" y="3659188"/>
            <a:ext cx="822325" cy="0"/>
          </a:xfrm>
          <a:prstGeom prst="line">
            <a:avLst/>
          </a:prstGeom>
          <a:noFill/>
          <a:ln w="28575">
            <a:solidFill>
              <a:schemeClr val="tx1"/>
            </a:solidFill>
            <a:prstDash val="lgDash"/>
            <a:round/>
            <a:headEnd/>
            <a:tailEnd/>
          </a:ln>
        </p:spPr>
        <p:txBody>
          <a:bodyPr/>
          <a:lstStyle/>
          <a:p>
            <a:endParaRPr lang="zh-CN" altLang="en-US"/>
          </a:p>
        </p:txBody>
      </p:sp>
      <p:sp>
        <p:nvSpPr>
          <p:cNvPr id="569353" name="Line 9"/>
          <p:cNvSpPr>
            <a:spLocks noChangeAspect="1" noChangeShapeType="1"/>
          </p:cNvSpPr>
          <p:nvPr/>
        </p:nvSpPr>
        <p:spPr bwMode="auto">
          <a:xfrm>
            <a:off x="3370263" y="3465513"/>
            <a:ext cx="0" cy="195262"/>
          </a:xfrm>
          <a:prstGeom prst="line">
            <a:avLst/>
          </a:prstGeom>
          <a:noFill/>
          <a:ln w="28575">
            <a:solidFill>
              <a:schemeClr val="tx1"/>
            </a:solidFill>
            <a:round/>
            <a:headEnd/>
            <a:tailEnd/>
          </a:ln>
        </p:spPr>
        <p:txBody>
          <a:bodyPr/>
          <a:lstStyle/>
          <a:p>
            <a:endParaRPr lang="zh-CN" altLang="en-US"/>
          </a:p>
        </p:txBody>
      </p:sp>
      <p:sp>
        <p:nvSpPr>
          <p:cNvPr id="569354" name="Line 10"/>
          <p:cNvSpPr>
            <a:spLocks noChangeAspect="1" noChangeShapeType="1"/>
          </p:cNvSpPr>
          <p:nvPr/>
        </p:nvSpPr>
        <p:spPr bwMode="auto">
          <a:xfrm flipV="1">
            <a:off x="3148014" y="4468813"/>
            <a:ext cx="2293937" cy="6350"/>
          </a:xfrm>
          <a:prstGeom prst="line">
            <a:avLst/>
          </a:prstGeom>
          <a:noFill/>
          <a:ln w="28575">
            <a:solidFill>
              <a:schemeClr val="tx1"/>
            </a:solidFill>
            <a:prstDash val="dash"/>
            <a:round/>
            <a:headEnd/>
            <a:tailEnd/>
          </a:ln>
        </p:spPr>
        <p:txBody>
          <a:bodyPr/>
          <a:lstStyle/>
          <a:p>
            <a:endParaRPr lang="zh-CN" altLang="en-US"/>
          </a:p>
        </p:txBody>
      </p:sp>
      <p:sp>
        <p:nvSpPr>
          <p:cNvPr id="569355" name="Text Box 11"/>
          <p:cNvSpPr txBox="1">
            <a:spLocks noChangeAspect="1" noChangeArrowheads="1"/>
          </p:cNvSpPr>
          <p:nvPr/>
        </p:nvSpPr>
        <p:spPr bwMode="auto">
          <a:xfrm>
            <a:off x="5443539" y="4295776"/>
            <a:ext cx="1012825" cy="339725"/>
          </a:xfrm>
          <a:prstGeom prst="rect">
            <a:avLst/>
          </a:prstGeom>
          <a:solidFill>
            <a:srgbClr val="FFFFFF"/>
          </a:solidFill>
          <a:ln w="9525">
            <a:noFill/>
            <a:miter lim="800000"/>
            <a:headEnd/>
            <a:tailEnd/>
          </a:ln>
        </p:spPr>
        <p:txBody>
          <a:bodyPr lIns="0" tIns="0" rIns="0" bIns="0"/>
          <a:lstStyle/>
          <a:p>
            <a:pPr algn="just" eaLnBrk="0" hangingPunct="0"/>
            <a:r>
              <a:rPr lang="zh-CN" altLang="en-US" sz="2800">
                <a:latin typeface="Times New Roman" pitchFamily="18" charset="0"/>
                <a:ea typeface="宋体" charset="-122"/>
              </a:rPr>
              <a:t>时间长度</a:t>
            </a:r>
            <a:r>
              <a:rPr lang="en-US" altLang="zh-CN" sz="2800">
                <a:latin typeface="Times New Roman" pitchFamily="18" charset="0"/>
                <a:ea typeface="宋体" charset="-122"/>
              </a:rPr>
              <a:t>: </a:t>
            </a:r>
            <a:r>
              <a:rPr lang="en-US" altLang="zh-CN" sz="2800" i="1">
                <a:latin typeface="Times New Roman" pitchFamily="18" charset="0"/>
                <a:ea typeface="宋体" charset="-122"/>
              </a:rPr>
              <a:t>t</a:t>
            </a:r>
          </a:p>
        </p:txBody>
      </p:sp>
      <p:sp>
        <p:nvSpPr>
          <p:cNvPr id="569356" name="Line 12"/>
          <p:cNvSpPr>
            <a:spLocks noChangeAspect="1" noChangeShapeType="1"/>
          </p:cNvSpPr>
          <p:nvPr/>
        </p:nvSpPr>
        <p:spPr bwMode="auto">
          <a:xfrm>
            <a:off x="4781550" y="3465513"/>
            <a:ext cx="0" cy="195262"/>
          </a:xfrm>
          <a:prstGeom prst="line">
            <a:avLst/>
          </a:prstGeom>
          <a:noFill/>
          <a:ln w="28575">
            <a:solidFill>
              <a:schemeClr val="tx1"/>
            </a:solidFill>
            <a:round/>
            <a:headEnd/>
            <a:tailEnd/>
          </a:ln>
        </p:spPr>
        <p:txBody>
          <a:bodyPr/>
          <a:lstStyle/>
          <a:p>
            <a:endParaRPr lang="zh-CN" altLang="en-US"/>
          </a:p>
        </p:txBody>
      </p:sp>
      <p:sp>
        <p:nvSpPr>
          <p:cNvPr id="569357" name="Line 13"/>
          <p:cNvSpPr>
            <a:spLocks noChangeAspect="1" noChangeShapeType="1"/>
          </p:cNvSpPr>
          <p:nvPr/>
        </p:nvSpPr>
        <p:spPr bwMode="auto">
          <a:xfrm>
            <a:off x="6223000" y="3465513"/>
            <a:ext cx="0" cy="195262"/>
          </a:xfrm>
          <a:prstGeom prst="line">
            <a:avLst/>
          </a:prstGeom>
          <a:noFill/>
          <a:ln w="28575">
            <a:solidFill>
              <a:schemeClr val="tx1"/>
            </a:solidFill>
            <a:round/>
            <a:headEnd/>
            <a:tailEnd/>
          </a:ln>
        </p:spPr>
        <p:txBody>
          <a:bodyPr/>
          <a:lstStyle/>
          <a:p>
            <a:endParaRPr lang="zh-CN" altLang="en-US"/>
          </a:p>
        </p:txBody>
      </p:sp>
      <p:sp>
        <p:nvSpPr>
          <p:cNvPr id="569358" name="Line 14"/>
          <p:cNvSpPr>
            <a:spLocks noChangeAspect="1" noChangeShapeType="1"/>
          </p:cNvSpPr>
          <p:nvPr/>
        </p:nvSpPr>
        <p:spPr bwMode="auto">
          <a:xfrm>
            <a:off x="7516813" y="3465513"/>
            <a:ext cx="0" cy="195262"/>
          </a:xfrm>
          <a:prstGeom prst="line">
            <a:avLst/>
          </a:prstGeom>
          <a:noFill/>
          <a:ln w="28575">
            <a:solidFill>
              <a:schemeClr val="tx1"/>
            </a:solidFill>
            <a:round/>
            <a:headEnd/>
            <a:tailEnd/>
          </a:ln>
        </p:spPr>
        <p:txBody>
          <a:bodyPr/>
          <a:lstStyle/>
          <a:p>
            <a:endParaRPr lang="zh-CN" altLang="en-US"/>
          </a:p>
        </p:txBody>
      </p:sp>
      <p:sp>
        <p:nvSpPr>
          <p:cNvPr id="569359" name="Line 15"/>
          <p:cNvSpPr>
            <a:spLocks noChangeAspect="1" noChangeShapeType="1"/>
          </p:cNvSpPr>
          <p:nvPr/>
        </p:nvSpPr>
        <p:spPr bwMode="auto">
          <a:xfrm>
            <a:off x="8693150" y="3465513"/>
            <a:ext cx="0" cy="195262"/>
          </a:xfrm>
          <a:prstGeom prst="line">
            <a:avLst/>
          </a:prstGeom>
          <a:noFill/>
          <a:ln w="28575">
            <a:solidFill>
              <a:schemeClr val="tx1"/>
            </a:solidFill>
            <a:round/>
            <a:headEnd/>
            <a:tailEnd/>
          </a:ln>
        </p:spPr>
        <p:txBody>
          <a:bodyPr/>
          <a:lstStyle/>
          <a:p>
            <a:endParaRPr lang="zh-CN" altLang="en-US"/>
          </a:p>
        </p:txBody>
      </p:sp>
      <p:sp>
        <p:nvSpPr>
          <p:cNvPr id="569360" name="Line 16"/>
          <p:cNvSpPr>
            <a:spLocks noChangeAspect="1" noChangeShapeType="1"/>
          </p:cNvSpPr>
          <p:nvPr/>
        </p:nvSpPr>
        <p:spPr bwMode="auto">
          <a:xfrm>
            <a:off x="2309813" y="3465513"/>
            <a:ext cx="0" cy="195262"/>
          </a:xfrm>
          <a:prstGeom prst="line">
            <a:avLst/>
          </a:prstGeom>
          <a:noFill/>
          <a:ln w="28575">
            <a:solidFill>
              <a:schemeClr val="tx1"/>
            </a:solidFill>
            <a:round/>
            <a:headEnd/>
            <a:tailEnd/>
          </a:ln>
        </p:spPr>
        <p:txBody>
          <a:bodyPr/>
          <a:lstStyle/>
          <a:p>
            <a:endParaRPr lang="zh-CN" altLang="en-US"/>
          </a:p>
        </p:txBody>
      </p:sp>
      <p:sp>
        <p:nvSpPr>
          <p:cNvPr id="569361" name="Text Box 17"/>
          <p:cNvSpPr txBox="1">
            <a:spLocks noChangeAspect="1" noChangeArrowheads="1"/>
          </p:cNvSpPr>
          <p:nvPr/>
        </p:nvSpPr>
        <p:spPr bwMode="auto">
          <a:xfrm>
            <a:off x="5519738" y="2133600"/>
            <a:ext cx="1858962" cy="338138"/>
          </a:xfrm>
          <a:prstGeom prst="rect">
            <a:avLst/>
          </a:prstGeom>
          <a:solidFill>
            <a:srgbClr val="FFFFFF"/>
          </a:solidFill>
          <a:ln w="9525">
            <a:noFill/>
            <a:miter lim="800000"/>
            <a:headEnd/>
            <a:tailEnd/>
          </a:ln>
        </p:spPr>
        <p:txBody>
          <a:bodyPr lIns="0" tIns="0" rIns="0" bIns="0"/>
          <a:lstStyle/>
          <a:p>
            <a:pPr algn="just" eaLnBrk="0" hangingPunct="0"/>
            <a:r>
              <a:rPr lang="zh-CN" altLang="en-US" sz="2800">
                <a:latin typeface="Times New Roman" pitchFamily="18" charset="0"/>
                <a:ea typeface="宋体" charset="-122"/>
              </a:rPr>
              <a:t>支付利息</a:t>
            </a:r>
            <a:r>
              <a:rPr lang="en-US" altLang="zh-CN" sz="2800" i="1">
                <a:latin typeface="Times New Roman" pitchFamily="18" charset="0"/>
                <a:ea typeface="宋体" charset="-122"/>
              </a:rPr>
              <a:t>C</a:t>
            </a:r>
            <a:r>
              <a:rPr lang="en-US" altLang="zh-CN" sz="2000" i="1">
                <a:latin typeface="Times New Roman" pitchFamily="18" charset="0"/>
                <a:ea typeface="宋体" charset="-122"/>
              </a:rPr>
              <a:t>i</a:t>
            </a:r>
            <a:endParaRPr lang="en-US" altLang="zh-CN" sz="2800" i="1">
              <a:latin typeface="Times New Roman" pitchFamily="18" charset="0"/>
              <a:ea typeface="宋体" charset="-122"/>
            </a:endParaRPr>
          </a:p>
        </p:txBody>
      </p:sp>
      <p:sp>
        <p:nvSpPr>
          <p:cNvPr id="569362" name="Line 18"/>
          <p:cNvSpPr>
            <a:spLocks noChangeAspect="1" noChangeShapeType="1"/>
          </p:cNvSpPr>
          <p:nvPr/>
        </p:nvSpPr>
        <p:spPr bwMode="auto">
          <a:xfrm flipH="1">
            <a:off x="4781551" y="2566988"/>
            <a:ext cx="823913" cy="855662"/>
          </a:xfrm>
          <a:prstGeom prst="line">
            <a:avLst/>
          </a:prstGeom>
          <a:noFill/>
          <a:ln w="28575">
            <a:solidFill>
              <a:schemeClr val="tx1"/>
            </a:solidFill>
            <a:round/>
            <a:headEnd/>
            <a:tailEnd type="triangle" w="med" len="med"/>
          </a:ln>
        </p:spPr>
        <p:txBody>
          <a:bodyPr/>
          <a:lstStyle/>
          <a:p>
            <a:endParaRPr lang="zh-CN" altLang="en-US"/>
          </a:p>
        </p:txBody>
      </p:sp>
      <p:sp>
        <p:nvSpPr>
          <p:cNvPr id="569363" name="Line 19"/>
          <p:cNvSpPr>
            <a:spLocks noChangeAspect="1" noChangeShapeType="1"/>
          </p:cNvSpPr>
          <p:nvPr/>
        </p:nvSpPr>
        <p:spPr bwMode="auto">
          <a:xfrm flipH="1">
            <a:off x="3340101" y="2387600"/>
            <a:ext cx="2265363" cy="1035050"/>
          </a:xfrm>
          <a:prstGeom prst="line">
            <a:avLst/>
          </a:prstGeom>
          <a:noFill/>
          <a:ln w="28575">
            <a:solidFill>
              <a:schemeClr val="tx1"/>
            </a:solidFill>
            <a:round/>
            <a:headEnd/>
            <a:tailEnd type="triangle" w="med" len="med"/>
          </a:ln>
        </p:spPr>
        <p:txBody>
          <a:bodyPr/>
          <a:lstStyle/>
          <a:p>
            <a:endParaRPr lang="zh-CN" altLang="en-US"/>
          </a:p>
        </p:txBody>
      </p:sp>
      <p:sp>
        <p:nvSpPr>
          <p:cNvPr id="569364" name="Line 20"/>
          <p:cNvSpPr>
            <a:spLocks noChangeAspect="1" noChangeShapeType="1"/>
          </p:cNvSpPr>
          <p:nvPr/>
        </p:nvSpPr>
        <p:spPr bwMode="auto">
          <a:xfrm>
            <a:off x="6223000" y="2566988"/>
            <a:ext cx="0" cy="855662"/>
          </a:xfrm>
          <a:prstGeom prst="line">
            <a:avLst/>
          </a:prstGeom>
          <a:noFill/>
          <a:ln w="28575">
            <a:solidFill>
              <a:schemeClr val="tx1"/>
            </a:solidFill>
            <a:round/>
            <a:headEnd/>
            <a:tailEnd type="triangle" w="med" len="med"/>
          </a:ln>
        </p:spPr>
        <p:txBody>
          <a:bodyPr/>
          <a:lstStyle/>
          <a:p>
            <a:endParaRPr lang="zh-CN" altLang="en-US"/>
          </a:p>
        </p:txBody>
      </p:sp>
      <p:sp>
        <p:nvSpPr>
          <p:cNvPr id="569365" name="Line 21"/>
          <p:cNvSpPr>
            <a:spLocks noChangeAspect="1" noChangeShapeType="1"/>
          </p:cNvSpPr>
          <p:nvPr/>
        </p:nvSpPr>
        <p:spPr bwMode="auto">
          <a:xfrm>
            <a:off x="6634163" y="2566988"/>
            <a:ext cx="823912" cy="855662"/>
          </a:xfrm>
          <a:prstGeom prst="line">
            <a:avLst/>
          </a:prstGeom>
          <a:noFill/>
          <a:ln w="28575">
            <a:solidFill>
              <a:schemeClr val="tx1"/>
            </a:solidFill>
            <a:round/>
            <a:headEnd/>
            <a:tailEnd type="triangle" w="med" len="med"/>
          </a:ln>
        </p:spPr>
        <p:txBody>
          <a:bodyPr/>
          <a:lstStyle/>
          <a:p>
            <a:endParaRPr lang="zh-CN" altLang="en-US"/>
          </a:p>
        </p:txBody>
      </p:sp>
      <p:sp>
        <p:nvSpPr>
          <p:cNvPr id="569366" name="Line 22"/>
          <p:cNvSpPr>
            <a:spLocks noChangeAspect="1" noChangeShapeType="1"/>
          </p:cNvSpPr>
          <p:nvPr/>
        </p:nvSpPr>
        <p:spPr bwMode="auto">
          <a:xfrm>
            <a:off x="6634164" y="2566988"/>
            <a:ext cx="2058987" cy="855662"/>
          </a:xfrm>
          <a:prstGeom prst="line">
            <a:avLst/>
          </a:prstGeom>
          <a:noFill/>
          <a:ln w="28575">
            <a:solidFill>
              <a:schemeClr val="tx1"/>
            </a:solidFill>
            <a:round/>
            <a:headEnd/>
            <a:tailEnd type="triangle" w="med" len="med"/>
          </a:ln>
        </p:spPr>
        <p:txBody>
          <a:bodyPr/>
          <a:lstStyle/>
          <a:p>
            <a:endParaRPr lang="zh-CN" altLang="en-US"/>
          </a:p>
        </p:txBody>
      </p:sp>
      <p:sp>
        <p:nvSpPr>
          <p:cNvPr id="569367" name="AutoShape 24"/>
          <p:cNvSpPr>
            <a:spLocks noChangeAspect="1"/>
          </p:cNvSpPr>
          <p:nvPr/>
        </p:nvSpPr>
        <p:spPr bwMode="auto">
          <a:xfrm rot="5400000" flipV="1">
            <a:off x="2515395" y="3004345"/>
            <a:ext cx="411163" cy="796925"/>
          </a:xfrm>
          <a:prstGeom prst="leftBrace">
            <a:avLst>
              <a:gd name="adj1" fmla="val 16152"/>
              <a:gd name="adj2" fmla="val 50000"/>
            </a:avLst>
          </a:prstGeom>
          <a:noFill/>
          <a:ln w="28575">
            <a:solidFill>
              <a:schemeClr val="tx1"/>
            </a:solidFill>
            <a:round/>
            <a:headEnd/>
            <a:tailEnd/>
          </a:ln>
        </p:spPr>
        <p:txBody>
          <a:bodyPr/>
          <a:lstStyle/>
          <a:p>
            <a:endParaRPr lang="zh-CN" altLang="en-US"/>
          </a:p>
        </p:txBody>
      </p:sp>
      <p:sp>
        <p:nvSpPr>
          <p:cNvPr id="569368" name="AutoShape 26"/>
          <p:cNvSpPr>
            <a:spLocks noChangeAspect="1"/>
          </p:cNvSpPr>
          <p:nvPr/>
        </p:nvSpPr>
        <p:spPr bwMode="auto">
          <a:xfrm rot="5400000" flipV="1">
            <a:off x="8805863" y="3106738"/>
            <a:ext cx="368300" cy="581025"/>
          </a:xfrm>
          <a:prstGeom prst="leftBrace">
            <a:avLst>
              <a:gd name="adj1" fmla="val 13147"/>
              <a:gd name="adj2" fmla="val 50000"/>
            </a:avLst>
          </a:prstGeom>
          <a:noFill/>
          <a:ln w="28575">
            <a:solidFill>
              <a:schemeClr val="tx1"/>
            </a:solidFill>
            <a:round/>
            <a:headEnd/>
            <a:tailEnd/>
          </a:ln>
        </p:spPr>
        <p:txBody>
          <a:bodyPr/>
          <a:lstStyle/>
          <a:p>
            <a:endParaRPr lang="zh-CN" altLang="en-US"/>
          </a:p>
        </p:txBody>
      </p:sp>
      <p:sp>
        <p:nvSpPr>
          <p:cNvPr id="569369" name="Line 27"/>
          <p:cNvSpPr>
            <a:spLocks noChangeAspect="1" noChangeShapeType="1"/>
          </p:cNvSpPr>
          <p:nvPr/>
        </p:nvSpPr>
        <p:spPr bwMode="auto">
          <a:xfrm>
            <a:off x="6223000" y="3668714"/>
            <a:ext cx="0" cy="357187"/>
          </a:xfrm>
          <a:prstGeom prst="line">
            <a:avLst/>
          </a:prstGeom>
          <a:noFill/>
          <a:ln w="28575">
            <a:solidFill>
              <a:schemeClr val="tx1"/>
            </a:solidFill>
            <a:prstDash val="dashDot"/>
            <a:round/>
            <a:headEnd/>
            <a:tailEnd/>
          </a:ln>
        </p:spPr>
        <p:txBody>
          <a:bodyPr/>
          <a:lstStyle/>
          <a:p>
            <a:endParaRPr lang="zh-CN" altLang="en-US"/>
          </a:p>
        </p:txBody>
      </p:sp>
      <p:sp>
        <p:nvSpPr>
          <p:cNvPr id="569370" name="Text Box 28"/>
          <p:cNvSpPr txBox="1">
            <a:spLocks noChangeAspect="1" noChangeArrowheads="1"/>
          </p:cNvSpPr>
          <p:nvPr/>
        </p:nvSpPr>
        <p:spPr bwMode="auto">
          <a:xfrm>
            <a:off x="7658100" y="3816351"/>
            <a:ext cx="204788" cy="339725"/>
          </a:xfrm>
          <a:prstGeom prst="rect">
            <a:avLst/>
          </a:prstGeom>
          <a:solidFill>
            <a:srgbClr val="FFFFFF"/>
          </a:solidFill>
          <a:ln w="9525">
            <a:noFill/>
            <a:miter lim="800000"/>
            <a:headEnd/>
            <a:tailEnd/>
          </a:ln>
        </p:spPr>
        <p:txBody>
          <a:bodyPr lIns="0" tIns="0" rIns="0" bIns="0"/>
          <a:lstStyle/>
          <a:p>
            <a:pPr algn="just" eaLnBrk="0" hangingPunct="0"/>
            <a:r>
              <a:rPr lang="en-US" altLang="zh-CN" sz="2800" i="1">
                <a:latin typeface="Times New Roman" pitchFamily="18" charset="0"/>
                <a:ea typeface="宋体" charset="-122"/>
              </a:rPr>
              <a:t>t</a:t>
            </a:r>
            <a:r>
              <a:rPr lang="en-US" altLang="zh-CN" sz="2800" i="1" baseline="-25000">
                <a:latin typeface="Times New Roman" pitchFamily="18" charset="0"/>
                <a:ea typeface="宋体" charset="-122"/>
              </a:rPr>
              <a:t>i</a:t>
            </a:r>
            <a:endParaRPr lang="en-US" altLang="zh-CN" sz="2800" i="1">
              <a:latin typeface="Times New Roman" pitchFamily="18" charset="0"/>
              <a:ea typeface="宋体" charset="-122"/>
            </a:endParaRPr>
          </a:p>
        </p:txBody>
      </p:sp>
      <p:sp>
        <p:nvSpPr>
          <p:cNvPr id="569371" name="Line 29"/>
          <p:cNvSpPr>
            <a:spLocks noChangeAspect="1" noChangeShapeType="1"/>
          </p:cNvSpPr>
          <p:nvPr/>
        </p:nvSpPr>
        <p:spPr bwMode="auto">
          <a:xfrm flipV="1">
            <a:off x="6650039" y="4479925"/>
            <a:ext cx="2619375" cy="6350"/>
          </a:xfrm>
          <a:prstGeom prst="line">
            <a:avLst/>
          </a:prstGeom>
          <a:noFill/>
          <a:ln w="28575">
            <a:solidFill>
              <a:schemeClr val="tx1"/>
            </a:solidFill>
            <a:prstDash val="dash"/>
            <a:round/>
            <a:headEnd/>
            <a:tailEnd/>
          </a:ln>
        </p:spPr>
        <p:txBody>
          <a:bodyPr/>
          <a:lstStyle/>
          <a:p>
            <a:endParaRPr lang="zh-CN" altLang="en-US"/>
          </a:p>
        </p:txBody>
      </p:sp>
      <p:sp>
        <p:nvSpPr>
          <p:cNvPr id="569372" name="Line 30"/>
          <p:cNvSpPr>
            <a:spLocks noChangeAspect="1" noChangeShapeType="1"/>
          </p:cNvSpPr>
          <p:nvPr/>
        </p:nvSpPr>
        <p:spPr bwMode="auto">
          <a:xfrm>
            <a:off x="6223000" y="4010025"/>
            <a:ext cx="1335088" cy="1588"/>
          </a:xfrm>
          <a:prstGeom prst="line">
            <a:avLst/>
          </a:prstGeom>
          <a:noFill/>
          <a:ln w="28575">
            <a:solidFill>
              <a:schemeClr val="tx1"/>
            </a:solidFill>
            <a:prstDash val="lgDash"/>
            <a:round/>
            <a:headEnd/>
            <a:tailEnd/>
          </a:ln>
        </p:spPr>
        <p:txBody>
          <a:bodyPr/>
          <a:lstStyle/>
          <a:p>
            <a:endParaRPr lang="zh-CN" altLang="en-US"/>
          </a:p>
        </p:txBody>
      </p:sp>
      <p:sp>
        <p:nvSpPr>
          <p:cNvPr id="569373" name="Line 31"/>
          <p:cNvSpPr>
            <a:spLocks noChangeAspect="1" noChangeShapeType="1"/>
          </p:cNvSpPr>
          <p:nvPr/>
        </p:nvSpPr>
        <p:spPr bwMode="auto">
          <a:xfrm>
            <a:off x="7932739" y="4010025"/>
            <a:ext cx="1336675" cy="1588"/>
          </a:xfrm>
          <a:prstGeom prst="line">
            <a:avLst/>
          </a:prstGeom>
          <a:noFill/>
          <a:ln w="28575">
            <a:solidFill>
              <a:schemeClr val="tx1"/>
            </a:solidFill>
            <a:prstDash val="lgDash"/>
            <a:round/>
            <a:headEnd/>
            <a:tailEnd/>
          </a:ln>
        </p:spPr>
        <p:txBody>
          <a:bodyPr/>
          <a:lstStyle/>
          <a:p>
            <a:endParaRPr lang="zh-CN" altLang="en-US"/>
          </a:p>
        </p:txBody>
      </p:sp>
      <p:sp>
        <p:nvSpPr>
          <p:cNvPr id="229408" name="Text Box 32"/>
          <p:cNvSpPr txBox="1">
            <a:spLocks noChangeArrowheads="1"/>
          </p:cNvSpPr>
          <p:nvPr/>
        </p:nvSpPr>
        <p:spPr bwMode="auto">
          <a:xfrm>
            <a:off x="2286000" y="5287964"/>
            <a:ext cx="7543800" cy="579437"/>
          </a:xfrm>
          <a:prstGeom prst="rect">
            <a:avLst/>
          </a:prstGeom>
          <a:noFill/>
          <a:ln w="9525">
            <a:noFill/>
            <a:miter lim="800000"/>
            <a:headEnd/>
            <a:tailEnd/>
          </a:ln>
        </p:spPr>
        <p:txBody>
          <a:bodyPr>
            <a:spAutoFit/>
          </a:bodyPr>
          <a:lstStyle/>
          <a:p>
            <a:pPr>
              <a:spcBef>
                <a:spcPct val="50000"/>
              </a:spcBef>
            </a:pPr>
            <a:r>
              <a:rPr kumimoji="1" lang="zh-CN" altLang="en-US" sz="3200" b="1">
                <a:solidFill>
                  <a:srgbClr val="FF0000"/>
                </a:solidFill>
                <a:latin typeface="宋体" charset="-122"/>
                <a:ea typeface="宋体" charset="-122"/>
              </a:rPr>
              <a:t>问题：当前的期货价格</a:t>
            </a:r>
            <a:r>
              <a:rPr kumimoji="1" lang="en-US" altLang="zh-CN" sz="3200" b="1" i="1">
                <a:solidFill>
                  <a:srgbClr val="FF0000"/>
                </a:solidFill>
                <a:latin typeface="Times New Roman" pitchFamily="18" charset="0"/>
                <a:ea typeface="宋体" charset="-122"/>
                <a:cs typeface="Times New Roman" pitchFamily="18" charset="0"/>
              </a:rPr>
              <a:t>FP</a:t>
            </a:r>
            <a:r>
              <a:rPr kumimoji="1" lang="en-US" altLang="zh-CN" sz="3200" b="1" baseline="-25000">
                <a:solidFill>
                  <a:srgbClr val="FF0000"/>
                </a:solidFill>
                <a:latin typeface="Times New Roman" pitchFamily="18" charset="0"/>
                <a:ea typeface="宋体" charset="-122"/>
                <a:cs typeface="Times New Roman" pitchFamily="18" charset="0"/>
              </a:rPr>
              <a:t>0</a:t>
            </a:r>
            <a:r>
              <a:rPr kumimoji="1" lang="zh-CN" altLang="en-US" sz="3200" b="1">
                <a:solidFill>
                  <a:srgbClr val="FF0000"/>
                </a:solidFill>
                <a:latin typeface="宋体" charset="-122"/>
                <a:ea typeface="宋体" charset="-122"/>
              </a:rPr>
              <a:t>等于多少呢？</a:t>
            </a:r>
          </a:p>
        </p:txBody>
      </p:sp>
      <p:sp>
        <p:nvSpPr>
          <p:cNvPr id="569375" name="Text Box 25"/>
          <p:cNvSpPr txBox="1">
            <a:spLocks noChangeAspect="1" noChangeArrowheads="1"/>
          </p:cNvSpPr>
          <p:nvPr/>
        </p:nvSpPr>
        <p:spPr bwMode="auto">
          <a:xfrm>
            <a:off x="7643813" y="2708276"/>
            <a:ext cx="2628900" cy="504825"/>
          </a:xfrm>
          <a:prstGeom prst="rect">
            <a:avLst/>
          </a:prstGeom>
          <a:solidFill>
            <a:srgbClr val="FFFFFF"/>
          </a:solidFill>
          <a:ln w="9525">
            <a:noFill/>
            <a:miter lim="800000"/>
            <a:headEnd/>
            <a:tailEnd/>
          </a:ln>
        </p:spPr>
        <p:txBody>
          <a:bodyPr lIns="0" tIns="0" rIns="0" bIns="0"/>
          <a:lstStyle/>
          <a:p>
            <a:pPr algn="just" eaLnBrk="0" hangingPunct="0"/>
            <a:r>
              <a:rPr lang="zh-CN" altLang="en-US" sz="2800">
                <a:latin typeface="Times New Roman" pitchFamily="18" charset="0"/>
                <a:ea typeface="宋体" charset="-122"/>
              </a:rPr>
              <a:t>累计利息：</a:t>
            </a:r>
            <a:r>
              <a:rPr lang="en-US" altLang="zh-CN" sz="2800" i="1">
                <a:latin typeface="Times New Roman" pitchFamily="18" charset="0"/>
                <a:ea typeface="宋体" charset="-122"/>
              </a:rPr>
              <a:t>ACC</a:t>
            </a:r>
            <a:r>
              <a:rPr lang="en-US" altLang="zh-CN" sz="2800" baseline="-25000">
                <a:latin typeface="Times New Roman" pitchFamily="18" charset="0"/>
                <a:ea typeface="宋体" charset="-122"/>
              </a:rPr>
              <a:t>2</a:t>
            </a:r>
            <a:endParaRPr lang="en-US" altLang="zh-CN" sz="2800">
              <a:latin typeface="Times New Roman" pitchFamily="18" charset="0"/>
              <a:ea typeface="宋体" charset="-122"/>
            </a:endParaRPr>
          </a:p>
        </p:txBody>
      </p:sp>
      <p:sp>
        <p:nvSpPr>
          <p:cNvPr id="569376"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34" name="Rectangle 2"/>
          <p:cNvSpPr txBox="1">
            <a:spLocks noChangeArrowheads="1"/>
          </p:cNvSpPr>
          <p:nvPr/>
        </p:nvSpPr>
        <p:spPr>
          <a:xfrm>
            <a:off x="1919288" y="1196976"/>
            <a:ext cx="7467600" cy="581025"/>
          </a:xfrm>
          <a:prstGeom prst="rect">
            <a:avLst/>
          </a:prstGeom>
        </p:spPr>
        <p:txBody>
          <a:bodyPr anchor="b">
            <a:normAutofit/>
          </a:bodyPr>
          <a:lstStyle/>
          <a:p>
            <a:pPr algn="l">
              <a:spcBef>
                <a:spcPct val="0"/>
              </a:spcBef>
              <a:buClrTx/>
              <a:buSzTx/>
              <a:buFontTx/>
              <a:buNone/>
              <a:defRPr/>
            </a:pPr>
            <a:r>
              <a:rPr lang="zh-CN" altLang="en-US" sz="2800" b="1" cap="small" dirty="0">
                <a:solidFill>
                  <a:srgbClr val="FF0000"/>
                </a:solidFill>
                <a:latin typeface="方正姚体" pitchFamily="2" charset="-122"/>
                <a:ea typeface="方正姚体" pitchFamily="2" charset="-122"/>
                <a:cs typeface="+mj-cs"/>
              </a:rPr>
              <a:t>现金</a:t>
            </a:r>
            <a:r>
              <a:rPr lang="en-US" altLang="zh-CN" sz="2800" b="1" cap="small" dirty="0">
                <a:solidFill>
                  <a:srgbClr val="FF0000"/>
                </a:solidFill>
                <a:latin typeface="方正姚体" pitchFamily="2" charset="-122"/>
                <a:ea typeface="方正姚体" pitchFamily="2" charset="-122"/>
                <a:cs typeface="+mj-cs"/>
              </a:rPr>
              <a:t>—</a:t>
            </a:r>
            <a:r>
              <a:rPr lang="zh-CN" altLang="en-US" sz="2800" b="1" cap="small" dirty="0">
                <a:solidFill>
                  <a:srgbClr val="FF0000"/>
                </a:solidFill>
                <a:latin typeface="方正姚体" pitchFamily="2" charset="-122"/>
                <a:ea typeface="方正姚体" pitchFamily="2" charset="-122"/>
                <a:cs typeface="+mj-cs"/>
              </a:rPr>
              <a:t>持有策略下的债券期货定价</a:t>
            </a:r>
          </a:p>
        </p:txBody>
      </p:sp>
    </p:spTree>
    <p:extLst>
      <p:ext uri="{BB962C8B-B14F-4D97-AF65-F5344CB8AC3E}">
        <p14:creationId xmlns:p14="http://schemas.microsoft.com/office/powerpoint/2010/main" val="34689036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408"/>
                                        </p:tgtEl>
                                        <p:attrNameLst>
                                          <p:attrName>style.visibility</p:attrName>
                                        </p:attrNameLst>
                                      </p:cBhvr>
                                      <p:to>
                                        <p:strVal val="visible"/>
                                      </p:to>
                                    </p:set>
                                    <p:anim calcmode="lin" valueType="num">
                                      <p:cBhvr additive="base">
                                        <p:cTn id="7" dur="500" fill="hold"/>
                                        <p:tgtEl>
                                          <p:spTgt spid="229408"/>
                                        </p:tgtEl>
                                        <p:attrNameLst>
                                          <p:attrName>ppt_x</p:attrName>
                                        </p:attrNameLst>
                                      </p:cBhvr>
                                      <p:tavLst>
                                        <p:tav tm="0">
                                          <p:val>
                                            <p:strVal val="0-#ppt_w/2"/>
                                          </p:val>
                                        </p:tav>
                                        <p:tav tm="100000">
                                          <p:val>
                                            <p:strVal val="#ppt_x"/>
                                          </p:val>
                                        </p:tav>
                                      </p:tavLst>
                                    </p:anim>
                                    <p:anim calcmode="lin" valueType="num">
                                      <p:cBhvr additive="base">
                                        <p:cTn id="8" dur="500" fill="hold"/>
                                        <p:tgtEl>
                                          <p:spTgt spid="2294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08"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3"/>
          <p:cNvSpPr>
            <a:spLocks noGrp="1" noChangeArrowheads="1"/>
          </p:cNvSpPr>
          <p:nvPr>
            <p:ph idx="1"/>
          </p:nvPr>
        </p:nvSpPr>
        <p:spPr>
          <a:xfrm>
            <a:off x="1992313" y="1844676"/>
            <a:ext cx="7467600" cy="3629025"/>
          </a:xfrm>
        </p:spPr>
        <p:txBody>
          <a:bodyPr/>
          <a:lstStyle/>
          <a:p>
            <a:pPr algn="just" eaLnBrk="1" hangingPunct="1"/>
            <a:r>
              <a:rPr lang="zh-CN" altLang="en-US">
                <a:latin typeface="宋体" charset="-122"/>
              </a:rPr>
              <a:t>考虑一投资者的投资策略：</a:t>
            </a:r>
          </a:p>
          <a:p>
            <a:pPr algn="just" eaLnBrk="1" hangingPunct="1">
              <a:buFontTx/>
              <a:buNone/>
            </a:pP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1</a:t>
            </a:r>
            <a:r>
              <a:rPr lang="zh-CN" altLang="en-US">
                <a:latin typeface="Times New Roman" pitchFamily="18" charset="0"/>
                <a:ea typeface="华文细黑" pitchFamily="2" charset="-122"/>
                <a:cs typeface="Times New Roman" pitchFamily="18" charset="0"/>
              </a:rPr>
              <a:t>）在</a:t>
            </a:r>
            <a:r>
              <a:rPr lang="en-US" altLang="zh-CN">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时刻借入资金买进一债券现货，同时</a:t>
            </a:r>
            <a:endParaRPr lang="en-US" altLang="zh-CN">
              <a:latin typeface="Times New Roman" pitchFamily="18" charset="0"/>
              <a:ea typeface="华文细黑" pitchFamily="2" charset="-122"/>
              <a:cs typeface="Times New Roman" pitchFamily="18" charset="0"/>
            </a:endParaRPr>
          </a:p>
          <a:p>
            <a:pPr algn="just" eaLnBrk="1" hangingPunct="1">
              <a:buFontTx/>
              <a:buNone/>
            </a:pPr>
            <a:r>
              <a:rPr lang="zh-CN" altLang="en-US">
                <a:latin typeface="Times New Roman" pitchFamily="18" charset="0"/>
                <a:ea typeface="华文细黑" pitchFamily="2" charset="-122"/>
                <a:cs typeface="Times New Roman" pitchFamily="18" charset="0"/>
              </a:rPr>
              <a:t>做到期日为</a:t>
            </a:r>
            <a:r>
              <a:rPr lang="en-US" altLang="zh-CN">
                <a:latin typeface="Times New Roman" pitchFamily="18" charset="0"/>
                <a:ea typeface="华文细黑" pitchFamily="2" charset="-122"/>
                <a:cs typeface="Times New Roman" pitchFamily="18" charset="0"/>
              </a:rPr>
              <a:t>2</a:t>
            </a:r>
            <a:r>
              <a:rPr lang="zh-CN" altLang="en-US">
                <a:latin typeface="Times New Roman" pitchFamily="18" charset="0"/>
                <a:ea typeface="华文细黑" pitchFamily="2" charset="-122"/>
                <a:cs typeface="Times New Roman" pitchFamily="18" charset="0"/>
              </a:rPr>
              <a:t>时刻的债券回购交易偿，并还所</a:t>
            </a:r>
            <a:endParaRPr lang="en-US" altLang="zh-CN">
              <a:latin typeface="Times New Roman" pitchFamily="18" charset="0"/>
              <a:ea typeface="华文细黑" pitchFamily="2" charset="-122"/>
              <a:cs typeface="Times New Roman" pitchFamily="18" charset="0"/>
            </a:endParaRPr>
          </a:p>
          <a:p>
            <a:pPr algn="just" eaLnBrk="1" hangingPunct="1">
              <a:buFontTx/>
              <a:buNone/>
            </a:pPr>
            <a:r>
              <a:rPr lang="zh-CN" altLang="en-US">
                <a:latin typeface="Times New Roman" pitchFamily="18" charset="0"/>
                <a:ea typeface="华文细黑" pitchFamily="2" charset="-122"/>
                <a:cs typeface="Times New Roman" pitchFamily="18" charset="0"/>
              </a:rPr>
              <a:t>借资金（因为回购利率比贷款利率要低）；</a:t>
            </a:r>
          </a:p>
          <a:p>
            <a:pPr algn="just" eaLnBrk="1" hangingPunct="1">
              <a:buFontTx/>
              <a:buNone/>
            </a:pPr>
            <a:r>
              <a:rPr lang="zh-CN" altLang="en-US">
                <a:latin typeface="Times New Roman" pitchFamily="18" charset="0"/>
                <a:ea typeface="华文细黑" pitchFamily="2" charset="-122"/>
                <a:cs typeface="Times New Roman" pitchFamily="18" charset="0"/>
              </a:rPr>
              <a:t>（</a:t>
            </a:r>
            <a:r>
              <a:rPr lang="en-US" altLang="zh-CN">
                <a:latin typeface="Times New Roman" pitchFamily="18" charset="0"/>
                <a:ea typeface="华文细黑" pitchFamily="2" charset="-122"/>
                <a:cs typeface="Times New Roman" pitchFamily="18" charset="0"/>
              </a:rPr>
              <a:t>2</a:t>
            </a:r>
            <a:r>
              <a:rPr lang="zh-CN" altLang="en-US">
                <a:latin typeface="Times New Roman" pitchFamily="18" charset="0"/>
                <a:ea typeface="华文细黑" pitchFamily="2" charset="-122"/>
                <a:cs typeface="Times New Roman" pitchFamily="18" charset="0"/>
              </a:rPr>
              <a:t>）在</a:t>
            </a:r>
            <a:r>
              <a:rPr lang="en-US" altLang="zh-CN">
                <a:latin typeface="Times New Roman" pitchFamily="18" charset="0"/>
                <a:ea typeface="华文细黑" pitchFamily="2" charset="-122"/>
                <a:cs typeface="Times New Roman" pitchFamily="18" charset="0"/>
              </a:rPr>
              <a:t>0</a:t>
            </a:r>
            <a:r>
              <a:rPr lang="zh-CN" altLang="en-US">
                <a:latin typeface="Times New Roman" pitchFamily="18" charset="0"/>
                <a:ea typeface="华文细黑" pitchFamily="2" charset="-122"/>
                <a:cs typeface="Times New Roman" pitchFamily="18" charset="0"/>
              </a:rPr>
              <a:t>时刻卖空一债券期货；</a:t>
            </a:r>
          </a:p>
          <a:p>
            <a:pPr eaLnBrk="1" hangingPunct="1">
              <a:buFontTx/>
              <a:buNone/>
            </a:pPr>
            <a:r>
              <a:rPr lang="zh-CN" altLang="en-US">
                <a:latin typeface="Times New Roman" pitchFamily="18" charset="0"/>
                <a:ea typeface="华文细黑" pitchFamily="2" charset="-122"/>
                <a:cs typeface="Times New Roman" pitchFamily="18" charset="0"/>
              </a:rPr>
              <a:t>   </a:t>
            </a:r>
            <a:r>
              <a:rPr lang="en-US" altLang="zh-CN">
                <a:latin typeface="Times New Roman" pitchFamily="18" charset="0"/>
                <a:ea typeface="华文细黑" pitchFamily="2" charset="-122"/>
                <a:cs typeface="Times New Roman" pitchFamily="18" charset="0"/>
              </a:rPr>
              <a:t>(3</a:t>
            </a:r>
            <a:r>
              <a:rPr lang="zh-CN" altLang="en-US">
                <a:latin typeface="Times New Roman" pitchFamily="18" charset="0"/>
                <a:ea typeface="华文细黑" pitchFamily="2" charset="-122"/>
                <a:cs typeface="Times New Roman" pitchFamily="18" charset="0"/>
              </a:rPr>
              <a:t>）在</a:t>
            </a:r>
            <a:r>
              <a:rPr lang="en-US" altLang="zh-CN">
                <a:latin typeface="Times New Roman" pitchFamily="18" charset="0"/>
                <a:ea typeface="华文细黑" pitchFamily="2" charset="-122"/>
                <a:cs typeface="Times New Roman" pitchFamily="18" charset="0"/>
              </a:rPr>
              <a:t>2</a:t>
            </a:r>
            <a:r>
              <a:rPr lang="zh-CN" altLang="en-US">
                <a:latin typeface="Times New Roman" pitchFamily="18" charset="0"/>
                <a:ea typeface="华文细黑" pitchFamily="2" charset="-122"/>
                <a:cs typeface="Times New Roman" pitchFamily="18" charset="0"/>
              </a:rPr>
              <a:t>时刻用回购协议赎回的债券现货去交</a:t>
            </a:r>
            <a:endParaRPr lang="en-US" altLang="zh-CN">
              <a:latin typeface="Times New Roman" pitchFamily="18" charset="0"/>
              <a:ea typeface="华文细黑" pitchFamily="2" charset="-122"/>
              <a:cs typeface="Times New Roman" pitchFamily="18" charset="0"/>
            </a:endParaRPr>
          </a:p>
          <a:p>
            <a:pPr eaLnBrk="1" hangingPunct="1">
              <a:buFontTx/>
              <a:buNone/>
            </a:pPr>
            <a:r>
              <a:rPr lang="zh-CN" altLang="en-US">
                <a:latin typeface="Times New Roman" pitchFamily="18" charset="0"/>
                <a:ea typeface="华文细黑" pitchFamily="2" charset="-122"/>
                <a:cs typeface="Times New Roman" pitchFamily="18" charset="0"/>
              </a:rPr>
              <a:t>割原先卖空的债券期货。</a:t>
            </a:r>
          </a:p>
        </p:txBody>
      </p:sp>
      <p:sp>
        <p:nvSpPr>
          <p:cNvPr id="570371"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5" name="Rectangle 2"/>
          <p:cNvSpPr txBox="1">
            <a:spLocks noChangeArrowheads="1"/>
          </p:cNvSpPr>
          <p:nvPr/>
        </p:nvSpPr>
        <p:spPr>
          <a:xfrm>
            <a:off x="1992313" y="1052514"/>
            <a:ext cx="7467600" cy="581025"/>
          </a:xfrm>
          <a:prstGeom prst="rect">
            <a:avLst/>
          </a:prstGeom>
        </p:spPr>
        <p:txBody>
          <a:bodyPr anchor="b">
            <a:normAutofit/>
          </a:bodyPr>
          <a:lstStyle/>
          <a:p>
            <a:pPr algn="l">
              <a:spcBef>
                <a:spcPct val="0"/>
              </a:spcBef>
              <a:buClrTx/>
              <a:buSzTx/>
              <a:buFontTx/>
              <a:buNone/>
              <a:defRPr/>
            </a:pPr>
            <a:r>
              <a:rPr lang="zh-CN" altLang="en-US" sz="2800" b="1" cap="small" dirty="0">
                <a:solidFill>
                  <a:srgbClr val="FF0000"/>
                </a:solidFill>
                <a:latin typeface="方正姚体" pitchFamily="2" charset="-122"/>
                <a:ea typeface="方正姚体" pitchFamily="2" charset="-122"/>
                <a:cs typeface="+mj-cs"/>
              </a:rPr>
              <a:t>现金</a:t>
            </a:r>
            <a:r>
              <a:rPr lang="en-US" altLang="zh-CN" sz="2800" b="1" cap="small" dirty="0">
                <a:solidFill>
                  <a:srgbClr val="FF0000"/>
                </a:solidFill>
                <a:latin typeface="方正姚体" pitchFamily="2" charset="-122"/>
                <a:ea typeface="方正姚体" pitchFamily="2" charset="-122"/>
                <a:cs typeface="+mj-cs"/>
              </a:rPr>
              <a:t>—</a:t>
            </a:r>
            <a:r>
              <a:rPr lang="zh-CN" altLang="en-US" sz="2800" b="1" cap="small" dirty="0">
                <a:solidFill>
                  <a:srgbClr val="FF0000"/>
                </a:solidFill>
                <a:latin typeface="方正姚体" pitchFamily="2" charset="-122"/>
                <a:ea typeface="方正姚体" pitchFamily="2" charset="-122"/>
                <a:cs typeface="+mj-cs"/>
              </a:rPr>
              <a:t>持有策略下的债券期货定价</a:t>
            </a:r>
          </a:p>
        </p:txBody>
      </p:sp>
    </p:spTree>
    <p:extLst>
      <p:ext uri="{BB962C8B-B14F-4D97-AF65-F5344CB8AC3E}">
        <p14:creationId xmlns:p14="http://schemas.microsoft.com/office/powerpoint/2010/main" val="262191711"/>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Line 3"/>
          <p:cNvSpPr>
            <a:spLocks noChangeAspect="1" noChangeShapeType="1"/>
          </p:cNvSpPr>
          <p:nvPr/>
        </p:nvSpPr>
        <p:spPr bwMode="auto">
          <a:xfrm>
            <a:off x="1992313" y="3429000"/>
            <a:ext cx="6629400" cy="0"/>
          </a:xfrm>
          <a:prstGeom prst="line">
            <a:avLst/>
          </a:prstGeom>
          <a:noFill/>
          <a:ln w="28575">
            <a:solidFill>
              <a:schemeClr val="tx1"/>
            </a:solidFill>
            <a:round/>
            <a:headEnd/>
            <a:tailEnd/>
          </a:ln>
        </p:spPr>
        <p:txBody>
          <a:bodyPr/>
          <a:lstStyle/>
          <a:p>
            <a:endParaRPr lang="zh-CN" altLang="en-US"/>
          </a:p>
        </p:txBody>
      </p:sp>
      <p:sp>
        <p:nvSpPr>
          <p:cNvPr id="571395" name="Text Box 4"/>
          <p:cNvSpPr txBox="1">
            <a:spLocks noChangeAspect="1" noChangeArrowheads="1"/>
          </p:cNvSpPr>
          <p:nvPr/>
        </p:nvSpPr>
        <p:spPr bwMode="auto">
          <a:xfrm>
            <a:off x="1981200" y="3719513"/>
            <a:ext cx="2471738" cy="1674812"/>
          </a:xfrm>
          <a:prstGeom prst="rect">
            <a:avLst/>
          </a:prstGeom>
          <a:solidFill>
            <a:srgbClr val="FFFFFF"/>
          </a:solidFill>
          <a:ln w="9525">
            <a:solidFill>
              <a:srgbClr val="000000"/>
            </a:solidFill>
            <a:miter lim="800000"/>
            <a:headEnd/>
            <a:tailEnd/>
          </a:ln>
        </p:spPr>
        <p:txBody>
          <a:bodyPr lIns="0" tIns="0" rIns="0" bIns="0"/>
          <a:lstStyle/>
          <a:p>
            <a:pPr algn="just" eaLnBrk="0" hangingPunct="0"/>
            <a:r>
              <a:rPr lang="zh-CN" altLang="en-US" sz="2000">
                <a:latin typeface="Times New Roman" pitchFamily="18" charset="0"/>
                <a:ea typeface="宋体" charset="-122"/>
              </a:rPr>
              <a:t>  </a:t>
            </a:r>
            <a:r>
              <a:rPr lang="en-US" altLang="zh-CN" sz="2000">
                <a:latin typeface="Times New Roman" pitchFamily="18" charset="0"/>
                <a:ea typeface="宋体" charset="-122"/>
              </a:rPr>
              <a:t>0</a:t>
            </a:r>
            <a:r>
              <a:rPr lang="zh-CN" altLang="en-US" sz="2000">
                <a:latin typeface="Times New Roman" pitchFamily="18" charset="0"/>
                <a:ea typeface="宋体" charset="-122"/>
              </a:rPr>
              <a:t>时刻：</a:t>
            </a:r>
          </a:p>
          <a:p>
            <a:pPr algn="just" eaLnBrk="0" hangingPunct="0"/>
            <a:r>
              <a:rPr lang="zh-CN" altLang="en-US" sz="2000">
                <a:latin typeface="Times New Roman" pitchFamily="18" charset="0"/>
                <a:ea typeface="宋体" charset="-122"/>
              </a:rPr>
              <a:t>（</a:t>
            </a:r>
            <a:r>
              <a:rPr lang="en-US" altLang="zh-CN" sz="2000">
                <a:latin typeface="Times New Roman" pitchFamily="18" charset="0"/>
                <a:ea typeface="宋体" charset="-122"/>
              </a:rPr>
              <a:t>1</a:t>
            </a:r>
            <a:r>
              <a:rPr lang="zh-CN" altLang="en-US" sz="2000">
                <a:latin typeface="Times New Roman" pitchFamily="18" charset="0"/>
                <a:ea typeface="宋体" charset="-122"/>
              </a:rPr>
              <a:t>）借入现金；</a:t>
            </a:r>
          </a:p>
          <a:p>
            <a:pPr algn="just" eaLnBrk="0" hangingPunct="0"/>
            <a:r>
              <a:rPr lang="zh-CN" altLang="en-US" sz="2000">
                <a:latin typeface="Times New Roman" pitchFamily="18" charset="0"/>
                <a:ea typeface="宋体" charset="-122"/>
              </a:rPr>
              <a:t>（</a:t>
            </a:r>
            <a:r>
              <a:rPr lang="en-US" altLang="zh-CN" sz="2000">
                <a:latin typeface="Times New Roman" pitchFamily="18" charset="0"/>
                <a:ea typeface="宋体" charset="-122"/>
              </a:rPr>
              <a:t>2</a:t>
            </a:r>
            <a:r>
              <a:rPr lang="zh-CN" altLang="en-US" sz="2000">
                <a:latin typeface="Times New Roman" pitchFamily="18" charset="0"/>
                <a:ea typeface="宋体" charset="-122"/>
              </a:rPr>
              <a:t>）购买债券现货</a:t>
            </a:r>
          </a:p>
          <a:p>
            <a:pPr algn="just" eaLnBrk="0" hangingPunct="0"/>
            <a:r>
              <a:rPr lang="zh-CN" altLang="en-US" sz="2000">
                <a:latin typeface="Times New Roman" pitchFamily="18" charset="0"/>
                <a:ea typeface="宋体" charset="-122"/>
              </a:rPr>
              <a:t>（</a:t>
            </a:r>
            <a:r>
              <a:rPr lang="en-US" altLang="zh-CN" sz="2000">
                <a:latin typeface="Times New Roman" pitchFamily="18" charset="0"/>
                <a:ea typeface="宋体" charset="-122"/>
              </a:rPr>
              <a:t>3</a:t>
            </a:r>
            <a:r>
              <a:rPr lang="zh-CN" altLang="en-US" sz="2000">
                <a:latin typeface="Times New Roman" pitchFamily="18" charset="0"/>
                <a:ea typeface="宋体" charset="-122"/>
              </a:rPr>
              <a:t>）卖空期货</a:t>
            </a:r>
          </a:p>
        </p:txBody>
      </p:sp>
      <p:sp>
        <p:nvSpPr>
          <p:cNvPr id="571396" name="Text Box 5"/>
          <p:cNvSpPr txBox="1">
            <a:spLocks noChangeAspect="1" noChangeArrowheads="1"/>
          </p:cNvSpPr>
          <p:nvPr/>
        </p:nvSpPr>
        <p:spPr bwMode="auto">
          <a:xfrm>
            <a:off x="7350125" y="3743326"/>
            <a:ext cx="2743200" cy="1649413"/>
          </a:xfrm>
          <a:prstGeom prst="rect">
            <a:avLst/>
          </a:prstGeom>
          <a:solidFill>
            <a:srgbClr val="FFFFFF"/>
          </a:solidFill>
          <a:ln w="9525">
            <a:solidFill>
              <a:srgbClr val="000000"/>
            </a:solidFill>
            <a:miter lim="800000"/>
            <a:headEnd/>
            <a:tailEnd/>
          </a:ln>
        </p:spPr>
        <p:txBody>
          <a:bodyPr lIns="0" tIns="0" rIns="0" bIns="0"/>
          <a:lstStyle/>
          <a:p>
            <a:pPr algn="just" eaLnBrk="0" hangingPunct="0"/>
            <a:r>
              <a:rPr lang="zh-CN" altLang="en-US" sz="2000">
                <a:latin typeface="Times New Roman" pitchFamily="18" charset="0"/>
                <a:ea typeface="宋体" charset="-122"/>
              </a:rPr>
              <a:t>  </a:t>
            </a:r>
            <a:r>
              <a:rPr lang="en-US" altLang="zh-CN" sz="2000">
                <a:latin typeface="Times New Roman" pitchFamily="18" charset="0"/>
                <a:ea typeface="宋体" charset="-122"/>
              </a:rPr>
              <a:t>2</a:t>
            </a:r>
            <a:r>
              <a:rPr lang="zh-CN" altLang="en-US" sz="2000">
                <a:latin typeface="Times New Roman" pitchFamily="18" charset="0"/>
                <a:ea typeface="宋体" charset="-122"/>
              </a:rPr>
              <a:t>时刻：</a:t>
            </a:r>
          </a:p>
          <a:p>
            <a:pPr algn="just" eaLnBrk="0" hangingPunct="0"/>
            <a:r>
              <a:rPr lang="zh-CN" altLang="en-US" sz="2000">
                <a:latin typeface="Times New Roman" pitchFamily="18" charset="0"/>
                <a:ea typeface="宋体" charset="-122"/>
              </a:rPr>
              <a:t>（</a:t>
            </a:r>
            <a:r>
              <a:rPr lang="en-US" altLang="zh-CN" sz="2000">
                <a:latin typeface="Times New Roman" pitchFamily="18" charset="0"/>
                <a:ea typeface="宋体" charset="-122"/>
              </a:rPr>
              <a:t>1</a:t>
            </a:r>
            <a:r>
              <a:rPr lang="zh-CN" altLang="en-US" sz="2000">
                <a:latin typeface="Times New Roman" pitchFamily="18" charset="0"/>
                <a:ea typeface="宋体" charset="-122"/>
              </a:rPr>
              <a:t>）用现货交割期货；（</a:t>
            </a:r>
            <a:r>
              <a:rPr lang="en-US" altLang="zh-CN" sz="2000">
                <a:latin typeface="Times New Roman" pitchFamily="18" charset="0"/>
                <a:ea typeface="宋体" charset="-122"/>
              </a:rPr>
              <a:t>2</a:t>
            </a:r>
            <a:r>
              <a:rPr lang="zh-CN" altLang="en-US" sz="2000">
                <a:latin typeface="Times New Roman" pitchFamily="18" charset="0"/>
                <a:ea typeface="宋体" charset="-122"/>
              </a:rPr>
              <a:t>）归还</a:t>
            </a:r>
            <a:r>
              <a:rPr lang="en-US" altLang="zh-CN" sz="2000">
                <a:latin typeface="Times New Roman" pitchFamily="18" charset="0"/>
                <a:ea typeface="宋体" charset="-122"/>
              </a:rPr>
              <a:t>0</a:t>
            </a:r>
            <a:r>
              <a:rPr lang="zh-CN" altLang="en-US" sz="2000">
                <a:latin typeface="Times New Roman" pitchFamily="18" charset="0"/>
                <a:ea typeface="宋体" charset="-122"/>
              </a:rPr>
              <a:t>时刻借入的资金和利息；</a:t>
            </a:r>
          </a:p>
          <a:p>
            <a:pPr algn="just" eaLnBrk="0" hangingPunct="0"/>
            <a:endParaRPr lang="en-US" altLang="zh-CN" sz="2000">
              <a:solidFill>
                <a:schemeClr val="bg2"/>
              </a:solidFill>
              <a:latin typeface="Times New Roman" pitchFamily="18" charset="0"/>
              <a:ea typeface="宋体" charset="-122"/>
            </a:endParaRPr>
          </a:p>
        </p:txBody>
      </p:sp>
      <p:sp>
        <p:nvSpPr>
          <p:cNvPr id="571397" name="Text Box 6"/>
          <p:cNvSpPr txBox="1">
            <a:spLocks noChangeAspect="1" noChangeArrowheads="1"/>
          </p:cNvSpPr>
          <p:nvPr/>
        </p:nvSpPr>
        <p:spPr bwMode="auto">
          <a:xfrm>
            <a:off x="4724400" y="1828801"/>
            <a:ext cx="2743200" cy="1255713"/>
          </a:xfrm>
          <a:prstGeom prst="rect">
            <a:avLst/>
          </a:prstGeom>
          <a:solidFill>
            <a:srgbClr val="FFFFFF"/>
          </a:solidFill>
          <a:ln w="9525">
            <a:solidFill>
              <a:srgbClr val="000000"/>
            </a:solidFill>
            <a:miter lim="800000"/>
            <a:headEnd/>
            <a:tailEnd/>
          </a:ln>
        </p:spPr>
        <p:txBody>
          <a:bodyPr lIns="0" tIns="0" rIns="0" bIns="0"/>
          <a:lstStyle/>
          <a:p>
            <a:pPr algn="just" eaLnBrk="0" hangingPunct="0"/>
            <a:r>
              <a:rPr lang="zh-CN" altLang="en-US" sz="2000">
                <a:latin typeface="Times New Roman" pitchFamily="18" charset="0"/>
                <a:ea typeface="宋体" charset="-122"/>
              </a:rPr>
              <a:t>  </a:t>
            </a:r>
            <a:r>
              <a:rPr lang="en-US" altLang="zh-CN" sz="2000">
                <a:latin typeface="Times New Roman" pitchFamily="18" charset="0"/>
                <a:ea typeface="宋体" charset="-122"/>
              </a:rPr>
              <a:t>1</a:t>
            </a:r>
            <a:r>
              <a:rPr lang="zh-CN" altLang="en-US" sz="2000">
                <a:latin typeface="Times New Roman" pitchFamily="18" charset="0"/>
                <a:ea typeface="宋体" charset="-122"/>
              </a:rPr>
              <a:t>时刻：</a:t>
            </a:r>
          </a:p>
          <a:p>
            <a:pPr algn="just" eaLnBrk="0" hangingPunct="0"/>
            <a:r>
              <a:rPr lang="zh-CN" altLang="en-US" sz="2000">
                <a:latin typeface="Times New Roman" pitchFamily="18" charset="0"/>
                <a:ea typeface="宋体" charset="-122"/>
              </a:rPr>
              <a:t>收入现货的利息并进行再投资</a:t>
            </a:r>
          </a:p>
        </p:txBody>
      </p:sp>
      <p:sp>
        <p:nvSpPr>
          <p:cNvPr id="571398" name="Line 7"/>
          <p:cNvSpPr>
            <a:spLocks noChangeAspect="1" noChangeShapeType="1"/>
          </p:cNvSpPr>
          <p:nvPr/>
        </p:nvSpPr>
        <p:spPr bwMode="auto">
          <a:xfrm flipH="1" flipV="1">
            <a:off x="1981200" y="3413125"/>
            <a:ext cx="6350" cy="312738"/>
          </a:xfrm>
          <a:prstGeom prst="line">
            <a:avLst/>
          </a:prstGeom>
          <a:noFill/>
          <a:ln w="28575">
            <a:solidFill>
              <a:schemeClr val="tx1"/>
            </a:solidFill>
            <a:round/>
            <a:headEnd/>
            <a:tailEnd type="triangle" w="med" len="med"/>
          </a:ln>
        </p:spPr>
        <p:txBody>
          <a:bodyPr/>
          <a:lstStyle/>
          <a:p>
            <a:endParaRPr lang="zh-CN" altLang="en-US"/>
          </a:p>
        </p:txBody>
      </p:sp>
      <p:sp>
        <p:nvSpPr>
          <p:cNvPr id="571399" name="Line 8"/>
          <p:cNvSpPr>
            <a:spLocks noChangeAspect="1" noChangeShapeType="1"/>
          </p:cNvSpPr>
          <p:nvPr/>
        </p:nvSpPr>
        <p:spPr bwMode="auto">
          <a:xfrm flipH="1" flipV="1">
            <a:off x="8604250" y="3413125"/>
            <a:ext cx="6350" cy="312738"/>
          </a:xfrm>
          <a:prstGeom prst="line">
            <a:avLst/>
          </a:prstGeom>
          <a:noFill/>
          <a:ln w="28575">
            <a:solidFill>
              <a:schemeClr val="tx1"/>
            </a:solidFill>
            <a:round/>
            <a:headEnd/>
            <a:tailEnd type="triangle" w="med" len="med"/>
          </a:ln>
        </p:spPr>
        <p:txBody>
          <a:bodyPr/>
          <a:lstStyle/>
          <a:p>
            <a:endParaRPr lang="zh-CN" altLang="en-US"/>
          </a:p>
        </p:txBody>
      </p:sp>
      <p:sp>
        <p:nvSpPr>
          <p:cNvPr id="571400" name="Line 9"/>
          <p:cNvSpPr>
            <a:spLocks noChangeAspect="1" noChangeShapeType="1"/>
          </p:cNvSpPr>
          <p:nvPr/>
        </p:nvSpPr>
        <p:spPr bwMode="auto">
          <a:xfrm flipH="1">
            <a:off x="6089650" y="3084514"/>
            <a:ext cx="6350" cy="312737"/>
          </a:xfrm>
          <a:prstGeom prst="line">
            <a:avLst/>
          </a:prstGeom>
          <a:noFill/>
          <a:ln w="28575">
            <a:solidFill>
              <a:schemeClr val="tx1"/>
            </a:solidFill>
            <a:round/>
            <a:headEnd/>
            <a:tailEnd type="triangle" w="med" len="med"/>
          </a:ln>
        </p:spPr>
        <p:txBody>
          <a:bodyPr/>
          <a:lstStyle/>
          <a:p>
            <a:endParaRPr lang="zh-CN" altLang="en-US"/>
          </a:p>
        </p:txBody>
      </p:sp>
      <p:sp>
        <p:nvSpPr>
          <p:cNvPr id="571401"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11" name="Rectangle 2"/>
          <p:cNvSpPr txBox="1">
            <a:spLocks noChangeArrowheads="1"/>
          </p:cNvSpPr>
          <p:nvPr/>
        </p:nvSpPr>
        <p:spPr>
          <a:xfrm>
            <a:off x="2063750" y="1125539"/>
            <a:ext cx="7467600" cy="579437"/>
          </a:xfrm>
          <a:prstGeom prst="rect">
            <a:avLst/>
          </a:prstGeom>
        </p:spPr>
        <p:txBody>
          <a:bodyPr anchor="b">
            <a:normAutofit/>
          </a:bodyPr>
          <a:lstStyle/>
          <a:p>
            <a:pPr algn="l">
              <a:spcBef>
                <a:spcPct val="0"/>
              </a:spcBef>
              <a:buClrTx/>
              <a:buSzTx/>
              <a:buFontTx/>
              <a:buNone/>
              <a:defRPr/>
            </a:pPr>
            <a:r>
              <a:rPr lang="zh-CN" altLang="en-US" sz="2800" b="1" cap="small" dirty="0">
                <a:solidFill>
                  <a:srgbClr val="FF0000"/>
                </a:solidFill>
                <a:latin typeface="方正姚体" pitchFamily="2" charset="-122"/>
                <a:ea typeface="方正姚体" pitchFamily="2" charset="-122"/>
                <a:cs typeface="+mj-cs"/>
              </a:rPr>
              <a:t>现金</a:t>
            </a:r>
            <a:r>
              <a:rPr lang="en-US" altLang="zh-CN" sz="2800" b="1" cap="small" dirty="0">
                <a:solidFill>
                  <a:srgbClr val="FF0000"/>
                </a:solidFill>
                <a:latin typeface="方正姚体" pitchFamily="2" charset="-122"/>
                <a:ea typeface="方正姚体" pitchFamily="2" charset="-122"/>
                <a:cs typeface="+mj-cs"/>
              </a:rPr>
              <a:t>—</a:t>
            </a:r>
            <a:r>
              <a:rPr lang="zh-CN" altLang="en-US" sz="2800" b="1" cap="small" dirty="0">
                <a:solidFill>
                  <a:srgbClr val="FF0000"/>
                </a:solidFill>
                <a:latin typeface="方正姚体" pitchFamily="2" charset="-122"/>
                <a:ea typeface="方正姚体" pitchFamily="2" charset="-122"/>
                <a:cs typeface="+mj-cs"/>
              </a:rPr>
              <a:t>持有策略下的债券期货定价</a:t>
            </a:r>
          </a:p>
        </p:txBody>
      </p:sp>
    </p:spTree>
    <p:extLst>
      <p:ext uri="{BB962C8B-B14F-4D97-AF65-F5344CB8AC3E}">
        <p14:creationId xmlns:p14="http://schemas.microsoft.com/office/powerpoint/2010/main" val="1756761221"/>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3"/>
          <p:cNvSpPr>
            <a:spLocks noChangeArrowheads="1"/>
          </p:cNvSpPr>
          <p:nvPr/>
        </p:nvSpPr>
        <p:spPr bwMode="auto">
          <a:xfrm>
            <a:off x="4305300" y="3214688"/>
            <a:ext cx="9144000" cy="369332"/>
          </a:xfrm>
          <a:prstGeom prst="rect">
            <a:avLst/>
          </a:prstGeom>
          <a:noFill/>
          <a:ln w="9525">
            <a:noFill/>
            <a:miter lim="800000"/>
            <a:headEnd/>
            <a:tailEnd/>
          </a:ln>
        </p:spPr>
        <p:txBody>
          <a:bodyPr>
            <a:spAutoFit/>
          </a:bodyPr>
          <a:lstStyle/>
          <a:p>
            <a:endParaRPr lang="zh-CN" altLang="en-US"/>
          </a:p>
        </p:txBody>
      </p:sp>
      <p:graphicFrame>
        <p:nvGraphicFramePr>
          <p:cNvPr id="89090" name="Object 4"/>
          <p:cNvGraphicFramePr>
            <a:graphicFrameLocks noChangeAspect="1"/>
          </p:cNvGraphicFramePr>
          <p:nvPr/>
        </p:nvGraphicFramePr>
        <p:xfrm>
          <a:off x="2428876" y="2362200"/>
          <a:ext cx="7121525" cy="865188"/>
        </p:xfrm>
        <a:graphic>
          <a:graphicData uri="http://schemas.openxmlformats.org/presentationml/2006/ole">
            <mc:AlternateContent xmlns:mc="http://schemas.openxmlformats.org/markup-compatibility/2006">
              <mc:Choice xmlns:v="urn:schemas-microsoft-com:vml" Requires="v">
                <p:oleObj spid="_x0000_s12290" name="Equation" r:id="rId3" imgW="3530520" imgH="431640" progId="Equation.DSMT4">
                  <p:embed/>
                </p:oleObj>
              </mc:Choice>
              <mc:Fallback>
                <p:oleObj name="Equation" r:id="rId3" imgW="3530520" imgH="431640" progId="Equation.DSMT4">
                  <p:embed/>
                  <p:pic>
                    <p:nvPicPr>
                      <p:cNvPr id="890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428876" y="2362200"/>
                        <a:ext cx="712152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3" name="Rectangle 5"/>
          <p:cNvSpPr>
            <a:spLocks noChangeArrowheads="1"/>
          </p:cNvSpPr>
          <p:nvPr/>
        </p:nvSpPr>
        <p:spPr bwMode="auto">
          <a:xfrm>
            <a:off x="4576763" y="3105150"/>
            <a:ext cx="9144000" cy="369332"/>
          </a:xfrm>
          <a:prstGeom prst="rect">
            <a:avLst/>
          </a:prstGeom>
          <a:noFill/>
          <a:ln w="9525">
            <a:noFill/>
            <a:miter lim="800000"/>
            <a:headEnd/>
            <a:tailEnd/>
          </a:ln>
        </p:spPr>
        <p:txBody>
          <a:bodyPr>
            <a:spAutoFit/>
          </a:bodyPr>
          <a:lstStyle/>
          <a:p>
            <a:endParaRPr lang="zh-CN" altLang="en-US"/>
          </a:p>
        </p:txBody>
      </p:sp>
      <p:graphicFrame>
        <p:nvGraphicFramePr>
          <p:cNvPr id="89091" name="Object 6"/>
          <p:cNvGraphicFramePr>
            <a:graphicFrameLocks noChangeAspect="1"/>
          </p:cNvGraphicFramePr>
          <p:nvPr/>
        </p:nvGraphicFramePr>
        <p:xfrm>
          <a:off x="2840038" y="3581400"/>
          <a:ext cx="6075362" cy="1295400"/>
        </p:xfrm>
        <a:graphic>
          <a:graphicData uri="http://schemas.openxmlformats.org/presentationml/2006/ole">
            <mc:AlternateContent xmlns:mc="http://schemas.openxmlformats.org/markup-compatibility/2006">
              <mc:Choice xmlns:v="urn:schemas-microsoft-com:vml" Requires="v">
                <p:oleObj spid="_x0000_s12291" r:id="rId5" imgW="3035300" imgH="647700" progId="Equation.3">
                  <p:embed/>
                </p:oleObj>
              </mc:Choice>
              <mc:Fallback>
                <p:oleObj r:id="rId5" imgW="3035300" imgH="647700" progId="Equation.3">
                  <p:embed/>
                  <p:pic>
                    <p:nvPicPr>
                      <p:cNvPr id="8909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840038" y="3581400"/>
                        <a:ext cx="607536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4"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89095" name="TextBox 7"/>
          <p:cNvSpPr txBox="1">
            <a:spLocks noChangeArrowheads="1"/>
          </p:cNvSpPr>
          <p:nvPr/>
        </p:nvSpPr>
        <p:spPr bwMode="auto">
          <a:xfrm>
            <a:off x="2135188" y="1916114"/>
            <a:ext cx="6481762" cy="523875"/>
          </a:xfrm>
          <a:prstGeom prst="rect">
            <a:avLst/>
          </a:prstGeom>
          <a:noFill/>
          <a:ln w="9525">
            <a:noFill/>
            <a:miter lim="800000"/>
            <a:headEnd/>
            <a:tailEnd/>
          </a:ln>
        </p:spPr>
        <p:txBody>
          <a:bodyPr>
            <a:spAutoFit/>
          </a:bodyPr>
          <a:lstStyle/>
          <a:p>
            <a:pPr algn="l"/>
            <a:r>
              <a:rPr lang="zh-CN" altLang="en-US" sz="2800"/>
              <a:t>根据无套利定价原理，必有下式成立：</a:t>
            </a:r>
          </a:p>
        </p:txBody>
      </p:sp>
      <p:sp>
        <p:nvSpPr>
          <p:cNvPr id="9" name="线形标注 3 8"/>
          <p:cNvSpPr/>
          <p:nvPr/>
        </p:nvSpPr>
        <p:spPr>
          <a:xfrm>
            <a:off x="4656138" y="5013325"/>
            <a:ext cx="5472112" cy="503238"/>
          </a:xfrm>
          <a:prstGeom prst="borderCallout3">
            <a:avLst>
              <a:gd name="adj1" fmla="val 35757"/>
              <a:gd name="adj2" fmla="val -8333"/>
              <a:gd name="adj3" fmla="val 41384"/>
              <a:gd name="adj4" fmla="val -37501"/>
              <a:gd name="adj5" fmla="val -82668"/>
              <a:gd name="adj6" fmla="val -37747"/>
              <a:gd name="adj7" fmla="val -441089"/>
              <a:gd name="adj8" fmla="val -3663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dirty="0"/>
              <a:t>左边为期末现金流，右边为期初现金流</a:t>
            </a:r>
          </a:p>
        </p:txBody>
      </p:sp>
      <p:sp>
        <p:nvSpPr>
          <p:cNvPr id="10" name="Rectangle 2"/>
          <p:cNvSpPr txBox="1">
            <a:spLocks noChangeArrowheads="1"/>
          </p:cNvSpPr>
          <p:nvPr/>
        </p:nvSpPr>
        <p:spPr>
          <a:xfrm>
            <a:off x="1992313" y="1125539"/>
            <a:ext cx="7467600" cy="579437"/>
          </a:xfrm>
          <a:prstGeom prst="rect">
            <a:avLst/>
          </a:prstGeom>
        </p:spPr>
        <p:txBody>
          <a:bodyPr anchor="b">
            <a:normAutofit/>
          </a:bodyPr>
          <a:lstStyle/>
          <a:p>
            <a:pPr algn="l">
              <a:spcBef>
                <a:spcPct val="0"/>
              </a:spcBef>
              <a:buClrTx/>
              <a:buSzTx/>
              <a:buFontTx/>
              <a:buNone/>
              <a:defRPr/>
            </a:pPr>
            <a:r>
              <a:rPr lang="zh-CN" altLang="en-US" sz="2800" b="1" cap="small" dirty="0">
                <a:solidFill>
                  <a:srgbClr val="FF0000"/>
                </a:solidFill>
                <a:latin typeface="方正姚体" pitchFamily="2" charset="-122"/>
                <a:ea typeface="方正姚体" pitchFamily="2" charset="-122"/>
                <a:cs typeface="+mj-cs"/>
              </a:rPr>
              <a:t>现金</a:t>
            </a:r>
            <a:r>
              <a:rPr lang="en-US" altLang="zh-CN" sz="2800" b="1" cap="small" dirty="0">
                <a:solidFill>
                  <a:srgbClr val="FF0000"/>
                </a:solidFill>
                <a:latin typeface="方正姚体" pitchFamily="2" charset="-122"/>
                <a:ea typeface="方正姚体" pitchFamily="2" charset="-122"/>
                <a:cs typeface="+mj-cs"/>
              </a:rPr>
              <a:t>—</a:t>
            </a:r>
            <a:r>
              <a:rPr lang="zh-CN" altLang="en-US" sz="2800" b="1" cap="small" dirty="0">
                <a:solidFill>
                  <a:srgbClr val="FF0000"/>
                </a:solidFill>
                <a:latin typeface="方正姚体" pitchFamily="2" charset="-122"/>
                <a:ea typeface="方正姚体" pitchFamily="2" charset="-122"/>
                <a:cs typeface="+mj-cs"/>
              </a:rPr>
              <a:t>持有策略下的债券期货定价</a:t>
            </a:r>
          </a:p>
        </p:txBody>
      </p:sp>
    </p:spTree>
    <p:extLst>
      <p:ext uri="{BB962C8B-B14F-4D97-AF65-F5344CB8AC3E}">
        <p14:creationId xmlns:p14="http://schemas.microsoft.com/office/powerpoint/2010/main" val="3934857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981200" y="2060575"/>
            <a:ext cx="7467600" cy="3240088"/>
          </a:xfrm>
        </p:spPr>
        <p:txBody>
          <a:bodyPr/>
          <a:lstStyle/>
          <a:p>
            <a:pPr eaLnBrk="1" hangingPunct="1">
              <a:defRPr/>
            </a:pPr>
            <a:endParaRPr lang="en-US" altLang="zh-CN" dirty="0" smtClean="0">
              <a:latin typeface="宋体" pitchFamily="2" charset="-122"/>
            </a:endParaRPr>
          </a:p>
          <a:p>
            <a:pPr eaLnBrk="1" hangingPunct="1">
              <a:defRPr/>
            </a:pPr>
            <a:endParaRPr lang="en-US" altLang="zh-CN" dirty="0" smtClean="0">
              <a:latin typeface="宋体" pitchFamily="2" charset="-122"/>
            </a:endParaRPr>
          </a:p>
          <a:p>
            <a:pPr eaLnBrk="1" hangingPunct="1">
              <a:defRPr/>
            </a:pPr>
            <a:r>
              <a:rPr lang="zh-CN" altLang="en-US" dirty="0">
                <a:latin typeface="Times New Roman" pitchFamily="18" charset="0"/>
                <a:ea typeface="华文细黑" pitchFamily="2" charset="-122"/>
                <a:cs typeface="Times New Roman" pitchFamily="18" charset="0"/>
              </a:rPr>
              <a:t>六个月后的远期汇率为：</a:t>
            </a:r>
            <a:endParaRPr lang="en-US" altLang="zh-CN" dirty="0">
              <a:latin typeface="Times New Roman" pitchFamily="18" charset="0"/>
              <a:ea typeface="华文细黑" pitchFamily="2" charset="-122"/>
              <a:cs typeface="Times New Roman" pitchFamily="18" charset="0"/>
            </a:endParaRPr>
          </a:p>
          <a:p>
            <a:pPr eaLnBrk="1" hangingPunct="1">
              <a:buFont typeface="Wingdings" pitchFamily="2" charset="2"/>
              <a:buNone/>
              <a:defRPr/>
            </a:pPr>
            <a:r>
              <a:rPr lang="zh-CN" altLang="en-US" dirty="0">
                <a:latin typeface="Times New Roman" pitchFamily="18" charset="0"/>
                <a:ea typeface="华文细黑" pitchFamily="2" charset="-122"/>
                <a:cs typeface="Times New Roman" pitchFamily="18" charset="0"/>
              </a:rPr>
              <a:t>     </a:t>
            </a:r>
            <a:r>
              <a:rPr lang="en-US" altLang="zh-CN" dirty="0">
                <a:latin typeface="Times New Roman" pitchFamily="18" charset="0"/>
                <a:ea typeface="华文细黑" pitchFamily="2" charset="-122"/>
                <a:cs typeface="Times New Roman" pitchFamily="18" charset="0"/>
              </a:rPr>
              <a:t>1,000,000JPY/8381.1USD=119.32JPY</a:t>
            </a:r>
          </a:p>
          <a:p>
            <a:pPr eaLnBrk="1" hangingPunct="1">
              <a:defRPr/>
            </a:pPr>
            <a:endParaRPr lang="en-US" altLang="zh-CN" dirty="0">
              <a:latin typeface="Times New Roman" pitchFamily="18" charset="0"/>
              <a:ea typeface="华文细黑" pitchFamily="2" charset="-122"/>
              <a:cs typeface="Times New Roman" pitchFamily="18" charset="0"/>
            </a:endParaRPr>
          </a:p>
          <a:p>
            <a:pPr eaLnBrk="1" hangingPunct="1">
              <a:defRPr/>
            </a:pPr>
            <a:r>
              <a:rPr lang="zh-CN" altLang="en-US" b="1" dirty="0">
                <a:solidFill>
                  <a:schemeClr val="accent3"/>
                </a:solidFill>
                <a:latin typeface="Times New Roman" pitchFamily="18" charset="0"/>
                <a:ea typeface="华文细黑" pitchFamily="2" charset="-122"/>
                <a:cs typeface="Times New Roman" pitchFamily="18" charset="0"/>
              </a:rPr>
              <a:t>一般公式呢？ </a:t>
            </a:r>
          </a:p>
        </p:txBody>
      </p:sp>
      <p:sp>
        <p:nvSpPr>
          <p:cNvPr id="2970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CDEB81B3-5148-4FD9-B9BE-54C3815046E2}" type="slidenum">
              <a:rPr lang="en-US" altLang="zh-CN"/>
              <a:pPr>
                <a:defRPr/>
              </a:pPr>
              <a:t>14</a:t>
            </a:fld>
            <a:endParaRPr lang="en-US" altLang="zh-CN"/>
          </a:p>
        </p:txBody>
      </p:sp>
      <p:sp>
        <p:nvSpPr>
          <p:cNvPr id="5"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063750" y="1412875"/>
            <a:ext cx="7467600" cy="509588"/>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2131545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anim calcmode="lin" valueType="num">
                                      <p:cBhvr additive="base">
                                        <p:cTn id="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063750" y="1773239"/>
            <a:ext cx="7467600" cy="581025"/>
          </a:xfrm>
        </p:spPr>
        <p:txBody>
          <a:bodyPr>
            <a:normAutofit fontScale="90000"/>
          </a:bodyPr>
          <a:lstStyle/>
          <a:p>
            <a:pPr eaLnBrk="1" hangingPunct="1">
              <a:defRPr/>
            </a:pPr>
            <a:r>
              <a:rPr lang="zh-CN" altLang="en-US" dirty="0" smtClean="0">
                <a:solidFill>
                  <a:schemeClr val="tx1"/>
                </a:solidFill>
              </a:rPr>
              <a:t>隐含回购利率</a:t>
            </a:r>
          </a:p>
        </p:txBody>
      </p:sp>
      <p:sp>
        <p:nvSpPr>
          <p:cNvPr id="90116" name="Rectangle 3"/>
          <p:cNvSpPr>
            <a:spLocks noChangeArrowheads="1"/>
          </p:cNvSpPr>
          <p:nvPr/>
        </p:nvSpPr>
        <p:spPr bwMode="auto">
          <a:xfrm>
            <a:off x="4686300" y="3009900"/>
            <a:ext cx="9144000" cy="369332"/>
          </a:xfrm>
          <a:prstGeom prst="rect">
            <a:avLst/>
          </a:prstGeom>
          <a:noFill/>
          <a:ln w="9525">
            <a:noFill/>
            <a:miter lim="800000"/>
            <a:headEnd/>
            <a:tailEnd/>
          </a:ln>
        </p:spPr>
        <p:txBody>
          <a:bodyPr>
            <a:spAutoFit/>
          </a:bodyPr>
          <a:lstStyle/>
          <a:p>
            <a:endParaRPr lang="zh-CN" altLang="en-US"/>
          </a:p>
        </p:txBody>
      </p:sp>
      <p:graphicFrame>
        <p:nvGraphicFramePr>
          <p:cNvPr id="90114" name="Object 4"/>
          <p:cNvGraphicFramePr>
            <a:graphicFrameLocks noChangeAspect="1"/>
          </p:cNvGraphicFramePr>
          <p:nvPr/>
        </p:nvGraphicFramePr>
        <p:xfrm>
          <a:off x="2855914" y="2492376"/>
          <a:ext cx="5635625" cy="1674813"/>
        </p:xfrm>
        <a:graphic>
          <a:graphicData uri="http://schemas.openxmlformats.org/presentationml/2006/ole">
            <mc:AlternateContent xmlns:mc="http://schemas.openxmlformats.org/markup-compatibility/2006">
              <mc:Choice xmlns:v="urn:schemas-microsoft-com:vml" Requires="v">
                <p:oleObj spid="_x0000_s13314" r:id="rId3" imgW="2819400" imgH="838200" progId="Equation.3">
                  <p:embed/>
                </p:oleObj>
              </mc:Choice>
              <mc:Fallback>
                <p:oleObj r:id="rId3" imgW="2819400" imgH="838200" progId="Equation.3">
                  <p:embed/>
                  <p:pic>
                    <p:nvPicPr>
                      <p:cNvPr id="901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855914" y="2492376"/>
                        <a:ext cx="5635625" cy="167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7" name="Text Box 5"/>
          <p:cNvSpPr txBox="1">
            <a:spLocks noChangeArrowheads="1"/>
          </p:cNvSpPr>
          <p:nvPr/>
        </p:nvSpPr>
        <p:spPr bwMode="auto">
          <a:xfrm>
            <a:off x="1703388" y="4419601"/>
            <a:ext cx="8496300" cy="523875"/>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使得现金－持有策略进行投资的净利润为零</a:t>
            </a:r>
            <a:r>
              <a:rPr kumimoji="1" lang="zh-CN" altLang="en-US" sz="2800" b="1">
                <a:latin typeface="Times New Roman" pitchFamily="18" charset="0"/>
                <a:ea typeface="宋体" charset="-122"/>
              </a:rPr>
              <a:t>的利率。</a:t>
            </a:r>
          </a:p>
        </p:txBody>
      </p:sp>
      <p:sp>
        <p:nvSpPr>
          <p:cNvPr id="90118"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7" name="Rectangle 2"/>
          <p:cNvSpPr txBox="1">
            <a:spLocks noChangeArrowheads="1"/>
          </p:cNvSpPr>
          <p:nvPr/>
        </p:nvSpPr>
        <p:spPr>
          <a:xfrm>
            <a:off x="1992313" y="1125539"/>
            <a:ext cx="7467600" cy="579437"/>
          </a:xfrm>
          <a:prstGeom prst="rect">
            <a:avLst/>
          </a:prstGeom>
        </p:spPr>
        <p:txBody>
          <a:bodyPr anchor="b">
            <a:normAutofit/>
          </a:bodyPr>
          <a:lstStyle/>
          <a:p>
            <a:pPr algn="l">
              <a:spcBef>
                <a:spcPct val="0"/>
              </a:spcBef>
              <a:buClrTx/>
              <a:buSzTx/>
              <a:buFontTx/>
              <a:buNone/>
              <a:defRPr/>
            </a:pPr>
            <a:r>
              <a:rPr lang="zh-CN" altLang="en-US" sz="2800" b="1" cap="small" dirty="0">
                <a:solidFill>
                  <a:srgbClr val="FF0000"/>
                </a:solidFill>
                <a:latin typeface="方正姚体" pitchFamily="2" charset="-122"/>
                <a:ea typeface="方正姚体" pitchFamily="2" charset="-122"/>
                <a:cs typeface="+mj-cs"/>
              </a:rPr>
              <a:t>现金</a:t>
            </a:r>
            <a:r>
              <a:rPr lang="en-US" altLang="zh-CN" sz="2800" b="1" cap="small" dirty="0">
                <a:solidFill>
                  <a:srgbClr val="FF0000"/>
                </a:solidFill>
                <a:latin typeface="方正姚体" pitchFamily="2" charset="-122"/>
                <a:ea typeface="方正姚体" pitchFamily="2" charset="-122"/>
                <a:cs typeface="+mj-cs"/>
              </a:rPr>
              <a:t>—</a:t>
            </a:r>
            <a:r>
              <a:rPr lang="zh-CN" altLang="en-US" sz="2800" b="1" cap="small" dirty="0">
                <a:solidFill>
                  <a:srgbClr val="FF0000"/>
                </a:solidFill>
                <a:latin typeface="方正姚体" pitchFamily="2" charset="-122"/>
                <a:ea typeface="方正姚体" pitchFamily="2" charset="-122"/>
                <a:cs typeface="+mj-cs"/>
              </a:rPr>
              <a:t>持有策略下的债券期货定价</a:t>
            </a:r>
          </a:p>
        </p:txBody>
      </p:sp>
    </p:spTree>
    <p:extLst>
      <p:ext uri="{BB962C8B-B14F-4D97-AF65-F5344CB8AC3E}">
        <p14:creationId xmlns:p14="http://schemas.microsoft.com/office/powerpoint/2010/main" val="217507413"/>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063750" y="1916114"/>
            <a:ext cx="7467600" cy="581025"/>
          </a:xfrm>
        </p:spPr>
        <p:txBody>
          <a:bodyPr>
            <a:normAutofit fontScale="90000"/>
          </a:bodyPr>
          <a:lstStyle/>
          <a:p>
            <a:pPr eaLnBrk="1" hangingPunct="1">
              <a:defRPr/>
            </a:pPr>
            <a:r>
              <a:rPr lang="zh-CN" altLang="en-US" dirty="0" smtClean="0">
                <a:solidFill>
                  <a:schemeClr val="tx1"/>
                </a:solidFill>
              </a:rPr>
              <a:t>最便宜交割债券的定义</a:t>
            </a:r>
          </a:p>
        </p:txBody>
      </p:sp>
      <p:sp>
        <p:nvSpPr>
          <p:cNvPr id="91141" name="Rectangle 3"/>
          <p:cNvSpPr>
            <a:spLocks noChangeArrowheads="1"/>
          </p:cNvSpPr>
          <p:nvPr/>
        </p:nvSpPr>
        <p:spPr bwMode="auto">
          <a:xfrm>
            <a:off x="4191000" y="3214688"/>
            <a:ext cx="9144000" cy="369332"/>
          </a:xfrm>
          <a:prstGeom prst="rect">
            <a:avLst/>
          </a:prstGeom>
          <a:noFill/>
          <a:ln w="9525">
            <a:noFill/>
            <a:miter lim="800000"/>
            <a:headEnd/>
            <a:tailEnd/>
          </a:ln>
        </p:spPr>
        <p:txBody>
          <a:bodyPr>
            <a:spAutoFit/>
          </a:bodyPr>
          <a:lstStyle/>
          <a:p>
            <a:endParaRPr lang="zh-CN" altLang="en-US"/>
          </a:p>
        </p:txBody>
      </p:sp>
      <p:graphicFrame>
        <p:nvGraphicFramePr>
          <p:cNvPr id="91138" name="Object 4"/>
          <p:cNvGraphicFramePr>
            <a:graphicFrameLocks noChangeAspect="1"/>
          </p:cNvGraphicFramePr>
          <p:nvPr/>
        </p:nvGraphicFramePr>
        <p:xfrm>
          <a:off x="2135189" y="2565400"/>
          <a:ext cx="7431087" cy="865188"/>
        </p:xfrm>
        <a:graphic>
          <a:graphicData uri="http://schemas.openxmlformats.org/presentationml/2006/ole">
            <mc:AlternateContent xmlns:mc="http://schemas.openxmlformats.org/markup-compatibility/2006">
              <mc:Choice xmlns:v="urn:schemas-microsoft-com:vml" Requires="v">
                <p:oleObj spid="_x0000_s14338" name="Equation" r:id="rId3" imgW="3682800" imgH="431640" progId="Equation.DSMT4">
                  <p:embed/>
                </p:oleObj>
              </mc:Choice>
              <mc:Fallback>
                <p:oleObj name="Equation" r:id="rId3" imgW="3682800" imgH="431640" progId="Equation.DSMT4">
                  <p:embed/>
                  <p:pic>
                    <p:nvPicPr>
                      <p:cNvPr id="911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135189" y="2565400"/>
                        <a:ext cx="7431087"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2"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
        <p:nvSpPr>
          <p:cNvPr id="6" name="Rectangle 2"/>
          <p:cNvSpPr txBox="1">
            <a:spLocks noChangeArrowheads="1"/>
          </p:cNvSpPr>
          <p:nvPr/>
        </p:nvSpPr>
        <p:spPr>
          <a:xfrm>
            <a:off x="1992313" y="1125539"/>
            <a:ext cx="7467600" cy="579437"/>
          </a:xfrm>
          <a:prstGeom prst="rect">
            <a:avLst/>
          </a:prstGeom>
        </p:spPr>
        <p:txBody>
          <a:bodyPr anchor="b">
            <a:normAutofit/>
          </a:bodyPr>
          <a:lstStyle/>
          <a:p>
            <a:pPr algn="l">
              <a:spcBef>
                <a:spcPct val="0"/>
              </a:spcBef>
              <a:buClrTx/>
              <a:buSzTx/>
              <a:buFontTx/>
              <a:buNone/>
              <a:defRPr/>
            </a:pPr>
            <a:r>
              <a:rPr lang="zh-CN" altLang="en-US" sz="2800" b="1" cap="small" dirty="0">
                <a:solidFill>
                  <a:srgbClr val="FF0000"/>
                </a:solidFill>
                <a:latin typeface="方正姚体" pitchFamily="2" charset="-122"/>
                <a:ea typeface="方正姚体" pitchFamily="2" charset="-122"/>
                <a:cs typeface="+mj-cs"/>
              </a:rPr>
              <a:t>现金</a:t>
            </a:r>
            <a:r>
              <a:rPr lang="en-US" altLang="zh-CN" sz="2800" b="1" cap="small" dirty="0">
                <a:solidFill>
                  <a:srgbClr val="FF0000"/>
                </a:solidFill>
                <a:latin typeface="方正姚体" pitchFamily="2" charset="-122"/>
                <a:ea typeface="方正姚体" pitchFamily="2" charset="-122"/>
                <a:cs typeface="+mj-cs"/>
              </a:rPr>
              <a:t>—</a:t>
            </a:r>
            <a:r>
              <a:rPr lang="zh-CN" altLang="en-US" sz="2800" b="1" cap="small" dirty="0">
                <a:solidFill>
                  <a:srgbClr val="FF0000"/>
                </a:solidFill>
                <a:latin typeface="方正姚体" pitchFamily="2" charset="-122"/>
                <a:ea typeface="方正姚体" pitchFamily="2" charset="-122"/>
                <a:cs typeface="+mj-cs"/>
              </a:rPr>
              <a:t>持有策略下的债券期货定价</a:t>
            </a:r>
          </a:p>
        </p:txBody>
      </p:sp>
      <p:sp>
        <p:nvSpPr>
          <p:cNvPr id="91144" name="TextBox 6"/>
          <p:cNvSpPr txBox="1">
            <a:spLocks noChangeArrowheads="1"/>
          </p:cNvSpPr>
          <p:nvPr/>
        </p:nvSpPr>
        <p:spPr bwMode="auto">
          <a:xfrm>
            <a:off x="2279650" y="3644900"/>
            <a:ext cx="2520950" cy="522288"/>
          </a:xfrm>
          <a:prstGeom prst="rect">
            <a:avLst/>
          </a:prstGeom>
          <a:noFill/>
          <a:ln w="9525">
            <a:noFill/>
            <a:miter lim="800000"/>
            <a:headEnd/>
            <a:tailEnd/>
          </a:ln>
        </p:spPr>
        <p:txBody>
          <a:bodyPr>
            <a:spAutoFit/>
          </a:bodyPr>
          <a:lstStyle/>
          <a:p>
            <a:pPr algn="l"/>
            <a:r>
              <a:rPr lang="zh-CN" altLang="en-US" sz="2800" b="1">
                <a:latin typeface="华文细黑" pitchFamily="2" charset="-122"/>
                <a:ea typeface="华文细黑" pitchFamily="2" charset="-122"/>
              </a:rPr>
              <a:t>等价于</a:t>
            </a:r>
          </a:p>
        </p:txBody>
      </p:sp>
      <p:graphicFrame>
        <p:nvGraphicFramePr>
          <p:cNvPr id="91139" name="Object 3"/>
          <p:cNvGraphicFramePr>
            <a:graphicFrameLocks noChangeAspect="1"/>
          </p:cNvGraphicFramePr>
          <p:nvPr/>
        </p:nvGraphicFramePr>
        <p:xfrm>
          <a:off x="3000375" y="4005264"/>
          <a:ext cx="6046788" cy="1679575"/>
        </p:xfrm>
        <a:graphic>
          <a:graphicData uri="http://schemas.openxmlformats.org/presentationml/2006/ole">
            <mc:AlternateContent xmlns:mc="http://schemas.openxmlformats.org/markup-compatibility/2006">
              <mc:Choice xmlns:v="urn:schemas-microsoft-com:vml" Requires="v">
                <p:oleObj spid="_x0000_s14339" name="Equation" r:id="rId5" imgW="2997000" imgH="838080" progId="Equation.DSMT4">
                  <p:embed/>
                </p:oleObj>
              </mc:Choice>
              <mc:Fallback>
                <p:oleObj name="Equation" r:id="rId5" imgW="2997000" imgH="838080" progId="Equation.DSMT4">
                  <p:embed/>
                  <p:pic>
                    <p:nvPicPr>
                      <p:cNvPr id="911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000375" y="4005264"/>
                        <a:ext cx="6046788"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线形标注 1 8"/>
          <p:cNvSpPr/>
          <p:nvPr/>
        </p:nvSpPr>
        <p:spPr>
          <a:xfrm>
            <a:off x="6959601" y="1916113"/>
            <a:ext cx="2016125" cy="576262"/>
          </a:xfrm>
          <a:prstGeom prst="borderCallout1">
            <a:avLst>
              <a:gd name="adj1" fmla="val 18750"/>
              <a:gd name="adj2" fmla="val -8333"/>
              <a:gd name="adj3" fmla="val 183268"/>
              <a:gd name="adj4" fmla="val -7952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t>利润最大化</a:t>
            </a:r>
          </a:p>
        </p:txBody>
      </p:sp>
      <p:sp>
        <p:nvSpPr>
          <p:cNvPr id="10" name="线形标注 1 9"/>
          <p:cNvSpPr/>
          <p:nvPr/>
        </p:nvSpPr>
        <p:spPr>
          <a:xfrm>
            <a:off x="6240463" y="3357563"/>
            <a:ext cx="3384550" cy="576262"/>
          </a:xfrm>
          <a:prstGeom prst="borderCallout1">
            <a:avLst>
              <a:gd name="adj1" fmla="val 18750"/>
              <a:gd name="adj2" fmla="val -8333"/>
              <a:gd name="adj3" fmla="val 244446"/>
              <a:gd name="adj4" fmla="val -710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dirty="0"/>
              <a:t>隐含回购利率最大化</a:t>
            </a:r>
          </a:p>
        </p:txBody>
      </p:sp>
      <p:sp>
        <p:nvSpPr>
          <p:cNvPr id="11" name="TextBox 10"/>
          <p:cNvSpPr txBox="1">
            <a:spLocks noChangeArrowheads="1"/>
          </p:cNvSpPr>
          <p:nvPr/>
        </p:nvSpPr>
        <p:spPr bwMode="auto">
          <a:xfrm>
            <a:off x="2279651" y="5805489"/>
            <a:ext cx="5903913" cy="522287"/>
          </a:xfrm>
          <a:prstGeom prst="rect">
            <a:avLst/>
          </a:prstGeom>
          <a:noFill/>
          <a:ln w="9525">
            <a:noFill/>
            <a:miter lim="800000"/>
            <a:headEnd/>
            <a:tailEnd/>
          </a:ln>
        </p:spPr>
        <p:txBody>
          <a:bodyPr>
            <a:spAutoFit/>
          </a:bodyPr>
          <a:lstStyle/>
          <a:p>
            <a:pPr algn="l"/>
            <a:r>
              <a:rPr lang="zh-CN" altLang="en-US" sz="2800" b="1">
                <a:solidFill>
                  <a:srgbClr val="FF0000"/>
                </a:solidFill>
              </a:rPr>
              <a:t>问题：为什么两者等价？</a:t>
            </a:r>
          </a:p>
        </p:txBody>
      </p:sp>
    </p:spTree>
    <p:extLst>
      <p:ext uri="{BB962C8B-B14F-4D97-AF65-F5344CB8AC3E}">
        <p14:creationId xmlns:p14="http://schemas.microsoft.com/office/powerpoint/2010/main" val="2770641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44"/>
                                        </p:tgtEl>
                                        <p:attrNameLst>
                                          <p:attrName>style.visibility</p:attrName>
                                        </p:attrNameLst>
                                      </p:cBhvr>
                                      <p:to>
                                        <p:strVal val="visible"/>
                                      </p:to>
                                    </p:set>
                                    <p:animEffect transition="in" filter="blinds(horizontal)">
                                      <p:cBhvr>
                                        <p:cTn id="12" dur="500"/>
                                        <p:tgtEl>
                                          <p:spTgt spid="9114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1139"/>
                                        </p:tgtEl>
                                        <p:attrNameLst>
                                          <p:attrName>style.visibility</p:attrName>
                                        </p:attrNameLst>
                                      </p:cBhvr>
                                      <p:to>
                                        <p:strVal val="visible"/>
                                      </p:to>
                                    </p:set>
                                    <p:anim calcmode="lin" valueType="num">
                                      <p:cBhvr additive="base">
                                        <p:cTn id="17" dur="500" fill="hold"/>
                                        <p:tgtEl>
                                          <p:spTgt spid="91139"/>
                                        </p:tgtEl>
                                        <p:attrNameLst>
                                          <p:attrName>ppt_x</p:attrName>
                                        </p:attrNameLst>
                                      </p:cBhvr>
                                      <p:tavLst>
                                        <p:tav tm="0">
                                          <p:val>
                                            <p:strVal val="#ppt_x"/>
                                          </p:val>
                                        </p:tav>
                                        <p:tav tm="100000">
                                          <p:val>
                                            <p:strVal val="#ppt_x"/>
                                          </p:val>
                                        </p:tav>
                                      </p:tavLst>
                                    </p:anim>
                                    <p:anim calcmode="lin" valueType="num">
                                      <p:cBhvr additive="base">
                                        <p:cTn id="18" dur="500" fill="hold"/>
                                        <p:tgtEl>
                                          <p:spTgt spid="9113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p:bldP spid="9" grpId="0" animBg="1"/>
      <p:bldP spid="10" grpId="0" animBg="1"/>
      <p:bldP spid="11"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847851" y="981075"/>
            <a:ext cx="8101013" cy="647700"/>
          </a:xfrm>
        </p:spPr>
        <p:txBody>
          <a:bodyPr/>
          <a:lstStyle/>
          <a:p>
            <a:pPr eaLnBrk="1" hangingPunct="1">
              <a:defRPr/>
            </a:pPr>
            <a:r>
              <a:rPr lang="zh-CN" altLang="en-US" sz="2800" dirty="0">
                <a:solidFill>
                  <a:srgbClr val="FF0000"/>
                </a:solidFill>
              </a:rPr>
              <a:t>隐含回购利率不等于市场回购利率时的套利</a:t>
            </a:r>
          </a:p>
        </p:txBody>
      </p:sp>
      <p:sp>
        <p:nvSpPr>
          <p:cNvPr id="235523" name="Rectangle 3"/>
          <p:cNvSpPr>
            <a:spLocks noGrp="1" noChangeArrowheads="1"/>
          </p:cNvSpPr>
          <p:nvPr>
            <p:ph idx="1"/>
          </p:nvPr>
        </p:nvSpPr>
        <p:spPr>
          <a:xfrm>
            <a:off x="1703389" y="1600200"/>
            <a:ext cx="8569325" cy="4133850"/>
          </a:xfrm>
        </p:spPr>
        <p:txBody>
          <a:bodyPr/>
          <a:lstStyle/>
          <a:p>
            <a:pPr algn="just" eaLnBrk="1" hangingPunct="1">
              <a:buFontTx/>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）隐含回购利率等于实际市场回购利率，则期货的</a:t>
            </a:r>
            <a:endParaRPr lang="en-US" altLang="zh-CN">
              <a:latin typeface="华文细黑" pitchFamily="2" charset="-122"/>
              <a:ea typeface="华文细黑" pitchFamily="2" charset="-122"/>
            </a:endParaRPr>
          </a:p>
          <a:p>
            <a:pPr algn="just" eaLnBrk="1" hangingPunct="1">
              <a:buFontTx/>
              <a:buNone/>
            </a:pPr>
            <a:r>
              <a:rPr lang="zh-CN" altLang="en-US">
                <a:latin typeface="华文细黑" pitchFamily="2" charset="-122"/>
                <a:ea typeface="华文细黑" pitchFamily="2" charset="-122"/>
              </a:rPr>
              <a:t>利率价格等于实际市场价格，现金－持有策略产生的</a:t>
            </a:r>
            <a:endParaRPr lang="en-US" altLang="zh-CN">
              <a:latin typeface="华文细黑" pitchFamily="2" charset="-122"/>
              <a:ea typeface="华文细黑" pitchFamily="2" charset="-122"/>
            </a:endParaRPr>
          </a:p>
          <a:p>
            <a:pPr algn="just" eaLnBrk="1" hangingPunct="1">
              <a:buFontTx/>
              <a:buNone/>
            </a:pPr>
            <a:r>
              <a:rPr lang="zh-CN" altLang="en-US">
                <a:latin typeface="华文细黑" pitchFamily="2" charset="-122"/>
                <a:ea typeface="华文细黑" pitchFamily="2" charset="-122"/>
              </a:rPr>
              <a:t>净利润为零；</a:t>
            </a:r>
          </a:p>
          <a:p>
            <a:pPr algn="just" eaLnBrk="1" hangingPunct="1">
              <a:buFontTx/>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2</a:t>
            </a:r>
            <a:r>
              <a:rPr lang="zh-CN" altLang="en-US">
                <a:latin typeface="华文细黑" pitchFamily="2" charset="-122"/>
                <a:ea typeface="华文细黑" pitchFamily="2" charset="-122"/>
              </a:rPr>
              <a:t>）隐含回购利率</a:t>
            </a:r>
            <a:r>
              <a:rPr lang="zh-CN" altLang="en-US" b="1">
                <a:solidFill>
                  <a:srgbClr val="FF0000"/>
                </a:solidFill>
                <a:latin typeface="华文细黑" pitchFamily="2" charset="-122"/>
                <a:ea typeface="华文细黑" pitchFamily="2" charset="-122"/>
              </a:rPr>
              <a:t>大于</a:t>
            </a:r>
            <a:r>
              <a:rPr lang="zh-CN" altLang="en-US">
                <a:latin typeface="华文细黑" pitchFamily="2" charset="-122"/>
                <a:ea typeface="华文细黑" pitchFamily="2" charset="-122"/>
              </a:rPr>
              <a:t>实际市场回购利率，则期货市</a:t>
            </a:r>
            <a:endParaRPr lang="en-US" altLang="zh-CN">
              <a:latin typeface="华文细黑" pitchFamily="2" charset="-122"/>
              <a:ea typeface="华文细黑" pitchFamily="2" charset="-122"/>
            </a:endParaRPr>
          </a:p>
          <a:p>
            <a:pPr algn="just" eaLnBrk="1" hangingPunct="1">
              <a:buFontTx/>
              <a:buNone/>
            </a:pPr>
            <a:r>
              <a:rPr lang="zh-CN" altLang="en-US">
                <a:latin typeface="华文细黑" pitchFamily="2" charset="-122"/>
                <a:ea typeface="华文细黑" pitchFamily="2" charset="-122"/>
              </a:rPr>
              <a:t>场的价格</a:t>
            </a:r>
            <a:r>
              <a:rPr lang="zh-CN" altLang="en-US" b="1">
                <a:solidFill>
                  <a:srgbClr val="FF0000"/>
                </a:solidFill>
                <a:latin typeface="华文细黑" pitchFamily="2" charset="-122"/>
                <a:ea typeface="华文细黑" pitchFamily="2" charset="-122"/>
              </a:rPr>
              <a:t>大于</a:t>
            </a:r>
            <a:r>
              <a:rPr lang="zh-CN" altLang="en-US">
                <a:latin typeface="华文细黑" pitchFamily="2" charset="-122"/>
                <a:ea typeface="华文细黑" pitchFamily="2" charset="-122"/>
              </a:rPr>
              <a:t>理论价格，现金－持有策略将产生大于</a:t>
            </a:r>
            <a:endParaRPr lang="en-US" altLang="zh-CN">
              <a:latin typeface="华文细黑" pitchFamily="2" charset="-122"/>
              <a:ea typeface="华文细黑" pitchFamily="2" charset="-122"/>
            </a:endParaRPr>
          </a:p>
          <a:p>
            <a:pPr algn="just" eaLnBrk="1" hangingPunct="1">
              <a:buFontTx/>
              <a:buNone/>
            </a:pPr>
            <a:r>
              <a:rPr lang="zh-CN" altLang="en-US">
                <a:latin typeface="华文细黑" pitchFamily="2" charset="-122"/>
                <a:ea typeface="华文细黑" pitchFamily="2" charset="-122"/>
              </a:rPr>
              <a:t>零的净利润，即要买进现货，卖出期货；</a:t>
            </a:r>
          </a:p>
          <a:p>
            <a:pPr eaLnBrk="1" hangingPunct="1">
              <a:buFontTx/>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3</a:t>
            </a:r>
            <a:r>
              <a:rPr lang="zh-CN" altLang="en-US">
                <a:latin typeface="华文细黑" pitchFamily="2" charset="-122"/>
                <a:ea typeface="华文细黑" pitchFamily="2" charset="-122"/>
              </a:rPr>
              <a:t>）隐含回购利率</a:t>
            </a:r>
            <a:r>
              <a:rPr lang="zh-CN" altLang="en-US" b="1">
                <a:solidFill>
                  <a:srgbClr val="FF0000"/>
                </a:solidFill>
                <a:latin typeface="华文细黑" pitchFamily="2" charset="-122"/>
                <a:ea typeface="华文细黑" pitchFamily="2" charset="-122"/>
              </a:rPr>
              <a:t>小于</a:t>
            </a:r>
            <a:r>
              <a:rPr lang="zh-CN" altLang="en-US">
                <a:latin typeface="华文细黑" pitchFamily="2" charset="-122"/>
                <a:ea typeface="华文细黑" pitchFamily="2" charset="-122"/>
              </a:rPr>
              <a:t>实际市场回购利率，则期货的</a:t>
            </a:r>
            <a:endParaRPr lang="en-US" altLang="zh-CN">
              <a:latin typeface="华文细黑" pitchFamily="2" charset="-122"/>
              <a:ea typeface="华文细黑" pitchFamily="2" charset="-122"/>
            </a:endParaRPr>
          </a:p>
          <a:p>
            <a:pPr eaLnBrk="1" hangingPunct="1">
              <a:buFontTx/>
              <a:buNone/>
            </a:pPr>
            <a:r>
              <a:rPr lang="zh-CN" altLang="en-US">
                <a:latin typeface="华文细黑" pitchFamily="2" charset="-122"/>
                <a:ea typeface="华文细黑" pitchFamily="2" charset="-122"/>
              </a:rPr>
              <a:t>市场价格</a:t>
            </a:r>
            <a:r>
              <a:rPr lang="zh-CN" altLang="en-US" b="1">
                <a:solidFill>
                  <a:srgbClr val="FF0000"/>
                </a:solidFill>
                <a:latin typeface="华文细黑" pitchFamily="2" charset="-122"/>
                <a:ea typeface="华文细黑" pitchFamily="2" charset="-122"/>
              </a:rPr>
              <a:t>小于</a:t>
            </a:r>
            <a:r>
              <a:rPr lang="zh-CN" altLang="en-US">
                <a:latin typeface="华文细黑" pitchFamily="2" charset="-122"/>
                <a:ea typeface="华文细黑" pitchFamily="2" charset="-122"/>
              </a:rPr>
              <a:t>理论价格，即要卖空现货，买进期货。 </a:t>
            </a:r>
          </a:p>
        </p:txBody>
      </p:sp>
      <p:sp>
        <p:nvSpPr>
          <p:cNvPr id="572420" name="Text Box 2"/>
          <p:cNvSpPr txBox="1">
            <a:spLocks noChangeArrowheads="1"/>
          </p:cNvSpPr>
          <p:nvPr/>
        </p:nvSpPr>
        <p:spPr bwMode="auto">
          <a:xfrm>
            <a:off x="2135188" y="188913"/>
            <a:ext cx="4953000"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277518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linds(horizontal)">
                                      <p:cBhvr>
                                        <p:cTn id="7" dur="500"/>
                                        <p:tgtEl>
                                          <p:spTgt spid="2355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10" dur="500"/>
                                        <p:tgtEl>
                                          <p:spTgt spid="2355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13" dur="500"/>
                                        <p:tgtEl>
                                          <p:spTgt spid="2355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5523">
                                            <p:txEl>
                                              <p:pRg st="3" end="3"/>
                                            </p:txEl>
                                          </p:spTgt>
                                        </p:tgtEl>
                                        <p:attrNameLst>
                                          <p:attrName>style.visibility</p:attrName>
                                        </p:attrNameLst>
                                      </p:cBhvr>
                                      <p:to>
                                        <p:strVal val="visible"/>
                                      </p:to>
                                    </p:set>
                                    <p:animEffect transition="in" filter="blinds(horizontal)">
                                      <p:cBhvr>
                                        <p:cTn id="18" dur="500"/>
                                        <p:tgtEl>
                                          <p:spTgt spid="23552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5523">
                                            <p:txEl>
                                              <p:pRg st="4" end="4"/>
                                            </p:txEl>
                                          </p:spTgt>
                                        </p:tgtEl>
                                        <p:attrNameLst>
                                          <p:attrName>style.visibility</p:attrName>
                                        </p:attrNameLst>
                                      </p:cBhvr>
                                      <p:to>
                                        <p:strVal val="visible"/>
                                      </p:to>
                                    </p:set>
                                    <p:animEffect transition="in" filter="blinds(horizontal)">
                                      <p:cBhvr>
                                        <p:cTn id="21" dur="500"/>
                                        <p:tgtEl>
                                          <p:spTgt spid="23552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23">
                                            <p:txEl>
                                              <p:pRg st="5" end="5"/>
                                            </p:txEl>
                                          </p:spTgt>
                                        </p:tgtEl>
                                        <p:attrNameLst>
                                          <p:attrName>style.visibility</p:attrName>
                                        </p:attrNameLst>
                                      </p:cBhvr>
                                      <p:to>
                                        <p:strVal val="visible"/>
                                      </p:to>
                                    </p:set>
                                    <p:animEffect transition="in" filter="blinds(horizontal)">
                                      <p:cBhvr>
                                        <p:cTn id="24" dur="500"/>
                                        <p:tgtEl>
                                          <p:spTgt spid="23552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5523">
                                            <p:txEl>
                                              <p:pRg st="6" end="6"/>
                                            </p:txEl>
                                          </p:spTgt>
                                        </p:tgtEl>
                                        <p:attrNameLst>
                                          <p:attrName>style.visibility</p:attrName>
                                        </p:attrNameLst>
                                      </p:cBhvr>
                                      <p:to>
                                        <p:strVal val="visible"/>
                                      </p:to>
                                    </p:set>
                                    <p:animEffect transition="in" filter="blinds(horizontal)">
                                      <p:cBhvr>
                                        <p:cTn id="29" dur="500"/>
                                        <p:tgtEl>
                                          <p:spTgt spid="23552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5523">
                                            <p:txEl>
                                              <p:pRg st="7" end="7"/>
                                            </p:txEl>
                                          </p:spTgt>
                                        </p:tgtEl>
                                        <p:attrNameLst>
                                          <p:attrName>style.visibility</p:attrName>
                                        </p:attrNameLst>
                                      </p:cBhvr>
                                      <p:to>
                                        <p:strVal val="visible"/>
                                      </p:to>
                                    </p:set>
                                    <p:animEffect transition="in" filter="blinds(horizontal)">
                                      <p:cBhvr>
                                        <p:cTn id="32" dur="500"/>
                                        <p:tgtEl>
                                          <p:spTgt spid="235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992314" y="1125539"/>
            <a:ext cx="8207375" cy="581025"/>
          </a:xfrm>
        </p:spPr>
        <p:txBody>
          <a:bodyPr/>
          <a:lstStyle/>
          <a:p>
            <a:pPr eaLnBrk="1" hangingPunct="1">
              <a:defRPr/>
            </a:pPr>
            <a:r>
              <a:rPr lang="zh-CN" altLang="en-US" sz="2800" b="1" dirty="0">
                <a:solidFill>
                  <a:srgbClr val="FF0000"/>
                </a:solidFill>
                <a:latin typeface="方正姚体" pitchFamily="2" charset="-122"/>
                <a:ea typeface="方正姚体" pitchFamily="2" charset="-122"/>
              </a:rPr>
              <a:t>债券期货套利策略中的一些问题</a:t>
            </a:r>
            <a:r>
              <a:rPr lang="zh-CN" altLang="en-US" sz="2800" dirty="0"/>
              <a:t>（详见</a:t>
            </a:r>
            <a:r>
              <a:rPr lang="en-US" altLang="zh-CN" sz="2800" dirty="0">
                <a:latin typeface="Times New Roman" pitchFamily="18" charset="0"/>
                <a:cs typeface="Times New Roman" pitchFamily="18" charset="0"/>
              </a:rPr>
              <a:t>p137-138</a:t>
            </a:r>
            <a:r>
              <a:rPr lang="zh-CN" altLang="en-US" sz="2800" dirty="0"/>
              <a:t>）</a:t>
            </a:r>
          </a:p>
        </p:txBody>
      </p:sp>
      <p:sp>
        <p:nvSpPr>
          <p:cNvPr id="573443" name="Rectangle 3"/>
          <p:cNvSpPr>
            <a:spLocks noGrp="1" noChangeArrowheads="1"/>
          </p:cNvSpPr>
          <p:nvPr>
            <p:ph idx="1"/>
          </p:nvPr>
        </p:nvSpPr>
        <p:spPr>
          <a:xfrm>
            <a:off x="1919288" y="1700213"/>
            <a:ext cx="8208962" cy="4608512"/>
          </a:xfrm>
        </p:spPr>
        <p:txBody>
          <a:bodyPr/>
          <a:lstStyle/>
          <a:p>
            <a:pPr eaLnBrk="1" hangingPunct="1">
              <a:buFontTx/>
              <a:buNone/>
            </a:pP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债券利息的再投资问题</a:t>
            </a:r>
            <a:r>
              <a:rPr lang="en-US" altLang="zh-CN">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再投资收益率不确定导致</a:t>
            </a:r>
            <a:endParaRPr lang="en-US" altLang="zh-CN" b="1">
              <a:solidFill>
                <a:srgbClr val="FF0000"/>
              </a:solidFill>
              <a:latin typeface="华文细黑" pitchFamily="2" charset="-122"/>
              <a:ea typeface="华文细黑" pitchFamily="2" charset="-122"/>
            </a:endParaRPr>
          </a:p>
          <a:p>
            <a:pPr eaLnBrk="1" hangingPunct="1">
              <a:buFontTx/>
              <a:buNone/>
            </a:pPr>
            <a:r>
              <a:rPr lang="zh-CN" altLang="en-US" b="1">
                <a:solidFill>
                  <a:srgbClr val="FF0000"/>
                </a:solidFill>
                <a:latin typeface="华文细黑" pitchFamily="2" charset="-122"/>
                <a:ea typeface="华文细黑" pitchFamily="2" charset="-122"/>
              </a:rPr>
              <a:t>套利交易存在风险</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 </a:t>
            </a:r>
          </a:p>
          <a:p>
            <a:pPr eaLnBrk="1" hangingPunct="1">
              <a:buFontTx/>
              <a:buNone/>
            </a:pPr>
            <a:r>
              <a:rPr lang="en-US" altLang="zh-CN">
                <a:latin typeface="华文细黑" pitchFamily="2" charset="-122"/>
                <a:ea typeface="华文细黑" pitchFamily="2" charset="-122"/>
              </a:rPr>
              <a:t>2.</a:t>
            </a:r>
            <a:r>
              <a:rPr lang="zh-CN" altLang="en-US">
                <a:latin typeface="华文细黑" pitchFamily="2" charset="-122"/>
                <a:ea typeface="华文细黑" pitchFamily="2" charset="-122"/>
              </a:rPr>
              <a:t>期货空头的交割期权</a:t>
            </a:r>
            <a:r>
              <a:rPr lang="en-US" altLang="zh-CN">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逆向现金</a:t>
            </a:r>
            <a:r>
              <a:rPr lang="en-US" altLang="zh-CN" b="1">
                <a:solidFill>
                  <a:srgbClr val="FF0000"/>
                </a:solidFill>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持有策略或买进期</a:t>
            </a:r>
            <a:endParaRPr lang="en-US" altLang="zh-CN" b="1">
              <a:solidFill>
                <a:srgbClr val="FF0000"/>
              </a:solidFill>
              <a:latin typeface="华文细黑" pitchFamily="2" charset="-122"/>
              <a:ea typeface="华文细黑" pitchFamily="2" charset="-122"/>
            </a:endParaRPr>
          </a:p>
          <a:p>
            <a:pPr eaLnBrk="1" hangingPunct="1">
              <a:buFontTx/>
              <a:buNone/>
            </a:pPr>
            <a:r>
              <a:rPr lang="zh-CN" altLang="en-US" b="1">
                <a:solidFill>
                  <a:srgbClr val="FF0000"/>
                </a:solidFill>
                <a:latin typeface="华文细黑" pitchFamily="2" charset="-122"/>
                <a:ea typeface="华文细黑" pitchFamily="2" charset="-122"/>
              </a:rPr>
              <a:t>货时对手</a:t>
            </a:r>
            <a:r>
              <a:rPr lang="en-US" altLang="zh-CN" b="1">
                <a:solidFill>
                  <a:srgbClr val="FF0000"/>
                </a:solidFill>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空头</a:t>
            </a:r>
            <a:r>
              <a:rPr lang="en-US" altLang="zh-CN" b="1">
                <a:solidFill>
                  <a:srgbClr val="FF0000"/>
                </a:solidFill>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对现券交割的选择权</a:t>
            </a:r>
            <a:r>
              <a:rPr lang="en-US" altLang="zh-CN">
                <a:latin typeface="华文细黑" pitchFamily="2" charset="-122"/>
                <a:ea typeface="华文细黑" pitchFamily="2" charset="-122"/>
              </a:rPr>
              <a:t>)</a:t>
            </a:r>
            <a:r>
              <a:rPr lang="zh-CN" altLang="en-US">
                <a:latin typeface="华文细黑" pitchFamily="2" charset="-122"/>
                <a:ea typeface="华文细黑" pitchFamily="2" charset="-122"/>
              </a:rPr>
              <a:t> </a:t>
            </a:r>
          </a:p>
          <a:p>
            <a:pPr lvl="1" eaLnBrk="1" hangingPunct="1"/>
            <a:r>
              <a:rPr lang="zh-CN" altLang="en-US">
                <a:latin typeface="华文细黑" pitchFamily="2" charset="-122"/>
                <a:ea typeface="华文细黑" pitchFamily="2" charset="-122"/>
              </a:rPr>
              <a:t>交割债券品种的选择期权 </a:t>
            </a:r>
          </a:p>
          <a:p>
            <a:pPr lvl="1" eaLnBrk="1" hangingPunct="1"/>
            <a:r>
              <a:rPr lang="zh-CN" altLang="en-US">
                <a:latin typeface="华文细黑" pitchFamily="2" charset="-122"/>
                <a:ea typeface="华文细黑" pitchFamily="2" charset="-122"/>
              </a:rPr>
              <a:t>交割债券时间的选择期权 </a:t>
            </a:r>
          </a:p>
          <a:p>
            <a:pPr lvl="2" eaLnBrk="1" hangingPunct="1"/>
            <a:r>
              <a:rPr lang="zh-CN" altLang="en-US" smtClean="0">
                <a:latin typeface="华文细黑" pitchFamily="2" charset="-122"/>
                <a:ea typeface="华文细黑" pitchFamily="2" charset="-122"/>
              </a:rPr>
              <a:t>（有些交易所是允许债券期货的空头在交割月的任何一天都可以进行交割 ）</a:t>
            </a:r>
          </a:p>
          <a:p>
            <a:pPr lvl="2" eaLnBrk="1" hangingPunct="1"/>
            <a:r>
              <a:rPr lang="zh-CN" altLang="en-US" smtClean="0">
                <a:latin typeface="华文细黑" pitchFamily="2" charset="-122"/>
                <a:ea typeface="华文细黑" pitchFamily="2" charset="-122"/>
              </a:rPr>
              <a:t>月末期权 </a:t>
            </a:r>
          </a:p>
          <a:p>
            <a:pPr lvl="2" eaLnBrk="1" hangingPunct="1"/>
            <a:r>
              <a:rPr lang="zh-CN" altLang="en-US" smtClean="0">
                <a:latin typeface="华文细黑" pitchFamily="2" charset="-122"/>
                <a:ea typeface="华文细黑" pitchFamily="2" charset="-122"/>
              </a:rPr>
              <a:t>百搭牌期权 </a:t>
            </a:r>
          </a:p>
        </p:txBody>
      </p:sp>
      <p:sp>
        <p:nvSpPr>
          <p:cNvPr id="573444" name="Text Box 2"/>
          <p:cNvSpPr txBox="1">
            <a:spLocks noChangeArrowheads="1"/>
          </p:cNvSpPr>
          <p:nvPr/>
        </p:nvSpPr>
        <p:spPr bwMode="auto">
          <a:xfrm>
            <a:off x="2135188" y="260351"/>
            <a:ext cx="4953000"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利率期货合约</a:t>
            </a:r>
          </a:p>
        </p:txBody>
      </p:sp>
    </p:spTree>
    <p:extLst>
      <p:ext uri="{BB962C8B-B14F-4D97-AF65-F5344CB8AC3E}">
        <p14:creationId xmlns:p14="http://schemas.microsoft.com/office/powerpoint/2010/main" val="1771668219"/>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股指期货概述</a:t>
            </a:r>
          </a:p>
        </p:txBody>
      </p:sp>
      <p:sp>
        <p:nvSpPr>
          <p:cNvPr id="574467"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股指期货的定价</a:t>
            </a:r>
          </a:p>
        </p:txBody>
      </p:sp>
      <p:sp>
        <p:nvSpPr>
          <p:cNvPr id="574468"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pPr>
            <a:r>
              <a:rPr lang="zh-CN" altLang="en-US" sz="2800" b="1">
                <a:latin typeface="华文中宋" pitchFamily="2" charset="-122"/>
                <a:ea typeface="华文中宋" pitchFamily="2" charset="-122"/>
              </a:rPr>
              <a:t>股指期货的交易策略</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第七章    股票价格指数期货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1225858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0893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8213" y="2205038"/>
            <a:ext cx="7467600" cy="508000"/>
          </a:xfrm>
        </p:spPr>
        <p:txBody>
          <a:bodyPr>
            <a:noAutofit/>
          </a:bodyPr>
          <a:lstStyle/>
          <a:p>
            <a:pPr eaLnBrk="1" hangingPunct="1">
              <a:defRPr/>
            </a:pPr>
            <a:r>
              <a:rPr lang="zh-CN" altLang="en-US" sz="2800" b="1" dirty="0"/>
              <a:t>再举例：</a:t>
            </a:r>
          </a:p>
        </p:txBody>
      </p:sp>
      <p:sp>
        <p:nvSpPr>
          <p:cNvPr id="30723" name="Rectangle 3"/>
          <p:cNvSpPr>
            <a:spLocks noGrp="1" noChangeArrowheads="1"/>
          </p:cNvSpPr>
          <p:nvPr>
            <p:ph idx="1"/>
          </p:nvPr>
        </p:nvSpPr>
        <p:spPr>
          <a:xfrm>
            <a:off x="2208213" y="2781301"/>
            <a:ext cx="7467600" cy="2951163"/>
          </a:xfrm>
        </p:spPr>
        <p:txBody>
          <a:bodyPr/>
          <a:lstStyle/>
          <a:p>
            <a:pPr algn="just" eaLnBrk="1" hangingPunct="1">
              <a:lnSpc>
                <a:spcPct val="120000"/>
              </a:lnSpc>
            </a:pPr>
            <a:r>
              <a:rPr lang="zh-CN" altLang="en-US">
                <a:latin typeface="Times New Roman" pitchFamily="18" charset="0"/>
                <a:ea typeface="华文细黑" pitchFamily="2" charset="-122"/>
                <a:cs typeface="Times New Roman" pitchFamily="18" charset="0"/>
              </a:rPr>
              <a:t>目前</a:t>
            </a:r>
            <a:r>
              <a:rPr lang="en-US" altLang="zh-CN">
                <a:latin typeface="Times New Roman" pitchFamily="18" charset="0"/>
                <a:ea typeface="华文细黑" pitchFamily="2" charset="-122"/>
                <a:cs typeface="Times New Roman" pitchFamily="18" charset="0"/>
              </a:rPr>
              <a:t>1</a:t>
            </a:r>
            <a:r>
              <a:rPr lang="zh-CN" altLang="en-US">
                <a:latin typeface="Times New Roman" pitchFamily="18" charset="0"/>
                <a:ea typeface="华文细黑" pitchFamily="2" charset="-122"/>
                <a:cs typeface="Times New Roman" pitchFamily="18" charset="0"/>
              </a:rPr>
              <a:t>美元</a:t>
            </a:r>
            <a:r>
              <a:rPr lang="en-US" altLang="zh-CN">
                <a:latin typeface="Times New Roman" pitchFamily="18" charset="0"/>
                <a:ea typeface="华文细黑" pitchFamily="2" charset="-122"/>
                <a:cs typeface="Times New Roman" pitchFamily="18" charset="0"/>
              </a:rPr>
              <a:t>=1.8</a:t>
            </a:r>
            <a:r>
              <a:rPr lang="zh-CN" altLang="en-US">
                <a:latin typeface="Times New Roman" pitchFamily="18" charset="0"/>
                <a:ea typeface="华文细黑" pitchFamily="2" charset="-122"/>
                <a:cs typeface="Times New Roman" pitchFamily="18" charset="0"/>
              </a:rPr>
              <a:t>马克</a:t>
            </a:r>
          </a:p>
          <a:p>
            <a:pPr algn="just" eaLnBrk="1" hangingPunct="1">
              <a:lnSpc>
                <a:spcPct val="120000"/>
              </a:lnSpc>
            </a:pPr>
            <a:r>
              <a:rPr lang="zh-CN" altLang="en-US">
                <a:latin typeface="Times New Roman" pitchFamily="18" charset="0"/>
                <a:ea typeface="华文细黑" pitchFamily="2" charset="-122"/>
                <a:cs typeface="Times New Roman" pitchFamily="18" charset="0"/>
              </a:rPr>
              <a:t>当前美元利率（年）</a:t>
            </a:r>
            <a:r>
              <a:rPr lang="en-US" altLang="zh-CN">
                <a:latin typeface="Times New Roman" pitchFamily="18" charset="0"/>
                <a:ea typeface="华文细黑" pitchFamily="2" charset="-122"/>
                <a:cs typeface="Times New Roman" pitchFamily="18" charset="0"/>
              </a:rPr>
              <a:t>6%</a:t>
            </a:r>
          </a:p>
          <a:p>
            <a:pPr algn="just" eaLnBrk="1" hangingPunct="1">
              <a:lnSpc>
                <a:spcPct val="120000"/>
              </a:lnSpc>
            </a:pPr>
            <a:r>
              <a:rPr lang="zh-CN" altLang="en-US">
                <a:latin typeface="Times New Roman" pitchFamily="18" charset="0"/>
                <a:ea typeface="华文细黑" pitchFamily="2" charset="-122"/>
                <a:cs typeface="Times New Roman" pitchFamily="18" charset="0"/>
              </a:rPr>
              <a:t>当前马克利率（年）</a:t>
            </a:r>
            <a:r>
              <a:rPr lang="en-US" altLang="zh-CN">
                <a:latin typeface="Times New Roman" pitchFamily="18" charset="0"/>
                <a:ea typeface="华文细黑" pitchFamily="2" charset="-122"/>
                <a:cs typeface="Times New Roman" pitchFamily="18" charset="0"/>
              </a:rPr>
              <a:t>10%</a:t>
            </a:r>
          </a:p>
          <a:p>
            <a:pPr algn="just" eaLnBrk="1" hangingPunct="1">
              <a:lnSpc>
                <a:spcPct val="120000"/>
              </a:lnSpc>
            </a:pPr>
            <a:r>
              <a:rPr lang="zh-CN" altLang="en-US">
                <a:latin typeface="Times New Roman" pitchFamily="18" charset="0"/>
                <a:ea typeface="华文细黑" pitchFamily="2" charset="-122"/>
                <a:cs typeface="Times New Roman" pitchFamily="18" charset="0"/>
              </a:rPr>
              <a:t>问：</a:t>
            </a:r>
            <a:r>
              <a:rPr lang="en-US" altLang="zh-CN">
                <a:latin typeface="Times New Roman" pitchFamily="18" charset="0"/>
                <a:ea typeface="华文细黑" pitchFamily="2" charset="-122"/>
                <a:cs typeface="Times New Roman" pitchFamily="18" charset="0"/>
              </a:rPr>
              <a:t>1</a:t>
            </a:r>
            <a:r>
              <a:rPr lang="zh-CN" altLang="en-US">
                <a:latin typeface="Times New Roman" pitchFamily="18" charset="0"/>
                <a:ea typeface="华文细黑" pitchFamily="2" charset="-122"/>
                <a:cs typeface="Times New Roman" pitchFamily="18" charset="0"/>
              </a:rPr>
              <a:t>年期的马克远期汇率为多少呢？</a:t>
            </a:r>
          </a:p>
          <a:p>
            <a:pPr eaLnBrk="1" hangingPunct="1"/>
            <a:endParaRPr lang="en-US" altLang="zh-CN" smtClean="0">
              <a:ea typeface="华文细黑" pitchFamily="2" charset="-122"/>
              <a:cs typeface="Times New Roman" pitchFamily="18" charset="0"/>
            </a:endParaRPr>
          </a:p>
        </p:txBody>
      </p:sp>
      <p:sp>
        <p:nvSpPr>
          <p:cNvPr id="30724"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90E4C862-FACF-43B8-BD31-59063FFFBBE5}" type="slidenum">
              <a:rPr lang="en-US" altLang="zh-CN"/>
              <a:pPr>
                <a:defRPr/>
              </a:pPr>
              <a:t>15</a:t>
            </a:fld>
            <a:endParaRPr lang="en-US" altLang="zh-CN"/>
          </a:p>
        </p:txBody>
      </p:sp>
      <p:sp>
        <p:nvSpPr>
          <p:cNvPr id="5" name="Rectangle 2"/>
          <p:cNvSpPr txBox="1">
            <a:spLocks noChangeArrowheads="1"/>
          </p:cNvSpPr>
          <p:nvPr/>
        </p:nvSpPr>
        <p:spPr>
          <a:xfrm>
            <a:off x="1992313"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txBox="1">
            <a:spLocks noChangeArrowheads="1"/>
          </p:cNvSpPr>
          <p:nvPr/>
        </p:nvSpPr>
        <p:spPr>
          <a:xfrm>
            <a:off x="2135188" y="1268414"/>
            <a:ext cx="7467600" cy="509587"/>
          </a:xfrm>
          <a:prstGeom prst="rect">
            <a:avLst/>
          </a:prstGeom>
        </p:spPr>
        <p:txBody>
          <a:bodyPr anchor="b"/>
          <a:lstStyle/>
          <a:p>
            <a:pPr algn="l">
              <a:spcBef>
                <a:spcPct val="0"/>
              </a:spcBef>
              <a:buClrTx/>
              <a:buSzTx/>
              <a:buFontTx/>
              <a:buNone/>
              <a:defRPr/>
            </a:pPr>
            <a:r>
              <a:rPr lang="zh-CN" altLang="en-US" sz="2800" b="1" cap="small" dirty="0">
                <a:latin typeface="华文细黑" pitchFamily="2" charset="-122"/>
                <a:ea typeface="华文细黑" pitchFamily="2" charset="-122"/>
                <a:cs typeface="+mj-cs"/>
              </a:rPr>
              <a:t>远期汇率的计算</a:t>
            </a:r>
            <a:r>
              <a:rPr lang="zh-CN" altLang="en-US" sz="2800" b="1" cap="small" dirty="0">
                <a:solidFill>
                  <a:schemeClr val="accent3"/>
                </a:solidFill>
                <a:latin typeface="华文细黑" pitchFamily="2" charset="-122"/>
                <a:ea typeface="华文细黑" pitchFamily="2" charset="-122"/>
                <a:cs typeface="+mj-cs"/>
              </a:rPr>
              <a:t>（简化的利率平价公式）</a:t>
            </a:r>
            <a:endParaRPr lang="zh-CN" altLang="en-US" sz="2800" b="1" cap="small" dirty="0">
              <a:latin typeface="华文细黑" pitchFamily="2" charset="-122"/>
              <a:ea typeface="华文细黑" pitchFamily="2" charset="-122"/>
              <a:cs typeface="+mj-cs"/>
            </a:endParaRPr>
          </a:p>
        </p:txBody>
      </p:sp>
    </p:spTree>
    <p:extLst>
      <p:ext uri="{BB962C8B-B14F-4D97-AF65-F5344CB8AC3E}">
        <p14:creationId xmlns:p14="http://schemas.microsoft.com/office/powerpoint/2010/main" val="1374566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 calcmode="lin" valueType="num">
                                      <p:cBhvr additive="base">
                                        <p:cTn id="7"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A2143E2D-6825-43E5-9A11-A85859C2E698}" type="slidenum">
              <a:rPr lang="en-US" altLang="zh-CN"/>
              <a:pPr>
                <a:defRPr/>
              </a:pPr>
              <a:t>16</a:t>
            </a:fld>
            <a:endParaRPr lang="en-US" altLang="zh-CN"/>
          </a:p>
        </p:txBody>
      </p:sp>
      <p:graphicFrame>
        <p:nvGraphicFramePr>
          <p:cNvPr id="77826" name="Object 3"/>
          <p:cNvGraphicFramePr>
            <a:graphicFrameLocks noChangeAspect="1"/>
          </p:cNvGraphicFramePr>
          <p:nvPr/>
        </p:nvGraphicFramePr>
        <p:xfrm>
          <a:off x="2208214" y="2205038"/>
          <a:ext cx="7189787" cy="4278312"/>
        </p:xfrm>
        <a:graphic>
          <a:graphicData uri="http://schemas.openxmlformats.org/presentationml/2006/ole">
            <mc:AlternateContent xmlns:mc="http://schemas.openxmlformats.org/markup-compatibility/2006">
              <mc:Choice xmlns:v="urn:schemas-microsoft-com:vml" Requires="v">
                <p:oleObj spid="_x0000_s1027" name="Document" r:id="rId3" imgW="8110693" imgH="4820205" progId="Word.Document.8">
                  <p:embed/>
                </p:oleObj>
              </mc:Choice>
              <mc:Fallback>
                <p:oleObj name="Document" r:id="rId3" imgW="8110693" imgH="4820205" progId="Word.Document.8">
                  <p:embed/>
                  <p:pic>
                    <p:nvPicPr>
                      <p:cNvPr id="778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205038"/>
                        <a:ext cx="7189787" cy="42783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2063750"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063750" y="1268414"/>
            <a:ext cx="7467600" cy="509587"/>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299847734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3"/>
          <p:cNvGraphicFramePr>
            <a:graphicFrameLocks noChangeAspect="1"/>
          </p:cNvGraphicFramePr>
          <p:nvPr/>
        </p:nvGraphicFramePr>
        <p:xfrm>
          <a:off x="1919288" y="1700213"/>
          <a:ext cx="8102600" cy="5010150"/>
        </p:xfrm>
        <a:graphic>
          <a:graphicData uri="http://schemas.openxmlformats.org/presentationml/2006/ole">
            <mc:AlternateContent xmlns:mc="http://schemas.openxmlformats.org/markup-compatibility/2006">
              <mc:Choice xmlns:v="urn:schemas-microsoft-com:vml" Requires="v">
                <p:oleObj spid="_x0000_s2051" name="Document" r:id="rId3" imgW="8112891" imgH="5010349" progId="Word.Document.8">
                  <p:embed/>
                </p:oleObj>
              </mc:Choice>
              <mc:Fallback>
                <p:oleObj name="Document" r:id="rId3" imgW="8112891" imgH="5010349" progId="Word.Document.8">
                  <p:embed/>
                  <p:pic>
                    <p:nvPicPr>
                      <p:cNvPr id="788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700213"/>
                        <a:ext cx="8102600" cy="5010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cap="sq">
                            <a:solidFill>
                              <a:srgbClr val="33333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578963"/>
                              </a:outerShdw>
                            </a:effectLst>
                          </a14:hiddenEffects>
                        </a:ext>
                      </a:extLst>
                    </p:spPr>
                  </p:pic>
                </p:oleObj>
              </mc:Fallback>
            </mc:AlternateContent>
          </a:graphicData>
        </a:graphic>
      </p:graphicFrame>
      <p:sp>
        <p:nvSpPr>
          <p:cNvPr id="5" name="Rectangle 2"/>
          <p:cNvSpPr txBox="1">
            <a:spLocks noChangeArrowheads="1"/>
          </p:cNvSpPr>
          <p:nvPr/>
        </p:nvSpPr>
        <p:spPr>
          <a:xfrm>
            <a:off x="2135188"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txBox="1">
            <a:spLocks noChangeArrowheads="1"/>
          </p:cNvSpPr>
          <p:nvPr/>
        </p:nvSpPr>
        <p:spPr>
          <a:xfrm>
            <a:off x="2135188" y="1125538"/>
            <a:ext cx="7467600" cy="508000"/>
          </a:xfrm>
          <a:prstGeom prst="rect">
            <a:avLst/>
          </a:prstGeom>
        </p:spPr>
        <p:txBody>
          <a:bodyPr anchor="b"/>
          <a:lstStyle/>
          <a:p>
            <a:pPr algn="l">
              <a:spcBef>
                <a:spcPct val="0"/>
              </a:spcBef>
              <a:buClrTx/>
              <a:buSzTx/>
              <a:buFontTx/>
              <a:buNone/>
              <a:defRPr/>
            </a:pPr>
            <a:r>
              <a:rPr lang="zh-CN" altLang="en-US" sz="2800" b="1" cap="small" dirty="0">
                <a:latin typeface="华文细黑" pitchFamily="2" charset="-122"/>
                <a:ea typeface="华文细黑" pitchFamily="2" charset="-122"/>
                <a:cs typeface="+mj-cs"/>
              </a:rPr>
              <a:t>远期汇率的计算</a:t>
            </a:r>
            <a:r>
              <a:rPr lang="zh-CN" altLang="en-US" sz="2800" b="1" cap="small" dirty="0">
                <a:solidFill>
                  <a:schemeClr val="accent3"/>
                </a:solidFill>
                <a:latin typeface="华文细黑" pitchFamily="2" charset="-122"/>
                <a:ea typeface="华文细黑" pitchFamily="2" charset="-122"/>
                <a:cs typeface="+mj-cs"/>
              </a:rPr>
              <a:t>（简化的利率平价公式）</a:t>
            </a:r>
            <a:endParaRPr lang="zh-CN" altLang="en-US" sz="2800" b="1" cap="small" dirty="0">
              <a:latin typeface="华文细黑" pitchFamily="2" charset="-122"/>
              <a:ea typeface="华文细黑" pitchFamily="2" charset="-122"/>
              <a:cs typeface="+mj-cs"/>
            </a:endParaRPr>
          </a:p>
        </p:txBody>
      </p:sp>
    </p:spTree>
    <p:extLst>
      <p:ext uri="{BB962C8B-B14F-4D97-AF65-F5344CB8AC3E}">
        <p14:creationId xmlns:p14="http://schemas.microsoft.com/office/powerpoint/2010/main" val="3471806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981200" y="1600201"/>
            <a:ext cx="7467600" cy="4873625"/>
          </a:xfrm>
        </p:spPr>
        <p:txBody>
          <a:bodyPr/>
          <a:lstStyle/>
          <a:p>
            <a:pPr eaLnBrk="1" hangingPunct="1">
              <a:defRPr/>
            </a:pPr>
            <a:r>
              <a:rPr lang="zh-CN" altLang="en-US" dirty="0" smtClean="0">
                <a:latin typeface="Times New Roman" pitchFamily="18" charset="0"/>
                <a:ea typeface="华文细黑" pitchFamily="2" charset="-122"/>
                <a:cs typeface="Times New Roman" pitchFamily="18" charset="0"/>
              </a:rPr>
              <a:t>设：</a:t>
            </a:r>
            <a:endParaRPr lang="en-US" altLang="zh-CN" dirty="0" smtClean="0">
              <a:latin typeface="Times New Roman" pitchFamily="18" charset="0"/>
              <a:ea typeface="华文细黑" pitchFamily="2" charset="-122"/>
              <a:cs typeface="Times New Roman" pitchFamily="18" charset="0"/>
            </a:endParaRPr>
          </a:p>
          <a:p>
            <a:pPr lvl="1" eaLnBrk="1" hangingPunct="1">
              <a:defRPr/>
            </a:pPr>
            <a:r>
              <a:rPr lang="en-US" altLang="zh-CN" i="1" dirty="0">
                <a:latin typeface="Times New Roman" pitchFamily="18" charset="0"/>
                <a:ea typeface="华文细黑" pitchFamily="2" charset="-122"/>
                <a:cs typeface="Times New Roman" pitchFamily="18" charset="0"/>
              </a:rPr>
              <a:t>F</a:t>
            </a:r>
            <a:r>
              <a:rPr lang="zh-CN" altLang="en-US" dirty="0">
                <a:latin typeface="Times New Roman" pitchFamily="18" charset="0"/>
                <a:ea typeface="华文细黑" pitchFamily="2" charset="-122"/>
                <a:cs typeface="Times New Roman" pitchFamily="18" charset="0"/>
              </a:rPr>
              <a:t>是远期汇率</a:t>
            </a:r>
          </a:p>
          <a:p>
            <a:pPr lvl="1" eaLnBrk="1" hangingPunct="1">
              <a:defRPr/>
            </a:pPr>
            <a:r>
              <a:rPr lang="en-US" altLang="zh-CN" i="1" dirty="0">
                <a:latin typeface="Times New Roman" pitchFamily="18" charset="0"/>
                <a:ea typeface="华文细黑" pitchFamily="2" charset="-122"/>
                <a:cs typeface="Times New Roman" pitchFamily="18" charset="0"/>
              </a:rPr>
              <a:t>S</a:t>
            </a:r>
            <a:r>
              <a:rPr lang="zh-CN" altLang="en-US" dirty="0">
                <a:latin typeface="Times New Roman" pitchFamily="18" charset="0"/>
                <a:ea typeface="华文细黑" pitchFamily="2" charset="-122"/>
                <a:cs typeface="Times New Roman" pitchFamily="18" charset="0"/>
              </a:rPr>
              <a:t>是当前的即期汇率</a:t>
            </a:r>
          </a:p>
          <a:p>
            <a:pPr lvl="1" eaLnBrk="1" hangingPunct="1">
              <a:defRPr/>
            </a:pPr>
            <a:r>
              <a:rPr lang="en-US" altLang="zh-CN" i="1" dirty="0" err="1">
                <a:latin typeface="Times New Roman" pitchFamily="18" charset="0"/>
                <a:ea typeface="华文细黑" pitchFamily="2" charset="-122"/>
                <a:cs typeface="Times New Roman" pitchFamily="18" charset="0"/>
              </a:rPr>
              <a:t>i</a:t>
            </a:r>
            <a:r>
              <a:rPr lang="en-US" altLang="zh-CN" sz="1200" i="1" dirty="0" err="1">
                <a:latin typeface="Times New Roman" pitchFamily="18" charset="0"/>
                <a:ea typeface="华文细黑" pitchFamily="2" charset="-122"/>
                <a:cs typeface="Times New Roman" pitchFamily="18" charset="0"/>
              </a:rPr>
              <a:t>q</a:t>
            </a:r>
            <a:r>
              <a:rPr lang="zh-CN" altLang="en-US" dirty="0">
                <a:latin typeface="Times New Roman" pitchFamily="18" charset="0"/>
                <a:ea typeface="华文细黑" pitchFamily="2" charset="-122"/>
                <a:cs typeface="Times New Roman" pitchFamily="18" charset="0"/>
              </a:rPr>
              <a:t>为报价货币（如案例中的日元）的年利率</a:t>
            </a:r>
          </a:p>
          <a:p>
            <a:pPr lvl="1" eaLnBrk="1" hangingPunct="1">
              <a:defRPr/>
            </a:pPr>
            <a:r>
              <a:rPr lang="en-US" altLang="zh-CN" i="1" dirty="0" err="1">
                <a:latin typeface="Times New Roman" pitchFamily="18" charset="0"/>
                <a:ea typeface="华文细黑" pitchFamily="2" charset="-122"/>
                <a:cs typeface="Times New Roman" pitchFamily="18" charset="0"/>
              </a:rPr>
              <a:t>i</a:t>
            </a:r>
            <a:r>
              <a:rPr lang="en-US" altLang="zh-CN" sz="1050" i="1" dirty="0" err="1">
                <a:latin typeface="Times New Roman" pitchFamily="18" charset="0"/>
                <a:ea typeface="华文细黑" pitchFamily="2" charset="-122"/>
                <a:cs typeface="Times New Roman" pitchFamily="18" charset="0"/>
              </a:rPr>
              <a:t>b</a:t>
            </a:r>
            <a:r>
              <a:rPr lang="zh-CN" altLang="en-US" dirty="0">
                <a:latin typeface="Times New Roman" pitchFamily="18" charset="0"/>
                <a:ea typeface="华文细黑" pitchFamily="2" charset="-122"/>
                <a:cs typeface="Times New Roman" pitchFamily="18" charset="0"/>
              </a:rPr>
              <a:t>是基础货币（如案例中的美元）的利率</a:t>
            </a:r>
          </a:p>
          <a:p>
            <a:pPr lvl="1" eaLnBrk="1" hangingPunct="1">
              <a:defRPr/>
            </a:pPr>
            <a:r>
              <a:rPr lang="en-US" altLang="zh-CN" i="1" dirty="0">
                <a:latin typeface="Times New Roman" pitchFamily="18" charset="0"/>
                <a:ea typeface="华文细黑" pitchFamily="2" charset="-122"/>
                <a:cs typeface="Times New Roman" pitchFamily="18" charset="0"/>
              </a:rPr>
              <a:t>Days</a:t>
            </a:r>
            <a:r>
              <a:rPr lang="en-US" altLang="zh-CN" dirty="0">
                <a:latin typeface="Times New Roman" pitchFamily="18" charset="0"/>
                <a:ea typeface="华文细黑" pitchFamily="2" charset="-122"/>
                <a:cs typeface="Times New Roman" pitchFamily="18" charset="0"/>
              </a:rPr>
              <a:t> </a:t>
            </a:r>
            <a:r>
              <a:rPr lang="zh-CN" altLang="en-US" dirty="0">
                <a:latin typeface="Times New Roman" pitchFamily="18" charset="0"/>
                <a:ea typeface="华文细黑" pitchFamily="2" charset="-122"/>
                <a:cs typeface="Times New Roman" pitchFamily="18" charset="0"/>
              </a:rPr>
              <a:t>是从即期到远期的天数</a:t>
            </a:r>
          </a:p>
          <a:p>
            <a:pPr lvl="1" eaLnBrk="1" hangingPunct="1">
              <a:defRPr/>
            </a:pPr>
            <a:r>
              <a:rPr lang="en-US" altLang="zh-CN" i="1" dirty="0" err="1">
                <a:latin typeface="Times New Roman" pitchFamily="18" charset="0"/>
                <a:ea typeface="华文细黑" pitchFamily="2" charset="-122"/>
                <a:cs typeface="Times New Roman" pitchFamily="18" charset="0"/>
              </a:rPr>
              <a:t>Basis</a:t>
            </a:r>
            <a:r>
              <a:rPr lang="en-US" altLang="zh-CN" sz="1200" i="1" dirty="0" err="1">
                <a:latin typeface="Times New Roman" pitchFamily="18" charset="0"/>
                <a:ea typeface="华文细黑" pitchFamily="2" charset="-122"/>
                <a:cs typeface="Times New Roman" pitchFamily="18" charset="0"/>
              </a:rPr>
              <a:t>q</a:t>
            </a:r>
            <a:r>
              <a:rPr lang="zh-CN" altLang="en-US" dirty="0">
                <a:latin typeface="Times New Roman" pitchFamily="18" charset="0"/>
                <a:ea typeface="华文细黑" pitchFamily="2" charset="-122"/>
                <a:cs typeface="Times New Roman" pitchFamily="18" charset="0"/>
              </a:rPr>
              <a:t>是报价货币一年的天数（计算日元我们假设为一年</a:t>
            </a:r>
            <a:r>
              <a:rPr lang="en-US" altLang="zh-CN" dirty="0">
                <a:latin typeface="Times New Roman" pitchFamily="18" charset="0"/>
                <a:ea typeface="华文细黑" pitchFamily="2" charset="-122"/>
                <a:cs typeface="Times New Roman" pitchFamily="18" charset="0"/>
              </a:rPr>
              <a:t>360</a:t>
            </a:r>
            <a:r>
              <a:rPr lang="zh-CN" altLang="en-US" dirty="0">
                <a:latin typeface="Times New Roman" pitchFamily="18" charset="0"/>
                <a:ea typeface="华文细黑" pitchFamily="2" charset="-122"/>
                <a:cs typeface="Times New Roman" pitchFamily="18" charset="0"/>
              </a:rPr>
              <a:t>天）</a:t>
            </a:r>
          </a:p>
          <a:p>
            <a:pPr lvl="1" eaLnBrk="1" hangingPunct="1">
              <a:defRPr/>
            </a:pPr>
            <a:r>
              <a:rPr lang="en-US" altLang="zh-CN" i="1" dirty="0" err="1">
                <a:latin typeface="Times New Roman" pitchFamily="18" charset="0"/>
                <a:ea typeface="华文细黑" pitchFamily="2" charset="-122"/>
                <a:cs typeface="Times New Roman" pitchFamily="18" charset="0"/>
              </a:rPr>
              <a:t>Basis</a:t>
            </a:r>
            <a:r>
              <a:rPr lang="en-US" altLang="zh-CN" sz="1200" i="1" dirty="0" err="1">
                <a:latin typeface="Times New Roman" pitchFamily="18" charset="0"/>
                <a:ea typeface="华文细黑" pitchFamily="2" charset="-122"/>
                <a:cs typeface="Times New Roman" pitchFamily="18" charset="0"/>
              </a:rPr>
              <a:t>b</a:t>
            </a:r>
            <a:r>
              <a:rPr lang="zh-CN" altLang="en-US" dirty="0">
                <a:latin typeface="Times New Roman" pitchFamily="18" charset="0"/>
                <a:ea typeface="华文细黑" pitchFamily="2" charset="-122"/>
                <a:cs typeface="Times New Roman" pitchFamily="18" charset="0"/>
              </a:rPr>
              <a:t>是基础货币一年的天数（计算美元一年也是</a:t>
            </a:r>
            <a:r>
              <a:rPr lang="en-US" altLang="zh-CN" dirty="0">
                <a:latin typeface="Times New Roman" pitchFamily="18" charset="0"/>
                <a:ea typeface="华文细黑" pitchFamily="2" charset="-122"/>
                <a:cs typeface="Times New Roman" pitchFamily="18" charset="0"/>
              </a:rPr>
              <a:t>360</a:t>
            </a:r>
            <a:r>
              <a:rPr lang="zh-CN" altLang="en-US" dirty="0">
                <a:latin typeface="Times New Roman" pitchFamily="18" charset="0"/>
                <a:ea typeface="华文细黑" pitchFamily="2" charset="-122"/>
                <a:cs typeface="Times New Roman" pitchFamily="18" charset="0"/>
              </a:rPr>
              <a:t>天）。 </a:t>
            </a:r>
          </a:p>
          <a:p>
            <a:pPr eaLnBrk="1" hangingPunct="1">
              <a:defRPr/>
            </a:pPr>
            <a:endParaRPr lang="en-US" altLang="zh-CN" sz="3200" dirty="0"/>
          </a:p>
        </p:txBody>
      </p:sp>
      <p:sp>
        <p:nvSpPr>
          <p:cNvPr id="3174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9340EC56-ADC6-43F8-AC17-99BBBE752763}" type="slidenum">
              <a:rPr lang="en-US" altLang="zh-CN"/>
              <a:pPr>
                <a:defRPr/>
              </a:pPr>
              <a:t>18</a:t>
            </a:fld>
            <a:endParaRPr lang="en-US" altLang="zh-CN"/>
          </a:p>
        </p:txBody>
      </p:sp>
      <p:sp>
        <p:nvSpPr>
          <p:cNvPr id="5" name="Rectangle 2"/>
          <p:cNvSpPr txBox="1">
            <a:spLocks noChangeArrowheads="1"/>
          </p:cNvSpPr>
          <p:nvPr/>
        </p:nvSpPr>
        <p:spPr>
          <a:xfrm>
            <a:off x="2135188"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6" name="Rectangle 2"/>
          <p:cNvSpPr>
            <a:spLocks noGrp="1" noChangeArrowheads="1"/>
          </p:cNvSpPr>
          <p:nvPr>
            <p:ph type="title"/>
          </p:nvPr>
        </p:nvSpPr>
        <p:spPr>
          <a:xfrm>
            <a:off x="2063750" y="1125538"/>
            <a:ext cx="7467600" cy="508000"/>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355408641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EC75F953-352F-400F-B012-68C32CC0DCFC}" type="slidenum">
              <a:rPr lang="en-US" altLang="zh-CN"/>
              <a:pPr>
                <a:defRPr/>
              </a:pPr>
              <a:t>19</a:t>
            </a:fld>
            <a:endParaRPr lang="en-US" altLang="zh-CN"/>
          </a:p>
        </p:txBody>
      </p:sp>
      <p:graphicFrame>
        <p:nvGraphicFramePr>
          <p:cNvPr id="79874" name="Object 4"/>
          <p:cNvGraphicFramePr>
            <a:graphicFrameLocks noChangeAspect="1"/>
          </p:cNvGraphicFramePr>
          <p:nvPr/>
        </p:nvGraphicFramePr>
        <p:xfrm>
          <a:off x="2097089" y="2565400"/>
          <a:ext cx="7323137" cy="3416300"/>
        </p:xfrm>
        <a:graphic>
          <a:graphicData uri="http://schemas.openxmlformats.org/presentationml/2006/ole">
            <mc:AlternateContent xmlns:mc="http://schemas.openxmlformats.org/markup-compatibility/2006">
              <mc:Choice xmlns:v="urn:schemas-microsoft-com:vml" Requires="v">
                <p:oleObj spid="_x0000_s3075" name="Equation" r:id="rId3" imgW="2666880" imgH="1371600" progId="Equation.DSMT4">
                  <p:embed/>
                </p:oleObj>
              </mc:Choice>
              <mc:Fallback>
                <p:oleObj name="Equation" r:id="rId3" imgW="2666880" imgH="1371600" progId="Equation.DSMT4">
                  <p:embed/>
                  <p:pic>
                    <p:nvPicPr>
                      <p:cNvPr id="798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9" y="2565400"/>
                        <a:ext cx="7323137" cy="341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txBox="1">
            <a:spLocks noChangeArrowheads="1"/>
          </p:cNvSpPr>
          <p:nvPr/>
        </p:nvSpPr>
        <p:spPr>
          <a:xfrm>
            <a:off x="2063750" y="404813"/>
            <a:ext cx="7467600" cy="652462"/>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7" name="Rectangle 2"/>
          <p:cNvSpPr>
            <a:spLocks noGrp="1" noChangeArrowheads="1"/>
          </p:cNvSpPr>
          <p:nvPr>
            <p:ph type="title"/>
          </p:nvPr>
        </p:nvSpPr>
        <p:spPr>
          <a:xfrm>
            <a:off x="2063750" y="1484314"/>
            <a:ext cx="7467600" cy="509587"/>
          </a:xfrm>
        </p:spPr>
        <p:txBody>
          <a:bodyPr>
            <a:noAutofit/>
          </a:bodyPr>
          <a:lstStyle/>
          <a:p>
            <a:pPr eaLnBrk="1" hangingPunct="1">
              <a:defRPr/>
            </a:pPr>
            <a:r>
              <a:rPr lang="zh-CN" altLang="en-US" sz="2800" b="1" dirty="0">
                <a:latin typeface="华文细黑" pitchFamily="2" charset="-122"/>
                <a:ea typeface="华文细黑" pitchFamily="2" charset="-122"/>
              </a:rPr>
              <a:t>远期汇率的计算</a:t>
            </a:r>
            <a:r>
              <a:rPr lang="zh-CN" altLang="en-US" sz="2800" b="1" dirty="0">
                <a:solidFill>
                  <a:schemeClr val="accent3"/>
                </a:solidFill>
                <a:latin typeface="华文细黑" pitchFamily="2" charset="-122"/>
                <a:ea typeface="华文细黑" pitchFamily="2" charset="-122"/>
              </a:rPr>
              <a:t>（简化的利率平价公式）</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val="15620398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
        <p:nvSpPr>
          <p:cNvPr id="409603" name="Rectangle 3"/>
          <p:cNvSpPr>
            <a:spLocks noGrp="1"/>
          </p:cNvSpPr>
          <p:nvPr>
            <p:ph type="body" idx="4294967295"/>
          </p:nvPr>
        </p:nvSpPr>
        <p:spPr>
          <a:xfrm>
            <a:off x="1774826" y="1125539"/>
            <a:ext cx="8353425" cy="5113337"/>
          </a:xfrm>
        </p:spPr>
        <p:txBody>
          <a:bodyPr/>
          <a:lstStyle/>
          <a:p>
            <a:pPr>
              <a:defRPr/>
            </a:pPr>
            <a:endParaRPr lang="zh-CN" altLang="en-US" dirty="0" smtClean="0"/>
          </a:p>
          <a:p>
            <a:pPr>
              <a:defRPr/>
            </a:pPr>
            <a:r>
              <a:rPr lang="zh-CN" altLang="en-US" dirty="0"/>
              <a:t>什么是外汇</a:t>
            </a:r>
            <a:r>
              <a:rPr lang="en-US" altLang="zh-CN" dirty="0"/>
              <a:t>?</a:t>
            </a:r>
            <a:endParaRPr lang="zh-CN" altLang="en-US" dirty="0">
              <a:latin typeface="华文细黑" pitchFamily="2" charset="-122"/>
              <a:ea typeface="华文细黑" pitchFamily="2" charset="-122"/>
            </a:endParaRPr>
          </a:p>
          <a:p>
            <a:pPr eaLnBrk="1" hangingPunct="1">
              <a:buFont typeface="Wingdings" pitchFamily="2" charset="2"/>
              <a:buNone/>
              <a:defRPr/>
            </a:pPr>
            <a:r>
              <a:rPr lang="zh-CN" altLang="en-US" dirty="0"/>
              <a:t>      </a:t>
            </a:r>
            <a:r>
              <a:rPr lang="zh-CN" altLang="en-US" dirty="0">
                <a:latin typeface="华文细黑" pitchFamily="2" charset="-122"/>
                <a:ea typeface="华文细黑" pitchFamily="2" charset="-122"/>
              </a:rPr>
              <a:t>外汇是以外国货币表示的货币、票据和有价证券，</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包括以外国货币支付的外钞、银行存款、各类票据、</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外国国债、外国公司债券、外国公司股票等一切外</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币债权债务。</a:t>
            </a:r>
            <a:endParaRPr lang="en-US" altLang="zh-CN" dirty="0">
              <a:latin typeface="华文细黑" pitchFamily="2" charset="-122"/>
              <a:ea typeface="华文细黑" pitchFamily="2" charset="-122"/>
            </a:endParaRPr>
          </a:p>
          <a:p>
            <a:pPr eaLnBrk="1" hangingPunct="1">
              <a:buFont typeface="Wingdings" pitchFamily="2" charset="2"/>
              <a:buNone/>
              <a:defRPr/>
            </a:pPr>
            <a:r>
              <a:rPr lang="en-US" altLang="zh-CN" dirty="0">
                <a:latin typeface="华文细黑" pitchFamily="2" charset="-122"/>
                <a:ea typeface="华文细黑" pitchFamily="2" charset="-122"/>
              </a:rPr>
              <a:t>        </a:t>
            </a:r>
            <a:r>
              <a:rPr lang="zh-CN" altLang="en-US" b="1" dirty="0">
                <a:solidFill>
                  <a:schemeClr val="accent3"/>
                </a:solidFill>
                <a:latin typeface="华文细黑" pitchFamily="2" charset="-122"/>
                <a:ea typeface="华文细黑" pitchFamily="2" charset="-122"/>
              </a:rPr>
              <a:t>注意</a:t>
            </a:r>
            <a:r>
              <a:rPr lang="zh-CN" altLang="en-US" b="1" dirty="0">
                <a:solidFill>
                  <a:schemeClr val="accent3"/>
                </a:solidFill>
                <a:latin typeface="华文细黑" pitchFamily="2" charset="-122"/>
                <a:ea typeface="华文细黑" pitchFamily="2" charset="-122"/>
                <a:sym typeface="Wingdings" pitchFamily="2" charset="2"/>
              </a:rPr>
              <a:t>：</a:t>
            </a:r>
            <a:r>
              <a:rPr lang="zh-CN" altLang="en-US" dirty="0">
                <a:latin typeface="华文细黑" pitchFamily="2" charset="-122"/>
                <a:ea typeface="华文细黑" pitchFamily="2" charset="-122"/>
                <a:sym typeface="Wingdings" pitchFamily="2" charset="2"/>
              </a:rPr>
              <a:t>（</a:t>
            </a:r>
            <a:r>
              <a:rPr lang="en-US" altLang="zh-CN" dirty="0">
                <a:latin typeface="华文细黑" pitchFamily="2" charset="-122"/>
                <a:ea typeface="华文细黑" pitchFamily="2" charset="-122"/>
                <a:sym typeface="Wingdings" pitchFamily="2" charset="2"/>
              </a:rPr>
              <a:t>1</a:t>
            </a:r>
            <a:r>
              <a:rPr lang="zh-CN" altLang="en-US" dirty="0">
                <a:latin typeface="华文细黑" pitchFamily="2" charset="-122"/>
                <a:ea typeface="华文细黑" pitchFamily="2" charset="-122"/>
                <a:sym typeface="Wingdings" pitchFamily="2" charset="2"/>
              </a:rPr>
              <a:t>）</a:t>
            </a:r>
            <a:r>
              <a:rPr lang="zh-CN" altLang="en-US" dirty="0">
                <a:latin typeface="华文细黑" pitchFamily="2" charset="-122"/>
                <a:ea typeface="华文细黑" pitchFamily="2" charset="-122"/>
              </a:rPr>
              <a:t>现钞（携带的货币）与现汇（汇入）</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                    （</a:t>
            </a:r>
            <a:r>
              <a:rPr lang="en-US" altLang="zh-CN" dirty="0">
                <a:latin typeface="华文细黑" pitchFamily="2" charset="-122"/>
                <a:ea typeface="华文细黑" pitchFamily="2" charset="-122"/>
              </a:rPr>
              <a:t>2</a:t>
            </a:r>
            <a:r>
              <a:rPr lang="zh-CN" altLang="en-US" dirty="0">
                <a:latin typeface="华文细黑" pitchFamily="2" charset="-122"/>
                <a:ea typeface="华文细黑" pitchFamily="2" charset="-122"/>
              </a:rPr>
              <a:t>）可自由兑换</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国际结算支付的手段</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                    （</a:t>
            </a:r>
            <a:r>
              <a:rPr lang="en-US" altLang="zh-CN" dirty="0">
                <a:latin typeface="华文细黑" pitchFamily="2" charset="-122"/>
                <a:ea typeface="华文细黑" pitchFamily="2" charset="-122"/>
              </a:rPr>
              <a:t>3</a:t>
            </a:r>
            <a:r>
              <a:rPr lang="zh-CN" altLang="en-US" dirty="0">
                <a:latin typeface="华文细黑" pitchFamily="2" charset="-122"/>
                <a:ea typeface="华文细黑" pitchFamily="2" charset="-122"/>
              </a:rPr>
              <a:t>）纸黄金（特别提款权）</a:t>
            </a:r>
            <a:endParaRPr lang="en-US" altLang="zh-CN" dirty="0">
              <a:latin typeface="华文细黑" pitchFamily="2" charset="-122"/>
              <a:ea typeface="华文细黑" pitchFamily="2" charset="-122"/>
            </a:endParaRPr>
          </a:p>
          <a:p>
            <a:pPr eaLnBrk="1" hangingPunct="1">
              <a:buFont typeface="Wingdings" pitchFamily="2" charset="2"/>
              <a:buNone/>
              <a:defRPr/>
            </a:pPr>
            <a:r>
              <a:rPr lang="zh-CN" altLang="en-US" dirty="0">
                <a:latin typeface="华文细黑" pitchFamily="2" charset="-122"/>
                <a:ea typeface="华文细黑" pitchFamily="2" charset="-122"/>
              </a:rPr>
              <a:t>                   </a:t>
            </a:r>
          </a:p>
        </p:txBody>
      </p:sp>
    </p:spTree>
    <p:extLst>
      <p:ext uri="{BB962C8B-B14F-4D97-AF65-F5344CB8AC3E}">
        <p14:creationId xmlns:p14="http://schemas.microsoft.com/office/powerpoint/2010/main" val="7287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7" dur="500"/>
                                        <p:tgtEl>
                                          <p:spTgt spid="40960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10" dur="500"/>
                                        <p:tgtEl>
                                          <p:spTgt spid="40960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13" dur="500"/>
                                        <p:tgtEl>
                                          <p:spTgt spid="40960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16" dur="500"/>
                                        <p:tgtEl>
                                          <p:spTgt spid="40960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9603">
                                            <p:txEl>
                                              <p:pRg st="6" end="6"/>
                                            </p:txEl>
                                          </p:spTgt>
                                        </p:tgtEl>
                                        <p:attrNameLst>
                                          <p:attrName>style.visibility</p:attrName>
                                        </p:attrNameLst>
                                      </p:cBhvr>
                                      <p:to>
                                        <p:strVal val="visible"/>
                                      </p:to>
                                    </p:set>
                                    <p:animEffect transition="in" filter="blinds(horizontal)">
                                      <p:cBhvr>
                                        <p:cTn id="21" dur="500"/>
                                        <p:tgtEl>
                                          <p:spTgt spid="40960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09603">
                                            <p:txEl>
                                              <p:pRg st="7" end="7"/>
                                            </p:txEl>
                                          </p:spTgt>
                                        </p:tgtEl>
                                        <p:attrNameLst>
                                          <p:attrName>style.visibility</p:attrName>
                                        </p:attrNameLst>
                                      </p:cBhvr>
                                      <p:to>
                                        <p:strVal val="visible"/>
                                      </p:to>
                                    </p:set>
                                    <p:animEffect transition="in" filter="blinds(horizontal)">
                                      <p:cBhvr>
                                        <p:cTn id="24" dur="500"/>
                                        <p:tgtEl>
                                          <p:spTgt spid="40960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09603">
                                            <p:txEl>
                                              <p:pRg st="8" end="8"/>
                                            </p:txEl>
                                          </p:spTgt>
                                        </p:tgtEl>
                                        <p:attrNameLst>
                                          <p:attrName>style.visibility</p:attrName>
                                        </p:attrNameLst>
                                      </p:cBhvr>
                                      <p:to>
                                        <p:strVal val="visible"/>
                                      </p:to>
                                    </p:set>
                                    <p:animEffect transition="in" filter="blinds(horizontal)">
                                      <p:cBhvr>
                                        <p:cTn id="27" dur="500"/>
                                        <p:tgtEl>
                                          <p:spTgt spid="409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1"/>
          <p:cNvSpPr>
            <a:spLocks noGrp="1"/>
          </p:cNvSpPr>
          <p:nvPr>
            <p:ph type="sldNum" sz="quarter" idx="12"/>
          </p:nvPr>
        </p:nvSpPr>
        <p:spPr bwMode="auto">
          <a:xfrm>
            <a:off x="8310563" y="5429250"/>
            <a:ext cx="2133600" cy="457200"/>
          </a:xfrm>
          <a:ln>
            <a:miter lim="800000"/>
            <a:headEnd/>
            <a:tailEnd/>
          </a:ln>
        </p:spPr>
        <p:txBody>
          <a:bodyPr/>
          <a:lstStyle/>
          <a:p>
            <a:pPr>
              <a:defRPr/>
            </a:pPr>
            <a:fld id="{DEB78ECA-0093-4497-9139-B90F1156BF50}" type="slidenum">
              <a:rPr lang="en-US" altLang="zh-CN"/>
              <a:pPr>
                <a:defRPr/>
              </a:pPr>
              <a:t>20</a:t>
            </a:fld>
            <a:endParaRPr lang="en-US" altLang="zh-CN"/>
          </a:p>
        </p:txBody>
      </p:sp>
      <p:graphicFrame>
        <p:nvGraphicFramePr>
          <p:cNvPr id="80898" name="Object 3"/>
          <p:cNvGraphicFramePr>
            <a:graphicFrameLocks noChangeAspect="1"/>
          </p:cNvGraphicFramePr>
          <p:nvPr/>
        </p:nvGraphicFramePr>
        <p:xfrm>
          <a:off x="2855913" y="2492376"/>
          <a:ext cx="5803900" cy="2233613"/>
        </p:xfrm>
        <a:graphic>
          <a:graphicData uri="http://schemas.openxmlformats.org/presentationml/2006/ole">
            <mc:AlternateContent xmlns:mc="http://schemas.openxmlformats.org/markup-compatibility/2006">
              <mc:Choice xmlns:v="urn:schemas-microsoft-com:vml" Requires="v">
                <p:oleObj spid="_x0000_s4099" name="Equation" r:id="rId3" imgW="2311200" imgH="888840" progId="Equation.DSMT4">
                  <p:embed/>
                </p:oleObj>
              </mc:Choice>
              <mc:Fallback>
                <p:oleObj name="Equation" r:id="rId3" imgW="2311200" imgH="888840" progId="Equation.DSMT4">
                  <p:embed/>
                  <p:pic>
                    <p:nvPicPr>
                      <p:cNvPr id="8089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492376"/>
                        <a:ext cx="5803900" cy="22336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Rectangle 4"/>
          <p:cNvSpPr>
            <a:spLocks noChangeArrowheads="1"/>
          </p:cNvSpPr>
          <p:nvPr/>
        </p:nvSpPr>
        <p:spPr bwMode="auto">
          <a:xfrm>
            <a:off x="5700713" y="3081338"/>
            <a:ext cx="9144000" cy="369332"/>
          </a:xfrm>
          <a:prstGeom prst="rect">
            <a:avLst/>
          </a:prstGeom>
          <a:noFill/>
          <a:ln w="9525">
            <a:noFill/>
            <a:miter lim="800000"/>
            <a:headEnd/>
            <a:tailEnd/>
          </a:ln>
        </p:spPr>
        <p:txBody>
          <a:bodyPr>
            <a:spAutoFit/>
          </a:bodyPr>
          <a:lstStyle/>
          <a:p>
            <a:endParaRPr lang="zh-CN" altLang="en-US"/>
          </a:p>
        </p:txBody>
      </p:sp>
      <p:sp>
        <p:nvSpPr>
          <p:cNvPr id="6" name="Rectangle 2"/>
          <p:cNvSpPr txBox="1">
            <a:spLocks noChangeArrowheads="1"/>
          </p:cNvSpPr>
          <p:nvPr/>
        </p:nvSpPr>
        <p:spPr>
          <a:xfrm>
            <a:off x="2135188" y="260351"/>
            <a:ext cx="7467600" cy="652463"/>
          </a:xfrm>
          <a:prstGeom prst="rect">
            <a:avLst/>
          </a:prstGeom>
        </p:spPr>
        <p:txBody>
          <a:bodyPr anchor="b"/>
          <a:lstStyle/>
          <a:p>
            <a:pPr algn="l">
              <a:spcBef>
                <a:spcPct val="0"/>
              </a:spcBef>
              <a:buClrTx/>
              <a:buSzTx/>
              <a:buFontTx/>
              <a:buNone/>
              <a:defRPr/>
            </a:pPr>
            <a:r>
              <a:rPr lang="zh-CN" altLang="en-US" sz="3600" b="1" cap="small" dirty="0">
                <a:latin typeface="+mj-lt"/>
                <a:ea typeface="+mj-ea"/>
                <a:cs typeface="+mj-cs"/>
              </a:rPr>
              <a:t>远期外汇合约</a:t>
            </a:r>
          </a:p>
        </p:txBody>
      </p:sp>
      <p:sp>
        <p:nvSpPr>
          <p:cNvPr id="7" name="Rectangle 2"/>
          <p:cNvSpPr txBox="1">
            <a:spLocks noChangeArrowheads="1"/>
          </p:cNvSpPr>
          <p:nvPr/>
        </p:nvSpPr>
        <p:spPr>
          <a:xfrm>
            <a:off x="2135188" y="1125538"/>
            <a:ext cx="7467600" cy="508000"/>
          </a:xfrm>
          <a:prstGeom prst="rect">
            <a:avLst/>
          </a:prstGeom>
        </p:spPr>
        <p:txBody>
          <a:bodyPr/>
          <a:lstStyle/>
          <a:p>
            <a:pPr algn="l">
              <a:spcBef>
                <a:spcPct val="0"/>
              </a:spcBef>
              <a:buClrTx/>
              <a:buSzTx/>
              <a:buFontTx/>
              <a:buNone/>
              <a:defRPr/>
            </a:pPr>
            <a:r>
              <a:rPr lang="zh-CN" altLang="en-US" sz="2800" b="1" cap="small" dirty="0">
                <a:latin typeface="华文细黑" pitchFamily="2" charset="-122"/>
                <a:ea typeface="华文细黑" pitchFamily="2" charset="-122"/>
                <a:cs typeface="+mj-cs"/>
              </a:rPr>
              <a:t>远期汇率的计算</a:t>
            </a:r>
            <a:r>
              <a:rPr lang="zh-CN" altLang="en-US" sz="2800" b="1" cap="small" dirty="0">
                <a:solidFill>
                  <a:schemeClr val="accent3"/>
                </a:solidFill>
                <a:latin typeface="华文细黑" pitchFamily="2" charset="-122"/>
                <a:ea typeface="华文细黑" pitchFamily="2" charset="-122"/>
                <a:cs typeface="+mj-cs"/>
              </a:rPr>
              <a:t>（简化的利率平价公式）</a:t>
            </a:r>
            <a:endParaRPr lang="zh-CN" altLang="en-US" sz="2800" b="1" cap="small" dirty="0">
              <a:latin typeface="华文细黑" pitchFamily="2" charset="-122"/>
              <a:ea typeface="华文细黑" pitchFamily="2" charset="-122"/>
              <a:cs typeface="+mj-cs"/>
            </a:endParaRPr>
          </a:p>
        </p:txBody>
      </p:sp>
      <p:sp>
        <p:nvSpPr>
          <p:cNvPr id="80903" name="矩形 7"/>
          <p:cNvSpPr>
            <a:spLocks noChangeArrowheads="1"/>
          </p:cNvSpPr>
          <p:nvPr/>
        </p:nvSpPr>
        <p:spPr bwMode="auto">
          <a:xfrm>
            <a:off x="2279651" y="1916114"/>
            <a:ext cx="5688013" cy="523875"/>
          </a:xfrm>
          <a:prstGeom prst="rect">
            <a:avLst/>
          </a:prstGeom>
          <a:noFill/>
          <a:ln w="9525">
            <a:noFill/>
            <a:miter lim="800000"/>
            <a:headEnd/>
            <a:tailEnd/>
          </a:ln>
        </p:spPr>
        <p:txBody>
          <a:bodyPr>
            <a:spAutoFit/>
          </a:bodyPr>
          <a:lstStyle/>
          <a:p>
            <a:pPr algn="l"/>
            <a:r>
              <a:rPr lang="zh-CN" altLang="en-US" sz="2800" b="1">
                <a:latin typeface="华文细黑" pitchFamily="2" charset="-122"/>
                <a:ea typeface="华文细黑" pitchFamily="2" charset="-122"/>
              </a:rPr>
              <a:t>远期汇差报价（实际报价方法）：</a:t>
            </a:r>
          </a:p>
        </p:txBody>
      </p:sp>
      <p:sp>
        <p:nvSpPr>
          <p:cNvPr id="80904" name="矩形 8"/>
          <p:cNvSpPr>
            <a:spLocks noChangeArrowheads="1"/>
          </p:cNvSpPr>
          <p:nvPr/>
        </p:nvSpPr>
        <p:spPr bwMode="auto">
          <a:xfrm>
            <a:off x="2424114" y="4797426"/>
            <a:ext cx="6408737" cy="1082675"/>
          </a:xfrm>
          <a:prstGeom prst="rect">
            <a:avLst/>
          </a:prstGeom>
          <a:noFill/>
          <a:ln w="9525">
            <a:noFill/>
            <a:miter lim="800000"/>
            <a:headEnd/>
            <a:tailEnd/>
          </a:ln>
        </p:spPr>
        <p:txBody>
          <a:bodyPr>
            <a:spAutoFit/>
          </a:bodyPr>
          <a:lstStyle/>
          <a:p>
            <a:pPr algn="l" eaLnBrk="0" hangingPunct="0">
              <a:spcBef>
                <a:spcPct val="30000"/>
              </a:spcBef>
            </a:pPr>
            <a:r>
              <a:rPr lang="en-US" altLang="zh-CN" sz="2800" b="1" i="1">
                <a:latin typeface="Times New Roman" pitchFamily="18" charset="0"/>
                <a:ea typeface="宋体" charset="-122"/>
              </a:rPr>
              <a:t>W</a:t>
            </a:r>
            <a:r>
              <a:rPr lang="en-US" altLang="zh-CN" sz="2800" b="1">
                <a:latin typeface="Times New Roman" pitchFamily="18" charset="0"/>
                <a:ea typeface="宋体" charset="-122"/>
              </a:rPr>
              <a:t> </a:t>
            </a:r>
            <a:r>
              <a:rPr lang="zh-CN" altLang="en-US" sz="2800" b="1">
                <a:latin typeface="Times New Roman" pitchFamily="18" charset="0"/>
                <a:ea typeface="宋体" charset="-122"/>
              </a:rPr>
              <a:t>：远期汇差或换汇汇率</a:t>
            </a:r>
          </a:p>
          <a:p>
            <a:pPr algn="l" eaLnBrk="0" hangingPunct="0">
              <a:spcBef>
                <a:spcPct val="30000"/>
              </a:spcBef>
            </a:pPr>
            <a:r>
              <a:rPr lang="zh-CN" altLang="en-US" sz="2800" b="1">
                <a:latin typeface="Times New Roman" pitchFamily="18" charset="0"/>
                <a:ea typeface="宋体" charset="-122"/>
              </a:rPr>
              <a:t>          该例中</a:t>
            </a:r>
            <a:r>
              <a:rPr lang="en-US" altLang="zh-CN" sz="2800" b="1" i="1">
                <a:latin typeface="Times New Roman" pitchFamily="18" charset="0"/>
                <a:ea typeface="宋体" charset="-122"/>
              </a:rPr>
              <a:t>W</a:t>
            </a:r>
            <a:r>
              <a:rPr lang="zh-CN" altLang="en-US" sz="2800" b="1">
                <a:latin typeface="Times New Roman" pitchFamily="18" charset="0"/>
                <a:ea typeface="宋体" charset="-122"/>
              </a:rPr>
              <a:t>＝</a:t>
            </a:r>
            <a:r>
              <a:rPr lang="en-US" altLang="zh-CN" sz="2800" b="1">
                <a:latin typeface="Times New Roman" pitchFamily="18" charset="0"/>
                <a:ea typeface="宋体" charset="-122"/>
              </a:rPr>
              <a:t>1.8679-1.8</a:t>
            </a:r>
            <a:r>
              <a:rPr lang="zh-CN" altLang="en-US" sz="2800" b="1">
                <a:latin typeface="Times New Roman" pitchFamily="18" charset="0"/>
                <a:ea typeface="宋体" charset="-122"/>
              </a:rPr>
              <a:t>＝</a:t>
            </a:r>
            <a:r>
              <a:rPr lang="en-US" altLang="zh-CN" sz="2800" b="1">
                <a:latin typeface="Times New Roman" pitchFamily="18" charset="0"/>
                <a:ea typeface="宋体" charset="-122"/>
              </a:rPr>
              <a:t>0.0679</a:t>
            </a:r>
          </a:p>
        </p:txBody>
      </p:sp>
    </p:spTree>
    <p:extLst>
      <p:ext uri="{BB962C8B-B14F-4D97-AF65-F5344CB8AC3E}">
        <p14:creationId xmlns:p14="http://schemas.microsoft.com/office/powerpoint/2010/main" val="299760103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外汇和外汇市场</a:t>
            </a:r>
          </a:p>
        </p:txBody>
      </p:sp>
      <p:sp>
        <p:nvSpPr>
          <p:cNvPr id="458755"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远期外汇合约</a:t>
            </a:r>
          </a:p>
        </p:txBody>
      </p:sp>
      <p:sp>
        <p:nvSpPr>
          <p:cNvPr id="387077"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外汇期货</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49" charset="-122"/>
              </a:rPr>
              <a:t>第五章    远期外汇与外汇期货</a:t>
            </a:r>
            <a:endParaRPr lang="zh-CN" altLang="en-US" sz="3600" b="1">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2377598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870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1703388" y="2133600"/>
            <a:ext cx="8604250" cy="3581400"/>
          </a:xfrm>
          <a:prstGeom prst="rect">
            <a:avLst/>
          </a:prstGeom>
          <a:noFill/>
          <a:ln w="28575">
            <a:noFill/>
            <a:miter lim="800000"/>
            <a:headEnd/>
            <a:tailEnd/>
          </a:ln>
        </p:spPr>
        <p:txBody>
          <a:bodyPr>
            <a:spAutoFit/>
          </a:bodyPr>
          <a:lstStyle/>
          <a:p>
            <a:pPr algn="l">
              <a:lnSpc>
                <a:spcPct val="150000"/>
              </a:lnSpc>
            </a:pPr>
            <a:r>
              <a:rPr lang="zh-CN" altLang="en-US" sz="2800" b="1">
                <a:latin typeface="华文细黑" pitchFamily="2" charset="-122"/>
                <a:ea typeface="华文细黑" pitchFamily="2" charset="-122"/>
              </a:rPr>
              <a:t>        </a:t>
            </a:r>
            <a:r>
              <a:rPr lang="zh-CN" altLang="en-US" sz="2400" b="1">
                <a:latin typeface="华文细黑" pitchFamily="2" charset="-122"/>
                <a:ea typeface="华文细黑" pitchFamily="2" charset="-122"/>
              </a:rPr>
              <a:t>外汇期货是指在特定的交易场所内通过会员或经纪人公开叫价的方式决定汇率价格，由清算公司进行清算，买卖交割数量、时间、地点、币种等合约条件</a:t>
            </a:r>
            <a:r>
              <a:rPr lang="zh-CN" altLang="en-US" sz="2400" b="1">
                <a:solidFill>
                  <a:srgbClr val="FF0000"/>
                </a:solidFill>
                <a:latin typeface="华文细黑" pitchFamily="2" charset="-122"/>
                <a:ea typeface="华文细黑" pitchFamily="2" charset="-122"/>
              </a:rPr>
              <a:t>高度标准化</a:t>
            </a:r>
            <a:r>
              <a:rPr lang="zh-CN" altLang="en-US" sz="2400" b="1">
                <a:latin typeface="华文细黑" pitchFamily="2" charset="-122"/>
                <a:ea typeface="华文细黑" pitchFamily="2" charset="-122"/>
              </a:rPr>
              <a:t>的期货合约。</a:t>
            </a:r>
          </a:p>
          <a:p>
            <a:pPr algn="l">
              <a:lnSpc>
                <a:spcPct val="150000"/>
              </a:lnSpc>
            </a:pPr>
            <a:r>
              <a:rPr lang="zh-CN" altLang="en-US" sz="2400" b="1">
                <a:latin typeface="华文细黑" pitchFamily="2" charset="-122"/>
                <a:ea typeface="华文细黑" pitchFamily="2" charset="-122"/>
              </a:rPr>
              <a:t>       外汇期货市场首先具有期货市场的一般特征，需要有期货交易所、交易池、清算公司、交易会员、期货经纪人、市场参与者等构成要素。</a:t>
            </a:r>
          </a:p>
        </p:txBody>
      </p:sp>
      <p:sp>
        <p:nvSpPr>
          <p:cNvPr id="459779" name="Text Box 3"/>
          <p:cNvSpPr txBox="1">
            <a:spLocks noChangeArrowheads="1"/>
          </p:cNvSpPr>
          <p:nvPr/>
        </p:nvSpPr>
        <p:spPr bwMode="auto">
          <a:xfrm>
            <a:off x="2208214" y="1412876"/>
            <a:ext cx="5507037" cy="523875"/>
          </a:xfrm>
          <a:prstGeom prst="rect">
            <a:avLst/>
          </a:prstGeom>
          <a:solidFill>
            <a:srgbClr val="CCFFCC"/>
          </a:solid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1.</a:t>
            </a:r>
            <a:r>
              <a:rPr lang="zh-CN" altLang="en-US" sz="2800" b="1">
                <a:latin typeface="华文细黑" pitchFamily="2" charset="-122"/>
                <a:ea typeface="华文细黑" pitchFamily="2" charset="-122"/>
              </a:rPr>
              <a:t>外汇期货（货币期货）的定义</a:t>
            </a:r>
          </a:p>
        </p:txBody>
      </p:sp>
      <p:sp>
        <p:nvSpPr>
          <p:cNvPr id="459780" name="矩形 4"/>
          <p:cNvSpPr>
            <a:spLocks noChangeArrowheads="1"/>
          </p:cNvSpPr>
          <p:nvPr/>
        </p:nvSpPr>
        <p:spPr bwMode="auto">
          <a:xfrm>
            <a:off x="2208214" y="333376"/>
            <a:ext cx="5400675" cy="646113"/>
          </a:xfrm>
          <a:prstGeom prst="rect">
            <a:avLst/>
          </a:prstGeom>
          <a:noFill/>
          <a:ln w="9525">
            <a:noFill/>
            <a:miter lim="800000"/>
            <a:headEnd/>
            <a:tailEnd/>
          </a:ln>
        </p:spPr>
        <p:txBody>
          <a:bodyPr>
            <a:spAutoFit/>
          </a:bodyPr>
          <a:lstStyle/>
          <a:p>
            <a:pPr algn="l">
              <a:spcBef>
                <a:spcPct val="0"/>
              </a:spcBef>
              <a:buClrTx/>
              <a:buSzTx/>
              <a:buFontTx/>
              <a:buNone/>
            </a:pPr>
            <a:r>
              <a:rPr lang="zh-CN" altLang="en-US" sz="3600">
                <a:latin typeface="黑体" pitchFamily="49" charset="-122"/>
                <a:ea typeface="黑体" pitchFamily="49" charset="-122"/>
              </a:rPr>
              <a:t>什么是外汇期货</a:t>
            </a:r>
            <a:r>
              <a:rPr lang="en-US" altLang="zh-CN" sz="3600">
                <a:latin typeface="黑体" pitchFamily="49" charset="-122"/>
                <a:ea typeface="黑体" pitchFamily="49" charset="-122"/>
              </a:rPr>
              <a:t>?</a:t>
            </a:r>
            <a:endParaRPr lang="zh-CN" altLang="en-US" sz="3600" b="1">
              <a:latin typeface="黑体" pitchFamily="49" charset="-122"/>
              <a:ea typeface="黑体" pitchFamily="49" charset="-122"/>
            </a:endParaRPr>
          </a:p>
        </p:txBody>
      </p:sp>
    </p:spTree>
    <p:extLst>
      <p:ext uri="{BB962C8B-B14F-4D97-AF65-F5344CB8AC3E}">
        <p14:creationId xmlns:p14="http://schemas.microsoft.com/office/powerpoint/2010/main" val="2022686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63750" y="404813"/>
            <a:ext cx="7467600" cy="652462"/>
          </a:xfrm>
        </p:spPr>
        <p:txBody>
          <a:bodyPr/>
          <a:lstStyle/>
          <a:p>
            <a:pPr eaLnBrk="1" hangingPunct="1">
              <a:defRPr/>
            </a:pPr>
            <a:r>
              <a:rPr lang="zh-CN" altLang="en-US" sz="3600" b="1" dirty="0"/>
              <a:t>什么是外汇期货</a:t>
            </a:r>
            <a:r>
              <a:rPr lang="en-US" altLang="zh-CN" sz="3600" b="1" dirty="0"/>
              <a:t>?</a:t>
            </a:r>
            <a:endParaRPr lang="zh-CN" altLang="en-US" sz="3600" b="1" dirty="0"/>
          </a:p>
        </p:txBody>
      </p:sp>
      <p:sp>
        <p:nvSpPr>
          <p:cNvPr id="460803" name="Rectangle 3"/>
          <p:cNvSpPr>
            <a:spLocks noGrp="1" noChangeArrowheads="1"/>
          </p:cNvSpPr>
          <p:nvPr>
            <p:ph idx="1"/>
          </p:nvPr>
        </p:nvSpPr>
        <p:spPr>
          <a:xfrm>
            <a:off x="1981200" y="1600201"/>
            <a:ext cx="8218488" cy="4873625"/>
          </a:xfrm>
        </p:spPr>
        <p:txBody>
          <a:bodyPr>
            <a:normAutofit lnSpcReduction="10000"/>
          </a:bodyPr>
          <a:lstStyle/>
          <a:p>
            <a:pPr lvl="1" eaLnBrk="1" hangingPunct="1">
              <a:lnSpc>
                <a:spcPct val="90000"/>
              </a:lnSpc>
            </a:pPr>
            <a:endParaRPr lang="zh-CN" altLang="en-US" b="1">
              <a:latin typeface="华文细黑" pitchFamily="2" charset="-122"/>
              <a:ea typeface="华文细黑" pitchFamily="2" charset="-122"/>
            </a:endParaRPr>
          </a:p>
          <a:p>
            <a:pPr eaLnBrk="1" hangingPunct="1">
              <a:lnSpc>
                <a:spcPct val="90000"/>
              </a:lnSpc>
              <a:buFont typeface="Wingdings" pitchFamily="2" charset="2"/>
              <a:buNone/>
            </a:pP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外汇期货是最早的金融期货合约</a:t>
            </a:r>
          </a:p>
          <a:p>
            <a:pPr lvl="1" eaLnBrk="1" hangingPunct="1">
              <a:lnSpc>
                <a:spcPct val="90000"/>
              </a:lnSpc>
            </a:pPr>
            <a:r>
              <a:rPr lang="en-US" altLang="zh-CN" b="1">
                <a:latin typeface="Times New Roman" pitchFamily="18" charset="0"/>
                <a:ea typeface="华文细黑" pitchFamily="2" charset="-122"/>
                <a:cs typeface="Times New Roman" pitchFamily="18" charset="0"/>
              </a:rPr>
              <a:t>1972</a:t>
            </a:r>
            <a:r>
              <a:rPr lang="zh-CN" altLang="en-US" b="1">
                <a:latin typeface="Times New Roman" pitchFamily="18" charset="0"/>
                <a:ea typeface="华文细黑" pitchFamily="2" charset="-122"/>
                <a:cs typeface="Times New Roman" pitchFamily="18" charset="0"/>
              </a:rPr>
              <a:t>，芝加哥期货交易所</a:t>
            </a:r>
            <a:r>
              <a:rPr lang="en-US" altLang="zh-CN" b="1">
                <a:latin typeface="Times New Roman" pitchFamily="18" charset="0"/>
                <a:ea typeface="华文细黑" pitchFamily="2" charset="-122"/>
                <a:cs typeface="Times New Roman" pitchFamily="18" charset="0"/>
              </a:rPr>
              <a:t>CME</a:t>
            </a:r>
          </a:p>
          <a:p>
            <a:pPr lvl="1" eaLnBrk="1" hangingPunct="1">
              <a:lnSpc>
                <a:spcPct val="90000"/>
              </a:lnSpc>
            </a:pPr>
            <a:r>
              <a:rPr lang="zh-CN" altLang="en-US" b="1">
                <a:latin typeface="Times New Roman" pitchFamily="18" charset="0"/>
                <a:ea typeface="华文细黑" pitchFamily="2" charset="-122"/>
                <a:cs typeface="Times New Roman" pitchFamily="18" charset="0"/>
              </a:rPr>
              <a:t>目前外汇期货主要集中在</a:t>
            </a:r>
            <a:r>
              <a:rPr lang="en-US" altLang="zh-CN" b="1">
                <a:latin typeface="Times New Roman" pitchFamily="18" charset="0"/>
                <a:ea typeface="华文细黑" pitchFamily="2" charset="-122"/>
                <a:cs typeface="Times New Roman" pitchFamily="18" charset="0"/>
              </a:rPr>
              <a:t>CME</a:t>
            </a:r>
            <a:r>
              <a:rPr lang="zh-CN" altLang="en-US" b="1">
                <a:latin typeface="Times New Roman" pitchFamily="18" charset="0"/>
                <a:ea typeface="华文细黑" pitchFamily="2" charset="-122"/>
                <a:cs typeface="Times New Roman" pitchFamily="18" charset="0"/>
              </a:rPr>
              <a:t>的国际货币市场（</a:t>
            </a:r>
            <a:r>
              <a:rPr lang="en-US" altLang="zh-CN" b="1">
                <a:latin typeface="Times New Roman" pitchFamily="18" charset="0"/>
                <a:ea typeface="华文细黑" pitchFamily="2" charset="-122"/>
                <a:cs typeface="Times New Roman" pitchFamily="18" charset="0"/>
              </a:rPr>
              <a:t>IMM</a:t>
            </a:r>
            <a:r>
              <a:rPr lang="zh-CN" altLang="en-US" b="1">
                <a:latin typeface="Times New Roman" pitchFamily="18" charset="0"/>
                <a:ea typeface="华文细黑" pitchFamily="2" charset="-122"/>
                <a:cs typeface="Times New Roman" pitchFamily="18" charset="0"/>
              </a:rPr>
              <a:t>） </a:t>
            </a:r>
            <a:endParaRPr lang="en-US" altLang="zh-CN" b="1">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b="1">
                <a:latin typeface="Times New Roman" pitchFamily="18" charset="0"/>
                <a:ea typeface="华文细黑" pitchFamily="2" charset="-122"/>
                <a:cs typeface="Times New Roman" pitchFamily="18" charset="0"/>
              </a:rPr>
              <a:t>分部，新加坡国际商品交易所</a:t>
            </a:r>
            <a:r>
              <a:rPr lang="en-US" altLang="zh-CN" b="1">
                <a:latin typeface="Times New Roman" pitchFamily="18" charset="0"/>
                <a:ea typeface="华文细黑" pitchFamily="2" charset="-122"/>
                <a:cs typeface="Times New Roman" pitchFamily="18" charset="0"/>
              </a:rPr>
              <a:t>(SIMEX)</a:t>
            </a:r>
            <a:r>
              <a:rPr lang="zh-CN" altLang="en-US" b="1">
                <a:latin typeface="Times New Roman" pitchFamily="18" charset="0"/>
                <a:ea typeface="华文细黑" pitchFamily="2" charset="-122"/>
                <a:cs typeface="Times New Roman" pitchFamily="18" charset="0"/>
              </a:rPr>
              <a:t>和伦敦国际金融期</a:t>
            </a:r>
            <a:endParaRPr lang="en-US" altLang="zh-CN" b="1">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b="1">
                <a:latin typeface="Times New Roman" pitchFamily="18" charset="0"/>
                <a:ea typeface="华文细黑" pitchFamily="2" charset="-122"/>
                <a:cs typeface="Times New Roman" pitchFamily="18" charset="0"/>
              </a:rPr>
              <a:t>货交易所</a:t>
            </a:r>
            <a:r>
              <a:rPr lang="en-US" altLang="zh-CN" b="1">
                <a:latin typeface="Times New Roman" pitchFamily="18" charset="0"/>
                <a:ea typeface="华文细黑" pitchFamily="2" charset="-122"/>
                <a:cs typeface="Times New Roman" pitchFamily="18" charset="0"/>
              </a:rPr>
              <a:t>(LIFFE )</a:t>
            </a:r>
          </a:p>
          <a:p>
            <a:pPr lvl="1" eaLnBrk="1" hangingPunct="1">
              <a:lnSpc>
                <a:spcPct val="90000"/>
              </a:lnSpc>
              <a:buFont typeface="Wingdings 2" pitchFamily="18" charset="2"/>
              <a:buNone/>
            </a:pPr>
            <a:endParaRPr lang="en-US" altLang="zh-CN" b="1">
              <a:latin typeface="Times New Roman" pitchFamily="18" charset="0"/>
              <a:ea typeface="华文细黑" pitchFamily="2" charset="-122"/>
              <a:cs typeface="Times New Roman" pitchFamily="18" charset="0"/>
            </a:endParaRPr>
          </a:p>
          <a:p>
            <a:pPr eaLnBrk="1" hangingPunct="1">
              <a:lnSpc>
                <a:spcPct val="90000"/>
              </a:lnSpc>
              <a:buFont typeface="Wingdings" pitchFamily="2" charset="2"/>
              <a:buNone/>
            </a:pP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远期外汇合约的标准化形成外汇期货合约</a:t>
            </a:r>
          </a:p>
          <a:p>
            <a:pPr lvl="1" eaLnBrk="1" hangingPunct="1">
              <a:lnSpc>
                <a:spcPct val="90000"/>
              </a:lnSpc>
            </a:pPr>
            <a:r>
              <a:rPr lang="zh-CN" altLang="en-US" b="1">
                <a:latin typeface="华文细黑" pitchFamily="2" charset="-122"/>
                <a:ea typeface="华文细黑" pitchFamily="2" charset="-122"/>
              </a:rPr>
              <a:t>在期货交易所交易</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场内交易</a:t>
            </a:r>
            <a:r>
              <a:rPr lang="en-US" altLang="zh-CN" b="1">
                <a:latin typeface="华文细黑" pitchFamily="2" charset="-122"/>
                <a:ea typeface="华文细黑" pitchFamily="2" charset="-122"/>
              </a:rPr>
              <a:t>)</a:t>
            </a:r>
            <a:endParaRPr lang="zh-CN" altLang="en-US" b="1">
              <a:latin typeface="华文细黑" pitchFamily="2" charset="-122"/>
              <a:ea typeface="华文细黑" pitchFamily="2" charset="-122"/>
            </a:endParaRPr>
          </a:p>
          <a:p>
            <a:pPr lvl="1" eaLnBrk="1" hangingPunct="1">
              <a:lnSpc>
                <a:spcPct val="90000"/>
              </a:lnSpc>
            </a:pPr>
            <a:r>
              <a:rPr lang="zh-CN" altLang="en-US" b="1">
                <a:latin typeface="华文细黑" pitchFamily="2" charset="-122"/>
                <a:ea typeface="华文细黑" pitchFamily="2" charset="-122"/>
              </a:rPr>
              <a:t>产品标准化</a:t>
            </a:r>
          </a:p>
          <a:p>
            <a:pPr lvl="1" eaLnBrk="1" hangingPunct="1">
              <a:lnSpc>
                <a:spcPct val="90000"/>
              </a:lnSpc>
            </a:pPr>
            <a:r>
              <a:rPr lang="zh-CN" altLang="en-US" b="1">
                <a:latin typeface="华文细黑" pitchFamily="2" charset="-122"/>
                <a:ea typeface="华文细黑" pitchFamily="2" charset="-122"/>
              </a:rPr>
              <a:t>交割标准化</a:t>
            </a:r>
            <a:endParaRPr lang="en-US" altLang="zh-CN" b="1">
              <a:latin typeface="华文细黑" pitchFamily="2" charset="-122"/>
              <a:ea typeface="华文细黑" pitchFamily="2" charset="-122"/>
            </a:endParaRPr>
          </a:p>
          <a:p>
            <a:pPr lvl="1" eaLnBrk="1" hangingPunct="1">
              <a:lnSpc>
                <a:spcPct val="90000"/>
              </a:lnSpc>
              <a:buFont typeface="Wingdings 2" pitchFamily="18" charset="2"/>
              <a:buNone/>
            </a:pPr>
            <a:endParaRPr lang="en-US" altLang="zh-CN" b="1">
              <a:latin typeface="Times New Roman" pitchFamily="18" charset="0"/>
              <a:ea typeface="华文细黑" pitchFamily="2" charset="-122"/>
            </a:endParaRPr>
          </a:p>
        </p:txBody>
      </p:sp>
      <p:sp>
        <p:nvSpPr>
          <p:cNvPr id="1638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AF42185E-EC04-44E4-8C8E-E48B1D93C893}" type="slidenum">
              <a:rPr lang="en-US" altLang="zh-CN"/>
              <a:pPr>
                <a:defRPr/>
              </a:pPr>
              <a:t>23</a:t>
            </a:fld>
            <a:endParaRPr lang="en-US" altLang="zh-CN"/>
          </a:p>
        </p:txBody>
      </p:sp>
    </p:spTree>
    <p:extLst>
      <p:ext uri="{BB962C8B-B14F-4D97-AF65-F5344CB8AC3E}">
        <p14:creationId xmlns:p14="http://schemas.microsoft.com/office/powerpoint/2010/main" val="95390531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2351088" y="404813"/>
            <a:ext cx="7467600" cy="508000"/>
          </a:xfrm>
        </p:spPr>
        <p:txBody>
          <a:bodyPr>
            <a:noAutofit/>
          </a:bodyPr>
          <a:lstStyle/>
          <a:p>
            <a:pPr algn="ctr">
              <a:defRPr/>
            </a:pPr>
            <a:r>
              <a:rPr lang="zh-CN" altLang="en-US" sz="2800" b="1" dirty="0">
                <a:latin typeface="黑体" pitchFamily="49" charset="-122"/>
              </a:rPr>
              <a:t>世界上主要的外汇期货交易所及外汇期货</a:t>
            </a:r>
          </a:p>
        </p:txBody>
      </p:sp>
      <p:pic>
        <p:nvPicPr>
          <p:cNvPr id="461827" name="Picture 4" descr="表6－1"/>
          <p:cNvPicPr>
            <a:picLocks noChangeAspect="1" noChangeArrowheads="1"/>
          </p:cNvPicPr>
          <p:nvPr/>
        </p:nvPicPr>
        <p:blipFill>
          <a:blip r:embed="rId2" cstate="print"/>
          <a:srcRect b="11917"/>
          <a:stretch>
            <a:fillRect/>
          </a:stretch>
        </p:blipFill>
        <p:spPr bwMode="auto">
          <a:xfrm>
            <a:off x="1631951" y="1268414"/>
            <a:ext cx="8507413" cy="3868737"/>
          </a:xfrm>
          <a:prstGeom prst="rect">
            <a:avLst/>
          </a:prstGeom>
          <a:noFill/>
          <a:ln w="9525">
            <a:noFill/>
            <a:miter lim="800000"/>
            <a:headEnd/>
            <a:tailEnd/>
          </a:ln>
        </p:spPr>
      </p:pic>
      <p:sp>
        <p:nvSpPr>
          <p:cNvPr id="461828" name="Text Box 5"/>
          <p:cNvSpPr txBox="1">
            <a:spLocks noChangeArrowheads="1"/>
          </p:cNvSpPr>
          <p:nvPr/>
        </p:nvSpPr>
        <p:spPr bwMode="auto">
          <a:xfrm>
            <a:off x="1881188" y="5214939"/>
            <a:ext cx="7772400" cy="581025"/>
          </a:xfrm>
          <a:prstGeom prst="rect">
            <a:avLst/>
          </a:prstGeom>
          <a:noFill/>
          <a:ln w="9525">
            <a:noFill/>
            <a:miter lim="800000"/>
            <a:headEnd/>
            <a:tailEnd/>
          </a:ln>
        </p:spPr>
        <p:txBody>
          <a:bodyPr>
            <a:spAutoFit/>
          </a:bodyPr>
          <a:lstStyle/>
          <a:p>
            <a:pPr>
              <a:spcBef>
                <a:spcPct val="50000"/>
              </a:spcBef>
            </a:pPr>
            <a:r>
              <a:rPr lang="zh-CN" altLang="en-US" sz="1600">
                <a:solidFill>
                  <a:srgbClr val="000066"/>
                </a:solidFill>
                <a:ea typeface="宋体" charset="-122"/>
              </a:rPr>
              <a:t>资料来源：</a:t>
            </a:r>
            <a:r>
              <a:rPr lang="en-US" altLang="zh-CN" sz="1600">
                <a:solidFill>
                  <a:srgbClr val="000066"/>
                </a:solidFill>
                <a:ea typeface="宋体" charset="-122"/>
              </a:rPr>
              <a:t>www.cme.com,2006 ;www.phlx.com,2006.; www.nyce.com,2006; www.liffe.com,2006 ; www.sfe.com.au ,2006;. www.sgx.com,2006</a:t>
            </a:r>
          </a:p>
        </p:txBody>
      </p:sp>
    </p:spTree>
    <p:extLst>
      <p:ext uri="{BB962C8B-B14F-4D97-AF65-F5344CB8AC3E}">
        <p14:creationId xmlns:p14="http://schemas.microsoft.com/office/powerpoint/2010/main" val="187443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63750" y="1484313"/>
            <a:ext cx="7467600" cy="495300"/>
          </a:xfrm>
        </p:spPr>
        <p:txBody>
          <a:bodyPr>
            <a:noAutofit/>
          </a:bodyPr>
          <a:lstStyle/>
          <a:p>
            <a:pPr eaLnBrk="1" hangingPunct="1">
              <a:defRPr/>
            </a:pPr>
            <a:r>
              <a:rPr lang="en-US" altLang="zh-CN" sz="2800" b="1" dirty="0">
                <a:latin typeface="华文细黑" pitchFamily="2" charset="-122"/>
                <a:ea typeface="华文细黑" pitchFamily="2" charset="-122"/>
              </a:rPr>
              <a:t>1.</a:t>
            </a:r>
            <a:r>
              <a:rPr lang="zh-CN" altLang="en-US" sz="2800" b="1" dirty="0">
                <a:latin typeface="华文细黑" pitchFamily="2" charset="-122"/>
                <a:ea typeface="华文细黑" pitchFamily="2" charset="-122"/>
              </a:rPr>
              <a:t>标准化的合约</a:t>
            </a:r>
          </a:p>
        </p:txBody>
      </p:sp>
      <p:sp>
        <p:nvSpPr>
          <p:cNvPr id="462851" name="Rectangle 3"/>
          <p:cNvSpPr>
            <a:spLocks noGrp="1" noChangeArrowheads="1"/>
          </p:cNvSpPr>
          <p:nvPr>
            <p:ph idx="1"/>
          </p:nvPr>
        </p:nvSpPr>
        <p:spPr>
          <a:xfrm>
            <a:off x="1981200" y="1989138"/>
            <a:ext cx="7467600" cy="3744912"/>
          </a:xfrm>
        </p:spPr>
        <p:txBody>
          <a:bodyPr/>
          <a:lstStyle/>
          <a:p>
            <a:pPr lvl="1" eaLnBrk="1" hangingPunct="1"/>
            <a:r>
              <a:rPr lang="zh-CN" altLang="en-US" sz="2800" b="1">
                <a:latin typeface="华文细黑" pitchFamily="2" charset="-122"/>
                <a:ea typeface="华文细黑" pitchFamily="2" charset="-122"/>
              </a:rPr>
              <a:t>交易单位</a:t>
            </a:r>
          </a:p>
          <a:p>
            <a:pPr lvl="1" eaLnBrk="1" hangingPunct="1"/>
            <a:r>
              <a:rPr lang="zh-CN" altLang="en-US" sz="2800" b="1">
                <a:latin typeface="华文细黑" pitchFamily="2" charset="-122"/>
                <a:ea typeface="华文细黑" pitchFamily="2" charset="-122"/>
              </a:rPr>
              <a:t>最小变动价位</a:t>
            </a:r>
          </a:p>
          <a:p>
            <a:pPr lvl="1" eaLnBrk="1" hangingPunct="1"/>
            <a:r>
              <a:rPr lang="zh-CN" altLang="en-US" sz="2800" b="1">
                <a:latin typeface="华文细黑" pitchFamily="2" charset="-122"/>
                <a:ea typeface="华文细黑" pitchFamily="2" charset="-122"/>
              </a:rPr>
              <a:t>每日价格波动限制</a:t>
            </a:r>
          </a:p>
          <a:p>
            <a:pPr lvl="1" eaLnBrk="1" hangingPunct="1"/>
            <a:r>
              <a:rPr lang="zh-CN" altLang="en-US" sz="2800" b="1">
                <a:latin typeface="华文细黑" pitchFamily="2" charset="-122"/>
                <a:ea typeface="华文细黑" pitchFamily="2" charset="-122"/>
              </a:rPr>
              <a:t>合约月份</a:t>
            </a:r>
            <a:r>
              <a:rPr lang="en-US" altLang="zh-CN" sz="2800" b="1">
                <a:latin typeface="华文细黑" pitchFamily="2" charset="-122"/>
                <a:ea typeface="华文细黑" pitchFamily="2" charset="-122"/>
              </a:rPr>
              <a:t>(Contract months)</a:t>
            </a:r>
          </a:p>
          <a:p>
            <a:pPr lvl="1" eaLnBrk="1" hangingPunct="1"/>
            <a:r>
              <a:rPr lang="zh-CN" altLang="en-US" sz="2800" b="1">
                <a:latin typeface="华文细黑" pitchFamily="2" charset="-122"/>
                <a:ea typeface="华文细黑" pitchFamily="2" charset="-122"/>
              </a:rPr>
              <a:t>交易时间</a:t>
            </a:r>
          </a:p>
          <a:p>
            <a:pPr lvl="1" eaLnBrk="1" hangingPunct="1"/>
            <a:r>
              <a:rPr lang="zh-CN" altLang="en-US" sz="2800" b="1">
                <a:latin typeface="华文细黑" pitchFamily="2" charset="-122"/>
                <a:ea typeface="华文细黑" pitchFamily="2" charset="-122"/>
              </a:rPr>
              <a:t>最后交易日</a:t>
            </a:r>
          </a:p>
          <a:p>
            <a:pPr lvl="1" eaLnBrk="1" hangingPunct="1"/>
            <a:r>
              <a:rPr lang="zh-CN" altLang="en-US" sz="2800" b="1">
                <a:latin typeface="华文细黑" pitchFamily="2" charset="-122"/>
                <a:ea typeface="华文细黑" pitchFamily="2" charset="-122"/>
              </a:rPr>
              <a:t>交割（日期和方式等）</a:t>
            </a:r>
          </a:p>
        </p:txBody>
      </p:sp>
      <p:sp>
        <p:nvSpPr>
          <p:cNvPr id="3482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D716592D-C284-43ED-9BF9-26B617743256}" type="slidenum">
              <a:rPr lang="en-US" altLang="zh-CN"/>
              <a:pPr>
                <a:defRPr/>
              </a:pPr>
              <a:t>25</a:t>
            </a:fld>
            <a:endParaRPr lang="en-US" altLang="zh-CN"/>
          </a:p>
        </p:txBody>
      </p:sp>
      <p:sp>
        <p:nvSpPr>
          <p:cNvPr id="462853"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11104007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2"/>
          <p:cNvSpPr>
            <a:spLocks noGrp="1"/>
          </p:cNvSpPr>
          <p:nvPr>
            <p:ph type="sldNum" sz="quarter" idx="10"/>
          </p:nvPr>
        </p:nvSpPr>
        <p:spPr/>
        <p:txBody>
          <a:bodyPr/>
          <a:lstStyle/>
          <a:p>
            <a:pPr>
              <a:defRPr/>
            </a:pPr>
            <a:fld id="{D50C6204-4C2B-4CDC-BD52-CC46FBF21C5F}" type="slidenum">
              <a:rPr lang="en-US" altLang="zh-CN"/>
              <a:pPr>
                <a:defRPr/>
              </a:pPr>
              <a:t>26</a:t>
            </a:fld>
            <a:endParaRPr lang="en-US" altLang="zh-CN"/>
          </a:p>
        </p:txBody>
      </p:sp>
      <p:sp>
        <p:nvSpPr>
          <p:cNvPr id="463875"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463876" name="Text Box 4"/>
          <p:cNvSpPr txBox="1">
            <a:spLocks noChangeArrowheads="1"/>
          </p:cNvSpPr>
          <p:nvPr/>
        </p:nvSpPr>
        <p:spPr bwMode="auto">
          <a:xfrm>
            <a:off x="2279651" y="1341439"/>
            <a:ext cx="3419475" cy="522287"/>
          </a:xfrm>
          <a:prstGeom prst="rect">
            <a:avLst/>
          </a:prstGeom>
          <a:no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1.</a:t>
            </a:r>
            <a:r>
              <a:rPr lang="zh-CN" altLang="en-US" sz="2800" b="1">
                <a:latin typeface="华文细黑" pitchFamily="2" charset="-122"/>
                <a:ea typeface="华文细黑" pitchFamily="2" charset="-122"/>
              </a:rPr>
              <a:t>标准化的合约</a:t>
            </a:r>
          </a:p>
        </p:txBody>
      </p:sp>
      <p:graphicFrame>
        <p:nvGraphicFramePr>
          <p:cNvPr id="358637" name="Group 237"/>
          <p:cNvGraphicFramePr>
            <a:graphicFrameLocks noGrp="1"/>
          </p:cNvGraphicFramePr>
          <p:nvPr>
            <p:ph/>
          </p:nvPr>
        </p:nvGraphicFramePr>
        <p:xfrm>
          <a:off x="1847850" y="2781300"/>
          <a:ext cx="8208912" cy="3575640"/>
        </p:xfrm>
        <a:graphic>
          <a:graphicData uri="http://schemas.openxmlformats.org/drawingml/2006/table">
            <a:tbl>
              <a:tblPr/>
              <a:tblGrid>
                <a:gridCol w="2100729">
                  <a:extLst>
                    <a:ext uri="{9D8B030D-6E8A-4147-A177-3AD203B41FA5}">
                      <a16:colId xmlns:a16="http://schemas.microsoft.com/office/drawing/2014/main" val="20000"/>
                    </a:ext>
                  </a:extLst>
                </a:gridCol>
                <a:gridCol w="1247986">
                  <a:extLst>
                    <a:ext uri="{9D8B030D-6E8A-4147-A177-3AD203B41FA5}">
                      <a16:colId xmlns:a16="http://schemas.microsoft.com/office/drawing/2014/main" val="20001"/>
                    </a:ext>
                  </a:extLst>
                </a:gridCol>
                <a:gridCol w="1576632">
                  <a:extLst>
                    <a:ext uri="{9D8B030D-6E8A-4147-A177-3AD203B41FA5}">
                      <a16:colId xmlns:a16="http://schemas.microsoft.com/office/drawing/2014/main" val="20002"/>
                    </a:ext>
                  </a:extLst>
                </a:gridCol>
                <a:gridCol w="1706933">
                  <a:extLst>
                    <a:ext uri="{9D8B030D-6E8A-4147-A177-3AD203B41FA5}">
                      <a16:colId xmlns:a16="http://schemas.microsoft.com/office/drawing/2014/main" val="20003"/>
                    </a:ext>
                  </a:extLst>
                </a:gridCol>
                <a:gridCol w="1576632">
                  <a:extLst>
                    <a:ext uri="{9D8B030D-6E8A-4147-A177-3AD203B41FA5}">
                      <a16:colId xmlns:a16="http://schemas.microsoft.com/office/drawing/2014/main" val="20004"/>
                    </a:ext>
                  </a:extLst>
                </a:gridCol>
              </a:tblGrid>
              <a:tr h="5301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货币</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英镑</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加拿大元</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日元</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澳大利亚元</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42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单份合约货币额</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62500</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100000</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CAD</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12500000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JPY</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AUD</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最小价格变动点数</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0.0001</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2bp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0.01bp</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1bp</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3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最小价格变动值（</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USD</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12.50</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12.50</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10.00</a:t>
                      </a:r>
                      <a:endParaRPr kumimoji="0" lang="en-US" altLang="zh-CN"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extLst>
                  <a:ext uri="{0D108BD9-81ED-4DB2-BD59-A6C34878D82A}">
                    <a16:rowId xmlns:a16="http://schemas.microsoft.com/office/drawing/2014/main" val="10003"/>
                  </a:ext>
                </a:extLst>
              </a:tr>
              <a:tr h="402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涨跌限制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400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100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lnL w="12700" cap="flat" cmpd="sng" algn="ctr">
                      <a:solidFill>
                        <a:srgbClr val="000000"/>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150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150</a:t>
                      </a:r>
                      <a:r>
                        <a:rPr kumimoji="0" lang="zh-CN" altLang="en-US" sz="16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点</a:t>
                      </a:r>
                    </a:p>
                  </a:txBody>
                  <a:tcPr horzOverflow="overflow"/>
                </a:tc>
                <a:extLst>
                  <a:ext uri="{0D108BD9-81ED-4DB2-BD59-A6C34878D82A}">
                    <a16:rowId xmlns:a16="http://schemas.microsoft.com/office/drawing/2014/main" val="10004"/>
                  </a:ext>
                </a:extLst>
              </a:tr>
              <a:tr h="4111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交割月为</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3803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最后交易日</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交割日的前两个交易日</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880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交割日</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交割月份的第三个星期三</a:t>
                      </a:r>
                      <a:endParaRPr kumimoji="0" lang="zh-CN" altLang="en-US" sz="16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
        <p:nvSpPr>
          <p:cNvPr id="463930" name="Text Box 238"/>
          <p:cNvSpPr txBox="1">
            <a:spLocks noChangeArrowheads="1"/>
          </p:cNvSpPr>
          <p:nvPr/>
        </p:nvSpPr>
        <p:spPr bwMode="auto">
          <a:xfrm>
            <a:off x="2711451" y="2205038"/>
            <a:ext cx="6913563" cy="461962"/>
          </a:xfrm>
          <a:prstGeom prst="rect">
            <a:avLst/>
          </a:prstGeom>
          <a:noFill/>
          <a:ln w="28575">
            <a:noFill/>
            <a:miter lim="800000"/>
            <a:headEnd/>
            <a:tailEnd/>
          </a:ln>
        </p:spPr>
        <p:txBody>
          <a:bodyPr>
            <a:spAutoFit/>
          </a:bodyPr>
          <a:lstStyle/>
          <a:p>
            <a:pPr>
              <a:spcBef>
                <a:spcPct val="50000"/>
              </a:spcBef>
            </a:pPr>
            <a:r>
              <a:rPr lang="en-US" altLang="zh-CN" sz="2400" b="1">
                <a:latin typeface="Times New Roman" pitchFamily="18" charset="0"/>
                <a:ea typeface="华文细黑" pitchFamily="2" charset="-122"/>
                <a:cs typeface="Times New Roman" pitchFamily="18" charset="0"/>
              </a:rPr>
              <a:t>IMM</a:t>
            </a:r>
            <a:r>
              <a:rPr lang="zh-CN" altLang="en-US" sz="2400" b="1">
                <a:latin typeface="Times New Roman" pitchFamily="18" charset="0"/>
                <a:ea typeface="华文细黑" pitchFamily="2" charset="-122"/>
                <a:cs typeface="Times New Roman" pitchFamily="18" charset="0"/>
              </a:rPr>
              <a:t>提供的几种外汇期货的主要合约内容</a:t>
            </a:r>
          </a:p>
        </p:txBody>
      </p:sp>
    </p:spTree>
    <p:extLst>
      <p:ext uri="{BB962C8B-B14F-4D97-AF65-F5344CB8AC3E}">
        <p14:creationId xmlns:p14="http://schemas.microsoft.com/office/powerpoint/2010/main" val="272862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63750" y="1484313"/>
            <a:ext cx="7467600" cy="495300"/>
          </a:xfrm>
        </p:spPr>
        <p:txBody>
          <a:bodyPr>
            <a:noAutofit/>
          </a:bodyPr>
          <a:lstStyle/>
          <a:p>
            <a:pPr eaLnBrk="1" hangingPunct="1">
              <a:defRPr/>
            </a:pPr>
            <a:r>
              <a:rPr lang="en-US" altLang="zh-CN" sz="2800" b="1" dirty="0">
                <a:latin typeface="华文细黑" pitchFamily="2" charset="-122"/>
                <a:ea typeface="华文细黑" pitchFamily="2" charset="-122"/>
              </a:rPr>
              <a:t>2.</a:t>
            </a:r>
            <a:r>
              <a:rPr lang="zh-CN" altLang="en-US" sz="2800" b="1" dirty="0">
                <a:latin typeface="华文细黑" pitchFamily="2" charset="-122"/>
                <a:ea typeface="华文细黑" pitchFamily="2" charset="-122"/>
              </a:rPr>
              <a:t>外汇期货合约的报价</a:t>
            </a:r>
          </a:p>
        </p:txBody>
      </p:sp>
      <p:sp>
        <p:nvSpPr>
          <p:cNvPr id="3482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465CFFAE-F29A-4F74-BC0B-2A5D3EC57168}" type="slidenum">
              <a:rPr lang="en-US" altLang="zh-CN"/>
              <a:pPr>
                <a:defRPr/>
              </a:pPr>
              <a:t>27</a:t>
            </a:fld>
            <a:endParaRPr lang="en-US" altLang="zh-CN"/>
          </a:p>
        </p:txBody>
      </p:sp>
      <p:sp>
        <p:nvSpPr>
          <p:cNvPr id="464900"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7" name="Text Box 50"/>
          <p:cNvSpPr txBox="1">
            <a:spLocks noChangeArrowheads="1"/>
          </p:cNvSpPr>
          <p:nvPr/>
        </p:nvSpPr>
        <p:spPr bwMode="auto">
          <a:xfrm>
            <a:off x="1703388" y="2060575"/>
            <a:ext cx="8640762" cy="3754438"/>
          </a:xfrm>
          <a:prstGeom prst="rect">
            <a:avLst/>
          </a:prstGeom>
          <a:noFill/>
          <a:ln w="28575">
            <a:noFill/>
            <a:miter lim="800000"/>
            <a:headEnd/>
            <a:tailEnd/>
          </a:ln>
        </p:spPr>
        <p:txBody>
          <a:bodyPr>
            <a:spAutoFit/>
          </a:bodyPr>
          <a:lstStyle/>
          <a:p>
            <a:pPr algn="l">
              <a:spcBef>
                <a:spcPct val="50000"/>
              </a:spcBef>
            </a:pPr>
            <a:r>
              <a:rPr lang="en-US" altLang="zh-CN"/>
              <a:t> </a:t>
            </a:r>
            <a:r>
              <a:rPr lang="zh-CN" altLang="en-US"/>
              <a:t>        </a:t>
            </a:r>
            <a:r>
              <a:rPr lang="zh-CN" altLang="en-US" sz="2800" b="1">
                <a:latin typeface="华文细黑" pitchFamily="2" charset="-122"/>
                <a:ea typeface="华文细黑" pitchFamily="2" charset="-122"/>
              </a:rPr>
              <a:t>在</a:t>
            </a:r>
            <a:r>
              <a:rPr lang="en-US" altLang="zh-CN" sz="2800" b="1">
                <a:latin typeface="华文细黑" pitchFamily="2" charset="-122"/>
                <a:ea typeface="华文细黑" pitchFamily="2" charset="-122"/>
              </a:rPr>
              <a:t>IMM</a:t>
            </a:r>
            <a:r>
              <a:rPr lang="zh-CN" altLang="en-US" sz="2800" b="1">
                <a:latin typeface="华文细黑" pitchFamily="2" charset="-122"/>
                <a:ea typeface="华文细黑" pitchFamily="2" charset="-122"/>
              </a:rPr>
              <a:t>交易的外汇期货合约均以美元报价，</a:t>
            </a:r>
            <a:r>
              <a:rPr lang="zh-CN" altLang="en-US" sz="2800" b="1">
                <a:latin typeface="华文细黑" pitchFamily="2" charset="-122"/>
                <a:ea typeface="华文细黑" pitchFamily="2" charset="-122"/>
                <a:cs typeface="Times New Roman" pitchFamily="18" charset="0"/>
              </a:rPr>
              <a:t>即</a:t>
            </a:r>
            <a:r>
              <a:rPr lang="en-US" altLang="zh-CN" sz="2800" b="1">
                <a:latin typeface="Times New Roman" pitchFamily="18" charset="0"/>
                <a:ea typeface="华文细黑" pitchFamily="2" charset="-122"/>
                <a:cs typeface="Times New Roman" pitchFamily="18" charset="0"/>
              </a:rPr>
              <a:t>X</a:t>
            </a:r>
            <a:r>
              <a:rPr lang="zh-CN" altLang="en-US" sz="2800" b="1">
                <a:latin typeface="Times New Roman" pitchFamily="18" charset="0"/>
                <a:ea typeface="华文细黑" pitchFamily="2" charset="-122"/>
                <a:cs typeface="Times New Roman" pitchFamily="18" charset="0"/>
              </a:rPr>
              <a:t>美元</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单位合约货币。由于单一外汇期货合约的标的外汇货币的数额是一定的，所以，期货合约的价格就是未来到期时购买单一合约的一定数量的外币需要支付的美元数量。例如，若在</a:t>
            </a:r>
            <a:r>
              <a:rPr lang="en-US" altLang="zh-CN" sz="2800" b="1">
                <a:latin typeface="Times New Roman" pitchFamily="18" charset="0"/>
                <a:ea typeface="华文细黑" pitchFamily="2" charset="-122"/>
                <a:cs typeface="Times New Roman" pitchFamily="18" charset="0"/>
              </a:rPr>
              <a:t>2012</a:t>
            </a:r>
            <a:r>
              <a:rPr lang="zh-CN" altLang="en-US" sz="2800" b="1">
                <a:latin typeface="Times New Roman" pitchFamily="18" charset="0"/>
                <a:ea typeface="华文细黑" pitchFamily="2" charset="-122"/>
                <a:cs typeface="Times New Roman" pitchFamily="18" charset="0"/>
              </a:rPr>
              <a:t>年</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月份交割的英镑期货的最新喊价是</a:t>
            </a:r>
            <a:r>
              <a:rPr lang="en-US" altLang="zh-CN" sz="2800" b="1">
                <a:latin typeface="Times New Roman" pitchFamily="18" charset="0"/>
                <a:ea typeface="华文细黑" pitchFamily="2" charset="-122"/>
                <a:cs typeface="Times New Roman" pitchFamily="18" charset="0"/>
              </a:rPr>
              <a:t>1.4734</a:t>
            </a:r>
            <a:r>
              <a:rPr lang="zh-CN" altLang="en-US" sz="2800" b="1">
                <a:latin typeface="Times New Roman" pitchFamily="18" charset="0"/>
                <a:ea typeface="华文细黑" pitchFamily="2" charset="-122"/>
                <a:cs typeface="Times New Roman" pitchFamily="18" charset="0"/>
              </a:rPr>
              <a:t>美元购买一个英镑。这样</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份英镑期货合约的价格为</a:t>
            </a:r>
            <a:endParaRPr lang="en-US" altLang="zh-CN" sz="2800" b="1">
              <a:latin typeface="Times New Roman" pitchFamily="18" charset="0"/>
              <a:ea typeface="华文细黑" pitchFamily="2" charset="-122"/>
              <a:cs typeface="Times New Roman" pitchFamily="18" charset="0"/>
            </a:endParaRPr>
          </a:p>
          <a:p>
            <a:pPr>
              <a:spcBef>
                <a:spcPct val="50000"/>
              </a:spcBef>
            </a:pPr>
            <a:r>
              <a:rPr lang="en-US" altLang="zh-CN" sz="2800" b="1">
                <a:solidFill>
                  <a:srgbClr val="FF0000"/>
                </a:solidFill>
                <a:latin typeface="Times New Roman" pitchFamily="18" charset="0"/>
                <a:ea typeface="华文细黑" pitchFamily="2" charset="-122"/>
                <a:cs typeface="Times New Roman" pitchFamily="18" charset="0"/>
              </a:rPr>
              <a:t>62500</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BP</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×1.4734</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USD/BP</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92087.50</a:t>
            </a:r>
            <a:r>
              <a:rPr lang="zh-CN" altLang="en-US" sz="2800" b="1">
                <a:solidFill>
                  <a:srgbClr val="FF0000"/>
                </a:solidFill>
                <a:latin typeface="Times New Roman" pitchFamily="18" charset="0"/>
                <a:ea typeface="华文细黑" pitchFamily="2" charset="-122"/>
                <a:cs typeface="Times New Roman" pitchFamily="18" charset="0"/>
              </a:rPr>
              <a:t>（</a:t>
            </a:r>
            <a:r>
              <a:rPr lang="en-US" altLang="zh-CN" sz="2800" b="1">
                <a:solidFill>
                  <a:srgbClr val="FF0000"/>
                </a:solidFill>
                <a:latin typeface="Times New Roman" pitchFamily="18" charset="0"/>
                <a:ea typeface="华文细黑" pitchFamily="2" charset="-122"/>
                <a:cs typeface="Times New Roman" pitchFamily="18" charset="0"/>
              </a:rPr>
              <a:t>USD</a:t>
            </a:r>
            <a:r>
              <a:rPr lang="zh-CN" altLang="en-US" sz="2800" b="1">
                <a:solidFill>
                  <a:srgbClr val="FF0000"/>
                </a:solidFill>
                <a:latin typeface="Times New Roman" pitchFamily="18" charset="0"/>
                <a:ea typeface="华文细黑" pitchFamily="2" charset="-122"/>
                <a:cs typeface="Times New Roman" pitchFamily="18" charset="0"/>
              </a:rPr>
              <a:t>） </a:t>
            </a:r>
          </a:p>
        </p:txBody>
      </p:sp>
    </p:spTree>
    <p:extLst>
      <p:ext uri="{BB962C8B-B14F-4D97-AF65-F5344CB8AC3E}">
        <p14:creationId xmlns:p14="http://schemas.microsoft.com/office/powerpoint/2010/main" val="3178790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pPr>
              <a:defRPr/>
            </a:pPr>
            <a:fld id="{F765190B-D10E-422D-A0BA-90FFEBC1751F}" type="slidenum">
              <a:rPr lang="en-US" altLang="zh-CN"/>
              <a:pPr>
                <a:defRPr/>
              </a:pPr>
              <a:t>28</a:t>
            </a:fld>
            <a:endParaRPr lang="en-US" altLang="zh-CN"/>
          </a:p>
        </p:txBody>
      </p:sp>
      <p:sp>
        <p:nvSpPr>
          <p:cNvPr id="465923" name="Text Box 3"/>
          <p:cNvSpPr txBox="1">
            <a:spLocks noChangeArrowheads="1"/>
          </p:cNvSpPr>
          <p:nvPr/>
        </p:nvSpPr>
        <p:spPr bwMode="auto">
          <a:xfrm>
            <a:off x="1919289" y="1268414"/>
            <a:ext cx="8137525" cy="523875"/>
          </a:xfrm>
          <a:prstGeom prst="rect">
            <a:avLst/>
          </a:prstGeom>
          <a:no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3.</a:t>
            </a:r>
            <a:r>
              <a:rPr lang="zh-CN" altLang="en-US" sz="2800" b="1">
                <a:latin typeface="华文细黑" pitchFamily="2" charset="-122"/>
                <a:ea typeface="华文细黑" pitchFamily="2" charset="-122"/>
              </a:rPr>
              <a:t>最小变动价位</a:t>
            </a:r>
            <a:r>
              <a:rPr lang="en-US" altLang="zh-CN" sz="2800" b="1">
                <a:solidFill>
                  <a:srgbClr val="FF0000"/>
                </a:solidFill>
                <a:latin typeface="华文细黑" pitchFamily="2" charset="-122"/>
                <a:ea typeface="华文细黑" pitchFamily="2" charset="-122"/>
              </a:rPr>
              <a:t>(</a:t>
            </a:r>
            <a:r>
              <a:rPr lang="zh-CN" altLang="en-US" sz="2800" b="1">
                <a:solidFill>
                  <a:srgbClr val="FF0000"/>
                </a:solidFill>
                <a:latin typeface="华文细黑" pitchFamily="2" charset="-122"/>
                <a:ea typeface="华文细黑" pitchFamily="2" charset="-122"/>
              </a:rPr>
              <a:t>每次报价必须是其整倍数</a:t>
            </a:r>
            <a:r>
              <a:rPr lang="en-US" altLang="zh-CN" sz="2800" b="1">
                <a:solidFill>
                  <a:srgbClr val="FF0000"/>
                </a:solidFill>
                <a:latin typeface="华文细黑" pitchFamily="2" charset="-122"/>
                <a:ea typeface="华文细黑" pitchFamily="2" charset="-122"/>
              </a:rPr>
              <a:t>)</a:t>
            </a:r>
            <a:endParaRPr lang="zh-CN" altLang="en-US" sz="2800" b="1">
              <a:solidFill>
                <a:srgbClr val="FF0000"/>
              </a:solidFill>
              <a:latin typeface="华文细黑" pitchFamily="2" charset="-122"/>
              <a:ea typeface="华文细黑" pitchFamily="2" charset="-122"/>
            </a:endParaRPr>
          </a:p>
        </p:txBody>
      </p:sp>
      <p:sp>
        <p:nvSpPr>
          <p:cNvPr id="465924" name="Text Box 4"/>
          <p:cNvSpPr txBox="1">
            <a:spLocks noChangeArrowheads="1"/>
          </p:cNvSpPr>
          <p:nvPr/>
        </p:nvSpPr>
        <p:spPr bwMode="auto">
          <a:xfrm>
            <a:off x="1703389" y="1844675"/>
            <a:ext cx="8353425" cy="3970338"/>
          </a:xfrm>
          <a:prstGeom prst="rect">
            <a:avLst/>
          </a:prstGeom>
          <a:noFill/>
          <a:ln w="28575">
            <a:noFill/>
            <a:miter lim="800000"/>
            <a:headEnd/>
            <a:tailEnd/>
          </a:ln>
        </p:spPr>
        <p:txBody>
          <a:bodyPr>
            <a:spAutoFit/>
          </a:bodyPr>
          <a:lstStyle/>
          <a:p>
            <a:pPr algn="l">
              <a:lnSpc>
                <a:spcPct val="150000"/>
              </a:lnSpc>
              <a:spcBef>
                <a:spcPct val="50000"/>
              </a:spcBef>
            </a:pPr>
            <a:r>
              <a:rPr lang="en-US" altLang="zh-CN">
                <a:latin typeface="宋体" charset="-122"/>
              </a:rPr>
              <a:t>    </a:t>
            </a:r>
            <a:r>
              <a:rPr lang="zh-CN" altLang="en-US" sz="2400">
                <a:latin typeface="Times New Roman" pitchFamily="18" charset="0"/>
                <a:ea typeface="华文细黑" pitchFamily="2" charset="-122"/>
                <a:cs typeface="Times New Roman" pitchFamily="18" charset="0"/>
              </a:rPr>
              <a:t>在外汇期货交易的喊价过程中，按照交易所的规定，每次喊价与最新价格之间存在一个最小价格浮动幅度。也就是说价格不可以随便叫。例如，英镑期货合约有一个</a:t>
            </a:r>
            <a:r>
              <a:rPr lang="zh-CN" altLang="en-US" sz="2400" b="1">
                <a:solidFill>
                  <a:srgbClr val="FF0000"/>
                </a:solidFill>
                <a:latin typeface="Times New Roman" pitchFamily="18" charset="0"/>
                <a:ea typeface="华文细黑" pitchFamily="2" charset="-122"/>
                <a:cs typeface="Times New Roman" pitchFamily="18" charset="0"/>
              </a:rPr>
              <a:t>最小价格变动点数</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2bp</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0.0002</a:t>
            </a:r>
            <a:r>
              <a:rPr lang="zh-CN" altLang="en-US" sz="2400">
                <a:latin typeface="Times New Roman" pitchFamily="18" charset="0"/>
                <a:ea typeface="华文细黑" pitchFamily="2" charset="-122"/>
                <a:cs typeface="Times New Roman" pitchFamily="18" charset="0"/>
              </a:rPr>
              <a:t>，那么，一份英镑期货合约</a:t>
            </a:r>
            <a:r>
              <a:rPr lang="zh-CN" altLang="en-US" sz="2400" b="1">
                <a:solidFill>
                  <a:srgbClr val="FF0000"/>
                </a:solidFill>
                <a:latin typeface="Times New Roman" pitchFamily="18" charset="0"/>
                <a:ea typeface="华文细黑" pitchFamily="2" charset="-122"/>
                <a:cs typeface="Times New Roman" pitchFamily="18" charset="0"/>
              </a:rPr>
              <a:t>对应的美元最小价格变动值</a:t>
            </a:r>
            <a:r>
              <a:rPr lang="zh-CN" altLang="en-US" sz="2400">
                <a:latin typeface="Times New Roman" pitchFamily="18" charset="0"/>
                <a:ea typeface="华文细黑" pitchFamily="2" charset="-122"/>
                <a:cs typeface="Times New Roman" pitchFamily="18" charset="0"/>
              </a:rPr>
              <a:t>为</a:t>
            </a:r>
            <a:r>
              <a:rPr lang="en-US" altLang="zh-CN" sz="2400">
                <a:latin typeface="Times New Roman" pitchFamily="18" charset="0"/>
                <a:ea typeface="华文细黑" pitchFamily="2" charset="-122"/>
                <a:cs typeface="Times New Roman" pitchFamily="18" charset="0"/>
              </a:rPr>
              <a:t>62500</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GP</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×0.0002</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USD/GP</a:t>
            </a:r>
            <a:r>
              <a:rPr lang="zh-CN" altLang="en-US" sz="2400">
                <a:latin typeface="Times New Roman" pitchFamily="18" charset="0"/>
                <a:ea typeface="华文细黑" pitchFamily="2" charset="-122"/>
                <a:cs typeface="Times New Roman" pitchFamily="18" charset="0"/>
              </a:rPr>
              <a:t>）＝</a:t>
            </a:r>
            <a:r>
              <a:rPr lang="en-US" altLang="zh-CN" sz="2400">
                <a:latin typeface="Times New Roman" pitchFamily="18" charset="0"/>
                <a:ea typeface="华文细黑" pitchFamily="2" charset="-122"/>
                <a:cs typeface="Times New Roman" pitchFamily="18" charset="0"/>
              </a:rPr>
              <a:t>12.5</a:t>
            </a:r>
            <a:r>
              <a:rPr lang="zh-CN" altLang="en-US" sz="2400">
                <a:latin typeface="Times New Roman" pitchFamily="18" charset="0"/>
                <a:ea typeface="华文细黑" pitchFamily="2" charset="-122"/>
                <a:cs typeface="Times New Roman" pitchFamily="18" charset="0"/>
              </a:rPr>
              <a:t>美元。类似地，我们可以算出单一的加元和日元的期货合约的美元价格最小变动幅度分别为</a:t>
            </a:r>
            <a:r>
              <a:rPr lang="en-US" altLang="zh-CN" sz="2400">
                <a:latin typeface="Times New Roman" pitchFamily="18" charset="0"/>
                <a:ea typeface="华文细黑" pitchFamily="2" charset="-122"/>
                <a:cs typeface="Times New Roman" pitchFamily="18" charset="0"/>
              </a:rPr>
              <a:t>10</a:t>
            </a:r>
            <a:r>
              <a:rPr lang="zh-CN" altLang="en-US" sz="2400">
                <a:latin typeface="Times New Roman" pitchFamily="18" charset="0"/>
                <a:ea typeface="华文细黑" pitchFamily="2" charset="-122"/>
                <a:cs typeface="Times New Roman" pitchFamily="18" charset="0"/>
              </a:rPr>
              <a:t>美元和</a:t>
            </a:r>
            <a:r>
              <a:rPr lang="en-US" altLang="zh-CN" sz="2400">
                <a:latin typeface="Times New Roman" pitchFamily="18" charset="0"/>
                <a:ea typeface="华文细黑" pitchFamily="2" charset="-122"/>
                <a:cs typeface="Times New Roman" pitchFamily="18" charset="0"/>
              </a:rPr>
              <a:t>12.5</a:t>
            </a:r>
            <a:r>
              <a:rPr lang="zh-CN" altLang="en-US" sz="2400">
                <a:latin typeface="Times New Roman" pitchFamily="18" charset="0"/>
                <a:ea typeface="华文细黑" pitchFamily="2" charset="-122"/>
                <a:cs typeface="Times New Roman" pitchFamily="18" charset="0"/>
              </a:rPr>
              <a:t>美元。</a:t>
            </a:r>
          </a:p>
        </p:txBody>
      </p:sp>
      <p:sp>
        <p:nvSpPr>
          <p:cNvPr id="465925" name="Text Box 3"/>
          <p:cNvSpPr txBox="1">
            <a:spLocks noChangeArrowheads="1"/>
          </p:cNvSpPr>
          <p:nvPr/>
        </p:nvSpPr>
        <p:spPr bwMode="auto">
          <a:xfrm>
            <a:off x="1847851" y="260351"/>
            <a:ext cx="8569325" cy="646113"/>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1122315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0"/>
          </p:nvPr>
        </p:nvSpPr>
        <p:spPr/>
        <p:txBody>
          <a:bodyPr/>
          <a:lstStyle/>
          <a:p>
            <a:pPr>
              <a:defRPr/>
            </a:pPr>
            <a:fld id="{3440A58B-97FD-4270-8233-314F3E2F0883}" type="slidenum">
              <a:rPr lang="en-US" altLang="zh-CN"/>
              <a:pPr>
                <a:defRPr/>
              </a:pPr>
              <a:t>29</a:t>
            </a:fld>
            <a:endParaRPr lang="en-US" altLang="zh-CN"/>
          </a:p>
        </p:txBody>
      </p:sp>
      <p:sp>
        <p:nvSpPr>
          <p:cNvPr id="466947" name="Text Box 3"/>
          <p:cNvSpPr txBox="1">
            <a:spLocks noChangeArrowheads="1"/>
          </p:cNvSpPr>
          <p:nvPr/>
        </p:nvSpPr>
        <p:spPr bwMode="auto">
          <a:xfrm>
            <a:off x="2135189" y="1557339"/>
            <a:ext cx="4211637" cy="522287"/>
          </a:xfrm>
          <a:prstGeom prst="rect">
            <a:avLst/>
          </a:prstGeom>
          <a:noFill/>
          <a:ln w="28575">
            <a:noFill/>
            <a:miter lim="800000"/>
            <a:headEnd/>
            <a:tailEnd/>
          </a:ln>
        </p:spPr>
        <p:txBody>
          <a:bodyPr>
            <a:spAutoFit/>
          </a:bodyPr>
          <a:lstStyle/>
          <a:p>
            <a:pPr algn="l">
              <a:spcBef>
                <a:spcPct val="50000"/>
              </a:spcBef>
            </a:pPr>
            <a:r>
              <a:rPr lang="en-US" altLang="zh-CN" sz="2800" b="1">
                <a:latin typeface="华文细黑" pitchFamily="2" charset="-122"/>
                <a:ea typeface="华文细黑" pitchFamily="2" charset="-122"/>
              </a:rPr>
              <a:t>4.</a:t>
            </a:r>
            <a:r>
              <a:rPr lang="zh-CN" altLang="en-US" sz="2800" b="1">
                <a:latin typeface="华文细黑" pitchFamily="2" charset="-122"/>
                <a:ea typeface="华文细黑" pitchFamily="2" charset="-122"/>
              </a:rPr>
              <a:t>交割月份和挂牌月份</a:t>
            </a:r>
          </a:p>
        </p:txBody>
      </p:sp>
      <p:sp>
        <p:nvSpPr>
          <p:cNvPr id="466948" name="Text Box 4"/>
          <p:cNvSpPr txBox="1">
            <a:spLocks noChangeArrowheads="1"/>
          </p:cNvSpPr>
          <p:nvPr/>
        </p:nvSpPr>
        <p:spPr bwMode="auto">
          <a:xfrm>
            <a:off x="1774826" y="2205038"/>
            <a:ext cx="8424863" cy="3416300"/>
          </a:xfrm>
          <a:prstGeom prst="rect">
            <a:avLst/>
          </a:prstGeom>
          <a:noFill/>
          <a:ln w="28575">
            <a:noFill/>
            <a:miter lim="800000"/>
            <a:headEnd/>
            <a:tailEnd/>
          </a:ln>
        </p:spPr>
        <p:txBody>
          <a:bodyPr>
            <a:spAutoFit/>
          </a:bodyPr>
          <a:lstStyle/>
          <a:p>
            <a:pPr algn="l">
              <a:lnSpc>
                <a:spcPct val="150000"/>
              </a:lnSpc>
              <a:spcBef>
                <a:spcPct val="50000"/>
              </a:spcBef>
            </a:pPr>
            <a:r>
              <a:rPr lang="en-US" altLang="zh-CN">
                <a:latin typeface="宋体" charset="-122"/>
              </a:rPr>
              <a:t>    </a:t>
            </a:r>
            <a:r>
              <a:rPr lang="zh-CN" altLang="en-US" sz="2400">
                <a:latin typeface="Times New Roman" pitchFamily="18" charset="0"/>
                <a:ea typeface="华文细黑" pitchFamily="2" charset="-122"/>
                <a:cs typeface="Times New Roman" pitchFamily="18" charset="0"/>
              </a:rPr>
              <a:t>在</a:t>
            </a:r>
            <a:r>
              <a:rPr lang="en-US" altLang="zh-CN" sz="2400">
                <a:latin typeface="Times New Roman" pitchFamily="18" charset="0"/>
                <a:ea typeface="华文细黑" pitchFamily="2" charset="-122"/>
                <a:cs typeface="Times New Roman" pitchFamily="18" charset="0"/>
              </a:rPr>
              <a:t>IMM</a:t>
            </a:r>
            <a:r>
              <a:rPr lang="zh-CN" altLang="en-US" sz="2400">
                <a:latin typeface="Times New Roman" pitchFamily="18" charset="0"/>
                <a:ea typeface="华文细黑" pitchFamily="2" charset="-122"/>
                <a:cs typeface="Times New Roman" pitchFamily="18" charset="0"/>
              </a:rPr>
              <a:t>市场交易的外汇期货规定的交割月份是每年的</a:t>
            </a:r>
            <a:r>
              <a:rPr lang="en-US" altLang="zh-CN" sz="2400" b="1">
                <a:solidFill>
                  <a:srgbClr val="FF0000"/>
                </a:solidFill>
                <a:latin typeface="Times New Roman" pitchFamily="18" charset="0"/>
                <a:ea typeface="华文细黑" pitchFamily="2" charset="-122"/>
                <a:cs typeface="Times New Roman" pitchFamily="18" charset="0"/>
              </a:rPr>
              <a:t>3</a:t>
            </a:r>
            <a:r>
              <a:rPr lang="zh-CN" altLang="en-US" sz="2400" b="1">
                <a:solidFill>
                  <a:srgbClr val="FF0000"/>
                </a:solidFill>
                <a:latin typeface="Times New Roman" pitchFamily="18" charset="0"/>
                <a:ea typeface="华文细黑" pitchFamily="2" charset="-122"/>
                <a:cs typeface="Times New Roman" pitchFamily="18" charset="0"/>
              </a:rPr>
              <a:t>月、</a:t>
            </a:r>
            <a:r>
              <a:rPr lang="en-US" altLang="zh-CN" sz="2400" b="1">
                <a:solidFill>
                  <a:srgbClr val="FF0000"/>
                </a:solidFill>
                <a:latin typeface="Times New Roman" pitchFamily="18" charset="0"/>
                <a:ea typeface="华文细黑" pitchFamily="2" charset="-122"/>
                <a:cs typeface="Times New Roman" pitchFamily="18" charset="0"/>
              </a:rPr>
              <a:t>6</a:t>
            </a:r>
            <a:r>
              <a:rPr lang="zh-CN" altLang="en-US" sz="2400" b="1">
                <a:solidFill>
                  <a:srgbClr val="FF0000"/>
                </a:solidFill>
                <a:latin typeface="Times New Roman" pitchFamily="18" charset="0"/>
                <a:ea typeface="华文细黑" pitchFamily="2" charset="-122"/>
                <a:cs typeface="Times New Roman" pitchFamily="18" charset="0"/>
              </a:rPr>
              <a:t>月、</a:t>
            </a:r>
            <a:r>
              <a:rPr lang="en-US" altLang="zh-CN" sz="2400" b="1">
                <a:solidFill>
                  <a:srgbClr val="FF0000"/>
                </a:solidFill>
                <a:latin typeface="Times New Roman" pitchFamily="18" charset="0"/>
                <a:ea typeface="华文细黑" pitchFamily="2" charset="-122"/>
                <a:cs typeface="Times New Roman" pitchFamily="18" charset="0"/>
              </a:rPr>
              <a:t>9</a:t>
            </a:r>
            <a:r>
              <a:rPr lang="zh-CN" altLang="en-US" sz="2400" b="1">
                <a:solidFill>
                  <a:srgbClr val="FF0000"/>
                </a:solidFill>
                <a:latin typeface="Times New Roman" pitchFamily="18" charset="0"/>
                <a:ea typeface="华文细黑" pitchFamily="2" charset="-122"/>
                <a:cs typeface="Times New Roman" pitchFamily="18" charset="0"/>
              </a:rPr>
              <a:t>月和</a:t>
            </a:r>
            <a:r>
              <a:rPr lang="en-US" altLang="zh-CN" sz="2400" b="1">
                <a:solidFill>
                  <a:srgbClr val="FF0000"/>
                </a:solidFill>
                <a:latin typeface="Times New Roman" pitchFamily="18" charset="0"/>
                <a:ea typeface="华文细黑" pitchFamily="2" charset="-122"/>
                <a:cs typeface="Times New Roman" pitchFamily="18" charset="0"/>
              </a:rPr>
              <a:t>12</a:t>
            </a:r>
            <a:r>
              <a:rPr lang="zh-CN" altLang="en-US" sz="2400" b="1">
                <a:solidFill>
                  <a:srgbClr val="FF0000"/>
                </a:solidFill>
                <a:latin typeface="Times New Roman" pitchFamily="18" charset="0"/>
                <a:ea typeface="华文细黑" pitchFamily="2" charset="-122"/>
                <a:cs typeface="Times New Roman" pitchFamily="18" charset="0"/>
              </a:rPr>
              <a:t>月</a:t>
            </a:r>
            <a:r>
              <a:rPr lang="zh-CN" altLang="en-US" sz="2400">
                <a:latin typeface="Times New Roman" pitchFamily="18" charset="0"/>
                <a:ea typeface="华文细黑" pitchFamily="2" charset="-122"/>
                <a:cs typeface="Times New Roman" pitchFamily="18" charset="0"/>
              </a:rPr>
              <a:t>。而在该市场上</a:t>
            </a:r>
            <a:r>
              <a:rPr lang="zh-CN" altLang="en-US" sz="2400" b="1">
                <a:solidFill>
                  <a:srgbClr val="FF0000"/>
                </a:solidFill>
                <a:latin typeface="Times New Roman" pitchFamily="18" charset="0"/>
                <a:ea typeface="华文细黑" pitchFamily="2" charset="-122"/>
                <a:cs typeface="Times New Roman" pitchFamily="18" charset="0"/>
              </a:rPr>
              <a:t>挂牌的每一种货币</a:t>
            </a:r>
            <a:r>
              <a:rPr lang="zh-CN" altLang="en-US" sz="2400">
                <a:latin typeface="Times New Roman" pitchFamily="18" charset="0"/>
                <a:ea typeface="华文细黑" pitchFamily="2" charset="-122"/>
                <a:cs typeface="Times New Roman" pitchFamily="18" charset="0"/>
              </a:rPr>
              <a:t>的期货品种一般</a:t>
            </a:r>
            <a:r>
              <a:rPr lang="zh-CN" altLang="en-US" sz="2400" b="1">
                <a:solidFill>
                  <a:srgbClr val="FF0000"/>
                </a:solidFill>
                <a:latin typeface="Times New Roman" pitchFamily="18" charset="0"/>
                <a:ea typeface="华文细黑" pitchFamily="2" charset="-122"/>
                <a:cs typeface="Times New Roman" pitchFamily="18" charset="0"/>
              </a:rPr>
              <a:t>有</a:t>
            </a:r>
            <a:r>
              <a:rPr lang="en-US" altLang="zh-CN" sz="2400" b="1">
                <a:solidFill>
                  <a:srgbClr val="FF0000"/>
                </a:solidFill>
                <a:latin typeface="Times New Roman" pitchFamily="18" charset="0"/>
                <a:ea typeface="华文细黑" pitchFamily="2" charset="-122"/>
                <a:cs typeface="Times New Roman" pitchFamily="18" charset="0"/>
              </a:rPr>
              <a:t>6</a:t>
            </a:r>
            <a:r>
              <a:rPr lang="zh-CN" altLang="en-US" sz="2400" b="1">
                <a:solidFill>
                  <a:srgbClr val="FF0000"/>
                </a:solidFill>
                <a:latin typeface="Times New Roman" pitchFamily="18" charset="0"/>
                <a:ea typeface="华文细黑" pitchFamily="2" charset="-122"/>
                <a:cs typeface="Times New Roman" pitchFamily="18" charset="0"/>
              </a:rPr>
              <a:t>个品种</a:t>
            </a:r>
            <a:r>
              <a:rPr lang="zh-CN" altLang="en-US" sz="2400">
                <a:latin typeface="Times New Roman" pitchFamily="18" charset="0"/>
                <a:ea typeface="华文细黑" pitchFamily="2" charset="-122"/>
                <a:cs typeface="Times New Roman" pitchFamily="18" charset="0"/>
              </a:rPr>
              <a:t>，这</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个品种指的是</a:t>
            </a:r>
            <a:r>
              <a:rPr lang="zh-CN" altLang="en-US" sz="2400" b="1">
                <a:solidFill>
                  <a:srgbClr val="FF0000"/>
                </a:solidFill>
                <a:latin typeface="Times New Roman" pitchFamily="18" charset="0"/>
                <a:ea typeface="华文细黑" pitchFamily="2" charset="-122"/>
                <a:cs typeface="Times New Roman" pitchFamily="18" charset="0"/>
              </a:rPr>
              <a:t>离当前最近到期的</a:t>
            </a:r>
            <a:r>
              <a:rPr lang="en-US" altLang="zh-CN" sz="2400" b="1">
                <a:solidFill>
                  <a:srgbClr val="FF0000"/>
                </a:solidFill>
                <a:latin typeface="Times New Roman" pitchFamily="18" charset="0"/>
                <a:ea typeface="华文细黑" pitchFamily="2" charset="-122"/>
                <a:cs typeface="Times New Roman" pitchFamily="18" charset="0"/>
              </a:rPr>
              <a:t>6</a:t>
            </a:r>
            <a:r>
              <a:rPr lang="zh-CN" altLang="en-US" sz="2400" b="1">
                <a:solidFill>
                  <a:srgbClr val="FF0000"/>
                </a:solidFill>
                <a:latin typeface="Times New Roman" pitchFamily="18" charset="0"/>
                <a:ea typeface="华文细黑" pitchFamily="2" charset="-122"/>
                <a:cs typeface="Times New Roman" pitchFamily="18" charset="0"/>
              </a:rPr>
              <a:t>个交割月</a:t>
            </a:r>
            <a:r>
              <a:rPr lang="zh-CN" altLang="en-US" sz="2400">
                <a:latin typeface="Times New Roman" pitchFamily="18" charset="0"/>
                <a:ea typeface="华文细黑" pitchFamily="2" charset="-122"/>
                <a:cs typeface="Times New Roman" pitchFamily="18" charset="0"/>
              </a:rPr>
              <a:t>的外汇期货。例如今天是</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2</a:t>
            </a:r>
            <a:r>
              <a:rPr lang="zh-CN" altLang="en-US" sz="2400">
                <a:latin typeface="Times New Roman" pitchFamily="18" charset="0"/>
                <a:ea typeface="华文细黑" pitchFamily="2" charset="-122"/>
                <a:cs typeface="Times New Roman" pitchFamily="18" charset="0"/>
              </a:rPr>
              <a:t>月，那么，英镑期货的挂牌的</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个品种是</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9</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2008</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12</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2009</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3</a:t>
            </a:r>
            <a:r>
              <a:rPr lang="zh-CN" altLang="en-US" sz="2400">
                <a:latin typeface="Times New Roman" pitchFamily="18" charset="0"/>
                <a:ea typeface="华文细黑" pitchFamily="2" charset="-122"/>
                <a:cs typeface="Times New Roman" pitchFamily="18" charset="0"/>
              </a:rPr>
              <a:t>月、</a:t>
            </a:r>
            <a:r>
              <a:rPr lang="en-US" altLang="zh-CN" sz="2400">
                <a:latin typeface="Times New Roman" pitchFamily="18" charset="0"/>
                <a:ea typeface="华文细黑" pitchFamily="2" charset="-122"/>
                <a:cs typeface="Times New Roman" pitchFamily="18" charset="0"/>
              </a:rPr>
              <a:t>2009</a:t>
            </a:r>
            <a:r>
              <a:rPr lang="zh-CN" altLang="en-US" sz="2400">
                <a:latin typeface="Times New Roman" pitchFamily="18" charset="0"/>
                <a:ea typeface="华文细黑" pitchFamily="2" charset="-122"/>
                <a:cs typeface="Times New Roman" pitchFamily="18" charset="0"/>
              </a:rPr>
              <a:t>年</a:t>
            </a:r>
            <a:r>
              <a:rPr lang="en-US" altLang="zh-CN" sz="2400">
                <a:latin typeface="Times New Roman" pitchFamily="18" charset="0"/>
                <a:ea typeface="华文细黑" pitchFamily="2" charset="-122"/>
                <a:cs typeface="Times New Roman" pitchFamily="18" charset="0"/>
              </a:rPr>
              <a:t>6</a:t>
            </a:r>
            <a:r>
              <a:rPr lang="zh-CN" altLang="en-US" sz="2400">
                <a:latin typeface="Times New Roman" pitchFamily="18" charset="0"/>
                <a:ea typeface="华文细黑" pitchFamily="2" charset="-122"/>
                <a:cs typeface="Times New Roman" pitchFamily="18" charset="0"/>
              </a:rPr>
              <a:t>月为交割月的期货品种，见下表。</a:t>
            </a:r>
            <a:endParaRPr lang="en-US" altLang="zh-CN" sz="2400">
              <a:latin typeface="Times New Roman" pitchFamily="18" charset="0"/>
              <a:ea typeface="华文细黑" pitchFamily="2" charset="-122"/>
              <a:cs typeface="Times New Roman" pitchFamily="18" charset="0"/>
            </a:endParaRPr>
          </a:p>
        </p:txBody>
      </p:sp>
      <p:sp>
        <p:nvSpPr>
          <p:cNvPr id="466949" name="Text Box 3"/>
          <p:cNvSpPr txBox="1">
            <a:spLocks noChangeArrowheads="1"/>
          </p:cNvSpPr>
          <p:nvPr/>
        </p:nvSpPr>
        <p:spPr bwMode="auto">
          <a:xfrm>
            <a:off x="1774826" y="4048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528122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981200" y="1600200"/>
            <a:ext cx="8147050" cy="3773488"/>
          </a:xfrm>
        </p:spPr>
        <p:txBody>
          <a:bodyPr>
            <a:normAutofit fontScale="92500" lnSpcReduction="10000"/>
          </a:bodyPr>
          <a:lstStyle/>
          <a:p>
            <a:pPr eaLnBrk="1" hangingPunct="1"/>
            <a:r>
              <a:rPr lang="zh-CN" altLang="en-US" b="1">
                <a:latin typeface="华文细黑" pitchFamily="2" charset="-122"/>
                <a:ea typeface="华文细黑" pitchFamily="2" charset="-122"/>
              </a:rPr>
              <a:t>直接标价法和间接标价法</a:t>
            </a:r>
            <a:endParaRPr lang="en-US" altLang="zh-CN" b="1">
              <a:latin typeface="华文细黑" pitchFamily="2" charset="-122"/>
              <a:ea typeface="华文细黑" pitchFamily="2" charset="-122"/>
            </a:endParaRPr>
          </a:p>
          <a:p>
            <a:pPr eaLnBrk="1" hangingPunct="1">
              <a:buFont typeface="Wingdings" pitchFamily="2" charset="2"/>
              <a:buNone/>
            </a:pPr>
            <a:endParaRPr lang="en-US" altLang="zh-CN" smtClean="0">
              <a:latin typeface="华文细黑" pitchFamily="2" charset="-122"/>
              <a:ea typeface="华文细黑" pitchFamily="2" charset="-122"/>
            </a:endParaRPr>
          </a:p>
          <a:p>
            <a:pPr eaLnBrk="1" hangingPunct="1"/>
            <a:r>
              <a:rPr lang="zh-CN" altLang="en-US" smtClean="0">
                <a:latin typeface="华文细黑" pitchFamily="2" charset="-122"/>
                <a:ea typeface="华文细黑" pitchFamily="2" charset="-122"/>
              </a:rPr>
              <a:t>直接标价法：以本国货币表示一个单位的外国货币</a:t>
            </a:r>
            <a:endParaRPr lang="en-US" altLang="zh-CN" smtClean="0">
              <a:latin typeface="华文细黑" pitchFamily="2" charset="-122"/>
              <a:ea typeface="华文细黑" pitchFamily="2" charset="-122"/>
            </a:endParaRPr>
          </a:p>
          <a:p>
            <a:pPr lvl="1" eaLnBrk="1" hangingPunct="1"/>
            <a:r>
              <a:rPr lang="zh-CN" altLang="en-US">
                <a:latin typeface="华文细黑" pitchFamily="2" charset="-122"/>
                <a:ea typeface="华文细黑" pitchFamily="2" charset="-122"/>
              </a:rPr>
              <a:t>绝大部分国家采用直接标价法（如中国、日本等）</a:t>
            </a:r>
          </a:p>
          <a:p>
            <a:pPr eaLnBrk="1" hangingPunct="1"/>
            <a:endParaRPr lang="en-US" altLang="zh-CN" smtClean="0">
              <a:latin typeface="华文细黑" pitchFamily="2" charset="-122"/>
              <a:ea typeface="华文细黑" pitchFamily="2" charset="-122"/>
            </a:endParaRPr>
          </a:p>
          <a:p>
            <a:pPr eaLnBrk="1" hangingPunct="1"/>
            <a:r>
              <a:rPr lang="zh-CN" altLang="en-US" smtClean="0">
                <a:latin typeface="华文细黑" pitchFamily="2" charset="-122"/>
                <a:ea typeface="华文细黑" pitchFamily="2" charset="-122"/>
              </a:rPr>
              <a:t>间接标价法：以一个单位的本国货币应该折合成多少外国</a:t>
            </a:r>
            <a:endParaRPr lang="en-US" altLang="zh-CN" smtClean="0">
              <a:latin typeface="华文细黑" pitchFamily="2" charset="-122"/>
              <a:ea typeface="华文细黑" pitchFamily="2" charset="-122"/>
            </a:endParaRPr>
          </a:p>
          <a:p>
            <a:pPr eaLnBrk="1" hangingPunct="1">
              <a:buFont typeface="Wingdings" pitchFamily="2" charset="2"/>
              <a:buNone/>
            </a:pPr>
            <a:r>
              <a:rPr lang="zh-CN" altLang="en-US" smtClean="0">
                <a:latin typeface="华文细黑" pitchFamily="2" charset="-122"/>
                <a:ea typeface="华文细黑" pitchFamily="2" charset="-122"/>
              </a:rPr>
              <a:t>货币</a:t>
            </a:r>
          </a:p>
          <a:p>
            <a:pPr lvl="1" eaLnBrk="1" hangingPunct="1"/>
            <a:r>
              <a:rPr lang="zh-CN" altLang="en-US">
                <a:latin typeface="华文细黑" pitchFamily="2" charset="-122"/>
                <a:ea typeface="华文细黑" pitchFamily="2" charset="-122"/>
              </a:rPr>
              <a:t>英镑、欧元、澳大利亚元、新西兰元</a:t>
            </a:r>
            <a:endParaRPr lang="en-US" altLang="zh-CN" smtClean="0"/>
          </a:p>
        </p:txBody>
      </p:sp>
      <p:sp>
        <p:nvSpPr>
          <p:cNvPr id="14340"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12D548FE-D321-4612-BADF-968ABC438602}" type="slidenum">
              <a:rPr lang="en-US" altLang="zh-CN"/>
              <a:pPr>
                <a:defRPr/>
              </a:pPr>
              <a:t>3</a:t>
            </a:fld>
            <a:endParaRPr lang="en-US" altLang="zh-CN"/>
          </a:p>
        </p:txBody>
      </p:sp>
      <p:sp>
        <p:nvSpPr>
          <p:cNvPr id="6"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Tree>
    <p:extLst>
      <p:ext uri="{BB962C8B-B14F-4D97-AF65-F5344CB8AC3E}">
        <p14:creationId xmlns:p14="http://schemas.microsoft.com/office/powerpoint/2010/main" val="2477712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7" dur="500"/>
                                        <p:tgtEl>
                                          <p:spTgt spid="143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0" dur="500"/>
                                        <p:tgtEl>
                                          <p:spTgt spid="1433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15" dur="500"/>
                                        <p:tgtEl>
                                          <p:spTgt spid="143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0" dur="500"/>
                                        <p:tgtEl>
                                          <p:spTgt spid="14339">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23"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2"/>
          <p:cNvSpPr>
            <a:spLocks noGrp="1"/>
          </p:cNvSpPr>
          <p:nvPr>
            <p:ph type="sldNum" sz="quarter" idx="10"/>
          </p:nvPr>
        </p:nvSpPr>
        <p:spPr/>
        <p:txBody>
          <a:bodyPr/>
          <a:lstStyle/>
          <a:p>
            <a:pPr>
              <a:defRPr/>
            </a:pPr>
            <a:fld id="{DFF6ABE3-6742-4D3B-B1E3-F59ADA654D5F}" type="slidenum">
              <a:rPr lang="en-US" altLang="zh-CN"/>
              <a:pPr>
                <a:defRPr/>
              </a:pPr>
              <a:t>30</a:t>
            </a:fld>
            <a:endParaRPr lang="en-US" altLang="zh-CN"/>
          </a:p>
        </p:txBody>
      </p:sp>
      <p:sp>
        <p:nvSpPr>
          <p:cNvPr id="467971" name="Text Box 4"/>
          <p:cNvSpPr txBox="1">
            <a:spLocks noChangeArrowheads="1"/>
          </p:cNvSpPr>
          <p:nvPr/>
        </p:nvSpPr>
        <p:spPr bwMode="auto">
          <a:xfrm>
            <a:off x="1524001" y="1"/>
            <a:ext cx="8893175" cy="504825"/>
          </a:xfrm>
          <a:prstGeom prst="rect">
            <a:avLst/>
          </a:prstGeom>
          <a:noFill/>
          <a:ln w="28575">
            <a:noFill/>
            <a:miter lim="800000"/>
            <a:headEnd/>
            <a:tailEnd/>
          </a:ln>
        </p:spPr>
        <p:txBody>
          <a:bodyPr>
            <a:spAutoFit/>
          </a:bodyPr>
          <a:lstStyle/>
          <a:p>
            <a:pPr>
              <a:lnSpc>
                <a:spcPct val="150000"/>
              </a:lnSpc>
              <a:spcBef>
                <a:spcPct val="50000"/>
              </a:spcBef>
            </a:pPr>
            <a:r>
              <a:rPr lang="zh-CN" altLang="en-US"/>
              <a:t>表</a:t>
            </a:r>
            <a:r>
              <a:rPr lang="en-US" altLang="zh-CN"/>
              <a:t>6-3  CME</a:t>
            </a:r>
            <a:r>
              <a:rPr lang="zh-CN" altLang="en-US"/>
              <a:t>的</a:t>
            </a:r>
            <a:r>
              <a:rPr lang="en-US" altLang="zh-CN"/>
              <a:t>IMM</a:t>
            </a:r>
            <a:r>
              <a:rPr lang="zh-CN" altLang="en-US"/>
              <a:t>市场英镑期货的交割月份和挂牌数</a:t>
            </a:r>
          </a:p>
        </p:txBody>
      </p:sp>
      <p:graphicFrame>
        <p:nvGraphicFramePr>
          <p:cNvPr id="366277" name="Group 709"/>
          <p:cNvGraphicFramePr>
            <a:graphicFrameLocks noGrp="1"/>
          </p:cNvGraphicFramePr>
          <p:nvPr>
            <p:ph/>
          </p:nvPr>
        </p:nvGraphicFramePr>
        <p:xfrm>
          <a:off x="1847850" y="188913"/>
          <a:ext cx="8229600" cy="6377942"/>
        </p:xfrm>
        <a:graphic>
          <a:graphicData uri="http://schemas.openxmlformats.org/drawingml/2006/table">
            <a:tbl>
              <a:tblPr/>
              <a:tblGrid>
                <a:gridCol w="587375">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249238">
                  <a:extLst>
                    <a:ext uri="{9D8B030D-6E8A-4147-A177-3AD203B41FA5}">
                      <a16:colId xmlns:a16="http://schemas.microsoft.com/office/drawing/2014/main" val="20005"/>
                    </a:ext>
                  </a:extLst>
                </a:gridCol>
                <a:gridCol w="517525">
                  <a:extLst>
                    <a:ext uri="{9D8B030D-6E8A-4147-A177-3AD203B41FA5}">
                      <a16:colId xmlns:a16="http://schemas.microsoft.com/office/drawing/2014/main" val="20006"/>
                    </a:ext>
                  </a:extLst>
                </a:gridCol>
                <a:gridCol w="973137">
                  <a:extLst>
                    <a:ext uri="{9D8B030D-6E8A-4147-A177-3AD203B41FA5}">
                      <a16:colId xmlns:a16="http://schemas.microsoft.com/office/drawing/2014/main" val="20007"/>
                    </a:ext>
                  </a:extLst>
                </a:gridCol>
                <a:gridCol w="973138">
                  <a:extLst>
                    <a:ext uri="{9D8B030D-6E8A-4147-A177-3AD203B41FA5}">
                      <a16:colId xmlns:a16="http://schemas.microsoft.com/office/drawing/2014/main" val="20008"/>
                    </a:ext>
                  </a:extLst>
                </a:gridCol>
                <a:gridCol w="974725">
                  <a:extLst>
                    <a:ext uri="{9D8B030D-6E8A-4147-A177-3AD203B41FA5}">
                      <a16:colId xmlns:a16="http://schemas.microsoft.com/office/drawing/2014/main" val="20009"/>
                    </a:ext>
                  </a:extLst>
                </a:gridCol>
                <a:gridCol w="973137">
                  <a:extLst>
                    <a:ext uri="{9D8B030D-6E8A-4147-A177-3AD203B41FA5}">
                      <a16:colId xmlns:a16="http://schemas.microsoft.com/office/drawing/2014/main" val="20010"/>
                    </a:ext>
                  </a:extLst>
                </a:gridCol>
              </a:tblGrid>
              <a:tr h="252413">
                <a:tc gridSpan="11">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在</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CME</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的</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IMM</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市场挂牌的英镑期货合约（</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Listed CME British Pound Futures Contracts</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0975">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交割月份</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3,6,9,12</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分别以</a:t>
                      </a: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H, M, U, Z </a:t>
                      </a: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为月份代码</a:t>
                      </a:r>
                      <a:r>
                        <a:rPr kumimoji="0" lang="zh-CN" altLang="en-US" sz="1400" b="1" i="0" u="none" strike="noStrike" cap="none" normalizeH="0" baseline="0" smtClean="0">
                          <a:ln>
                            <a:noFill/>
                          </a:ln>
                          <a:solidFill>
                            <a:srgbClr val="000000"/>
                          </a:solidFill>
                          <a:effectLst/>
                          <a:latin typeface="Arial"/>
                          <a:ea typeface="宋体" pitchFamily="2" charset="-122"/>
                          <a:cs typeface="Arial" charset="0"/>
                        </a:rPr>
                        <a:t> </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93688">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挂牌数</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52413">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最后交易日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第三个周三的前倒数第二个工作日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52413">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新合约挂牌规则</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前一合约到期日后的第一个工作日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385763">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清算方式</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现货交割</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852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挂牌序号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合约月份</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产品代码</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交易首日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最后交易日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意向首日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交割首日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最后意向日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最后交割日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000000"/>
                          </a:solidFill>
                          <a:effectLst/>
                          <a:latin typeface="Times New Roman" pitchFamily="18" charset="0"/>
                          <a:ea typeface="宋体" pitchFamily="2" charset="-122"/>
                          <a:cs typeface="Arial" charset="0"/>
                        </a:rPr>
                        <a:t>终止日</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2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Mar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BPH8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09/19/06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03/24/08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0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Jun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BPM8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12/19/06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06/16/08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06/16/08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06/18/08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06/16/08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06/18/08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52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Sep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BPU8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03/20/07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50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4</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Dec 2008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BPZ8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06/19/07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12/15/08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12/17/08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12/19/08</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52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5</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Mar 2009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BPH9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09/18/07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03/16/09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03/16/09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03/18/09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03/16/09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03/18/09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03/20/09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50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6</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Jun 2009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BPM9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12/18/07</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06/15/09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06/15/09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06/17/09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06/15/09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Times New Roman" pitchFamily="18" charset="0"/>
                          <a:ea typeface="宋体" pitchFamily="2" charset="-122"/>
                          <a:cs typeface="Arial" charset="0"/>
                        </a:rPr>
                        <a:t>06/17/09</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Times New Roman" pitchFamily="18" charset="0"/>
                          <a:ea typeface="宋体" pitchFamily="2" charset="-122"/>
                          <a:cs typeface="Arial" charset="0"/>
                        </a:rPr>
                        <a:t>06/19/09</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732941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063750" y="1052514"/>
            <a:ext cx="7467600" cy="509587"/>
          </a:xfrm>
        </p:spPr>
        <p:txBody>
          <a:bodyPr>
            <a:noAutofit/>
          </a:bodyPr>
          <a:lstStyle/>
          <a:p>
            <a:pPr eaLnBrk="1" hangingPunct="1">
              <a:defRPr/>
            </a:pPr>
            <a:r>
              <a:rPr lang="en-US" altLang="zh-CN" sz="2800" b="1" dirty="0">
                <a:latin typeface="华文细黑" pitchFamily="2" charset="-122"/>
                <a:ea typeface="华文细黑" pitchFamily="2" charset="-122"/>
              </a:rPr>
              <a:t>5.</a:t>
            </a:r>
            <a:r>
              <a:rPr lang="zh-CN" altLang="en-US" sz="2800" b="1" dirty="0">
                <a:latin typeface="华文细黑" pitchFamily="2" charset="-122"/>
                <a:ea typeface="华文细黑" pitchFamily="2" charset="-122"/>
              </a:rPr>
              <a:t>外汇期货合约的行情表</a:t>
            </a:r>
          </a:p>
        </p:txBody>
      </p:sp>
      <p:graphicFrame>
        <p:nvGraphicFramePr>
          <p:cNvPr id="39939" name="Group 3"/>
          <p:cNvGraphicFramePr>
            <a:graphicFrameLocks noGrp="1"/>
          </p:cNvGraphicFramePr>
          <p:nvPr>
            <p:ph type="tbl" idx="4294967295"/>
          </p:nvPr>
        </p:nvGraphicFramePr>
        <p:xfrm>
          <a:off x="1847850" y="1700214"/>
          <a:ext cx="8064896" cy="3962401"/>
        </p:xfrm>
        <a:graphic>
          <a:graphicData uri="http://schemas.openxmlformats.org/drawingml/2006/table">
            <a:tbl>
              <a:tblPr/>
              <a:tblGrid>
                <a:gridCol w="854919">
                  <a:extLst>
                    <a:ext uri="{9D8B030D-6E8A-4147-A177-3AD203B41FA5}">
                      <a16:colId xmlns:a16="http://schemas.microsoft.com/office/drawing/2014/main" val="20000"/>
                    </a:ext>
                  </a:extLst>
                </a:gridCol>
                <a:gridCol w="858212">
                  <a:extLst>
                    <a:ext uri="{9D8B030D-6E8A-4147-A177-3AD203B41FA5}">
                      <a16:colId xmlns:a16="http://schemas.microsoft.com/office/drawing/2014/main" val="20001"/>
                    </a:ext>
                  </a:extLst>
                </a:gridCol>
                <a:gridCol w="853271">
                  <a:extLst>
                    <a:ext uri="{9D8B030D-6E8A-4147-A177-3AD203B41FA5}">
                      <a16:colId xmlns:a16="http://schemas.microsoft.com/office/drawing/2014/main" val="20002"/>
                    </a:ext>
                  </a:extLst>
                </a:gridCol>
                <a:gridCol w="856566">
                  <a:extLst>
                    <a:ext uri="{9D8B030D-6E8A-4147-A177-3AD203B41FA5}">
                      <a16:colId xmlns:a16="http://schemas.microsoft.com/office/drawing/2014/main" val="20003"/>
                    </a:ext>
                  </a:extLst>
                </a:gridCol>
                <a:gridCol w="856566">
                  <a:extLst>
                    <a:ext uri="{9D8B030D-6E8A-4147-A177-3AD203B41FA5}">
                      <a16:colId xmlns:a16="http://schemas.microsoft.com/office/drawing/2014/main" val="20004"/>
                    </a:ext>
                  </a:extLst>
                </a:gridCol>
                <a:gridCol w="1092122">
                  <a:extLst>
                    <a:ext uri="{9D8B030D-6E8A-4147-A177-3AD203B41FA5}">
                      <a16:colId xmlns:a16="http://schemas.microsoft.com/office/drawing/2014/main" val="20005"/>
                    </a:ext>
                  </a:extLst>
                </a:gridCol>
                <a:gridCol w="749024">
                  <a:extLst>
                    <a:ext uri="{9D8B030D-6E8A-4147-A177-3AD203B41FA5}">
                      <a16:colId xmlns:a16="http://schemas.microsoft.com/office/drawing/2014/main" val="20006"/>
                    </a:ext>
                  </a:extLst>
                </a:gridCol>
                <a:gridCol w="792088">
                  <a:extLst>
                    <a:ext uri="{9D8B030D-6E8A-4147-A177-3AD203B41FA5}">
                      <a16:colId xmlns:a16="http://schemas.microsoft.com/office/drawing/2014/main" val="20007"/>
                    </a:ext>
                  </a:extLst>
                </a:gridCol>
                <a:gridCol w="1152128">
                  <a:extLst>
                    <a:ext uri="{9D8B030D-6E8A-4147-A177-3AD203B41FA5}">
                      <a16:colId xmlns:a16="http://schemas.microsoft.com/office/drawing/2014/main" val="20008"/>
                    </a:ext>
                  </a:extLst>
                </a:gridCol>
              </a:tblGrid>
              <a:tr h="515938">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　</a:t>
                      </a:r>
                    </a:p>
                  </a:txBody>
                  <a:tcPr anchor="ctr" horzOverflow="overflow">
                    <a:lnL cap="flat">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Open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High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Low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Settle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Change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Lifetime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h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Open</a:t>
                      </a:r>
                    </a:p>
                  </a:txBody>
                  <a:tcPr anchor="ctr" horzOverflow="overflow">
                    <a:lnL w="127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a:noFill/>
                    </a:lnB>
                    <a:lnTlToBr>
                      <a:noFill/>
                    </a:lnTlToBr>
                    <a:lnBlToTr>
                      <a:noFill/>
                    </a:lnBlToTr>
                    <a:solidFill>
                      <a:srgbClr val="33CCCC"/>
                    </a:solidFill>
                  </a:tcPr>
                </a:tc>
                <a:extLst>
                  <a:ext uri="{0D108BD9-81ED-4DB2-BD59-A6C34878D82A}">
                    <a16:rowId xmlns:a16="http://schemas.microsoft.com/office/drawing/2014/main" val="10000"/>
                  </a:ext>
                </a:extLst>
              </a:tr>
              <a:tr h="9048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High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Low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Interest</a:t>
                      </a:r>
                    </a:p>
                  </a:txBody>
                  <a:tcPr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1"/>
                  </a:ext>
                </a:extLst>
              </a:tr>
              <a:tr h="941388">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Jun</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1.96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19968</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2"/>
                  </a:ext>
                </a:extLst>
              </a:tr>
              <a:tr h="7620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Sept</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1.96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870</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3"/>
                  </a:ext>
                </a:extLst>
              </a:tr>
              <a:tr h="8382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Dec</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CC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-0.006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1.94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1.81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rPr>
                        <a:t>103</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4"/>
                  </a:ext>
                </a:extLst>
              </a:tr>
            </a:tbl>
          </a:graphicData>
        </a:graphic>
      </p:graphicFrame>
      <p:sp>
        <p:nvSpPr>
          <p:cNvPr id="35896" name="灯片编号占位符 3"/>
          <p:cNvSpPr>
            <a:spLocks noGrp="1"/>
          </p:cNvSpPr>
          <p:nvPr>
            <p:ph type="sldNum" sz="quarter" idx="4294967295"/>
          </p:nvPr>
        </p:nvSpPr>
        <p:spPr bwMode="auto">
          <a:xfrm>
            <a:off x="8534400" y="6237288"/>
            <a:ext cx="2133600" cy="457200"/>
          </a:xfrm>
          <a:ln>
            <a:miter lim="800000"/>
            <a:headEnd/>
            <a:tailEnd/>
          </a:ln>
        </p:spPr>
        <p:txBody>
          <a:bodyPr/>
          <a:lstStyle/>
          <a:p>
            <a:pPr>
              <a:defRPr/>
            </a:pPr>
            <a:fld id="{96478DF8-DF70-4298-A387-811CC2C67EDA}" type="slidenum">
              <a:rPr lang="en-US" altLang="zh-CN"/>
              <a:pPr>
                <a:defRPr/>
              </a:pPr>
              <a:t>31</a:t>
            </a:fld>
            <a:endParaRPr lang="en-US" altLang="zh-CN"/>
          </a:p>
        </p:txBody>
      </p:sp>
      <p:sp>
        <p:nvSpPr>
          <p:cNvPr id="469049"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7" name="圆角矩形标注 6"/>
          <p:cNvSpPr/>
          <p:nvPr/>
        </p:nvSpPr>
        <p:spPr>
          <a:xfrm flipH="1">
            <a:off x="7319964" y="981076"/>
            <a:ext cx="2592387" cy="576263"/>
          </a:xfrm>
          <a:prstGeom prst="wedgeRoundRectCallout">
            <a:avLst>
              <a:gd name="adj1" fmla="val -24733"/>
              <a:gd name="adj2" fmla="val 1114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latin typeface="华文细黑" pitchFamily="2" charset="-122"/>
                <a:ea typeface="华文细黑" pitchFamily="2" charset="-122"/>
              </a:rPr>
              <a:t>未平仓合约数</a:t>
            </a:r>
          </a:p>
        </p:txBody>
      </p:sp>
    </p:spTree>
    <p:extLst>
      <p:ext uri="{BB962C8B-B14F-4D97-AF65-F5344CB8AC3E}">
        <p14:creationId xmlns:p14="http://schemas.microsoft.com/office/powerpoint/2010/main" val="87749401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063750" y="1196975"/>
            <a:ext cx="7467600" cy="566738"/>
          </a:xfrm>
        </p:spPr>
        <p:txBody>
          <a:bodyPr>
            <a:normAutofit fontScale="90000"/>
          </a:bodyPr>
          <a:lstStyle/>
          <a:p>
            <a:pPr eaLnBrk="1" hangingPunct="1">
              <a:defRPr/>
            </a:pPr>
            <a:r>
              <a:rPr lang="en-US" altLang="zh-CN" b="1" dirty="0" smtClean="0">
                <a:solidFill>
                  <a:schemeClr val="tx1"/>
                </a:solidFill>
              </a:rPr>
              <a:t>6.</a:t>
            </a:r>
            <a:r>
              <a:rPr lang="zh-CN" altLang="en-US" b="1" dirty="0" smtClean="0">
                <a:solidFill>
                  <a:schemeClr val="tx1"/>
                </a:solidFill>
              </a:rPr>
              <a:t>平仓和结算制度</a:t>
            </a:r>
          </a:p>
        </p:txBody>
      </p:sp>
      <p:sp>
        <p:nvSpPr>
          <p:cNvPr id="390147" name="Rectangle 3"/>
          <p:cNvSpPr>
            <a:spLocks noGrp="1" noChangeArrowheads="1"/>
          </p:cNvSpPr>
          <p:nvPr>
            <p:ph type="body" idx="4294967295"/>
          </p:nvPr>
        </p:nvSpPr>
        <p:spPr>
          <a:xfrm>
            <a:off x="1847850" y="1916114"/>
            <a:ext cx="8351838" cy="4702175"/>
          </a:xfrm>
        </p:spPr>
        <p:txBody>
          <a:bodyPr/>
          <a:lstStyle/>
          <a:p>
            <a:pPr eaLnBrk="1" hangingPunct="1"/>
            <a:r>
              <a:rPr lang="zh-CN" altLang="en-US" b="1" smtClean="0">
                <a:latin typeface="Times New Roman" pitchFamily="18" charset="0"/>
                <a:ea typeface="华文细黑" pitchFamily="2" charset="-122"/>
                <a:cs typeface="Times New Roman" pitchFamily="18" charset="0"/>
              </a:rPr>
              <a:t>平仓制度</a:t>
            </a:r>
            <a:endParaRPr lang="en-US" altLang="zh-CN" b="1" smtClean="0">
              <a:latin typeface="Times New Roman" pitchFamily="18" charset="0"/>
              <a:ea typeface="华文细黑" pitchFamily="2" charset="-122"/>
              <a:cs typeface="Times New Roman" pitchFamily="18" charset="0"/>
            </a:endParaRPr>
          </a:p>
          <a:p>
            <a:pPr lvl="1" eaLnBrk="1" hangingPunct="1"/>
            <a:r>
              <a:rPr lang="zh-CN" altLang="en-US" b="1">
                <a:latin typeface="Times New Roman" pitchFamily="18" charset="0"/>
                <a:ea typeface="华文细黑" pitchFamily="2" charset="-122"/>
                <a:cs typeface="Times New Roman" pitchFamily="18" charset="0"/>
              </a:rPr>
              <a:t>合约头寸反向交易对冲平仓</a:t>
            </a:r>
            <a:endParaRPr lang="en-US" altLang="zh-CN" b="1">
              <a:latin typeface="Times New Roman" pitchFamily="18" charset="0"/>
              <a:ea typeface="华文细黑" pitchFamily="2" charset="-122"/>
              <a:cs typeface="Times New Roman" pitchFamily="18" charset="0"/>
            </a:endParaRPr>
          </a:p>
          <a:p>
            <a:pPr lvl="1" eaLnBrk="1" hangingPunct="1"/>
            <a:r>
              <a:rPr lang="zh-CN" altLang="en-US" b="1">
                <a:latin typeface="Times New Roman" pitchFamily="18" charset="0"/>
                <a:ea typeface="华文细黑" pitchFamily="2" charset="-122"/>
                <a:cs typeface="Times New Roman" pitchFamily="18" charset="0"/>
              </a:rPr>
              <a:t>现货交割平仓</a:t>
            </a:r>
            <a:r>
              <a:rPr lang="en-US" altLang="zh-CN" b="1">
                <a:latin typeface="Times New Roman" pitchFamily="18" charset="0"/>
                <a:ea typeface="华文细黑" pitchFamily="2" charset="-122"/>
                <a:cs typeface="Times New Roman" pitchFamily="18" charset="0"/>
              </a:rPr>
              <a:t> </a:t>
            </a:r>
          </a:p>
          <a:p>
            <a:pPr eaLnBrk="1" hangingPunct="1"/>
            <a:endParaRPr lang="en-US" altLang="zh-CN" b="1" smtClean="0">
              <a:latin typeface="Times New Roman" pitchFamily="18" charset="0"/>
              <a:ea typeface="华文细黑" pitchFamily="2" charset="-122"/>
              <a:cs typeface="Times New Roman" pitchFamily="18" charset="0"/>
            </a:endParaRPr>
          </a:p>
          <a:p>
            <a:pPr eaLnBrk="1" hangingPunct="1"/>
            <a:r>
              <a:rPr lang="zh-CN" altLang="en-US" b="1" smtClean="0">
                <a:latin typeface="Times New Roman" pitchFamily="18" charset="0"/>
                <a:ea typeface="华文细黑" pitchFamily="2" charset="-122"/>
                <a:cs typeface="Times New Roman" pitchFamily="18" charset="0"/>
              </a:rPr>
              <a:t>保证金制度（</a:t>
            </a:r>
            <a:r>
              <a:rPr lang="zh-CN" altLang="en-US" b="1" smtClean="0">
                <a:solidFill>
                  <a:srgbClr val="FF0000"/>
                </a:solidFill>
                <a:latin typeface="Times New Roman" pitchFamily="18" charset="0"/>
                <a:ea typeface="华文细黑" pitchFamily="2" charset="-122"/>
                <a:cs typeface="Times New Roman" pitchFamily="18" charset="0"/>
              </a:rPr>
              <a:t>逐日盯市</a:t>
            </a:r>
            <a:r>
              <a:rPr lang="zh-CN" altLang="en-US" b="1" smtClean="0">
                <a:latin typeface="Times New Roman" pitchFamily="18" charset="0"/>
                <a:ea typeface="华文细黑" pitchFamily="2" charset="-122"/>
                <a:cs typeface="Times New Roman" pitchFamily="18" charset="0"/>
              </a:rPr>
              <a:t>或</a:t>
            </a:r>
            <a:r>
              <a:rPr lang="zh-CN" altLang="en-US" b="1" smtClean="0">
                <a:solidFill>
                  <a:srgbClr val="FF0000"/>
                </a:solidFill>
                <a:latin typeface="Times New Roman" pitchFamily="18" charset="0"/>
                <a:ea typeface="华文细黑" pitchFamily="2" charset="-122"/>
                <a:cs typeface="Times New Roman" pitchFamily="18" charset="0"/>
              </a:rPr>
              <a:t>每日结算无负债制度</a:t>
            </a:r>
            <a:r>
              <a:rPr lang="zh-CN" altLang="en-US" b="1" smtClean="0">
                <a:latin typeface="Times New Roman" pitchFamily="18" charset="0"/>
                <a:ea typeface="华文细黑" pitchFamily="2" charset="-122"/>
                <a:cs typeface="Times New Roman" pitchFamily="18" charset="0"/>
              </a:rPr>
              <a:t>）</a:t>
            </a:r>
            <a:endParaRPr lang="en-US" altLang="zh-CN" b="1" smtClean="0">
              <a:latin typeface="Times New Roman" pitchFamily="18" charset="0"/>
              <a:ea typeface="华文细黑" pitchFamily="2" charset="-122"/>
              <a:cs typeface="Times New Roman" pitchFamily="18" charset="0"/>
            </a:endParaRPr>
          </a:p>
          <a:p>
            <a:pPr lvl="1" eaLnBrk="1" hangingPunct="1"/>
            <a:r>
              <a:rPr lang="zh-CN" altLang="en-US" b="1">
                <a:latin typeface="Times New Roman" pitchFamily="18" charset="0"/>
                <a:ea typeface="华文细黑" pitchFamily="2" charset="-122"/>
                <a:cs typeface="Times New Roman" pitchFamily="18" charset="0"/>
              </a:rPr>
              <a:t>按照合约价值支付一定比率的资金就可进行期货交易。</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这一定比率的资金就称为保证金。</a:t>
            </a:r>
          </a:p>
          <a:p>
            <a:pPr lvl="1" eaLnBrk="1" hangingPunct="1"/>
            <a:r>
              <a:rPr lang="zh-CN" altLang="en-US" b="1">
                <a:latin typeface="Times New Roman" pitchFamily="18" charset="0"/>
                <a:ea typeface="华文细黑" pitchFamily="2" charset="-122"/>
                <a:cs typeface="Times New Roman" pitchFamily="18" charset="0"/>
              </a:rPr>
              <a:t>两类保证金：初始保证金</a:t>
            </a:r>
            <a:r>
              <a:rPr lang="en-US" altLang="zh-CN" b="1">
                <a:latin typeface="Times New Roman" pitchFamily="18" charset="0"/>
                <a:ea typeface="华文细黑" pitchFamily="2" charset="-122"/>
                <a:cs typeface="Times New Roman" pitchFamily="18" charset="0"/>
              </a:rPr>
              <a:t>(initial margin) </a:t>
            </a:r>
            <a:r>
              <a:rPr lang="zh-CN" altLang="en-US" b="1">
                <a:latin typeface="Times New Roman" pitchFamily="18" charset="0"/>
                <a:ea typeface="华文细黑" pitchFamily="2" charset="-122"/>
                <a:cs typeface="Times New Roman" pitchFamily="18" charset="0"/>
              </a:rPr>
              <a:t>和维持保证金</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en-US" altLang="zh-CN" b="1">
                <a:latin typeface="Times New Roman" pitchFamily="18" charset="0"/>
                <a:ea typeface="华文细黑" pitchFamily="2" charset="-122"/>
                <a:cs typeface="Times New Roman" pitchFamily="18" charset="0"/>
              </a:rPr>
              <a:t>(maintenance margin) </a:t>
            </a:r>
            <a:r>
              <a:rPr lang="zh-CN" altLang="en-US" b="1">
                <a:latin typeface="Times New Roman" pitchFamily="18" charset="0"/>
                <a:ea typeface="华文细黑" pitchFamily="2" charset="-122"/>
                <a:cs typeface="Times New Roman" pitchFamily="18" charset="0"/>
              </a:rPr>
              <a:t>。</a:t>
            </a:r>
          </a:p>
        </p:txBody>
      </p:sp>
      <p:sp>
        <p:nvSpPr>
          <p:cNvPr id="470020"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Tree>
    <p:extLst>
      <p:ext uri="{BB962C8B-B14F-4D97-AF65-F5344CB8AC3E}">
        <p14:creationId xmlns:p14="http://schemas.microsoft.com/office/powerpoint/2010/main" val="1800099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0147">
                                            <p:txEl>
                                              <p:pRg st="4" end="4"/>
                                            </p:txEl>
                                          </p:spTgt>
                                        </p:tgtEl>
                                        <p:attrNameLst>
                                          <p:attrName>style.visibility</p:attrName>
                                        </p:attrNameLst>
                                      </p:cBhvr>
                                      <p:to>
                                        <p:strVal val="visible"/>
                                      </p:to>
                                    </p:set>
                                    <p:animEffect transition="in" filter="blinds(horizontal)">
                                      <p:cBhvr>
                                        <p:cTn id="7" dur="500"/>
                                        <p:tgtEl>
                                          <p:spTgt spid="39014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0147">
                                            <p:txEl>
                                              <p:pRg st="5" end="5"/>
                                            </p:txEl>
                                          </p:spTgt>
                                        </p:tgtEl>
                                        <p:attrNameLst>
                                          <p:attrName>style.visibility</p:attrName>
                                        </p:attrNameLst>
                                      </p:cBhvr>
                                      <p:to>
                                        <p:strVal val="visible"/>
                                      </p:to>
                                    </p:set>
                                    <p:animEffect transition="in" filter="blinds(horizontal)">
                                      <p:cBhvr>
                                        <p:cTn id="10" dur="500"/>
                                        <p:tgtEl>
                                          <p:spTgt spid="39014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0147">
                                            <p:txEl>
                                              <p:pRg st="6" end="6"/>
                                            </p:txEl>
                                          </p:spTgt>
                                        </p:tgtEl>
                                        <p:attrNameLst>
                                          <p:attrName>style.visibility</p:attrName>
                                        </p:attrNameLst>
                                      </p:cBhvr>
                                      <p:to>
                                        <p:strVal val="visible"/>
                                      </p:to>
                                    </p:set>
                                    <p:animEffect transition="in" filter="blinds(horizontal)">
                                      <p:cBhvr>
                                        <p:cTn id="13" dur="500"/>
                                        <p:tgtEl>
                                          <p:spTgt spid="390147">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0147">
                                            <p:txEl>
                                              <p:pRg st="7" end="7"/>
                                            </p:txEl>
                                          </p:spTgt>
                                        </p:tgtEl>
                                        <p:attrNameLst>
                                          <p:attrName>style.visibility</p:attrName>
                                        </p:attrNameLst>
                                      </p:cBhvr>
                                      <p:to>
                                        <p:strVal val="visible"/>
                                      </p:to>
                                    </p:set>
                                    <p:animEffect transition="in" filter="blinds(horizontal)">
                                      <p:cBhvr>
                                        <p:cTn id="16" dur="500"/>
                                        <p:tgtEl>
                                          <p:spTgt spid="390147">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90147">
                                            <p:txEl>
                                              <p:pRg st="8" end="8"/>
                                            </p:txEl>
                                          </p:spTgt>
                                        </p:tgtEl>
                                        <p:attrNameLst>
                                          <p:attrName>style.visibility</p:attrName>
                                        </p:attrNameLst>
                                      </p:cBhvr>
                                      <p:to>
                                        <p:strVal val="visible"/>
                                      </p:to>
                                    </p:set>
                                    <p:animEffect transition="in" filter="blinds(horizontal)">
                                      <p:cBhvr>
                                        <p:cTn id="19" dur="500"/>
                                        <p:tgtEl>
                                          <p:spTgt spid="390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3"/>
          <p:cNvSpPr>
            <a:spLocks noGrp="1" noChangeArrowheads="1"/>
          </p:cNvSpPr>
          <p:nvPr>
            <p:ph type="body" idx="4294967295"/>
          </p:nvPr>
        </p:nvSpPr>
        <p:spPr>
          <a:xfrm>
            <a:off x="1919289" y="1773238"/>
            <a:ext cx="8220075" cy="3960812"/>
          </a:xfrm>
        </p:spPr>
        <p:txBody>
          <a:bodyPr/>
          <a:lstStyle/>
          <a:p>
            <a:pPr eaLnBrk="1" hangingPunct="1">
              <a:lnSpc>
                <a:spcPct val="90000"/>
              </a:lnSpc>
            </a:pPr>
            <a:r>
              <a:rPr lang="zh-CN" altLang="en-US" b="1">
                <a:latin typeface="华文细黑" pitchFamily="2" charset="-122"/>
                <a:ea typeface="华文细黑" pitchFamily="2" charset="-122"/>
              </a:rPr>
              <a:t>初始保证金</a:t>
            </a:r>
          </a:p>
          <a:p>
            <a:pPr lvl="1" eaLnBrk="1" hangingPunct="1">
              <a:lnSpc>
                <a:spcPct val="90000"/>
              </a:lnSpc>
            </a:pPr>
            <a:r>
              <a:rPr lang="zh-CN" altLang="en-US" sz="2800" b="1">
                <a:latin typeface="华文细黑" pitchFamily="2" charset="-122"/>
                <a:ea typeface="华文细黑" pitchFamily="2" charset="-122"/>
              </a:rPr>
              <a:t>期货交易者最初开新仓时，每个交易者都要建</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立一个保证金帐户，</a:t>
            </a:r>
            <a:r>
              <a:rPr lang="zh-CN" altLang="en-US" sz="2800" b="1">
                <a:solidFill>
                  <a:srgbClr val="FF0000"/>
                </a:solidFill>
                <a:latin typeface="华文细黑" pitchFamily="2" charset="-122"/>
                <a:ea typeface="华文细黑" pitchFamily="2" charset="-122"/>
              </a:rPr>
              <a:t>由现金或类似现金的短期国</a:t>
            </a:r>
            <a:endParaRPr lang="en-US" altLang="zh-CN" sz="2800" b="1">
              <a:solidFill>
                <a:srgbClr val="FF0000"/>
              </a:solidFill>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solidFill>
                  <a:srgbClr val="FF0000"/>
                </a:solidFill>
                <a:latin typeface="华文细黑" pitchFamily="2" charset="-122"/>
                <a:ea typeface="华文细黑" pitchFamily="2" charset="-122"/>
              </a:rPr>
              <a:t>库券等组成</a:t>
            </a:r>
            <a:r>
              <a:rPr lang="zh-CN" altLang="en-US" sz="2800" b="1">
                <a:latin typeface="华文细黑" pitchFamily="2" charset="-122"/>
                <a:ea typeface="华文细黑" pitchFamily="2" charset="-122"/>
              </a:rPr>
              <a:t>，保证交易者能履行合约义务。</a:t>
            </a:r>
          </a:p>
          <a:p>
            <a:pPr lvl="1" eaLnBrk="1" hangingPunct="1">
              <a:lnSpc>
                <a:spcPct val="90000"/>
              </a:lnSpc>
            </a:pPr>
            <a:r>
              <a:rPr lang="zh-CN" altLang="en-US" sz="2800" b="1">
                <a:latin typeface="华文细黑" pitchFamily="2" charset="-122"/>
                <a:ea typeface="华文细黑" pitchFamily="2" charset="-122"/>
              </a:rPr>
              <a:t>交易者</a:t>
            </a:r>
            <a:r>
              <a:rPr lang="zh-CN" altLang="en-US" sz="2800" b="1">
                <a:solidFill>
                  <a:srgbClr val="FF0000"/>
                </a:solidFill>
                <a:latin typeface="华文细黑" pitchFamily="2" charset="-122"/>
                <a:ea typeface="华文细黑" pitchFamily="2" charset="-122"/>
              </a:rPr>
              <a:t>新开仓</a:t>
            </a:r>
            <a:r>
              <a:rPr lang="zh-CN" altLang="en-US" sz="2800" b="1">
                <a:latin typeface="华文细黑" pitchFamily="2" charset="-122"/>
                <a:ea typeface="华文细黑" pitchFamily="2" charset="-122"/>
              </a:rPr>
              <a:t>时所需交纳的资金称为初始保证</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金，它一般根据交易额和保证金比率确定。</a:t>
            </a:r>
          </a:p>
          <a:p>
            <a:pPr lvl="1" eaLnBrk="1" hangingPunct="1">
              <a:lnSpc>
                <a:spcPct val="90000"/>
              </a:lnSpc>
            </a:pPr>
            <a:r>
              <a:rPr lang="zh-CN" altLang="en-US" sz="2800" b="1">
                <a:latin typeface="华文细黑" pitchFamily="2" charset="-122"/>
                <a:ea typeface="华文细黑" pitchFamily="2" charset="-122"/>
              </a:rPr>
              <a:t>初始保证金一般是合约</a:t>
            </a:r>
            <a:r>
              <a:rPr lang="zh-CN" altLang="en-US" sz="2800" b="1">
                <a:latin typeface="Times New Roman" pitchFamily="18" charset="0"/>
                <a:ea typeface="华文细黑" pitchFamily="2" charset="-122"/>
                <a:cs typeface="Times New Roman" pitchFamily="18" charset="0"/>
              </a:rPr>
              <a:t>价值的</a:t>
            </a:r>
            <a:r>
              <a:rPr lang="en-US" altLang="zh-CN" sz="2800" b="1">
                <a:latin typeface="Times New Roman" pitchFamily="18" charset="0"/>
                <a:ea typeface="华文细黑" pitchFamily="2" charset="-122"/>
                <a:cs typeface="Times New Roman" pitchFamily="18" charset="0"/>
              </a:rPr>
              <a:t>5%</a:t>
            </a:r>
            <a:r>
              <a:rPr lang="zh-CN" altLang="en-US" sz="2800" b="1">
                <a:latin typeface="Times New Roman" pitchFamily="18" charset="0"/>
                <a:ea typeface="华文细黑" pitchFamily="2" charset="-122"/>
                <a:cs typeface="Times New Roman" pitchFamily="18" charset="0"/>
              </a:rPr>
              <a:t>到</a:t>
            </a:r>
            <a:r>
              <a:rPr lang="en-US" altLang="zh-CN" sz="2800" b="1">
                <a:latin typeface="Times New Roman" pitchFamily="18" charset="0"/>
                <a:ea typeface="华文细黑" pitchFamily="2" charset="-122"/>
                <a:cs typeface="Times New Roman" pitchFamily="18" charset="0"/>
              </a:rPr>
              <a:t>15%</a:t>
            </a:r>
            <a:r>
              <a:rPr lang="zh-CN" altLang="en-US" sz="2800" b="1">
                <a:latin typeface="Times New Roman" pitchFamily="18" charset="0"/>
                <a:ea typeface="华文细黑" pitchFamily="2" charset="-122"/>
                <a:cs typeface="Times New Roman" pitchFamily="18" charset="0"/>
              </a:rPr>
              <a:t>，即初</a:t>
            </a:r>
            <a:endParaRPr lang="en-US" altLang="zh-CN" sz="2800" b="1">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sz="2800" b="1">
                <a:latin typeface="Times New Roman" pitchFamily="18" charset="0"/>
                <a:ea typeface="华文细黑" pitchFamily="2" charset="-122"/>
                <a:cs typeface="Times New Roman" pitchFamily="18" charset="0"/>
              </a:rPr>
              <a:t>始保证金比率一般在</a:t>
            </a:r>
            <a:r>
              <a:rPr lang="en-US" altLang="zh-CN" sz="2800" b="1">
                <a:latin typeface="Times New Roman" pitchFamily="18" charset="0"/>
                <a:ea typeface="华文细黑" pitchFamily="2" charset="-122"/>
                <a:cs typeface="Times New Roman" pitchFamily="18" charset="0"/>
              </a:rPr>
              <a:t>5%</a:t>
            </a:r>
            <a:r>
              <a:rPr lang="zh-CN" altLang="en-US" sz="2800" b="1">
                <a:latin typeface="Times New Roman" pitchFamily="18" charset="0"/>
                <a:ea typeface="华文细黑" pitchFamily="2" charset="-122"/>
                <a:cs typeface="Times New Roman" pitchFamily="18" charset="0"/>
              </a:rPr>
              <a:t>到</a:t>
            </a:r>
            <a:r>
              <a:rPr lang="en-US" altLang="zh-CN" sz="2800" b="1">
                <a:latin typeface="Times New Roman" pitchFamily="18" charset="0"/>
                <a:ea typeface="华文细黑" pitchFamily="2" charset="-122"/>
                <a:cs typeface="Times New Roman" pitchFamily="18" charset="0"/>
              </a:rPr>
              <a:t>15%</a:t>
            </a:r>
            <a:r>
              <a:rPr lang="zh-CN" altLang="en-US" sz="2800" b="1">
                <a:latin typeface="Times New Roman" pitchFamily="18" charset="0"/>
                <a:ea typeface="华文细黑" pitchFamily="2" charset="-122"/>
                <a:cs typeface="Times New Roman" pitchFamily="18" charset="0"/>
              </a:rPr>
              <a:t>之间。 </a:t>
            </a:r>
          </a:p>
        </p:txBody>
      </p:sp>
      <p:sp>
        <p:nvSpPr>
          <p:cNvPr id="471043"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063750" y="1052514"/>
            <a:ext cx="7467600" cy="566737"/>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158697717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3"/>
          <p:cNvSpPr>
            <a:spLocks noGrp="1" noChangeArrowheads="1"/>
          </p:cNvSpPr>
          <p:nvPr>
            <p:ph type="body" idx="4294967295"/>
          </p:nvPr>
        </p:nvSpPr>
        <p:spPr>
          <a:xfrm>
            <a:off x="1919288" y="1700214"/>
            <a:ext cx="8280400" cy="4421187"/>
          </a:xfrm>
        </p:spPr>
        <p:txBody>
          <a:bodyPr/>
          <a:lstStyle/>
          <a:p>
            <a:pPr eaLnBrk="1" hangingPunct="1">
              <a:lnSpc>
                <a:spcPct val="90000"/>
              </a:lnSpc>
            </a:pPr>
            <a:r>
              <a:rPr lang="zh-CN" altLang="en-US" b="1">
                <a:latin typeface="华文细黑" pitchFamily="2" charset="-122"/>
                <a:ea typeface="华文细黑" pitchFamily="2" charset="-122"/>
              </a:rPr>
              <a:t>维持保证金</a:t>
            </a:r>
          </a:p>
          <a:p>
            <a:pPr lvl="1" eaLnBrk="1" hangingPunct="1">
              <a:lnSpc>
                <a:spcPct val="90000"/>
              </a:lnSpc>
            </a:pPr>
            <a:r>
              <a:rPr lang="zh-CN" altLang="en-US" sz="2800" b="1">
                <a:latin typeface="华文细黑" pitchFamily="2" charset="-122"/>
                <a:ea typeface="华文细黑" pitchFamily="2" charset="-122"/>
              </a:rPr>
              <a:t>交易者在持仓过程中，会因市场行情的不断变</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化而产生浮动盈亏（结算价与市场成交价之差），</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因而保证金账户中实际可用来弥补亏损和提供担</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保的资金就会随时发生增减。</a:t>
            </a:r>
          </a:p>
          <a:p>
            <a:pPr lvl="1" eaLnBrk="1" hangingPunct="1">
              <a:lnSpc>
                <a:spcPct val="90000"/>
              </a:lnSpc>
            </a:pPr>
            <a:r>
              <a:rPr lang="zh-CN" altLang="en-US" sz="2800" b="1">
                <a:latin typeface="华文细黑" pitchFamily="2" charset="-122"/>
                <a:ea typeface="华文细黑" pitchFamily="2" charset="-122"/>
              </a:rPr>
              <a:t>浮动盈利将增加保证金账户余额，浮动亏损将</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减少保证金账户余额。</a:t>
            </a:r>
          </a:p>
          <a:p>
            <a:pPr lvl="1" eaLnBrk="1" hangingPunct="1">
              <a:lnSpc>
                <a:spcPct val="90000"/>
              </a:lnSpc>
            </a:pPr>
            <a:r>
              <a:rPr lang="zh-CN" altLang="en-US" sz="2800" b="1">
                <a:latin typeface="华文细黑" pitchFamily="2" charset="-122"/>
                <a:ea typeface="华文细黑" pitchFamily="2" charset="-122"/>
              </a:rPr>
              <a:t>保证金账户中必须维持的最低余额称作维持保</a:t>
            </a:r>
            <a:endParaRPr lang="en-US" altLang="zh-CN" sz="2800" b="1">
              <a:latin typeface="华文细黑" pitchFamily="2" charset="-122"/>
              <a:ea typeface="华文细黑" pitchFamily="2" charset="-122"/>
            </a:endParaRPr>
          </a:p>
          <a:p>
            <a:pPr lvl="1" eaLnBrk="1" hangingPunct="1">
              <a:lnSpc>
                <a:spcPct val="90000"/>
              </a:lnSpc>
              <a:buFont typeface="Wingdings 2" pitchFamily="18" charset="2"/>
              <a:buNone/>
            </a:pPr>
            <a:r>
              <a:rPr lang="zh-CN" altLang="en-US" sz="2800" b="1">
                <a:latin typeface="华文细黑" pitchFamily="2" charset="-122"/>
                <a:ea typeface="华文细黑" pitchFamily="2" charset="-122"/>
              </a:rPr>
              <a:t>证金。 </a:t>
            </a:r>
          </a:p>
        </p:txBody>
      </p:sp>
      <p:sp>
        <p:nvSpPr>
          <p:cNvPr id="472067"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063750" y="981075"/>
            <a:ext cx="7467600" cy="566738"/>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387842706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Grp="1" noChangeArrowheads="1"/>
          </p:cNvSpPr>
          <p:nvPr>
            <p:ph type="body" idx="4294967295"/>
          </p:nvPr>
        </p:nvSpPr>
        <p:spPr>
          <a:xfrm>
            <a:off x="1774826" y="1773239"/>
            <a:ext cx="8424863" cy="4319587"/>
          </a:xfrm>
        </p:spPr>
        <p:txBody>
          <a:bodyPr>
            <a:normAutofit fontScale="85000" lnSpcReduction="10000"/>
          </a:bodyPr>
          <a:lstStyle/>
          <a:p>
            <a:pPr eaLnBrk="1" hangingPunct="1">
              <a:lnSpc>
                <a:spcPct val="90000"/>
              </a:lnSpc>
            </a:pPr>
            <a:r>
              <a:rPr lang="zh-CN" altLang="en-US" b="1">
                <a:latin typeface="华文细黑" pitchFamily="2" charset="-122"/>
                <a:ea typeface="华文细黑" pitchFamily="2" charset="-122"/>
              </a:rPr>
              <a:t>逐日盯市或每日结算无负债制度</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        交易所每天都对交易者的账户进行结算，并采取措施维持</a:t>
            </a:r>
            <a:endParaRPr lang="en-US" altLang="zh-CN" smtClean="0">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交易者的保证金在一定水平的制度。 </a:t>
            </a:r>
          </a:p>
          <a:p>
            <a:pPr eaLnBrk="1" hangingPunct="1">
              <a:lnSpc>
                <a:spcPct val="90000"/>
              </a:lnSpc>
              <a:buFont typeface="Wingdings" pitchFamily="2" charset="2"/>
              <a:buNone/>
            </a:pPr>
            <a:r>
              <a:rPr lang="zh-CN" altLang="en-US" smtClean="0">
                <a:latin typeface="华文细黑" pitchFamily="2" charset="-122"/>
                <a:ea typeface="华文细黑" pitchFamily="2" charset="-122"/>
              </a:rPr>
              <a:t>        在每个交易日结束后，交易所公布当天的“结算价格”。</a:t>
            </a:r>
            <a:endParaRPr lang="en-US" altLang="zh-CN" smtClean="0">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每份未平仓合约就会按照“结算价格”计算当天的</a:t>
            </a:r>
            <a:r>
              <a:rPr lang="zh-CN" altLang="en-US" b="1" smtClean="0">
                <a:solidFill>
                  <a:srgbClr val="FF0000"/>
                </a:solidFill>
                <a:latin typeface="华文细黑" pitchFamily="2" charset="-122"/>
                <a:ea typeface="华文细黑" pitchFamily="2" charset="-122"/>
              </a:rPr>
              <a:t>浮动盈亏，</a:t>
            </a:r>
            <a:endParaRPr lang="en-US" altLang="zh-CN" b="1" smtClean="0">
              <a:solidFill>
                <a:srgbClr val="FF0000"/>
              </a:solidFill>
              <a:latin typeface="华文细黑" pitchFamily="2" charset="-122"/>
              <a:ea typeface="华文细黑" pitchFamily="2" charset="-122"/>
            </a:endParaRPr>
          </a:p>
          <a:p>
            <a:pPr eaLnBrk="1" hangingPunct="1">
              <a:lnSpc>
                <a:spcPct val="90000"/>
              </a:lnSpc>
              <a:buFont typeface="Wingdings" pitchFamily="2" charset="2"/>
              <a:buNone/>
            </a:pPr>
            <a:r>
              <a:rPr lang="zh-CN" altLang="en-US" smtClean="0">
                <a:latin typeface="华文细黑" pitchFamily="2" charset="-122"/>
                <a:ea typeface="华文细黑" pitchFamily="2" charset="-122"/>
              </a:rPr>
              <a:t>并记入交易者保证金账户。</a:t>
            </a:r>
            <a:endParaRPr lang="en-US" altLang="zh-CN" smtClean="0">
              <a:latin typeface="华文细黑" pitchFamily="2" charset="-122"/>
              <a:ea typeface="华文细黑" pitchFamily="2" charset="-122"/>
            </a:endParaRPr>
          </a:p>
          <a:p>
            <a:pPr eaLnBrk="1" hangingPunct="1">
              <a:buFont typeface="Wingdings" pitchFamily="2" charset="2"/>
              <a:buNone/>
            </a:pPr>
            <a:r>
              <a:rPr lang="zh-CN" altLang="en-US" smtClean="0">
                <a:latin typeface="华文细黑" pitchFamily="2" charset="-122"/>
                <a:ea typeface="华文细黑" pitchFamily="2" charset="-122"/>
              </a:rPr>
              <a:t>        当保证金中的余额超出规定的维持保证金时，交易者可以</a:t>
            </a:r>
            <a:endParaRPr lang="en-US" altLang="zh-CN" smtClean="0">
              <a:latin typeface="华文细黑" pitchFamily="2" charset="-122"/>
              <a:ea typeface="华文细黑" pitchFamily="2" charset="-122"/>
            </a:endParaRPr>
          </a:p>
          <a:p>
            <a:pPr eaLnBrk="1" hangingPunct="1">
              <a:buFont typeface="Wingdings" pitchFamily="2" charset="2"/>
              <a:buNone/>
            </a:pPr>
            <a:r>
              <a:rPr lang="zh-CN" altLang="en-US" smtClean="0">
                <a:latin typeface="华文细黑" pitchFamily="2" charset="-122"/>
                <a:ea typeface="华文细黑" pitchFamily="2" charset="-122"/>
              </a:rPr>
              <a:t>从账户中提出超出部分。</a:t>
            </a:r>
            <a:r>
              <a:rPr lang="zh-CN" altLang="en-US" b="1" smtClean="0">
                <a:solidFill>
                  <a:srgbClr val="FF0000"/>
                </a:solidFill>
                <a:latin typeface="华文细黑" pitchFamily="2" charset="-122"/>
                <a:ea typeface="华文细黑" pitchFamily="2" charset="-122"/>
              </a:rPr>
              <a:t>当保证金中的余额不足维持保证金时，</a:t>
            </a:r>
            <a:endParaRPr lang="en-US" altLang="zh-CN" b="1" smtClean="0">
              <a:solidFill>
                <a:srgbClr val="FF0000"/>
              </a:solidFill>
              <a:latin typeface="华文细黑" pitchFamily="2" charset="-122"/>
              <a:ea typeface="华文细黑" pitchFamily="2" charset="-122"/>
            </a:endParaRPr>
          </a:p>
          <a:p>
            <a:pPr eaLnBrk="1" hangingPunct="1">
              <a:buFont typeface="Wingdings" pitchFamily="2" charset="2"/>
              <a:buNone/>
            </a:pPr>
            <a:r>
              <a:rPr lang="zh-CN" altLang="en-US" b="1" smtClean="0">
                <a:solidFill>
                  <a:srgbClr val="FF0000"/>
                </a:solidFill>
                <a:latin typeface="华文细黑" pitchFamily="2" charset="-122"/>
                <a:ea typeface="华文细黑" pitchFamily="2" charset="-122"/>
              </a:rPr>
              <a:t>交易所会通过经纪公司要求交易者在第二天早上补足，否则交</a:t>
            </a:r>
            <a:endParaRPr lang="en-US" altLang="zh-CN" b="1" smtClean="0">
              <a:solidFill>
                <a:srgbClr val="FF0000"/>
              </a:solidFill>
              <a:latin typeface="华文细黑" pitchFamily="2" charset="-122"/>
              <a:ea typeface="华文细黑" pitchFamily="2" charset="-122"/>
            </a:endParaRPr>
          </a:p>
          <a:p>
            <a:pPr eaLnBrk="1" hangingPunct="1">
              <a:buFont typeface="Wingdings" pitchFamily="2" charset="2"/>
              <a:buNone/>
            </a:pPr>
            <a:r>
              <a:rPr lang="zh-CN" altLang="en-US" b="1" smtClean="0">
                <a:solidFill>
                  <a:srgbClr val="FF0000"/>
                </a:solidFill>
                <a:latin typeface="华文细黑" pitchFamily="2" charset="-122"/>
                <a:ea typeface="华文细黑" pitchFamily="2" charset="-122"/>
              </a:rPr>
              <a:t>易所会强行平仓以补足保证金。</a:t>
            </a:r>
          </a:p>
          <a:p>
            <a:pPr eaLnBrk="1" hangingPunct="1">
              <a:lnSpc>
                <a:spcPct val="90000"/>
              </a:lnSpc>
              <a:buFont typeface="Wingdings" pitchFamily="2" charset="2"/>
              <a:buNone/>
            </a:pPr>
            <a:endParaRPr lang="zh-CN" altLang="en-US" smtClean="0">
              <a:latin typeface="华文细黑" pitchFamily="2" charset="-122"/>
              <a:ea typeface="华文细黑" pitchFamily="2" charset="-122"/>
            </a:endParaRPr>
          </a:p>
        </p:txBody>
      </p:sp>
      <p:sp>
        <p:nvSpPr>
          <p:cNvPr id="473091"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135188" y="981075"/>
            <a:ext cx="7467600" cy="566738"/>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157726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6" end="6"/>
                                            </p:txEl>
                                          </p:spTgt>
                                        </p:tgtEl>
                                        <p:attrNameLst>
                                          <p:attrName>style.visibility</p:attrName>
                                        </p:attrNameLst>
                                      </p:cBhvr>
                                      <p:to>
                                        <p:strVal val="visible"/>
                                      </p:to>
                                    </p:set>
                                    <p:animEffect transition="in" filter="blinds(horizontal)">
                                      <p:cBhvr>
                                        <p:cTn id="7" dur="500"/>
                                        <p:tgtEl>
                                          <p:spTgt spid="393219">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10" dur="500"/>
                                        <p:tgtEl>
                                          <p:spTgt spid="393219">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13" dur="500"/>
                                        <p:tgtEl>
                                          <p:spTgt spid="393219">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16" dur="500"/>
                                        <p:tgtEl>
                                          <p:spTgt spid="393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919289" y="476250"/>
            <a:ext cx="8296275" cy="527050"/>
          </a:xfrm>
        </p:spPr>
        <p:txBody>
          <a:bodyPr>
            <a:noAutofit/>
          </a:bodyPr>
          <a:lstStyle/>
          <a:p>
            <a:pPr eaLnBrk="1" hangingPunct="1">
              <a:defRPr/>
            </a:pPr>
            <a:r>
              <a:rPr lang="en-US" altLang="zh-CN" sz="2800" b="1" dirty="0">
                <a:latin typeface="隶书" pitchFamily="49" charset="-122"/>
              </a:rPr>
              <a:t>CME</a:t>
            </a:r>
            <a:r>
              <a:rPr lang="zh-CN" altLang="en-US" sz="2800" b="1" dirty="0">
                <a:latin typeface="隶书" pitchFamily="49" charset="-122"/>
              </a:rPr>
              <a:t>几种外汇期货的保证金要求（单位：美元</a:t>
            </a:r>
            <a:r>
              <a:rPr lang="en-US" altLang="zh-CN" sz="2800" b="1" dirty="0">
                <a:latin typeface="隶书" pitchFamily="49" charset="-122"/>
              </a:rPr>
              <a:t>/</a:t>
            </a:r>
            <a:r>
              <a:rPr lang="zh-CN" altLang="en-US" sz="2800" b="1" dirty="0">
                <a:latin typeface="隶书" pitchFamily="49" charset="-122"/>
              </a:rPr>
              <a:t>合约）</a:t>
            </a:r>
            <a:r>
              <a:rPr lang="zh-CN" altLang="en-US" sz="2800" b="1" dirty="0"/>
              <a:t> </a:t>
            </a:r>
          </a:p>
        </p:txBody>
      </p:sp>
      <p:grpSp>
        <p:nvGrpSpPr>
          <p:cNvPr id="474115" name="Group 3"/>
          <p:cNvGrpSpPr>
            <a:grpSpLocks/>
          </p:cNvGrpSpPr>
          <p:nvPr/>
        </p:nvGrpSpPr>
        <p:grpSpPr bwMode="auto">
          <a:xfrm>
            <a:off x="1912939" y="1676401"/>
            <a:ext cx="7527925" cy="4240213"/>
            <a:chOff x="245" y="631"/>
            <a:chExt cx="4742" cy="3096"/>
          </a:xfrm>
        </p:grpSpPr>
        <p:grpSp>
          <p:nvGrpSpPr>
            <p:cNvPr id="474116" name="Group 4"/>
            <p:cNvGrpSpPr>
              <a:grpSpLocks/>
            </p:cNvGrpSpPr>
            <p:nvPr/>
          </p:nvGrpSpPr>
          <p:grpSpPr bwMode="auto">
            <a:xfrm>
              <a:off x="249" y="649"/>
              <a:ext cx="1167" cy="789"/>
              <a:chOff x="2" y="-34"/>
              <a:chExt cx="649" cy="880"/>
            </a:xfrm>
          </p:grpSpPr>
          <p:sp>
            <p:nvSpPr>
              <p:cNvPr id="474231" name="Rectangle 5"/>
              <p:cNvSpPr>
                <a:spLocks noChangeArrowheads="1"/>
              </p:cNvSpPr>
              <p:nvPr/>
            </p:nvSpPr>
            <p:spPr bwMode="auto">
              <a:xfrm>
                <a:off x="43" y="-1"/>
                <a:ext cx="564" cy="834"/>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外汇期货品种</a:t>
                </a:r>
              </a:p>
              <a:p>
                <a:pPr eaLnBrk="0" hangingPunct="0">
                  <a:tabLst>
                    <a:tab pos="5200650" algn="r"/>
                  </a:tabLst>
                </a:pPr>
                <a:endParaRPr kumimoji="1" lang="en-US" altLang="zh-CN" sz="2000" b="1">
                  <a:latin typeface="Times New Roman" pitchFamily="18" charset="0"/>
                  <a:ea typeface="宋体" charset="-122"/>
                </a:endParaRPr>
              </a:p>
            </p:txBody>
          </p:sp>
          <p:sp>
            <p:nvSpPr>
              <p:cNvPr id="474232" name="Rectangle 6"/>
              <p:cNvSpPr>
                <a:spLocks noChangeArrowheads="1"/>
              </p:cNvSpPr>
              <p:nvPr/>
            </p:nvSpPr>
            <p:spPr bwMode="auto">
              <a:xfrm>
                <a:off x="2" y="-34"/>
                <a:ext cx="649" cy="88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17" name="Group 7"/>
            <p:cNvGrpSpPr>
              <a:grpSpLocks/>
            </p:cNvGrpSpPr>
            <p:nvPr/>
          </p:nvGrpSpPr>
          <p:grpSpPr bwMode="auto">
            <a:xfrm>
              <a:off x="1413" y="631"/>
              <a:ext cx="1587" cy="336"/>
              <a:chOff x="650" y="0"/>
              <a:chExt cx="883" cy="374"/>
            </a:xfrm>
          </p:grpSpPr>
          <p:sp>
            <p:nvSpPr>
              <p:cNvPr id="474229" name="Rectangle 8"/>
              <p:cNvSpPr>
                <a:spLocks noChangeArrowheads="1"/>
              </p:cNvSpPr>
              <p:nvPr/>
            </p:nvSpPr>
            <p:spPr bwMode="auto">
              <a:xfrm>
                <a:off x="693" y="0"/>
                <a:ext cx="797" cy="374"/>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初始保证金</a:t>
                </a:r>
              </a:p>
              <a:p>
                <a:pPr eaLnBrk="0" hangingPunct="0">
                  <a:tabLst>
                    <a:tab pos="5200650" algn="r"/>
                  </a:tabLst>
                </a:pPr>
                <a:endParaRPr kumimoji="1" lang="en-US" altLang="zh-CN" sz="2000" b="1">
                  <a:latin typeface="Times New Roman" pitchFamily="18" charset="0"/>
                  <a:ea typeface="宋体" charset="-122"/>
                </a:endParaRPr>
              </a:p>
            </p:txBody>
          </p:sp>
          <p:sp>
            <p:nvSpPr>
              <p:cNvPr id="474230" name="Rectangle 9"/>
              <p:cNvSpPr>
                <a:spLocks noChangeArrowheads="1"/>
              </p:cNvSpPr>
              <p:nvPr/>
            </p:nvSpPr>
            <p:spPr bwMode="auto">
              <a:xfrm>
                <a:off x="650" y="0"/>
                <a:ext cx="883" cy="374"/>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18" name="Group 10"/>
            <p:cNvGrpSpPr>
              <a:grpSpLocks/>
            </p:cNvGrpSpPr>
            <p:nvPr/>
          </p:nvGrpSpPr>
          <p:grpSpPr bwMode="auto">
            <a:xfrm>
              <a:off x="3000" y="631"/>
              <a:ext cx="424" cy="336"/>
              <a:chOff x="1533" y="0"/>
              <a:chExt cx="236" cy="374"/>
            </a:xfrm>
          </p:grpSpPr>
          <p:sp>
            <p:nvSpPr>
              <p:cNvPr id="474227" name="Rectangle 11"/>
              <p:cNvSpPr>
                <a:spLocks noChangeArrowheads="1"/>
              </p:cNvSpPr>
              <p:nvPr/>
            </p:nvSpPr>
            <p:spPr bwMode="auto">
              <a:xfrm>
                <a:off x="1576" y="0"/>
                <a:ext cx="150" cy="374"/>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228" name="Rectangle 12"/>
              <p:cNvSpPr>
                <a:spLocks noChangeArrowheads="1"/>
              </p:cNvSpPr>
              <p:nvPr/>
            </p:nvSpPr>
            <p:spPr bwMode="auto">
              <a:xfrm>
                <a:off x="1533" y="0"/>
                <a:ext cx="236" cy="374"/>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19" name="Group 13"/>
            <p:cNvGrpSpPr>
              <a:grpSpLocks/>
            </p:cNvGrpSpPr>
            <p:nvPr/>
          </p:nvGrpSpPr>
          <p:grpSpPr bwMode="auto">
            <a:xfrm>
              <a:off x="3424" y="631"/>
              <a:ext cx="1563" cy="336"/>
              <a:chOff x="1769" y="0"/>
              <a:chExt cx="870" cy="374"/>
            </a:xfrm>
          </p:grpSpPr>
          <p:sp>
            <p:nvSpPr>
              <p:cNvPr id="474225" name="Rectangle 14"/>
              <p:cNvSpPr>
                <a:spLocks noChangeArrowheads="1"/>
              </p:cNvSpPr>
              <p:nvPr/>
            </p:nvSpPr>
            <p:spPr bwMode="auto">
              <a:xfrm>
                <a:off x="1812" y="0"/>
                <a:ext cx="784" cy="374"/>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维持保证金</a:t>
                </a:r>
              </a:p>
              <a:p>
                <a:pPr eaLnBrk="0" hangingPunct="0">
                  <a:tabLst>
                    <a:tab pos="5200650" algn="r"/>
                  </a:tabLst>
                </a:pPr>
                <a:endParaRPr kumimoji="1" lang="en-US" altLang="zh-CN" sz="2000" b="1">
                  <a:latin typeface="Times New Roman" pitchFamily="18" charset="0"/>
                  <a:ea typeface="宋体" charset="-122"/>
                </a:endParaRPr>
              </a:p>
            </p:txBody>
          </p:sp>
          <p:sp>
            <p:nvSpPr>
              <p:cNvPr id="474226" name="Rectangle 15"/>
              <p:cNvSpPr>
                <a:spLocks noChangeArrowheads="1"/>
              </p:cNvSpPr>
              <p:nvPr/>
            </p:nvSpPr>
            <p:spPr bwMode="auto">
              <a:xfrm>
                <a:off x="1769" y="0"/>
                <a:ext cx="870" cy="374"/>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0" name="Group 16"/>
            <p:cNvGrpSpPr>
              <a:grpSpLocks/>
            </p:cNvGrpSpPr>
            <p:nvPr/>
          </p:nvGrpSpPr>
          <p:grpSpPr bwMode="auto">
            <a:xfrm>
              <a:off x="1413" y="1014"/>
              <a:ext cx="756" cy="413"/>
              <a:chOff x="650" y="374"/>
              <a:chExt cx="421" cy="460"/>
            </a:xfrm>
          </p:grpSpPr>
          <p:sp>
            <p:nvSpPr>
              <p:cNvPr id="474223" name="Rectangle 17"/>
              <p:cNvSpPr>
                <a:spLocks noChangeArrowheads="1"/>
              </p:cNvSpPr>
              <p:nvPr/>
            </p:nvSpPr>
            <p:spPr bwMode="auto">
              <a:xfrm>
                <a:off x="693" y="374"/>
                <a:ext cx="335"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投机</a:t>
                </a:r>
              </a:p>
              <a:p>
                <a:pPr eaLnBrk="0" hangingPunct="0">
                  <a:tabLst>
                    <a:tab pos="5200650" algn="r"/>
                  </a:tabLst>
                </a:pPr>
                <a:endParaRPr kumimoji="1" lang="en-US" altLang="zh-CN" sz="2000" b="1">
                  <a:latin typeface="Times New Roman" pitchFamily="18" charset="0"/>
                  <a:ea typeface="宋体" charset="-122"/>
                </a:endParaRPr>
              </a:p>
            </p:txBody>
          </p:sp>
          <p:sp>
            <p:nvSpPr>
              <p:cNvPr id="474224" name="Rectangle 18"/>
              <p:cNvSpPr>
                <a:spLocks noChangeArrowheads="1"/>
              </p:cNvSpPr>
              <p:nvPr/>
            </p:nvSpPr>
            <p:spPr bwMode="auto">
              <a:xfrm>
                <a:off x="650" y="37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1" name="Group 19"/>
            <p:cNvGrpSpPr>
              <a:grpSpLocks/>
            </p:cNvGrpSpPr>
            <p:nvPr/>
          </p:nvGrpSpPr>
          <p:grpSpPr bwMode="auto">
            <a:xfrm>
              <a:off x="2169" y="1014"/>
              <a:ext cx="831" cy="413"/>
              <a:chOff x="1071" y="374"/>
              <a:chExt cx="462" cy="460"/>
            </a:xfrm>
          </p:grpSpPr>
          <p:sp>
            <p:nvSpPr>
              <p:cNvPr id="474221" name="Rectangle 20"/>
              <p:cNvSpPr>
                <a:spLocks noChangeArrowheads="1"/>
              </p:cNvSpPr>
              <p:nvPr/>
            </p:nvSpPr>
            <p:spPr bwMode="auto">
              <a:xfrm>
                <a:off x="1114" y="374"/>
                <a:ext cx="376"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套期保值</a:t>
                </a:r>
              </a:p>
              <a:p>
                <a:pPr eaLnBrk="0" hangingPunct="0">
                  <a:tabLst>
                    <a:tab pos="5200650" algn="r"/>
                  </a:tabLst>
                </a:pPr>
                <a:endParaRPr kumimoji="1" lang="en-US" altLang="zh-CN" sz="2000" b="1">
                  <a:latin typeface="Times New Roman" pitchFamily="18" charset="0"/>
                  <a:ea typeface="宋体" charset="-122"/>
                </a:endParaRPr>
              </a:p>
            </p:txBody>
          </p:sp>
          <p:sp>
            <p:nvSpPr>
              <p:cNvPr id="474222" name="Rectangle 21"/>
              <p:cNvSpPr>
                <a:spLocks noChangeArrowheads="1"/>
              </p:cNvSpPr>
              <p:nvPr/>
            </p:nvSpPr>
            <p:spPr bwMode="auto">
              <a:xfrm>
                <a:off x="1071" y="37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2" name="Group 22"/>
            <p:cNvGrpSpPr>
              <a:grpSpLocks/>
            </p:cNvGrpSpPr>
            <p:nvPr/>
          </p:nvGrpSpPr>
          <p:grpSpPr bwMode="auto">
            <a:xfrm>
              <a:off x="3000" y="1014"/>
              <a:ext cx="424" cy="413"/>
              <a:chOff x="1533" y="374"/>
              <a:chExt cx="236" cy="460"/>
            </a:xfrm>
          </p:grpSpPr>
          <p:sp>
            <p:nvSpPr>
              <p:cNvPr id="474219" name="Rectangle 23"/>
              <p:cNvSpPr>
                <a:spLocks noChangeArrowheads="1"/>
              </p:cNvSpPr>
              <p:nvPr/>
            </p:nvSpPr>
            <p:spPr bwMode="auto">
              <a:xfrm>
                <a:off x="1576" y="37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220" name="Rectangle 24"/>
              <p:cNvSpPr>
                <a:spLocks noChangeArrowheads="1"/>
              </p:cNvSpPr>
              <p:nvPr/>
            </p:nvSpPr>
            <p:spPr bwMode="auto">
              <a:xfrm>
                <a:off x="1533" y="37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3" name="Group 25"/>
            <p:cNvGrpSpPr>
              <a:grpSpLocks/>
            </p:cNvGrpSpPr>
            <p:nvPr/>
          </p:nvGrpSpPr>
          <p:grpSpPr bwMode="auto">
            <a:xfrm>
              <a:off x="3424" y="1014"/>
              <a:ext cx="697" cy="413"/>
              <a:chOff x="1769" y="374"/>
              <a:chExt cx="388" cy="460"/>
            </a:xfrm>
          </p:grpSpPr>
          <p:sp>
            <p:nvSpPr>
              <p:cNvPr id="474217" name="Rectangle 26"/>
              <p:cNvSpPr>
                <a:spLocks noChangeArrowheads="1"/>
              </p:cNvSpPr>
              <p:nvPr/>
            </p:nvSpPr>
            <p:spPr bwMode="auto">
              <a:xfrm>
                <a:off x="1812" y="374"/>
                <a:ext cx="302"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投机</a:t>
                </a:r>
              </a:p>
              <a:p>
                <a:pPr eaLnBrk="0" hangingPunct="0">
                  <a:tabLst>
                    <a:tab pos="5200650" algn="r"/>
                  </a:tabLst>
                </a:pPr>
                <a:endParaRPr kumimoji="1" lang="en-US" altLang="zh-CN" sz="2000" b="1">
                  <a:latin typeface="Times New Roman" pitchFamily="18" charset="0"/>
                  <a:ea typeface="宋体" charset="-122"/>
                </a:endParaRPr>
              </a:p>
            </p:txBody>
          </p:sp>
          <p:sp>
            <p:nvSpPr>
              <p:cNvPr id="474218" name="Rectangle 27"/>
              <p:cNvSpPr>
                <a:spLocks noChangeArrowheads="1"/>
              </p:cNvSpPr>
              <p:nvPr/>
            </p:nvSpPr>
            <p:spPr bwMode="auto">
              <a:xfrm>
                <a:off x="1769" y="37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4" name="Group 28"/>
            <p:cNvGrpSpPr>
              <a:grpSpLocks/>
            </p:cNvGrpSpPr>
            <p:nvPr/>
          </p:nvGrpSpPr>
          <p:grpSpPr bwMode="auto">
            <a:xfrm>
              <a:off x="4121" y="1014"/>
              <a:ext cx="866" cy="413"/>
              <a:chOff x="2157" y="374"/>
              <a:chExt cx="482" cy="460"/>
            </a:xfrm>
          </p:grpSpPr>
          <p:sp>
            <p:nvSpPr>
              <p:cNvPr id="474215" name="Rectangle 29"/>
              <p:cNvSpPr>
                <a:spLocks noChangeArrowheads="1"/>
              </p:cNvSpPr>
              <p:nvPr/>
            </p:nvSpPr>
            <p:spPr bwMode="auto">
              <a:xfrm>
                <a:off x="2200" y="374"/>
                <a:ext cx="396"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套期保值</a:t>
                </a:r>
              </a:p>
              <a:p>
                <a:pPr eaLnBrk="0" hangingPunct="0">
                  <a:tabLst>
                    <a:tab pos="5200650" algn="r"/>
                  </a:tabLst>
                </a:pPr>
                <a:endParaRPr kumimoji="1" lang="en-US" altLang="zh-CN" sz="2000" b="1">
                  <a:latin typeface="Times New Roman" pitchFamily="18" charset="0"/>
                  <a:ea typeface="宋体" charset="-122"/>
                </a:endParaRPr>
              </a:p>
            </p:txBody>
          </p:sp>
          <p:sp>
            <p:nvSpPr>
              <p:cNvPr id="474216" name="Rectangle 30"/>
              <p:cNvSpPr>
                <a:spLocks noChangeArrowheads="1"/>
              </p:cNvSpPr>
              <p:nvPr/>
            </p:nvSpPr>
            <p:spPr bwMode="auto">
              <a:xfrm>
                <a:off x="2157" y="37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5" name="Group 31"/>
            <p:cNvGrpSpPr>
              <a:grpSpLocks/>
            </p:cNvGrpSpPr>
            <p:nvPr/>
          </p:nvGrpSpPr>
          <p:grpSpPr bwMode="auto">
            <a:xfrm>
              <a:off x="245" y="1474"/>
              <a:ext cx="1168" cy="413"/>
              <a:chOff x="0" y="834"/>
              <a:chExt cx="650" cy="460"/>
            </a:xfrm>
          </p:grpSpPr>
          <p:sp>
            <p:nvSpPr>
              <p:cNvPr id="474213" name="Rectangle 32"/>
              <p:cNvSpPr>
                <a:spLocks noChangeArrowheads="1"/>
              </p:cNvSpPr>
              <p:nvPr/>
            </p:nvSpPr>
            <p:spPr bwMode="auto">
              <a:xfrm>
                <a:off x="43" y="83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巴西里拉</a:t>
                </a:r>
              </a:p>
              <a:p>
                <a:pPr eaLnBrk="0" hangingPunct="0">
                  <a:tabLst>
                    <a:tab pos="5200650" algn="r"/>
                  </a:tabLst>
                </a:pPr>
                <a:endParaRPr kumimoji="1" lang="en-US" altLang="zh-CN" sz="2000" b="1">
                  <a:latin typeface="Times New Roman" pitchFamily="18" charset="0"/>
                  <a:ea typeface="宋体" charset="-122"/>
                </a:endParaRPr>
              </a:p>
            </p:txBody>
          </p:sp>
          <p:sp>
            <p:nvSpPr>
              <p:cNvPr id="474214" name="Rectangle 33"/>
              <p:cNvSpPr>
                <a:spLocks noChangeArrowheads="1"/>
              </p:cNvSpPr>
              <p:nvPr/>
            </p:nvSpPr>
            <p:spPr bwMode="auto">
              <a:xfrm>
                <a:off x="0" y="83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6" name="Group 34"/>
            <p:cNvGrpSpPr>
              <a:grpSpLocks/>
            </p:cNvGrpSpPr>
            <p:nvPr/>
          </p:nvGrpSpPr>
          <p:grpSpPr bwMode="auto">
            <a:xfrm>
              <a:off x="1413" y="1474"/>
              <a:ext cx="756" cy="413"/>
              <a:chOff x="650" y="834"/>
              <a:chExt cx="421" cy="460"/>
            </a:xfrm>
          </p:grpSpPr>
          <p:sp>
            <p:nvSpPr>
              <p:cNvPr id="474211" name="Rectangle 35"/>
              <p:cNvSpPr>
                <a:spLocks noChangeArrowheads="1"/>
              </p:cNvSpPr>
              <p:nvPr/>
            </p:nvSpPr>
            <p:spPr bwMode="auto">
              <a:xfrm>
                <a:off x="693" y="83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3,500</a:t>
                </a:r>
              </a:p>
              <a:p>
                <a:pPr eaLnBrk="0" hangingPunct="0">
                  <a:tabLst>
                    <a:tab pos="5200650" algn="r"/>
                  </a:tabLst>
                </a:pPr>
                <a:endParaRPr kumimoji="1" lang="en-US" altLang="zh-CN" sz="2000" b="1">
                  <a:latin typeface="Times New Roman" pitchFamily="18" charset="0"/>
                  <a:ea typeface="宋体" charset="-122"/>
                </a:endParaRPr>
              </a:p>
            </p:txBody>
          </p:sp>
          <p:sp>
            <p:nvSpPr>
              <p:cNvPr id="474212" name="Rectangle 36"/>
              <p:cNvSpPr>
                <a:spLocks noChangeArrowheads="1"/>
              </p:cNvSpPr>
              <p:nvPr/>
            </p:nvSpPr>
            <p:spPr bwMode="auto">
              <a:xfrm>
                <a:off x="650" y="83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7" name="Group 37"/>
            <p:cNvGrpSpPr>
              <a:grpSpLocks/>
            </p:cNvGrpSpPr>
            <p:nvPr/>
          </p:nvGrpSpPr>
          <p:grpSpPr bwMode="auto">
            <a:xfrm>
              <a:off x="2169" y="1474"/>
              <a:ext cx="831" cy="413"/>
              <a:chOff x="1071" y="834"/>
              <a:chExt cx="462" cy="460"/>
            </a:xfrm>
          </p:grpSpPr>
          <p:sp>
            <p:nvSpPr>
              <p:cNvPr id="474209" name="Rectangle 38"/>
              <p:cNvSpPr>
                <a:spLocks noChangeArrowheads="1"/>
              </p:cNvSpPr>
              <p:nvPr/>
            </p:nvSpPr>
            <p:spPr bwMode="auto">
              <a:xfrm>
                <a:off x="1114" y="83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2,500</a:t>
                </a:r>
              </a:p>
              <a:p>
                <a:pPr eaLnBrk="0" hangingPunct="0">
                  <a:tabLst>
                    <a:tab pos="5200650" algn="r"/>
                  </a:tabLst>
                </a:pPr>
                <a:endParaRPr kumimoji="1" lang="en-US" altLang="zh-CN" sz="2000" b="1">
                  <a:latin typeface="Times New Roman" pitchFamily="18" charset="0"/>
                  <a:ea typeface="宋体" charset="-122"/>
                </a:endParaRPr>
              </a:p>
            </p:txBody>
          </p:sp>
          <p:sp>
            <p:nvSpPr>
              <p:cNvPr id="474210" name="Rectangle 39"/>
              <p:cNvSpPr>
                <a:spLocks noChangeArrowheads="1"/>
              </p:cNvSpPr>
              <p:nvPr/>
            </p:nvSpPr>
            <p:spPr bwMode="auto">
              <a:xfrm>
                <a:off x="1071" y="83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8" name="Group 40"/>
            <p:cNvGrpSpPr>
              <a:grpSpLocks/>
            </p:cNvGrpSpPr>
            <p:nvPr/>
          </p:nvGrpSpPr>
          <p:grpSpPr bwMode="auto">
            <a:xfrm>
              <a:off x="3000" y="1474"/>
              <a:ext cx="424" cy="413"/>
              <a:chOff x="1533" y="834"/>
              <a:chExt cx="236" cy="460"/>
            </a:xfrm>
          </p:grpSpPr>
          <p:sp>
            <p:nvSpPr>
              <p:cNvPr id="474207" name="Rectangle 41"/>
              <p:cNvSpPr>
                <a:spLocks noChangeArrowheads="1"/>
              </p:cNvSpPr>
              <p:nvPr/>
            </p:nvSpPr>
            <p:spPr bwMode="auto">
              <a:xfrm>
                <a:off x="1576" y="83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208" name="Rectangle 42"/>
              <p:cNvSpPr>
                <a:spLocks noChangeArrowheads="1"/>
              </p:cNvSpPr>
              <p:nvPr/>
            </p:nvSpPr>
            <p:spPr bwMode="auto">
              <a:xfrm>
                <a:off x="1533" y="83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29" name="Group 43"/>
            <p:cNvGrpSpPr>
              <a:grpSpLocks/>
            </p:cNvGrpSpPr>
            <p:nvPr/>
          </p:nvGrpSpPr>
          <p:grpSpPr bwMode="auto">
            <a:xfrm>
              <a:off x="3424" y="1474"/>
              <a:ext cx="697" cy="413"/>
              <a:chOff x="1769" y="834"/>
              <a:chExt cx="388" cy="460"/>
            </a:xfrm>
          </p:grpSpPr>
          <p:sp>
            <p:nvSpPr>
              <p:cNvPr id="474205" name="Rectangle 44"/>
              <p:cNvSpPr>
                <a:spLocks noChangeArrowheads="1"/>
              </p:cNvSpPr>
              <p:nvPr/>
            </p:nvSpPr>
            <p:spPr bwMode="auto">
              <a:xfrm>
                <a:off x="1812" y="83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2,500</a:t>
                </a:r>
              </a:p>
              <a:p>
                <a:pPr eaLnBrk="0" hangingPunct="0">
                  <a:tabLst>
                    <a:tab pos="5200650" algn="r"/>
                  </a:tabLst>
                </a:pPr>
                <a:endParaRPr kumimoji="1" lang="en-US" altLang="zh-CN" sz="2000" b="1">
                  <a:latin typeface="Times New Roman" pitchFamily="18" charset="0"/>
                  <a:ea typeface="宋体" charset="-122"/>
                </a:endParaRPr>
              </a:p>
            </p:txBody>
          </p:sp>
          <p:sp>
            <p:nvSpPr>
              <p:cNvPr id="474206" name="Rectangle 45"/>
              <p:cNvSpPr>
                <a:spLocks noChangeArrowheads="1"/>
              </p:cNvSpPr>
              <p:nvPr/>
            </p:nvSpPr>
            <p:spPr bwMode="auto">
              <a:xfrm>
                <a:off x="1769" y="83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0" name="Group 46"/>
            <p:cNvGrpSpPr>
              <a:grpSpLocks/>
            </p:cNvGrpSpPr>
            <p:nvPr/>
          </p:nvGrpSpPr>
          <p:grpSpPr bwMode="auto">
            <a:xfrm>
              <a:off x="4121" y="1474"/>
              <a:ext cx="866" cy="413"/>
              <a:chOff x="2157" y="834"/>
              <a:chExt cx="482" cy="460"/>
            </a:xfrm>
          </p:grpSpPr>
          <p:sp>
            <p:nvSpPr>
              <p:cNvPr id="474203" name="Rectangle 47"/>
              <p:cNvSpPr>
                <a:spLocks noChangeArrowheads="1"/>
              </p:cNvSpPr>
              <p:nvPr/>
            </p:nvSpPr>
            <p:spPr bwMode="auto">
              <a:xfrm>
                <a:off x="2200" y="83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2,500</a:t>
                </a:r>
              </a:p>
              <a:p>
                <a:pPr eaLnBrk="0" hangingPunct="0">
                  <a:tabLst>
                    <a:tab pos="5200650" algn="r"/>
                  </a:tabLst>
                </a:pPr>
                <a:endParaRPr kumimoji="1" lang="en-US" altLang="zh-CN" sz="2000" b="1">
                  <a:latin typeface="Times New Roman" pitchFamily="18" charset="0"/>
                  <a:ea typeface="宋体" charset="-122"/>
                </a:endParaRPr>
              </a:p>
            </p:txBody>
          </p:sp>
          <p:sp>
            <p:nvSpPr>
              <p:cNvPr id="474204" name="Rectangle 48"/>
              <p:cNvSpPr>
                <a:spLocks noChangeArrowheads="1"/>
              </p:cNvSpPr>
              <p:nvPr/>
            </p:nvSpPr>
            <p:spPr bwMode="auto">
              <a:xfrm>
                <a:off x="2157" y="83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1" name="Group 49"/>
            <p:cNvGrpSpPr>
              <a:grpSpLocks/>
            </p:cNvGrpSpPr>
            <p:nvPr/>
          </p:nvGrpSpPr>
          <p:grpSpPr bwMode="auto">
            <a:xfrm>
              <a:off x="245" y="1934"/>
              <a:ext cx="1168" cy="413"/>
              <a:chOff x="0" y="1294"/>
              <a:chExt cx="650" cy="460"/>
            </a:xfrm>
          </p:grpSpPr>
          <p:sp>
            <p:nvSpPr>
              <p:cNvPr id="474201" name="Rectangle 50"/>
              <p:cNvSpPr>
                <a:spLocks noChangeArrowheads="1"/>
              </p:cNvSpPr>
              <p:nvPr/>
            </p:nvSpPr>
            <p:spPr bwMode="auto">
              <a:xfrm>
                <a:off x="43" y="129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欧元</a:t>
                </a:r>
              </a:p>
              <a:p>
                <a:pPr eaLnBrk="0" hangingPunct="0">
                  <a:tabLst>
                    <a:tab pos="5200650" algn="r"/>
                  </a:tabLst>
                </a:pPr>
                <a:endParaRPr kumimoji="1" lang="en-US" altLang="zh-CN" sz="2000" b="1">
                  <a:latin typeface="Times New Roman" pitchFamily="18" charset="0"/>
                  <a:ea typeface="宋体" charset="-122"/>
                </a:endParaRPr>
              </a:p>
            </p:txBody>
          </p:sp>
          <p:sp>
            <p:nvSpPr>
              <p:cNvPr id="474202" name="Rectangle 51"/>
              <p:cNvSpPr>
                <a:spLocks noChangeArrowheads="1"/>
              </p:cNvSpPr>
              <p:nvPr/>
            </p:nvSpPr>
            <p:spPr bwMode="auto">
              <a:xfrm>
                <a:off x="0" y="129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2" name="Group 52"/>
            <p:cNvGrpSpPr>
              <a:grpSpLocks/>
            </p:cNvGrpSpPr>
            <p:nvPr/>
          </p:nvGrpSpPr>
          <p:grpSpPr bwMode="auto">
            <a:xfrm>
              <a:off x="1413" y="1934"/>
              <a:ext cx="756" cy="413"/>
              <a:chOff x="650" y="1294"/>
              <a:chExt cx="421" cy="460"/>
            </a:xfrm>
          </p:grpSpPr>
          <p:sp>
            <p:nvSpPr>
              <p:cNvPr id="474199" name="Rectangle 53"/>
              <p:cNvSpPr>
                <a:spLocks noChangeArrowheads="1"/>
              </p:cNvSpPr>
              <p:nvPr/>
            </p:nvSpPr>
            <p:spPr bwMode="auto">
              <a:xfrm>
                <a:off x="693" y="129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3,240</a:t>
                </a:r>
              </a:p>
              <a:p>
                <a:pPr eaLnBrk="0" hangingPunct="0">
                  <a:tabLst>
                    <a:tab pos="5200650" algn="r"/>
                  </a:tabLst>
                </a:pPr>
                <a:endParaRPr kumimoji="1" lang="en-US" altLang="zh-CN" sz="2000" b="1">
                  <a:latin typeface="Times New Roman" pitchFamily="18" charset="0"/>
                  <a:ea typeface="宋体" charset="-122"/>
                </a:endParaRPr>
              </a:p>
            </p:txBody>
          </p:sp>
          <p:sp>
            <p:nvSpPr>
              <p:cNvPr id="474200" name="Rectangle 54"/>
              <p:cNvSpPr>
                <a:spLocks noChangeArrowheads="1"/>
              </p:cNvSpPr>
              <p:nvPr/>
            </p:nvSpPr>
            <p:spPr bwMode="auto">
              <a:xfrm>
                <a:off x="650" y="129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3" name="Group 55"/>
            <p:cNvGrpSpPr>
              <a:grpSpLocks/>
            </p:cNvGrpSpPr>
            <p:nvPr/>
          </p:nvGrpSpPr>
          <p:grpSpPr bwMode="auto">
            <a:xfrm>
              <a:off x="2169" y="1934"/>
              <a:ext cx="831" cy="413"/>
              <a:chOff x="1071" y="1294"/>
              <a:chExt cx="462" cy="460"/>
            </a:xfrm>
          </p:grpSpPr>
          <p:sp>
            <p:nvSpPr>
              <p:cNvPr id="474197" name="Rectangle 56"/>
              <p:cNvSpPr>
                <a:spLocks noChangeArrowheads="1"/>
              </p:cNvSpPr>
              <p:nvPr/>
            </p:nvSpPr>
            <p:spPr bwMode="auto">
              <a:xfrm>
                <a:off x="1114" y="129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2,400</a:t>
                </a:r>
              </a:p>
              <a:p>
                <a:pPr eaLnBrk="0" hangingPunct="0">
                  <a:tabLst>
                    <a:tab pos="5200650" algn="r"/>
                  </a:tabLst>
                </a:pPr>
                <a:endParaRPr kumimoji="1" lang="en-US" altLang="zh-CN" sz="2000" b="1">
                  <a:latin typeface="Times New Roman" pitchFamily="18" charset="0"/>
                  <a:ea typeface="宋体" charset="-122"/>
                </a:endParaRPr>
              </a:p>
            </p:txBody>
          </p:sp>
          <p:sp>
            <p:nvSpPr>
              <p:cNvPr id="474198" name="Rectangle 57"/>
              <p:cNvSpPr>
                <a:spLocks noChangeArrowheads="1"/>
              </p:cNvSpPr>
              <p:nvPr/>
            </p:nvSpPr>
            <p:spPr bwMode="auto">
              <a:xfrm>
                <a:off x="1071" y="129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4" name="Group 58"/>
            <p:cNvGrpSpPr>
              <a:grpSpLocks/>
            </p:cNvGrpSpPr>
            <p:nvPr/>
          </p:nvGrpSpPr>
          <p:grpSpPr bwMode="auto">
            <a:xfrm>
              <a:off x="3000" y="1934"/>
              <a:ext cx="424" cy="413"/>
              <a:chOff x="1533" y="1294"/>
              <a:chExt cx="236" cy="460"/>
            </a:xfrm>
          </p:grpSpPr>
          <p:sp>
            <p:nvSpPr>
              <p:cNvPr id="474195" name="Rectangle 59"/>
              <p:cNvSpPr>
                <a:spLocks noChangeArrowheads="1"/>
              </p:cNvSpPr>
              <p:nvPr/>
            </p:nvSpPr>
            <p:spPr bwMode="auto">
              <a:xfrm>
                <a:off x="1576" y="129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96" name="Rectangle 60"/>
              <p:cNvSpPr>
                <a:spLocks noChangeArrowheads="1"/>
              </p:cNvSpPr>
              <p:nvPr/>
            </p:nvSpPr>
            <p:spPr bwMode="auto">
              <a:xfrm>
                <a:off x="1533" y="129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5" name="Group 61"/>
            <p:cNvGrpSpPr>
              <a:grpSpLocks/>
            </p:cNvGrpSpPr>
            <p:nvPr/>
          </p:nvGrpSpPr>
          <p:grpSpPr bwMode="auto">
            <a:xfrm>
              <a:off x="3424" y="1934"/>
              <a:ext cx="697" cy="413"/>
              <a:chOff x="1769" y="1294"/>
              <a:chExt cx="388" cy="460"/>
            </a:xfrm>
          </p:grpSpPr>
          <p:sp>
            <p:nvSpPr>
              <p:cNvPr id="474193" name="Rectangle 62"/>
              <p:cNvSpPr>
                <a:spLocks noChangeArrowheads="1"/>
              </p:cNvSpPr>
              <p:nvPr/>
            </p:nvSpPr>
            <p:spPr bwMode="auto">
              <a:xfrm>
                <a:off x="1812" y="129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2,400</a:t>
                </a:r>
              </a:p>
              <a:p>
                <a:pPr eaLnBrk="0" hangingPunct="0">
                  <a:tabLst>
                    <a:tab pos="5200650" algn="r"/>
                  </a:tabLst>
                </a:pPr>
                <a:endParaRPr kumimoji="1" lang="en-US" altLang="zh-CN" sz="2000" b="1">
                  <a:latin typeface="Times New Roman" pitchFamily="18" charset="0"/>
                  <a:ea typeface="宋体" charset="-122"/>
                </a:endParaRPr>
              </a:p>
            </p:txBody>
          </p:sp>
          <p:sp>
            <p:nvSpPr>
              <p:cNvPr id="474194" name="Rectangle 63"/>
              <p:cNvSpPr>
                <a:spLocks noChangeArrowheads="1"/>
              </p:cNvSpPr>
              <p:nvPr/>
            </p:nvSpPr>
            <p:spPr bwMode="auto">
              <a:xfrm>
                <a:off x="1769" y="129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6" name="Group 64"/>
            <p:cNvGrpSpPr>
              <a:grpSpLocks/>
            </p:cNvGrpSpPr>
            <p:nvPr/>
          </p:nvGrpSpPr>
          <p:grpSpPr bwMode="auto">
            <a:xfrm>
              <a:off x="4121" y="1934"/>
              <a:ext cx="866" cy="413"/>
              <a:chOff x="2157" y="1294"/>
              <a:chExt cx="482" cy="460"/>
            </a:xfrm>
          </p:grpSpPr>
          <p:sp>
            <p:nvSpPr>
              <p:cNvPr id="474191" name="Rectangle 65"/>
              <p:cNvSpPr>
                <a:spLocks noChangeArrowheads="1"/>
              </p:cNvSpPr>
              <p:nvPr/>
            </p:nvSpPr>
            <p:spPr bwMode="auto">
              <a:xfrm>
                <a:off x="2200" y="129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2,400</a:t>
                </a:r>
              </a:p>
              <a:p>
                <a:pPr eaLnBrk="0" hangingPunct="0">
                  <a:tabLst>
                    <a:tab pos="5200650" algn="r"/>
                  </a:tabLst>
                </a:pPr>
                <a:endParaRPr kumimoji="1" lang="en-US" altLang="zh-CN" sz="2000" b="1">
                  <a:latin typeface="Times New Roman" pitchFamily="18" charset="0"/>
                  <a:ea typeface="宋体" charset="-122"/>
                </a:endParaRPr>
              </a:p>
            </p:txBody>
          </p:sp>
          <p:sp>
            <p:nvSpPr>
              <p:cNvPr id="474192" name="Rectangle 66"/>
              <p:cNvSpPr>
                <a:spLocks noChangeArrowheads="1"/>
              </p:cNvSpPr>
              <p:nvPr/>
            </p:nvSpPr>
            <p:spPr bwMode="auto">
              <a:xfrm>
                <a:off x="2157" y="129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7" name="Group 67"/>
            <p:cNvGrpSpPr>
              <a:grpSpLocks/>
            </p:cNvGrpSpPr>
            <p:nvPr/>
          </p:nvGrpSpPr>
          <p:grpSpPr bwMode="auto">
            <a:xfrm>
              <a:off x="245" y="2394"/>
              <a:ext cx="1168" cy="413"/>
              <a:chOff x="0" y="1754"/>
              <a:chExt cx="650" cy="460"/>
            </a:xfrm>
          </p:grpSpPr>
          <p:sp>
            <p:nvSpPr>
              <p:cNvPr id="474189" name="Rectangle 68"/>
              <p:cNvSpPr>
                <a:spLocks noChangeArrowheads="1"/>
              </p:cNvSpPr>
              <p:nvPr/>
            </p:nvSpPr>
            <p:spPr bwMode="auto">
              <a:xfrm>
                <a:off x="43" y="175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英镑</a:t>
                </a:r>
              </a:p>
              <a:p>
                <a:pPr eaLnBrk="0" hangingPunct="0">
                  <a:tabLst>
                    <a:tab pos="5200650" algn="r"/>
                  </a:tabLst>
                </a:pPr>
                <a:endParaRPr kumimoji="1" lang="en-US" altLang="zh-CN" sz="2000" b="1">
                  <a:latin typeface="Times New Roman" pitchFamily="18" charset="0"/>
                  <a:ea typeface="宋体" charset="-122"/>
                </a:endParaRPr>
              </a:p>
            </p:txBody>
          </p:sp>
          <p:sp>
            <p:nvSpPr>
              <p:cNvPr id="474190" name="Rectangle 69"/>
              <p:cNvSpPr>
                <a:spLocks noChangeArrowheads="1"/>
              </p:cNvSpPr>
              <p:nvPr/>
            </p:nvSpPr>
            <p:spPr bwMode="auto">
              <a:xfrm>
                <a:off x="0" y="175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8" name="Group 70"/>
            <p:cNvGrpSpPr>
              <a:grpSpLocks/>
            </p:cNvGrpSpPr>
            <p:nvPr/>
          </p:nvGrpSpPr>
          <p:grpSpPr bwMode="auto">
            <a:xfrm>
              <a:off x="1413" y="2394"/>
              <a:ext cx="756" cy="413"/>
              <a:chOff x="650" y="1754"/>
              <a:chExt cx="421" cy="460"/>
            </a:xfrm>
          </p:grpSpPr>
          <p:sp>
            <p:nvSpPr>
              <p:cNvPr id="474187" name="Rectangle 71"/>
              <p:cNvSpPr>
                <a:spLocks noChangeArrowheads="1"/>
              </p:cNvSpPr>
              <p:nvPr/>
            </p:nvSpPr>
            <p:spPr bwMode="auto">
              <a:xfrm>
                <a:off x="693" y="175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2,295</a:t>
                </a:r>
              </a:p>
              <a:p>
                <a:pPr eaLnBrk="0" hangingPunct="0">
                  <a:tabLst>
                    <a:tab pos="5200650" algn="r"/>
                  </a:tabLst>
                </a:pPr>
                <a:endParaRPr kumimoji="1" lang="en-US" altLang="zh-CN" sz="2000" b="1">
                  <a:latin typeface="Times New Roman" pitchFamily="18" charset="0"/>
                  <a:ea typeface="宋体" charset="-122"/>
                </a:endParaRPr>
              </a:p>
            </p:txBody>
          </p:sp>
          <p:sp>
            <p:nvSpPr>
              <p:cNvPr id="474188" name="Rectangle 72"/>
              <p:cNvSpPr>
                <a:spLocks noChangeArrowheads="1"/>
              </p:cNvSpPr>
              <p:nvPr/>
            </p:nvSpPr>
            <p:spPr bwMode="auto">
              <a:xfrm>
                <a:off x="650" y="175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39" name="Group 73"/>
            <p:cNvGrpSpPr>
              <a:grpSpLocks/>
            </p:cNvGrpSpPr>
            <p:nvPr/>
          </p:nvGrpSpPr>
          <p:grpSpPr bwMode="auto">
            <a:xfrm>
              <a:off x="2169" y="2394"/>
              <a:ext cx="831" cy="413"/>
              <a:chOff x="1071" y="1754"/>
              <a:chExt cx="462" cy="460"/>
            </a:xfrm>
          </p:grpSpPr>
          <p:sp>
            <p:nvSpPr>
              <p:cNvPr id="474185" name="Rectangle 74"/>
              <p:cNvSpPr>
                <a:spLocks noChangeArrowheads="1"/>
              </p:cNvSpPr>
              <p:nvPr/>
            </p:nvSpPr>
            <p:spPr bwMode="auto">
              <a:xfrm>
                <a:off x="1114" y="175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1,700</a:t>
                </a:r>
              </a:p>
              <a:p>
                <a:pPr eaLnBrk="0" hangingPunct="0">
                  <a:tabLst>
                    <a:tab pos="5200650" algn="r"/>
                  </a:tabLst>
                </a:pPr>
                <a:endParaRPr kumimoji="1" lang="en-US" altLang="zh-CN" sz="2000" b="1">
                  <a:latin typeface="Times New Roman" pitchFamily="18" charset="0"/>
                  <a:ea typeface="宋体" charset="-122"/>
                </a:endParaRPr>
              </a:p>
            </p:txBody>
          </p:sp>
          <p:sp>
            <p:nvSpPr>
              <p:cNvPr id="474186" name="Rectangle 75"/>
              <p:cNvSpPr>
                <a:spLocks noChangeArrowheads="1"/>
              </p:cNvSpPr>
              <p:nvPr/>
            </p:nvSpPr>
            <p:spPr bwMode="auto">
              <a:xfrm>
                <a:off x="1071" y="175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0" name="Group 76"/>
            <p:cNvGrpSpPr>
              <a:grpSpLocks/>
            </p:cNvGrpSpPr>
            <p:nvPr/>
          </p:nvGrpSpPr>
          <p:grpSpPr bwMode="auto">
            <a:xfrm>
              <a:off x="3000" y="2394"/>
              <a:ext cx="424" cy="413"/>
              <a:chOff x="1533" y="1754"/>
              <a:chExt cx="236" cy="460"/>
            </a:xfrm>
          </p:grpSpPr>
          <p:sp>
            <p:nvSpPr>
              <p:cNvPr id="474183" name="Rectangle 77"/>
              <p:cNvSpPr>
                <a:spLocks noChangeArrowheads="1"/>
              </p:cNvSpPr>
              <p:nvPr/>
            </p:nvSpPr>
            <p:spPr bwMode="auto">
              <a:xfrm>
                <a:off x="1576" y="175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84" name="Rectangle 78"/>
              <p:cNvSpPr>
                <a:spLocks noChangeArrowheads="1"/>
              </p:cNvSpPr>
              <p:nvPr/>
            </p:nvSpPr>
            <p:spPr bwMode="auto">
              <a:xfrm>
                <a:off x="1533" y="175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1" name="Group 79"/>
            <p:cNvGrpSpPr>
              <a:grpSpLocks/>
            </p:cNvGrpSpPr>
            <p:nvPr/>
          </p:nvGrpSpPr>
          <p:grpSpPr bwMode="auto">
            <a:xfrm>
              <a:off x="3424" y="2394"/>
              <a:ext cx="697" cy="413"/>
              <a:chOff x="1769" y="1754"/>
              <a:chExt cx="388" cy="460"/>
            </a:xfrm>
          </p:grpSpPr>
          <p:sp>
            <p:nvSpPr>
              <p:cNvPr id="474181" name="Rectangle 80"/>
              <p:cNvSpPr>
                <a:spLocks noChangeArrowheads="1"/>
              </p:cNvSpPr>
              <p:nvPr/>
            </p:nvSpPr>
            <p:spPr bwMode="auto">
              <a:xfrm>
                <a:off x="1812" y="175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1,700</a:t>
                </a:r>
              </a:p>
              <a:p>
                <a:pPr eaLnBrk="0" hangingPunct="0">
                  <a:tabLst>
                    <a:tab pos="5200650" algn="r"/>
                  </a:tabLst>
                </a:pPr>
                <a:endParaRPr kumimoji="1" lang="en-US" altLang="zh-CN" sz="2000" b="1">
                  <a:latin typeface="Times New Roman" pitchFamily="18" charset="0"/>
                  <a:ea typeface="宋体" charset="-122"/>
                </a:endParaRPr>
              </a:p>
            </p:txBody>
          </p:sp>
          <p:sp>
            <p:nvSpPr>
              <p:cNvPr id="474182" name="Rectangle 81"/>
              <p:cNvSpPr>
                <a:spLocks noChangeArrowheads="1"/>
              </p:cNvSpPr>
              <p:nvPr/>
            </p:nvSpPr>
            <p:spPr bwMode="auto">
              <a:xfrm>
                <a:off x="1769" y="175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2" name="Group 82"/>
            <p:cNvGrpSpPr>
              <a:grpSpLocks/>
            </p:cNvGrpSpPr>
            <p:nvPr/>
          </p:nvGrpSpPr>
          <p:grpSpPr bwMode="auto">
            <a:xfrm>
              <a:off x="4121" y="2394"/>
              <a:ext cx="866" cy="413"/>
              <a:chOff x="2157" y="1754"/>
              <a:chExt cx="482" cy="460"/>
            </a:xfrm>
          </p:grpSpPr>
          <p:sp>
            <p:nvSpPr>
              <p:cNvPr id="474179" name="Rectangle 83"/>
              <p:cNvSpPr>
                <a:spLocks noChangeArrowheads="1"/>
              </p:cNvSpPr>
              <p:nvPr/>
            </p:nvSpPr>
            <p:spPr bwMode="auto">
              <a:xfrm>
                <a:off x="2200" y="175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1,700</a:t>
                </a:r>
              </a:p>
              <a:p>
                <a:pPr eaLnBrk="0" hangingPunct="0">
                  <a:tabLst>
                    <a:tab pos="5200650" algn="r"/>
                  </a:tabLst>
                </a:pPr>
                <a:endParaRPr kumimoji="1" lang="en-US" altLang="zh-CN" sz="2000" b="1">
                  <a:latin typeface="Times New Roman" pitchFamily="18" charset="0"/>
                  <a:ea typeface="宋体" charset="-122"/>
                </a:endParaRPr>
              </a:p>
            </p:txBody>
          </p:sp>
          <p:sp>
            <p:nvSpPr>
              <p:cNvPr id="474180" name="Rectangle 84"/>
              <p:cNvSpPr>
                <a:spLocks noChangeArrowheads="1"/>
              </p:cNvSpPr>
              <p:nvPr/>
            </p:nvSpPr>
            <p:spPr bwMode="auto">
              <a:xfrm>
                <a:off x="2157" y="175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3" name="Group 85"/>
            <p:cNvGrpSpPr>
              <a:grpSpLocks/>
            </p:cNvGrpSpPr>
            <p:nvPr/>
          </p:nvGrpSpPr>
          <p:grpSpPr bwMode="auto">
            <a:xfrm>
              <a:off x="245" y="2854"/>
              <a:ext cx="1168" cy="413"/>
              <a:chOff x="0" y="2214"/>
              <a:chExt cx="650" cy="460"/>
            </a:xfrm>
          </p:grpSpPr>
          <p:sp>
            <p:nvSpPr>
              <p:cNvPr id="474177" name="Rectangle 86"/>
              <p:cNvSpPr>
                <a:spLocks noChangeArrowheads="1"/>
              </p:cNvSpPr>
              <p:nvPr/>
            </p:nvSpPr>
            <p:spPr bwMode="auto">
              <a:xfrm>
                <a:off x="43" y="221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日元</a:t>
                </a:r>
              </a:p>
              <a:p>
                <a:pPr eaLnBrk="0" hangingPunct="0">
                  <a:tabLst>
                    <a:tab pos="5200650" algn="r"/>
                  </a:tabLst>
                </a:pPr>
                <a:endParaRPr kumimoji="1" lang="en-US" altLang="zh-CN" sz="2000" b="1">
                  <a:latin typeface="Times New Roman" pitchFamily="18" charset="0"/>
                  <a:ea typeface="宋体" charset="-122"/>
                </a:endParaRPr>
              </a:p>
            </p:txBody>
          </p:sp>
          <p:sp>
            <p:nvSpPr>
              <p:cNvPr id="474178" name="Rectangle 87"/>
              <p:cNvSpPr>
                <a:spLocks noChangeArrowheads="1"/>
              </p:cNvSpPr>
              <p:nvPr/>
            </p:nvSpPr>
            <p:spPr bwMode="auto">
              <a:xfrm>
                <a:off x="0" y="221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4" name="Group 88"/>
            <p:cNvGrpSpPr>
              <a:grpSpLocks/>
            </p:cNvGrpSpPr>
            <p:nvPr/>
          </p:nvGrpSpPr>
          <p:grpSpPr bwMode="auto">
            <a:xfrm>
              <a:off x="1413" y="2854"/>
              <a:ext cx="756" cy="413"/>
              <a:chOff x="650" y="2214"/>
              <a:chExt cx="421" cy="460"/>
            </a:xfrm>
          </p:grpSpPr>
          <p:sp>
            <p:nvSpPr>
              <p:cNvPr id="474175" name="Rectangle 89"/>
              <p:cNvSpPr>
                <a:spLocks noChangeArrowheads="1"/>
              </p:cNvSpPr>
              <p:nvPr/>
            </p:nvSpPr>
            <p:spPr bwMode="auto">
              <a:xfrm>
                <a:off x="693" y="221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3,105</a:t>
                </a:r>
              </a:p>
              <a:p>
                <a:pPr eaLnBrk="0" hangingPunct="0">
                  <a:tabLst>
                    <a:tab pos="5200650" algn="r"/>
                  </a:tabLst>
                </a:pPr>
                <a:endParaRPr kumimoji="1" lang="en-US" altLang="zh-CN" sz="2000" b="1">
                  <a:latin typeface="Times New Roman" pitchFamily="18" charset="0"/>
                  <a:ea typeface="宋体" charset="-122"/>
                </a:endParaRPr>
              </a:p>
            </p:txBody>
          </p:sp>
          <p:sp>
            <p:nvSpPr>
              <p:cNvPr id="474176" name="Rectangle 90"/>
              <p:cNvSpPr>
                <a:spLocks noChangeArrowheads="1"/>
              </p:cNvSpPr>
              <p:nvPr/>
            </p:nvSpPr>
            <p:spPr bwMode="auto">
              <a:xfrm>
                <a:off x="650" y="221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5" name="Group 91"/>
            <p:cNvGrpSpPr>
              <a:grpSpLocks/>
            </p:cNvGrpSpPr>
            <p:nvPr/>
          </p:nvGrpSpPr>
          <p:grpSpPr bwMode="auto">
            <a:xfrm>
              <a:off x="2169" y="2854"/>
              <a:ext cx="831" cy="413"/>
              <a:chOff x="1071" y="2214"/>
              <a:chExt cx="462" cy="460"/>
            </a:xfrm>
          </p:grpSpPr>
          <p:sp>
            <p:nvSpPr>
              <p:cNvPr id="474173" name="Rectangle 92"/>
              <p:cNvSpPr>
                <a:spLocks noChangeArrowheads="1"/>
              </p:cNvSpPr>
              <p:nvPr/>
            </p:nvSpPr>
            <p:spPr bwMode="auto">
              <a:xfrm>
                <a:off x="1114" y="221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2,300</a:t>
                </a:r>
              </a:p>
              <a:p>
                <a:pPr eaLnBrk="0" hangingPunct="0">
                  <a:tabLst>
                    <a:tab pos="5200650" algn="r"/>
                  </a:tabLst>
                </a:pPr>
                <a:endParaRPr kumimoji="1" lang="en-US" altLang="zh-CN" sz="2000" b="1">
                  <a:latin typeface="Times New Roman" pitchFamily="18" charset="0"/>
                  <a:ea typeface="宋体" charset="-122"/>
                </a:endParaRPr>
              </a:p>
            </p:txBody>
          </p:sp>
          <p:sp>
            <p:nvSpPr>
              <p:cNvPr id="474174" name="Rectangle 93"/>
              <p:cNvSpPr>
                <a:spLocks noChangeArrowheads="1"/>
              </p:cNvSpPr>
              <p:nvPr/>
            </p:nvSpPr>
            <p:spPr bwMode="auto">
              <a:xfrm>
                <a:off x="1071" y="221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6" name="Group 94"/>
            <p:cNvGrpSpPr>
              <a:grpSpLocks/>
            </p:cNvGrpSpPr>
            <p:nvPr/>
          </p:nvGrpSpPr>
          <p:grpSpPr bwMode="auto">
            <a:xfrm>
              <a:off x="3000" y="2854"/>
              <a:ext cx="424" cy="413"/>
              <a:chOff x="1533" y="2214"/>
              <a:chExt cx="236" cy="460"/>
            </a:xfrm>
          </p:grpSpPr>
          <p:sp>
            <p:nvSpPr>
              <p:cNvPr id="474171" name="Rectangle 95"/>
              <p:cNvSpPr>
                <a:spLocks noChangeArrowheads="1"/>
              </p:cNvSpPr>
              <p:nvPr/>
            </p:nvSpPr>
            <p:spPr bwMode="auto">
              <a:xfrm>
                <a:off x="1576" y="221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72" name="Rectangle 96"/>
              <p:cNvSpPr>
                <a:spLocks noChangeArrowheads="1"/>
              </p:cNvSpPr>
              <p:nvPr/>
            </p:nvSpPr>
            <p:spPr bwMode="auto">
              <a:xfrm>
                <a:off x="1533" y="221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7" name="Group 97"/>
            <p:cNvGrpSpPr>
              <a:grpSpLocks/>
            </p:cNvGrpSpPr>
            <p:nvPr/>
          </p:nvGrpSpPr>
          <p:grpSpPr bwMode="auto">
            <a:xfrm>
              <a:off x="3424" y="2854"/>
              <a:ext cx="697" cy="413"/>
              <a:chOff x="1769" y="2214"/>
              <a:chExt cx="388" cy="460"/>
            </a:xfrm>
          </p:grpSpPr>
          <p:sp>
            <p:nvSpPr>
              <p:cNvPr id="474169" name="Rectangle 98"/>
              <p:cNvSpPr>
                <a:spLocks noChangeArrowheads="1"/>
              </p:cNvSpPr>
              <p:nvPr/>
            </p:nvSpPr>
            <p:spPr bwMode="auto">
              <a:xfrm>
                <a:off x="1812" y="221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2,300</a:t>
                </a:r>
              </a:p>
              <a:p>
                <a:pPr eaLnBrk="0" hangingPunct="0">
                  <a:tabLst>
                    <a:tab pos="5200650" algn="r"/>
                  </a:tabLst>
                </a:pPr>
                <a:endParaRPr kumimoji="1" lang="en-US" altLang="zh-CN" sz="2000" b="1">
                  <a:latin typeface="Times New Roman" pitchFamily="18" charset="0"/>
                  <a:ea typeface="宋体" charset="-122"/>
                </a:endParaRPr>
              </a:p>
            </p:txBody>
          </p:sp>
          <p:sp>
            <p:nvSpPr>
              <p:cNvPr id="474170" name="Rectangle 99"/>
              <p:cNvSpPr>
                <a:spLocks noChangeArrowheads="1"/>
              </p:cNvSpPr>
              <p:nvPr/>
            </p:nvSpPr>
            <p:spPr bwMode="auto">
              <a:xfrm>
                <a:off x="1769" y="221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8" name="Group 100"/>
            <p:cNvGrpSpPr>
              <a:grpSpLocks/>
            </p:cNvGrpSpPr>
            <p:nvPr/>
          </p:nvGrpSpPr>
          <p:grpSpPr bwMode="auto">
            <a:xfrm>
              <a:off x="4121" y="2854"/>
              <a:ext cx="866" cy="413"/>
              <a:chOff x="2157" y="2214"/>
              <a:chExt cx="482" cy="460"/>
            </a:xfrm>
          </p:grpSpPr>
          <p:sp>
            <p:nvSpPr>
              <p:cNvPr id="474167" name="Rectangle 101"/>
              <p:cNvSpPr>
                <a:spLocks noChangeArrowheads="1"/>
              </p:cNvSpPr>
              <p:nvPr/>
            </p:nvSpPr>
            <p:spPr bwMode="auto">
              <a:xfrm>
                <a:off x="2200" y="221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2,300</a:t>
                </a:r>
              </a:p>
              <a:p>
                <a:pPr eaLnBrk="0" hangingPunct="0">
                  <a:tabLst>
                    <a:tab pos="5200650" algn="r"/>
                  </a:tabLst>
                </a:pPr>
                <a:endParaRPr kumimoji="1" lang="en-US" altLang="zh-CN" sz="2000" b="1">
                  <a:latin typeface="Times New Roman" pitchFamily="18" charset="0"/>
                  <a:ea typeface="宋体" charset="-122"/>
                </a:endParaRPr>
              </a:p>
            </p:txBody>
          </p:sp>
          <p:sp>
            <p:nvSpPr>
              <p:cNvPr id="474168" name="Rectangle 102"/>
              <p:cNvSpPr>
                <a:spLocks noChangeArrowheads="1"/>
              </p:cNvSpPr>
              <p:nvPr/>
            </p:nvSpPr>
            <p:spPr bwMode="auto">
              <a:xfrm>
                <a:off x="2157" y="221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49" name="Group 103"/>
            <p:cNvGrpSpPr>
              <a:grpSpLocks/>
            </p:cNvGrpSpPr>
            <p:nvPr/>
          </p:nvGrpSpPr>
          <p:grpSpPr bwMode="auto">
            <a:xfrm>
              <a:off x="245" y="3314"/>
              <a:ext cx="1168" cy="413"/>
              <a:chOff x="0" y="2674"/>
              <a:chExt cx="650" cy="460"/>
            </a:xfrm>
          </p:grpSpPr>
          <p:sp>
            <p:nvSpPr>
              <p:cNvPr id="474165" name="Rectangle 104"/>
              <p:cNvSpPr>
                <a:spLocks noChangeArrowheads="1"/>
              </p:cNvSpPr>
              <p:nvPr/>
            </p:nvSpPr>
            <p:spPr bwMode="auto">
              <a:xfrm>
                <a:off x="43" y="2674"/>
                <a:ext cx="564" cy="460"/>
              </a:xfrm>
              <a:prstGeom prst="rect">
                <a:avLst/>
              </a:prstGeom>
              <a:noFill/>
              <a:ln w="9525">
                <a:noFill/>
                <a:miter lim="800000"/>
                <a:headEnd/>
                <a:tailEnd/>
              </a:ln>
            </p:spPr>
            <p:txBody>
              <a:bodyPr lIns="0" tIns="0" rIns="0" bIns="0"/>
              <a:lstStyle/>
              <a:p>
                <a:pPr>
                  <a:tabLst>
                    <a:tab pos="5200650" algn="r"/>
                  </a:tabLst>
                </a:pPr>
                <a:r>
                  <a:rPr kumimoji="1" lang="zh-CN" altLang="en-US" sz="2000" b="1">
                    <a:latin typeface="宋体" charset="-122"/>
                    <a:ea typeface="宋体" charset="-122"/>
                  </a:rPr>
                  <a:t>加拿大元</a:t>
                </a:r>
              </a:p>
              <a:p>
                <a:pPr eaLnBrk="0" hangingPunct="0">
                  <a:tabLst>
                    <a:tab pos="5200650" algn="r"/>
                  </a:tabLst>
                </a:pPr>
                <a:endParaRPr kumimoji="1" lang="en-US" altLang="zh-CN" sz="2000" b="1">
                  <a:latin typeface="Times New Roman" pitchFamily="18" charset="0"/>
                  <a:ea typeface="宋体" charset="-122"/>
                </a:endParaRPr>
              </a:p>
            </p:txBody>
          </p:sp>
          <p:sp>
            <p:nvSpPr>
              <p:cNvPr id="474166" name="Rectangle 105"/>
              <p:cNvSpPr>
                <a:spLocks noChangeArrowheads="1"/>
              </p:cNvSpPr>
              <p:nvPr/>
            </p:nvSpPr>
            <p:spPr bwMode="auto">
              <a:xfrm>
                <a:off x="0" y="2674"/>
                <a:ext cx="650"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0" name="Group 106"/>
            <p:cNvGrpSpPr>
              <a:grpSpLocks/>
            </p:cNvGrpSpPr>
            <p:nvPr/>
          </p:nvGrpSpPr>
          <p:grpSpPr bwMode="auto">
            <a:xfrm>
              <a:off x="1413" y="3314"/>
              <a:ext cx="756" cy="413"/>
              <a:chOff x="650" y="2674"/>
              <a:chExt cx="421" cy="460"/>
            </a:xfrm>
          </p:grpSpPr>
          <p:sp>
            <p:nvSpPr>
              <p:cNvPr id="474163" name="Rectangle 107"/>
              <p:cNvSpPr>
                <a:spLocks noChangeArrowheads="1"/>
              </p:cNvSpPr>
              <p:nvPr/>
            </p:nvSpPr>
            <p:spPr bwMode="auto">
              <a:xfrm>
                <a:off x="693" y="2674"/>
                <a:ext cx="335"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1,215</a:t>
                </a:r>
              </a:p>
              <a:p>
                <a:pPr eaLnBrk="0" hangingPunct="0">
                  <a:tabLst>
                    <a:tab pos="5200650" algn="r"/>
                  </a:tabLst>
                </a:pPr>
                <a:endParaRPr kumimoji="1" lang="en-US" altLang="zh-CN" sz="2000" b="1">
                  <a:latin typeface="Times New Roman" pitchFamily="18" charset="0"/>
                  <a:ea typeface="宋体" charset="-122"/>
                </a:endParaRPr>
              </a:p>
            </p:txBody>
          </p:sp>
          <p:sp>
            <p:nvSpPr>
              <p:cNvPr id="474164" name="Rectangle 108"/>
              <p:cNvSpPr>
                <a:spLocks noChangeArrowheads="1"/>
              </p:cNvSpPr>
              <p:nvPr/>
            </p:nvSpPr>
            <p:spPr bwMode="auto">
              <a:xfrm>
                <a:off x="650" y="2674"/>
                <a:ext cx="421"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1" name="Group 109"/>
            <p:cNvGrpSpPr>
              <a:grpSpLocks/>
            </p:cNvGrpSpPr>
            <p:nvPr/>
          </p:nvGrpSpPr>
          <p:grpSpPr bwMode="auto">
            <a:xfrm>
              <a:off x="2169" y="3314"/>
              <a:ext cx="831" cy="413"/>
              <a:chOff x="1071" y="2674"/>
              <a:chExt cx="462" cy="460"/>
            </a:xfrm>
          </p:grpSpPr>
          <p:sp>
            <p:nvSpPr>
              <p:cNvPr id="474161" name="Rectangle 110"/>
              <p:cNvSpPr>
                <a:spLocks noChangeArrowheads="1"/>
              </p:cNvSpPr>
              <p:nvPr/>
            </p:nvSpPr>
            <p:spPr bwMode="auto">
              <a:xfrm>
                <a:off x="1114" y="2674"/>
                <a:ext cx="37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900</a:t>
                </a:r>
              </a:p>
              <a:p>
                <a:pPr eaLnBrk="0" hangingPunct="0">
                  <a:tabLst>
                    <a:tab pos="5200650" algn="r"/>
                  </a:tabLst>
                </a:pPr>
                <a:endParaRPr kumimoji="1" lang="en-US" altLang="zh-CN" sz="2000" b="1">
                  <a:latin typeface="Times New Roman" pitchFamily="18" charset="0"/>
                  <a:ea typeface="宋体" charset="-122"/>
                </a:endParaRPr>
              </a:p>
            </p:txBody>
          </p:sp>
          <p:sp>
            <p:nvSpPr>
              <p:cNvPr id="474162" name="Rectangle 111"/>
              <p:cNvSpPr>
                <a:spLocks noChangeArrowheads="1"/>
              </p:cNvSpPr>
              <p:nvPr/>
            </p:nvSpPr>
            <p:spPr bwMode="auto">
              <a:xfrm>
                <a:off x="1071" y="2674"/>
                <a:ext cx="462"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2" name="Group 112"/>
            <p:cNvGrpSpPr>
              <a:grpSpLocks/>
            </p:cNvGrpSpPr>
            <p:nvPr/>
          </p:nvGrpSpPr>
          <p:grpSpPr bwMode="auto">
            <a:xfrm>
              <a:off x="3000" y="3314"/>
              <a:ext cx="424" cy="413"/>
              <a:chOff x="1533" y="2674"/>
              <a:chExt cx="236" cy="460"/>
            </a:xfrm>
          </p:grpSpPr>
          <p:sp>
            <p:nvSpPr>
              <p:cNvPr id="474159" name="Rectangle 113"/>
              <p:cNvSpPr>
                <a:spLocks noChangeArrowheads="1"/>
              </p:cNvSpPr>
              <p:nvPr/>
            </p:nvSpPr>
            <p:spPr bwMode="auto">
              <a:xfrm>
                <a:off x="1576" y="2674"/>
                <a:ext cx="150"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4160" name="Rectangle 114"/>
              <p:cNvSpPr>
                <a:spLocks noChangeArrowheads="1"/>
              </p:cNvSpPr>
              <p:nvPr/>
            </p:nvSpPr>
            <p:spPr bwMode="auto">
              <a:xfrm>
                <a:off x="1533" y="2674"/>
                <a:ext cx="236"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3" name="Group 115"/>
            <p:cNvGrpSpPr>
              <a:grpSpLocks/>
            </p:cNvGrpSpPr>
            <p:nvPr/>
          </p:nvGrpSpPr>
          <p:grpSpPr bwMode="auto">
            <a:xfrm>
              <a:off x="3424" y="3314"/>
              <a:ext cx="697" cy="413"/>
              <a:chOff x="1769" y="2674"/>
              <a:chExt cx="388" cy="460"/>
            </a:xfrm>
          </p:grpSpPr>
          <p:sp>
            <p:nvSpPr>
              <p:cNvPr id="474157" name="Rectangle 116"/>
              <p:cNvSpPr>
                <a:spLocks noChangeArrowheads="1"/>
              </p:cNvSpPr>
              <p:nvPr/>
            </p:nvSpPr>
            <p:spPr bwMode="auto">
              <a:xfrm>
                <a:off x="1812" y="2674"/>
                <a:ext cx="302"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900</a:t>
                </a:r>
              </a:p>
              <a:p>
                <a:pPr eaLnBrk="0" hangingPunct="0">
                  <a:tabLst>
                    <a:tab pos="5200650" algn="r"/>
                  </a:tabLst>
                </a:pPr>
                <a:endParaRPr kumimoji="1" lang="en-US" altLang="zh-CN" sz="2000" b="1">
                  <a:latin typeface="Times New Roman" pitchFamily="18" charset="0"/>
                  <a:ea typeface="宋体" charset="-122"/>
                </a:endParaRPr>
              </a:p>
            </p:txBody>
          </p:sp>
          <p:sp>
            <p:nvSpPr>
              <p:cNvPr id="474158" name="Rectangle 117"/>
              <p:cNvSpPr>
                <a:spLocks noChangeArrowheads="1"/>
              </p:cNvSpPr>
              <p:nvPr/>
            </p:nvSpPr>
            <p:spPr bwMode="auto">
              <a:xfrm>
                <a:off x="1769" y="2674"/>
                <a:ext cx="388" cy="460"/>
              </a:xfrm>
              <a:prstGeom prst="rect">
                <a:avLst/>
              </a:prstGeom>
              <a:noFill/>
              <a:ln w="7">
                <a:solidFill>
                  <a:srgbClr val="A0A0A0"/>
                </a:solidFill>
                <a:miter lim="800000"/>
                <a:headEnd/>
                <a:tailEnd/>
              </a:ln>
            </p:spPr>
            <p:txBody>
              <a:bodyPr lIns="0" tIns="0" rIns="0" bIns="0"/>
              <a:lstStyle/>
              <a:p>
                <a:endParaRPr lang="zh-CN" altLang="en-US" sz="2000"/>
              </a:p>
            </p:txBody>
          </p:sp>
        </p:grpSp>
        <p:grpSp>
          <p:nvGrpSpPr>
            <p:cNvPr id="474154" name="Group 118"/>
            <p:cNvGrpSpPr>
              <a:grpSpLocks/>
            </p:cNvGrpSpPr>
            <p:nvPr/>
          </p:nvGrpSpPr>
          <p:grpSpPr bwMode="auto">
            <a:xfrm>
              <a:off x="4121" y="3314"/>
              <a:ext cx="866" cy="413"/>
              <a:chOff x="2157" y="2674"/>
              <a:chExt cx="482" cy="460"/>
            </a:xfrm>
          </p:grpSpPr>
          <p:sp>
            <p:nvSpPr>
              <p:cNvPr id="474155" name="Rectangle 119"/>
              <p:cNvSpPr>
                <a:spLocks noChangeArrowheads="1"/>
              </p:cNvSpPr>
              <p:nvPr/>
            </p:nvSpPr>
            <p:spPr bwMode="auto">
              <a:xfrm>
                <a:off x="2200" y="2674"/>
                <a:ext cx="396" cy="460"/>
              </a:xfrm>
              <a:prstGeom prst="rect">
                <a:avLst/>
              </a:prstGeom>
              <a:noFill/>
              <a:ln w="9525">
                <a:noFill/>
                <a:miter lim="800000"/>
                <a:headEnd/>
                <a:tailEnd/>
              </a:ln>
            </p:spPr>
            <p:txBody>
              <a:bodyPr lIns="0" tIns="0" rIns="0" bIns="0"/>
              <a:lstStyle/>
              <a:p>
                <a:pPr>
                  <a:tabLst>
                    <a:tab pos="5200650" algn="r"/>
                  </a:tabLst>
                </a:pPr>
                <a:r>
                  <a:rPr kumimoji="1" lang="en-US" altLang="zh-CN" sz="2000" b="1">
                    <a:latin typeface="宋体" charset="-122"/>
                    <a:ea typeface="宋体" charset="-122"/>
                  </a:rPr>
                  <a:t>900</a:t>
                </a:r>
              </a:p>
              <a:p>
                <a:pPr eaLnBrk="0" hangingPunct="0">
                  <a:tabLst>
                    <a:tab pos="5200650" algn="r"/>
                  </a:tabLst>
                </a:pPr>
                <a:endParaRPr kumimoji="1" lang="en-US" altLang="zh-CN" sz="2000" b="1">
                  <a:latin typeface="Times New Roman" pitchFamily="18" charset="0"/>
                  <a:ea typeface="宋体" charset="-122"/>
                </a:endParaRPr>
              </a:p>
            </p:txBody>
          </p:sp>
          <p:sp>
            <p:nvSpPr>
              <p:cNvPr id="474156" name="Rectangle 120"/>
              <p:cNvSpPr>
                <a:spLocks noChangeArrowheads="1"/>
              </p:cNvSpPr>
              <p:nvPr/>
            </p:nvSpPr>
            <p:spPr bwMode="auto">
              <a:xfrm>
                <a:off x="2157" y="2674"/>
                <a:ext cx="482" cy="460"/>
              </a:xfrm>
              <a:prstGeom prst="rect">
                <a:avLst/>
              </a:prstGeom>
              <a:noFill/>
              <a:ln w="7">
                <a:solidFill>
                  <a:srgbClr val="A0A0A0"/>
                </a:solidFill>
                <a:miter lim="800000"/>
                <a:headEnd/>
                <a:tailEnd/>
              </a:ln>
            </p:spPr>
            <p:txBody>
              <a:bodyPr lIns="0" tIns="0" rIns="0" bIns="0"/>
              <a:lstStyle/>
              <a:p>
                <a:endParaRPr lang="zh-CN" altLang="en-US" sz="2000"/>
              </a:p>
            </p:txBody>
          </p:sp>
        </p:grpSp>
      </p:grpSp>
    </p:spTree>
    <p:extLst>
      <p:ext uri="{BB962C8B-B14F-4D97-AF65-F5344CB8AC3E}">
        <p14:creationId xmlns:p14="http://schemas.microsoft.com/office/powerpoint/2010/main" val="177893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138" name="Group 3"/>
          <p:cNvGrpSpPr>
            <a:grpSpLocks/>
          </p:cNvGrpSpPr>
          <p:nvPr/>
        </p:nvGrpSpPr>
        <p:grpSpPr bwMode="auto">
          <a:xfrm>
            <a:off x="2063750" y="1268414"/>
            <a:ext cx="7543800" cy="3844925"/>
            <a:chOff x="-3" y="-3"/>
            <a:chExt cx="2645" cy="2422"/>
          </a:xfrm>
        </p:grpSpPr>
        <p:grpSp>
          <p:nvGrpSpPr>
            <p:cNvPr id="475141" name="Group 4"/>
            <p:cNvGrpSpPr>
              <a:grpSpLocks/>
            </p:cNvGrpSpPr>
            <p:nvPr/>
          </p:nvGrpSpPr>
          <p:grpSpPr bwMode="auto">
            <a:xfrm>
              <a:off x="0" y="0"/>
              <a:ext cx="2639" cy="2416"/>
              <a:chOff x="0" y="0"/>
              <a:chExt cx="2639" cy="2416"/>
            </a:xfrm>
          </p:grpSpPr>
          <p:grpSp>
            <p:nvGrpSpPr>
              <p:cNvPr id="475143" name="Group 5"/>
              <p:cNvGrpSpPr>
                <a:grpSpLocks/>
              </p:cNvGrpSpPr>
              <p:nvPr/>
            </p:nvGrpSpPr>
            <p:grpSpPr bwMode="auto">
              <a:xfrm>
                <a:off x="0" y="0"/>
                <a:ext cx="650" cy="834"/>
                <a:chOff x="0" y="0"/>
                <a:chExt cx="650" cy="834"/>
              </a:xfrm>
            </p:grpSpPr>
            <p:sp>
              <p:nvSpPr>
                <p:cNvPr id="475240" name="Rectangle 6"/>
                <p:cNvSpPr>
                  <a:spLocks noChangeArrowheads="1"/>
                </p:cNvSpPr>
                <p:nvPr/>
              </p:nvSpPr>
              <p:spPr bwMode="auto">
                <a:xfrm>
                  <a:off x="43" y="0"/>
                  <a:ext cx="564" cy="834"/>
                </a:xfrm>
                <a:prstGeom prst="rect">
                  <a:avLst/>
                </a:prstGeom>
                <a:noFill/>
                <a:ln w="9525">
                  <a:noFill/>
                  <a:miter lim="800000"/>
                  <a:headEnd/>
                  <a:tailEnd/>
                </a:ln>
              </p:spPr>
              <p:txBody>
                <a:bodyPr anchor="ctr"/>
                <a:lstStyle/>
                <a:p>
                  <a:pPr algn="just">
                    <a:tabLst>
                      <a:tab pos="5200650" algn="r"/>
                    </a:tabLst>
                  </a:pPr>
                  <a:r>
                    <a:rPr kumimoji="1" lang="zh-CN" altLang="en-US" sz="2000" b="1">
                      <a:latin typeface="宋体" charset="-122"/>
                      <a:ea typeface="宋体" charset="-122"/>
                    </a:rPr>
                    <a:t>外汇期货品种</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41" name="Rectangle 7"/>
                <p:cNvSpPr>
                  <a:spLocks noChangeArrowheads="1"/>
                </p:cNvSpPr>
                <p:nvPr/>
              </p:nvSpPr>
              <p:spPr bwMode="auto">
                <a:xfrm>
                  <a:off x="0" y="0"/>
                  <a:ext cx="650" cy="834"/>
                </a:xfrm>
                <a:prstGeom prst="rect">
                  <a:avLst/>
                </a:prstGeom>
                <a:noFill/>
                <a:ln w="7">
                  <a:solidFill>
                    <a:srgbClr val="A0A0A0"/>
                  </a:solidFill>
                  <a:miter lim="800000"/>
                  <a:headEnd/>
                  <a:tailEnd/>
                </a:ln>
              </p:spPr>
              <p:txBody>
                <a:bodyPr/>
                <a:lstStyle/>
                <a:p>
                  <a:endParaRPr lang="zh-CN" altLang="en-US" sz="2000"/>
                </a:p>
              </p:txBody>
            </p:sp>
          </p:grpSp>
          <p:grpSp>
            <p:nvGrpSpPr>
              <p:cNvPr id="475144" name="Group 8"/>
              <p:cNvGrpSpPr>
                <a:grpSpLocks/>
              </p:cNvGrpSpPr>
              <p:nvPr/>
            </p:nvGrpSpPr>
            <p:grpSpPr bwMode="auto">
              <a:xfrm>
                <a:off x="650" y="0"/>
                <a:ext cx="883" cy="374"/>
                <a:chOff x="650" y="0"/>
                <a:chExt cx="883" cy="374"/>
              </a:xfrm>
            </p:grpSpPr>
            <p:sp>
              <p:nvSpPr>
                <p:cNvPr id="475238" name="Rectangle 9"/>
                <p:cNvSpPr>
                  <a:spLocks noChangeArrowheads="1"/>
                </p:cNvSpPr>
                <p:nvPr/>
              </p:nvSpPr>
              <p:spPr bwMode="auto">
                <a:xfrm>
                  <a:off x="693" y="0"/>
                  <a:ext cx="797" cy="374"/>
                </a:xfrm>
                <a:prstGeom prst="rect">
                  <a:avLst/>
                </a:prstGeom>
                <a:noFill/>
                <a:ln w="9525">
                  <a:noFill/>
                  <a:miter lim="800000"/>
                  <a:headEnd/>
                  <a:tailEnd/>
                </a:ln>
              </p:spPr>
              <p:txBody>
                <a:bodyPr/>
                <a:lstStyle/>
                <a:p>
                  <a:pPr>
                    <a:tabLst>
                      <a:tab pos="5200650" algn="r"/>
                    </a:tabLst>
                  </a:pPr>
                  <a:r>
                    <a:rPr kumimoji="1" lang="zh-CN" altLang="en-US" sz="2000" b="1">
                      <a:latin typeface="宋体" charset="-122"/>
                      <a:ea typeface="宋体" charset="-122"/>
                    </a:rPr>
                    <a:t>初始保证金</a:t>
                  </a:r>
                </a:p>
                <a:p>
                  <a:pPr eaLnBrk="0" hangingPunct="0">
                    <a:tabLst>
                      <a:tab pos="5200650" algn="r"/>
                    </a:tabLst>
                  </a:pPr>
                  <a:endParaRPr kumimoji="1" lang="en-US" altLang="zh-CN" sz="2000" b="1">
                    <a:latin typeface="Times New Roman" pitchFamily="18" charset="0"/>
                    <a:ea typeface="宋体" charset="-122"/>
                  </a:endParaRPr>
                </a:p>
              </p:txBody>
            </p:sp>
            <p:sp>
              <p:nvSpPr>
                <p:cNvPr id="475239" name="Rectangle 10"/>
                <p:cNvSpPr>
                  <a:spLocks noChangeArrowheads="1"/>
                </p:cNvSpPr>
                <p:nvPr/>
              </p:nvSpPr>
              <p:spPr bwMode="auto">
                <a:xfrm>
                  <a:off x="650" y="0"/>
                  <a:ext cx="883" cy="374"/>
                </a:xfrm>
                <a:prstGeom prst="rect">
                  <a:avLst/>
                </a:prstGeom>
                <a:noFill/>
                <a:ln w="7">
                  <a:solidFill>
                    <a:srgbClr val="A0A0A0"/>
                  </a:solidFill>
                  <a:miter lim="800000"/>
                  <a:headEnd/>
                  <a:tailEnd/>
                </a:ln>
              </p:spPr>
              <p:txBody>
                <a:bodyPr/>
                <a:lstStyle/>
                <a:p>
                  <a:endParaRPr lang="zh-CN" altLang="en-US" sz="2000"/>
                </a:p>
              </p:txBody>
            </p:sp>
          </p:grpSp>
          <p:grpSp>
            <p:nvGrpSpPr>
              <p:cNvPr id="475145" name="Group 11"/>
              <p:cNvGrpSpPr>
                <a:grpSpLocks/>
              </p:cNvGrpSpPr>
              <p:nvPr/>
            </p:nvGrpSpPr>
            <p:grpSpPr bwMode="auto">
              <a:xfrm>
                <a:off x="1533" y="0"/>
                <a:ext cx="236" cy="374"/>
                <a:chOff x="1533" y="0"/>
                <a:chExt cx="236" cy="374"/>
              </a:xfrm>
            </p:grpSpPr>
            <p:sp>
              <p:nvSpPr>
                <p:cNvPr id="475236" name="Rectangle 12"/>
                <p:cNvSpPr>
                  <a:spLocks noChangeArrowheads="1"/>
                </p:cNvSpPr>
                <p:nvPr/>
              </p:nvSpPr>
              <p:spPr bwMode="auto">
                <a:xfrm>
                  <a:off x="1576" y="0"/>
                  <a:ext cx="150" cy="374"/>
                </a:xfrm>
                <a:prstGeom prst="rect">
                  <a:avLst/>
                </a:prstGeom>
                <a:noFill/>
                <a:ln w="9525">
                  <a:noFill/>
                  <a:miter lim="800000"/>
                  <a:headEnd/>
                  <a:tailEnd/>
                </a:ln>
              </p:spPr>
              <p:txBody>
                <a:bodyPr/>
                <a:lstStyle/>
                <a:p>
                  <a:pPr>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eaLnBrk="0" hangingPunct="0">
                    <a:tabLst>
                      <a:tab pos="5200650" algn="r"/>
                    </a:tabLst>
                  </a:pPr>
                  <a:endParaRPr kumimoji="1" lang="en-US" altLang="zh-CN" sz="2000" b="1">
                    <a:latin typeface="Times New Roman" pitchFamily="18" charset="0"/>
                    <a:ea typeface="宋体" charset="-122"/>
                  </a:endParaRPr>
                </a:p>
              </p:txBody>
            </p:sp>
            <p:sp>
              <p:nvSpPr>
                <p:cNvPr id="475237" name="Rectangle 13"/>
                <p:cNvSpPr>
                  <a:spLocks noChangeArrowheads="1"/>
                </p:cNvSpPr>
                <p:nvPr/>
              </p:nvSpPr>
              <p:spPr bwMode="auto">
                <a:xfrm>
                  <a:off x="1533" y="0"/>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46" name="Group 14"/>
              <p:cNvGrpSpPr>
                <a:grpSpLocks/>
              </p:cNvGrpSpPr>
              <p:nvPr/>
            </p:nvGrpSpPr>
            <p:grpSpPr bwMode="auto">
              <a:xfrm>
                <a:off x="1769" y="0"/>
                <a:ext cx="870" cy="374"/>
                <a:chOff x="1769" y="0"/>
                <a:chExt cx="870" cy="374"/>
              </a:xfrm>
            </p:grpSpPr>
            <p:sp>
              <p:nvSpPr>
                <p:cNvPr id="475234" name="Rectangle 15"/>
                <p:cNvSpPr>
                  <a:spLocks noChangeArrowheads="1"/>
                </p:cNvSpPr>
                <p:nvPr/>
              </p:nvSpPr>
              <p:spPr bwMode="auto">
                <a:xfrm>
                  <a:off x="1812" y="0"/>
                  <a:ext cx="784" cy="374"/>
                </a:xfrm>
                <a:prstGeom prst="rect">
                  <a:avLst/>
                </a:prstGeom>
                <a:noFill/>
                <a:ln w="9525">
                  <a:noFill/>
                  <a:miter lim="800000"/>
                  <a:headEnd/>
                  <a:tailEnd/>
                </a:ln>
              </p:spPr>
              <p:txBody>
                <a:bodyPr/>
                <a:lstStyle/>
                <a:p>
                  <a:pPr>
                    <a:tabLst>
                      <a:tab pos="5200650" algn="r"/>
                    </a:tabLst>
                  </a:pPr>
                  <a:r>
                    <a:rPr kumimoji="1" lang="zh-CN" altLang="en-US" sz="2000" b="1">
                      <a:latin typeface="宋体" charset="-122"/>
                      <a:ea typeface="宋体" charset="-122"/>
                    </a:rPr>
                    <a:t>维持保证金</a:t>
                  </a:r>
                </a:p>
                <a:p>
                  <a:pPr eaLnBrk="0" hangingPunct="0">
                    <a:tabLst>
                      <a:tab pos="5200650" algn="r"/>
                    </a:tabLst>
                  </a:pPr>
                  <a:endParaRPr kumimoji="1" lang="en-US" altLang="zh-CN" sz="2000" b="1">
                    <a:latin typeface="Times New Roman" pitchFamily="18" charset="0"/>
                    <a:ea typeface="宋体" charset="-122"/>
                  </a:endParaRPr>
                </a:p>
              </p:txBody>
            </p:sp>
            <p:sp>
              <p:nvSpPr>
                <p:cNvPr id="475235" name="Rectangle 16"/>
                <p:cNvSpPr>
                  <a:spLocks noChangeArrowheads="1"/>
                </p:cNvSpPr>
                <p:nvPr/>
              </p:nvSpPr>
              <p:spPr bwMode="auto">
                <a:xfrm>
                  <a:off x="1769" y="0"/>
                  <a:ext cx="870" cy="374"/>
                </a:xfrm>
                <a:prstGeom prst="rect">
                  <a:avLst/>
                </a:prstGeom>
                <a:noFill/>
                <a:ln w="7">
                  <a:solidFill>
                    <a:srgbClr val="A0A0A0"/>
                  </a:solidFill>
                  <a:miter lim="800000"/>
                  <a:headEnd/>
                  <a:tailEnd/>
                </a:ln>
              </p:spPr>
              <p:txBody>
                <a:bodyPr/>
                <a:lstStyle/>
                <a:p>
                  <a:endParaRPr lang="zh-CN" altLang="en-US" sz="2000"/>
                </a:p>
              </p:txBody>
            </p:sp>
          </p:grpSp>
          <p:grpSp>
            <p:nvGrpSpPr>
              <p:cNvPr id="475147" name="Group 17"/>
              <p:cNvGrpSpPr>
                <a:grpSpLocks/>
              </p:cNvGrpSpPr>
              <p:nvPr/>
            </p:nvGrpSpPr>
            <p:grpSpPr bwMode="auto">
              <a:xfrm>
                <a:off x="650" y="374"/>
                <a:ext cx="421" cy="460"/>
                <a:chOff x="650" y="374"/>
                <a:chExt cx="421" cy="460"/>
              </a:xfrm>
            </p:grpSpPr>
            <p:sp>
              <p:nvSpPr>
                <p:cNvPr id="475232" name="Rectangle 18"/>
                <p:cNvSpPr>
                  <a:spLocks noChangeArrowheads="1"/>
                </p:cNvSpPr>
                <p:nvPr/>
              </p:nvSpPr>
              <p:spPr bwMode="auto">
                <a:xfrm>
                  <a:off x="693" y="374"/>
                  <a:ext cx="335"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投机</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33" name="Rectangle 19"/>
                <p:cNvSpPr>
                  <a:spLocks noChangeArrowheads="1"/>
                </p:cNvSpPr>
                <p:nvPr/>
              </p:nvSpPr>
              <p:spPr bwMode="auto">
                <a:xfrm>
                  <a:off x="650" y="374"/>
                  <a:ext cx="421" cy="460"/>
                </a:xfrm>
                <a:prstGeom prst="rect">
                  <a:avLst/>
                </a:prstGeom>
                <a:noFill/>
                <a:ln w="7">
                  <a:solidFill>
                    <a:srgbClr val="A0A0A0"/>
                  </a:solidFill>
                  <a:miter lim="800000"/>
                  <a:headEnd/>
                  <a:tailEnd/>
                </a:ln>
              </p:spPr>
              <p:txBody>
                <a:bodyPr/>
                <a:lstStyle/>
                <a:p>
                  <a:endParaRPr lang="zh-CN" altLang="en-US" sz="2000"/>
                </a:p>
              </p:txBody>
            </p:sp>
          </p:grpSp>
          <p:grpSp>
            <p:nvGrpSpPr>
              <p:cNvPr id="475148" name="Group 20"/>
              <p:cNvGrpSpPr>
                <a:grpSpLocks/>
              </p:cNvGrpSpPr>
              <p:nvPr/>
            </p:nvGrpSpPr>
            <p:grpSpPr bwMode="auto">
              <a:xfrm>
                <a:off x="1071" y="374"/>
                <a:ext cx="462" cy="460"/>
                <a:chOff x="1071" y="374"/>
                <a:chExt cx="462" cy="460"/>
              </a:xfrm>
            </p:grpSpPr>
            <p:sp>
              <p:nvSpPr>
                <p:cNvPr id="475230" name="Rectangle 21"/>
                <p:cNvSpPr>
                  <a:spLocks noChangeArrowheads="1"/>
                </p:cNvSpPr>
                <p:nvPr/>
              </p:nvSpPr>
              <p:spPr bwMode="auto">
                <a:xfrm>
                  <a:off x="1114" y="374"/>
                  <a:ext cx="376"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套期保值</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31" name="Rectangle 22"/>
                <p:cNvSpPr>
                  <a:spLocks noChangeArrowheads="1"/>
                </p:cNvSpPr>
                <p:nvPr/>
              </p:nvSpPr>
              <p:spPr bwMode="auto">
                <a:xfrm>
                  <a:off x="1071" y="374"/>
                  <a:ext cx="462" cy="460"/>
                </a:xfrm>
                <a:prstGeom prst="rect">
                  <a:avLst/>
                </a:prstGeom>
                <a:noFill/>
                <a:ln w="7">
                  <a:solidFill>
                    <a:srgbClr val="A0A0A0"/>
                  </a:solidFill>
                  <a:miter lim="800000"/>
                  <a:headEnd/>
                  <a:tailEnd/>
                </a:ln>
              </p:spPr>
              <p:txBody>
                <a:bodyPr/>
                <a:lstStyle/>
                <a:p>
                  <a:endParaRPr lang="zh-CN" altLang="en-US" sz="2000"/>
                </a:p>
              </p:txBody>
            </p:sp>
          </p:grpSp>
          <p:grpSp>
            <p:nvGrpSpPr>
              <p:cNvPr id="475149" name="Group 23"/>
              <p:cNvGrpSpPr>
                <a:grpSpLocks/>
              </p:cNvGrpSpPr>
              <p:nvPr/>
            </p:nvGrpSpPr>
            <p:grpSpPr bwMode="auto">
              <a:xfrm>
                <a:off x="1533" y="374"/>
                <a:ext cx="236" cy="460"/>
                <a:chOff x="1533" y="374"/>
                <a:chExt cx="236" cy="460"/>
              </a:xfrm>
            </p:grpSpPr>
            <p:sp>
              <p:nvSpPr>
                <p:cNvPr id="475228" name="Rectangle 24"/>
                <p:cNvSpPr>
                  <a:spLocks noChangeArrowheads="1"/>
                </p:cNvSpPr>
                <p:nvPr/>
              </p:nvSpPr>
              <p:spPr bwMode="auto">
                <a:xfrm>
                  <a:off x="1576" y="374"/>
                  <a:ext cx="150" cy="460"/>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229" name="Rectangle 25"/>
                <p:cNvSpPr>
                  <a:spLocks noChangeArrowheads="1"/>
                </p:cNvSpPr>
                <p:nvPr/>
              </p:nvSpPr>
              <p:spPr bwMode="auto">
                <a:xfrm>
                  <a:off x="1533" y="374"/>
                  <a:ext cx="236" cy="460"/>
                </a:xfrm>
                <a:prstGeom prst="rect">
                  <a:avLst/>
                </a:prstGeom>
                <a:noFill/>
                <a:ln w="7">
                  <a:solidFill>
                    <a:srgbClr val="A0A0A0"/>
                  </a:solidFill>
                  <a:miter lim="800000"/>
                  <a:headEnd/>
                  <a:tailEnd/>
                </a:ln>
              </p:spPr>
              <p:txBody>
                <a:bodyPr/>
                <a:lstStyle/>
                <a:p>
                  <a:endParaRPr lang="zh-CN" altLang="en-US" sz="2000"/>
                </a:p>
              </p:txBody>
            </p:sp>
          </p:grpSp>
          <p:grpSp>
            <p:nvGrpSpPr>
              <p:cNvPr id="475150" name="Group 26"/>
              <p:cNvGrpSpPr>
                <a:grpSpLocks/>
              </p:cNvGrpSpPr>
              <p:nvPr/>
            </p:nvGrpSpPr>
            <p:grpSpPr bwMode="auto">
              <a:xfrm>
                <a:off x="1769" y="374"/>
                <a:ext cx="388" cy="460"/>
                <a:chOff x="1769" y="374"/>
                <a:chExt cx="388" cy="460"/>
              </a:xfrm>
            </p:grpSpPr>
            <p:sp>
              <p:nvSpPr>
                <p:cNvPr id="475226" name="Rectangle 27"/>
                <p:cNvSpPr>
                  <a:spLocks noChangeArrowheads="1"/>
                </p:cNvSpPr>
                <p:nvPr/>
              </p:nvSpPr>
              <p:spPr bwMode="auto">
                <a:xfrm>
                  <a:off x="1812" y="374"/>
                  <a:ext cx="302"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投机</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7" name="Rectangle 28"/>
                <p:cNvSpPr>
                  <a:spLocks noChangeArrowheads="1"/>
                </p:cNvSpPr>
                <p:nvPr/>
              </p:nvSpPr>
              <p:spPr bwMode="auto">
                <a:xfrm>
                  <a:off x="1769" y="374"/>
                  <a:ext cx="388" cy="460"/>
                </a:xfrm>
                <a:prstGeom prst="rect">
                  <a:avLst/>
                </a:prstGeom>
                <a:noFill/>
                <a:ln w="7">
                  <a:solidFill>
                    <a:srgbClr val="A0A0A0"/>
                  </a:solidFill>
                  <a:miter lim="800000"/>
                  <a:headEnd/>
                  <a:tailEnd/>
                </a:ln>
              </p:spPr>
              <p:txBody>
                <a:bodyPr/>
                <a:lstStyle/>
                <a:p>
                  <a:endParaRPr lang="zh-CN" altLang="en-US" sz="2000"/>
                </a:p>
              </p:txBody>
            </p:sp>
          </p:grpSp>
          <p:grpSp>
            <p:nvGrpSpPr>
              <p:cNvPr id="475151" name="Group 29"/>
              <p:cNvGrpSpPr>
                <a:grpSpLocks/>
              </p:cNvGrpSpPr>
              <p:nvPr/>
            </p:nvGrpSpPr>
            <p:grpSpPr bwMode="auto">
              <a:xfrm>
                <a:off x="2157" y="374"/>
                <a:ext cx="482" cy="460"/>
                <a:chOff x="2157" y="374"/>
                <a:chExt cx="482" cy="460"/>
              </a:xfrm>
            </p:grpSpPr>
            <p:sp>
              <p:nvSpPr>
                <p:cNvPr id="475224" name="Rectangle 30"/>
                <p:cNvSpPr>
                  <a:spLocks noChangeArrowheads="1"/>
                </p:cNvSpPr>
                <p:nvPr/>
              </p:nvSpPr>
              <p:spPr bwMode="auto">
                <a:xfrm>
                  <a:off x="2200" y="374"/>
                  <a:ext cx="396"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套期保值</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5" name="Rectangle 31"/>
                <p:cNvSpPr>
                  <a:spLocks noChangeArrowheads="1"/>
                </p:cNvSpPr>
                <p:nvPr/>
              </p:nvSpPr>
              <p:spPr bwMode="auto">
                <a:xfrm>
                  <a:off x="2157" y="374"/>
                  <a:ext cx="482" cy="460"/>
                </a:xfrm>
                <a:prstGeom prst="rect">
                  <a:avLst/>
                </a:prstGeom>
                <a:noFill/>
                <a:ln w="7">
                  <a:solidFill>
                    <a:srgbClr val="A0A0A0"/>
                  </a:solidFill>
                  <a:miter lim="800000"/>
                  <a:headEnd/>
                  <a:tailEnd/>
                </a:ln>
              </p:spPr>
              <p:txBody>
                <a:bodyPr/>
                <a:lstStyle/>
                <a:p>
                  <a:endParaRPr lang="zh-CN" altLang="en-US" sz="2000"/>
                </a:p>
              </p:txBody>
            </p:sp>
          </p:grpSp>
          <p:grpSp>
            <p:nvGrpSpPr>
              <p:cNvPr id="475152" name="Group 32"/>
              <p:cNvGrpSpPr>
                <a:grpSpLocks/>
              </p:cNvGrpSpPr>
              <p:nvPr/>
            </p:nvGrpSpPr>
            <p:grpSpPr bwMode="auto">
              <a:xfrm>
                <a:off x="0" y="834"/>
                <a:ext cx="650" cy="460"/>
                <a:chOff x="0" y="834"/>
                <a:chExt cx="650" cy="460"/>
              </a:xfrm>
            </p:grpSpPr>
            <p:sp>
              <p:nvSpPr>
                <p:cNvPr id="475222" name="Rectangle 33"/>
                <p:cNvSpPr>
                  <a:spLocks noChangeArrowheads="1"/>
                </p:cNvSpPr>
                <p:nvPr/>
              </p:nvSpPr>
              <p:spPr bwMode="auto">
                <a:xfrm>
                  <a:off x="43" y="834"/>
                  <a:ext cx="564" cy="460"/>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澳大利亚元</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3" name="Rectangle 34"/>
                <p:cNvSpPr>
                  <a:spLocks noChangeArrowheads="1"/>
                </p:cNvSpPr>
                <p:nvPr/>
              </p:nvSpPr>
              <p:spPr bwMode="auto">
                <a:xfrm>
                  <a:off x="0" y="834"/>
                  <a:ext cx="650" cy="460"/>
                </a:xfrm>
                <a:prstGeom prst="rect">
                  <a:avLst/>
                </a:prstGeom>
                <a:noFill/>
                <a:ln w="7">
                  <a:solidFill>
                    <a:srgbClr val="A0A0A0"/>
                  </a:solidFill>
                  <a:miter lim="800000"/>
                  <a:headEnd/>
                  <a:tailEnd/>
                </a:ln>
              </p:spPr>
              <p:txBody>
                <a:bodyPr/>
                <a:lstStyle/>
                <a:p>
                  <a:endParaRPr lang="zh-CN" altLang="en-US" sz="2000"/>
                </a:p>
              </p:txBody>
            </p:sp>
          </p:grpSp>
          <p:grpSp>
            <p:nvGrpSpPr>
              <p:cNvPr id="475153" name="Group 35"/>
              <p:cNvGrpSpPr>
                <a:grpSpLocks/>
              </p:cNvGrpSpPr>
              <p:nvPr/>
            </p:nvGrpSpPr>
            <p:grpSpPr bwMode="auto">
              <a:xfrm>
                <a:off x="650" y="834"/>
                <a:ext cx="421" cy="460"/>
                <a:chOff x="650" y="834"/>
                <a:chExt cx="421" cy="460"/>
              </a:xfrm>
            </p:grpSpPr>
            <p:sp>
              <p:nvSpPr>
                <p:cNvPr id="475220" name="Rectangle 36"/>
                <p:cNvSpPr>
                  <a:spLocks noChangeArrowheads="1"/>
                </p:cNvSpPr>
                <p:nvPr/>
              </p:nvSpPr>
              <p:spPr bwMode="auto">
                <a:xfrm>
                  <a:off x="693" y="834"/>
                  <a:ext cx="335"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2,363</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21" name="Rectangle 37"/>
                <p:cNvSpPr>
                  <a:spLocks noChangeArrowheads="1"/>
                </p:cNvSpPr>
                <p:nvPr/>
              </p:nvSpPr>
              <p:spPr bwMode="auto">
                <a:xfrm>
                  <a:off x="650" y="834"/>
                  <a:ext cx="421" cy="460"/>
                </a:xfrm>
                <a:prstGeom prst="rect">
                  <a:avLst/>
                </a:prstGeom>
                <a:noFill/>
                <a:ln w="7">
                  <a:solidFill>
                    <a:srgbClr val="A0A0A0"/>
                  </a:solidFill>
                  <a:miter lim="800000"/>
                  <a:headEnd/>
                  <a:tailEnd/>
                </a:ln>
              </p:spPr>
              <p:txBody>
                <a:bodyPr/>
                <a:lstStyle/>
                <a:p>
                  <a:endParaRPr lang="zh-CN" altLang="en-US" sz="2000"/>
                </a:p>
              </p:txBody>
            </p:sp>
          </p:grpSp>
          <p:grpSp>
            <p:nvGrpSpPr>
              <p:cNvPr id="475154" name="Group 38"/>
              <p:cNvGrpSpPr>
                <a:grpSpLocks/>
              </p:cNvGrpSpPr>
              <p:nvPr/>
            </p:nvGrpSpPr>
            <p:grpSpPr bwMode="auto">
              <a:xfrm>
                <a:off x="1071" y="834"/>
                <a:ext cx="462" cy="460"/>
                <a:chOff x="1071" y="834"/>
                <a:chExt cx="462" cy="460"/>
              </a:xfrm>
            </p:grpSpPr>
            <p:sp>
              <p:nvSpPr>
                <p:cNvPr id="475218" name="Rectangle 39"/>
                <p:cNvSpPr>
                  <a:spLocks noChangeArrowheads="1"/>
                </p:cNvSpPr>
                <p:nvPr/>
              </p:nvSpPr>
              <p:spPr bwMode="auto">
                <a:xfrm>
                  <a:off x="1114" y="834"/>
                  <a:ext cx="376"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1,750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9" name="Rectangle 40"/>
                <p:cNvSpPr>
                  <a:spLocks noChangeArrowheads="1"/>
                </p:cNvSpPr>
                <p:nvPr/>
              </p:nvSpPr>
              <p:spPr bwMode="auto">
                <a:xfrm>
                  <a:off x="1071" y="834"/>
                  <a:ext cx="462" cy="460"/>
                </a:xfrm>
                <a:prstGeom prst="rect">
                  <a:avLst/>
                </a:prstGeom>
                <a:noFill/>
                <a:ln w="7">
                  <a:solidFill>
                    <a:srgbClr val="A0A0A0"/>
                  </a:solidFill>
                  <a:miter lim="800000"/>
                  <a:headEnd/>
                  <a:tailEnd/>
                </a:ln>
              </p:spPr>
              <p:txBody>
                <a:bodyPr/>
                <a:lstStyle/>
                <a:p>
                  <a:endParaRPr lang="zh-CN" altLang="en-US" sz="2000"/>
                </a:p>
              </p:txBody>
            </p:sp>
          </p:grpSp>
          <p:grpSp>
            <p:nvGrpSpPr>
              <p:cNvPr id="475155" name="Group 41"/>
              <p:cNvGrpSpPr>
                <a:grpSpLocks/>
              </p:cNvGrpSpPr>
              <p:nvPr/>
            </p:nvGrpSpPr>
            <p:grpSpPr bwMode="auto">
              <a:xfrm>
                <a:off x="1533" y="834"/>
                <a:ext cx="236" cy="460"/>
                <a:chOff x="1533" y="834"/>
                <a:chExt cx="236" cy="460"/>
              </a:xfrm>
            </p:grpSpPr>
            <p:sp>
              <p:nvSpPr>
                <p:cNvPr id="475216" name="Rectangle 42"/>
                <p:cNvSpPr>
                  <a:spLocks noChangeArrowheads="1"/>
                </p:cNvSpPr>
                <p:nvPr/>
              </p:nvSpPr>
              <p:spPr bwMode="auto">
                <a:xfrm>
                  <a:off x="1576" y="834"/>
                  <a:ext cx="150" cy="460"/>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217" name="Rectangle 43"/>
                <p:cNvSpPr>
                  <a:spLocks noChangeArrowheads="1"/>
                </p:cNvSpPr>
                <p:nvPr/>
              </p:nvSpPr>
              <p:spPr bwMode="auto">
                <a:xfrm>
                  <a:off x="1533" y="834"/>
                  <a:ext cx="236" cy="460"/>
                </a:xfrm>
                <a:prstGeom prst="rect">
                  <a:avLst/>
                </a:prstGeom>
                <a:noFill/>
                <a:ln w="7">
                  <a:solidFill>
                    <a:srgbClr val="A0A0A0"/>
                  </a:solidFill>
                  <a:miter lim="800000"/>
                  <a:headEnd/>
                  <a:tailEnd/>
                </a:ln>
              </p:spPr>
              <p:txBody>
                <a:bodyPr/>
                <a:lstStyle/>
                <a:p>
                  <a:endParaRPr lang="zh-CN" altLang="en-US" sz="2000"/>
                </a:p>
              </p:txBody>
            </p:sp>
          </p:grpSp>
          <p:grpSp>
            <p:nvGrpSpPr>
              <p:cNvPr id="475156" name="Group 44"/>
              <p:cNvGrpSpPr>
                <a:grpSpLocks/>
              </p:cNvGrpSpPr>
              <p:nvPr/>
            </p:nvGrpSpPr>
            <p:grpSpPr bwMode="auto">
              <a:xfrm>
                <a:off x="1769" y="834"/>
                <a:ext cx="388" cy="460"/>
                <a:chOff x="1769" y="834"/>
                <a:chExt cx="388" cy="460"/>
              </a:xfrm>
            </p:grpSpPr>
            <p:sp>
              <p:nvSpPr>
                <p:cNvPr id="475214" name="Rectangle 45"/>
                <p:cNvSpPr>
                  <a:spLocks noChangeArrowheads="1"/>
                </p:cNvSpPr>
                <p:nvPr/>
              </p:nvSpPr>
              <p:spPr bwMode="auto">
                <a:xfrm>
                  <a:off x="1812" y="834"/>
                  <a:ext cx="302"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2,363</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5" name="Rectangle 46"/>
                <p:cNvSpPr>
                  <a:spLocks noChangeArrowheads="1"/>
                </p:cNvSpPr>
                <p:nvPr/>
              </p:nvSpPr>
              <p:spPr bwMode="auto">
                <a:xfrm>
                  <a:off x="1769" y="834"/>
                  <a:ext cx="388" cy="460"/>
                </a:xfrm>
                <a:prstGeom prst="rect">
                  <a:avLst/>
                </a:prstGeom>
                <a:noFill/>
                <a:ln w="7">
                  <a:solidFill>
                    <a:srgbClr val="A0A0A0"/>
                  </a:solidFill>
                  <a:miter lim="800000"/>
                  <a:headEnd/>
                  <a:tailEnd/>
                </a:ln>
              </p:spPr>
              <p:txBody>
                <a:bodyPr/>
                <a:lstStyle/>
                <a:p>
                  <a:endParaRPr lang="zh-CN" altLang="en-US" sz="2000"/>
                </a:p>
              </p:txBody>
            </p:sp>
          </p:grpSp>
          <p:grpSp>
            <p:nvGrpSpPr>
              <p:cNvPr id="475157" name="Group 47"/>
              <p:cNvGrpSpPr>
                <a:grpSpLocks/>
              </p:cNvGrpSpPr>
              <p:nvPr/>
            </p:nvGrpSpPr>
            <p:grpSpPr bwMode="auto">
              <a:xfrm>
                <a:off x="2157" y="834"/>
                <a:ext cx="482" cy="460"/>
                <a:chOff x="2157" y="834"/>
                <a:chExt cx="482" cy="460"/>
              </a:xfrm>
            </p:grpSpPr>
            <p:sp>
              <p:nvSpPr>
                <p:cNvPr id="475212" name="Rectangle 48"/>
                <p:cNvSpPr>
                  <a:spLocks noChangeArrowheads="1"/>
                </p:cNvSpPr>
                <p:nvPr/>
              </p:nvSpPr>
              <p:spPr bwMode="auto">
                <a:xfrm>
                  <a:off x="2200" y="834"/>
                  <a:ext cx="396" cy="460"/>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1,750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3" name="Rectangle 49"/>
                <p:cNvSpPr>
                  <a:spLocks noChangeArrowheads="1"/>
                </p:cNvSpPr>
                <p:nvPr/>
              </p:nvSpPr>
              <p:spPr bwMode="auto">
                <a:xfrm>
                  <a:off x="2157" y="834"/>
                  <a:ext cx="482" cy="460"/>
                </a:xfrm>
                <a:prstGeom prst="rect">
                  <a:avLst/>
                </a:prstGeom>
                <a:noFill/>
                <a:ln w="7">
                  <a:solidFill>
                    <a:srgbClr val="A0A0A0"/>
                  </a:solidFill>
                  <a:miter lim="800000"/>
                  <a:headEnd/>
                  <a:tailEnd/>
                </a:ln>
              </p:spPr>
              <p:txBody>
                <a:bodyPr/>
                <a:lstStyle/>
                <a:p>
                  <a:endParaRPr lang="zh-CN" altLang="en-US" sz="2000"/>
                </a:p>
              </p:txBody>
            </p:sp>
          </p:grpSp>
          <p:grpSp>
            <p:nvGrpSpPr>
              <p:cNvPr id="475158" name="Group 50"/>
              <p:cNvGrpSpPr>
                <a:grpSpLocks/>
              </p:cNvGrpSpPr>
              <p:nvPr/>
            </p:nvGrpSpPr>
            <p:grpSpPr bwMode="auto">
              <a:xfrm>
                <a:off x="0" y="1294"/>
                <a:ext cx="650" cy="374"/>
                <a:chOff x="0" y="1294"/>
                <a:chExt cx="650" cy="374"/>
              </a:xfrm>
            </p:grpSpPr>
            <p:sp>
              <p:nvSpPr>
                <p:cNvPr id="475210" name="Rectangle 51"/>
                <p:cNvSpPr>
                  <a:spLocks noChangeArrowheads="1"/>
                </p:cNvSpPr>
                <p:nvPr/>
              </p:nvSpPr>
              <p:spPr bwMode="auto">
                <a:xfrm>
                  <a:off x="43" y="1294"/>
                  <a:ext cx="564" cy="374"/>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新西兰元</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11" name="Rectangle 52"/>
                <p:cNvSpPr>
                  <a:spLocks noChangeArrowheads="1"/>
                </p:cNvSpPr>
                <p:nvPr/>
              </p:nvSpPr>
              <p:spPr bwMode="auto">
                <a:xfrm>
                  <a:off x="0" y="1294"/>
                  <a:ext cx="650" cy="374"/>
                </a:xfrm>
                <a:prstGeom prst="rect">
                  <a:avLst/>
                </a:prstGeom>
                <a:noFill/>
                <a:ln w="7">
                  <a:solidFill>
                    <a:srgbClr val="A0A0A0"/>
                  </a:solidFill>
                  <a:miter lim="800000"/>
                  <a:headEnd/>
                  <a:tailEnd/>
                </a:ln>
              </p:spPr>
              <p:txBody>
                <a:bodyPr/>
                <a:lstStyle/>
                <a:p>
                  <a:endParaRPr lang="zh-CN" altLang="en-US" sz="2000"/>
                </a:p>
              </p:txBody>
            </p:sp>
          </p:grpSp>
          <p:grpSp>
            <p:nvGrpSpPr>
              <p:cNvPr id="475159" name="Group 53"/>
              <p:cNvGrpSpPr>
                <a:grpSpLocks/>
              </p:cNvGrpSpPr>
              <p:nvPr/>
            </p:nvGrpSpPr>
            <p:grpSpPr bwMode="auto">
              <a:xfrm>
                <a:off x="650" y="1294"/>
                <a:ext cx="421" cy="374"/>
                <a:chOff x="650" y="1294"/>
                <a:chExt cx="421" cy="374"/>
              </a:xfrm>
            </p:grpSpPr>
            <p:sp>
              <p:nvSpPr>
                <p:cNvPr id="475208" name="Rectangle 54"/>
                <p:cNvSpPr>
                  <a:spLocks noChangeArrowheads="1"/>
                </p:cNvSpPr>
                <p:nvPr/>
              </p:nvSpPr>
              <p:spPr bwMode="auto">
                <a:xfrm>
                  <a:off x="693" y="1294"/>
                  <a:ext cx="335"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1,755</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9" name="Rectangle 55"/>
                <p:cNvSpPr>
                  <a:spLocks noChangeArrowheads="1"/>
                </p:cNvSpPr>
                <p:nvPr/>
              </p:nvSpPr>
              <p:spPr bwMode="auto">
                <a:xfrm>
                  <a:off x="650" y="1294"/>
                  <a:ext cx="421" cy="374"/>
                </a:xfrm>
                <a:prstGeom prst="rect">
                  <a:avLst/>
                </a:prstGeom>
                <a:noFill/>
                <a:ln w="7">
                  <a:solidFill>
                    <a:srgbClr val="A0A0A0"/>
                  </a:solidFill>
                  <a:miter lim="800000"/>
                  <a:headEnd/>
                  <a:tailEnd/>
                </a:ln>
              </p:spPr>
              <p:txBody>
                <a:bodyPr/>
                <a:lstStyle/>
                <a:p>
                  <a:endParaRPr lang="zh-CN" altLang="en-US" sz="2000"/>
                </a:p>
              </p:txBody>
            </p:sp>
          </p:grpSp>
          <p:grpSp>
            <p:nvGrpSpPr>
              <p:cNvPr id="475160" name="Group 56"/>
              <p:cNvGrpSpPr>
                <a:grpSpLocks/>
              </p:cNvGrpSpPr>
              <p:nvPr/>
            </p:nvGrpSpPr>
            <p:grpSpPr bwMode="auto">
              <a:xfrm>
                <a:off x="1071" y="1294"/>
                <a:ext cx="462" cy="374"/>
                <a:chOff x="1071" y="1294"/>
                <a:chExt cx="462" cy="374"/>
              </a:xfrm>
            </p:grpSpPr>
            <p:sp>
              <p:nvSpPr>
                <p:cNvPr id="475206" name="Rectangle 57"/>
                <p:cNvSpPr>
                  <a:spLocks noChangeArrowheads="1"/>
                </p:cNvSpPr>
                <p:nvPr/>
              </p:nvSpPr>
              <p:spPr bwMode="auto">
                <a:xfrm>
                  <a:off x="1114" y="1294"/>
                  <a:ext cx="37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1,300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7" name="Rectangle 58"/>
                <p:cNvSpPr>
                  <a:spLocks noChangeArrowheads="1"/>
                </p:cNvSpPr>
                <p:nvPr/>
              </p:nvSpPr>
              <p:spPr bwMode="auto">
                <a:xfrm>
                  <a:off x="1071" y="1294"/>
                  <a:ext cx="462" cy="374"/>
                </a:xfrm>
                <a:prstGeom prst="rect">
                  <a:avLst/>
                </a:prstGeom>
                <a:noFill/>
                <a:ln w="7">
                  <a:solidFill>
                    <a:srgbClr val="A0A0A0"/>
                  </a:solidFill>
                  <a:miter lim="800000"/>
                  <a:headEnd/>
                  <a:tailEnd/>
                </a:ln>
              </p:spPr>
              <p:txBody>
                <a:bodyPr/>
                <a:lstStyle/>
                <a:p>
                  <a:endParaRPr lang="zh-CN" altLang="en-US" sz="2000"/>
                </a:p>
              </p:txBody>
            </p:sp>
          </p:grpSp>
          <p:grpSp>
            <p:nvGrpSpPr>
              <p:cNvPr id="475161" name="Group 59"/>
              <p:cNvGrpSpPr>
                <a:grpSpLocks/>
              </p:cNvGrpSpPr>
              <p:nvPr/>
            </p:nvGrpSpPr>
            <p:grpSpPr bwMode="auto">
              <a:xfrm>
                <a:off x="1533" y="1294"/>
                <a:ext cx="236" cy="374"/>
                <a:chOff x="1533" y="1294"/>
                <a:chExt cx="236" cy="374"/>
              </a:xfrm>
            </p:grpSpPr>
            <p:sp>
              <p:nvSpPr>
                <p:cNvPr id="475204" name="Rectangle 60"/>
                <p:cNvSpPr>
                  <a:spLocks noChangeArrowheads="1"/>
                </p:cNvSpPr>
                <p:nvPr/>
              </p:nvSpPr>
              <p:spPr bwMode="auto">
                <a:xfrm>
                  <a:off x="1576" y="1294"/>
                  <a:ext cx="150" cy="374"/>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205" name="Rectangle 61"/>
                <p:cNvSpPr>
                  <a:spLocks noChangeArrowheads="1"/>
                </p:cNvSpPr>
                <p:nvPr/>
              </p:nvSpPr>
              <p:spPr bwMode="auto">
                <a:xfrm>
                  <a:off x="1533" y="1294"/>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62" name="Group 62"/>
              <p:cNvGrpSpPr>
                <a:grpSpLocks/>
              </p:cNvGrpSpPr>
              <p:nvPr/>
            </p:nvGrpSpPr>
            <p:grpSpPr bwMode="auto">
              <a:xfrm>
                <a:off x="1769" y="1294"/>
                <a:ext cx="388" cy="374"/>
                <a:chOff x="1769" y="1294"/>
                <a:chExt cx="388" cy="374"/>
              </a:xfrm>
            </p:grpSpPr>
            <p:sp>
              <p:nvSpPr>
                <p:cNvPr id="475202" name="Rectangle 63"/>
                <p:cNvSpPr>
                  <a:spLocks noChangeArrowheads="1"/>
                </p:cNvSpPr>
                <p:nvPr/>
              </p:nvSpPr>
              <p:spPr bwMode="auto">
                <a:xfrm>
                  <a:off x="1812" y="1294"/>
                  <a:ext cx="302"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1,300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3" name="Rectangle 64"/>
                <p:cNvSpPr>
                  <a:spLocks noChangeArrowheads="1"/>
                </p:cNvSpPr>
                <p:nvPr/>
              </p:nvSpPr>
              <p:spPr bwMode="auto">
                <a:xfrm>
                  <a:off x="1769" y="1294"/>
                  <a:ext cx="388" cy="374"/>
                </a:xfrm>
                <a:prstGeom prst="rect">
                  <a:avLst/>
                </a:prstGeom>
                <a:noFill/>
                <a:ln w="7">
                  <a:solidFill>
                    <a:srgbClr val="A0A0A0"/>
                  </a:solidFill>
                  <a:miter lim="800000"/>
                  <a:headEnd/>
                  <a:tailEnd/>
                </a:ln>
              </p:spPr>
              <p:txBody>
                <a:bodyPr/>
                <a:lstStyle/>
                <a:p>
                  <a:endParaRPr lang="zh-CN" altLang="en-US" sz="2000"/>
                </a:p>
              </p:txBody>
            </p:sp>
          </p:grpSp>
          <p:grpSp>
            <p:nvGrpSpPr>
              <p:cNvPr id="475163" name="Group 65"/>
              <p:cNvGrpSpPr>
                <a:grpSpLocks/>
              </p:cNvGrpSpPr>
              <p:nvPr/>
            </p:nvGrpSpPr>
            <p:grpSpPr bwMode="auto">
              <a:xfrm>
                <a:off x="2157" y="1294"/>
                <a:ext cx="482" cy="374"/>
                <a:chOff x="2157" y="1294"/>
                <a:chExt cx="482" cy="374"/>
              </a:xfrm>
            </p:grpSpPr>
            <p:sp>
              <p:nvSpPr>
                <p:cNvPr id="475200" name="Rectangle 66"/>
                <p:cNvSpPr>
                  <a:spLocks noChangeArrowheads="1"/>
                </p:cNvSpPr>
                <p:nvPr/>
              </p:nvSpPr>
              <p:spPr bwMode="auto">
                <a:xfrm>
                  <a:off x="2200" y="1294"/>
                  <a:ext cx="39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1,300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201" name="Rectangle 67"/>
                <p:cNvSpPr>
                  <a:spLocks noChangeArrowheads="1"/>
                </p:cNvSpPr>
                <p:nvPr/>
              </p:nvSpPr>
              <p:spPr bwMode="auto">
                <a:xfrm>
                  <a:off x="2157" y="1294"/>
                  <a:ext cx="482" cy="374"/>
                </a:xfrm>
                <a:prstGeom prst="rect">
                  <a:avLst/>
                </a:prstGeom>
                <a:noFill/>
                <a:ln w="7">
                  <a:solidFill>
                    <a:srgbClr val="A0A0A0"/>
                  </a:solidFill>
                  <a:miter lim="800000"/>
                  <a:headEnd/>
                  <a:tailEnd/>
                </a:ln>
              </p:spPr>
              <p:txBody>
                <a:bodyPr/>
                <a:lstStyle/>
                <a:p>
                  <a:endParaRPr lang="zh-CN" altLang="en-US" sz="2000"/>
                </a:p>
              </p:txBody>
            </p:sp>
          </p:grpSp>
          <p:grpSp>
            <p:nvGrpSpPr>
              <p:cNvPr id="475164" name="Group 68"/>
              <p:cNvGrpSpPr>
                <a:grpSpLocks/>
              </p:cNvGrpSpPr>
              <p:nvPr/>
            </p:nvGrpSpPr>
            <p:grpSpPr bwMode="auto">
              <a:xfrm>
                <a:off x="0" y="1668"/>
                <a:ext cx="650" cy="374"/>
                <a:chOff x="0" y="1668"/>
                <a:chExt cx="650" cy="374"/>
              </a:xfrm>
            </p:grpSpPr>
            <p:sp>
              <p:nvSpPr>
                <p:cNvPr id="475198" name="Rectangle 69"/>
                <p:cNvSpPr>
                  <a:spLocks noChangeArrowheads="1"/>
                </p:cNvSpPr>
                <p:nvPr/>
              </p:nvSpPr>
              <p:spPr bwMode="auto">
                <a:xfrm>
                  <a:off x="43" y="1668"/>
                  <a:ext cx="564" cy="374"/>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南非兰特</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9" name="Rectangle 70"/>
                <p:cNvSpPr>
                  <a:spLocks noChangeArrowheads="1"/>
                </p:cNvSpPr>
                <p:nvPr/>
              </p:nvSpPr>
              <p:spPr bwMode="auto">
                <a:xfrm>
                  <a:off x="0" y="1668"/>
                  <a:ext cx="650" cy="374"/>
                </a:xfrm>
                <a:prstGeom prst="rect">
                  <a:avLst/>
                </a:prstGeom>
                <a:noFill/>
                <a:ln w="7">
                  <a:solidFill>
                    <a:srgbClr val="A0A0A0"/>
                  </a:solidFill>
                  <a:miter lim="800000"/>
                  <a:headEnd/>
                  <a:tailEnd/>
                </a:ln>
              </p:spPr>
              <p:txBody>
                <a:bodyPr/>
                <a:lstStyle/>
                <a:p>
                  <a:endParaRPr lang="zh-CN" altLang="en-US" sz="2000"/>
                </a:p>
              </p:txBody>
            </p:sp>
          </p:grpSp>
          <p:grpSp>
            <p:nvGrpSpPr>
              <p:cNvPr id="475165" name="Group 71"/>
              <p:cNvGrpSpPr>
                <a:grpSpLocks/>
              </p:cNvGrpSpPr>
              <p:nvPr/>
            </p:nvGrpSpPr>
            <p:grpSpPr bwMode="auto">
              <a:xfrm>
                <a:off x="650" y="1668"/>
                <a:ext cx="421" cy="374"/>
                <a:chOff x="650" y="1668"/>
                <a:chExt cx="421" cy="374"/>
              </a:xfrm>
            </p:grpSpPr>
            <p:sp>
              <p:nvSpPr>
                <p:cNvPr id="475196" name="Rectangle 72"/>
                <p:cNvSpPr>
                  <a:spLocks noChangeArrowheads="1"/>
                </p:cNvSpPr>
                <p:nvPr/>
              </p:nvSpPr>
              <p:spPr bwMode="auto">
                <a:xfrm>
                  <a:off x="693" y="1668"/>
                  <a:ext cx="335"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3,848</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7" name="Rectangle 73"/>
                <p:cNvSpPr>
                  <a:spLocks noChangeArrowheads="1"/>
                </p:cNvSpPr>
                <p:nvPr/>
              </p:nvSpPr>
              <p:spPr bwMode="auto">
                <a:xfrm>
                  <a:off x="650" y="1668"/>
                  <a:ext cx="421" cy="374"/>
                </a:xfrm>
                <a:prstGeom prst="rect">
                  <a:avLst/>
                </a:prstGeom>
                <a:noFill/>
                <a:ln w="7">
                  <a:solidFill>
                    <a:srgbClr val="A0A0A0"/>
                  </a:solidFill>
                  <a:miter lim="800000"/>
                  <a:headEnd/>
                  <a:tailEnd/>
                </a:ln>
              </p:spPr>
              <p:txBody>
                <a:bodyPr/>
                <a:lstStyle/>
                <a:p>
                  <a:endParaRPr lang="zh-CN" altLang="en-US" sz="2000"/>
                </a:p>
              </p:txBody>
            </p:sp>
          </p:grpSp>
          <p:grpSp>
            <p:nvGrpSpPr>
              <p:cNvPr id="475166" name="Group 74"/>
              <p:cNvGrpSpPr>
                <a:grpSpLocks/>
              </p:cNvGrpSpPr>
              <p:nvPr/>
            </p:nvGrpSpPr>
            <p:grpSpPr bwMode="auto">
              <a:xfrm>
                <a:off x="1071" y="1668"/>
                <a:ext cx="462" cy="374"/>
                <a:chOff x="1071" y="1668"/>
                <a:chExt cx="462" cy="374"/>
              </a:xfrm>
            </p:grpSpPr>
            <p:sp>
              <p:nvSpPr>
                <p:cNvPr id="475194" name="Rectangle 75"/>
                <p:cNvSpPr>
                  <a:spLocks noChangeArrowheads="1"/>
                </p:cNvSpPr>
                <p:nvPr/>
              </p:nvSpPr>
              <p:spPr bwMode="auto">
                <a:xfrm>
                  <a:off x="1114" y="1668"/>
                  <a:ext cx="37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2,850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5" name="Rectangle 76"/>
                <p:cNvSpPr>
                  <a:spLocks noChangeArrowheads="1"/>
                </p:cNvSpPr>
                <p:nvPr/>
              </p:nvSpPr>
              <p:spPr bwMode="auto">
                <a:xfrm>
                  <a:off x="1071" y="1668"/>
                  <a:ext cx="462" cy="374"/>
                </a:xfrm>
                <a:prstGeom prst="rect">
                  <a:avLst/>
                </a:prstGeom>
                <a:noFill/>
                <a:ln w="7">
                  <a:solidFill>
                    <a:srgbClr val="A0A0A0"/>
                  </a:solidFill>
                  <a:miter lim="800000"/>
                  <a:headEnd/>
                  <a:tailEnd/>
                </a:ln>
              </p:spPr>
              <p:txBody>
                <a:bodyPr/>
                <a:lstStyle/>
                <a:p>
                  <a:endParaRPr lang="zh-CN" altLang="en-US" sz="2000"/>
                </a:p>
              </p:txBody>
            </p:sp>
          </p:grpSp>
          <p:grpSp>
            <p:nvGrpSpPr>
              <p:cNvPr id="475167" name="Group 77"/>
              <p:cNvGrpSpPr>
                <a:grpSpLocks/>
              </p:cNvGrpSpPr>
              <p:nvPr/>
            </p:nvGrpSpPr>
            <p:grpSpPr bwMode="auto">
              <a:xfrm>
                <a:off x="1533" y="1668"/>
                <a:ext cx="236" cy="374"/>
                <a:chOff x="1533" y="1668"/>
                <a:chExt cx="236" cy="374"/>
              </a:xfrm>
            </p:grpSpPr>
            <p:sp>
              <p:nvSpPr>
                <p:cNvPr id="475192" name="Rectangle 78"/>
                <p:cNvSpPr>
                  <a:spLocks noChangeArrowheads="1"/>
                </p:cNvSpPr>
                <p:nvPr/>
              </p:nvSpPr>
              <p:spPr bwMode="auto">
                <a:xfrm>
                  <a:off x="1576" y="1668"/>
                  <a:ext cx="150" cy="374"/>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193" name="Rectangle 79"/>
                <p:cNvSpPr>
                  <a:spLocks noChangeArrowheads="1"/>
                </p:cNvSpPr>
                <p:nvPr/>
              </p:nvSpPr>
              <p:spPr bwMode="auto">
                <a:xfrm>
                  <a:off x="1533" y="1668"/>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68" name="Group 80"/>
              <p:cNvGrpSpPr>
                <a:grpSpLocks/>
              </p:cNvGrpSpPr>
              <p:nvPr/>
            </p:nvGrpSpPr>
            <p:grpSpPr bwMode="auto">
              <a:xfrm>
                <a:off x="1769" y="1668"/>
                <a:ext cx="388" cy="374"/>
                <a:chOff x="1769" y="1668"/>
                <a:chExt cx="388" cy="374"/>
              </a:xfrm>
            </p:grpSpPr>
            <p:sp>
              <p:nvSpPr>
                <p:cNvPr id="475190" name="Rectangle 81"/>
                <p:cNvSpPr>
                  <a:spLocks noChangeArrowheads="1"/>
                </p:cNvSpPr>
                <p:nvPr/>
              </p:nvSpPr>
              <p:spPr bwMode="auto">
                <a:xfrm>
                  <a:off x="1812" y="1668"/>
                  <a:ext cx="302"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2,850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91" name="Rectangle 82"/>
                <p:cNvSpPr>
                  <a:spLocks noChangeArrowheads="1"/>
                </p:cNvSpPr>
                <p:nvPr/>
              </p:nvSpPr>
              <p:spPr bwMode="auto">
                <a:xfrm>
                  <a:off x="1769" y="1668"/>
                  <a:ext cx="388" cy="374"/>
                </a:xfrm>
                <a:prstGeom prst="rect">
                  <a:avLst/>
                </a:prstGeom>
                <a:noFill/>
                <a:ln w="7">
                  <a:solidFill>
                    <a:srgbClr val="A0A0A0"/>
                  </a:solidFill>
                  <a:miter lim="800000"/>
                  <a:headEnd/>
                  <a:tailEnd/>
                </a:ln>
              </p:spPr>
              <p:txBody>
                <a:bodyPr/>
                <a:lstStyle/>
                <a:p>
                  <a:endParaRPr lang="zh-CN" altLang="en-US" sz="2000"/>
                </a:p>
              </p:txBody>
            </p:sp>
          </p:grpSp>
          <p:grpSp>
            <p:nvGrpSpPr>
              <p:cNvPr id="475169" name="Group 83"/>
              <p:cNvGrpSpPr>
                <a:grpSpLocks/>
              </p:cNvGrpSpPr>
              <p:nvPr/>
            </p:nvGrpSpPr>
            <p:grpSpPr bwMode="auto">
              <a:xfrm>
                <a:off x="2157" y="1668"/>
                <a:ext cx="482" cy="374"/>
                <a:chOff x="2157" y="1668"/>
                <a:chExt cx="482" cy="374"/>
              </a:xfrm>
            </p:grpSpPr>
            <p:sp>
              <p:nvSpPr>
                <p:cNvPr id="475188" name="Rectangle 84"/>
                <p:cNvSpPr>
                  <a:spLocks noChangeArrowheads="1"/>
                </p:cNvSpPr>
                <p:nvPr/>
              </p:nvSpPr>
              <p:spPr bwMode="auto">
                <a:xfrm>
                  <a:off x="2200" y="1668"/>
                  <a:ext cx="39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2,850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9" name="Rectangle 85"/>
                <p:cNvSpPr>
                  <a:spLocks noChangeArrowheads="1"/>
                </p:cNvSpPr>
                <p:nvPr/>
              </p:nvSpPr>
              <p:spPr bwMode="auto">
                <a:xfrm>
                  <a:off x="2157" y="1668"/>
                  <a:ext cx="482" cy="374"/>
                </a:xfrm>
                <a:prstGeom prst="rect">
                  <a:avLst/>
                </a:prstGeom>
                <a:noFill/>
                <a:ln w="7">
                  <a:solidFill>
                    <a:srgbClr val="A0A0A0"/>
                  </a:solidFill>
                  <a:miter lim="800000"/>
                  <a:headEnd/>
                  <a:tailEnd/>
                </a:ln>
              </p:spPr>
              <p:txBody>
                <a:bodyPr/>
                <a:lstStyle/>
                <a:p>
                  <a:endParaRPr lang="zh-CN" altLang="en-US" sz="2000"/>
                </a:p>
              </p:txBody>
            </p:sp>
          </p:grpSp>
          <p:grpSp>
            <p:nvGrpSpPr>
              <p:cNvPr id="475170" name="Group 86"/>
              <p:cNvGrpSpPr>
                <a:grpSpLocks/>
              </p:cNvGrpSpPr>
              <p:nvPr/>
            </p:nvGrpSpPr>
            <p:grpSpPr bwMode="auto">
              <a:xfrm>
                <a:off x="0" y="2042"/>
                <a:ext cx="650" cy="374"/>
                <a:chOff x="0" y="2042"/>
                <a:chExt cx="650" cy="374"/>
              </a:xfrm>
            </p:grpSpPr>
            <p:sp>
              <p:nvSpPr>
                <p:cNvPr id="475186" name="Rectangle 87"/>
                <p:cNvSpPr>
                  <a:spLocks noChangeArrowheads="1"/>
                </p:cNvSpPr>
                <p:nvPr/>
              </p:nvSpPr>
              <p:spPr bwMode="auto">
                <a:xfrm>
                  <a:off x="43" y="2042"/>
                  <a:ext cx="564" cy="374"/>
                </a:xfrm>
                <a:prstGeom prst="rect">
                  <a:avLst/>
                </a:prstGeom>
                <a:noFill/>
                <a:ln w="9525">
                  <a:noFill/>
                  <a:miter lim="800000"/>
                  <a:headEnd/>
                  <a:tailEnd/>
                </a:ln>
              </p:spPr>
              <p:txBody>
                <a:bodyPr/>
                <a:lstStyle/>
                <a:p>
                  <a:pPr algn="just">
                    <a:tabLst>
                      <a:tab pos="5200650" algn="r"/>
                    </a:tabLst>
                  </a:pPr>
                  <a:r>
                    <a:rPr kumimoji="1" lang="zh-CN" altLang="en-US" sz="2000" b="1">
                      <a:latin typeface="宋体" charset="-122"/>
                      <a:ea typeface="宋体" charset="-122"/>
                    </a:rPr>
                    <a:t>俄罗斯卢布</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7" name="Rectangle 88"/>
                <p:cNvSpPr>
                  <a:spLocks noChangeArrowheads="1"/>
                </p:cNvSpPr>
                <p:nvPr/>
              </p:nvSpPr>
              <p:spPr bwMode="auto">
                <a:xfrm>
                  <a:off x="0" y="2042"/>
                  <a:ext cx="650" cy="374"/>
                </a:xfrm>
                <a:prstGeom prst="rect">
                  <a:avLst/>
                </a:prstGeom>
                <a:noFill/>
                <a:ln w="7">
                  <a:solidFill>
                    <a:srgbClr val="A0A0A0"/>
                  </a:solidFill>
                  <a:miter lim="800000"/>
                  <a:headEnd/>
                  <a:tailEnd/>
                </a:ln>
              </p:spPr>
              <p:txBody>
                <a:bodyPr/>
                <a:lstStyle/>
                <a:p>
                  <a:endParaRPr lang="zh-CN" altLang="en-US" sz="2000"/>
                </a:p>
              </p:txBody>
            </p:sp>
          </p:grpSp>
          <p:grpSp>
            <p:nvGrpSpPr>
              <p:cNvPr id="475171" name="Group 89"/>
              <p:cNvGrpSpPr>
                <a:grpSpLocks/>
              </p:cNvGrpSpPr>
              <p:nvPr/>
            </p:nvGrpSpPr>
            <p:grpSpPr bwMode="auto">
              <a:xfrm>
                <a:off x="650" y="2042"/>
                <a:ext cx="421" cy="374"/>
                <a:chOff x="650" y="2042"/>
                <a:chExt cx="421" cy="374"/>
              </a:xfrm>
            </p:grpSpPr>
            <p:sp>
              <p:nvSpPr>
                <p:cNvPr id="475184" name="Rectangle 90"/>
                <p:cNvSpPr>
                  <a:spLocks noChangeArrowheads="1"/>
                </p:cNvSpPr>
                <p:nvPr/>
              </p:nvSpPr>
              <p:spPr bwMode="auto">
                <a:xfrm>
                  <a:off x="693" y="2042"/>
                  <a:ext cx="335" cy="374"/>
                </a:xfrm>
                <a:prstGeom prst="rect">
                  <a:avLst/>
                </a:prstGeom>
                <a:noFill/>
                <a:ln w="9525">
                  <a:noFill/>
                  <a:miter lim="800000"/>
                  <a:headEnd/>
                  <a:tailEnd/>
                </a:ln>
              </p:spPr>
              <p:txBody>
                <a:bodyPr/>
                <a:lstStyle/>
                <a:p>
                  <a:pPr algn="just">
                    <a:tabLst>
                      <a:tab pos="5200650" algn="r"/>
                    </a:tabLst>
                  </a:pPr>
                  <a:r>
                    <a:rPr kumimoji="1" lang="en-US" altLang="zh-CN" sz="2000" b="1">
                      <a:solidFill>
                        <a:srgbClr val="FF0000"/>
                      </a:solidFill>
                      <a:latin typeface="宋体" charset="-122"/>
                      <a:ea typeface="宋体" charset="-122"/>
                    </a:rPr>
                    <a:t>3,000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5" name="Rectangle 91"/>
                <p:cNvSpPr>
                  <a:spLocks noChangeArrowheads="1"/>
                </p:cNvSpPr>
                <p:nvPr/>
              </p:nvSpPr>
              <p:spPr bwMode="auto">
                <a:xfrm>
                  <a:off x="650" y="2042"/>
                  <a:ext cx="421" cy="374"/>
                </a:xfrm>
                <a:prstGeom prst="rect">
                  <a:avLst/>
                </a:prstGeom>
                <a:noFill/>
                <a:ln w="7">
                  <a:solidFill>
                    <a:srgbClr val="A0A0A0"/>
                  </a:solidFill>
                  <a:miter lim="800000"/>
                  <a:headEnd/>
                  <a:tailEnd/>
                </a:ln>
              </p:spPr>
              <p:txBody>
                <a:bodyPr/>
                <a:lstStyle/>
                <a:p>
                  <a:endParaRPr lang="zh-CN" altLang="en-US" sz="2000"/>
                </a:p>
              </p:txBody>
            </p:sp>
          </p:grpSp>
          <p:grpSp>
            <p:nvGrpSpPr>
              <p:cNvPr id="475172" name="Group 92"/>
              <p:cNvGrpSpPr>
                <a:grpSpLocks/>
              </p:cNvGrpSpPr>
              <p:nvPr/>
            </p:nvGrpSpPr>
            <p:grpSpPr bwMode="auto">
              <a:xfrm>
                <a:off x="1071" y="2042"/>
                <a:ext cx="462" cy="374"/>
                <a:chOff x="1071" y="2042"/>
                <a:chExt cx="462" cy="374"/>
              </a:xfrm>
            </p:grpSpPr>
            <p:sp>
              <p:nvSpPr>
                <p:cNvPr id="475182" name="Rectangle 93"/>
                <p:cNvSpPr>
                  <a:spLocks noChangeArrowheads="1"/>
                </p:cNvSpPr>
                <p:nvPr/>
              </p:nvSpPr>
              <p:spPr bwMode="auto">
                <a:xfrm>
                  <a:off x="1114" y="2042"/>
                  <a:ext cx="37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83" name="Rectangle 94"/>
                <p:cNvSpPr>
                  <a:spLocks noChangeArrowheads="1"/>
                </p:cNvSpPr>
                <p:nvPr/>
              </p:nvSpPr>
              <p:spPr bwMode="auto">
                <a:xfrm>
                  <a:off x="1071" y="2042"/>
                  <a:ext cx="462" cy="374"/>
                </a:xfrm>
                <a:prstGeom prst="rect">
                  <a:avLst/>
                </a:prstGeom>
                <a:noFill/>
                <a:ln w="7">
                  <a:solidFill>
                    <a:srgbClr val="A0A0A0"/>
                  </a:solidFill>
                  <a:miter lim="800000"/>
                  <a:headEnd/>
                  <a:tailEnd/>
                </a:ln>
              </p:spPr>
              <p:txBody>
                <a:bodyPr/>
                <a:lstStyle/>
                <a:p>
                  <a:endParaRPr lang="zh-CN" altLang="en-US" sz="2000"/>
                </a:p>
              </p:txBody>
            </p:sp>
          </p:grpSp>
          <p:grpSp>
            <p:nvGrpSpPr>
              <p:cNvPr id="475173" name="Group 95"/>
              <p:cNvGrpSpPr>
                <a:grpSpLocks/>
              </p:cNvGrpSpPr>
              <p:nvPr/>
            </p:nvGrpSpPr>
            <p:grpSpPr bwMode="auto">
              <a:xfrm>
                <a:off x="1533" y="2042"/>
                <a:ext cx="236" cy="374"/>
                <a:chOff x="1533" y="2042"/>
                <a:chExt cx="236" cy="374"/>
              </a:xfrm>
            </p:grpSpPr>
            <p:sp>
              <p:nvSpPr>
                <p:cNvPr id="475180" name="Rectangle 96"/>
                <p:cNvSpPr>
                  <a:spLocks noChangeArrowheads="1"/>
                </p:cNvSpPr>
                <p:nvPr/>
              </p:nvSpPr>
              <p:spPr bwMode="auto">
                <a:xfrm>
                  <a:off x="1576" y="2042"/>
                  <a:ext cx="150" cy="374"/>
                </a:xfrm>
                <a:prstGeom prst="rect">
                  <a:avLst/>
                </a:prstGeom>
                <a:noFill/>
                <a:ln w="9525">
                  <a:noFill/>
                  <a:miter lim="800000"/>
                  <a:headEnd/>
                  <a:tailEnd/>
                </a:ln>
              </p:spPr>
              <p:txBody>
                <a:bodyPr/>
                <a:lstStyle/>
                <a:p>
                  <a:pPr algn="just">
                    <a:tabLst>
                      <a:tab pos="5200650" algn="r"/>
                    </a:tabLst>
                  </a:pPr>
                  <a:r>
                    <a:rPr kumimoji="1" lang="en-US" altLang="zh-CN" sz="2000" b="1">
                      <a:latin typeface="Times New Roman" pitchFamily="18" charset="0"/>
                      <a:ea typeface="宋体" charset="-122"/>
                    </a:rPr>
                    <a:t> </a:t>
                  </a:r>
                  <a:endParaRPr kumimoji="1" lang="en-US" altLang="zh-CN" sz="2000" b="1">
                    <a:latin typeface="宋体" charset="-122"/>
                    <a:ea typeface="宋体" charset="-122"/>
                  </a:endParaRPr>
                </a:p>
                <a:p>
                  <a:pPr algn="just" eaLnBrk="0" hangingPunct="0">
                    <a:tabLst>
                      <a:tab pos="5200650" algn="r"/>
                    </a:tabLst>
                  </a:pPr>
                  <a:endParaRPr kumimoji="1" lang="en-US" altLang="zh-CN" sz="2000" b="1">
                    <a:latin typeface="Times New Roman" pitchFamily="18" charset="0"/>
                    <a:ea typeface="宋体" charset="-122"/>
                  </a:endParaRPr>
                </a:p>
              </p:txBody>
            </p:sp>
            <p:sp>
              <p:nvSpPr>
                <p:cNvPr id="475181" name="Rectangle 97"/>
                <p:cNvSpPr>
                  <a:spLocks noChangeArrowheads="1"/>
                </p:cNvSpPr>
                <p:nvPr/>
              </p:nvSpPr>
              <p:spPr bwMode="auto">
                <a:xfrm>
                  <a:off x="1533" y="2042"/>
                  <a:ext cx="236" cy="374"/>
                </a:xfrm>
                <a:prstGeom prst="rect">
                  <a:avLst/>
                </a:prstGeom>
                <a:noFill/>
                <a:ln w="7">
                  <a:solidFill>
                    <a:srgbClr val="A0A0A0"/>
                  </a:solidFill>
                  <a:miter lim="800000"/>
                  <a:headEnd/>
                  <a:tailEnd/>
                </a:ln>
              </p:spPr>
              <p:txBody>
                <a:bodyPr/>
                <a:lstStyle/>
                <a:p>
                  <a:endParaRPr lang="zh-CN" altLang="en-US" sz="2000"/>
                </a:p>
              </p:txBody>
            </p:sp>
          </p:grpSp>
          <p:grpSp>
            <p:nvGrpSpPr>
              <p:cNvPr id="475174" name="Group 98"/>
              <p:cNvGrpSpPr>
                <a:grpSpLocks/>
              </p:cNvGrpSpPr>
              <p:nvPr/>
            </p:nvGrpSpPr>
            <p:grpSpPr bwMode="auto">
              <a:xfrm>
                <a:off x="1769" y="2042"/>
                <a:ext cx="388" cy="374"/>
                <a:chOff x="1769" y="2042"/>
                <a:chExt cx="388" cy="374"/>
              </a:xfrm>
            </p:grpSpPr>
            <p:sp>
              <p:nvSpPr>
                <p:cNvPr id="475178" name="Rectangle 99"/>
                <p:cNvSpPr>
                  <a:spLocks noChangeArrowheads="1"/>
                </p:cNvSpPr>
                <p:nvPr/>
              </p:nvSpPr>
              <p:spPr bwMode="auto">
                <a:xfrm>
                  <a:off x="1812" y="2042"/>
                  <a:ext cx="302" cy="374"/>
                </a:xfrm>
                <a:prstGeom prst="rect">
                  <a:avLst/>
                </a:prstGeom>
                <a:noFill/>
                <a:ln w="9525">
                  <a:noFill/>
                  <a:miter lim="800000"/>
                  <a:headEnd/>
                  <a:tailEnd/>
                </a:ln>
              </p:spPr>
              <p:txBody>
                <a:bodyPr/>
                <a:lstStyle/>
                <a:p>
                  <a:pPr algn="just">
                    <a:tabLst>
                      <a:tab pos="5200650" algn="r"/>
                    </a:tabLst>
                  </a:pPr>
                  <a:r>
                    <a:rPr kumimoji="1" lang="en-US" altLang="zh-CN" sz="2000" b="1">
                      <a:solidFill>
                        <a:srgbClr val="FF0000"/>
                      </a:solidFill>
                      <a:latin typeface="宋体" charset="-122"/>
                      <a:ea typeface="宋体" charset="-122"/>
                    </a:rPr>
                    <a:t>2,000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79" name="Rectangle 100"/>
                <p:cNvSpPr>
                  <a:spLocks noChangeArrowheads="1"/>
                </p:cNvSpPr>
                <p:nvPr/>
              </p:nvSpPr>
              <p:spPr bwMode="auto">
                <a:xfrm>
                  <a:off x="1769" y="2042"/>
                  <a:ext cx="388" cy="374"/>
                </a:xfrm>
                <a:prstGeom prst="rect">
                  <a:avLst/>
                </a:prstGeom>
                <a:noFill/>
                <a:ln w="7">
                  <a:solidFill>
                    <a:srgbClr val="A0A0A0"/>
                  </a:solidFill>
                  <a:miter lim="800000"/>
                  <a:headEnd/>
                  <a:tailEnd/>
                </a:ln>
              </p:spPr>
              <p:txBody>
                <a:bodyPr/>
                <a:lstStyle/>
                <a:p>
                  <a:endParaRPr lang="zh-CN" altLang="en-US" sz="2000"/>
                </a:p>
              </p:txBody>
            </p:sp>
          </p:grpSp>
          <p:grpSp>
            <p:nvGrpSpPr>
              <p:cNvPr id="475175" name="Group 101"/>
              <p:cNvGrpSpPr>
                <a:grpSpLocks/>
              </p:cNvGrpSpPr>
              <p:nvPr/>
            </p:nvGrpSpPr>
            <p:grpSpPr bwMode="auto">
              <a:xfrm>
                <a:off x="2157" y="2042"/>
                <a:ext cx="482" cy="374"/>
                <a:chOff x="2157" y="2042"/>
                <a:chExt cx="482" cy="374"/>
              </a:xfrm>
            </p:grpSpPr>
            <p:sp>
              <p:nvSpPr>
                <p:cNvPr id="475176" name="Rectangle 102"/>
                <p:cNvSpPr>
                  <a:spLocks noChangeArrowheads="1"/>
                </p:cNvSpPr>
                <p:nvPr/>
              </p:nvSpPr>
              <p:spPr bwMode="auto">
                <a:xfrm>
                  <a:off x="2200" y="2042"/>
                  <a:ext cx="396" cy="374"/>
                </a:xfrm>
                <a:prstGeom prst="rect">
                  <a:avLst/>
                </a:prstGeom>
                <a:noFill/>
                <a:ln w="9525">
                  <a:noFill/>
                  <a:miter lim="800000"/>
                  <a:headEnd/>
                  <a:tailEnd/>
                </a:ln>
              </p:spPr>
              <p:txBody>
                <a:bodyPr/>
                <a:lstStyle/>
                <a:p>
                  <a:pPr algn="just">
                    <a:tabLst>
                      <a:tab pos="5200650" algn="r"/>
                    </a:tabLst>
                  </a:pPr>
                  <a:r>
                    <a:rPr kumimoji="1" lang="en-US" altLang="zh-CN" sz="2000" b="1">
                      <a:latin typeface="宋体" charset="-122"/>
                      <a:ea typeface="宋体" charset="-122"/>
                    </a:rPr>
                    <a:t>2,000</a:t>
                  </a:r>
                </a:p>
                <a:p>
                  <a:pPr algn="just" eaLnBrk="0" hangingPunct="0">
                    <a:tabLst>
                      <a:tab pos="5200650" algn="r"/>
                    </a:tabLst>
                  </a:pPr>
                  <a:endParaRPr kumimoji="1" lang="en-US" altLang="zh-CN" sz="2000" b="1">
                    <a:latin typeface="Times New Roman" pitchFamily="18" charset="0"/>
                    <a:ea typeface="宋体" charset="-122"/>
                  </a:endParaRPr>
                </a:p>
              </p:txBody>
            </p:sp>
            <p:sp>
              <p:nvSpPr>
                <p:cNvPr id="475177" name="Rectangle 103"/>
                <p:cNvSpPr>
                  <a:spLocks noChangeArrowheads="1"/>
                </p:cNvSpPr>
                <p:nvPr/>
              </p:nvSpPr>
              <p:spPr bwMode="auto">
                <a:xfrm>
                  <a:off x="2157" y="2042"/>
                  <a:ext cx="482" cy="374"/>
                </a:xfrm>
                <a:prstGeom prst="rect">
                  <a:avLst/>
                </a:prstGeom>
                <a:noFill/>
                <a:ln w="7">
                  <a:solidFill>
                    <a:srgbClr val="A0A0A0"/>
                  </a:solidFill>
                  <a:miter lim="800000"/>
                  <a:headEnd/>
                  <a:tailEnd/>
                </a:ln>
              </p:spPr>
              <p:txBody>
                <a:bodyPr/>
                <a:lstStyle/>
                <a:p>
                  <a:endParaRPr lang="zh-CN" altLang="en-US" sz="2000"/>
                </a:p>
              </p:txBody>
            </p:sp>
          </p:grpSp>
        </p:grpSp>
        <p:sp>
          <p:nvSpPr>
            <p:cNvPr id="475142" name="Rectangle 104"/>
            <p:cNvSpPr>
              <a:spLocks noChangeArrowheads="1"/>
            </p:cNvSpPr>
            <p:nvPr/>
          </p:nvSpPr>
          <p:spPr bwMode="auto">
            <a:xfrm>
              <a:off x="-3" y="-3"/>
              <a:ext cx="2645" cy="2422"/>
            </a:xfrm>
            <a:prstGeom prst="rect">
              <a:avLst/>
            </a:prstGeom>
            <a:noFill/>
            <a:ln w="9525">
              <a:solidFill>
                <a:srgbClr val="A0A0A0"/>
              </a:solidFill>
              <a:miter lim="800000"/>
              <a:headEnd/>
              <a:tailEnd/>
            </a:ln>
          </p:spPr>
          <p:txBody>
            <a:bodyPr/>
            <a:lstStyle/>
            <a:p>
              <a:endParaRPr lang="zh-CN" altLang="en-US" sz="2000"/>
            </a:p>
          </p:txBody>
        </p:sp>
      </p:grpSp>
      <p:sp>
        <p:nvSpPr>
          <p:cNvPr id="106" name="Rectangle 2"/>
          <p:cNvSpPr>
            <a:spLocks noGrp="1" noChangeArrowheads="1"/>
          </p:cNvSpPr>
          <p:nvPr>
            <p:ph type="title"/>
          </p:nvPr>
        </p:nvSpPr>
        <p:spPr>
          <a:xfrm>
            <a:off x="1919289" y="476250"/>
            <a:ext cx="8296275" cy="527050"/>
          </a:xfrm>
        </p:spPr>
        <p:txBody>
          <a:bodyPr>
            <a:noAutofit/>
          </a:bodyPr>
          <a:lstStyle/>
          <a:p>
            <a:pPr eaLnBrk="1" hangingPunct="1">
              <a:defRPr/>
            </a:pPr>
            <a:r>
              <a:rPr lang="en-US" altLang="zh-CN" sz="2800" b="1" dirty="0">
                <a:latin typeface="隶书" pitchFamily="49" charset="-122"/>
              </a:rPr>
              <a:t>CME</a:t>
            </a:r>
            <a:r>
              <a:rPr lang="zh-CN" altLang="en-US" sz="2800" b="1" dirty="0">
                <a:latin typeface="隶书" pitchFamily="49" charset="-122"/>
              </a:rPr>
              <a:t>几种外汇期货的保证金要求（单位：美元</a:t>
            </a:r>
            <a:r>
              <a:rPr lang="en-US" altLang="zh-CN" sz="2800" b="1" dirty="0">
                <a:latin typeface="隶书" pitchFamily="49" charset="-122"/>
              </a:rPr>
              <a:t>/</a:t>
            </a:r>
            <a:r>
              <a:rPr lang="zh-CN" altLang="en-US" sz="2800" b="1" dirty="0">
                <a:latin typeface="隶书" pitchFamily="49" charset="-122"/>
              </a:rPr>
              <a:t>合约）</a:t>
            </a:r>
            <a:r>
              <a:rPr lang="zh-CN" altLang="en-US" sz="2800" b="1" dirty="0"/>
              <a:t> </a:t>
            </a:r>
          </a:p>
        </p:txBody>
      </p:sp>
      <p:sp>
        <p:nvSpPr>
          <p:cNvPr id="107" name="TextBox 106"/>
          <p:cNvSpPr txBox="1">
            <a:spLocks noChangeArrowheads="1"/>
          </p:cNvSpPr>
          <p:nvPr/>
        </p:nvSpPr>
        <p:spPr bwMode="auto">
          <a:xfrm>
            <a:off x="1774826" y="5229226"/>
            <a:ext cx="8137525" cy="523875"/>
          </a:xfrm>
          <a:prstGeom prst="rect">
            <a:avLst/>
          </a:prstGeom>
          <a:noFill/>
          <a:ln w="9525">
            <a:noFill/>
            <a:miter lim="800000"/>
            <a:headEnd/>
            <a:tailEnd/>
          </a:ln>
        </p:spPr>
        <p:txBody>
          <a:bodyPr>
            <a:spAutoFit/>
          </a:bodyPr>
          <a:lstStyle/>
          <a:p>
            <a:pPr algn="l"/>
            <a:r>
              <a:rPr lang="zh-CN" altLang="en-US" sz="2800" b="1">
                <a:solidFill>
                  <a:srgbClr val="FF0000"/>
                </a:solidFill>
                <a:latin typeface="华文细黑" pitchFamily="2" charset="-122"/>
                <a:ea typeface="华文细黑" pitchFamily="2" charset="-122"/>
                <a:cs typeface="Times New Roman" pitchFamily="18" charset="0"/>
              </a:rPr>
              <a:t>注意：初始保证金与维持保证金要求并不必然一致！</a:t>
            </a:r>
          </a:p>
        </p:txBody>
      </p:sp>
    </p:spTree>
    <p:extLst>
      <p:ext uri="{BB962C8B-B14F-4D97-AF65-F5344CB8AC3E}">
        <p14:creationId xmlns:p14="http://schemas.microsoft.com/office/powerpoint/2010/main" val="61789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992313" y="620714"/>
            <a:ext cx="7467600" cy="581025"/>
          </a:xfrm>
        </p:spPr>
        <p:txBody>
          <a:bodyPr>
            <a:noAutofit/>
          </a:bodyPr>
          <a:lstStyle/>
          <a:p>
            <a:pPr eaLnBrk="1" hangingPunct="1">
              <a:defRPr/>
            </a:pPr>
            <a:r>
              <a:rPr lang="zh-CN" altLang="en-US" sz="3600" b="1" dirty="0"/>
              <a:t>逐日盯市的案例：</a:t>
            </a:r>
          </a:p>
        </p:txBody>
      </p:sp>
      <p:sp>
        <p:nvSpPr>
          <p:cNvPr id="476163" name="Rectangle 3"/>
          <p:cNvSpPr>
            <a:spLocks noGrp="1" noChangeArrowheads="1"/>
          </p:cNvSpPr>
          <p:nvPr>
            <p:ph type="body" idx="4294967295"/>
          </p:nvPr>
        </p:nvSpPr>
        <p:spPr>
          <a:xfrm>
            <a:off x="1847851" y="1700214"/>
            <a:ext cx="8291513" cy="3844925"/>
          </a:xfrm>
        </p:spPr>
        <p:txBody>
          <a:bodyPr>
            <a:normAutofit fontScale="85000" lnSpcReduction="10000"/>
          </a:bodyPr>
          <a:lstStyle/>
          <a:p>
            <a:pPr eaLnBrk="1" hangingPunct="1"/>
            <a:r>
              <a:rPr lang="zh-CN" altLang="en-US" b="1" smtClean="0">
                <a:latin typeface="Times New Roman" pitchFamily="18" charset="0"/>
                <a:ea typeface="华文细黑" pitchFamily="2" charset="-122"/>
                <a:cs typeface="Times New Roman" pitchFamily="18" charset="0"/>
              </a:rPr>
              <a:t>在芝加哥商品交易所</a:t>
            </a:r>
            <a:r>
              <a:rPr lang="en-US" altLang="zh-CN" b="1" smtClean="0">
                <a:latin typeface="Times New Roman" pitchFamily="18" charset="0"/>
                <a:ea typeface="华文细黑" pitchFamily="2" charset="-122"/>
                <a:cs typeface="Times New Roman" pitchFamily="18" charset="0"/>
              </a:rPr>
              <a:t>CME</a:t>
            </a:r>
            <a:r>
              <a:rPr lang="zh-CN" altLang="en-US" b="1" smtClean="0">
                <a:latin typeface="Times New Roman" pitchFamily="18" charset="0"/>
                <a:ea typeface="华文细黑" pitchFamily="2" charset="-122"/>
                <a:cs typeface="Times New Roman" pitchFamily="18" charset="0"/>
              </a:rPr>
              <a:t>挂牌交易的巴西里拉期货，合约</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价值为</a:t>
            </a:r>
            <a:r>
              <a:rPr lang="en-US" altLang="zh-CN" b="1" smtClean="0">
                <a:latin typeface="Times New Roman" pitchFamily="18" charset="0"/>
                <a:ea typeface="华文细黑" pitchFamily="2" charset="-122"/>
                <a:cs typeface="Times New Roman" pitchFamily="18" charset="0"/>
              </a:rPr>
              <a:t>100,000</a:t>
            </a:r>
            <a:r>
              <a:rPr lang="zh-CN" altLang="en-US" b="1" smtClean="0">
                <a:latin typeface="Times New Roman" pitchFamily="18" charset="0"/>
                <a:ea typeface="华文细黑" pitchFamily="2" charset="-122"/>
                <a:cs typeface="Times New Roman" pitchFamily="18" charset="0"/>
              </a:rPr>
              <a:t>里拉。</a:t>
            </a:r>
          </a:p>
          <a:p>
            <a:pPr eaLnBrk="1" hangingPunct="1"/>
            <a:r>
              <a:rPr lang="zh-CN" altLang="en-US" b="1" smtClean="0">
                <a:latin typeface="Times New Roman" pitchFamily="18" charset="0"/>
                <a:ea typeface="华文细黑" pitchFamily="2" charset="-122"/>
                <a:cs typeface="Times New Roman" pitchFamily="18" charset="0"/>
              </a:rPr>
              <a:t>对于套期保值者，一份合约的初始保证金和维持保证金分</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别为</a:t>
            </a:r>
            <a:r>
              <a:rPr lang="en-US" altLang="zh-CN" b="1" smtClean="0">
                <a:latin typeface="Times New Roman" pitchFamily="18" charset="0"/>
                <a:ea typeface="华文细黑" pitchFamily="2" charset="-122"/>
                <a:cs typeface="Times New Roman" pitchFamily="18" charset="0"/>
              </a:rPr>
              <a:t>$2,500</a:t>
            </a:r>
            <a:r>
              <a:rPr lang="zh-CN" altLang="en-US" b="1" smtClean="0">
                <a:latin typeface="Times New Roman" pitchFamily="18" charset="0"/>
                <a:ea typeface="华文细黑" pitchFamily="2" charset="-122"/>
                <a:cs typeface="Times New Roman" pitchFamily="18" charset="0"/>
              </a:rPr>
              <a:t>和</a:t>
            </a:r>
            <a:r>
              <a:rPr lang="en-US" altLang="zh-CN" b="1" smtClean="0">
                <a:latin typeface="Times New Roman" pitchFamily="18" charset="0"/>
                <a:ea typeface="华文细黑" pitchFamily="2" charset="-122"/>
                <a:cs typeface="Times New Roman" pitchFamily="18" charset="0"/>
              </a:rPr>
              <a:t>$2,500</a:t>
            </a:r>
            <a:r>
              <a:rPr lang="zh-CN" altLang="en-US" b="1" smtClean="0">
                <a:latin typeface="Times New Roman" pitchFamily="18" charset="0"/>
                <a:ea typeface="华文细黑" pitchFamily="2" charset="-122"/>
                <a:cs typeface="Times New Roman" pitchFamily="18" charset="0"/>
              </a:rPr>
              <a:t>。</a:t>
            </a:r>
            <a:endParaRPr lang="en-US" altLang="zh-CN" b="1" smtClean="0">
              <a:latin typeface="Times New Roman" pitchFamily="18" charset="0"/>
              <a:ea typeface="华文细黑" pitchFamily="2" charset="-122"/>
              <a:cs typeface="Times New Roman" pitchFamily="18" charset="0"/>
            </a:endParaRPr>
          </a:p>
          <a:p>
            <a:pPr eaLnBrk="1" hangingPunct="1"/>
            <a:r>
              <a:rPr lang="zh-CN" altLang="en-US" b="1" smtClean="0">
                <a:latin typeface="Times New Roman" pitchFamily="18" charset="0"/>
                <a:ea typeface="华文细黑" pitchFamily="2" charset="-122"/>
                <a:cs typeface="Times New Roman" pitchFamily="18" charset="0"/>
              </a:rPr>
              <a:t>假设在</a:t>
            </a:r>
            <a:r>
              <a:rPr lang="en-US" altLang="zh-CN" b="1" smtClean="0">
                <a:latin typeface="Times New Roman" pitchFamily="18" charset="0"/>
                <a:ea typeface="华文细黑" pitchFamily="2" charset="-122"/>
                <a:cs typeface="Times New Roman" pitchFamily="18" charset="0"/>
              </a:rPr>
              <a:t>0</a:t>
            </a:r>
            <a:r>
              <a:rPr lang="zh-CN" altLang="en-US" b="1" smtClean="0">
                <a:latin typeface="Times New Roman" pitchFamily="18" charset="0"/>
                <a:ea typeface="华文细黑" pitchFamily="2" charset="-122"/>
                <a:cs typeface="Times New Roman" pitchFamily="18" charset="0"/>
              </a:rPr>
              <a:t>交易日，一套期保值者甲买入一份合约，一套期保</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值者乙卖出一份合约，当时价格为</a:t>
            </a:r>
            <a:r>
              <a:rPr lang="en-US" altLang="zh-CN" b="1" smtClean="0">
                <a:latin typeface="Times New Roman" pitchFamily="18" charset="0"/>
                <a:ea typeface="华文细黑" pitchFamily="2" charset="-122"/>
                <a:cs typeface="Times New Roman" pitchFamily="18" charset="0"/>
              </a:rPr>
              <a:t>0.32000</a:t>
            </a:r>
            <a:r>
              <a:rPr lang="zh-CN" altLang="en-US" b="1" smtClean="0">
                <a:latin typeface="Times New Roman" pitchFamily="18" charset="0"/>
                <a:ea typeface="华文细黑" pitchFamily="2" charset="-122"/>
                <a:cs typeface="Times New Roman" pitchFamily="18" charset="0"/>
              </a:rPr>
              <a:t>美元</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里拉。</a:t>
            </a:r>
          </a:p>
          <a:p>
            <a:pPr eaLnBrk="1" hangingPunct="1"/>
            <a:r>
              <a:rPr lang="zh-CN" altLang="en-US" b="1" smtClean="0">
                <a:latin typeface="Times New Roman" pitchFamily="18" charset="0"/>
                <a:ea typeface="华文细黑" pitchFamily="2" charset="-122"/>
                <a:cs typeface="Times New Roman" pitchFamily="18" charset="0"/>
              </a:rPr>
              <a:t>在交易日</a:t>
            </a:r>
            <a:r>
              <a:rPr lang="en-US" altLang="zh-CN" b="1" smtClean="0">
                <a:latin typeface="Times New Roman" pitchFamily="18" charset="0"/>
                <a:ea typeface="华文细黑" pitchFamily="2" charset="-122"/>
                <a:cs typeface="Times New Roman" pitchFamily="18" charset="0"/>
              </a:rPr>
              <a:t>1</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2</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3</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4</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5</a:t>
            </a:r>
            <a:r>
              <a:rPr lang="zh-CN" altLang="en-US" b="1" smtClean="0">
                <a:latin typeface="Times New Roman" pitchFamily="18" charset="0"/>
                <a:ea typeface="华文细黑" pitchFamily="2" charset="-122"/>
                <a:cs typeface="Times New Roman" pitchFamily="18" charset="0"/>
              </a:rPr>
              <a:t>的期货合约价格分别为</a:t>
            </a:r>
            <a:r>
              <a:rPr lang="en-US" altLang="zh-CN" b="1" smtClean="0">
                <a:latin typeface="Times New Roman" pitchFamily="18" charset="0"/>
                <a:ea typeface="华文细黑" pitchFamily="2" charset="-122"/>
                <a:cs typeface="Times New Roman" pitchFamily="18" charset="0"/>
              </a:rPr>
              <a:t>0.32200</a:t>
            </a:r>
            <a:r>
              <a:rPr lang="zh-CN" altLang="en-US" b="1" smtClean="0">
                <a:latin typeface="Times New Roman" pitchFamily="18" charset="0"/>
                <a:ea typeface="华文细黑" pitchFamily="2" charset="-122"/>
                <a:cs typeface="Times New Roman" pitchFamily="18" charset="0"/>
              </a:rPr>
              <a:t>，</a:t>
            </a:r>
            <a:endParaRPr lang="en-US" altLang="zh-CN" b="1" smtClean="0">
              <a:latin typeface="Times New Roman" pitchFamily="18" charset="0"/>
              <a:ea typeface="华文细黑" pitchFamily="2" charset="-122"/>
              <a:cs typeface="Times New Roman" pitchFamily="18" charset="0"/>
            </a:endParaRPr>
          </a:p>
          <a:p>
            <a:pPr eaLnBrk="1" hangingPunct="1">
              <a:buFont typeface="Wingdings" pitchFamily="2" charset="2"/>
              <a:buNone/>
            </a:pPr>
            <a:r>
              <a:rPr lang="en-US" altLang="zh-CN" b="1" smtClean="0">
                <a:latin typeface="Times New Roman" pitchFamily="18" charset="0"/>
                <a:ea typeface="华文细黑" pitchFamily="2" charset="-122"/>
                <a:cs typeface="Times New Roman" pitchFamily="18" charset="0"/>
              </a:rPr>
              <a:t>0.32500</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0.32000</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0.31000</a:t>
            </a:r>
            <a:r>
              <a:rPr lang="zh-CN" altLang="en-US" b="1" smtClean="0">
                <a:latin typeface="Times New Roman" pitchFamily="18" charset="0"/>
                <a:ea typeface="华文细黑" pitchFamily="2" charset="-122"/>
                <a:cs typeface="Times New Roman" pitchFamily="18" charset="0"/>
              </a:rPr>
              <a:t>，</a:t>
            </a:r>
            <a:r>
              <a:rPr lang="en-US" altLang="zh-CN" b="1" smtClean="0">
                <a:latin typeface="Times New Roman" pitchFamily="18" charset="0"/>
                <a:ea typeface="华文细黑" pitchFamily="2" charset="-122"/>
                <a:cs typeface="Times New Roman" pitchFamily="18" charset="0"/>
              </a:rPr>
              <a:t>0.31500</a:t>
            </a:r>
            <a:r>
              <a:rPr lang="zh-CN" altLang="en-US" b="1" smtClean="0">
                <a:latin typeface="Times New Roman" pitchFamily="18" charset="0"/>
                <a:ea typeface="华文细黑" pitchFamily="2" charset="-122"/>
                <a:cs typeface="Times New Roman" pitchFamily="18" charset="0"/>
              </a:rPr>
              <a:t>美元</a:t>
            </a:r>
            <a:r>
              <a:rPr lang="en-US" altLang="zh-CN" b="1" smtClean="0">
                <a:latin typeface="Times New Roman" pitchFamily="18" charset="0"/>
                <a:ea typeface="华文细黑" pitchFamily="2" charset="-122"/>
                <a:cs typeface="Times New Roman" pitchFamily="18" charset="0"/>
              </a:rPr>
              <a:t>/</a:t>
            </a:r>
            <a:r>
              <a:rPr lang="zh-CN" altLang="en-US" b="1" smtClean="0">
                <a:latin typeface="Times New Roman" pitchFamily="18" charset="0"/>
                <a:ea typeface="华文细黑" pitchFamily="2" charset="-122"/>
                <a:cs typeface="Times New Roman" pitchFamily="18" charset="0"/>
              </a:rPr>
              <a:t>里拉。</a:t>
            </a:r>
          </a:p>
          <a:p>
            <a:pPr eaLnBrk="1" hangingPunct="1">
              <a:buFont typeface="Wingdings" pitchFamily="2" charset="2"/>
              <a:buNone/>
            </a:pPr>
            <a:r>
              <a:rPr lang="zh-CN" altLang="en-US" b="1" smtClean="0">
                <a:latin typeface="Times New Roman" pitchFamily="18" charset="0"/>
                <a:ea typeface="华文细黑" pitchFamily="2" charset="-122"/>
                <a:cs typeface="Times New Roman" pitchFamily="18" charset="0"/>
              </a:rPr>
              <a:t> </a:t>
            </a:r>
          </a:p>
          <a:p>
            <a:pPr eaLnBrk="1" hangingPunct="1"/>
            <a:endParaRPr lang="en-US" altLang="zh-CN" smtClean="0">
              <a:ea typeface="华文细黑" pitchFamily="2" charset="-122"/>
              <a:cs typeface="Times New Roman" pitchFamily="18" charset="0"/>
            </a:endParaRPr>
          </a:p>
        </p:txBody>
      </p:sp>
    </p:spTree>
    <p:extLst>
      <p:ext uri="{BB962C8B-B14F-4D97-AF65-F5344CB8AC3E}">
        <p14:creationId xmlns:p14="http://schemas.microsoft.com/office/powerpoint/2010/main" val="30951647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4063" y="404813"/>
            <a:ext cx="7467600" cy="584200"/>
          </a:xfrm>
        </p:spPr>
        <p:txBody>
          <a:bodyPr>
            <a:noAutofit/>
          </a:bodyPr>
          <a:lstStyle/>
          <a:p>
            <a:pPr algn="ctr">
              <a:defRPr/>
            </a:pPr>
            <a:r>
              <a:rPr lang="zh-CN" altLang="en-US" sz="3600" b="1" dirty="0">
                <a:latin typeface="隶书" pitchFamily="49" charset="-122"/>
              </a:rPr>
              <a:t>买方的损益和保证金账户</a:t>
            </a:r>
            <a:r>
              <a:rPr lang="zh-CN" altLang="en-US" sz="3600" b="1" dirty="0"/>
              <a:t> </a:t>
            </a:r>
          </a:p>
        </p:txBody>
      </p:sp>
      <p:graphicFrame>
        <p:nvGraphicFramePr>
          <p:cNvPr id="4" name="内容占位符 3"/>
          <p:cNvGraphicFramePr>
            <a:graphicFrameLocks noGrp="1"/>
          </p:cNvGraphicFramePr>
          <p:nvPr>
            <p:ph sz="quarter" idx="1"/>
          </p:nvPr>
        </p:nvGraphicFramePr>
        <p:xfrm>
          <a:off x="1847851" y="1341438"/>
          <a:ext cx="8186737" cy="4119564"/>
        </p:xfrm>
        <a:graphic>
          <a:graphicData uri="http://schemas.openxmlformats.org/drawingml/2006/table">
            <a:tbl>
              <a:tblPr/>
              <a:tblGrid>
                <a:gridCol w="1114425">
                  <a:extLst>
                    <a:ext uri="{9D8B030D-6E8A-4147-A177-3AD203B41FA5}">
                      <a16:colId xmlns:a16="http://schemas.microsoft.com/office/drawing/2014/main" val="20000"/>
                    </a:ext>
                  </a:extLst>
                </a:gridCol>
                <a:gridCol w="1814512">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643063">
                  <a:extLst>
                    <a:ext uri="{9D8B030D-6E8A-4147-A177-3AD203B41FA5}">
                      <a16:colId xmlns:a16="http://schemas.microsoft.com/office/drawing/2014/main" val="20003"/>
                    </a:ext>
                  </a:extLst>
                </a:gridCol>
                <a:gridCol w="2357437">
                  <a:extLst>
                    <a:ext uri="{9D8B030D-6E8A-4147-A177-3AD203B41FA5}">
                      <a16:colId xmlns:a16="http://schemas.microsoft.com/office/drawing/2014/main" val="20004"/>
                    </a:ext>
                  </a:extLst>
                </a:gridCol>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交易日</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期货价格</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当日损益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存款</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取款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保证金账户余额</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0.32000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rPr>
                        <a:t>2500</a:t>
                      </a:r>
                      <a:endParaRPr kumimoji="0" lang="zh-CN" altLang="en-US"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rPr>
                        <a:t>2500</a:t>
                      </a:r>
                      <a:endParaRPr kumimoji="0" lang="zh-CN" altLang="en-US" sz="2000" b="0"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1</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0.32200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2700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0.32500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2800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0.32000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00"/>
                          </a:solidFill>
                          <a:effectLst/>
                          <a:latin typeface="Times New Roman" pitchFamily="18" charset="0"/>
                          <a:ea typeface="华文新魏" pitchFamily="2" charset="-122"/>
                          <a:cs typeface="Times New Roman" pitchFamily="18" charset="0"/>
                        </a:rPr>
                        <a:t>2300</a:t>
                      </a:r>
                      <a:endParaRPr kumimoji="0" lang="zh-CN" altLang="en-US" sz="2400" b="1" i="0" u="none" strike="noStrike" cap="none" normalizeH="0" baseline="0" dirty="0" smtClean="0">
                        <a:ln>
                          <a:noFill/>
                        </a:ln>
                        <a:solidFill>
                          <a:srgbClr val="FF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4</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0.31000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-1000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200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rPr>
                        <a:t>1500</a:t>
                      </a:r>
                      <a:endParaRPr kumimoji="0" lang="zh-CN" altLang="en-US" sz="2400" b="1" i="0" u="none" strike="noStrike" cap="none" normalizeH="0" baseline="0" smtClean="0">
                        <a:ln>
                          <a:noFill/>
                        </a:ln>
                        <a:solidFill>
                          <a:srgbClr val="FF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0.31500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1000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3000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合计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下跌</a:t>
                      </a:r>
                      <a:r>
                        <a:rPr kumimoji="1" lang="en-US" altLang="zh-CN"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-0.00500</a:t>
                      </a:r>
                      <a:endParaRPr kumimoji="0" lang="zh-CN" altLang="en-US" sz="20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rPr>
                        <a:t>3500</a:t>
                      </a:r>
                      <a:endParaRPr kumimoji="0" lang="zh-CN" altLang="en-US" sz="2000" b="0" i="0" u="none" strike="noStrike" cap="none" normalizeH="0" baseline="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rgbClr val="000000"/>
                        </a:solidFill>
                        <a:effectLst/>
                        <a:latin typeface="Times New Roman" pitchFamily="18" charset="0"/>
                        <a:ea typeface="华文新魏"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07935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981200" y="1600201"/>
            <a:ext cx="8218488" cy="3700463"/>
          </a:xfrm>
        </p:spPr>
        <p:txBody>
          <a:bodyPr/>
          <a:lstStyle/>
          <a:p>
            <a:pPr eaLnBrk="1" hangingPunct="1"/>
            <a:r>
              <a:rPr lang="zh-CN" altLang="en-US" b="1">
                <a:latin typeface="华文细黑" pitchFamily="2" charset="-122"/>
                <a:ea typeface="华文细黑" pitchFamily="2" charset="-122"/>
              </a:rPr>
              <a:t>外汇市场</a:t>
            </a:r>
            <a:endParaRPr lang="en-US" altLang="zh-CN" b="1">
              <a:latin typeface="华文细黑" pitchFamily="2" charset="-122"/>
              <a:ea typeface="华文细黑" pitchFamily="2" charset="-122"/>
            </a:endParaRPr>
          </a:p>
          <a:p>
            <a:pPr eaLnBrk="1" hangingPunct="1"/>
            <a:endParaRPr lang="zh-CN" altLang="en-US"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即期（</a:t>
            </a:r>
            <a:r>
              <a:rPr lang="en-US" altLang="zh-CN" sz="2800" b="1">
                <a:latin typeface="华文细黑" pitchFamily="2" charset="-122"/>
                <a:ea typeface="华文细黑" pitchFamily="2" charset="-122"/>
              </a:rPr>
              <a:t>spot </a:t>
            </a:r>
            <a:r>
              <a:rPr lang="zh-CN" altLang="en-US" sz="2800" b="1">
                <a:latin typeface="华文细黑" pitchFamily="2" charset="-122"/>
                <a:ea typeface="华文细黑" pitchFamily="2" charset="-122"/>
              </a:rPr>
              <a:t>）和远期</a:t>
            </a:r>
            <a:r>
              <a:rPr lang="en-US" altLang="zh-CN" sz="2800" b="1">
                <a:latin typeface="华文细黑" pitchFamily="2" charset="-122"/>
                <a:ea typeface="华文细黑" pitchFamily="2" charset="-122"/>
              </a:rPr>
              <a:t>(forward)</a:t>
            </a:r>
            <a:r>
              <a:rPr lang="zh-CN" altLang="en-US" sz="2800" b="1">
                <a:latin typeface="华文细黑" pitchFamily="2" charset="-122"/>
                <a:ea typeface="华文细黑" pitchFamily="2" charset="-122"/>
              </a:rPr>
              <a:t>市场</a:t>
            </a:r>
            <a:endParaRPr lang="en-US" altLang="zh-CN" sz="2800" b="1">
              <a:latin typeface="华文细黑" pitchFamily="2" charset="-122"/>
              <a:ea typeface="华文细黑" pitchFamily="2" charset="-122"/>
            </a:endParaRPr>
          </a:p>
          <a:p>
            <a:pPr lvl="1" eaLnBrk="1" hangingPunct="1"/>
            <a:endParaRPr lang="en-US" altLang="zh-CN" sz="2800"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外汇远期合约、外汇期货合约、外汇期权合约、</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外汇互换合约市场等</a:t>
            </a:r>
            <a:endParaRPr lang="zh-CN" altLang="en-US" smtClean="0"/>
          </a:p>
        </p:txBody>
      </p:sp>
      <p:sp>
        <p:nvSpPr>
          <p:cNvPr id="4"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Tree>
    <p:extLst>
      <p:ext uri="{BB962C8B-B14F-4D97-AF65-F5344CB8AC3E}">
        <p14:creationId xmlns:p14="http://schemas.microsoft.com/office/powerpoint/2010/main" val="826487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7" dur="500"/>
                                        <p:tgtEl>
                                          <p:spTgt spid="153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2" dur="500"/>
                                        <p:tgtEl>
                                          <p:spTgt spid="1536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5"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919288" y="2349501"/>
            <a:ext cx="7467600" cy="652463"/>
          </a:xfrm>
        </p:spPr>
        <p:txBody>
          <a:bodyPr anchorCtr="0"/>
          <a:lstStyle/>
          <a:p>
            <a:pPr eaLnBrk="1" hangingPunct="1">
              <a:defRPr/>
            </a:pPr>
            <a:r>
              <a:rPr lang="zh-CN" altLang="en-US" sz="2800" b="1" dirty="0">
                <a:latin typeface="华文中宋" pitchFamily="2" charset="-122"/>
              </a:rPr>
              <a:t>保证金和逐日盯市制度的作用</a:t>
            </a:r>
            <a:r>
              <a:rPr lang="zh-CN" altLang="en-US" sz="2800" b="1" dirty="0"/>
              <a:t> </a:t>
            </a:r>
          </a:p>
        </p:txBody>
      </p:sp>
      <p:sp>
        <p:nvSpPr>
          <p:cNvPr id="478211" name="Rectangle 3"/>
          <p:cNvSpPr>
            <a:spLocks noGrp="1" noChangeArrowheads="1"/>
          </p:cNvSpPr>
          <p:nvPr>
            <p:ph type="body" idx="4294967295"/>
          </p:nvPr>
        </p:nvSpPr>
        <p:spPr>
          <a:xfrm>
            <a:off x="1631951" y="3213100"/>
            <a:ext cx="8640763" cy="2160588"/>
          </a:xfrm>
        </p:spPr>
        <p:txBody>
          <a:bodyPr/>
          <a:lstStyle/>
          <a:p>
            <a:pPr eaLnBrk="1" hangingPunct="1">
              <a:buFont typeface="Wingdings" pitchFamily="2" charset="2"/>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1</a:t>
            </a:r>
            <a:r>
              <a:rPr lang="zh-CN" altLang="en-US">
                <a:latin typeface="华文细黑" pitchFamily="2" charset="-122"/>
                <a:ea typeface="华文细黑" pitchFamily="2" charset="-122"/>
              </a:rPr>
              <a:t>）保证金交易降低交易成本 ，发挥资金杠杆作用。 </a:t>
            </a:r>
          </a:p>
          <a:p>
            <a:pPr eaLnBrk="1" hangingPunct="1">
              <a:buFont typeface="Wingdings" pitchFamily="2" charset="2"/>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2</a:t>
            </a:r>
            <a:r>
              <a:rPr lang="zh-CN" altLang="en-US">
                <a:latin typeface="华文细黑" pitchFamily="2" charset="-122"/>
                <a:ea typeface="华文细黑" pitchFamily="2" charset="-122"/>
              </a:rPr>
              <a:t>）期货交易保证金和逐日盯市制度为期货合约的履</a:t>
            </a:r>
            <a:endParaRPr lang="en-US" altLang="zh-CN">
              <a:latin typeface="华文细黑" pitchFamily="2" charset="-122"/>
              <a:ea typeface="华文细黑" pitchFamily="2" charset="-122"/>
            </a:endParaRPr>
          </a:p>
          <a:p>
            <a:pPr eaLnBrk="1" hangingPunct="1">
              <a:buFont typeface="Wingdings" pitchFamily="2" charset="2"/>
              <a:buNone/>
            </a:pPr>
            <a:r>
              <a:rPr lang="zh-CN" altLang="en-US">
                <a:latin typeface="华文细黑" pitchFamily="2" charset="-122"/>
                <a:ea typeface="华文细黑" pitchFamily="2" charset="-122"/>
              </a:rPr>
              <a:t>行提供财力担保。</a:t>
            </a:r>
          </a:p>
          <a:p>
            <a:pPr eaLnBrk="1" hangingPunct="1">
              <a:buFont typeface="Wingdings" pitchFamily="2" charset="2"/>
              <a:buNone/>
            </a:pPr>
            <a:r>
              <a:rPr lang="zh-CN" altLang="en-US">
                <a:latin typeface="华文细黑" pitchFamily="2" charset="-122"/>
                <a:ea typeface="华文细黑" pitchFamily="2" charset="-122"/>
              </a:rPr>
              <a:t>（</a:t>
            </a:r>
            <a:r>
              <a:rPr lang="en-US" altLang="zh-CN">
                <a:latin typeface="华文细黑" pitchFamily="2" charset="-122"/>
                <a:ea typeface="华文细黑" pitchFamily="2" charset="-122"/>
              </a:rPr>
              <a:t>3</a:t>
            </a:r>
            <a:r>
              <a:rPr lang="zh-CN" altLang="en-US">
                <a:latin typeface="华文细黑" pitchFamily="2" charset="-122"/>
                <a:ea typeface="华文细黑" pitchFamily="2" charset="-122"/>
              </a:rPr>
              <a:t>）保证金是交易所控制投机规模的重要手段。</a:t>
            </a:r>
            <a:r>
              <a:rPr lang="zh-CN" altLang="en-US" b="1">
                <a:latin typeface="华文细黑" pitchFamily="2" charset="-122"/>
                <a:ea typeface="华文细黑" pitchFamily="2" charset="-122"/>
              </a:rPr>
              <a:t> </a:t>
            </a:r>
          </a:p>
        </p:txBody>
      </p:sp>
      <p:sp>
        <p:nvSpPr>
          <p:cNvPr id="478212" name="Text Box 3"/>
          <p:cNvSpPr txBox="1">
            <a:spLocks noChangeArrowheads="1"/>
          </p:cNvSpPr>
          <p:nvPr/>
        </p:nvSpPr>
        <p:spPr bwMode="auto">
          <a:xfrm>
            <a:off x="1774826" y="188913"/>
            <a:ext cx="8569325" cy="646112"/>
          </a:xfrm>
          <a:prstGeom prst="rect">
            <a:avLst/>
          </a:prstGeom>
          <a:noFill/>
          <a:ln w="28575">
            <a:noFill/>
            <a:miter lim="800000"/>
            <a:headEnd/>
            <a:tailEnd/>
          </a:ln>
        </p:spPr>
        <p:txBody>
          <a:bodyPr>
            <a:spAutoFit/>
          </a:bodyPr>
          <a:lstStyle/>
          <a:p>
            <a:pPr algn="l">
              <a:spcBef>
                <a:spcPct val="50000"/>
              </a:spcBef>
            </a:pPr>
            <a:r>
              <a:rPr lang="zh-CN" altLang="en-US" sz="3600" b="1">
                <a:latin typeface="黑体" pitchFamily="49" charset="-122"/>
                <a:ea typeface="黑体" pitchFamily="49" charset="-122"/>
              </a:rPr>
              <a:t>外汇期货合约的主要内容和交易规则</a:t>
            </a:r>
          </a:p>
        </p:txBody>
      </p:sp>
      <p:sp>
        <p:nvSpPr>
          <p:cNvPr id="5" name="Rectangle 2"/>
          <p:cNvSpPr txBox="1">
            <a:spLocks noChangeArrowheads="1"/>
          </p:cNvSpPr>
          <p:nvPr/>
        </p:nvSpPr>
        <p:spPr>
          <a:xfrm>
            <a:off x="2063750" y="1268414"/>
            <a:ext cx="7467600" cy="566737"/>
          </a:xfrm>
          <a:prstGeom prst="rect">
            <a:avLst/>
          </a:prstGeom>
        </p:spPr>
        <p:txBody>
          <a:bodyPr anchor="b">
            <a:normAutofit/>
          </a:bodyPr>
          <a:lstStyle/>
          <a:p>
            <a:pPr algn="l">
              <a:spcBef>
                <a:spcPct val="0"/>
              </a:spcBef>
              <a:buClrTx/>
              <a:buSzTx/>
              <a:buFontTx/>
              <a:buNone/>
              <a:defRPr/>
            </a:pPr>
            <a:r>
              <a:rPr lang="en-US" altLang="zh-CN" sz="3000" b="1" cap="small" dirty="0">
                <a:latin typeface="+mj-lt"/>
                <a:ea typeface="+mj-ea"/>
                <a:cs typeface="+mj-cs"/>
              </a:rPr>
              <a:t>6.</a:t>
            </a:r>
            <a:r>
              <a:rPr lang="zh-CN" altLang="en-US" sz="3000" b="1" cap="small" dirty="0">
                <a:latin typeface="+mj-lt"/>
                <a:ea typeface="+mj-ea"/>
                <a:cs typeface="+mj-cs"/>
              </a:rPr>
              <a:t>平仓和结算制度</a:t>
            </a:r>
          </a:p>
        </p:txBody>
      </p:sp>
    </p:spTree>
    <p:extLst>
      <p:ext uri="{BB962C8B-B14F-4D97-AF65-F5344CB8AC3E}">
        <p14:creationId xmlns:p14="http://schemas.microsoft.com/office/powerpoint/2010/main" val="16743300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p>
        </p:txBody>
      </p:sp>
      <p:sp>
        <p:nvSpPr>
          <p:cNvPr id="479235" name="Rectangle 3"/>
          <p:cNvSpPr>
            <a:spLocks noGrp="1" noChangeArrowheads="1"/>
          </p:cNvSpPr>
          <p:nvPr>
            <p:ph idx="4294967295"/>
          </p:nvPr>
        </p:nvSpPr>
        <p:spPr>
          <a:xfrm>
            <a:off x="2566989" y="1628775"/>
            <a:ext cx="6842125" cy="3600450"/>
          </a:xfrm>
        </p:spPr>
        <p:txBody>
          <a:bodyPr/>
          <a:lstStyle/>
          <a:p>
            <a:pPr eaLnBrk="1" hangingPunct="1"/>
            <a:endParaRPr lang="en-US" altLang="zh-CN" sz="3200" b="1">
              <a:latin typeface="华文细黑" pitchFamily="2" charset="-122"/>
              <a:ea typeface="华文细黑" pitchFamily="2" charset="-122"/>
            </a:endParaRPr>
          </a:p>
          <a:p>
            <a:pPr eaLnBrk="1" hangingPunct="1"/>
            <a:r>
              <a:rPr lang="zh-CN" altLang="en-US" sz="3200" b="1">
                <a:latin typeface="华文细黑" pitchFamily="2" charset="-122"/>
                <a:ea typeface="华文细黑" pitchFamily="2" charset="-122"/>
              </a:rPr>
              <a:t>套期保值交易</a:t>
            </a:r>
            <a:endParaRPr lang="en-US" altLang="zh-CN" sz="3200" b="1">
              <a:latin typeface="华文细黑" pitchFamily="2" charset="-122"/>
              <a:ea typeface="华文细黑" pitchFamily="2" charset="-122"/>
            </a:endParaRPr>
          </a:p>
          <a:p>
            <a:pPr eaLnBrk="1" hangingPunct="1"/>
            <a:endParaRPr lang="en-US" altLang="zh-CN" sz="3200" b="1">
              <a:latin typeface="华文细黑" pitchFamily="2" charset="-122"/>
              <a:ea typeface="华文细黑" pitchFamily="2" charset="-122"/>
            </a:endParaRPr>
          </a:p>
          <a:p>
            <a:pPr eaLnBrk="1" hangingPunct="1"/>
            <a:r>
              <a:rPr lang="zh-CN" altLang="en-US" sz="3200" b="1">
                <a:latin typeface="华文细黑" pitchFamily="2" charset="-122"/>
                <a:ea typeface="华文细黑" pitchFamily="2" charset="-122"/>
              </a:rPr>
              <a:t>投机交易</a:t>
            </a:r>
            <a:endParaRPr lang="en-US" altLang="zh-CN" sz="3200" b="1">
              <a:latin typeface="华文细黑" pitchFamily="2" charset="-122"/>
              <a:ea typeface="华文细黑" pitchFamily="2" charset="-122"/>
            </a:endParaRPr>
          </a:p>
          <a:p>
            <a:pPr eaLnBrk="1" hangingPunct="1"/>
            <a:endParaRPr lang="en-US" altLang="zh-CN" sz="3200" b="1">
              <a:latin typeface="华文细黑" pitchFamily="2" charset="-122"/>
              <a:ea typeface="华文细黑" pitchFamily="2" charset="-122"/>
            </a:endParaRPr>
          </a:p>
          <a:p>
            <a:pPr eaLnBrk="1" hangingPunct="1"/>
            <a:r>
              <a:rPr lang="zh-CN" altLang="en-US" sz="3200" b="1">
                <a:latin typeface="华文细黑" pitchFamily="2" charset="-122"/>
                <a:ea typeface="华文细黑" pitchFamily="2" charset="-122"/>
              </a:rPr>
              <a:t>套利交易</a:t>
            </a:r>
            <a:endParaRPr lang="en-US" altLang="zh-CN" sz="3200" b="1">
              <a:latin typeface="华文细黑" pitchFamily="2" charset="-122"/>
              <a:ea typeface="华文细黑" pitchFamily="2" charset="-122"/>
            </a:endParaRPr>
          </a:p>
          <a:p>
            <a:pPr eaLnBrk="1" hangingPunct="1">
              <a:buFont typeface="Wingdings" pitchFamily="2" charset="2"/>
              <a:buNone/>
            </a:pPr>
            <a:endParaRPr lang="zh-CN" altLang="en-US" smtClean="0"/>
          </a:p>
        </p:txBody>
      </p:sp>
      <p:sp>
        <p:nvSpPr>
          <p:cNvPr id="479236" name="灯片编号占位符 3"/>
          <p:cNvSpPr txBox="1">
            <a:spLocks noGrp="1"/>
          </p:cNvSpPr>
          <p:nvPr/>
        </p:nvSpPr>
        <p:spPr bwMode="auto">
          <a:xfrm>
            <a:off x="8534400" y="6237288"/>
            <a:ext cx="2133600" cy="457200"/>
          </a:xfrm>
          <a:prstGeom prst="rect">
            <a:avLst/>
          </a:prstGeom>
          <a:noFill/>
          <a:ln w="9525">
            <a:noFill/>
            <a:miter lim="800000"/>
            <a:headEnd/>
            <a:tailEnd/>
          </a:ln>
        </p:spPr>
        <p:txBody>
          <a:bodyPr/>
          <a:lstStyle/>
          <a:p>
            <a:fld id="{9126B8A3-0999-49D3-8C59-8410390EEADF}" type="slidenum">
              <a:rPr lang="en-US" altLang="zh-CN"/>
              <a:pPr/>
              <a:t>41</a:t>
            </a:fld>
            <a:endParaRPr lang="en-US" altLang="zh-CN"/>
          </a:p>
        </p:txBody>
      </p:sp>
    </p:spTree>
    <p:extLst>
      <p:ext uri="{BB962C8B-B14F-4D97-AF65-F5344CB8AC3E}">
        <p14:creationId xmlns:p14="http://schemas.microsoft.com/office/powerpoint/2010/main" val="304283516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3"/>
          <p:cNvSpPr>
            <a:spLocks noGrp="1" noChangeArrowheads="1"/>
          </p:cNvSpPr>
          <p:nvPr>
            <p:ph type="body" idx="1"/>
          </p:nvPr>
        </p:nvSpPr>
        <p:spPr>
          <a:xfrm>
            <a:off x="2135189" y="1700213"/>
            <a:ext cx="8137525" cy="2952750"/>
          </a:xfrm>
        </p:spPr>
        <p:txBody>
          <a:bodyPr/>
          <a:lstStyle/>
          <a:p>
            <a:pPr>
              <a:buFont typeface="Wingdings" pitchFamily="2" charset="2"/>
              <a:buChar char="n"/>
            </a:pPr>
            <a:r>
              <a:rPr lang="zh-CN" altLang="en-US">
                <a:solidFill>
                  <a:schemeClr val="hlink"/>
                </a:solidFill>
              </a:rPr>
              <a:t>套期保值交易</a:t>
            </a:r>
            <a:endParaRPr lang="zh-CN" altLang="en-US">
              <a:solidFill>
                <a:schemeClr val="hlink"/>
              </a:solidFill>
              <a:ea typeface="黑体" pitchFamily="49" charset="-122"/>
            </a:endParaRPr>
          </a:p>
          <a:p>
            <a:pPr>
              <a:buFont typeface="Wingdings" pitchFamily="2" charset="2"/>
              <a:buNone/>
            </a:pPr>
            <a:r>
              <a:rPr lang="zh-CN" altLang="en-US">
                <a:solidFill>
                  <a:schemeClr val="hlink"/>
                </a:solidFill>
              </a:rPr>
              <a:t>         </a:t>
            </a:r>
            <a:endParaRPr lang="en-US" altLang="zh-CN">
              <a:solidFill>
                <a:schemeClr val="hlink"/>
              </a:solidFill>
            </a:endParaRPr>
          </a:p>
          <a:p>
            <a:pPr>
              <a:buFont typeface="Wingdings" pitchFamily="2" charset="2"/>
              <a:buNone/>
            </a:pPr>
            <a:r>
              <a:rPr lang="zh-CN" altLang="en-US">
                <a:solidFill>
                  <a:schemeClr val="hlink"/>
                </a:solidFill>
                <a:latin typeface="华文新魏" pitchFamily="2" charset="-122"/>
              </a:rPr>
              <a:t>        </a:t>
            </a:r>
            <a:r>
              <a:rPr lang="zh-CN" altLang="en-US">
                <a:solidFill>
                  <a:srgbClr val="000066"/>
                </a:solidFill>
                <a:latin typeface="华文细黑" pitchFamily="2" charset="-122"/>
                <a:ea typeface="华文细黑" pitchFamily="2" charset="-122"/>
              </a:rPr>
              <a:t>外汇期货的套期保值交易，是指利用外汇期货</a:t>
            </a:r>
            <a:endParaRPr lang="en-US" altLang="zh-CN">
              <a:solidFill>
                <a:srgbClr val="000066"/>
              </a:solidFill>
              <a:latin typeface="华文细黑" pitchFamily="2" charset="-122"/>
              <a:ea typeface="华文细黑" pitchFamily="2" charset="-122"/>
            </a:endParaRPr>
          </a:p>
          <a:p>
            <a:pPr>
              <a:buFont typeface="Wingdings" pitchFamily="2" charset="2"/>
              <a:buNone/>
            </a:pPr>
            <a:r>
              <a:rPr lang="zh-CN" altLang="en-US">
                <a:solidFill>
                  <a:srgbClr val="000066"/>
                </a:solidFill>
                <a:latin typeface="华文细黑" pitchFamily="2" charset="-122"/>
                <a:ea typeface="华文细黑" pitchFamily="2" charset="-122"/>
              </a:rPr>
              <a:t>交易确保外币资产免受汇率变动所带来的损失或确</a:t>
            </a:r>
            <a:endParaRPr lang="en-US" altLang="zh-CN">
              <a:solidFill>
                <a:srgbClr val="000066"/>
              </a:solidFill>
              <a:latin typeface="华文细黑" pitchFamily="2" charset="-122"/>
              <a:ea typeface="华文细黑" pitchFamily="2" charset="-122"/>
            </a:endParaRPr>
          </a:p>
          <a:p>
            <a:pPr>
              <a:buFont typeface="Wingdings" pitchFamily="2" charset="2"/>
              <a:buNone/>
            </a:pPr>
            <a:r>
              <a:rPr lang="zh-CN" altLang="en-US">
                <a:solidFill>
                  <a:srgbClr val="000066"/>
                </a:solidFill>
                <a:latin typeface="华文细黑" pitchFamily="2" charset="-122"/>
                <a:ea typeface="华文细黑" pitchFamily="2" charset="-122"/>
              </a:rPr>
              <a:t>保负债不因汇率的变动而增加。</a:t>
            </a:r>
          </a:p>
          <a:p>
            <a:pPr lvl="1">
              <a:buFont typeface="Wingdings" pitchFamily="2" charset="2"/>
              <a:buChar char="n"/>
            </a:pPr>
            <a:endParaRPr lang="zh-CN" altLang="en-US" smtClean="0">
              <a:solidFill>
                <a:srgbClr val="000066"/>
              </a:solidFill>
              <a:ea typeface="黑体" pitchFamily="49" charset="-122"/>
            </a:endParaRPr>
          </a:p>
          <a:p>
            <a:pPr lvl="1">
              <a:buClr>
                <a:srgbClr val="006600"/>
              </a:buClr>
              <a:buFont typeface="Wingdings" pitchFamily="2" charset="2"/>
              <a:buChar char="Ø"/>
            </a:pPr>
            <a:endParaRPr lang="zh-CN" altLang="en-US" smtClean="0">
              <a:solidFill>
                <a:srgbClr val="692AA2"/>
              </a:solidFill>
              <a:latin typeface="方正姚体" pitchFamily="2" charset="-122"/>
              <a:ea typeface="方正姚体" pitchFamily="2" charset="-122"/>
            </a:endParaRP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538852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3"/>
          <p:cNvSpPr>
            <a:spLocks noGrp="1" noChangeArrowheads="1"/>
          </p:cNvSpPr>
          <p:nvPr>
            <p:ph type="body" idx="1"/>
          </p:nvPr>
        </p:nvSpPr>
        <p:spPr>
          <a:xfrm>
            <a:off x="1774826" y="1700213"/>
            <a:ext cx="8220075" cy="3052762"/>
          </a:xfrm>
        </p:spPr>
        <p:txBody>
          <a:bodyPr/>
          <a:lstStyle/>
          <a:p>
            <a:pPr lvl="1">
              <a:buClr>
                <a:srgbClr val="006600"/>
              </a:buClr>
              <a:buFont typeface="Wingdings" pitchFamily="2" charset="2"/>
              <a:buChar char="Ø"/>
            </a:pPr>
            <a:r>
              <a:rPr lang="zh-CN" altLang="en-US" sz="2800" b="1">
                <a:solidFill>
                  <a:srgbClr val="FF0000"/>
                </a:solidFill>
                <a:latin typeface="楷体_GB2312" pitchFamily="49" charset="-122"/>
                <a:ea typeface="楷体_GB2312" pitchFamily="49" charset="-122"/>
              </a:rPr>
              <a:t>买入套期保值</a:t>
            </a:r>
          </a:p>
          <a:p>
            <a:pPr lvl="1">
              <a:buClr>
                <a:srgbClr val="006600"/>
              </a:buClr>
              <a:buFont typeface="Wingdings" pitchFamily="2" charset="2"/>
              <a:buChar char="Ø"/>
            </a:pPr>
            <a:endParaRPr lang="zh-CN" altLang="en-US" sz="1400" b="1">
              <a:solidFill>
                <a:srgbClr val="006600"/>
              </a:solidFill>
              <a:latin typeface="楷体_GB2312" pitchFamily="49" charset="-122"/>
              <a:ea typeface="楷体_GB2312" pitchFamily="49" charset="-122"/>
            </a:endParaRPr>
          </a:p>
          <a:p>
            <a:pPr lvl="1">
              <a:buClr>
                <a:srgbClr val="006600"/>
              </a:buClr>
              <a:buFont typeface="Wingdings" pitchFamily="2" charset="2"/>
              <a:buNone/>
            </a:pPr>
            <a:r>
              <a:rPr lang="zh-CN" altLang="en-US" smtClean="0">
                <a:solidFill>
                  <a:srgbClr val="000066"/>
                </a:solidFill>
                <a:latin typeface="黑体" pitchFamily="49" charset="-122"/>
                <a:ea typeface="黑体" pitchFamily="49" charset="-122"/>
              </a:rPr>
              <a:t>      </a:t>
            </a:r>
            <a:r>
              <a:rPr lang="zh-CN" altLang="en-US" sz="2800" b="1">
                <a:solidFill>
                  <a:srgbClr val="000066"/>
                </a:solidFill>
                <a:latin typeface="华文细黑" pitchFamily="2" charset="-122"/>
                <a:ea typeface="华文细黑" pitchFamily="2" charset="-122"/>
              </a:rPr>
              <a:t>指在即期外汇市场上处于空头地位的人，即</a:t>
            </a:r>
            <a:endParaRPr lang="en-US" altLang="zh-CN" sz="2800" b="1">
              <a:solidFill>
                <a:srgbClr val="000066"/>
              </a:solidFill>
              <a:latin typeface="华文细黑" pitchFamily="2" charset="-122"/>
              <a:ea typeface="华文细黑" pitchFamily="2" charset="-122"/>
            </a:endParaRPr>
          </a:p>
          <a:p>
            <a:pPr lvl="1">
              <a:buClr>
                <a:srgbClr val="006600"/>
              </a:buClr>
              <a:buFont typeface="Wingdings" pitchFamily="2" charset="2"/>
              <a:buNone/>
            </a:pPr>
            <a:r>
              <a:rPr lang="zh-CN" altLang="en-US" sz="2800" b="1">
                <a:solidFill>
                  <a:srgbClr val="000066"/>
                </a:solidFill>
                <a:latin typeface="华文细黑" pitchFamily="2" charset="-122"/>
                <a:ea typeface="华文细黑" pitchFamily="2" charset="-122"/>
              </a:rPr>
              <a:t>拥有外币负债的人，为防止将来偿付外币负债时</a:t>
            </a:r>
            <a:endParaRPr lang="en-US" altLang="zh-CN" sz="2800" b="1">
              <a:solidFill>
                <a:srgbClr val="000066"/>
              </a:solidFill>
              <a:latin typeface="华文细黑" pitchFamily="2" charset="-122"/>
              <a:ea typeface="华文细黑" pitchFamily="2" charset="-122"/>
            </a:endParaRPr>
          </a:p>
          <a:p>
            <a:pPr lvl="1">
              <a:buClr>
                <a:srgbClr val="006600"/>
              </a:buClr>
              <a:buFont typeface="Wingdings" pitchFamily="2" charset="2"/>
              <a:buNone/>
            </a:pPr>
            <a:r>
              <a:rPr lang="zh-CN" altLang="en-US" sz="2800" b="1">
                <a:solidFill>
                  <a:srgbClr val="000066"/>
                </a:solidFill>
                <a:latin typeface="华文细黑" pitchFamily="2" charset="-122"/>
                <a:ea typeface="华文细黑" pitchFamily="2" charset="-122"/>
              </a:rPr>
              <a:t>汇价上升需多支出款项，在外汇期货市场上做一</a:t>
            </a:r>
            <a:endParaRPr lang="en-US" altLang="zh-CN" sz="2800" b="1">
              <a:solidFill>
                <a:srgbClr val="000066"/>
              </a:solidFill>
              <a:latin typeface="华文细黑" pitchFamily="2" charset="-122"/>
              <a:ea typeface="华文细黑" pitchFamily="2" charset="-122"/>
            </a:endParaRPr>
          </a:p>
          <a:p>
            <a:pPr lvl="1">
              <a:buClr>
                <a:srgbClr val="006600"/>
              </a:buClr>
              <a:buFont typeface="Wingdings" pitchFamily="2" charset="2"/>
              <a:buNone/>
            </a:pPr>
            <a:r>
              <a:rPr lang="zh-CN" altLang="en-US" sz="2800" b="1">
                <a:solidFill>
                  <a:srgbClr val="000066"/>
                </a:solidFill>
                <a:latin typeface="华文细黑" pitchFamily="2" charset="-122"/>
                <a:ea typeface="华文细黑" pitchFamily="2" charset="-122"/>
              </a:rPr>
              <a:t>笔相应的买进交易。</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3344688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3"/>
          <p:cNvSpPr>
            <a:spLocks noGrp="1" noChangeArrowheads="1"/>
          </p:cNvSpPr>
          <p:nvPr>
            <p:ph type="body" idx="1"/>
          </p:nvPr>
        </p:nvSpPr>
        <p:spPr>
          <a:xfrm>
            <a:off x="1774826" y="1484313"/>
            <a:ext cx="8220075" cy="4032250"/>
          </a:xfrm>
        </p:spPr>
        <p:txBody>
          <a:bodyPr/>
          <a:lstStyle/>
          <a:p>
            <a:pPr lvl="1">
              <a:buClr>
                <a:srgbClr val="006600"/>
              </a:buClr>
              <a:buFont typeface="Wingdings 2" pitchFamily="18" charset="2"/>
              <a:buNone/>
            </a:pPr>
            <a:r>
              <a:rPr lang="zh-CN" altLang="en-US" sz="3200" b="1">
                <a:solidFill>
                  <a:srgbClr val="FF0000"/>
                </a:solidFill>
                <a:latin typeface="幼圆" pitchFamily="49" charset="-122"/>
                <a:ea typeface="幼圆" pitchFamily="49" charset="-122"/>
              </a:rPr>
              <a:t>买入套期保值示例：</a:t>
            </a:r>
          </a:p>
          <a:p>
            <a:pPr lvl="1">
              <a:buClr>
                <a:srgbClr val="006600"/>
              </a:buClr>
              <a:buFont typeface="Wingdings" pitchFamily="2" charset="2"/>
              <a:buNone/>
            </a:pPr>
            <a:endParaRPr lang="zh-CN" altLang="en-US" sz="9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sz="2800">
                <a:solidFill>
                  <a:srgbClr val="692AA2"/>
                </a:solidFill>
                <a:latin typeface="方正姚体" pitchFamily="2" charset="-122"/>
                <a:ea typeface="方正姚体" pitchFamily="2" charset="-122"/>
              </a:rPr>
              <a:t>美国进口商 </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月</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日从德国 购买一批货物，价</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格</a:t>
            </a:r>
            <a:r>
              <a:rPr lang="en-US" altLang="zh-CN" sz="2800">
                <a:solidFill>
                  <a:srgbClr val="692AA2"/>
                </a:solidFill>
                <a:latin typeface="方正姚体" pitchFamily="2" charset="-122"/>
                <a:ea typeface="方正姚体" pitchFamily="2" charset="-122"/>
              </a:rPr>
              <a:t>125,000</a:t>
            </a:r>
            <a:r>
              <a:rPr lang="zh-CN" altLang="en-US" sz="2800">
                <a:solidFill>
                  <a:srgbClr val="692AA2"/>
                </a:solidFill>
                <a:latin typeface="方正姚体" pitchFamily="2" charset="-122"/>
                <a:ea typeface="方正姚体" pitchFamily="2" charset="-122"/>
              </a:rPr>
              <a:t>欧元，</a:t>
            </a:r>
            <a:r>
              <a:rPr lang="en-US" altLang="zh-CN" sz="2800">
                <a:solidFill>
                  <a:srgbClr val="692AA2"/>
                </a:solidFill>
                <a:latin typeface="方正姚体" pitchFamily="2" charset="-122"/>
                <a:ea typeface="方正姚体" pitchFamily="2" charset="-122"/>
              </a:rPr>
              <a:t>1</a:t>
            </a:r>
            <a:r>
              <a:rPr lang="zh-CN" altLang="en-US" sz="2800">
                <a:solidFill>
                  <a:srgbClr val="692AA2"/>
                </a:solidFill>
                <a:latin typeface="方正姚体" pitchFamily="2" charset="-122"/>
                <a:ea typeface="方正姚体" pitchFamily="2" charset="-122"/>
              </a:rPr>
              <a:t>个月后支付货款。为了防止汇</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率变动风险（因欧元升值而付出更多美元）。该</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进口商</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月</a:t>
            </a:r>
            <a:r>
              <a:rPr lang="en-US" altLang="zh-CN" sz="2800">
                <a:solidFill>
                  <a:srgbClr val="692AA2"/>
                </a:solidFill>
                <a:latin typeface="方正姚体" pitchFamily="2" charset="-122"/>
                <a:ea typeface="方正姚体" pitchFamily="2" charset="-122"/>
              </a:rPr>
              <a:t>5</a:t>
            </a:r>
            <a:r>
              <a:rPr lang="zh-CN" altLang="en-US" sz="2800">
                <a:solidFill>
                  <a:srgbClr val="692AA2"/>
                </a:solidFill>
                <a:latin typeface="方正姚体" pitchFamily="2" charset="-122"/>
                <a:ea typeface="方正姚体" pitchFamily="2" charset="-122"/>
              </a:rPr>
              <a:t>日在期货市场买入</a:t>
            </a:r>
            <a:r>
              <a:rPr lang="en-US" altLang="zh-CN" sz="2800">
                <a:solidFill>
                  <a:srgbClr val="692AA2"/>
                </a:solidFill>
                <a:latin typeface="方正姚体" pitchFamily="2" charset="-122"/>
                <a:ea typeface="方正姚体" pitchFamily="2" charset="-122"/>
              </a:rPr>
              <a:t>1</a:t>
            </a:r>
            <a:r>
              <a:rPr lang="zh-CN" altLang="en-US" sz="2800">
                <a:solidFill>
                  <a:srgbClr val="692AA2"/>
                </a:solidFill>
                <a:latin typeface="方正姚体" pitchFamily="2" charset="-122"/>
                <a:ea typeface="方正姚体" pitchFamily="2" charset="-122"/>
              </a:rPr>
              <a:t>张</a:t>
            </a:r>
            <a:r>
              <a:rPr lang="en-US" altLang="zh-CN" sz="2800">
                <a:solidFill>
                  <a:srgbClr val="692AA2"/>
                </a:solidFill>
                <a:latin typeface="方正姚体" pitchFamily="2" charset="-122"/>
                <a:ea typeface="方正姚体" pitchFamily="2" charset="-122"/>
              </a:rPr>
              <a:t>6</a:t>
            </a:r>
            <a:r>
              <a:rPr lang="zh-CN" altLang="en-US" sz="2800">
                <a:solidFill>
                  <a:srgbClr val="692AA2"/>
                </a:solidFill>
                <a:latin typeface="方正姚体" pitchFamily="2" charset="-122"/>
                <a:ea typeface="方正姚体" pitchFamily="2" charset="-122"/>
              </a:rPr>
              <a:t>月期的欧元期</a:t>
            </a:r>
            <a:endParaRPr lang="en-US" altLang="zh-CN"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货合约，面值是</a:t>
            </a:r>
            <a:r>
              <a:rPr lang="en-US" altLang="zh-CN" sz="2800">
                <a:solidFill>
                  <a:srgbClr val="692AA2"/>
                </a:solidFill>
                <a:latin typeface="方正姚体" pitchFamily="2" charset="-122"/>
                <a:ea typeface="方正姚体" pitchFamily="2" charset="-122"/>
              </a:rPr>
              <a:t>125,000</a:t>
            </a:r>
            <a:r>
              <a:rPr lang="zh-CN" altLang="en-US" sz="2800">
                <a:solidFill>
                  <a:srgbClr val="692AA2"/>
                </a:solidFill>
                <a:latin typeface="方正姚体" pitchFamily="2" charset="-122"/>
                <a:ea typeface="方正姚体" pitchFamily="2" charset="-122"/>
              </a:rPr>
              <a:t>欧元，价格是</a:t>
            </a:r>
            <a:r>
              <a:rPr lang="en-US" altLang="zh-CN" sz="2800">
                <a:solidFill>
                  <a:srgbClr val="692AA2"/>
                </a:solidFill>
                <a:latin typeface="方正姚体" pitchFamily="2" charset="-122"/>
                <a:ea typeface="方正姚体" pitchFamily="2" charset="-122"/>
              </a:rPr>
              <a:t>1.2020</a:t>
            </a:r>
            <a:r>
              <a:rPr lang="zh-CN" altLang="en-US" sz="2800">
                <a:solidFill>
                  <a:srgbClr val="692AA2"/>
                </a:solidFill>
                <a:latin typeface="方正姚体" pitchFamily="2" charset="-122"/>
                <a:ea typeface="方正姚体" pitchFamily="2" charset="-122"/>
              </a:rPr>
              <a:t>美元</a:t>
            </a:r>
            <a:r>
              <a:rPr lang="en-US" altLang="zh-CN" sz="2800">
                <a:solidFill>
                  <a:srgbClr val="692AA2"/>
                </a:solidFill>
                <a:latin typeface="方正姚体" pitchFamily="2" charset="-122"/>
                <a:ea typeface="方正姚体" pitchFamily="2" charset="-122"/>
              </a:rPr>
              <a:t>/</a:t>
            </a: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欧元。其他价格及整个操作过程如下表所示。</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15342739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body" idx="1"/>
          </p:nvPr>
        </p:nvSpPr>
        <p:spPr>
          <a:xfrm>
            <a:off x="1524000" y="4581526"/>
            <a:ext cx="8496300" cy="1808163"/>
          </a:xfrm>
        </p:spPr>
        <p:txBody>
          <a:bodyPr/>
          <a:lstStyle/>
          <a:p>
            <a:pPr lvl="1">
              <a:buClr>
                <a:srgbClr val="006600"/>
              </a:buClr>
              <a:buFont typeface="Wingdings" pitchFamily="2" charset="2"/>
              <a:buChar char="Ø"/>
            </a:pPr>
            <a:r>
              <a:rPr lang="zh-CN" altLang="en-US" b="1">
                <a:solidFill>
                  <a:srgbClr val="692AA2"/>
                </a:solidFill>
                <a:latin typeface="方正姚体" pitchFamily="2" charset="-122"/>
                <a:ea typeface="方正姚体" pitchFamily="2" charset="-122"/>
              </a:rPr>
              <a:t>因利用期货市场套期保值，使进口商蒙受的损失减至</a:t>
            </a:r>
            <a:r>
              <a:rPr lang="en-US" altLang="zh-CN" b="1">
                <a:solidFill>
                  <a:srgbClr val="692AA2"/>
                </a:solidFill>
                <a:latin typeface="方正姚体" pitchFamily="2" charset="-122"/>
                <a:ea typeface="方正姚体" pitchFamily="2" charset="-122"/>
              </a:rPr>
              <a:t>125</a:t>
            </a: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美元。如果欧元贬值，期货市场 的亏损就由现货市场的盈</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利来弥补。最后的结果可能是少量 的亏损，或少量盈利，</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也有可能持平。</a:t>
            </a:r>
            <a:endParaRPr lang="zh-CN" altLang="en-US" b="1">
              <a:solidFill>
                <a:srgbClr val="006600"/>
              </a:solidFill>
              <a:latin typeface="楷体_GB2312" pitchFamily="49" charset="-122"/>
              <a:ea typeface="楷体_GB2312" pitchFamily="49" charset="-122"/>
            </a:endParaRPr>
          </a:p>
          <a:p>
            <a:pPr lvl="1">
              <a:buClr>
                <a:srgbClr val="006600"/>
              </a:buClr>
              <a:buFont typeface="Wingdings" pitchFamily="2" charset="2"/>
              <a:buNone/>
            </a:pPr>
            <a:endParaRPr lang="zh-CN" altLang="en-US" b="1">
              <a:solidFill>
                <a:srgbClr val="006600"/>
              </a:solidFill>
              <a:latin typeface="楷体_GB2312" pitchFamily="49" charset="-122"/>
              <a:ea typeface="楷体_GB2312" pitchFamily="49" charset="-122"/>
            </a:endParaRPr>
          </a:p>
        </p:txBody>
      </p:sp>
      <p:sp>
        <p:nvSpPr>
          <p:cNvPr id="483331" name="Text Box 4"/>
          <p:cNvSpPr txBox="1">
            <a:spLocks noChangeArrowheads="1"/>
          </p:cNvSpPr>
          <p:nvPr/>
        </p:nvSpPr>
        <p:spPr bwMode="auto">
          <a:xfrm>
            <a:off x="3287714" y="1196975"/>
            <a:ext cx="5545137" cy="522288"/>
          </a:xfrm>
          <a:prstGeom prst="rect">
            <a:avLst/>
          </a:prstGeom>
          <a:noFill/>
          <a:ln w="9525">
            <a:noFill/>
            <a:miter lim="800000"/>
            <a:headEnd/>
            <a:tailEnd/>
          </a:ln>
        </p:spPr>
        <p:txBody>
          <a:bodyPr>
            <a:spAutoFit/>
          </a:bodyPr>
          <a:lstStyle/>
          <a:p>
            <a:pPr>
              <a:spcBef>
                <a:spcPct val="50000"/>
              </a:spcBef>
            </a:pPr>
            <a:r>
              <a:rPr lang="zh-CN" altLang="en-US" sz="2800" b="1">
                <a:latin typeface="幼圆" pitchFamily="49" charset="-122"/>
                <a:ea typeface="幼圆" pitchFamily="49" charset="-122"/>
              </a:rPr>
              <a:t>买入套期保值操作过程 </a:t>
            </a:r>
          </a:p>
        </p:txBody>
      </p:sp>
      <p:pic>
        <p:nvPicPr>
          <p:cNvPr id="377861" name="Picture 5" descr="表6－4"/>
          <p:cNvPicPr>
            <a:picLocks noChangeAspect="1" noChangeArrowheads="1"/>
          </p:cNvPicPr>
          <p:nvPr/>
        </p:nvPicPr>
        <p:blipFill>
          <a:blip r:embed="rId2" cstate="print"/>
          <a:srcRect/>
          <a:stretch>
            <a:fillRect/>
          </a:stretch>
        </p:blipFill>
        <p:spPr bwMode="auto">
          <a:xfrm>
            <a:off x="1847851" y="1700213"/>
            <a:ext cx="8424863" cy="2881312"/>
          </a:xfrm>
          <a:prstGeom prst="rect">
            <a:avLst/>
          </a:prstGeom>
          <a:noFill/>
          <a:ln w="9525">
            <a:noFill/>
            <a:miter lim="800000"/>
            <a:headEnd/>
            <a:tailEnd/>
          </a:ln>
        </p:spPr>
      </p:pic>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25682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7861"/>
                                        </p:tgtEl>
                                        <p:attrNameLst>
                                          <p:attrName>style.visibility</p:attrName>
                                        </p:attrNameLst>
                                      </p:cBhvr>
                                      <p:to>
                                        <p:strVal val="visible"/>
                                      </p:to>
                                    </p:set>
                                    <p:anim calcmode="lin" valueType="num">
                                      <p:cBhvr additive="base">
                                        <p:cTn id="7" dur="500" fill="hold"/>
                                        <p:tgtEl>
                                          <p:spTgt spid="377861"/>
                                        </p:tgtEl>
                                        <p:attrNameLst>
                                          <p:attrName>ppt_x</p:attrName>
                                        </p:attrNameLst>
                                      </p:cBhvr>
                                      <p:tavLst>
                                        <p:tav tm="0">
                                          <p:val>
                                            <p:strVal val="#ppt_x"/>
                                          </p:val>
                                        </p:tav>
                                        <p:tav tm="100000">
                                          <p:val>
                                            <p:strVal val="#ppt_x"/>
                                          </p:val>
                                        </p:tav>
                                      </p:tavLst>
                                    </p:anim>
                                    <p:anim calcmode="lin" valueType="num">
                                      <p:cBhvr additive="base">
                                        <p:cTn id="8" dur="500" fill="hold"/>
                                        <p:tgtEl>
                                          <p:spTgt spid="377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7859">
                                            <p:txEl>
                                              <p:pRg st="0" end="0"/>
                                            </p:txEl>
                                          </p:spTgt>
                                        </p:tgtEl>
                                        <p:attrNameLst>
                                          <p:attrName>style.visibility</p:attrName>
                                        </p:attrNameLst>
                                      </p:cBhvr>
                                      <p:to>
                                        <p:strVal val="visible"/>
                                      </p:to>
                                    </p:set>
                                    <p:animEffect transition="in" filter="blinds(horizontal)">
                                      <p:cBhvr>
                                        <p:cTn id="13" dur="500"/>
                                        <p:tgtEl>
                                          <p:spTgt spid="377859">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16" dur="500"/>
                                        <p:tgtEl>
                                          <p:spTgt spid="377859">
                                            <p:txEl>
                                              <p:pRg st="1" end="1"/>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9" dur="500"/>
                                        <p:tgtEl>
                                          <p:spTgt spid="377859">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22" dur="5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3"/>
          <p:cNvSpPr>
            <a:spLocks noGrp="1" noChangeArrowheads="1"/>
          </p:cNvSpPr>
          <p:nvPr>
            <p:ph type="body" idx="1"/>
          </p:nvPr>
        </p:nvSpPr>
        <p:spPr>
          <a:xfrm>
            <a:off x="1524001" y="1341439"/>
            <a:ext cx="8893175" cy="3887787"/>
          </a:xfrm>
        </p:spPr>
        <p:txBody>
          <a:bodyPr/>
          <a:lstStyle/>
          <a:p>
            <a:pPr>
              <a:buFont typeface="Wingdings" pitchFamily="2" charset="2"/>
              <a:buNone/>
            </a:pPr>
            <a:endParaRPr lang="zh-CN" altLang="en-US" smtClean="0">
              <a:solidFill>
                <a:schemeClr val="hlink"/>
              </a:solidFill>
            </a:endParaRPr>
          </a:p>
          <a:p>
            <a:pPr lvl="1">
              <a:buClr>
                <a:srgbClr val="006600"/>
              </a:buClr>
              <a:buFont typeface="Wingdings" pitchFamily="2" charset="2"/>
              <a:buChar char="Ø"/>
            </a:pPr>
            <a:r>
              <a:rPr lang="zh-CN" altLang="en-US" sz="2800" b="1">
                <a:solidFill>
                  <a:srgbClr val="FF0000"/>
                </a:solidFill>
                <a:latin typeface="楷体_GB2312" pitchFamily="49" charset="-122"/>
                <a:ea typeface="楷体_GB2312" pitchFamily="49" charset="-122"/>
              </a:rPr>
              <a:t>卖出套期保值</a:t>
            </a:r>
            <a:endParaRPr lang="zh-CN" altLang="en-US" b="1" smtClean="0">
              <a:solidFill>
                <a:srgbClr val="006600"/>
              </a:solidFill>
              <a:latin typeface="楷体_GB2312" pitchFamily="49" charset="-122"/>
              <a:ea typeface="楷体_GB2312" pitchFamily="49" charset="-122"/>
            </a:endParaRPr>
          </a:p>
          <a:p>
            <a:pPr lvl="1">
              <a:buClr>
                <a:srgbClr val="006600"/>
              </a:buCl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sz="2800">
                <a:solidFill>
                  <a:srgbClr val="000066"/>
                </a:solidFill>
                <a:latin typeface="黑体" pitchFamily="49" charset="-122"/>
                <a:ea typeface="黑体" pitchFamily="49" charset="-122"/>
              </a:rPr>
              <a:t>指在即期外汇市场上处于多头地位的人，即持有</a:t>
            </a:r>
            <a:endParaRPr lang="en-US" altLang="zh-CN" sz="2800">
              <a:solidFill>
                <a:srgbClr val="000066"/>
              </a:solidFill>
              <a:latin typeface="黑体" pitchFamily="49" charset="-122"/>
              <a:ea typeface="黑体" pitchFamily="49" charset="-122"/>
            </a:endParaRPr>
          </a:p>
          <a:p>
            <a:pPr lvl="1">
              <a:buClr>
                <a:srgbClr val="006600"/>
              </a:buClr>
              <a:buFont typeface="Wingdings" pitchFamily="2" charset="2"/>
              <a:buNone/>
            </a:pPr>
            <a:r>
              <a:rPr lang="zh-CN" altLang="en-US" sz="2800">
                <a:solidFill>
                  <a:srgbClr val="000066"/>
                </a:solidFill>
                <a:latin typeface="黑体" pitchFamily="49" charset="-122"/>
                <a:ea typeface="黑体" pitchFamily="49" charset="-122"/>
              </a:rPr>
              <a:t>外币资产的人，为防止外币汇价将来下跌导致外币资</a:t>
            </a:r>
            <a:endParaRPr lang="en-US" altLang="zh-CN" sz="2800">
              <a:solidFill>
                <a:srgbClr val="000066"/>
              </a:solidFill>
              <a:latin typeface="黑体" pitchFamily="49" charset="-122"/>
              <a:ea typeface="黑体" pitchFamily="49" charset="-122"/>
            </a:endParaRPr>
          </a:p>
          <a:p>
            <a:pPr lvl="1">
              <a:buClr>
                <a:srgbClr val="006600"/>
              </a:buClr>
              <a:buFont typeface="Wingdings" pitchFamily="2" charset="2"/>
              <a:buNone/>
            </a:pPr>
            <a:r>
              <a:rPr lang="zh-CN" altLang="en-US" sz="2800">
                <a:solidFill>
                  <a:srgbClr val="000066"/>
                </a:solidFill>
                <a:latin typeface="黑体" pitchFamily="49" charset="-122"/>
                <a:ea typeface="黑体" pitchFamily="49" charset="-122"/>
              </a:rPr>
              <a:t>产贬值而在外汇期货市场上做一笔相应的卖出交易。</a:t>
            </a:r>
            <a:endParaRPr lang="zh-CN" altLang="en-US" sz="280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a:solidFill>
                  <a:srgbClr val="692AA2"/>
                </a:solidFill>
                <a:latin typeface="方正姚体" pitchFamily="2" charset="-122"/>
                <a:ea typeface="方正姚体" pitchFamily="2" charset="-122"/>
              </a:rPr>
              <a:t>      </a:t>
            </a:r>
            <a:r>
              <a:rPr lang="zh-CN" altLang="en-US" sz="2800" b="1">
                <a:solidFill>
                  <a:srgbClr val="692AA2"/>
                </a:solidFill>
                <a:latin typeface="方正姚体" pitchFamily="2" charset="-122"/>
                <a:ea typeface="方正姚体" pitchFamily="2" charset="-122"/>
              </a:rPr>
              <a:t>在国际贸易中以外汇收取的应收款、贷款及存款</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均可用卖出套期保值法来避免或减少汇率变动风险。</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25830375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3"/>
          <p:cNvSpPr>
            <a:spLocks noGrp="1" noChangeArrowheads="1"/>
          </p:cNvSpPr>
          <p:nvPr>
            <p:ph type="body" idx="1"/>
          </p:nvPr>
        </p:nvSpPr>
        <p:spPr>
          <a:xfrm>
            <a:off x="1524000" y="1628775"/>
            <a:ext cx="8820150" cy="4103688"/>
          </a:xfrm>
        </p:spPr>
        <p:txBody>
          <a:bodyPr/>
          <a:lstStyle/>
          <a:p>
            <a:pPr lvl="1">
              <a:buClr>
                <a:srgbClr val="006600"/>
              </a:buClr>
              <a:buFont typeface="Wingdings 2" pitchFamily="18" charset="2"/>
              <a:buNone/>
            </a:pPr>
            <a:r>
              <a:rPr lang="zh-CN" altLang="en-US" sz="2800" b="1">
                <a:solidFill>
                  <a:srgbClr val="FF0000"/>
                </a:solidFill>
                <a:latin typeface="幼圆" pitchFamily="49" charset="-122"/>
                <a:ea typeface="幼圆" pitchFamily="49" charset="-122"/>
              </a:rPr>
              <a:t>卖出套期保值示例：</a:t>
            </a: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sz="2800" b="1">
                <a:solidFill>
                  <a:srgbClr val="692AA2"/>
                </a:solidFill>
                <a:latin typeface="方正姚体" pitchFamily="2" charset="-122"/>
                <a:ea typeface="方正姚体" pitchFamily="2" charset="-122"/>
              </a:rPr>
              <a:t>美国一出口商</a:t>
            </a:r>
            <a:r>
              <a:rPr lang="en-US" altLang="zh-CN" sz="2800" b="1">
                <a:solidFill>
                  <a:srgbClr val="692AA2"/>
                </a:solidFill>
                <a:latin typeface="方正姚体" pitchFamily="2" charset="-122"/>
                <a:ea typeface="方正姚体" pitchFamily="2" charset="-122"/>
              </a:rPr>
              <a:t>7</a:t>
            </a:r>
            <a:r>
              <a:rPr lang="zh-CN" altLang="en-US" sz="2800" b="1">
                <a:solidFill>
                  <a:srgbClr val="692AA2"/>
                </a:solidFill>
                <a:latin typeface="方正姚体" pitchFamily="2" charset="-122"/>
                <a:ea typeface="方正姚体" pitchFamily="2" charset="-122"/>
              </a:rPr>
              <a:t>月</a:t>
            </a:r>
            <a:r>
              <a:rPr lang="en-US" altLang="zh-CN" sz="2800" b="1">
                <a:solidFill>
                  <a:srgbClr val="692AA2"/>
                </a:solidFill>
                <a:latin typeface="方正姚体" pitchFamily="2" charset="-122"/>
                <a:ea typeface="方正姚体" pitchFamily="2" charset="-122"/>
              </a:rPr>
              <a:t>8</a:t>
            </a:r>
            <a:r>
              <a:rPr lang="zh-CN" altLang="en-US" sz="2800" b="1">
                <a:solidFill>
                  <a:srgbClr val="692AA2"/>
                </a:solidFill>
                <a:latin typeface="方正姚体" pitchFamily="2" charset="-122"/>
                <a:ea typeface="方正姚体" pitchFamily="2" charset="-122"/>
              </a:rPr>
              <a:t>日向加拿大 出口一批货物，加</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元 为计价货币，价值</a:t>
            </a:r>
            <a:r>
              <a:rPr lang="en-US" altLang="zh-CN" sz="2800" b="1">
                <a:solidFill>
                  <a:srgbClr val="692AA2"/>
                </a:solidFill>
                <a:latin typeface="方正姚体" pitchFamily="2" charset="-122"/>
                <a:ea typeface="方正姚体" pitchFamily="2" charset="-122"/>
              </a:rPr>
              <a:t>100,000</a:t>
            </a:r>
            <a:r>
              <a:rPr lang="zh-CN" altLang="en-US" sz="2800" b="1">
                <a:solidFill>
                  <a:srgbClr val="692AA2"/>
                </a:solidFill>
                <a:latin typeface="方正姚体" pitchFamily="2" charset="-122"/>
                <a:ea typeface="方正姚体" pitchFamily="2" charset="-122"/>
              </a:rPr>
              <a:t>加元，议定</a:t>
            </a:r>
            <a:r>
              <a:rPr lang="en-US" altLang="zh-CN" sz="2800" b="1">
                <a:solidFill>
                  <a:srgbClr val="692AA2"/>
                </a:solidFill>
                <a:latin typeface="方正姚体" pitchFamily="2" charset="-122"/>
                <a:ea typeface="方正姚体" pitchFamily="2" charset="-122"/>
              </a:rPr>
              <a:t>2</a:t>
            </a:r>
            <a:r>
              <a:rPr lang="zh-CN" altLang="en-US" sz="2800" b="1">
                <a:solidFill>
                  <a:srgbClr val="692AA2"/>
                </a:solidFill>
                <a:latin typeface="方正姚体" pitchFamily="2" charset="-122"/>
                <a:ea typeface="方正姚体" pitchFamily="2" charset="-122"/>
              </a:rPr>
              <a:t>个月后 收</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回货款。为防止</a:t>
            </a:r>
            <a:r>
              <a:rPr lang="en-US" altLang="zh-CN" sz="2800" b="1">
                <a:solidFill>
                  <a:srgbClr val="692AA2"/>
                </a:solidFill>
                <a:latin typeface="方正姚体" pitchFamily="2" charset="-122"/>
                <a:ea typeface="方正姚体" pitchFamily="2" charset="-122"/>
              </a:rPr>
              <a:t>2</a:t>
            </a:r>
            <a:r>
              <a:rPr lang="zh-CN" altLang="en-US" sz="2800" b="1">
                <a:solidFill>
                  <a:srgbClr val="692AA2"/>
                </a:solidFill>
                <a:latin typeface="方正姚体" pitchFamily="2" charset="-122"/>
                <a:ea typeface="方正姚体" pitchFamily="2" charset="-122"/>
              </a:rPr>
              <a:t>个月后加元贬值带来损失，该出口</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商 在期货市场 卖出</a:t>
            </a:r>
            <a:r>
              <a:rPr lang="en-US" altLang="zh-CN" sz="2800" b="1">
                <a:solidFill>
                  <a:srgbClr val="692AA2"/>
                </a:solidFill>
                <a:latin typeface="方正姚体" pitchFamily="2" charset="-122"/>
                <a:ea typeface="方正姚体" pitchFamily="2" charset="-122"/>
              </a:rPr>
              <a:t>1</a:t>
            </a:r>
            <a:r>
              <a:rPr lang="zh-CN" altLang="en-US" sz="2800" b="1">
                <a:solidFill>
                  <a:srgbClr val="692AA2"/>
                </a:solidFill>
                <a:latin typeface="方正姚体" pitchFamily="2" charset="-122"/>
                <a:ea typeface="方正姚体" pitchFamily="2" charset="-122"/>
              </a:rPr>
              <a:t>张</a:t>
            </a:r>
            <a:r>
              <a:rPr lang="en-US" altLang="zh-CN" sz="2800" b="1">
                <a:solidFill>
                  <a:srgbClr val="692AA2"/>
                </a:solidFill>
                <a:latin typeface="方正姚体" pitchFamily="2" charset="-122"/>
                <a:ea typeface="方正姚体" pitchFamily="2" charset="-122"/>
              </a:rPr>
              <a:t>9</a:t>
            </a:r>
            <a:r>
              <a:rPr lang="zh-CN" altLang="en-US" sz="2800" b="1">
                <a:solidFill>
                  <a:srgbClr val="692AA2"/>
                </a:solidFill>
                <a:latin typeface="方正姚体" pitchFamily="2" charset="-122"/>
                <a:ea typeface="方正姚体" pitchFamily="2" charset="-122"/>
              </a:rPr>
              <a:t>月期加元期货合约。加元面</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值</a:t>
            </a:r>
            <a:r>
              <a:rPr lang="en-US" altLang="zh-CN" sz="2800" b="1">
                <a:solidFill>
                  <a:srgbClr val="692AA2"/>
                </a:solidFill>
                <a:latin typeface="方正姚体" pitchFamily="2" charset="-122"/>
                <a:ea typeface="方正姚体" pitchFamily="2" charset="-122"/>
              </a:rPr>
              <a:t>100,000</a:t>
            </a:r>
            <a:r>
              <a:rPr lang="zh-CN" altLang="en-US" sz="2800" b="1">
                <a:solidFill>
                  <a:srgbClr val="692AA2"/>
                </a:solidFill>
                <a:latin typeface="方正姚体" pitchFamily="2" charset="-122"/>
                <a:ea typeface="方正姚体" pitchFamily="2" charset="-122"/>
              </a:rPr>
              <a:t>加元，价格</a:t>
            </a:r>
            <a:r>
              <a:rPr lang="en-US" altLang="zh-CN" sz="2800" b="1">
                <a:solidFill>
                  <a:srgbClr val="692AA2"/>
                </a:solidFill>
                <a:latin typeface="方正姚体" pitchFamily="2" charset="-122"/>
                <a:ea typeface="方正姚体" pitchFamily="2" charset="-122"/>
              </a:rPr>
              <a:t>0.8595</a:t>
            </a:r>
            <a:r>
              <a:rPr lang="zh-CN" altLang="en-US" sz="2800" b="1">
                <a:solidFill>
                  <a:srgbClr val="692AA2"/>
                </a:solidFill>
                <a:latin typeface="方正姚体" pitchFamily="2" charset="-122"/>
                <a:ea typeface="方正姚体" pitchFamily="2" charset="-122"/>
              </a:rPr>
              <a:t>美元</a:t>
            </a:r>
            <a:r>
              <a:rPr lang="en-US" altLang="zh-CN" sz="2800" b="1">
                <a:solidFill>
                  <a:srgbClr val="692AA2"/>
                </a:solidFill>
                <a:latin typeface="方正姚体" pitchFamily="2" charset="-122"/>
                <a:ea typeface="方正姚体" pitchFamily="2" charset="-122"/>
              </a:rPr>
              <a:t>/</a:t>
            </a:r>
            <a:r>
              <a:rPr lang="zh-CN" altLang="en-US" sz="2800" b="1">
                <a:solidFill>
                  <a:srgbClr val="692AA2"/>
                </a:solidFill>
                <a:latin typeface="方正姚体" pitchFamily="2" charset="-122"/>
                <a:ea typeface="方正姚体" pitchFamily="2" charset="-122"/>
              </a:rPr>
              <a:t>加元，其他的价格</a:t>
            </a:r>
            <a:endParaRPr lang="en-US" altLang="zh-CN" sz="2800" b="1">
              <a:solidFill>
                <a:srgbClr val="692AA2"/>
              </a:solidFill>
              <a:latin typeface="方正姚体" pitchFamily="2" charset="-122"/>
              <a:ea typeface="方正姚体" pitchFamily="2" charset="-122"/>
            </a:endParaRPr>
          </a:p>
          <a:p>
            <a:pPr lvl="1">
              <a:buClr>
                <a:srgbClr val="006600"/>
              </a:buClr>
              <a:buFont typeface="Wingdings" pitchFamily="2" charset="2"/>
              <a:buNone/>
            </a:pPr>
            <a:r>
              <a:rPr lang="zh-CN" altLang="en-US" sz="2800" b="1">
                <a:solidFill>
                  <a:srgbClr val="692AA2"/>
                </a:solidFill>
                <a:latin typeface="方正姚体" pitchFamily="2" charset="-122"/>
                <a:ea typeface="方正姚体" pitchFamily="2" charset="-122"/>
              </a:rPr>
              <a:t>及整个操作过程如下表所示。</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1701566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type="body" idx="1"/>
          </p:nvPr>
        </p:nvSpPr>
        <p:spPr>
          <a:xfrm>
            <a:off x="1524000" y="1916114"/>
            <a:ext cx="8604250" cy="4537075"/>
          </a:xfrm>
        </p:spPr>
        <p:txBody>
          <a:bodyPr/>
          <a:lstStyle/>
          <a:p>
            <a:pPr lvl="1">
              <a:buFont typeface="Wingdings" pitchFamily="2" charset="2"/>
              <a:buNone/>
            </a:pPr>
            <a:endParaRPr lang="zh-CN" altLang="en-US" sz="2000">
              <a:solidFill>
                <a:schemeClr val="hlink"/>
              </a:solidFill>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buClr>
                <a:srgbClr val="006600"/>
              </a:buClr>
              <a:buFont typeface="Wingdings" pitchFamily="2" charset="2"/>
              <a:buChar char="Ø"/>
            </a:pPr>
            <a:r>
              <a:rPr lang="zh-CN" altLang="en-US" b="1">
                <a:solidFill>
                  <a:srgbClr val="692AA2"/>
                </a:solidFill>
                <a:latin typeface="方正姚体" pitchFamily="2" charset="-122"/>
                <a:ea typeface="方正姚体" pitchFamily="2" charset="-122"/>
              </a:rPr>
              <a:t>如果该出口商未进行套期保值交易，他将 因为加元贬值亏</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zh-CN" altLang="en-US" b="1">
                <a:solidFill>
                  <a:srgbClr val="692AA2"/>
                </a:solidFill>
                <a:latin typeface="方正姚体" pitchFamily="2" charset="-122"/>
                <a:ea typeface="方正姚体" pitchFamily="2" charset="-122"/>
              </a:rPr>
              <a:t>损</a:t>
            </a:r>
            <a:r>
              <a:rPr lang="en-US" altLang="zh-CN" b="1">
                <a:solidFill>
                  <a:srgbClr val="692AA2"/>
                </a:solidFill>
                <a:latin typeface="方正姚体" pitchFamily="2" charset="-122"/>
                <a:ea typeface="方正姚体" pitchFamily="2" charset="-122"/>
              </a:rPr>
              <a:t>500</a:t>
            </a:r>
            <a:r>
              <a:rPr lang="zh-CN" altLang="en-US" b="1">
                <a:solidFill>
                  <a:srgbClr val="692AA2"/>
                </a:solidFill>
                <a:latin typeface="方正姚体" pitchFamily="2" charset="-122"/>
                <a:ea typeface="方正姚体" pitchFamily="2" charset="-122"/>
              </a:rPr>
              <a:t>美元。由于进行了套期保值交易在期货市场却盈利 </a:t>
            </a:r>
            <a:endParaRPr lang="en-US" altLang="zh-CN" b="1">
              <a:solidFill>
                <a:srgbClr val="692AA2"/>
              </a:solidFill>
              <a:latin typeface="方正姚体" pitchFamily="2" charset="-122"/>
              <a:ea typeface="方正姚体" pitchFamily="2" charset="-122"/>
            </a:endParaRPr>
          </a:p>
          <a:p>
            <a:pPr lvl="1">
              <a:buClr>
                <a:srgbClr val="006600"/>
              </a:buClr>
              <a:buFont typeface="Wingdings 2" pitchFamily="18" charset="2"/>
              <a:buNone/>
            </a:pPr>
            <a:r>
              <a:rPr lang="en-US" altLang="zh-CN" b="1">
                <a:solidFill>
                  <a:srgbClr val="692AA2"/>
                </a:solidFill>
                <a:latin typeface="方正姚体" pitchFamily="2" charset="-122"/>
                <a:ea typeface="方正姚体" pitchFamily="2" charset="-122"/>
              </a:rPr>
              <a:t>550</a:t>
            </a:r>
            <a:r>
              <a:rPr lang="zh-CN" altLang="en-US" b="1">
                <a:solidFill>
                  <a:srgbClr val="692AA2"/>
                </a:solidFill>
                <a:latin typeface="方正姚体" pitchFamily="2" charset="-122"/>
                <a:ea typeface="方正姚体" pitchFamily="2" charset="-122"/>
              </a:rPr>
              <a:t>美元，使他净盈利 </a:t>
            </a:r>
            <a:r>
              <a:rPr lang="en-US" altLang="zh-CN" b="1">
                <a:solidFill>
                  <a:srgbClr val="692AA2"/>
                </a:solidFill>
                <a:latin typeface="方正姚体" pitchFamily="2" charset="-122"/>
                <a:ea typeface="方正姚体" pitchFamily="2" charset="-122"/>
              </a:rPr>
              <a:t>50</a:t>
            </a:r>
            <a:r>
              <a:rPr lang="zh-CN" altLang="en-US" b="1">
                <a:solidFill>
                  <a:srgbClr val="692AA2"/>
                </a:solidFill>
                <a:latin typeface="方正姚体" pitchFamily="2" charset="-122"/>
                <a:ea typeface="方正姚体" pitchFamily="2" charset="-122"/>
              </a:rPr>
              <a:t>美元。</a:t>
            </a:r>
          </a:p>
        </p:txBody>
      </p:sp>
      <p:sp>
        <p:nvSpPr>
          <p:cNvPr id="486403" name="Text Box 4"/>
          <p:cNvSpPr txBox="1">
            <a:spLocks noChangeArrowheads="1"/>
          </p:cNvSpPr>
          <p:nvPr/>
        </p:nvSpPr>
        <p:spPr bwMode="auto">
          <a:xfrm>
            <a:off x="3935413" y="1268414"/>
            <a:ext cx="4392612" cy="523875"/>
          </a:xfrm>
          <a:prstGeom prst="rect">
            <a:avLst/>
          </a:prstGeom>
          <a:noFill/>
          <a:ln w="9525">
            <a:noFill/>
            <a:miter lim="800000"/>
            <a:headEnd/>
            <a:tailEnd/>
          </a:ln>
        </p:spPr>
        <p:txBody>
          <a:bodyPr>
            <a:spAutoFit/>
          </a:bodyPr>
          <a:lstStyle/>
          <a:p>
            <a:pPr>
              <a:spcBef>
                <a:spcPct val="50000"/>
              </a:spcBef>
            </a:pPr>
            <a:r>
              <a:rPr lang="zh-CN" altLang="en-US" sz="2800" b="1">
                <a:latin typeface="幼圆" pitchFamily="49" charset="-122"/>
                <a:ea typeface="幼圆" pitchFamily="49" charset="-122"/>
              </a:rPr>
              <a:t>卖出套期保值操作过程</a:t>
            </a:r>
          </a:p>
        </p:txBody>
      </p:sp>
      <p:pic>
        <p:nvPicPr>
          <p:cNvPr id="379909" name="Picture 5" descr="表6－5"/>
          <p:cNvPicPr>
            <a:picLocks noChangeAspect="1" noChangeArrowheads="1"/>
          </p:cNvPicPr>
          <p:nvPr/>
        </p:nvPicPr>
        <p:blipFill>
          <a:blip r:embed="rId2" cstate="print"/>
          <a:srcRect/>
          <a:stretch>
            <a:fillRect/>
          </a:stretch>
        </p:blipFill>
        <p:spPr bwMode="auto">
          <a:xfrm>
            <a:off x="1703388" y="1916113"/>
            <a:ext cx="8640762" cy="2952750"/>
          </a:xfrm>
          <a:prstGeom prst="rect">
            <a:avLst/>
          </a:prstGeom>
          <a:noFill/>
          <a:ln w="9525">
            <a:noFill/>
            <a:miter lim="800000"/>
            <a:headEnd/>
            <a:tailEnd/>
          </a:ln>
        </p:spPr>
      </p:pic>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388041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9909"/>
                                        </p:tgtEl>
                                        <p:attrNameLst>
                                          <p:attrName>style.visibility</p:attrName>
                                        </p:attrNameLst>
                                      </p:cBhvr>
                                      <p:to>
                                        <p:strVal val="visible"/>
                                      </p:to>
                                    </p:set>
                                    <p:anim calcmode="lin" valueType="num">
                                      <p:cBhvr additive="base">
                                        <p:cTn id="7" dur="500" fill="hold"/>
                                        <p:tgtEl>
                                          <p:spTgt spid="379909"/>
                                        </p:tgtEl>
                                        <p:attrNameLst>
                                          <p:attrName>ppt_x</p:attrName>
                                        </p:attrNameLst>
                                      </p:cBhvr>
                                      <p:tavLst>
                                        <p:tav tm="0">
                                          <p:val>
                                            <p:strVal val="#ppt_x"/>
                                          </p:val>
                                        </p:tav>
                                        <p:tav tm="100000">
                                          <p:val>
                                            <p:strVal val="#ppt_x"/>
                                          </p:val>
                                        </p:tav>
                                      </p:tavLst>
                                    </p:anim>
                                    <p:anim calcmode="lin" valueType="num">
                                      <p:cBhvr additive="base">
                                        <p:cTn id="8" dur="500" fill="hold"/>
                                        <p:tgtEl>
                                          <p:spTgt spid="3799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9907">
                                            <p:txEl>
                                              <p:pRg st="8" end="8"/>
                                            </p:txEl>
                                          </p:spTgt>
                                        </p:tgtEl>
                                        <p:attrNameLst>
                                          <p:attrName>style.visibility</p:attrName>
                                        </p:attrNameLst>
                                      </p:cBhvr>
                                      <p:to>
                                        <p:strVal val="visible"/>
                                      </p:to>
                                    </p:set>
                                    <p:animEffect transition="in" filter="blinds(horizontal)">
                                      <p:cBhvr>
                                        <p:cTn id="13" dur="500"/>
                                        <p:tgtEl>
                                          <p:spTgt spid="379907">
                                            <p:txEl>
                                              <p:pRg st="8" end="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9907">
                                            <p:txEl>
                                              <p:pRg st="9" end="9"/>
                                            </p:txEl>
                                          </p:spTgt>
                                        </p:tgtEl>
                                        <p:attrNameLst>
                                          <p:attrName>style.visibility</p:attrName>
                                        </p:attrNameLst>
                                      </p:cBhvr>
                                      <p:to>
                                        <p:strVal val="visible"/>
                                      </p:to>
                                    </p:set>
                                    <p:animEffect transition="in" filter="blinds(horizontal)">
                                      <p:cBhvr>
                                        <p:cTn id="16" dur="500"/>
                                        <p:tgtEl>
                                          <p:spTgt spid="379907">
                                            <p:txEl>
                                              <p:pRg st="9" end="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9907">
                                            <p:txEl>
                                              <p:pRg st="10" end="10"/>
                                            </p:txEl>
                                          </p:spTgt>
                                        </p:tgtEl>
                                        <p:attrNameLst>
                                          <p:attrName>style.visibility</p:attrName>
                                        </p:attrNameLst>
                                      </p:cBhvr>
                                      <p:to>
                                        <p:strVal val="visible"/>
                                      </p:to>
                                    </p:set>
                                    <p:animEffect transition="in" filter="blinds(horizontal)">
                                      <p:cBhvr>
                                        <p:cTn id="19" dur="500"/>
                                        <p:tgtEl>
                                          <p:spTgt spid="3799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3"/>
          <p:cNvSpPr>
            <a:spLocks noGrp="1" noChangeArrowheads="1"/>
          </p:cNvSpPr>
          <p:nvPr>
            <p:ph type="body" idx="1"/>
          </p:nvPr>
        </p:nvSpPr>
        <p:spPr>
          <a:xfrm>
            <a:off x="1847851" y="1196976"/>
            <a:ext cx="8424863" cy="5040313"/>
          </a:xfrm>
        </p:spPr>
        <p:txBody>
          <a:bodyPr>
            <a:normAutofit fontScale="85000" lnSpcReduction="10000"/>
          </a:bodyPr>
          <a:lstStyle/>
          <a:p>
            <a:pPr>
              <a:buClr>
                <a:srgbClr val="006600"/>
              </a:buClr>
              <a:buFont typeface="Wingdings" pitchFamily="2" charset="2"/>
              <a:buChar char="Ø"/>
            </a:pPr>
            <a:r>
              <a:rPr lang="zh-CN" altLang="en-US" b="1">
                <a:solidFill>
                  <a:srgbClr val="FF0000"/>
                </a:solidFill>
                <a:latin typeface="楷体_GB2312" pitchFamily="49" charset="-122"/>
                <a:ea typeface="楷体_GB2312" pitchFamily="49" charset="-122"/>
              </a:rPr>
              <a:t>交叉套期保值</a:t>
            </a:r>
          </a:p>
          <a:p>
            <a:pPr>
              <a:buClr>
                <a:srgbClr val="006600"/>
              </a:buClr>
              <a:buFont typeface="Wingdings" pitchFamily="2" charset="2"/>
              <a:buNone/>
            </a:pPr>
            <a:r>
              <a:rPr lang="zh-CN" altLang="en-US" b="1" smtClean="0">
                <a:solidFill>
                  <a:srgbClr val="692AA2"/>
                </a:solidFill>
                <a:latin typeface="Times New Roman" pitchFamily="18" charset="0"/>
                <a:ea typeface="方正姚体" pitchFamily="2" charset="-122"/>
                <a:cs typeface="Times New Roman" pitchFamily="18" charset="0"/>
              </a:rPr>
              <a:t>    </a:t>
            </a:r>
            <a:r>
              <a:rPr lang="en-US" altLang="zh-CN" b="1" smtClean="0">
                <a:solidFill>
                  <a:srgbClr val="692AA2"/>
                </a:solidFill>
                <a:latin typeface="Times New Roman" pitchFamily="18" charset="0"/>
                <a:ea typeface="方正姚体" pitchFamily="2" charset="-122"/>
                <a:cs typeface="Times New Roman" pitchFamily="18" charset="0"/>
              </a:rPr>
              <a:t>Case</a:t>
            </a:r>
            <a:r>
              <a:rPr lang="zh-CN" altLang="en-US" b="1" smtClean="0">
                <a:solidFill>
                  <a:srgbClr val="692AA2"/>
                </a:solidFill>
                <a:latin typeface="Times New Roman" pitchFamily="18" charset="0"/>
                <a:ea typeface="方正姚体" pitchFamily="2" charset="-122"/>
                <a:cs typeface="Times New Roman" pitchFamily="18" charset="0"/>
              </a:rPr>
              <a:t>：</a:t>
            </a:r>
            <a:r>
              <a:rPr lang="zh-CN" altLang="zh-CN" b="1" smtClean="0">
                <a:solidFill>
                  <a:srgbClr val="692AA2"/>
                </a:solidFill>
                <a:latin typeface="Times New Roman" pitchFamily="18" charset="0"/>
                <a:ea typeface="方正姚体" pitchFamily="2" charset="-122"/>
                <a:cs typeface="Times New Roman" pitchFamily="18" charset="0"/>
              </a:rPr>
              <a:t>德国一出口商5月5日</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向英国出口一批货物，计价</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货</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币为英镑，价值625,000英镑，1个月</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收回货款。5月5日现汇</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市场英镑对美元</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汇率为1.7020美元/英镑，欧元</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对美元汇率为</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1.2040 美元/欧元，则英镑以欧元套算汇率</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为1.4136欧元/英镑</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1.7020美元/英镑÷1.2040 美元/欧元）。为防止英镑贬值，</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该公司决定对</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英镑进行套期保值。由于不存在英镑对欧元的</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期货合约，该公司可以通过出售10张英镑期货合约(625,000÷</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62,500)和购买7张</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欧元期货合约（</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625,000</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英镑×1.4136欧元/</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英镑÷125,000欧元＝7.068），以</a:t>
            </a:r>
            <a:r>
              <a:rPr lang="zh-CN" altLang="en-US" b="1" smtClean="0">
                <a:solidFill>
                  <a:srgbClr val="692AA2"/>
                </a:solidFill>
                <a:latin typeface="Times New Roman" pitchFamily="18" charset="0"/>
                <a:ea typeface="方正姚体" pitchFamily="2" charset="-122"/>
                <a:cs typeface="Times New Roman" pitchFamily="18" charset="0"/>
              </a:rPr>
              <a:t> </a:t>
            </a:r>
            <a:r>
              <a:rPr lang="zh-CN" altLang="zh-CN" b="1" smtClean="0">
                <a:solidFill>
                  <a:srgbClr val="692AA2"/>
                </a:solidFill>
                <a:latin typeface="Times New Roman" pitchFamily="18" charset="0"/>
                <a:ea typeface="方正姚体" pitchFamily="2" charset="-122"/>
                <a:cs typeface="Times New Roman" pitchFamily="18" charset="0"/>
              </a:rPr>
              <a:t>达到套期保值的目的。现汇</a:t>
            </a:r>
            <a:endParaRPr lang="en-US" altLang="zh-CN" b="1"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b="1" smtClean="0">
                <a:solidFill>
                  <a:srgbClr val="692AA2"/>
                </a:solidFill>
                <a:latin typeface="Times New Roman" pitchFamily="18" charset="0"/>
                <a:ea typeface="方正姚体" pitchFamily="2" charset="-122"/>
                <a:cs typeface="Times New Roman" pitchFamily="18" charset="0"/>
              </a:rPr>
              <a:t>汇率、期货交易价格及具体操作过程如</a:t>
            </a:r>
            <a:r>
              <a:rPr lang="zh-CN" altLang="en-US" b="1" smtClean="0">
                <a:solidFill>
                  <a:srgbClr val="692AA2"/>
                </a:solidFill>
                <a:latin typeface="Times New Roman" pitchFamily="18" charset="0"/>
                <a:ea typeface="方正姚体" pitchFamily="2" charset="-122"/>
                <a:cs typeface="Times New Roman" pitchFamily="18" charset="0"/>
              </a:rPr>
              <a:t>下</a:t>
            </a:r>
            <a:r>
              <a:rPr lang="zh-CN" altLang="zh-CN" b="1" smtClean="0">
                <a:solidFill>
                  <a:srgbClr val="692AA2"/>
                </a:solidFill>
                <a:latin typeface="Times New Roman" pitchFamily="18" charset="0"/>
                <a:ea typeface="方正姚体" pitchFamily="2" charset="-122"/>
                <a:cs typeface="Times New Roman" pitchFamily="18" charset="0"/>
              </a:rPr>
              <a:t>表所示。</a:t>
            </a:r>
            <a:endParaRPr lang="zh-CN" altLang="en-US" b="1" smtClean="0">
              <a:solidFill>
                <a:srgbClr val="692AA2"/>
              </a:solidFill>
              <a:latin typeface="Times New Roman" pitchFamily="18" charset="0"/>
              <a:ea typeface="方正姚体" pitchFamily="2" charset="-122"/>
              <a:cs typeface="Times New Roman" pitchFamily="18" charset="0"/>
            </a:endParaRPr>
          </a:p>
        </p:txBody>
      </p:sp>
      <p:sp>
        <p:nvSpPr>
          <p:cNvPr id="4" name="Rectangle 2"/>
          <p:cNvSpPr>
            <a:spLocks noGrp="1" noChangeArrowheads="1"/>
          </p:cNvSpPr>
          <p:nvPr>
            <p:ph type="title" idx="4294967295"/>
          </p:nvPr>
        </p:nvSpPr>
        <p:spPr>
          <a:xfrm>
            <a:off x="1992313" y="333376"/>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套期保值</a:t>
            </a:r>
          </a:p>
        </p:txBody>
      </p:sp>
    </p:spTree>
    <p:extLst>
      <p:ext uri="{BB962C8B-B14F-4D97-AF65-F5344CB8AC3E}">
        <p14:creationId xmlns:p14="http://schemas.microsoft.com/office/powerpoint/2010/main" val="2864287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981200" y="1600200"/>
            <a:ext cx="8218488" cy="3989388"/>
          </a:xfrm>
        </p:spPr>
        <p:txBody>
          <a:bodyPr/>
          <a:lstStyle/>
          <a:p>
            <a:pPr eaLnBrk="1" hangingPunct="1"/>
            <a:r>
              <a:rPr lang="zh-CN" altLang="en-US" b="1">
                <a:latin typeface="华文细黑" pitchFamily="2" charset="-122"/>
                <a:ea typeface="华文细黑" pitchFamily="2" charset="-122"/>
              </a:rPr>
              <a:t>双向报价</a:t>
            </a:r>
          </a:p>
          <a:p>
            <a:pPr lvl="1" eaLnBrk="1" hangingPunct="1"/>
            <a:r>
              <a:rPr lang="zh-CN" altLang="en-US" sz="2800" b="1">
                <a:latin typeface="华文细黑" pitchFamily="2" charset="-122"/>
                <a:ea typeface="华文细黑" pitchFamily="2" charset="-122"/>
              </a:rPr>
              <a:t>同时报出买入价和卖出价</a:t>
            </a:r>
            <a:endParaRPr lang="en-US" altLang="zh-CN" sz="2800"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外汇现货市场和远期合约市场用双向报价</a:t>
            </a:r>
          </a:p>
          <a:p>
            <a:pPr eaLnBrk="1" hangingPunct="1"/>
            <a:r>
              <a:rPr lang="zh-CN" altLang="en-US" b="1">
                <a:latin typeface="华文细黑" pitchFamily="2" charset="-122"/>
                <a:ea typeface="华文细黑" pitchFamily="2" charset="-122"/>
              </a:rPr>
              <a:t>单一报价</a:t>
            </a:r>
          </a:p>
          <a:p>
            <a:pPr lvl="1" eaLnBrk="1" hangingPunct="1"/>
            <a:r>
              <a:rPr lang="zh-CN" altLang="en-US" sz="2800" b="1">
                <a:latin typeface="华文细黑" pitchFamily="2" charset="-122"/>
                <a:ea typeface="华文细黑" pitchFamily="2" charset="-122"/>
              </a:rPr>
              <a:t>买入和卖出为同一价格</a:t>
            </a:r>
            <a:endParaRPr lang="en-US" altLang="zh-CN" sz="2800" b="1">
              <a:latin typeface="华文细黑" pitchFamily="2" charset="-122"/>
              <a:ea typeface="华文细黑" pitchFamily="2" charset="-122"/>
            </a:endParaRPr>
          </a:p>
          <a:p>
            <a:pPr lvl="1" eaLnBrk="1" hangingPunct="1"/>
            <a:r>
              <a:rPr lang="zh-CN" altLang="en-US" sz="2800" b="1">
                <a:latin typeface="华文细黑" pitchFamily="2" charset="-122"/>
                <a:ea typeface="华文细黑" pitchFamily="2" charset="-122"/>
              </a:rPr>
              <a:t>外汇期货、期权和互换合约市场用单一报价</a:t>
            </a:r>
          </a:p>
          <a:p>
            <a:pPr lvl="1" eaLnBrk="1" hangingPunct="1"/>
            <a:endParaRPr lang="zh-CN" altLang="en-US" sz="2800" b="1">
              <a:latin typeface="华文细黑" pitchFamily="2" charset="-122"/>
              <a:ea typeface="华文细黑" pitchFamily="2" charset="-122"/>
            </a:endParaRPr>
          </a:p>
        </p:txBody>
      </p:sp>
      <p:sp>
        <p:nvSpPr>
          <p:cNvPr id="4" name="Rectangle 2"/>
          <p:cNvSpPr>
            <a:spLocks noGrp="1"/>
          </p:cNvSpPr>
          <p:nvPr>
            <p:ph type="title" idx="4294967295"/>
          </p:nvPr>
        </p:nvSpPr>
        <p:spPr bwMode="auto">
          <a:xfrm>
            <a:off x="2063750" y="404814"/>
            <a:ext cx="7467600" cy="581025"/>
          </a:xfrm>
        </p:spPr>
        <p:txBody>
          <a:bodyPr vert="horz" wrap="square" lIns="91440" tIns="45720" rIns="91440" bIns="45720" numCol="1" rtlCol="0" anchor="ctr" anchorCtr="0" compatLnSpc="1">
            <a:prstTxWarp prst="textNoShape">
              <a:avLst/>
            </a:prstTxWarp>
            <a:noAutofit/>
          </a:bodyPr>
          <a:lstStyle/>
          <a:p>
            <a:pPr>
              <a:defRPr/>
            </a:pPr>
            <a:r>
              <a:rPr lang="zh-CN" altLang="en-US" sz="3600" b="1" dirty="0">
                <a:latin typeface="黑体" pitchFamily="49" charset="-122"/>
              </a:rPr>
              <a:t>外汇和外汇市场</a:t>
            </a:r>
          </a:p>
        </p:txBody>
      </p:sp>
    </p:spTree>
    <p:extLst>
      <p:ext uri="{BB962C8B-B14F-4D97-AF65-F5344CB8AC3E}">
        <p14:creationId xmlns:p14="http://schemas.microsoft.com/office/powerpoint/2010/main" val="3249197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0" dur="500"/>
                                        <p:tgtEl>
                                          <p:spTgt spid="1536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5" dur="500"/>
                                        <p:tgtEl>
                                          <p:spTgt spid="1536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18"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type="body" idx="1"/>
          </p:nvPr>
        </p:nvSpPr>
        <p:spPr>
          <a:xfrm>
            <a:off x="1524000" y="2133600"/>
            <a:ext cx="8763000" cy="4103688"/>
          </a:xfrm>
        </p:spPr>
        <p:txBody>
          <a:bodyPr/>
          <a:lstStyle/>
          <a:p>
            <a:pPr lvl="1">
              <a:lnSpc>
                <a:spcPct val="90000"/>
              </a:lnSpc>
              <a:buFont typeface="Wingdings" pitchFamily="2" charset="2"/>
              <a:buNone/>
            </a:pPr>
            <a:endParaRPr lang="zh-CN" altLang="en-US" sz="2000">
              <a:solidFill>
                <a:schemeClr val="hlink"/>
              </a:solidFill>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r>
              <a:rPr lang="zh-CN" altLang="zh-CN" sz="2000" b="1">
                <a:solidFill>
                  <a:srgbClr val="692AA2"/>
                </a:solidFill>
                <a:latin typeface="Times New Roman" pitchFamily="18" charset="0"/>
                <a:ea typeface="方正姚体" pitchFamily="2" charset="-122"/>
                <a:cs typeface="Times New Roman" pitchFamily="18" charset="0"/>
              </a:rPr>
              <a:t>该出口商在现货市场上损失122,875欧元，在期货市场上盈利</a:t>
            </a:r>
            <a:r>
              <a:rPr lang="zh-CN" altLang="en-US" sz="2000" b="1">
                <a:solidFill>
                  <a:srgbClr val="692AA2"/>
                </a:solidFill>
                <a:latin typeface="Times New Roman" pitchFamily="18" charset="0"/>
                <a:ea typeface="方正姚体" pitchFamily="2" charset="-122"/>
                <a:cs typeface="Times New Roman" pitchFamily="18" charset="0"/>
              </a:rPr>
              <a:t> </a:t>
            </a:r>
            <a:r>
              <a:rPr lang="zh-CN" altLang="zh-CN" sz="2000" b="1">
                <a:solidFill>
                  <a:srgbClr val="692AA2"/>
                </a:solidFill>
                <a:latin typeface="Times New Roman" pitchFamily="18" charset="0"/>
                <a:ea typeface="方正姚体" pitchFamily="2" charset="-122"/>
                <a:cs typeface="Times New Roman" pitchFamily="18" charset="0"/>
              </a:rPr>
              <a:t>150,000美</a:t>
            </a:r>
            <a:endParaRPr lang="en-US" altLang="zh-CN" sz="2000" b="1">
              <a:solidFill>
                <a:srgbClr val="692AA2"/>
              </a:solidFill>
              <a:latin typeface="Times New Roman" pitchFamily="18" charset="0"/>
              <a:ea typeface="方正姚体" pitchFamily="2" charset="-122"/>
              <a:cs typeface="Times New Roman" pitchFamily="18" charset="0"/>
            </a:endParaRPr>
          </a:p>
          <a:p>
            <a:pPr lvl="1">
              <a:lnSpc>
                <a:spcPct val="90000"/>
              </a:lnSpc>
              <a:buClr>
                <a:srgbClr val="006600"/>
              </a:buClr>
              <a:buFont typeface="Wingdings 2" pitchFamily="18" charset="2"/>
              <a:buNone/>
            </a:pPr>
            <a:r>
              <a:rPr lang="zh-CN" altLang="zh-CN" sz="2000" b="1">
                <a:solidFill>
                  <a:srgbClr val="692AA2"/>
                </a:solidFill>
                <a:latin typeface="Times New Roman" pitchFamily="18" charset="0"/>
                <a:ea typeface="方正姚体" pitchFamily="2" charset="-122"/>
                <a:cs typeface="Times New Roman" pitchFamily="18" charset="0"/>
              </a:rPr>
              <a:t>元。如6月5日欧元对美元的现汇汇率为1.2</a:t>
            </a:r>
            <a:r>
              <a:rPr lang="en-US" altLang="zh-CN" sz="2000" b="1">
                <a:solidFill>
                  <a:srgbClr val="692AA2"/>
                </a:solidFill>
                <a:latin typeface="Times New Roman" pitchFamily="18" charset="0"/>
                <a:ea typeface="方正姚体" pitchFamily="2" charset="-122"/>
                <a:cs typeface="Times New Roman" pitchFamily="18" charset="0"/>
              </a:rPr>
              <a:t>170</a:t>
            </a:r>
            <a:r>
              <a:rPr lang="zh-CN" altLang="zh-CN" sz="2000" b="1">
                <a:solidFill>
                  <a:srgbClr val="692AA2"/>
                </a:solidFill>
                <a:latin typeface="Times New Roman" pitchFamily="18" charset="0"/>
                <a:ea typeface="方正姚体" pitchFamily="2" charset="-122"/>
                <a:cs typeface="Times New Roman" pitchFamily="18" charset="0"/>
              </a:rPr>
              <a:t>美元 /欧元，</a:t>
            </a:r>
            <a:r>
              <a:rPr lang="zh-CN" altLang="en-US" sz="2000" b="1">
                <a:solidFill>
                  <a:srgbClr val="692AA2"/>
                </a:solidFill>
                <a:latin typeface="Times New Roman" pitchFamily="18" charset="0"/>
                <a:ea typeface="方正姚体" pitchFamily="2" charset="-122"/>
                <a:cs typeface="Times New Roman" pitchFamily="18" charset="0"/>
              </a:rPr>
              <a:t> </a:t>
            </a:r>
            <a:r>
              <a:rPr lang="zh-CN" altLang="zh-CN" sz="2000" b="1">
                <a:solidFill>
                  <a:srgbClr val="692AA2"/>
                </a:solidFill>
                <a:latin typeface="Times New Roman" pitchFamily="18" charset="0"/>
                <a:ea typeface="方正姚体" pitchFamily="2" charset="-122"/>
                <a:cs typeface="Times New Roman" pitchFamily="18" charset="0"/>
              </a:rPr>
              <a:t>则期货市场上</a:t>
            </a:r>
            <a:endParaRPr lang="en-US" altLang="zh-CN" sz="2000" b="1">
              <a:solidFill>
                <a:srgbClr val="692AA2"/>
              </a:solidFill>
              <a:latin typeface="Times New Roman" pitchFamily="18" charset="0"/>
              <a:ea typeface="方正姚体" pitchFamily="2" charset="-122"/>
              <a:cs typeface="Times New Roman" pitchFamily="18" charset="0"/>
            </a:endParaRPr>
          </a:p>
          <a:p>
            <a:pPr lvl="1">
              <a:lnSpc>
                <a:spcPct val="90000"/>
              </a:lnSpc>
              <a:buClr>
                <a:srgbClr val="006600"/>
              </a:buClr>
              <a:buFont typeface="Wingdings 2" pitchFamily="18" charset="2"/>
              <a:buNone/>
            </a:pPr>
            <a:r>
              <a:rPr lang="zh-CN" altLang="zh-CN" sz="2000" b="1">
                <a:solidFill>
                  <a:srgbClr val="692AA2"/>
                </a:solidFill>
                <a:latin typeface="Times New Roman" pitchFamily="18" charset="0"/>
                <a:ea typeface="方正姚体" pitchFamily="2" charset="-122"/>
                <a:cs typeface="Times New Roman" pitchFamily="18" charset="0"/>
              </a:rPr>
              <a:t>盈利折合12</a:t>
            </a:r>
            <a:r>
              <a:rPr lang="en-US" altLang="zh-CN" sz="2000" b="1">
                <a:solidFill>
                  <a:srgbClr val="692AA2"/>
                </a:solidFill>
                <a:latin typeface="Times New Roman" pitchFamily="18" charset="0"/>
                <a:ea typeface="方正姚体" pitchFamily="2" charset="-122"/>
                <a:cs typeface="Times New Roman" pitchFamily="18" charset="0"/>
              </a:rPr>
              <a:t>3</a:t>
            </a:r>
            <a:r>
              <a:rPr lang="zh-CN" altLang="zh-CN" sz="2000" b="1">
                <a:solidFill>
                  <a:srgbClr val="692AA2"/>
                </a:solidFill>
                <a:latin typeface="Times New Roman" pitchFamily="18" charset="0"/>
                <a:ea typeface="方正姚体" pitchFamily="2" charset="-122"/>
                <a:cs typeface="Times New Roman" pitchFamily="18" charset="0"/>
              </a:rPr>
              <a:t>,</a:t>
            </a:r>
            <a:r>
              <a:rPr lang="en-US" altLang="zh-CN" sz="2000" b="1">
                <a:solidFill>
                  <a:srgbClr val="692AA2"/>
                </a:solidFill>
                <a:latin typeface="Times New Roman" pitchFamily="18" charset="0"/>
                <a:ea typeface="方正姚体" pitchFamily="2" charset="-122"/>
                <a:cs typeface="Times New Roman" pitchFamily="18" charset="0"/>
              </a:rPr>
              <a:t>253</a:t>
            </a:r>
            <a:r>
              <a:rPr lang="zh-CN" altLang="zh-CN" sz="2000" b="1">
                <a:solidFill>
                  <a:srgbClr val="692AA2"/>
                </a:solidFill>
                <a:latin typeface="Times New Roman" pitchFamily="18" charset="0"/>
                <a:ea typeface="方正姚体" pitchFamily="2" charset="-122"/>
                <a:cs typeface="Times New Roman" pitchFamily="18" charset="0"/>
              </a:rPr>
              <a:t>欧元。期货市场上的盈利弥补了现货市场上的亏损，并</a:t>
            </a:r>
            <a:endParaRPr lang="en-US" altLang="zh-CN" sz="2000" b="1">
              <a:solidFill>
                <a:srgbClr val="692AA2"/>
              </a:solidFill>
              <a:latin typeface="Times New Roman" pitchFamily="18" charset="0"/>
              <a:ea typeface="方正姚体" pitchFamily="2" charset="-122"/>
              <a:cs typeface="Times New Roman" pitchFamily="18" charset="0"/>
            </a:endParaRPr>
          </a:p>
          <a:p>
            <a:pPr lvl="1">
              <a:lnSpc>
                <a:spcPct val="90000"/>
              </a:lnSpc>
              <a:buClr>
                <a:srgbClr val="006600"/>
              </a:buClr>
              <a:buFont typeface="Wingdings 2" pitchFamily="18" charset="2"/>
              <a:buNone/>
            </a:pPr>
            <a:r>
              <a:rPr lang="zh-CN" altLang="zh-CN" sz="2000" b="1">
                <a:solidFill>
                  <a:srgbClr val="692AA2"/>
                </a:solidFill>
                <a:latin typeface="Times New Roman" pitchFamily="18" charset="0"/>
                <a:ea typeface="方正姚体" pitchFamily="2" charset="-122"/>
                <a:cs typeface="Times New Roman" pitchFamily="18" charset="0"/>
              </a:rPr>
              <a:t>有净盈利</a:t>
            </a:r>
            <a:r>
              <a:rPr lang="en-US" altLang="zh-CN" sz="2000" b="1">
                <a:solidFill>
                  <a:srgbClr val="692AA2"/>
                </a:solidFill>
                <a:latin typeface="Times New Roman" pitchFamily="18" charset="0"/>
                <a:ea typeface="方正姚体" pitchFamily="2" charset="-122"/>
                <a:cs typeface="Times New Roman" pitchFamily="18" charset="0"/>
              </a:rPr>
              <a:t>378</a:t>
            </a:r>
            <a:r>
              <a:rPr lang="zh-CN" altLang="zh-CN" sz="2000" b="1">
                <a:solidFill>
                  <a:srgbClr val="692AA2"/>
                </a:solidFill>
                <a:latin typeface="Times New Roman" pitchFamily="18" charset="0"/>
                <a:ea typeface="方正姚体" pitchFamily="2" charset="-122"/>
                <a:cs typeface="Times New Roman" pitchFamily="18" charset="0"/>
              </a:rPr>
              <a:t>（12</a:t>
            </a:r>
            <a:r>
              <a:rPr lang="en-US" altLang="zh-CN" sz="2000" b="1">
                <a:solidFill>
                  <a:srgbClr val="692AA2"/>
                </a:solidFill>
                <a:latin typeface="Times New Roman" pitchFamily="18" charset="0"/>
                <a:ea typeface="方正姚体" pitchFamily="2" charset="-122"/>
                <a:cs typeface="Times New Roman" pitchFamily="18" charset="0"/>
              </a:rPr>
              <a:t>3</a:t>
            </a:r>
            <a:r>
              <a:rPr lang="zh-CN" altLang="zh-CN" sz="2000" b="1">
                <a:solidFill>
                  <a:srgbClr val="692AA2"/>
                </a:solidFill>
                <a:latin typeface="Times New Roman" pitchFamily="18" charset="0"/>
                <a:ea typeface="方正姚体" pitchFamily="2" charset="-122"/>
                <a:cs typeface="Times New Roman" pitchFamily="18" charset="0"/>
              </a:rPr>
              <a:t>,</a:t>
            </a:r>
            <a:r>
              <a:rPr lang="en-US" altLang="zh-CN" sz="2000" b="1">
                <a:solidFill>
                  <a:srgbClr val="692AA2"/>
                </a:solidFill>
                <a:latin typeface="Times New Roman" pitchFamily="18" charset="0"/>
                <a:ea typeface="方正姚体" pitchFamily="2" charset="-122"/>
                <a:cs typeface="Times New Roman" pitchFamily="18" charset="0"/>
              </a:rPr>
              <a:t>253</a:t>
            </a:r>
            <a:r>
              <a:rPr lang="zh-CN" altLang="zh-CN" sz="2000" b="1">
                <a:solidFill>
                  <a:srgbClr val="692AA2"/>
                </a:solidFill>
                <a:latin typeface="Times New Roman" pitchFamily="18" charset="0"/>
                <a:ea typeface="方正姚体" pitchFamily="2" charset="-122"/>
                <a:cs typeface="Times New Roman" pitchFamily="18" charset="0"/>
              </a:rPr>
              <a:t>－122,875）欧元。</a:t>
            </a:r>
            <a:endParaRPr lang="zh-CN" altLang="en-US" sz="2000" b="1">
              <a:solidFill>
                <a:srgbClr val="692AA2"/>
              </a:solidFill>
              <a:latin typeface="Times New Roman" pitchFamily="18" charset="0"/>
              <a:ea typeface="方正姚体" pitchFamily="2" charset="-122"/>
              <a:cs typeface="Times New Roman" pitchFamily="18" charset="0"/>
            </a:endParaRPr>
          </a:p>
        </p:txBody>
      </p:sp>
      <p:sp>
        <p:nvSpPr>
          <p:cNvPr id="488451" name="Text Box 4"/>
          <p:cNvSpPr txBox="1">
            <a:spLocks noChangeArrowheads="1"/>
          </p:cNvSpPr>
          <p:nvPr/>
        </p:nvSpPr>
        <p:spPr bwMode="auto">
          <a:xfrm>
            <a:off x="4876800" y="1447801"/>
            <a:ext cx="2819400" cy="366713"/>
          </a:xfrm>
          <a:prstGeom prst="rect">
            <a:avLst/>
          </a:prstGeom>
          <a:noFill/>
          <a:ln w="9525">
            <a:noFill/>
            <a:miter lim="800000"/>
            <a:headEnd/>
            <a:tailEnd/>
          </a:ln>
        </p:spPr>
        <p:txBody>
          <a:bodyPr>
            <a:spAutoFit/>
          </a:bodyPr>
          <a:lstStyle/>
          <a:p>
            <a:pPr>
              <a:spcBef>
                <a:spcPct val="50000"/>
              </a:spcBef>
            </a:pPr>
            <a:r>
              <a:rPr lang="zh-CN" altLang="en-US" b="1">
                <a:solidFill>
                  <a:srgbClr val="006600"/>
                </a:solidFill>
                <a:ea typeface="宋体" charset="-122"/>
              </a:rPr>
              <a:t>交叉套期保值操作过程</a:t>
            </a:r>
          </a:p>
        </p:txBody>
      </p:sp>
      <p:pic>
        <p:nvPicPr>
          <p:cNvPr id="381957" name="Picture 5" descr="表6－6"/>
          <p:cNvPicPr>
            <a:picLocks noChangeAspect="1" noChangeArrowheads="1"/>
          </p:cNvPicPr>
          <p:nvPr/>
        </p:nvPicPr>
        <p:blipFill>
          <a:blip r:embed="rId2" cstate="print"/>
          <a:srcRect/>
          <a:stretch>
            <a:fillRect/>
          </a:stretch>
        </p:blipFill>
        <p:spPr bwMode="auto">
          <a:xfrm>
            <a:off x="1703389" y="1"/>
            <a:ext cx="8569325" cy="4797425"/>
          </a:xfrm>
          <a:prstGeom prst="rect">
            <a:avLst/>
          </a:prstGeom>
          <a:noFill/>
          <a:ln w="9525">
            <a:noFill/>
            <a:miter lim="800000"/>
            <a:headEnd/>
            <a:tailEnd/>
          </a:ln>
        </p:spPr>
      </p:pic>
    </p:spTree>
    <p:extLst>
      <p:ext uri="{BB962C8B-B14F-4D97-AF65-F5344CB8AC3E}">
        <p14:creationId xmlns:p14="http://schemas.microsoft.com/office/powerpoint/2010/main" val="153671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957"/>
                                        </p:tgtEl>
                                        <p:attrNameLst>
                                          <p:attrName>style.visibility</p:attrName>
                                        </p:attrNameLst>
                                      </p:cBhvr>
                                      <p:to>
                                        <p:strVal val="visible"/>
                                      </p:to>
                                    </p:set>
                                    <p:anim calcmode="lin" valueType="num">
                                      <p:cBhvr additive="base">
                                        <p:cTn id="7" dur="500" fill="hold"/>
                                        <p:tgtEl>
                                          <p:spTgt spid="381957"/>
                                        </p:tgtEl>
                                        <p:attrNameLst>
                                          <p:attrName>ppt_x</p:attrName>
                                        </p:attrNameLst>
                                      </p:cBhvr>
                                      <p:tavLst>
                                        <p:tav tm="0">
                                          <p:val>
                                            <p:strVal val="#ppt_x"/>
                                          </p:val>
                                        </p:tav>
                                        <p:tav tm="100000">
                                          <p:val>
                                            <p:strVal val="#ppt_x"/>
                                          </p:val>
                                        </p:tav>
                                      </p:tavLst>
                                    </p:anim>
                                    <p:anim calcmode="lin" valueType="num">
                                      <p:cBhvr additive="base">
                                        <p:cTn id="8" dur="500" fill="hold"/>
                                        <p:tgtEl>
                                          <p:spTgt spid="3819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81955">
                                            <p:txEl>
                                              <p:pRg st="8" end="8"/>
                                            </p:txEl>
                                          </p:spTgt>
                                        </p:tgtEl>
                                        <p:attrNameLst>
                                          <p:attrName>style.visibility</p:attrName>
                                        </p:attrNameLst>
                                      </p:cBhvr>
                                      <p:to>
                                        <p:strVal val="visible"/>
                                      </p:to>
                                    </p:set>
                                    <p:animEffect transition="in" filter="blinds(horizontal)">
                                      <p:cBhvr>
                                        <p:cTn id="13" dur="500"/>
                                        <p:tgtEl>
                                          <p:spTgt spid="381955">
                                            <p:txEl>
                                              <p:pRg st="8" end="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1955">
                                            <p:txEl>
                                              <p:pRg st="9" end="9"/>
                                            </p:txEl>
                                          </p:spTgt>
                                        </p:tgtEl>
                                        <p:attrNameLst>
                                          <p:attrName>style.visibility</p:attrName>
                                        </p:attrNameLst>
                                      </p:cBhvr>
                                      <p:to>
                                        <p:strVal val="visible"/>
                                      </p:to>
                                    </p:set>
                                    <p:animEffect transition="in" filter="blinds(horizontal)">
                                      <p:cBhvr>
                                        <p:cTn id="16" dur="500"/>
                                        <p:tgtEl>
                                          <p:spTgt spid="381955">
                                            <p:txEl>
                                              <p:pRg st="9" end="9"/>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1955">
                                            <p:txEl>
                                              <p:pRg st="10" end="10"/>
                                            </p:txEl>
                                          </p:spTgt>
                                        </p:tgtEl>
                                        <p:attrNameLst>
                                          <p:attrName>style.visibility</p:attrName>
                                        </p:attrNameLst>
                                      </p:cBhvr>
                                      <p:to>
                                        <p:strVal val="visible"/>
                                      </p:to>
                                    </p:set>
                                    <p:animEffect transition="in" filter="blinds(horizontal)">
                                      <p:cBhvr>
                                        <p:cTn id="19" dur="500"/>
                                        <p:tgtEl>
                                          <p:spTgt spid="381955">
                                            <p:txEl>
                                              <p:pRg st="10" end="10"/>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81955">
                                            <p:txEl>
                                              <p:pRg st="11" end="11"/>
                                            </p:txEl>
                                          </p:spTgt>
                                        </p:tgtEl>
                                        <p:attrNameLst>
                                          <p:attrName>style.visibility</p:attrName>
                                        </p:attrNameLst>
                                      </p:cBhvr>
                                      <p:to>
                                        <p:strVal val="visible"/>
                                      </p:to>
                                    </p:set>
                                    <p:animEffect transition="in" filter="blinds(horizontal)">
                                      <p:cBhvr>
                                        <p:cTn id="22" dur="500"/>
                                        <p:tgtEl>
                                          <p:spTgt spid="3819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3"/>
          <p:cNvSpPr>
            <a:spLocks noGrp="1" noChangeArrowheads="1"/>
          </p:cNvSpPr>
          <p:nvPr>
            <p:ph type="body" idx="1"/>
          </p:nvPr>
        </p:nvSpPr>
        <p:spPr>
          <a:xfrm>
            <a:off x="1774825" y="1700214"/>
            <a:ext cx="8642350" cy="4105275"/>
          </a:xfrm>
        </p:spPr>
        <p:txBody>
          <a:bodyPr/>
          <a:lstStyle/>
          <a:p>
            <a:pPr>
              <a:buClr>
                <a:srgbClr val="006600"/>
              </a:buClr>
              <a:buFont typeface="Wingdings" pitchFamily="2" charset="2"/>
              <a:buChar char="Ø"/>
            </a:pPr>
            <a:r>
              <a:rPr lang="zh-CN" altLang="en-US" b="1">
                <a:solidFill>
                  <a:srgbClr val="FF0000"/>
                </a:solidFill>
                <a:latin typeface="楷体_GB2312" pitchFamily="49" charset="-122"/>
                <a:ea typeface="楷体_GB2312" pitchFamily="49" charset="-122"/>
              </a:rPr>
              <a:t>投机交易：</a:t>
            </a:r>
            <a:r>
              <a:rPr lang="zh-CN" altLang="en-US" b="1"/>
              <a:t>凡是没有用其他交易进行价值</a:t>
            </a:r>
            <a:r>
              <a:rPr lang="zh-CN" altLang="en-US" b="1">
                <a:solidFill>
                  <a:srgbClr val="FF0000"/>
                </a:solidFill>
              </a:rPr>
              <a:t>抵补</a:t>
            </a:r>
            <a:r>
              <a:rPr lang="zh-CN" altLang="en-US" b="1"/>
              <a:t>，单</a:t>
            </a:r>
            <a:endParaRPr lang="en-US" altLang="zh-CN" b="1"/>
          </a:p>
          <a:p>
            <a:pPr>
              <a:buClr>
                <a:srgbClr val="006600"/>
              </a:buClr>
              <a:buFont typeface="Wingdings" pitchFamily="2" charset="2"/>
              <a:buNone/>
            </a:pPr>
            <a:r>
              <a:rPr lang="zh-CN" altLang="en-US" b="1"/>
              <a:t>纯为了承担未来汇率变化风险而获取风险收益的外汇</a:t>
            </a:r>
            <a:endParaRPr lang="en-US" altLang="zh-CN" b="1"/>
          </a:p>
          <a:p>
            <a:pPr>
              <a:buClr>
                <a:srgbClr val="006600"/>
              </a:buClr>
              <a:buFont typeface="Wingdings" pitchFamily="2" charset="2"/>
              <a:buNone/>
            </a:pPr>
            <a:r>
              <a:rPr lang="zh-CN" altLang="en-US" b="1"/>
              <a:t>期货交易，称为外汇期货的投机交易。</a:t>
            </a:r>
            <a:endParaRPr lang="en-US" altLang="zh-CN" b="1"/>
          </a:p>
          <a:p>
            <a:pPr>
              <a:buClr>
                <a:srgbClr val="006600"/>
              </a:buClr>
              <a:buFont typeface="Wingdings" pitchFamily="2" charset="2"/>
              <a:buNone/>
            </a:pPr>
            <a:r>
              <a:rPr lang="zh-CN" altLang="en-US" b="1">
                <a:latin typeface="华文细黑" pitchFamily="2" charset="-122"/>
                <a:ea typeface="华文细黑" pitchFamily="2" charset="-122"/>
              </a:rPr>
              <a:t>        </a:t>
            </a:r>
            <a:r>
              <a:rPr lang="zh-CN" altLang="en-US" b="1">
                <a:solidFill>
                  <a:srgbClr val="000066"/>
                </a:solidFill>
                <a:latin typeface="华文细黑" pitchFamily="2" charset="-122"/>
                <a:ea typeface="华文细黑" pitchFamily="2" charset="-122"/>
              </a:rPr>
              <a:t>外汇期货投机就是通过</a:t>
            </a:r>
            <a:r>
              <a:rPr lang="zh-CN" altLang="en-US" b="1">
                <a:solidFill>
                  <a:srgbClr val="FF0000"/>
                </a:solidFill>
                <a:latin typeface="华文细黑" pitchFamily="2" charset="-122"/>
                <a:ea typeface="华文细黑" pitchFamily="2" charset="-122"/>
              </a:rPr>
              <a:t>单向</a:t>
            </a:r>
            <a:r>
              <a:rPr lang="zh-CN" altLang="en-US" b="1">
                <a:solidFill>
                  <a:srgbClr val="000066"/>
                </a:solidFill>
                <a:latin typeface="华文细黑" pitchFamily="2" charset="-122"/>
                <a:ea typeface="华文细黑" pitchFamily="2" charset="-122"/>
              </a:rPr>
              <a:t>买卖外汇期货合约，</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从外汇期货价格的变动中获取利益。当投机者预测某</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种外汇期货合约价格将要上涨时，则买入该种期货合</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约；相反，当投机者预测某种外汇期货合约价格将要</a:t>
            </a:r>
            <a:endParaRPr lang="en-US" altLang="zh-CN" b="1">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000066"/>
                </a:solidFill>
                <a:latin typeface="华文细黑" pitchFamily="2" charset="-122"/>
                <a:ea typeface="华文细黑" pitchFamily="2" charset="-122"/>
              </a:rPr>
              <a:t>下跌时，则卖出该种期货合约。</a:t>
            </a: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a:p>
            <a:pPr lvl="1">
              <a:buClr>
                <a:srgbClr val="006600"/>
              </a:buClr>
              <a:buFont typeface="Wingdings" pitchFamily="2" charset="2"/>
              <a:buNone/>
            </a:pPr>
            <a:endParaRPr lang="zh-CN" altLang="en-US" smtClean="0">
              <a:solidFill>
                <a:srgbClr val="692AA2"/>
              </a:solidFill>
              <a:latin typeface="方正姚体" pitchFamily="2" charset="-122"/>
              <a:ea typeface="方正姚体" pitchFamily="2" charset="-122"/>
            </a:endParaRP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投机</a:t>
            </a:r>
          </a:p>
        </p:txBody>
      </p:sp>
    </p:spTree>
    <p:extLst>
      <p:ext uri="{BB962C8B-B14F-4D97-AF65-F5344CB8AC3E}">
        <p14:creationId xmlns:p14="http://schemas.microsoft.com/office/powerpoint/2010/main" val="1289842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3"/>
          <p:cNvSpPr>
            <a:spLocks noGrp="1" noChangeArrowheads="1"/>
          </p:cNvSpPr>
          <p:nvPr>
            <p:ph type="body" idx="1"/>
          </p:nvPr>
        </p:nvSpPr>
        <p:spPr>
          <a:xfrm>
            <a:off x="1703388" y="1557339"/>
            <a:ext cx="8640762" cy="3959225"/>
          </a:xfrm>
        </p:spPr>
        <p:txBody>
          <a:bodyPr/>
          <a:lstStyle/>
          <a:p>
            <a:pP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b="1">
                <a:solidFill>
                  <a:srgbClr val="FF0000"/>
                </a:solidFill>
                <a:latin typeface="幼圆" pitchFamily="49" charset="-122"/>
                <a:ea typeface="幼圆" pitchFamily="49" charset="-122"/>
              </a:rPr>
              <a:t>投机交易示例：</a:t>
            </a:r>
            <a:endParaRPr lang="en-US" altLang="zh-CN" b="1">
              <a:solidFill>
                <a:srgbClr val="FF0000"/>
              </a:solidFill>
              <a:latin typeface="幼圆" pitchFamily="49" charset="-122"/>
              <a:ea typeface="幼圆" pitchFamily="49" charset="-122"/>
            </a:endParaRPr>
          </a:p>
          <a:p>
            <a:pPr>
              <a:buFont typeface="Wingdings" pitchFamily="2" charset="2"/>
              <a:buNone/>
            </a:pPr>
            <a:endParaRPr lang="en-US" altLang="zh-CN" b="1">
              <a:solidFill>
                <a:srgbClr val="FF0000"/>
              </a:solidFill>
              <a:latin typeface="幼圆" pitchFamily="49" charset="-122"/>
              <a:ea typeface="幼圆" pitchFamily="49" charset="-122"/>
            </a:endParaRPr>
          </a:p>
          <a:p>
            <a:pPr>
              <a:buFont typeface="Wingdings" pitchFamily="2" charset="2"/>
              <a:buNone/>
            </a:pPr>
            <a:r>
              <a:rPr lang="zh-CN" altLang="en-US" smtClean="0">
                <a:solidFill>
                  <a:srgbClr val="692AA2"/>
                </a:solidFill>
                <a:latin typeface="方正姚体" pitchFamily="2" charset="-122"/>
                <a:ea typeface="方正姚体" pitchFamily="2" charset="-122"/>
              </a:rPr>
              <a:t>        </a:t>
            </a:r>
            <a:r>
              <a:rPr lang="zh-CN" altLang="en-US" b="1">
                <a:solidFill>
                  <a:srgbClr val="692AA2"/>
                </a:solidFill>
                <a:latin typeface="Times New Roman" pitchFamily="18" charset="0"/>
                <a:ea typeface="方正姚体" pitchFamily="2" charset="-122"/>
                <a:cs typeface="Times New Roman" pitchFamily="18" charset="0"/>
              </a:rPr>
              <a:t>当欧元期货的价格为</a:t>
            </a:r>
            <a:r>
              <a:rPr lang="en-US" altLang="zh-CN" b="1">
                <a:solidFill>
                  <a:srgbClr val="692AA2"/>
                </a:solidFill>
                <a:latin typeface="Times New Roman" pitchFamily="18" charset="0"/>
                <a:ea typeface="方正姚体" pitchFamily="2" charset="-122"/>
                <a:cs typeface="Times New Roman" pitchFamily="18" charset="0"/>
              </a:rPr>
              <a:t>1</a:t>
            </a:r>
            <a:r>
              <a:rPr lang="zh-CN" altLang="en-US" b="1">
                <a:solidFill>
                  <a:srgbClr val="692AA2"/>
                </a:solidFill>
                <a:latin typeface="Times New Roman" pitchFamily="18" charset="0"/>
                <a:ea typeface="方正姚体" pitchFamily="2" charset="-122"/>
                <a:cs typeface="Times New Roman" pitchFamily="18" charset="0"/>
              </a:rPr>
              <a:t>欧元</a:t>
            </a:r>
            <a:r>
              <a:rPr lang="en-US" altLang="zh-CN" b="1">
                <a:solidFill>
                  <a:srgbClr val="692AA2"/>
                </a:solidFill>
                <a:latin typeface="Times New Roman" pitchFamily="18" charset="0"/>
                <a:ea typeface="方正姚体" pitchFamily="2" charset="-122"/>
                <a:cs typeface="Times New Roman" pitchFamily="18" charset="0"/>
              </a:rPr>
              <a:t>=1.2050</a:t>
            </a:r>
            <a:r>
              <a:rPr lang="zh-CN" altLang="en-US" b="1">
                <a:solidFill>
                  <a:srgbClr val="692AA2"/>
                </a:solidFill>
                <a:latin typeface="Times New Roman" pitchFamily="18" charset="0"/>
                <a:ea typeface="方正姚体" pitchFamily="2" charset="-122"/>
                <a:cs typeface="Times New Roman" pitchFamily="18" charset="0"/>
              </a:rPr>
              <a:t>美元时，某投机</a:t>
            </a:r>
            <a:endParaRPr lang="en-US" altLang="zh-CN" b="1">
              <a:solidFill>
                <a:srgbClr val="692AA2"/>
              </a:solidFill>
              <a:latin typeface="Times New Roman" pitchFamily="18" charset="0"/>
              <a:ea typeface="方正姚体" pitchFamily="2" charset="-122"/>
              <a:cs typeface="Times New Roman" pitchFamily="18" charset="0"/>
            </a:endParaRPr>
          </a:p>
          <a:p>
            <a:pP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者预测欧元将会下跌，于是 卖出</a:t>
            </a:r>
            <a:r>
              <a:rPr lang="en-US" altLang="zh-CN" b="1">
                <a:solidFill>
                  <a:srgbClr val="692AA2"/>
                </a:solidFill>
                <a:latin typeface="Times New Roman" pitchFamily="18" charset="0"/>
                <a:ea typeface="方正姚体" pitchFamily="2" charset="-122"/>
                <a:cs typeface="Times New Roman" pitchFamily="18" charset="0"/>
              </a:rPr>
              <a:t>1</a:t>
            </a:r>
            <a:r>
              <a:rPr lang="zh-CN" altLang="en-US" b="1">
                <a:solidFill>
                  <a:srgbClr val="692AA2"/>
                </a:solidFill>
                <a:latin typeface="Times New Roman" pitchFamily="18" charset="0"/>
                <a:ea typeface="方正姚体" pitchFamily="2" charset="-122"/>
                <a:cs typeface="Times New Roman" pitchFamily="18" charset="0"/>
              </a:rPr>
              <a:t>张欧元期货合约，</a:t>
            </a:r>
            <a:endParaRPr lang="en-US" altLang="zh-CN" b="1">
              <a:solidFill>
                <a:srgbClr val="692AA2"/>
              </a:solidFill>
              <a:latin typeface="Times New Roman" pitchFamily="18" charset="0"/>
              <a:ea typeface="方正姚体" pitchFamily="2" charset="-122"/>
              <a:cs typeface="Times New Roman" pitchFamily="18" charset="0"/>
            </a:endParaRPr>
          </a:p>
          <a:p>
            <a:pP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如果该投机者预测正确，欧元下跌为</a:t>
            </a:r>
            <a:r>
              <a:rPr lang="en-US" altLang="zh-CN" b="1">
                <a:solidFill>
                  <a:srgbClr val="692AA2"/>
                </a:solidFill>
                <a:latin typeface="Times New Roman" pitchFamily="18" charset="0"/>
                <a:ea typeface="方正姚体" pitchFamily="2" charset="-122"/>
                <a:cs typeface="Times New Roman" pitchFamily="18" charset="0"/>
              </a:rPr>
              <a:t>1</a:t>
            </a:r>
            <a:r>
              <a:rPr lang="zh-CN" altLang="en-US" b="1">
                <a:solidFill>
                  <a:srgbClr val="692AA2"/>
                </a:solidFill>
                <a:latin typeface="Times New Roman" pitchFamily="18" charset="0"/>
                <a:ea typeface="方正姚体" pitchFamily="2" charset="-122"/>
                <a:cs typeface="Times New Roman" pitchFamily="18" charset="0"/>
              </a:rPr>
              <a:t>欧元</a:t>
            </a:r>
            <a:r>
              <a:rPr lang="en-US" altLang="zh-CN" b="1">
                <a:solidFill>
                  <a:srgbClr val="692AA2"/>
                </a:solidFill>
                <a:latin typeface="Times New Roman" pitchFamily="18" charset="0"/>
                <a:ea typeface="方正姚体" pitchFamily="2" charset="-122"/>
                <a:cs typeface="Times New Roman" pitchFamily="18" charset="0"/>
              </a:rPr>
              <a:t>=1.2000</a:t>
            </a:r>
            <a:r>
              <a:rPr lang="zh-CN" altLang="en-US" b="1">
                <a:solidFill>
                  <a:srgbClr val="692AA2"/>
                </a:solidFill>
                <a:latin typeface="Times New Roman" pitchFamily="18" charset="0"/>
                <a:ea typeface="方正姚体" pitchFamily="2" charset="-122"/>
                <a:cs typeface="Times New Roman" pitchFamily="18" charset="0"/>
              </a:rPr>
              <a:t>美</a:t>
            </a:r>
            <a:endParaRPr lang="en-US" altLang="zh-CN" b="1">
              <a:solidFill>
                <a:srgbClr val="692AA2"/>
              </a:solidFill>
              <a:latin typeface="Times New Roman" pitchFamily="18" charset="0"/>
              <a:ea typeface="方正姚体" pitchFamily="2" charset="-122"/>
              <a:cs typeface="Times New Roman" pitchFamily="18" charset="0"/>
            </a:endParaRPr>
          </a:p>
          <a:p>
            <a:pP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元，那么该投机者 将获取</a:t>
            </a:r>
            <a:r>
              <a:rPr lang="en-US" altLang="zh-CN" b="1">
                <a:solidFill>
                  <a:srgbClr val="692AA2"/>
                </a:solidFill>
                <a:latin typeface="Times New Roman" pitchFamily="18" charset="0"/>
                <a:ea typeface="方正姚体" pitchFamily="2" charset="-122"/>
                <a:cs typeface="Times New Roman" pitchFamily="18" charset="0"/>
              </a:rPr>
              <a:t>625</a:t>
            </a:r>
            <a:r>
              <a:rPr lang="zh-CN" altLang="en-US" b="1">
                <a:solidFill>
                  <a:srgbClr val="692AA2"/>
                </a:solidFill>
                <a:latin typeface="Times New Roman" pitchFamily="18" charset="0"/>
                <a:ea typeface="方正姚体" pitchFamily="2" charset="-122"/>
                <a:cs typeface="Times New Roman" pitchFamily="18" charset="0"/>
              </a:rPr>
              <a:t>美元的 利润，即</a:t>
            </a:r>
            <a:r>
              <a:rPr lang="en-US" altLang="zh-CN" b="1">
                <a:solidFill>
                  <a:srgbClr val="692AA2"/>
                </a:solidFill>
                <a:latin typeface="Times New Roman" pitchFamily="18" charset="0"/>
                <a:ea typeface="方正姚体" pitchFamily="2" charset="-122"/>
                <a:cs typeface="Times New Roman" pitchFamily="18" charset="0"/>
              </a:rPr>
              <a:t>,</a:t>
            </a:r>
          </a:p>
          <a:p>
            <a:pPr algn="ctr">
              <a:buFont typeface="Wingdings" pitchFamily="2" charset="2"/>
              <a:buNone/>
            </a:pPr>
            <a:r>
              <a:rPr lang="zh-CN" altLang="en-US" b="1">
                <a:solidFill>
                  <a:srgbClr val="692AA2"/>
                </a:solidFill>
                <a:latin typeface="Times New Roman" pitchFamily="18" charset="0"/>
                <a:ea typeface="方正姚体" pitchFamily="2" charset="-122"/>
                <a:cs typeface="Times New Roman" pitchFamily="18" charset="0"/>
              </a:rPr>
              <a:t>（</a:t>
            </a:r>
            <a:r>
              <a:rPr lang="en-US" altLang="zh-CN" b="1">
                <a:solidFill>
                  <a:srgbClr val="692AA2"/>
                </a:solidFill>
                <a:latin typeface="Times New Roman" pitchFamily="18" charset="0"/>
                <a:ea typeface="方正姚体" pitchFamily="2" charset="-122"/>
                <a:cs typeface="Times New Roman" pitchFamily="18" charset="0"/>
              </a:rPr>
              <a:t>1.2050</a:t>
            </a:r>
            <a:r>
              <a:rPr lang="zh-CN" altLang="en-US" b="1">
                <a:solidFill>
                  <a:srgbClr val="692AA2"/>
                </a:solidFill>
                <a:latin typeface="Times New Roman" pitchFamily="18" charset="0"/>
                <a:ea typeface="方正姚体" pitchFamily="2" charset="-122"/>
                <a:cs typeface="Times New Roman" pitchFamily="18" charset="0"/>
              </a:rPr>
              <a:t>－</a:t>
            </a:r>
            <a:r>
              <a:rPr lang="en-US" altLang="zh-CN" b="1">
                <a:solidFill>
                  <a:srgbClr val="692AA2"/>
                </a:solidFill>
                <a:latin typeface="Times New Roman" pitchFamily="18" charset="0"/>
                <a:ea typeface="方正姚体" pitchFamily="2" charset="-122"/>
                <a:cs typeface="Times New Roman" pitchFamily="18" charset="0"/>
              </a:rPr>
              <a:t>1.2000</a:t>
            </a:r>
            <a:r>
              <a:rPr lang="zh-CN" altLang="en-US" b="1">
                <a:solidFill>
                  <a:srgbClr val="692AA2"/>
                </a:solidFill>
                <a:latin typeface="Times New Roman" pitchFamily="18" charset="0"/>
                <a:ea typeface="方正姚体" pitchFamily="2" charset="-122"/>
                <a:cs typeface="Times New Roman" pitchFamily="18" charset="0"/>
              </a:rPr>
              <a:t>）</a:t>
            </a:r>
            <a:r>
              <a:rPr lang="en-US" altLang="zh-CN" b="1">
                <a:solidFill>
                  <a:srgbClr val="692AA2"/>
                </a:solidFill>
                <a:latin typeface="Times New Roman" pitchFamily="18" charset="0"/>
                <a:ea typeface="方正姚体" pitchFamily="2" charset="-122"/>
                <a:cs typeface="Times New Roman" pitchFamily="18" charset="0"/>
              </a:rPr>
              <a:t>×125,000=625</a:t>
            </a:r>
            <a:r>
              <a:rPr lang="zh-CN" altLang="en-US" b="1">
                <a:solidFill>
                  <a:srgbClr val="692AA2"/>
                </a:solidFill>
                <a:latin typeface="Times New Roman" pitchFamily="18" charset="0"/>
                <a:ea typeface="方正姚体" pitchFamily="2" charset="-122"/>
                <a:cs typeface="Times New Roman" pitchFamily="18" charset="0"/>
              </a:rPr>
              <a:t>美元</a:t>
            </a:r>
          </a:p>
        </p:txBody>
      </p:sp>
      <p:sp>
        <p:nvSpPr>
          <p:cNvPr id="4" name="Rectangle 2"/>
          <p:cNvSpPr>
            <a:spLocks noGrp="1" noChangeArrowheads="1"/>
          </p:cNvSpPr>
          <p:nvPr>
            <p:ph type="title" idx="4294967295"/>
          </p:nvPr>
        </p:nvSpPr>
        <p:spPr>
          <a:xfrm>
            <a:off x="1992313" y="476250"/>
            <a:ext cx="7467600" cy="654050"/>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投机</a:t>
            </a:r>
          </a:p>
        </p:txBody>
      </p:sp>
    </p:spTree>
    <p:extLst>
      <p:ext uri="{BB962C8B-B14F-4D97-AF65-F5344CB8AC3E}">
        <p14:creationId xmlns:p14="http://schemas.microsoft.com/office/powerpoint/2010/main" val="7835900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rot="5400000">
            <a:off x="9113045" y="1081882"/>
            <a:ext cx="2011362" cy="384175"/>
          </a:xfrm>
        </p:spPr>
        <p:txBody>
          <a:bodyPr anchorCtr="0"/>
          <a:lstStyle/>
          <a:p>
            <a:pPr algn="r">
              <a:defRPr/>
            </a:pPr>
            <a:fld id="{3E946052-3AC4-4EB2-B752-CB5F7D7361BC}" type="slidenum">
              <a:rPr lang="en-US" altLang="zh-CN">
                <a:solidFill>
                  <a:schemeClr val="tx2"/>
                </a:solidFill>
              </a:rPr>
              <a:pPr algn="r">
                <a:defRPr/>
              </a:pPr>
              <a:t>53</a:t>
            </a:fld>
            <a:endParaRPr lang="en-US" altLang="zh-CN">
              <a:solidFill>
                <a:schemeClr val="tx2"/>
              </a:solidFill>
            </a:endParaRPr>
          </a:p>
        </p:txBody>
      </p:sp>
      <p:sp>
        <p:nvSpPr>
          <p:cNvPr id="491523" name="Text Box 3"/>
          <p:cNvSpPr txBox="1">
            <a:spLocks noChangeArrowheads="1"/>
          </p:cNvSpPr>
          <p:nvPr/>
        </p:nvSpPr>
        <p:spPr bwMode="auto">
          <a:xfrm>
            <a:off x="2279651" y="1484314"/>
            <a:ext cx="2555875" cy="523875"/>
          </a:xfrm>
          <a:prstGeom prst="rect">
            <a:avLst/>
          </a:prstGeom>
          <a:solidFill>
            <a:srgbClr val="CCFFCC"/>
          </a:solidFill>
          <a:ln w="28575">
            <a:noFill/>
            <a:miter lim="800000"/>
            <a:headEnd/>
            <a:tailEnd/>
          </a:ln>
        </p:spPr>
        <p:txBody>
          <a:bodyPr>
            <a:spAutoFit/>
          </a:bodyPr>
          <a:lstStyle/>
          <a:p>
            <a:pPr algn="l">
              <a:spcBef>
                <a:spcPct val="50000"/>
              </a:spcBef>
            </a:pPr>
            <a:r>
              <a:rPr lang="zh-CN" altLang="en-US" sz="2800"/>
              <a:t>投机者的类型</a:t>
            </a:r>
          </a:p>
        </p:txBody>
      </p:sp>
      <p:sp>
        <p:nvSpPr>
          <p:cNvPr id="491524" name="Text Box 4"/>
          <p:cNvSpPr txBox="1">
            <a:spLocks noChangeArrowheads="1"/>
          </p:cNvSpPr>
          <p:nvPr/>
        </p:nvSpPr>
        <p:spPr bwMode="auto">
          <a:xfrm>
            <a:off x="1992314" y="2276475"/>
            <a:ext cx="8207375" cy="3448050"/>
          </a:xfrm>
          <a:prstGeom prst="rect">
            <a:avLst/>
          </a:prstGeom>
          <a:solidFill>
            <a:schemeClr val="bg1"/>
          </a:solidFill>
          <a:ln w="28575">
            <a:noFill/>
            <a:miter lim="800000"/>
            <a:headEnd/>
            <a:tailEnd/>
          </a:ln>
        </p:spPr>
        <p:txBody>
          <a:bodyPr>
            <a:spAutoFit/>
          </a:bodyPr>
          <a:lstStyle/>
          <a:p>
            <a:pPr algn="l">
              <a:lnSpc>
                <a:spcPct val="150000"/>
              </a:lnSpc>
            </a:pPr>
            <a:r>
              <a:rPr lang="zh-CN" altLang="en-US" sz="2000" b="1">
                <a:solidFill>
                  <a:srgbClr val="FF3300"/>
                </a:solidFill>
                <a:latin typeface="仿宋" pitchFamily="49" charset="-122"/>
                <a:ea typeface="仿宋" pitchFamily="49" charset="-122"/>
              </a:rPr>
              <a:t>抢帽子者：</a:t>
            </a:r>
            <a:r>
              <a:rPr lang="zh-CN" altLang="en-US" sz="2000" b="1">
                <a:latin typeface="仿宋" pitchFamily="49" charset="-122"/>
                <a:ea typeface="仿宋" pitchFamily="49" charset="-122"/>
              </a:rPr>
              <a:t>他们的技巧是利用价格的微小变动进行交易来获取微利，一天之内他们可以做多个回合的买卖交易。</a:t>
            </a:r>
          </a:p>
          <a:p>
            <a:pPr algn="l">
              <a:lnSpc>
                <a:spcPct val="150000"/>
              </a:lnSpc>
            </a:pPr>
            <a:r>
              <a:rPr lang="zh-CN" altLang="en-US" sz="2000" b="1">
                <a:solidFill>
                  <a:srgbClr val="FF3300"/>
                </a:solidFill>
                <a:latin typeface="仿宋" pitchFamily="49" charset="-122"/>
                <a:ea typeface="仿宋" pitchFamily="49" charset="-122"/>
              </a:rPr>
              <a:t>日交易者</a:t>
            </a:r>
            <a:r>
              <a:rPr lang="zh-CN" altLang="en-US" sz="2000" b="1">
                <a:latin typeface="仿宋" pitchFamily="49" charset="-122"/>
                <a:ea typeface="仿宋" pitchFamily="49" charset="-122"/>
              </a:rPr>
              <a:t>：根据对一天内的价格波动的判断进行当日的买入和卖出，其持仓不过夜。在市场收盘之前进行平仓，交易成本较高。</a:t>
            </a:r>
          </a:p>
          <a:p>
            <a:pPr algn="l">
              <a:lnSpc>
                <a:spcPct val="150000"/>
              </a:lnSpc>
            </a:pPr>
            <a:r>
              <a:rPr lang="zh-CN" altLang="en-US" sz="2000" b="1">
                <a:solidFill>
                  <a:srgbClr val="FF3300"/>
                </a:solidFill>
                <a:latin typeface="仿宋" pitchFamily="49" charset="-122"/>
                <a:ea typeface="仿宋" pitchFamily="49" charset="-122"/>
              </a:rPr>
              <a:t>头寸交易者</a:t>
            </a:r>
            <a:r>
              <a:rPr lang="zh-CN" altLang="en-US" sz="2000" b="1">
                <a:latin typeface="仿宋" pitchFamily="49" charset="-122"/>
                <a:ea typeface="仿宋" pitchFamily="49" charset="-122"/>
              </a:rPr>
              <a:t>：根据对较长一段时间内外汇期货价格走势的判断，进行多头或空头操作。此类交易者在买入或卖出期货合约后，通常将合约持有几天、几周甚至几个月，待价格对其有利时才将合约对冲。</a:t>
            </a:r>
          </a:p>
        </p:txBody>
      </p:sp>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投机</a:t>
            </a:r>
          </a:p>
        </p:txBody>
      </p:sp>
    </p:spTree>
    <p:extLst>
      <p:ext uri="{BB962C8B-B14F-4D97-AF65-F5344CB8AC3E}">
        <p14:creationId xmlns:p14="http://schemas.microsoft.com/office/powerpoint/2010/main" val="23739525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body" idx="1"/>
          </p:nvPr>
        </p:nvSpPr>
        <p:spPr>
          <a:xfrm>
            <a:off x="1774826" y="1557339"/>
            <a:ext cx="8424863" cy="3887787"/>
          </a:xfrm>
        </p:spPr>
        <p:txBody>
          <a:bodyPr>
            <a:normAutofit lnSpcReduction="10000"/>
          </a:bodyPr>
          <a:lstStyle/>
          <a:p>
            <a:pPr>
              <a:buClr>
                <a:srgbClr val="006600"/>
              </a:buClr>
              <a:buFont typeface="Wingdings" pitchFamily="2" charset="2"/>
              <a:buChar char="Ø"/>
            </a:pPr>
            <a:r>
              <a:rPr lang="zh-CN" altLang="en-US" b="1">
                <a:solidFill>
                  <a:srgbClr val="006600"/>
                </a:solidFill>
                <a:latin typeface="楷体_GB2312" pitchFamily="49" charset="-122"/>
                <a:ea typeface="楷体_GB2312" pitchFamily="49" charset="-122"/>
              </a:rPr>
              <a:t>套利交易</a:t>
            </a:r>
            <a:endParaRPr lang="en-US" altLang="zh-CN" b="1">
              <a:solidFill>
                <a:srgbClr val="006600"/>
              </a:solidFill>
              <a:latin typeface="楷体_GB2312" pitchFamily="49" charset="-122"/>
              <a:ea typeface="楷体_GB2312" pitchFamily="49" charset="-122"/>
            </a:endParaRPr>
          </a:p>
          <a:p>
            <a:pPr>
              <a:buClr>
                <a:srgbClr val="006600"/>
              </a:buClr>
              <a:buFont typeface="Wingdings" pitchFamily="2" charset="2"/>
              <a:buNone/>
            </a:pPr>
            <a:r>
              <a:rPr lang="zh-CN" altLang="en-US" b="1" smtClean="0">
                <a:solidFill>
                  <a:srgbClr val="006600"/>
                </a:solidFill>
                <a:ea typeface="楷体_GB2312" pitchFamily="49" charset="-122"/>
              </a:rPr>
              <a:t>       </a:t>
            </a:r>
            <a:endParaRPr lang="en-US" altLang="zh-CN" b="1">
              <a:solidFill>
                <a:srgbClr val="006600"/>
              </a:solidFill>
              <a:ea typeface="楷体_GB2312" pitchFamily="49" charset="-122"/>
            </a:endParaRPr>
          </a:p>
          <a:p>
            <a:pPr>
              <a:buClr>
                <a:srgbClr val="006600"/>
              </a:buClr>
              <a:buFont typeface="Wingdings" pitchFamily="2" charset="2"/>
              <a:buNone/>
            </a:pPr>
            <a:r>
              <a:rPr lang="zh-CN" altLang="en-US"/>
              <a:t>       </a:t>
            </a:r>
            <a:r>
              <a:rPr lang="zh-CN" altLang="en-US" b="1">
                <a:latin typeface="华文细黑" pitchFamily="2" charset="-122"/>
                <a:ea typeface="华文细黑" pitchFamily="2" charset="-122"/>
              </a:rPr>
              <a:t>指同时买进和卖出两张不同种类的期货合约。交</a:t>
            </a:r>
            <a:endParaRPr lang="en-US" altLang="zh-CN" b="1">
              <a:latin typeface="华文细黑" pitchFamily="2" charset="-122"/>
              <a:ea typeface="华文细黑" pitchFamily="2" charset="-122"/>
            </a:endParaRPr>
          </a:p>
          <a:p>
            <a:pPr>
              <a:buClr>
                <a:srgbClr val="006600"/>
              </a:buClr>
              <a:buFont typeface="Wingdings" pitchFamily="2" charset="2"/>
              <a:buNone/>
            </a:pPr>
            <a:r>
              <a:rPr lang="zh-CN" altLang="en-US" b="1">
                <a:latin typeface="华文细黑" pitchFamily="2" charset="-122"/>
                <a:ea typeface="华文细黑" pitchFamily="2" charset="-122"/>
              </a:rPr>
              <a:t>易者买进自认为是“便宜的”合约，同时卖出那些“</a:t>
            </a:r>
            <a:endParaRPr lang="en-US" altLang="zh-CN" b="1">
              <a:latin typeface="华文细黑" pitchFamily="2" charset="-122"/>
              <a:ea typeface="华文细黑" pitchFamily="2" charset="-122"/>
            </a:endParaRPr>
          </a:p>
          <a:p>
            <a:pPr>
              <a:buClr>
                <a:srgbClr val="006600"/>
              </a:buClr>
              <a:buFont typeface="Wingdings" pitchFamily="2" charset="2"/>
              <a:buNone/>
            </a:pPr>
            <a:r>
              <a:rPr lang="zh-CN" altLang="en-US" b="1">
                <a:latin typeface="华文细黑" pitchFamily="2" charset="-122"/>
                <a:ea typeface="华文细黑" pitchFamily="2" charset="-122"/>
              </a:rPr>
              <a:t>高价的”合约，从两合约价格间的变动关系中获利。</a:t>
            </a:r>
            <a:endParaRPr lang="en-US" altLang="zh-CN" b="1">
              <a:latin typeface="华文细黑" pitchFamily="2" charset="-122"/>
              <a:ea typeface="华文细黑" pitchFamily="2" charset="-122"/>
            </a:endParaRPr>
          </a:p>
          <a:p>
            <a:pPr>
              <a:buClr>
                <a:srgbClr val="006600"/>
              </a:buClr>
              <a:buFont typeface="Wingdings" pitchFamily="2" charset="2"/>
              <a:buNone/>
            </a:pPr>
            <a:endParaRPr lang="en-US" altLang="zh-CN" b="1">
              <a:solidFill>
                <a:srgbClr val="692AA2"/>
              </a:solidFill>
              <a:latin typeface="华文细黑" pitchFamily="2" charset="-122"/>
              <a:ea typeface="华文细黑" pitchFamily="2" charset="-122"/>
            </a:endParaRPr>
          </a:p>
          <a:p>
            <a:pPr>
              <a:buClr>
                <a:srgbClr val="006600"/>
              </a:buClr>
              <a:buFont typeface="Wingdings" pitchFamily="2" charset="2"/>
              <a:buNone/>
            </a:pPr>
            <a:r>
              <a:rPr lang="zh-CN" altLang="en-US" b="1">
                <a:solidFill>
                  <a:srgbClr val="692AA2"/>
                </a:solidFill>
                <a:latin typeface="华文细黑" pitchFamily="2" charset="-122"/>
                <a:ea typeface="华文细黑" pitchFamily="2" charset="-122"/>
              </a:rPr>
              <a:t>        分三类：跨币种套利、跨期套利、跨市套利</a:t>
            </a:r>
          </a:p>
          <a:p>
            <a:pPr lvl="1">
              <a:buClr>
                <a:srgbClr val="692AA2"/>
              </a:buClr>
              <a:buFont typeface="Wingdings" pitchFamily="2" charset="2"/>
              <a:buNone/>
            </a:pPr>
            <a:r>
              <a:rPr lang="zh-CN" altLang="en-US" smtClean="0">
                <a:solidFill>
                  <a:srgbClr val="000066"/>
                </a:solidFill>
                <a:latin typeface="黑体" pitchFamily="49" charset="-122"/>
                <a:ea typeface="黑体" pitchFamily="49" charset="-122"/>
              </a:rPr>
              <a:t>      </a:t>
            </a: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357241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4003">
                                            <p:txEl>
                                              <p:pRg st="6" end="6"/>
                                            </p:txEl>
                                          </p:spTgt>
                                        </p:tgtEl>
                                        <p:attrNameLst>
                                          <p:attrName>style.visibility</p:attrName>
                                        </p:attrNameLst>
                                      </p:cBhvr>
                                      <p:to>
                                        <p:strVal val="visible"/>
                                      </p:to>
                                    </p:set>
                                    <p:animEffect transition="in" filter="blinds(horizontal)">
                                      <p:cBhvr>
                                        <p:cTn id="7" dur="500"/>
                                        <p:tgtEl>
                                          <p:spTgt spid="384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3"/>
          <p:cNvSpPr>
            <a:spLocks noGrp="1" noChangeArrowheads="1"/>
          </p:cNvSpPr>
          <p:nvPr>
            <p:ph type="body" idx="1"/>
          </p:nvPr>
        </p:nvSpPr>
        <p:spPr>
          <a:xfrm>
            <a:off x="1774826" y="1052513"/>
            <a:ext cx="8424863" cy="3816350"/>
          </a:xfrm>
        </p:spPr>
        <p:txBody>
          <a:bodyPr>
            <a:normAutofit fontScale="85000" lnSpcReduction="10000"/>
          </a:bodyPr>
          <a:lstStyle/>
          <a:p>
            <a:pPr>
              <a:buClr>
                <a:srgbClr val="006600"/>
              </a:buClr>
              <a:buFont typeface="Wingdings" pitchFamily="2" charset="2"/>
              <a:buChar char="Ø"/>
            </a:pPr>
            <a:r>
              <a:rPr lang="zh-CN" altLang="en-US" b="1" smtClean="0">
                <a:solidFill>
                  <a:srgbClr val="006600"/>
                </a:solidFill>
                <a:latin typeface="楷体_GB2312" pitchFamily="49" charset="-122"/>
                <a:ea typeface="楷体_GB2312" pitchFamily="49" charset="-122"/>
              </a:rPr>
              <a:t>套利交易</a:t>
            </a:r>
            <a:r>
              <a:rPr lang="zh-CN" altLang="en-US" smtClean="0">
                <a:solidFill>
                  <a:srgbClr val="000066"/>
                </a:solidFill>
                <a:latin typeface="黑体" pitchFamily="49" charset="-122"/>
                <a:ea typeface="黑体" pitchFamily="49" charset="-122"/>
              </a:rPr>
              <a:t> </a:t>
            </a:r>
            <a:endParaRPr lang="zh-CN" altLang="en-US" b="1" smtClean="0">
              <a:solidFill>
                <a:srgbClr val="006600"/>
              </a:solidFill>
              <a:latin typeface="楷体_GB2312" pitchFamily="49" charset="-122"/>
              <a:ea typeface="楷体_GB2312" pitchFamily="49" charset="-122"/>
            </a:endParaRPr>
          </a:p>
          <a:p>
            <a:pPr lvl="1">
              <a:buClr>
                <a:srgbClr val="692AA2"/>
              </a:buClr>
              <a:buFont typeface="Wingdings" pitchFamily="2" charset="2"/>
              <a:buChar char="l"/>
            </a:pPr>
            <a:endParaRPr lang="en-US" altLang="zh-CN" b="1">
              <a:solidFill>
                <a:srgbClr val="692AA2"/>
              </a:solidFill>
              <a:latin typeface="方正姚体" pitchFamily="2" charset="-122"/>
              <a:ea typeface="方正姚体" pitchFamily="2" charset="-122"/>
            </a:endParaRPr>
          </a:p>
          <a:p>
            <a:pPr lvl="1">
              <a:buClr>
                <a:srgbClr val="692AA2"/>
              </a:buClr>
              <a:buFont typeface="Wingdings" pitchFamily="2" charset="2"/>
              <a:buChar char="l"/>
            </a:pPr>
            <a:r>
              <a:rPr lang="zh-CN" altLang="en-US" b="1">
                <a:solidFill>
                  <a:srgbClr val="692AA2"/>
                </a:solidFill>
                <a:latin typeface="方正姚体" pitchFamily="2" charset="-122"/>
                <a:ea typeface="方正姚体" pitchFamily="2" charset="-122"/>
              </a:rPr>
              <a:t>跨币种套利</a:t>
            </a:r>
            <a:endParaRPr lang="en-US" altLang="zh-CN" b="1">
              <a:solidFill>
                <a:srgbClr val="692AA2"/>
              </a:solidFill>
              <a:latin typeface="方正姚体" pitchFamily="2" charset="-122"/>
              <a:ea typeface="方正姚体" pitchFamily="2" charset="-122"/>
            </a:endParaRPr>
          </a:p>
          <a:p>
            <a:pPr>
              <a:buClr>
                <a:srgbClr val="006600"/>
              </a:buClr>
              <a:buFont typeface="Wingdings" pitchFamily="2" charset="2"/>
              <a:buNone/>
            </a:pPr>
            <a:r>
              <a:rPr lang="zh-CN" altLang="en-US" smtClean="0">
                <a:solidFill>
                  <a:srgbClr val="000066"/>
                </a:solidFill>
                <a:latin typeface="黑体" pitchFamily="49" charset="-122"/>
                <a:ea typeface="黑体" pitchFamily="49" charset="-122"/>
              </a:rPr>
              <a:t>    </a:t>
            </a:r>
            <a:r>
              <a:rPr lang="zh-CN" altLang="en-US" smtClean="0">
                <a:solidFill>
                  <a:srgbClr val="000066"/>
                </a:solidFill>
                <a:latin typeface="华文细黑" pitchFamily="2" charset="-122"/>
                <a:ea typeface="华文细黑" pitchFamily="2" charset="-122"/>
              </a:rPr>
              <a:t>是指交易者通过对同一交易所内交割月份相同而币种不同</a:t>
            </a:r>
            <a:endParaRPr lang="en-US" altLang="zh-CN" smtClean="0">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smtClean="0">
                <a:solidFill>
                  <a:srgbClr val="000066"/>
                </a:solidFill>
                <a:latin typeface="华文细黑" pitchFamily="2" charset="-122"/>
                <a:ea typeface="华文细黑" pitchFamily="2" charset="-122"/>
              </a:rPr>
              <a:t>的期货合约的价格走势的研究，买进（ 卖出）某一币种的期</a:t>
            </a:r>
            <a:endParaRPr lang="en-US" altLang="zh-CN" smtClean="0">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smtClean="0">
                <a:solidFill>
                  <a:srgbClr val="000066"/>
                </a:solidFill>
                <a:latin typeface="华文细黑" pitchFamily="2" charset="-122"/>
                <a:ea typeface="华文细黑" pitchFamily="2" charset="-122"/>
              </a:rPr>
              <a:t>货合约，同时卖出（买进）另一币种相同交割月份的期货合约</a:t>
            </a:r>
            <a:endParaRPr lang="en-US" altLang="zh-CN" smtClean="0">
              <a:solidFill>
                <a:srgbClr val="000066"/>
              </a:solidFill>
              <a:latin typeface="华文细黑" pitchFamily="2" charset="-122"/>
              <a:ea typeface="华文细黑" pitchFamily="2" charset="-122"/>
            </a:endParaRPr>
          </a:p>
          <a:p>
            <a:pPr>
              <a:buClr>
                <a:srgbClr val="006600"/>
              </a:buClr>
              <a:buFont typeface="Wingdings" pitchFamily="2" charset="2"/>
              <a:buNone/>
            </a:pPr>
            <a:r>
              <a:rPr lang="zh-CN" altLang="en-US" smtClean="0">
                <a:solidFill>
                  <a:srgbClr val="000066"/>
                </a:solidFill>
                <a:latin typeface="华文细黑" pitchFamily="2" charset="-122"/>
                <a:ea typeface="华文细黑" pitchFamily="2" charset="-122"/>
              </a:rPr>
              <a:t>的交易行为。在买入或卖出期货合约时，金额应保持相同。</a:t>
            </a:r>
            <a:endParaRPr lang="en-US" altLang="zh-CN" smtClean="0">
              <a:solidFill>
                <a:srgbClr val="000066"/>
              </a:solidFill>
              <a:latin typeface="华文细黑" pitchFamily="2" charset="-122"/>
              <a:ea typeface="华文细黑" pitchFamily="2" charset="-122"/>
            </a:endParaRPr>
          </a:p>
          <a:p>
            <a:pPr lvl="1">
              <a:buClr>
                <a:srgbClr val="692AA2"/>
              </a:buClr>
              <a:buFont typeface="Wingdings 2" pitchFamily="18" charset="2"/>
              <a:buNone/>
            </a:pPr>
            <a:endParaRPr lang="zh-CN" altLang="en-US" sz="2000">
              <a:solidFill>
                <a:srgbClr val="692AA2"/>
              </a:solidFill>
              <a:latin typeface="方正姚体" pitchFamily="2" charset="-122"/>
              <a:ea typeface="方正姚体" pitchFamily="2" charset="-122"/>
            </a:endParaRPr>
          </a:p>
          <a:p>
            <a:pPr lvl="1">
              <a:buClr>
                <a:srgbClr val="692AA2"/>
              </a:buClr>
              <a:buFont typeface="Wingdings" pitchFamily="2" charset="2"/>
              <a:buNone/>
            </a:pPr>
            <a:r>
              <a:rPr lang="zh-CN" altLang="en-US" smtClean="0">
                <a:solidFill>
                  <a:srgbClr val="000066"/>
                </a:solidFill>
                <a:latin typeface="黑体" pitchFamily="49" charset="-122"/>
                <a:ea typeface="黑体" pitchFamily="49" charset="-122"/>
              </a:rPr>
              <a:t>      </a:t>
            </a: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32936230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type="body" idx="1"/>
          </p:nvPr>
        </p:nvSpPr>
        <p:spPr>
          <a:xfrm>
            <a:off x="1774826" y="1196976"/>
            <a:ext cx="8569325" cy="4392613"/>
          </a:xfrm>
        </p:spPr>
        <p:txBody>
          <a:bodyPr/>
          <a:lstStyle/>
          <a:p>
            <a:pPr>
              <a:buClr>
                <a:srgbClr val="006600"/>
              </a:buClr>
              <a:buFont typeface="Wingdings" pitchFamily="2" charset="2"/>
              <a:buNone/>
            </a:pPr>
            <a:r>
              <a:rPr lang="zh-CN" altLang="en-US" b="1" smtClean="0">
                <a:solidFill>
                  <a:srgbClr val="000066"/>
                </a:solidFill>
                <a:latin typeface="宋体" charset="-122"/>
                <a:ea typeface="宋体" charset="-122"/>
              </a:rPr>
              <a:t> </a:t>
            </a:r>
            <a:r>
              <a:rPr lang="zh-CN" altLang="zh-CN" b="1">
                <a:solidFill>
                  <a:srgbClr val="000066"/>
                </a:solidFill>
                <a:latin typeface="黑体" pitchFamily="49" charset="-122"/>
                <a:ea typeface="黑体" pitchFamily="49" charset="-122"/>
              </a:rPr>
              <a:t>跨币种套利具体操作原则</a:t>
            </a:r>
            <a:r>
              <a:rPr lang="zh-CN" altLang="en-US" b="1">
                <a:solidFill>
                  <a:srgbClr val="000066"/>
                </a:solidFill>
                <a:latin typeface="黑体" pitchFamily="49" charset="-122"/>
                <a:ea typeface="黑体" pitchFamily="49" charset="-122"/>
              </a:rPr>
              <a:t>：</a:t>
            </a:r>
            <a:endParaRPr lang="en-US" altLang="zh-CN" b="1">
              <a:solidFill>
                <a:srgbClr val="000066"/>
              </a:solidFill>
              <a:latin typeface="黑体" pitchFamily="49" charset="-122"/>
              <a:ea typeface="黑体" pitchFamily="49" charset="-122"/>
            </a:endParaRPr>
          </a:p>
          <a:p>
            <a:pPr>
              <a:buClr>
                <a:srgbClr val="006600"/>
              </a:buClr>
              <a:buFont typeface="Wingdings" pitchFamily="2" charset="2"/>
              <a:buNone/>
            </a:pPr>
            <a:endParaRPr lang="zh-CN" altLang="en-US" b="1">
              <a:solidFill>
                <a:srgbClr val="000066"/>
              </a:solidFill>
              <a:latin typeface="黑体" pitchFamily="49" charset="-122"/>
              <a:ea typeface="黑体" pitchFamily="49" charset="-122"/>
            </a:endParaRPr>
          </a:p>
          <a:p>
            <a:pPr>
              <a:buClr>
                <a:srgbClr val="000066"/>
              </a:buClr>
              <a:buFont typeface="Wingdings" pitchFamily="2" charset="2"/>
              <a:buChar char="u"/>
            </a:pPr>
            <a:r>
              <a:rPr lang="zh-CN" altLang="en-US">
                <a:solidFill>
                  <a:srgbClr val="000066"/>
                </a:solidFill>
                <a:latin typeface="宋体" charset="-122"/>
                <a:ea typeface="宋体" charset="-122"/>
              </a:rPr>
              <a:t>两种货币都对美元升值，其中一种货币升值速度较</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另一种货币快，买入升值快的货币期货合约，卖出升</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值慢的货币期货合约。</a:t>
            </a:r>
          </a:p>
        </p:txBody>
      </p:sp>
      <p:sp>
        <p:nvSpPr>
          <p:cNvPr id="4" name="Rectangle 2"/>
          <p:cNvSpPr>
            <a:spLocks noGrp="1" noChangeArrowheads="1"/>
          </p:cNvSpPr>
          <p:nvPr>
            <p:ph type="title" idx="4294967295"/>
          </p:nvPr>
        </p:nvSpPr>
        <p:spPr>
          <a:xfrm>
            <a:off x="2063750" y="333376"/>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38103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7" dur="500"/>
                                        <p:tgtEl>
                                          <p:spTgt spid="38605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6051">
                                            <p:txEl>
                                              <p:pRg st="3" end="3"/>
                                            </p:txEl>
                                          </p:spTgt>
                                        </p:tgtEl>
                                        <p:attrNameLst>
                                          <p:attrName>style.visibility</p:attrName>
                                        </p:attrNameLst>
                                      </p:cBhvr>
                                      <p:to>
                                        <p:strVal val="visible"/>
                                      </p:to>
                                    </p:set>
                                    <p:animEffect transition="in" filter="blinds(horizontal)">
                                      <p:cBhvr>
                                        <p:cTn id="10" dur="500"/>
                                        <p:tgtEl>
                                          <p:spTgt spid="38605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13" dur="50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3"/>
          <p:cNvSpPr>
            <a:spLocks noGrp="1" noChangeArrowheads="1"/>
          </p:cNvSpPr>
          <p:nvPr>
            <p:ph type="body" idx="1"/>
          </p:nvPr>
        </p:nvSpPr>
        <p:spPr>
          <a:xfrm>
            <a:off x="1631950" y="1052513"/>
            <a:ext cx="8567738" cy="5040312"/>
          </a:xfrm>
        </p:spPr>
        <p:txBody>
          <a:bodyPr/>
          <a:lstStyle/>
          <a:p>
            <a:pPr>
              <a:buClr>
                <a:srgbClr val="006600"/>
              </a:buClr>
              <a:buFont typeface="Wingdings" pitchFamily="2" charset="2"/>
              <a:buNone/>
            </a:pPr>
            <a:r>
              <a:rPr lang="zh-CN" altLang="en-US" b="1" smtClean="0">
                <a:solidFill>
                  <a:srgbClr val="000066"/>
                </a:solidFill>
                <a:latin typeface="宋体" charset="-122"/>
                <a:ea typeface="宋体" charset="-122"/>
              </a:rPr>
              <a:t> </a:t>
            </a:r>
            <a:r>
              <a:rPr lang="zh-CN" altLang="zh-CN" b="1">
                <a:solidFill>
                  <a:srgbClr val="000066"/>
                </a:solidFill>
                <a:latin typeface="黑体" pitchFamily="49" charset="-122"/>
                <a:ea typeface="黑体" pitchFamily="49" charset="-122"/>
              </a:rPr>
              <a:t>跨币种套利具体操作原则</a:t>
            </a:r>
            <a:r>
              <a:rPr lang="zh-CN" altLang="en-US" b="1">
                <a:solidFill>
                  <a:srgbClr val="000066"/>
                </a:solidFill>
                <a:latin typeface="黑体" pitchFamily="49" charset="-122"/>
                <a:ea typeface="黑体" pitchFamily="49" charset="-122"/>
              </a:rPr>
              <a:t>：</a:t>
            </a:r>
            <a:endParaRPr lang="en-US" altLang="zh-CN" b="1">
              <a:solidFill>
                <a:srgbClr val="000066"/>
              </a:solidFill>
              <a:latin typeface="黑体" pitchFamily="49" charset="-122"/>
              <a:ea typeface="黑体" pitchFamily="49" charset="-122"/>
            </a:endParaRPr>
          </a:p>
          <a:p>
            <a:pPr>
              <a:buClr>
                <a:srgbClr val="006600"/>
              </a:buClr>
              <a:buFont typeface="Wingdings" pitchFamily="2" charset="2"/>
              <a:buNone/>
            </a:pPr>
            <a:endParaRPr lang="zh-CN" altLang="en-US" b="1">
              <a:solidFill>
                <a:srgbClr val="000066"/>
              </a:solidFill>
              <a:latin typeface="黑体" pitchFamily="49" charset="-122"/>
              <a:ea typeface="黑体" pitchFamily="49" charset="-122"/>
            </a:endParaRPr>
          </a:p>
          <a:p>
            <a:pPr>
              <a:buClr>
                <a:srgbClr val="000066"/>
              </a:buClr>
              <a:buFont typeface="Wingdings" pitchFamily="2" charset="2"/>
              <a:buChar char="u"/>
            </a:pPr>
            <a:r>
              <a:rPr lang="zh-CN" altLang="en-US">
                <a:solidFill>
                  <a:srgbClr val="000066"/>
                </a:solidFill>
                <a:latin typeface="宋体" charset="-122"/>
                <a:ea typeface="宋体" charset="-122"/>
              </a:rPr>
              <a:t>两种货币都对美元贬值，其中一种货币贬值速度较</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另一种货币快，卖出贬值快的货币期货合约，买入贬</a:t>
            </a:r>
            <a:endParaRPr lang="en-US" altLang="zh-CN">
              <a:solidFill>
                <a:srgbClr val="000066"/>
              </a:solidFill>
              <a:latin typeface="宋体" charset="-122"/>
              <a:ea typeface="宋体" charset="-122"/>
            </a:endParaRPr>
          </a:p>
          <a:p>
            <a:pPr>
              <a:buClr>
                <a:srgbClr val="000066"/>
              </a:buClr>
              <a:buFont typeface="Wingdings" pitchFamily="2" charset="2"/>
              <a:buNone/>
            </a:pPr>
            <a:r>
              <a:rPr lang="zh-CN" altLang="en-US">
                <a:solidFill>
                  <a:srgbClr val="000066"/>
                </a:solidFill>
                <a:latin typeface="宋体" charset="-122"/>
                <a:ea typeface="宋体" charset="-122"/>
              </a:rPr>
              <a:t>值慢的货币期货合约。</a:t>
            </a: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37585041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3"/>
          <p:cNvSpPr>
            <a:spLocks noGrp="1" noChangeArrowheads="1"/>
          </p:cNvSpPr>
          <p:nvPr>
            <p:ph type="body" idx="1"/>
          </p:nvPr>
        </p:nvSpPr>
        <p:spPr>
          <a:xfrm>
            <a:off x="1774825" y="1125539"/>
            <a:ext cx="8440738" cy="4848225"/>
          </a:xfrm>
        </p:spPr>
        <p:txBody>
          <a:bodyPr>
            <a:normAutofit fontScale="85000" lnSpcReduction="10000"/>
          </a:bodyPr>
          <a:lstStyle/>
          <a:p>
            <a:pPr>
              <a:buClr>
                <a:srgbClr val="006600"/>
              </a:buClr>
              <a:buFont typeface="Wingdings" pitchFamily="2" charset="2"/>
              <a:buNone/>
            </a:pPr>
            <a:r>
              <a:rPr lang="zh-CN" altLang="en-US" sz="2000">
                <a:solidFill>
                  <a:srgbClr val="692AA2"/>
                </a:solidFill>
                <a:latin typeface="方正姚体" pitchFamily="2" charset="-122"/>
                <a:ea typeface="方正姚体" pitchFamily="2" charset="-122"/>
              </a:rPr>
              <a:t>    </a:t>
            </a:r>
            <a:r>
              <a:rPr lang="zh-CN" altLang="en-US" b="1">
                <a:solidFill>
                  <a:srgbClr val="FF0000"/>
                </a:solidFill>
                <a:latin typeface="幼圆" pitchFamily="49" charset="-122"/>
                <a:ea typeface="幼圆" pitchFamily="49" charset="-122"/>
              </a:rPr>
              <a:t>跨币种套利交易示例：</a:t>
            </a:r>
            <a:endParaRPr lang="zh-CN" altLang="en-US" sz="2000">
              <a:solidFill>
                <a:srgbClr val="692AA2"/>
              </a:solidFill>
              <a:latin typeface="方正姚体" pitchFamily="2" charset="-122"/>
              <a:ea typeface="方正姚体" pitchFamily="2" charset="-122"/>
            </a:endParaRPr>
          </a:p>
          <a:p>
            <a:pPr>
              <a:buClr>
                <a:srgbClr val="006600"/>
              </a:buClr>
              <a:buFont typeface="Wingdings" pitchFamily="2" charset="2"/>
              <a:buNone/>
            </a:pPr>
            <a:r>
              <a:rPr lang="zh-CN" altLang="en-US" sz="2000">
                <a:solidFill>
                  <a:srgbClr val="692AA2"/>
                </a:solidFill>
                <a:latin typeface="方正姚体" pitchFamily="2" charset="-122"/>
                <a:ea typeface="方正姚体" pitchFamily="2" charset="-122"/>
              </a:rPr>
              <a:t>       </a:t>
            </a:r>
            <a:r>
              <a:rPr lang="zh-CN" altLang="zh-CN" smtClean="0">
                <a:solidFill>
                  <a:srgbClr val="692AA2"/>
                </a:solidFill>
                <a:latin typeface="Times New Roman" pitchFamily="18" charset="0"/>
                <a:ea typeface="方正姚体" pitchFamily="2" charset="-122"/>
                <a:cs typeface="Times New Roman" pitchFamily="18" charset="0"/>
              </a:rPr>
              <a:t>5月10日，芝加哥商业交易所6月期加元的期货价格为</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1.2010美元/加元，6月期欧元的期货价格为1.2000美元/欧元，</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那么6月期加元期货对欧元期货的套算汇率为1加元≈1欧元</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(1.2000美元/欧元÷1.2010美元/加元=0.9991加元/欧元。如投资</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者预测加元与欧元将对</a:t>
            </a:r>
            <a:r>
              <a:rPr lang="zh-CN" altLang="en-US" smtClean="0">
                <a:solidFill>
                  <a:srgbClr val="692AA2"/>
                </a:solidFill>
                <a:latin typeface="Times New Roman" pitchFamily="18" charset="0"/>
                <a:ea typeface="方正姚体" pitchFamily="2" charset="-122"/>
                <a:cs typeface="Times New Roman" pitchFamily="18" charset="0"/>
              </a:rPr>
              <a:t> </a:t>
            </a:r>
            <a:r>
              <a:rPr lang="zh-CN" altLang="zh-CN" smtClean="0">
                <a:solidFill>
                  <a:srgbClr val="692AA2"/>
                </a:solidFill>
                <a:latin typeface="Times New Roman" pitchFamily="18" charset="0"/>
                <a:ea typeface="方正姚体" pitchFamily="2" charset="-122"/>
                <a:cs typeface="Times New Roman" pitchFamily="18" charset="0"/>
              </a:rPr>
              <a:t>美元升值，且加元比欧元升值更多，</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于是，某交易者买入100张6月期加元期货合约，同时卖出100</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张6月期欧元期货合约。6月5日，该交易者分别以1.2110美元/</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加元和1.2080美元/欧元的价格对冲了持仓合约。操作过程如</a:t>
            </a:r>
            <a:r>
              <a:rPr lang="zh-CN" altLang="en-US" smtClean="0">
                <a:solidFill>
                  <a:srgbClr val="692AA2"/>
                </a:solidFill>
                <a:latin typeface="Times New Roman" pitchFamily="18" charset="0"/>
                <a:ea typeface="方正姚体" pitchFamily="2" charset="-122"/>
                <a:cs typeface="Times New Roman" pitchFamily="18" charset="0"/>
              </a:rPr>
              <a:t>下</a:t>
            </a:r>
            <a:endParaRPr lang="en-US" altLang="zh-CN" smtClean="0">
              <a:solidFill>
                <a:srgbClr val="692AA2"/>
              </a:solidFill>
              <a:latin typeface="Times New Roman" pitchFamily="18" charset="0"/>
              <a:ea typeface="方正姚体" pitchFamily="2" charset="-122"/>
              <a:cs typeface="Times New Roman" pitchFamily="18" charset="0"/>
            </a:endParaRPr>
          </a:p>
          <a:p>
            <a:pPr>
              <a:buClr>
                <a:srgbClr val="006600"/>
              </a:buClr>
              <a:buFont typeface="Wingdings" pitchFamily="2" charset="2"/>
              <a:buNone/>
            </a:pPr>
            <a:r>
              <a:rPr lang="zh-CN" altLang="zh-CN" smtClean="0">
                <a:solidFill>
                  <a:srgbClr val="692AA2"/>
                </a:solidFill>
                <a:latin typeface="Times New Roman" pitchFamily="18" charset="0"/>
                <a:ea typeface="方正姚体" pitchFamily="2" charset="-122"/>
                <a:cs typeface="Times New Roman" pitchFamily="18" charset="0"/>
              </a:rPr>
              <a:t>表所示。</a:t>
            </a:r>
            <a:endParaRPr lang="zh-CN" altLang="en-US" smtClean="0">
              <a:solidFill>
                <a:srgbClr val="692AA2"/>
              </a:solidFill>
              <a:latin typeface="Times New Roman" pitchFamily="18" charset="0"/>
              <a:ea typeface="方正姚体" pitchFamily="2" charset="-122"/>
              <a:cs typeface="Times New Roman" pitchFamily="18" charset="0"/>
            </a:endParaRP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011954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3"/>
          <p:cNvSpPr>
            <a:spLocks noGrp="1" noChangeArrowheads="1"/>
          </p:cNvSpPr>
          <p:nvPr>
            <p:ph type="body" idx="1"/>
          </p:nvPr>
        </p:nvSpPr>
        <p:spPr>
          <a:xfrm>
            <a:off x="2640014" y="1557338"/>
            <a:ext cx="6207125" cy="608012"/>
          </a:xfrm>
        </p:spPr>
        <p:txBody>
          <a:bodyPr/>
          <a:lstStyle/>
          <a:p>
            <a:pPr lvl="1">
              <a:lnSpc>
                <a:spcPct val="90000"/>
              </a:lnSpc>
              <a:buFont typeface="Wingdings" pitchFamily="2" charset="2"/>
              <a:buNone/>
            </a:pPr>
            <a:endParaRPr lang="zh-CN" altLang="en-US" sz="2000">
              <a:solidFill>
                <a:schemeClr val="hlink"/>
              </a:solidFill>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2" pitchFamily="18" charset="2"/>
              <a:buNone/>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a:p>
            <a:pPr lvl="1">
              <a:lnSpc>
                <a:spcPct val="90000"/>
              </a:lnSpc>
              <a:buClr>
                <a:srgbClr val="006600"/>
              </a:buClr>
              <a:buFont typeface="Wingdings" pitchFamily="2" charset="2"/>
              <a:buChar char="Ø"/>
            </a:pPr>
            <a:endParaRPr lang="zh-CN" altLang="en-US" sz="2000" b="1">
              <a:solidFill>
                <a:srgbClr val="006600"/>
              </a:solidFill>
              <a:latin typeface="楷体_GB2312" pitchFamily="49" charset="-122"/>
              <a:ea typeface="楷体_GB2312" pitchFamily="49" charset="-122"/>
            </a:endParaRPr>
          </a:p>
        </p:txBody>
      </p:sp>
      <p:sp>
        <p:nvSpPr>
          <p:cNvPr id="497667" name="Text Box 4"/>
          <p:cNvSpPr txBox="1">
            <a:spLocks noChangeArrowheads="1"/>
          </p:cNvSpPr>
          <p:nvPr/>
        </p:nvSpPr>
        <p:spPr bwMode="auto">
          <a:xfrm>
            <a:off x="4079876" y="1484314"/>
            <a:ext cx="3744913" cy="523875"/>
          </a:xfrm>
          <a:prstGeom prst="rect">
            <a:avLst/>
          </a:prstGeom>
          <a:noFill/>
          <a:ln w="9525">
            <a:noFill/>
            <a:miter lim="800000"/>
            <a:headEnd/>
            <a:tailEnd/>
          </a:ln>
        </p:spPr>
        <p:txBody>
          <a:bodyPr>
            <a:spAutoFit/>
          </a:bodyPr>
          <a:lstStyle/>
          <a:p>
            <a:pPr>
              <a:spcBef>
                <a:spcPct val="50000"/>
              </a:spcBef>
            </a:pPr>
            <a:r>
              <a:rPr lang="zh-CN" altLang="en-US" sz="2800" b="1">
                <a:latin typeface="幼圆" pitchFamily="49" charset="-122"/>
                <a:ea typeface="幼圆" pitchFamily="49" charset="-122"/>
              </a:rPr>
              <a:t>跨币种套利操作过程</a:t>
            </a:r>
          </a:p>
        </p:txBody>
      </p:sp>
      <p:pic>
        <p:nvPicPr>
          <p:cNvPr id="388101" name="Picture 5" descr="表6－7"/>
          <p:cNvPicPr>
            <a:picLocks noChangeAspect="1" noChangeArrowheads="1"/>
          </p:cNvPicPr>
          <p:nvPr/>
        </p:nvPicPr>
        <p:blipFill>
          <a:blip r:embed="rId2" cstate="print"/>
          <a:srcRect/>
          <a:stretch>
            <a:fillRect/>
          </a:stretch>
        </p:blipFill>
        <p:spPr bwMode="auto">
          <a:xfrm>
            <a:off x="1703389" y="1989139"/>
            <a:ext cx="8612187" cy="3743325"/>
          </a:xfrm>
          <a:prstGeom prst="rect">
            <a:avLst/>
          </a:prstGeom>
          <a:noFill/>
          <a:ln w="9525">
            <a:noFill/>
            <a:miter lim="800000"/>
            <a:headEnd/>
            <a:tailEnd/>
          </a:ln>
        </p:spPr>
      </p:pic>
      <p:sp>
        <p:nvSpPr>
          <p:cNvPr id="6"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421693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8101"/>
                                        </p:tgtEl>
                                        <p:attrNameLst>
                                          <p:attrName>style.visibility</p:attrName>
                                        </p:attrNameLst>
                                      </p:cBhvr>
                                      <p:to>
                                        <p:strVal val="visible"/>
                                      </p:to>
                                    </p:set>
                                    <p:anim calcmode="lin" valueType="num">
                                      <p:cBhvr additive="base">
                                        <p:cTn id="7" dur="500" fill="hold"/>
                                        <p:tgtEl>
                                          <p:spTgt spid="388101"/>
                                        </p:tgtEl>
                                        <p:attrNameLst>
                                          <p:attrName>ppt_x</p:attrName>
                                        </p:attrNameLst>
                                      </p:cBhvr>
                                      <p:tavLst>
                                        <p:tav tm="0">
                                          <p:val>
                                            <p:strVal val="#ppt_x"/>
                                          </p:val>
                                        </p:tav>
                                        <p:tav tm="100000">
                                          <p:val>
                                            <p:strVal val="#ppt_x"/>
                                          </p:val>
                                        </p:tav>
                                      </p:tavLst>
                                    </p:anim>
                                    <p:anim calcmode="lin" valueType="num">
                                      <p:cBhvr additive="base">
                                        <p:cTn id="8" dur="500" fill="hold"/>
                                        <p:tgtEl>
                                          <p:spTgt spid="388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外汇和外汇市场</a:t>
            </a:r>
          </a:p>
        </p:txBody>
      </p:sp>
      <p:sp>
        <p:nvSpPr>
          <p:cNvPr id="358403"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远期外汇合约</a:t>
            </a:r>
          </a:p>
        </p:txBody>
      </p:sp>
      <p:sp>
        <p:nvSpPr>
          <p:cNvPr id="447492"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外汇期货</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a:latin typeface="Arial" charset="0"/>
                <a:ea typeface="黑体" pitchFamily="49" charset="-122"/>
              </a:rPr>
              <a:t>第五章    远期外汇与外汇期货</a:t>
            </a:r>
            <a:endParaRPr lang="zh-CN" altLang="en-US" sz="3600" b="1">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3581384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5840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6" name="Text Box 6"/>
          <p:cNvSpPr txBox="1">
            <a:spLocks noChangeArrowheads="1"/>
          </p:cNvSpPr>
          <p:nvPr/>
        </p:nvSpPr>
        <p:spPr bwMode="auto">
          <a:xfrm>
            <a:off x="1524001" y="1268414"/>
            <a:ext cx="8569325" cy="3170099"/>
          </a:xfrm>
          <a:prstGeom prst="rect">
            <a:avLst/>
          </a:prstGeom>
          <a:noFill/>
          <a:ln w="28575">
            <a:noFill/>
            <a:miter lim="800000"/>
            <a:headEnd/>
            <a:tailEnd/>
          </a:ln>
        </p:spPr>
        <p:txBody>
          <a:bodyPr>
            <a:spAutoFit/>
          </a:bodyPr>
          <a:lstStyle/>
          <a:p>
            <a:pPr lvl="1" algn="l">
              <a:buClr>
                <a:srgbClr val="692AA2"/>
              </a:buClr>
              <a:buFont typeface="Wingdings" pitchFamily="2" charset="2"/>
              <a:buChar char="l"/>
            </a:pPr>
            <a:r>
              <a:rPr lang="zh-CN" altLang="en-US" sz="2800" b="1">
                <a:solidFill>
                  <a:srgbClr val="692AA2"/>
                </a:solidFill>
                <a:ea typeface="方正姚体" pitchFamily="2" charset="-122"/>
              </a:rPr>
              <a:t>跨市套利</a:t>
            </a:r>
            <a:endParaRPr lang="en-US" altLang="zh-CN" sz="2800" b="1">
              <a:solidFill>
                <a:srgbClr val="692AA2"/>
              </a:solidFill>
              <a:ea typeface="方正姚体" pitchFamily="2" charset="-122"/>
            </a:endParaRPr>
          </a:p>
          <a:p>
            <a:pPr lvl="1">
              <a:buClr>
                <a:srgbClr val="692AA2"/>
              </a:buClr>
            </a:pPr>
            <a:r>
              <a:rPr lang="zh-CN" altLang="en-US" sz="2800">
                <a:solidFill>
                  <a:srgbClr val="000066"/>
                </a:solidFill>
                <a:latin typeface="华文细黑" pitchFamily="2" charset="-122"/>
                <a:ea typeface="华文细黑" pitchFamily="2" charset="-122"/>
              </a:rPr>
              <a:t>    </a:t>
            </a:r>
            <a:r>
              <a:rPr lang="zh-CN" altLang="en-US" sz="2400" b="1">
                <a:latin typeface="华文细黑" pitchFamily="2" charset="-122"/>
                <a:ea typeface="华文细黑" pitchFamily="2" charset="-122"/>
              </a:rPr>
              <a:t>跨市场套利是在不同交易所之间的套利交易行为。不同</a:t>
            </a:r>
            <a:endParaRPr lang="en-US" altLang="zh-CN" sz="2400" b="1">
              <a:latin typeface="华文细黑" pitchFamily="2" charset="-122"/>
              <a:ea typeface="华文细黑" pitchFamily="2" charset="-122"/>
            </a:endParaRPr>
          </a:p>
          <a:p>
            <a:pPr lvl="1">
              <a:buClr>
                <a:srgbClr val="692AA2"/>
              </a:buClr>
            </a:pPr>
            <a:r>
              <a:rPr lang="zh-CN" altLang="en-US" sz="2400" b="1">
                <a:latin typeface="华文细黑" pitchFamily="2" charset="-122"/>
                <a:ea typeface="华文细黑" pitchFamily="2" charset="-122"/>
              </a:rPr>
              <a:t>交易所的同一外汇币种的期货价格可能会发生短暂的扭曲。</a:t>
            </a:r>
            <a:endParaRPr lang="en-US" altLang="zh-CN" sz="2400" b="1">
              <a:latin typeface="华文细黑" pitchFamily="2" charset="-122"/>
              <a:ea typeface="华文细黑" pitchFamily="2" charset="-122"/>
            </a:endParaRPr>
          </a:p>
          <a:p>
            <a:pPr lvl="1">
              <a:buClr>
                <a:srgbClr val="692AA2"/>
              </a:buClr>
            </a:pPr>
            <a:r>
              <a:rPr lang="zh-CN" altLang="en-US" sz="2400" b="1">
                <a:latin typeface="华文细黑" pitchFamily="2" charset="-122"/>
                <a:ea typeface="华文细黑" pitchFamily="2" charset="-122"/>
              </a:rPr>
              <a:t>套利者利用这种价格差异，在一个交易所买入某种外汇期货合约，与此同时，在另一交易所卖出该外汇期货合约，通过</a:t>
            </a:r>
            <a:endParaRPr lang="en-US" altLang="zh-CN" sz="2400" b="1">
              <a:latin typeface="华文细黑" pitchFamily="2" charset="-122"/>
              <a:ea typeface="华文细黑" pitchFamily="2" charset="-122"/>
            </a:endParaRPr>
          </a:p>
          <a:p>
            <a:pPr lvl="1" algn="l">
              <a:buClr>
                <a:srgbClr val="692AA2"/>
              </a:buClr>
            </a:pPr>
            <a:r>
              <a:rPr lang="zh-CN" altLang="en-US" sz="2400" b="1">
                <a:latin typeface="华文细黑" pitchFamily="2" charset="-122"/>
                <a:ea typeface="华文细黑" pitchFamily="2" charset="-122"/>
              </a:rPr>
              <a:t>将来的平仓或交割以获得收益。</a:t>
            </a:r>
            <a:endParaRPr lang="en-US" altLang="zh-CN" sz="2400" b="1">
              <a:latin typeface="华文细黑" pitchFamily="2" charset="-122"/>
              <a:ea typeface="华文细黑" pitchFamily="2" charset="-122"/>
            </a:endParaRPr>
          </a:p>
          <a:p>
            <a:pPr lvl="1">
              <a:buClr>
                <a:srgbClr val="692AA2"/>
              </a:buClr>
            </a:pPr>
            <a:endParaRPr lang="en-US" altLang="zh-CN" sz="2400">
              <a:solidFill>
                <a:srgbClr val="000066"/>
              </a:solidFill>
              <a:latin typeface="华文细黑" pitchFamily="2" charset="-122"/>
              <a:ea typeface="华文细黑" pitchFamily="2" charset="-122"/>
            </a:endParaRPr>
          </a:p>
          <a:p>
            <a:pPr lvl="1">
              <a:buClr>
                <a:srgbClr val="692AA2"/>
              </a:buClr>
            </a:pPr>
            <a:r>
              <a:rPr lang="zh-CN" altLang="en-US" sz="2400">
                <a:solidFill>
                  <a:srgbClr val="000066"/>
                </a:solidFill>
                <a:latin typeface="华文细黑" pitchFamily="2" charset="-122"/>
                <a:ea typeface="华文细黑" pitchFamily="2" charset="-122"/>
              </a:rPr>
              <a:t>      </a:t>
            </a:r>
            <a:r>
              <a:rPr lang="zh-CN" altLang="en-US" sz="2400" b="1">
                <a:solidFill>
                  <a:srgbClr val="FF0000"/>
                </a:solidFill>
                <a:latin typeface="华文细黑" pitchFamily="2" charset="-122"/>
                <a:ea typeface="华文细黑" pitchFamily="2" charset="-122"/>
              </a:rPr>
              <a:t>同一种</a:t>
            </a:r>
            <a:r>
              <a:rPr lang="zh-CN" altLang="en-US" sz="2400">
                <a:solidFill>
                  <a:srgbClr val="000066"/>
                </a:solidFill>
                <a:latin typeface="华文细黑" pitchFamily="2" charset="-122"/>
                <a:ea typeface="华文细黑" pitchFamily="2" charset="-122"/>
              </a:rPr>
              <a:t>合约在不同市场（交易所）之间的价格扭曲。</a:t>
            </a:r>
            <a:endParaRPr lang="zh-CN" altLang="en-US" sz="2400">
              <a:latin typeface="宋体" charset="-122"/>
            </a:endParaRPr>
          </a:p>
        </p:txBody>
      </p:sp>
      <p:sp>
        <p:nvSpPr>
          <p:cNvPr id="4"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5426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886">
                                            <p:txEl>
                                              <p:pRg st="6" end="6"/>
                                            </p:txEl>
                                          </p:spTgt>
                                        </p:tgtEl>
                                        <p:attrNameLst>
                                          <p:attrName>style.visibility</p:attrName>
                                        </p:attrNameLst>
                                      </p:cBhvr>
                                      <p:to>
                                        <p:strVal val="visible"/>
                                      </p:to>
                                    </p:set>
                                    <p:animEffect transition="in" filter="blinds(horizontal)">
                                      <p:cBhvr>
                                        <p:cTn id="7" dur="500"/>
                                        <p:tgtEl>
                                          <p:spTgt spid="3788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0"/>
          </p:nvPr>
        </p:nvSpPr>
        <p:spPr/>
        <p:txBody>
          <a:bodyPr/>
          <a:lstStyle/>
          <a:p>
            <a:pPr>
              <a:defRPr/>
            </a:pPr>
            <a:fld id="{AF0D3673-A73C-4751-9B88-6D1D0854AE9F}" type="slidenum">
              <a:rPr lang="en-US" altLang="zh-CN"/>
              <a:pPr>
                <a:defRPr/>
              </a:pPr>
              <a:t>61</a:t>
            </a:fld>
            <a:endParaRPr lang="en-US" altLang="zh-CN"/>
          </a:p>
        </p:txBody>
      </p:sp>
      <p:sp>
        <p:nvSpPr>
          <p:cNvPr id="499715" name="Text Box 4"/>
          <p:cNvSpPr txBox="1">
            <a:spLocks noChangeArrowheads="1"/>
          </p:cNvSpPr>
          <p:nvPr/>
        </p:nvSpPr>
        <p:spPr bwMode="auto">
          <a:xfrm>
            <a:off x="1703389" y="115889"/>
            <a:ext cx="8569325" cy="2835275"/>
          </a:xfrm>
          <a:prstGeom prst="rect">
            <a:avLst/>
          </a:prstGeom>
          <a:noFill/>
          <a:ln w="28575">
            <a:noFill/>
            <a:miter lim="800000"/>
            <a:headEnd/>
            <a:tailEnd/>
          </a:ln>
        </p:spPr>
        <p:txBody>
          <a:bodyPr>
            <a:spAutoFit/>
          </a:bodyPr>
          <a:lstStyle/>
          <a:p>
            <a:pPr algn="l">
              <a:spcBef>
                <a:spcPct val="50000"/>
              </a:spcBef>
            </a:pPr>
            <a:r>
              <a:rPr lang="zh-CN" altLang="en-US" sz="2000" b="1">
                <a:latin typeface="华文仿宋" pitchFamily="2" charset="-122"/>
                <a:ea typeface="华文仿宋" pitchFamily="2" charset="-122"/>
              </a:rPr>
              <a:t>例：假设目前（今年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10</a:t>
            </a:r>
            <a:r>
              <a:rPr lang="zh-CN" altLang="en-US" sz="2000" b="1">
                <a:latin typeface="华文仿宋" pitchFamily="2" charset="-122"/>
                <a:ea typeface="华文仿宋" pitchFamily="2" charset="-122"/>
              </a:rPr>
              <a:t>日）芝加哥的国际货币市场（</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即</a:t>
            </a:r>
            <a:r>
              <a:rPr lang="en-US" altLang="zh-CN" sz="2000" b="1">
                <a:latin typeface="华文仿宋" pitchFamily="2" charset="-122"/>
                <a:ea typeface="华文仿宋" pitchFamily="2" charset="-122"/>
              </a:rPr>
              <a:t>1</a:t>
            </a:r>
            <a:r>
              <a:rPr lang="zh-CN" altLang="en-US" sz="2000" b="1">
                <a:latin typeface="华文仿宋" pitchFamily="2" charset="-122"/>
                <a:ea typeface="华文仿宋" pitchFamily="2" charset="-122"/>
              </a:rPr>
              <a:t>英镑的美元价是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美元。同时，伦敦国际金融期货交易所（</a:t>
            </a:r>
            <a:r>
              <a:rPr lang="en-US" altLang="zh-CN" sz="2000" b="1">
                <a:latin typeface="华文仿宋" pitchFamily="2" charset="-122"/>
                <a:ea typeface="华文仿宋" pitchFamily="2" charset="-122"/>
              </a:rPr>
              <a:t>LIFFE</a:t>
            </a:r>
            <a:r>
              <a:rPr lang="zh-CN" altLang="en-US" sz="2000" b="1">
                <a:latin typeface="华文仿宋" pitchFamily="2" charset="-122"/>
                <a:ea typeface="华文仿宋" pitchFamily="2" charset="-122"/>
              </a:rPr>
              <a:t>）明年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1.4899</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）。根据以上信息，套利者可以在</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市场买入</a:t>
            </a:r>
            <a:r>
              <a:rPr lang="en-US" altLang="zh-CN" sz="2000" b="1">
                <a:latin typeface="华文仿宋" pitchFamily="2" charset="-122"/>
                <a:ea typeface="华文仿宋" pitchFamily="2" charset="-122"/>
              </a:rPr>
              <a:t>4</a:t>
            </a:r>
            <a:r>
              <a:rPr lang="zh-CN" altLang="en-US" sz="2000" b="1">
                <a:latin typeface="华文仿宋" pitchFamily="2" charset="-122"/>
                <a:ea typeface="华文仿宋" pitchFamily="2" charset="-122"/>
              </a:rPr>
              <a:t>份英镑期货，所买入的英镑数额为</a:t>
            </a:r>
            <a:r>
              <a:rPr lang="en-US" altLang="zh-CN" sz="2000" b="1">
                <a:latin typeface="华文仿宋" pitchFamily="2" charset="-122"/>
                <a:ea typeface="华文仿宋" pitchFamily="2" charset="-122"/>
              </a:rPr>
              <a:t>62500×4</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250000BP,</a:t>
            </a:r>
            <a:r>
              <a:rPr lang="zh-CN" altLang="en-US" sz="2000" b="1">
                <a:latin typeface="华文仿宋" pitchFamily="2" charset="-122"/>
                <a:ea typeface="华文仿宋" pitchFamily="2" charset="-122"/>
              </a:rPr>
              <a:t>同时在</a:t>
            </a:r>
            <a:r>
              <a:rPr lang="en-US" altLang="zh-CN" sz="2000" b="1">
                <a:latin typeface="华文仿宋" pitchFamily="2" charset="-122"/>
                <a:ea typeface="华文仿宋" pitchFamily="2" charset="-122"/>
              </a:rPr>
              <a:t>LIFFE</a:t>
            </a:r>
            <a:r>
              <a:rPr lang="zh-CN" altLang="en-US" sz="2000" b="1">
                <a:latin typeface="华文仿宋" pitchFamily="2" charset="-122"/>
                <a:ea typeface="华文仿宋" pitchFamily="2" charset="-122"/>
              </a:rPr>
              <a:t>市场卖出英镑期货</a:t>
            </a:r>
            <a:r>
              <a:rPr lang="en-US" altLang="zh-CN" sz="2000" b="1">
                <a:latin typeface="华文仿宋" pitchFamily="2" charset="-122"/>
                <a:ea typeface="华文仿宋" pitchFamily="2" charset="-122"/>
              </a:rPr>
              <a:t>10</a:t>
            </a:r>
            <a:r>
              <a:rPr lang="zh-CN" altLang="en-US" sz="2000" b="1">
                <a:latin typeface="华文仿宋" pitchFamily="2" charset="-122"/>
                <a:ea typeface="华文仿宋" pitchFamily="2" charset="-122"/>
              </a:rPr>
              <a:t>份</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所卖出的英镑数量为</a:t>
            </a:r>
            <a:r>
              <a:rPr lang="en-US" altLang="zh-CN" sz="2000" b="1">
                <a:latin typeface="华文仿宋" pitchFamily="2" charset="-122"/>
                <a:ea typeface="华文仿宋" pitchFamily="2" charset="-122"/>
              </a:rPr>
              <a:t>25000×10</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250000BP,</a:t>
            </a:r>
            <a:r>
              <a:rPr lang="zh-CN" altLang="en-US" sz="2000" b="1">
                <a:latin typeface="华文仿宋" pitchFamily="2" charset="-122"/>
                <a:ea typeface="华文仿宋" pitchFamily="2" charset="-122"/>
              </a:rPr>
              <a:t>（两市场不同交易不同的期货合约份数是因为两市场的英镑期货合约所含英镑数额是不同的）。假设到明年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月到期前（</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3</a:t>
            </a:r>
            <a:r>
              <a:rPr lang="zh-CN" altLang="en-US" sz="2000" b="1">
                <a:latin typeface="华文仿宋" pitchFamily="2" charset="-122"/>
                <a:ea typeface="华文仿宋" pitchFamily="2" charset="-122"/>
              </a:rPr>
              <a:t>日），套利者在两个市场同时平仓，平仓价格是</a:t>
            </a:r>
            <a:r>
              <a:rPr lang="en-US" altLang="zh-CN" sz="2000" b="1">
                <a:latin typeface="华文仿宋" pitchFamily="2" charset="-122"/>
                <a:ea typeface="华文仿宋" pitchFamily="2" charset="-122"/>
              </a:rPr>
              <a:t>1.5223</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）。下表列出了套利结果。 </a:t>
            </a:r>
          </a:p>
        </p:txBody>
      </p:sp>
      <p:graphicFrame>
        <p:nvGraphicFramePr>
          <p:cNvPr id="379962" name="Group 58"/>
          <p:cNvGraphicFramePr>
            <a:graphicFrameLocks noGrp="1"/>
          </p:cNvGraphicFramePr>
          <p:nvPr>
            <p:ph/>
          </p:nvPr>
        </p:nvGraphicFramePr>
        <p:xfrm>
          <a:off x="1774825" y="2997200"/>
          <a:ext cx="8229600" cy="2808312"/>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3087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IMM</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LIFFE</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32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日买入英镑期货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1.4741×62500×4</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368525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日卖出英镑期货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1.4899×25000×10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372475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32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日卖出英镑期货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1.5223×62500×4</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日买入英镑期货</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1.5223×25000×10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8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368525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12050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372475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380575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8100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438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9962"/>
                                        </p:tgtEl>
                                        <p:attrNameLst>
                                          <p:attrName>style.visibility</p:attrName>
                                        </p:attrNameLst>
                                      </p:cBhvr>
                                      <p:to>
                                        <p:strVal val="visible"/>
                                      </p:to>
                                    </p:set>
                                    <p:anim calcmode="lin" valueType="num">
                                      <p:cBhvr additive="base">
                                        <p:cTn id="7" dur="500" fill="hold"/>
                                        <p:tgtEl>
                                          <p:spTgt spid="379962"/>
                                        </p:tgtEl>
                                        <p:attrNameLst>
                                          <p:attrName>ppt_x</p:attrName>
                                        </p:attrNameLst>
                                      </p:cBhvr>
                                      <p:tavLst>
                                        <p:tav tm="0">
                                          <p:val>
                                            <p:strVal val="#ppt_x"/>
                                          </p:val>
                                        </p:tav>
                                        <p:tav tm="100000">
                                          <p:val>
                                            <p:strVal val="#ppt_x"/>
                                          </p:val>
                                        </p:tav>
                                      </p:tavLst>
                                    </p:anim>
                                    <p:anim calcmode="lin" valueType="num">
                                      <p:cBhvr additive="base">
                                        <p:cTn id="8" dur="500" fill="hold"/>
                                        <p:tgtEl>
                                          <p:spTgt spid="379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3" name="Text Box 5"/>
          <p:cNvSpPr txBox="1">
            <a:spLocks noChangeArrowheads="1"/>
          </p:cNvSpPr>
          <p:nvPr/>
        </p:nvSpPr>
        <p:spPr bwMode="auto">
          <a:xfrm>
            <a:off x="1847850" y="1268413"/>
            <a:ext cx="8351838" cy="3785652"/>
          </a:xfrm>
          <a:prstGeom prst="rect">
            <a:avLst/>
          </a:prstGeom>
          <a:noFill/>
          <a:ln w="28575">
            <a:noFill/>
            <a:miter lim="800000"/>
            <a:headEnd/>
            <a:tailEnd/>
          </a:ln>
        </p:spPr>
        <p:txBody>
          <a:bodyPr>
            <a:spAutoFit/>
          </a:bodyPr>
          <a:lstStyle/>
          <a:p>
            <a:pPr lvl="1" algn="l">
              <a:buClr>
                <a:srgbClr val="692AA2"/>
              </a:buClr>
              <a:buFont typeface="Wingdings" pitchFamily="2" charset="2"/>
              <a:buChar char="l"/>
            </a:pPr>
            <a:r>
              <a:rPr lang="zh-CN" altLang="en-US" sz="2800" b="1">
                <a:solidFill>
                  <a:srgbClr val="692AA2"/>
                </a:solidFill>
                <a:latin typeface="方正姚体" pitchFamily="2" charset="-122"/>
                <a:ea typeface="方正姚体" pitchFamily="2" charset="-122"/>
              </a:rPr>
              <a:t>跨期套利（套期图利）</a:t>
            </a:r>
            <a:endParaRPr lang="en-US" altLang="zh-CN" sz="2400">
              <a:solidFill>
                <a:srgbClr val="000066"/>
              </a:solidFill>
              <a:latin typeface="华文细黑" pitchFamily="2" charset="-122"/>
              <a:ea typeface="华文细黑" pitchFamily="2" charset="-122"/>
            </a:endParaRPr>
          </a:p>
          <a:p>
            <a:pPr algn="l"/>
            <a:endParaRPr lang="zh-CN" altLang="en-US" sz="2000"/>
          </a:p>
          <a:p>
            <a:pPr algn="l"/>
            <a:r>
              <a:rPr lang="zh-CN" altLang="en-US" sz="2000"/>
              <a:t>       </a:t>
            </a:r>
            <a:r>
              <a:rPr lang="zh-CN" altLang="en-US" sz="2400" b="1">
                <a:latin typeface="华文细黑" pitchFamily="2" charset="-122"/>
                <a:ea typeface="华文细黑" pitchFamily="2" charset="-122"/>
              </a:rPr>
              <a:t>同一币种，不同到期日期的外汇期货的价格在不同的时间区间中可能会有不同的走势。这为外汇期货的跨期套利带来可能。套利者可以买入某月到期的一种外币的期货合约，同时再卖出交割月份不相同的同种外币的期货合约。在到期之前的某个时点同时平仓离场。</a:t>
            </a:r>
            <a:endParaRPr lang="en-US" altLang="zh-CN" sz="2400" b="1">
              <a:latin typeface="华文细黑" pitchFamily="2" charset="-122"/>
              <a:ea typeface="华文细黑" pitchFamily="2" charset="-122"/>
            </a:endParaRPr>
          </a:p>
          <a:p>
            <a:pPr algn="l"/>
            <a:endParaRPr lang="en-US" altLang="zh-CN" sz="2400">
              <a:latin typeface="华文细黑" pitchFamily="2" charset="-122"/>
              <a:ea typeface="华文细黑" pitchFamily="2" charset="-122"/>
            </a:endParaRPr>
          </a:p>
          <a:p>
            <a:pPr algn="l"/>
            <a:r>
              <a:rPr lang="zh-CN" altLang="en-US" sz="2400">
                <a:solidFill>
                  <a:srgbClr val="000066"/>
                </a:solidFill>
                <a:latin typeface="华文细黑" pitchFamily="2" charset="-122"/>
                <a:ea typeface="华文细黑" pitchFamily="2" charset="-122"/>
              </a:rPr>
              <a:t>        </a:t>
            </a:r>
            <a:r>
              <a:rPr lang="zh-CN" altLang="en-US" sz="2400" b="1">
                <a:solidFill>
                  <a:srgbClr val="000066"/>
                </a:solidFill>
                <a:latin typeface="华文细黑" pitchFamily="2" charset="-122"/>
                <a:ea typeface="华文细黑" pitchFamily="2" charset="-122"/>
              </a:rPr>
              <a:t>同一币种，不同交割月份合约之间的价格扭曲（买近卖远等）。</a:t>
            </a:r>
            <a:endParaRPr lang="zh-CN" altLang="en-US" sz="2400" b="1">
              <a:latin typeface="华文细黑" pitchFamily="2" charset="-122"/>
              <a:ea typeface="华文细黑" pitchFamily="2" charset="-122"/>
            </a:endParaRPr>
          </a:p>
        </p:txBody>
      </p:sp>
      <p:sp>
        <p:nvSpPr>
          <p:cNvPr id="5" name="Rectangle 2"/>
          <p:cNvSpPr>
            <a:spLocks noGrp="1" noChangeArrowheads="1"/>
          </p:cNvSpPr>
          <p:nvPr>
            <p:ph type="title" idx="4294967295"/>
          </p:nvPr>
        </p:nvSpPr>
        <p:spPr>
          <a:xfrm>
            <a:off x="1992313" y="260351"/>
            <a:ext cx="7467600" cy="652463"/>
          </a:xfrm>
        </p:spPr>
        <p:txBody>
          <a:bodyPr>
            <a:noAutofit/>
          </a:bodyPr>
          <a:lstStyle/>
          <a:p>
            <a:pPr eaLnBrk="1" hangingPunct="1">
              <a:defRPr/>
            </a:pPr>
            <a:r>
              <a:rPr lang="zh-CN" altLang="en-US" sz="3600" b="1" dirty="0"/>
              <a:t>外汇期货交易策略</a:t>
            </a:r>
            <a:r>
              <a:rPr lang="en-US" altLang="zh-CN" sz="3600" b="1" dirty="0"/>
              <a:t>——</a:t>
            </a:r>
            <a:r>
              <a:rPr lang="zh-CN" altLang="en-US" sz="3600" b="1" dirty="0"/>
              <a:t>套利</a:t>
            </a:r>
          </a:p>
        </p:txBody>
      </p:sp>
    </p:spTree>
    <p:extLst>
      <p:ext uri="{BB962C8B-B14F-4D97-AF65-F5344CB8AC3E}">
        <p14:creationId xmlns:p14="http://schemas.microsoft.com/office/powerpoint/2010/main" val="11341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3">
                                            <p:txEl>
                                              <p:pRg st="4" end="4"/>
                                            </p:txEl>
                                          </p:spTgt>
                                        </p:tgtEl>
                                        <p:attrNameLst>
                                          <p:attrName>style.visibility</p:attrName>
                                        </p:attrNameLst>
                                      </p:cBhvr>
                                      <p:to>
                                        <p:strVal val="visible"/>
                                      </p:to>
                                    </p:set>
                                    <p:animEffect transition="in" filter="blinds(horizontal)">
                                      <p:cBhvr>
                                        <p:cTn id="7" dur="500"/>
                                        <p:tgtEl>
                                          <p:spTgt spid="3860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0"/>
          </p:nvPr>
        </p:nvSpPr>
        <p:spPr/>
        <p:txBody>
          <a:bodyPr/>
          <a:lstStyle/>
          <a:p>
            <a:pPr>
              <a:defRPr/>
            </a:pPr>
            <a:fld id="{36D9F97D-15D8-49AB-BA1C-C20BB164EC42}" type="slidenum">
              <a:rPr lang="en-US" altLang="zh-CN"/>
              <a:pPr>
                <a:defRPr/>
              </a:pPr>
              <a:t>63</a:t>
            </a:fld>
            <a:endParaRPr lang="en-US" altLang="zh-CN"/>
          </a:p>
        </p:txBody>
      </p:sp>
      <p:sp>
        <p:nvSpPr>
          <p:cNvPr id="501763" name="Text Box 4"/>
          <p:cNvSpPr txBox="1">
            <a:spLocks noChangeArrowheads="1"/>
          </p:cNvSpPr>
          <p:nvPr/>
        </p:nvSpPr>
        <p:spPr bwMode="auto">
          <a:xfrm>
            <a:off x="1703388" y="188913"/>
            <a:ext cx="8496300" cy="2246312"/>
          </a:xfrm>
          <a:prstGeom prst="rect">
            <a:avLst/>
          </a:prstGeom>
          <a:noFill/>
          <a:ln w="28575">
            <a:noFill/>
            <a:miter lim="800000"/>
            <a:headEnd/>
            <a:tailEnd/>
          </a:ln>
        </p:spPr>
        <p:txBody>
          <a:bodyPr>
            <a:spAutoFit/>
          </a:bodyPr>
          <a:lstStyle/>
          <a:p>
            <a:pPr algn="l">
              <a:spcBef>
                <a:spcPct val="50000"/>
              </a:spcBef>
            </a:pPr>
            <a:r>
              <a:rPr lang="en-US" altLang="zh-CN" sz="2000" b="1">
                <a:latin typeface="华文仿宋" pitchFamily="2" charset="-122"/>
                <a:ea typeface="华文仿宋" pitchFamily="2" charset="-122"/>
              </a:rPr>
              <a:t>        </a:t>
            </a:r>
            <a:r>
              <a:rPr lang="zh-CN" altLang="en-US" sz="2000" b="1">
                <a:latin typeface="华文仿宋" pitchFamily="2" charset="-122"/>
                <a:ea typeface="华文仿宋" pitchFamily="2" charset="-122"/>
              </a:rPr>
              <a:t>例：假设目前（今年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10</a:t>
            </a:r>
            <a:r>
              <a:rPr lang="zh-CN" altLang="en-US" sz="2000" b="1">
                <a:latin typeface="华文仿宋" pitchFamily="2" charset="-122"/>
                <a:ea typeface="华文仿宋" pitchFamily="2" charset="-122"/>
              </a:rPr>
              <a:t>日）芝加哥的国际货币市场（</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即</a:t>
            </a:r>
            <a:r>
              <a:rPr lang="en-US" altLang="zh-CN" sz="2000" b="1">
                <a:latin typeface="华文仿宋" pitchFamily="2" charset="-122"/>
                <a:ea typeface="华文仿宋" pitchFamily="2" charset="-122"/>
              </a:rPr>
              <a:t>1</a:t>
            </a:r>
            <a:r>
              <a:rPr lang="zh-CN" altLang="en-US" sz="2000" b="1">
                <a:latin typeface="华文仿宋" pitchFamily="2" charset="-122"/>
                <a:ea typeface="华文仿宋" pitchFamily="2" charset="-122"/>
              </a:rPr>
              <a:t>英镑的美元价是</a:t>
            </a:r>
            <a:r>
              <a:rPr lang="en-US" altLang="zh-CN" sz="2000" b="1">
                <a:latin typeface="华文仿宋" pitchFamily="2" charset="-122"/>
                <a:ea typeface="华文仿宋" pitchFamily="2" charset="-122"/>
              </a:rPr>
              <a:t>1.4741</a:t>
            </a:r>
            <a:r>
              <a:rPr lang="zh-CN" altLang="en-US" sz="2000" b="1">
                <a:latin typeface="华文仿宋" pitchFamily="2" charset="-122"/>
                <a:ea typeface="华文仿宋" pitchFamily="2" charset="-122"/>
              </a:rPr>
              <a:t>美元。同时，明年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月到期的英镑期货价格是</a:t>
            </a:r>
            <a:r>
              <a:rPr lang="en-US" altLang="zh-CN" sz="2000" b="1">
                <a:latin typeface="华文仿宋" pitchFamily="2" charset="-122"/>
                <a:ea typeface="华文仿宋" pitchFamily="2" charset="-122"/>
              </a:rPr>
              <a:t>1.5103</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），套利者可以在</a:t>
            </a:r>
            <a:r>
              <a:rPr lang="en-US" altLang="zh-CN" sz="2000" b="1">
                <a:latin typeface="华文仿宋" pitchFamily="2" charset="-122"/>
                <a:ea typeface="华文仿宋" pitchFamily="2" charset="-122"/>
              </a:rPr>
              <a:t>IMM</a:t>
            </a:r>
            <a:r>
              <a:rPr lang="zh-CN" altLang="en-US" sz="2000" b="1">
                <a:latin typeface="华文仿宋" pitchFamily="2" charset="-122"/>
                <a:ea typeface="华文仿宋" pitchFamily="2" charset="-122"/>
              </a:rPr>
              <a:t>市场买入</a:t>
            </a:r>
            <a:r>
              <a:rPr lang="en-US" altLang="zh-CN" sz="2000" b="1">
                <a:latin typeface="华文仿宋" pitchFamily="2" charset="-122"/>
                <a:ea typeface="华文仿宋" pitchFamily="2" charset="-122"/>
              </a:rPr>
              <a:t>1</a:t>
            </a:r>
            <a:r>
              <a:rPr lang="zh-CN" altLang="en-US" sz="2000" b="1">
                <a:latin typeface="华文仿宋" pitchFamily="2" charset="-122"/>
                <a:ea typeface="华文仿宋" pitchFamily="2" charset="-122"/>
              </a:rPr>
              <a:t>份明年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月到期的英镑期货。同时卖出一份明年</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月到期的英镑期货。假设到明年</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月到期前（</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a:t>
            </a:r>
            <a:r>
              <a:rPr lang="en-US" altLang="zh-CN" sz="2000" b="1">
                <a:latin typeface="华文仿宋" pitchFamily="2" charset="-122"/>
                <a:ea typeface="华文仿宋" pitchFamily="2" charset="-122"/>
              </a:rPr>
              <a:t>3</a:t>
            </a:r>
            <a:r>
              <a:rPr lang="zh-CN" altLang="en-US" sz="2000" b="1">
                <a:latin typeface="华文仿宋" pitchFamily="2" charset="-122"/>
                <a:ea typeface="华文仿宋" pitchFamily="2" charset="-122"/>
              </a:rPr>
              <a:t>日），套利者分别以</a:t>
            </a:r>
            <a:r>
              <a:rPr lang="en-US" altLang="zh-CN" sz="2000" b="1">
                <a:latin typeface="华文仿宋" pitchFamily="2" charset="-122"/>
                <a:ea typeface="华文仿宋" pitchFamily="2" charset="-122"/>
              </a:rPr>
              <a:t>1.5223</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）和</a:t>
            </a:r>
            <a:r>
              <a:rPr lang="en-US" altLang="zh-CN" sz="2000" b="1">
                <a:latin typeface="华文仿宋" pitchFamily="2" charset="-122"/>
                <a:ea typeface="华文仿宋" pitchFamily="2" charset="-122"/>
              </a:rPr>
              <a:t>1.5300</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USD / BP</a:t>
            </a:r>
            <a:r>
              <a:rPr lang="zh-CN" altLang="en-US" sz="2000" b="1">
                <a:latin typeface="华文仿宋" pitchFamily="2" charset="-122"/>
                <a:ea typeface="华文仿宋" pitchFamily="2" charset="-122"/>
              </a:rPr>
              <a:t>）对</a:t>
            </a:r>
            <a:r>
              <a:rPr lang="en-US" altLang="zh-CN" sz="2000" b="1">
                <a:latin typeface="华文仿宋" pitchFamily="2" charset="-122"/>
                <a:ea typeface="华文仿宋" pitchFamily="2" charset="-122"/>
              </a:rPr>
              <a:t>6</a:t>
            </a:r>
            <a:r>
              <a:rPr lang="zh-CN" altLang="en-US" sz="2000" b="1">
                <a:latin typeface="华文仿宋" pitchFamily="2" charset="-122"/>
                <a:ea typeface="华文仿宋" pitchFamily="2" charset="-122"/>
              </a:rPr>
              <a:t>月和</a:t>
            </a:r>
            <a:r>
              <a:rPr lang="en-US" altLang="zh-CN" sz="2000" b="1">
                <a:latin typeface="华文仿宋" pitchFamily="2" charset="-122"/>
                <a:ea typeface="华文仿宋" pitchFamily="2" charset="-122"/>
              </a:rPr>
              <a:t>12</a:t>
            </a:r>
            <a:r>
              <a:rPr lang="zh-CN" altLang="en-US" sz="2000" b="1">
                <a:latin typeface="华文仿宋" pitchFamily="2" charset="-122"/>
                <a:ea typeface="华文仿宋" pitchFamily="2" charset="-122"/>
              </a:rPr>
              <a:t>月到期的英镑期货进行同时平仓。下表列出了套利结果。</a:t>
            </a:r>
          </a:p>
        </p:txBody>
      </p:sp>
      <p:graphicFrame>
        <p:nvGraphicFramePr>
          <p:cNvPr id="387130" name="Group 58"/>
          <p:cNvGraphicFramePr>
            <a:graphicFrameLocks noGrp="1"/>
          </p:cNvGraphicFramePr>
          <p:nvPr>
            <p:ph/>
          </p:nvPr>
        </p:nvGraphicFramePr>
        <p:xfrm>
          <a:off x="1774825" y="2565400"/>
          <a:ext cx="8352928" cy="3498126"/>
        </p:xfrm>
        <a:graphic>
          <a:graphicData uri="http://schemas.openxmlformats.org/drawingml/2006/table">
            <a:tbl>
              <a:tblPr/>
              <a:tblGrid>
                <a:gridCol w="4401519">
                  <a:extLst>
                    <a:ext uri="{9D8B030D-6E8A-4147-A177-3AD203B41FA5}">
                      <a16:colId xmlns:a16="http://schemas.microsoft.com/office/drawing/2014/main" val="20000"/>
                    </a:ext>
                  </a:extLst>
                </a:gridCol>
                <a:gridCol w="3951409">
                  <a:extLst>
                    <a:ext uri="{9D8B030D-6E8A-4147-A177-3AD203B41FA5}">
                      <a16:colId xmlns:a16="http://schemas.microsoft.com/office/drawing/2014/main" val="20001"/>
                    </a:ext>
                  </a:extLst>
                </a:gridCol>
              </a:tblGrid>
              <a:tr h="608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IMM</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市场英镑期货（</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BPM9</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IMM</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市场英镑期货（</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BPZ9</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41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日买入</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BPM9</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1.4741×62500</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92131.25</a:t>
                      </a:r>
                      <a:r>
                        <a:rPr kumimoji="0"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今年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日卖出</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BPZ9</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1.5103</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×62500</a:t>
                      </a: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Arial"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94393.75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5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日卖出</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BPM9</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）收入美元计价＝</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1.5223</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×62500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95143.75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明年</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日买入</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份英镑期货（</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BPZ9</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支出美元计价＝</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1.5300</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Arial" charset="0"/>
                        </a:rPr>
                        <a:t>62500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95625</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80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95143.75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92131.25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3012.50</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盈利＝</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94393.75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95625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Arial" charset="0"/>
                        </a:rPr>
                        <a:t>1231.25</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美元</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231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7130"/>
                                        </p:tgtEl>
                                        <p:attrNameLst>
                                          <p:attrName>style.visibility</p:attrName>
                                        </p:attrNameLst>
                                      </p:cBhvr>
                                      <p:to>
                                        <p:strVal val="visible"/>
                                      </p:to>
                                    </p:set>
                                    <p:anim calcmode="lin" valueType="num">
                                      <p:cBhvr additive="base">
                                        <p:cTn id="7" dur="500" fill="hold"/>
                                        <p:tgtEl>
                                          <p:spTgt spid="387130"/>
                                        </p:tgtEl>
                                        <p:attrNameLst>
                                          <p:attrName>ppt_x</p:attrName>
                                        </p:attrNameLst>
                                      </p:cBhvr>
                                      <p:tavLst>
                                        <p:tav tm="0">
                                          <p:val>
                                            <p:strVal val="#ppt_x"/>
                                          </p:val>
                                        </p:tav>
                                        <p:tav tm="100000">
                                          <p:val>
                                            <p:strVal val="#ppt_x"/>
                                          </p:val>
                                        </p:tav>
                                      </p:tavLst>
                                    </p:anim>
                                    <p:anim calcmode="lin" valueType="num">
                                      <p:cBhvr additive="base">
                                        <p:cTn id="8" dur="500" fill="hold"/>
                                        <p:tgtEl>
                                          <p:spTgt spid="387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rot="5400000">
            <a:off x="9113045" y="1081882"/>
            <a:ext cx="2011362" cy="384175"/>
          </a:xfrm>
        </p:spPr>
        <p:txBody>
          <a:bodyPr anchorCtr="0"/>
          <a:lstStyle/>
          <a:p>
            <a:pPr algn="r">
              <a:defRPr/>
            </a:pPr>
            <a:fld id="{FEBD3F61-5ACF-4F97-82FE-7C0031B504C3}" type="slidenum">
              <a:rPr lang="en-US" altLang="zh-CN">
                <a:solidFill>
                  <a:schemeClr val="tx2"/>
                </a:solidFill>
              </a:rPr>
              <a:pPr algn="r">
                <a:defRPr/>
              </a:pPr>
              <a:t>64</a:t>
            </a:fld>
            <a:endParaRPr lang="en-US" altLang="zh-CN">
              <a:solidFill>
                <a:schemeClr val="tx2"/>
              </a:solidFill>
            </a:endParaRPr>
          </a:p>
        </p:txBody>
      </p:sp>
      <p:sp>
        <p:nvSpPr>
          <p:cNvPr id="502787" name="Text Box 3"/>
          <p:cNvSpPr txBox="1">
            <a:spLocks noChangeArrowheads="1"/>
          </p:cNvSpPr>
          <p:nvPr/>
        </p:nvSpPr>
        <p:spPr bwMode="auto">
          <a:xfrm>
            <a:off x="1703389" y="260351"/>
            <a:ext cx="8459787" cy="461963"/>
          </a:xfrm>
          <a:prstGeom prst="rect">
            <a:avLst/>
          </a:prstGeom>
          <a:noFill/>
          <a:ln w="28575">
            <a:noFill/>
            <a:miter lim="800000"/>
            <a:headEnd/>
            <a:tailEnd/>
          </a:ln>
        </p:spPr>
        <p:txBody>
          <a:bodyPr>
            <a:spAutoFit/>
          </a:bodyPr>
          <a:lstStyle/>
          <a:p>
            <a:pPr>
              <a:spcBef>
                <a:spcPct val="50000"/>
              </a:spcBef>
            </a:pPr>
            <a:r>
              <a:rPr lang="zh-CN" altLang="en-US" sz="2400" b="1">
                <a:latin typeface="黑体" pitchFamily="49" charset="-122"/>
                <a:ea typeface="黑体" pitchFamily="49" charset="-122"/>
              </a:rPr>
              <a:t>套期保值、套利投机、买空卖空投机三者之间的关系</a:t>
            </a:r>
          </a:p>
        </p:txBody>
      </p:sp>
      <p:sp>
        <p:nvSpPr>
          <p:cNvPr id="502788" name="Text Box 4"/>
          <p:cNvSpPr txBox="1">
            <a:spLocks noChangeArrowheads="1"/>
          </p:cNvSpPr>
          <p:nvPr/>
        </p:nvSpPr>
        <p:spPr bwMode="auto">
          <a:xfrm>
            <a:off x="1703388" y="908050"/>
            <a:ext cx="8424862" cy="4339650"/>
          </a:xfrm>
          <a:prstGeom prst="rect">
            <a:avLst/>
          </a:prstGeom>
          <a:solidFill>
            <a:schemeClr val="bg1"/>
          </a:solidFill>
          <a:ln w="28575">
            <a:noFill/>
            <a:miter lim="800000"/>
            <a:headEnd/>
            <a:tailEnd/>
          </a:ln>
        </p:spPr>
        <p:txBody>
          <a:bodyPr>
            <a:spAutoFit/>
          </a:bodyPr>
          <a:lstStyle/>
          <a:p>
            <a:pPr algn="just">
              <a:lnSpc>
                <a:spcPct val="150000"/>
              </a:lnSpc>
            </a:pPr>
            <a:r>
              <a:rPr lang="zh-CN" altLang="en-US" sz="2400" b="1">
                <a:latin typeface="仿宋" pitchFamily="49" charset="-122"/>
                <a:ea typeface="仿宋" pitchFamily="49" charset="-122"/>
              </a:rPr>
              <a:t>    </a:t>
            </a:r>
            <a:r>
              <a:rPr lang="zh-CN" altLang="en-US" sz="2000" b="1">
                <a:latin typeface="仿宋" pitchFamily="49" charset="-122"/>
                <a:ea typeface="仿宋" pitchFamily="49" charset="-122"/>
              </a:rPr>
              <a:t>套期保值、套利投机、买空卖空投机作为外汇期货市场交易的主要形式，相互相辅相成。三者又有一定区别：</a:t>
            </a:r>
          </a:p>
          <a:p>
            <a:pPr algn="just">
              <a:lnSpc>
                <a:spcPct val="150000"/>
              </a:lnSpc>
            </a:pPr>
            <a:r>
              <a:rPr lang="zh-CN" altLang="en-US" sz="2000" b="1">
                <a:latin typeface="仿宋" pitchFamily="49" charset="-122"/>
                <a:ea typeface="仿宋" pitchFamily="49" charset="-122"/>
              </a:rPr>
              <a:t>    第一，交易目的不同，套期保值的目的是回避现货市场价格风险；套利则是获取较为稳定的价差收益；投机目的是赚取风险利润。</a:t>
            </a:r>
          </a:p>
          <a:p>
            <a:pPr algn="just">
              <a:lnSpc>
                <a:spcPct val="150000"/>
              </a:lnSpc>
            </a:pPr>
            <a:r>
              <a:rPr lang="zh-CN" altLang="en-US" sz="2000" b="1">
                <a:latin typeface="仿宋" pitchFamily="49" charset="-122"/>
                <a:ea typeface="仿宋" pitchFamily="49" charset="-122"/>
              </a:rPr>
              <a:t>    第二，承担的风险不同，套期保值承担的风险最小，套利次之，投机最大。</a:t>
            </a:r>
          </a:p>
          <a:p>
            <a:pPr algn="just">
              <a:lnSpc>
                <a:spcPct val="150000"/>
              </a:lnSpc>
            </a:pPr>
            <a:r>
              <a:rPr lang="zh-CN" altLang="en-US" sz="2000" b="1">
                <a:latin typeface="仿宋" pitchFamily="49" charset="-122"/>
                <a:ea typeface="仿宋" pitchFamily="49" charset="-122"/>
              </a:rPr>
              <a:t>    第三，如果套期保值的保值量超过抵补的外汇现货的数量，那么超出的部分也可认为是投机；跨期套利、跨市套利如果伴随着外汇现货交易，则也可以当做保值交易。</a:t>
            </a:r>
          </a:p>
        </p:txBody>
      </p:sp>
    </p:spTree>
    <p:extLst>
      <p:ext uri="{BB962C8B-B14F-4D97-AF65-F5344CB8AC3E}">
        <p14:creationId xmlns:p14="http://schemas.microsoft.com/office/powerpoint/2010/main" val="32873208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rot="5400000">
            <a:off x="9113045" y="1081882"/>
            <a:ext cx="2011362" cy="384175"/>
          </a:xfrm>
        </p:spPr>
        <p:txBody>
          <a:bodyPr anchorCtr="0"/>
          <a:lstStyle/>
          <a:p>
            <a:pPr algn="r">
              <a:defRPr/>
            </a:pPr>
            <a:fld id="{C2982749-99B2-4BF9-A8CB-5F980FED9A51}" type="slidenum">
              <a:rPr lang="en-US" altLang="zh-CN">
                <a:solidFill>
                  <a:schemeClr val="tx2"/>
                </a:solidFill>
              </a:rPr>
              <a:pPr algn="r">
                <a:defRPr/>
              </a:pPr>
              <a:t>65</a:t>
            </a:fld>
            <a:endParaRPr lang="en-US" altLang="zh-CN">
              <a:solidFill>
                <a:schemeClr val="tx2"/>
              </a:solidFill>
            </a:endParaRPr>
          </a:p>
        </p:txBody>
      </p:sp>
      <p:sp>
        <p:nvSpPr>
          <p:cNvPr id="503811" name="Text Box 2"/>
          <p:cNvSpPr txBox="1">
            <a:spLocks noChangeArrowheads="1"/>
          </p:cNvSpPr>
          <p:nvPr/>
        </p:nvSpPr>
        <p:spPr bwMode="auto">
          <a:xfrm>
            <a:off x="3287713" y="333375"/>
            <a:ext cx="5256212" cy="584200"/>
          </a:xfrm>
          <a:prstGeom prst="rect">
            <a:avLst/>
          </a:prstGeom>
          <a:noFill/>
          <a:ln w="9525">
            <a:noFill/>
            <a:miter lim="800000"/>
            <a:headEnd/>
            <a:tailEnd/>
          </a:ln>
        </p:spPr>
        <p:txBody>
          <a:bodyPr>
            <a:spAutoFit/>
          </a:bodyPr>
          <a:lstStyle/>
          <a:p>
            <a:r>
              <a:rPr lang="zh-CN" altLang="en-US" sz="3200" b="1"/>
              <a:t>外汇期货与外汇远期的不同</a:t>
            </a:r>
          </a:p>
        </p:txBody>
      </p:sp>
      <p:sp>
        <p:nvSpPr>
          <p:cNvPr id="503812" name="Text Box 3"/>
          <p:cNvSpPr txBox="1">
            <a:spLocks noChangeArrowheads="1"/>
          </p:cNvSpPr>
          <p:nvPr/>
        </p:nvSpPr>
        <p:spPr bwMode="auto">
          <a:xfrm>
            <a:off x="1703388" y="1196975"/>
            <a:ext cx="8496300" cy="1200150"/>
          </a:xfrm>
          <a:prstGeom prst="rect">
            <a:avLst/>
          </a:prstGeom>
          <a:solidFill>
            <a:srgbClr val="FFCC99"/>
          </a:solidFill>
          <a:ln w="28575">
            <a:noFill/>
            <a:miter lim="800000"/>
            <a:headEnd/>
            <a:tailEnd/>
          </a:ln>
        </p:spPr>
        <p:txBody>
          <a:bodyPr>
            <a:spAutoFit/>
          </a:bodyPr>
          <a:lstStyle/>
          <a:p>
            <a:pPr algn="l">
              <a:spcBef>
                <a:spcPct val="50000"/>
              </a:spcBef>
            </a:pPr>
            <a:r>
              <a:rPr lang="zh-CN" altLang="en-US" sz="2400"/>
              <a:t>所谓远期外汇交易，是指交易双方在成交时约定于未来某日期按成交时确定的汇率交收一定数量某种外汇的交易方式</a:t>
            </a:r>
            <a:r>
              <a:rPr lang="en-US" altLang="zh-CN" sz="2400">
                <a:solidFill>
                  <a:srgbClr val="FF0000"/>
                </a:solidFill>
              </a:rPr>
              <a:t>[</a:t>
            </a:r>
            <a:r>
              <a:rPr lang="zh-CN" altLang="en-US" sz="2400">
                <a:solidFill>
                  <a:srgbClr val="FF0000"/>
                </a:solidFill>
              </a:rPr>
              <a:t>必须交割</a:t>
            </a:r>
            <a:r>
              <a:rPr lang="en-US" altLang="zh-CN" sz="2400">
                <a:solidFill>
                  <a:srgbClr val="FF0000"/>
                </a:solidFill>
              </a:rPr>
              <a:t>]</a:t>
            </a:r>
            <a:r>
              <a:rPr lang="zh-CN" altLang="en-US" sz="2400"/>
              <a:t>。 </a:t>
            </a:r>
          </a:p>
        </p:txBody>
      </p:sp>
      <p:sp>
        <p:nvSpPr>
          <p:cNvPr id="503813" name="Text Box 4"/>
          <p:cNvSpPr txBox="1">
            <a:spLocks noChangeArrowheads="1"/>
          </p:cNvSpPr>
          <p:nvPr/>
        </p:nvSpPr>
        <p:spPr bwMode="auto">
          <a:xfrm>
            <a:off x="1703388" y="2565401"/>
            <a:ext cx="8532812" cy="2676525"/>
          </a:xfrm>
          <a:prstGeom prst="rect">
            <a:avLst/>
          </a:prstGeom>
          <a:solidFill>
            <a:schemeClr val="bg1"/>
          </a:solidFill>
          <a:ln w="28575">
            <a:noFill/>
            <a:miter lim="800000"/>
            <a:headEnd/>
            <a:tailEnd/>
          </a:ln>
        </p:spPr>
        <p:txBody>
          <a:bodyPr>
            <a:spAutoFit/>
          </a:bodyPr>
          <a:lstStyle/>
          <a:p>
            <a:pPr algn="l">
              <a:spcBef>
                <a:spcPct val="50000"/>
              </a:spcBef>
            </a:pPr>
            <a:r>
              <a:rPr lang="zh-CN" altLang="en-US" sz="2400" b="1">
                <a:latin typeface="仿宋" pitchFamily="49" charset="-122"/>
                <a:ea typeface="仿宋" pitchFamily="49" charset="-122"/>
              </a:rPr>
              <a:t>    远期外汇交易一般由银行和其他金融机构相互通过电话、传真等方式达成，交易数量、期限、价格自由商定，比外汇期货更加灵活。</a:t>
            </a:r>
            <a:r>
              <a:rPr lang="zh-CN" altLang="en-US" sz="2400" b="1">
                <a:solidFill>
                  <a:srgbClr val="FF0000"/>
                </a:solidFill>
                <a:latin typeface="仿宋" pitchFamily="49" charset="-122"/>
                <a:ea typeface="仿宋" pitchFamily="49" charset="-122"/>
              </a:rPr>
              <a:t>在套期保值时，远期外汇交易的针对性更强，往往可以使风险全部对冲。</a:t>
            </a:r>
            <a:r>
              <a:rPr lang="zh-CN" altLang="en-US" sz="2400" b="1">
                <a:latin typeface="仿宋" pitchFamily="49" charset="-122"/>
                <a:ea typeface="仿宋" pitchFamily="49" charset="-122"/>
              </a:rPr>
              <a:t>但是，远期交易的价格不具备期货价格那样的公开性、公平性与公正性。远期交易没有交易所、清算所为中介，流动性远低于期货交易，而且面临着对手的违约风险。 </a:t>
            </a:r>
          </a:p>
        </p:txBody>
      </p:sp>
    </p:spTree>
    <p:extLst>
      <p:ext uri="{BB962C8B-B14F-4D97-AF65-F5344CB8AC3E}">
        <p14:creationId xmlns:p14="http://schemas.microsoft.com/office/powerpoint/2010/main" val="18892759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0"/>
          </p:nvPr>
        </p:nvSpPr>
        <p:spPr/>
        <p:txBody>
          <a:bodyPr/>
          <a:lstStyle/>
          <a:p>
            <a:pPr>
              <a:defRPr/>
            </a:pPr>
            <a:fld id="{73EA5CD8-D607-48CD-B3C8-DDA3096C0409}" type="slidenum">
              <a:rPr lang="en-US" altLang="zh-CN"/>
              <a:pPr>
                <a:defRPr/>
              </a:pPr>
              <a:t>66</a:t>
            </a:fld>
            <a:endParaRPr lang="en-US" altLang="zh-CN"/>
          </a:p>
        </p:txBody>
      </p:sp>
      <p:graphicFrame>
        <p:nvGraphicFramePr>
          <p:cNvPr id="332839" name="Group 39"/>
          <p:cNvGraphicFramePr>
            <a:graphicFrameLocks noGrp="1"/>
          </p:cNvGraphicFramePr>
          <p:nvPr>
            <p:ph/>
          </p:nvPr>
        </p:nvGraphicFramePr>
        <p:xfrm>
          <a:off x="1703389" y="981075"/>
          <a:ext cx="8496943" cy="4608512"/>
        </p:xfrm>
        <a:graphic>
          <a:graphicData uri="http://schemas.openxmlformats.org/drawingml/2006/table">
            <a:tbl>
              <a:tblPr/>
              <a:tblGrid>
                <a:gridCol w="1892139">
                  <a:extLst>
                    <a:ext uri="{9D8B030D-6E8A-4147-A177-3AD203B41FA5}">
                      <a16:colId xmlns:a16="http://schemas.microsoft.com/office/drawing/2014/main" val="20000"/>
                    </a:ext>
                  </a:extLst>
                </a:gridCol>
                <a:gridCol w="3426946">
                  <a:extLst>
                    <a:ext uri="{9D8B030D-6E8A-4147-A177-3AD203B41FA5}">
                      <a16:colId xmlns:a16="http://schemas.microsoft.com/office/drawing/2014/main" val="20001"/>
                    </a:ext>
                  </a:extLst>
                </a:gridCol>
                <a:gridCol w="3177858">
                  <a:extLst>
                    <a:ext uri="{9D8B030D-6E8A-4147-A177-3AD203B41FA5}">
                      <a16:colId xmlns:a16="http://schemas.microsoft.com/office/drawing/2014/main" val="20002"/>
                    </a:ext>
                  </a:extLst>
                </a:gridCol>
              </a:tblGrid>
              <a:tr h="534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外汇远期交易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外汇期货交易</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573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专业证券交易商、银行、大的厂商，要求有良好的银行信誉。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缴存保证金的任何投资者。</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358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交易方式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一般买卖双方直接联系。承担信用风险；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交易双方不接触，清算机构是中介，不存在信用风险</a:t>
                      </a:r>
                      <a:r>
                        <a:rPr kumimoji="0" lang="en-US" altLang="zh-CN" sz="24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3573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交易内容</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合约具有个性化。不易于转让。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标准化合约。易于转让，流动性强。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04857" name="Text Box 2"/>
          <p:cNvSpPr txBox="1">
            <a:spLocks noChangeArrowheads="1"/>
          </p:cNvSpPr>
          <p:nvPr/>
        </p:nvSpPr>
        <p:spPr bwMode="auto">
          <a:xfrm>
            <a:off x="3287713" y="188913"/>
            <a:ext cx="5256212" cy="584200"/>
          </a:xfrm>
          <a:prstGeom prst="rect">
            <a:avLst/>
          </a:prstGeom>
          <a:noFill/>
          <a:ln w="9525">
            <a:noFill/>
            <a:miter lim="800000"/>
            <a:headEnd/>
            <a:tailEnd/>
          </a:ln>
        </p:spPr>
        <p:txBody>
          <a:bodyPr>
            <a:spAutoFit/>
          </a:bodyPr>
          <a:lstStyle/>
          <a:p>
            <a:r>
              <a:rPr lang="zh-CN" altLang="en-US" sz="3200" b="1"/>
              <a:t>外汇期货与外汇远期的不同</a:t>
            </a:r>
          </a:p>
        </p:txBody>
      </p:sp>
    </p:spTree>
    <p:extLst>
      <p:ext uri="{BB962C8B-B14F-4D97-AF65-F5344CB8AC3E}">
        <p14:creationId xmlns:p14="http://schemas.microsoft.com/office/powerpoint/2010/main" val="389242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2839"/>
                                        </p:tgtEl>
                                        <p:attrNameLst>
                                          <p:attrName>style.visibility</p:attrName>
                                        </p:attrNameLst>
                                      </p:cBhvr>
                                      <p:to>
                                        <p:strVal val="visible"/>
                                      </p:to>
                                    </p:set>
                                    <p:anim calcmode="lin" valueType="num">
                                      <p:cBhvr additive="base">
                                        <p:cTn id="7" dur="500" fill="hold"/>
                                        <p:tgtEl>
                                          <p:spTgt spid="332839"/>
                                        </p:tgtEl>
                                        <p:attrNameLst>
                                          <p:attrName>ppt_x</p:attrName>
                                        </p:attrNameLst>
                                      </p:cBhvr>
                                      <p:tavLst>
                                        <p:tav tm="0">
                                          <p:val>
                                            <p:strVal val="#ppt_x"/>
                                          </p:val>
                                        </p:tav>
                                        <p:tav tm="100000">
                                          <p:val>
                                            <p:strVal val="#ppt_x"/>
                                          </p:val>
                                        </p:tav>
                                      </p:tavLst>
                                    </p:anim>
                                    <p:anim calcmode="lin" valueType="num">
                                      <p:cBhvr additive="base">
                                        <p:cTn id="8" dur="500" fill="hold"/>
                                        <p:tgtEl>
                                          <p:spTgt spid="3328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0"/>
          </p:nvPr>
        </p:nvSpPr>
        <p:spPr/>
        <p:txBody>
          <a:bodyPr/>
          <a:lstStyle/>
          <a:p>
            <a:pPr>
              <a:defRPr/>
            </a:pPr>
            <a:fld id="{A36C4530-E01E-4C76-AF9C-643A35EEF479}" type="slidenum">
              <a:rPr lang="en-US" altLang="zh-CN"/>
              <a:pPr>
                <a:defRPr/>
              </a:pPr>
              <a:t>67</a:t>
            </a:fld>
            <a:endParaRPr lang="en-US" altLang="zh-CN"/>
          </a:p>
        </p:txBody>
      </p:sp>
      <p:graphicFrame>
        <p:nvGraphicFramePr>
          <p:cNvPr id="334874" name="Group 26"/>
          <p:cNvGraphicFramePr>
            <a:graphicFrameLocks noGrp="1"/>
          </p:cNvGraphicFramePr>
          <p:nvPr>
            <p:ph/>
          </p:nvPr>
        </p:nvGraphicFramePr>
        <p:xfrm>
          <a:off x="1774825" y="928689"/>
          <a:ext cx="8352928" cy="4481891"/>
        </p:xfrm>
        <a:graphic>
          <a:graphicData uri="http://schemas.openxmlformats.org/drawingml/2006/table">
            <a:tbl>
              <a:tblPr/>
              <a:tblGrid>
                <a:gridCol w="1852396">
                  <a:extLst>
                    <a:ext uri="{9D8B030D-6E8A-4147-A177-3AD203B41FA5}">
                      <a16:colId xmlns:a16="http://schemas.microsoft.com/office/drawing/2014/main" val="20000"/>
                    </a:ext>
                  </a:extLst>
                </a:gridCol>
                <a:gridCol w="3354965">
                  <a:extLst>
                    <a:ext uri="{9D8B030D-6E8A-4147-A177-3AD203B41FA5}">
                      <a16:colId xmlns:a16="http://schemas.microsoft.com/office/drawing/2014/main" val="20001"/>
                    </a:ext>
                  </a:extLst>
                </a:gridCol>
                <a:gridCol w="3145567">
                  <a:extLst>
                    <a:ext uri="{9D8B030D-6E8A-4147-A177-3AD203B41FA5}">
                      <a16:colId xmlns:a16="http://schemas.microsoft.com/office/drawing/2014/main" val="20002"/>
                    </a:ext>
                  </a:extLst>
                </a:gridCol>
              </a:tblGrid>
              <a:tr h="447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外汇远期交易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外汇期货交易</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63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交易场所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场外交易，电话，电传，无固定时间，银行之间，银行与经纪人之间，银行与客户之间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场内交易，固定时间，公开喊价，会员制，交易池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814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交易清算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实际交割率大于</a:t>
                      </a:r>
                      <a:r>
                        <a:rPr kumimoji="0" lang="en-US" altLang="zh-CN" sz="2400" b="1" i="0" u="none" strike="noStrike" cap="none" normalizeH="0" baseline="0" dirty="0" smtClean="0">
                          <a:ln>
                            <a:noFill/>
                          </a:ln>
                          <a:solidFill>
                            <a:schemeClr val="tx1"/>
                          </a:solidFill>
                          <a:effectLst/>
                          <a:latin typeface="Arial" charset="0"/>
                          <a:ea typeface="宋体" pitchFamily="2" charset="-122"/>
                        </a:rPr>
                        <a:t>90%</a:t>
                      </a:r>
                      <a:r>
                        <a:rPr kumimoji="0" lang="zh-CN" altLang="en-US" sz="2400" b="1" i="0" u="none" strike="noStrike" cap="none" normalizeH="0" baseline="0" dirty="0" smtClean="0">
                          <a:ln>
                            <a:noFill/>
                          </a:ln>
                          <a:solidFill>
                            <a:schemeClr val="tx1"/>
                          </a:solidFill>
                          <a:effectLst/>
                          <a:latin typeface="Arial" charset="0"/>
                          <a:ea typeface="宋体" pitchFamily="2" charset="-122"/>
                        </a:rPr>
                        <a:t>；原则上在交割日进行现货交割；</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实际交割率小于</a:t>
                      </a:r>
                      <a:r>
                        <a:rPr kumimoji="0" lang="en-US" altLang="zh-CN" sz="2400" b="1" i="0" u="none" strike="noStrike" cap="none" normalizeH="0" baseline="0" smtClean="0">
                          <a:ln>
                            <a:noFill/>
                          </a:ln>
                          <a:solidFill>
                            <a:schemeClr val="tx1"/>
                          </a:solidFill>
                          <a:effectLst/>
                          <a:latin typeface="Arial" charset="0"/>
                          <a:ea typeface="宋体" pitchFamily="2" charset="-122"/>
                        </a:rPr>
                        <a:t>2%</a:t>
                      </a:r>
                      <a:r>
                        <a:rPr kumimoji="0" lang="zh-CN" altLang="en-US" sz="2400" b="1" i="0" u="none" strike="noStrike" cap="none" normalizeH="0" baseline="0" smtClean="0">
                          <a:ln>
                            <a:noFill/>
                          </a:ln>
                          <a:solidFill>
                            <a:schemeClr val="tx1"/>
                          </a:solidFill>
                          <a:effectLst/>
                          <a:latin typeface="Arial" charset="0"/>
                          <a:ea typeface="宋体" pitchFamily="2" charset="-122"/>
                        </a:rPr>
                        <a:t>；逐日结算保证金；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343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交易保证金</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一般不需保证金，也没有佣金（除非通过经纪人进行交易）；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实际上是买卖保证金的交易；杠杆作用；需交纳佣金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05881" name="Text Box 2"/>
          <p:cNvSpPr txBox="1">
            <a:spLocks noChangeArrowheads="1"/>
          </p:cNvSpPr>
          <p:nvPr/>
        </p:nvSpPr>
        <p:spPr bwMode="auto">
          <a:xfrm>
            <a:off x="3287713" y="188913"/>
            <a:ext cx="5256212" cy="584200"/>
          </a:xfrm>
          <a:prstGeom prst="rect">
            <a:avLst/>
          </a:prstGeom>
          <a:noFill/>
          <a:ln w="9525">
            <a:noFill/>
            <a:miter lim="800000"/>
            <a:headEnd/>
            <a:tailEnd/>
          </a:ln>
        </p:spPr>
        <p:txBody>
          <a:bodyPr>
            <a:spAutoFit/>
          </a:bodyPr>
          <a:lstStyle/>
          <a:p>
            <a:r>
              <a:rPr lang="zh-CN" altLang="en-US" sz="3200" b="1"/>
              <a:t>外汇期货与外汇远期的不同</a:t>
            </a:r>
          </a:p>
        </p:txBody>
      </p:sp>
    </p:spTree>
    <p:extLst>
      <p:ext uri="{BB962C8B-B14F-4D97-AF65-F5344CB8AC3E}">
        <p14:creationId xmlns:p14="http://schemas.microsoft.com/office/powerpoint/2010/main" val="24290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4874"/>
                                        </p:tgtEl>
                                        <p:attrNameLst>
                                          <p:attrName>style.visibility</p:attrName>
                                        </p:attrNameLst>
                                      </p:cBhvr>
                                      <p:to>
                                        <p:strVal val="visible"/>
                                      </p:to>
                                    </p:set>
                                    <p:anim calcmode="lin" valueType="num">
                                      <p:cBhvr additive="base">
                                        <p:cTn id="7" dur="500" fill="hold"/>
                                        <p:tgtEl>
                                          <p:spTgt spid="334874"/>
                                        </p:tgtEl>
                                        <p:attrNameLst>
                                          <p:attrName>ppt_x</p:attrName>
                                        </p:attrNameLst>
                                      </p:cBhvr>
                                      <p:tavLst>
                                        <p:tav tm="0">
                                          <p:val>
                                            <p:strVal val="#ppt_x"/>
                                          </p:val>
                                        </p:tav>
                                        <p:tav tm="100000">
                                          <p:val>
                                            <p:strVal val="#ppt_x"/>
                                          </p:val>
                                        </p:tav>
                                      </p:tavLst>
                                    </p:anim>
                                    <p:anim calcmode="lin" valueType="num">
                                      <p:cBhvr additive="base">
                                        <p:cTn id="8" dur="500" fill="hold"/>
                                        <p:tgtEl>
                                          <p:spTgt spid="3348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882" name="Group 3"/>
          <p:cNvGrpSpPr>
            <a:grpSpLocks/>
          </p:cNvGrpSpPr>
          <p:nvPr/>
        </p:nvGrpSpPr>
        <p:grpSpPr bwMode="auto">
          <a:xfrm>
            <a:off x="1703388" y="836613"/>
            <a:ext cx="8496300" cy="5256212"/>
            <a:chOff x="168" y="960"/>
            <a:chExt cx="5367" cy="2792"/>
          </a:xfrm>
        </p:grpSpPr>
        <p:sp>
          <p:nvSpPr>
            <p:cNvPr id="506884" name="Freeform 4"/>
            <p:cNvSpPr>
              <a:spLocks/>
            </p:cNvSpPr>
            <p:nvPr/>
          </p:nvSpPr>
          <p:spPr bwMode="gray">
            <a:xfrm>
              <a:off x="5089" y="960"/>
              <a:ext cx="441" cy="705"/>
            </a:xfrm>
            <a:custGeom>
              <a:avLst/>
              <a:gdLst>
                <a:gd name="T0" fmla="*/ 2147483647 w 308"/>
                <a:gd name="T1" fmla="*/ 2147483647 h 444"/>
                <a:gd name="T2" fmla="*/ 0 w 308"/>
                <a:gd name="T3" fmla="*/ 2147483647 h 444"/>
                <a:gd name="T4" fmla="*/ 0 w 308"/>
                <a:gd name="T5" fmla="*/ 2147483647 h 444"/>
                <a:gd name="T6" fmla="*/ 2147483647 w 308"/>
                <a:gd name="T7" fmla="*/ 0 h 444"/>
                <a:gd name="T8" fmla="*/ 2147483647 w 308"/>
                <a:gd name="T9" fmla="*/ 2147483647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w="0">
              <a:noFill/>
              <a:round/>
              <a:headEnd/>
              <a:tailEnd/>
            </a:ln>
          </p:spPr>
          <p:txBody>
            <a:bodyPr/>
            <a:lstStyle/>
            <a:p>
              <a:endParaRPr lang="zh-CN" altLang="en-US"/>
            </a:p>
          </p:txBody>
        </p:sp>
        <p:sp>
          <p:nvSpPr>
            <p:cNvPr id="506885" name="Freeform 5"/>
            <p:cNvSpPr>
              <a:spLocks/>
            </p:cNvSpPr>
            <p:nvPr/>
          </p:nvSpPr>
          <p:spPr bwMode="gray">
            <a:xfrm>
              <a:off x="2976" y="960"/>
              <a:ext cx="2559" cy="451"/>
            </a:xfrm>
            <a:custGeom>
              <a:avLst/>
              <a:gdLst>
                <a:gd name="T0" fmla="*/ 2147483647 w 1786"/>
                <a:gd name="T1" fmla="*/ 2147483647 h 284"/>
                <a:gd name="T2" fmla="*/ 0 w 1786"/>
                <a:gd name="T3" fmla="*/ 2147483647 h 284"/>
                <a:gd name="T4" fmla="*/ 2147483647 w 1786"/>
                <a:gd name="T5" fmla="*/ 0 h 284"/>
                <a:gd name="T6" fmla="*/ 2147483647 w 1786"/>
                <a:gd name="T7" fmla="*/ 0 h 284"/>
                <a:gd name="T8" fmla="*/ 2147483647 w 1786"/>
                <a:gd name="T9" fmla="*/ 2147483647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rgbClr val="00CC99"/>
            </a:solidFill>
            <a:ln w="0">
              <a:noFill/>
              <a:round/>
              <a:headEnd/>
              <a:tailEnd/>
            </a:ln>
          </p:spPr>
          <p:txBody>
            <a:bodyPr/>
            <a:lstStyle/>
            <a:p>
              <a:endParaRPr lang="zh-CN" altLang="en-US"/>
            </a:p>
          </p:txBody>
        </p:sp>
        <p:sp>
          <p:nvSpPr>
            <p:cNvPr id="506886" name="Freeform 6"/>
            <p:cNvSpPr>
              <a:spLocks/>
            </p:cNvSpPr>
            <p:nvPr/>
          </p:nvSpPr>
          <p:spPr bwMode="gray">
            <a:xfrm>
              <a:off x="4645" y="1660"/>
              <a:ext cx="441" cy="701"/>
            </a:xfrm>
            <a:custGeom>
              <a:avLst/>
              <a:gdLst>
                <a:gd name="T0" fmla="*/ 2147483647 w 308"/>
                <a:gd name="T1" fmla="*/ 2147483647 h 442"/>
                <a:gd name="T2" fmla="*/ 0 w 308"/>
                <a:gd name="T3" fmla="*/ 2147483647 h 442"/>
                <a:gd name="T4" fmla="*/ 0 w 308"/>
                <a:gd name="T5" fmla="*/ 2147483647 h 442"/>
                <a:gd name="T6" fmla="*/ 2147483647 w 308"/>
                <a:gd name="T7" fmla="*/ 0 h 442"/>
                <a:gd name="T8" fmla="*/ 2147483647 w 308"/>
                <a:gd name="T9" fmla="*/ 2147483647 h 442"/>
                <a:gd name="T10" fmla="*/ 0 60000 65536"/>
                <a:gd name="T11" fmla="*/ 0 60000 65536"/>
                <a:gd name="T12" fmla="*/ 0 60000 65536"/>
                <a:gd name="T13" fmla="*/ 0 60000 65536"/>
                <a:gd name="T14" fmla="*/ 0 60000 65536"/>
                <a:gd name="T15" fmla="*/ 0 w 308"/>
                <a:gd name="T16" fmla="*/ 0 h 442"/>
                <a:gd name="T17" fmla="*/ 308 w 308"/>
                <a:gd name="T18" fmla="*/ 442 h 442"/>
              </a:gdLst>
              <a:ahLst/>
              <a:cxnLst>
                <a:cxn ang="T10">
                  <a:pos x="T0" y="T1"/>
                </a:cxn>
                <a:cxn ang="T11">
                  <a:pos x="T2" y="T3"/>
                </a:cxn>
                <a:cxn ang="T12">
                  <a:pos x="T4" y="T5"/>
                </a:cxn>
                <a:cxn ang="T13">
                  <a:pos x="T6" y="T7"/>
                </a:cxn>
                <a:cxn ang="T14">
                  <a:pos x="T8" y="T9"/>
                </a:cxn>
              </a:cxnLst>
              <a:rect l="T15" t="T16" r="T17" b="T18"/>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w="0">
              <a:noFill/>
              <a:round/>
              <a:headEnd/>
              <a:tailEnd/>
            </a:ln>
          </p:spPr>
          <p:txBody>
            <a:bodyPr/>
            <a:lstStyle/>
            <a:p>
              <a:endParaRPr lang="zh-CN" altLang="en-US"/>
            </a:p>
          </p:txBody>
        </p:sp>
        <p:sp>
          <p:nvSpPr>
            <p:cNvPr id="506887" name="Freeform 7"/>
            <p:cNvSpPr>
              <a:spLocks/>
            </p:cNvSpPr>
            <p:nvPr/>
          </p:nvSpPr>
          <p:spPr bwMode="gray">
            <a:xfrm>
              <a:off x="2340" y="1660"/>
              <a:ext cx="2751" cy="450"/>
            </a:xfrm>
            <a:custGeom>
              <a:avLst/>
              <a:gdLst>
                <a:gd name="T0" fmla="*/ 2147483647 w 1920"/>
                <a:gd name="T1" fmla="*/ 2147483647 h 284"/>
                <a:gd name="T2" fmla="*/ 0 w 1920"/>
                <a:gd name="T3" fmla="*/ 2147483647 h 284"/>
                <a:gd name="T4" fmla="*/ 2147483647 w 1920"/>
                <a:gd name="T5" fmla="*/ 0 h 284"/>
                <a:gd name="T6" fmla="*/ 2147483647 w 1920"/>
                <a:gd name="T7" fmla="*/ 0 h 284"/>
                <a:gd name="T8" fmla="*/ 2147483647 w 1920"/>
                <a:gd name="T9" fmla="*/ 2147483647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rgbClr val="A77BFF"/>
            </a:solidFill>
            <a:ln w="0">
              <a:noFill/>
              <a:round/>
              <a:headEnd/>
              <a:tailEnd/>
            </a:ln>
          </p:spPr>
          <p:txBody>
            <a:bodyPr/>
            <a:lstStyle/>
            <a:p>
              <a:endParaRPr lang="zh-CN" altLang="en-US"/>
            </a:p>
          </p:txBody>
        </p:sp>
        <p:sp>
          <p:nvSpPr>
            <p:cNvPr id="506888" name="Freeform 8"/>
            <p:cNvSpPr>
              <a:spLocks/>
            </p:cNvSpPr>
            <p:nvPr/>
          </p:nvSpPr>
          <p:spPr bwMode="gray">
            <a:xfrm>
              <a:off x="4200" y="2353"/>
              <a:ext cx="439" cy="704"/>
            </a:xfrm>
            <a:custGeom>
              <a:avLst/>
              <a:gdLst>
                <a:gd name="T0" fmla="*/ 2147483647 w 306"/>
                <a:gd name="T1" fmla="*/ 2147483647 h 444"/>
                <a:gd name="T2" fmla="*/ 0 w 306"/>
                <a:gd name="T3" fmla="*/ 2147483647 h 444"/>
                <a:gd name="T4" fmla="*/ 0 w 306"/>
                <a:gd name="T5" fmla="*/ 2147483647 h 444"/>
                <a:gd name="T6" fmla="*/ 2147483647 w 306"/>
                <a:gd name="T7" fmla="*/ 0 h 444"/>
                <a:gd name="T8" fmla="*/ 2147483647 w 306"/>
                <a:gd name="T9" fmla="*/ 2147483647 h 444"/>
                <a:gd name="T10" fmla="*/ 0 60000 65536"/>
                <a:gd name="T11" fmla="*/ 0 60000 65536"/>
                <a:gd name="T12" fmla="*/ 0 60000 65536"/>
                <a:gd name="T13" fmla="*/ 0 60000 65536"/>
                <a:gd name="T14" fmla="*/ 0 60000 65536"/>
                <a:gd name="T15" fmla="*/ 0 w 306"/>
                <a:gd name="T16" fmla="*/ 0 h 444"/>
                <a:gd name="T17" fmla="*/ 306 w 306"/>
                <a:gd name="T18" fmla="*/ 444 h 444"/>
              </a:gdLst>
              <a:ahLst/>
              <a:cxnLst>
                <a:cxn ang="T10">
                  <a:pos x="T0" y="T1"/>
                </a:cxn>
                <a:cxn ang="T11">
                  <a:pos x="T2" y="T3"/>
                </a:cxn>
                <a:cxn ang="T12">
                  <a:pos x="T4" y="T5"/>
                </a:cxn>
                <a:cxn ang="T13">
                  <a:pos x="T6" y="T7"/>
                </a:cxn>
                <a:cxn ang="T14">
                  <a:pos x="T8" y="T9"/>
                </a:cxn>
              </a:cxnLst>
              <a:rect l="T15" t="T16" r="T17" b="T18"/>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w="0">
              <a:noFill/>
              <a:round/>
              <a:headEnd/>
              <a:tailEnd/>
            </a:ln>
          </p:spPr>
          <p:txBody>
            <a:bodyPr/>
            <a:lstStyle/>
            <a:p>
              <a:endParaRPr lang="zh-CN" altLang="en-US"/>
            </a:p>
          </p:txBody>
        </p:sp>
        <p:sp>
          <p:nvSpPr>
            <p:cNvPr id="506889" name="Freeform 9"/>
            <p:cNvSpPr>
              <a:spLocks/>
            </p:cNvSpPr>
            <p:nvPr/>
          </p:nvSpPr>
          <p:spPr bwMode="gray">
            <a:xfrm>
              <a:off x="3758" y="3047"/>
              <a:ext cx="442" cy="705"/>
            </a:xfrm>
            <a:custGeom>
              <a:avLst/>
              <a:gdLst>
                <a:gd name="T0" fmla="*/ 2147483647 w 308"/>
                <a:gd name="T1" fmla="*/ 2147483647 h 444"/>
                <a:gd name="T2" fmla="*/ 0 w 308"/>
                <a:gd name="T3" fmla="*/ 2147483647 h 444"/>
                <a:gd name="T4" fmla="*/ 0 w 308"/>
                <a:gd name="T5" fmla="*/ 2147483647 h 444"/>
                <a:gd name="T6" fmla="*/ 2147483647 w 308"/>
                <a:gd name="T7" fmla="*/ 0 h 444"/>
                <a:gd name="T8" fmla="*/ 2147483647 w 308"/>
                <a:gd name="T9" fmla="*/ 2147483647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w="0">
              <a:noFill/>
              <a:round/>
              <a:headEnd/>
              <a:tailEnd/>
            </a:ln>
          </p:spPr>
          <p:txBody>
            <a:bodyPr/>
            <a:lstStyle/>
            <a:p>
              <a:endParaRPr lang="zh-CN" altLang="en-US"/>
            </a:p>
          </p:txBody>
        </p:sp>
        <p:sp>
          <p:nvSpPr>
            <p:cNvPr id="506890" name="Freeform 10"/>
            <p:cNvSpPr>
              <a:spLocks/>
            </p:cNvSpPr>
            <p:nvPr/>
          </p:nvSpPr>
          <p:spPr bwMode="gray">
            <a:xfrm>
              <a:off x="1076" y="3051"/>
              <a:ext cx="3124" cy="450"/>
            </a:xfrm>
            <a:custGeom>
              <a:avLst/>
              <a:gdLst>
                <a:gd name="T0" fmla="*/ 2147483647 w 2180"/>
                <a:gd name="T1" fmla="*/ 2147483647 h 284"/>
                <a:gd name="T2" fmla="*/ 0 w 2180"/>
                <a:gd name="T3" fmla="*/ 2147483647 h 284"/>
                <a:gd name="T4" fmla="*/ 2147483647 w 2180"/>
                <a:gd name="T5" fmla="*/ 0 h 284"/>
                <a:gd name="T6" fmla="*/ 2147483647 w 2180"/>
                <a:gd name="T7" fmla="*/ 0 h 284"/>
                <a:gd name="T8" fmla="*/ 2147483647 w 2180"/>
                <a:gd name="T9" fmla="*/ 2147483647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2E160"/>
            </a:solidFill>
            <a:ln w="0">
              <a:noFill/>
              <a:round/>
              <a:headEnd/>
              <a:tailEnd/>
            </a:ln>
          </p:spPr>
          <p:txBody>
            <a:bodyPr/>
            <a:lstStyle/>
            <a:p>
              <a:endParaRPr lang="zh-CN" altLang="en-US"/>
            </a:p>
          </p:txBody>
        </p:sp>
        <p:sp>
          <p:nvSpPr>
            <p:cNvPr id="506891" name="Line 11"/>
            <p:cNvSpPr>
              <a:spLocks noChangeShapeType="1"/>
            </p:cNvSpPr>
            <p:nvPr/>
          </p:nvSpPr>
          <p:spPr bwMode="gray">
            <a:xfrm flipH="1">
              <a:off x="168" y="3747"/>
              <a:ext cx="908" cy="0"/>
            </a:xfrm>
            <a:prstGeom prst="line">
              <a:avLst/>
            </a:prstGeom>
            <a:noFill/>
            <a:ln w="9525">
              <a:solidFill>
                <a:schemeClr val="tx1"/>
              </a:solidFill>
              <a:round/>
              <a:headEnd/>
              <a:tailEnd/>
            </a:ln>
          </p:spPr>
          <p:txBody>
            <a:bodyPr wrap="none" anchor="ctr"/>
            <a:lstStyle/>
            <a:p>
              <a:endParaRPr lang="zh-CN" altLang="en-US"/>
            </a:p>
          </p:txBody>
        </p:sp>
        <p:sp>
          <p:nvSpPr>
            <p:cNvPr id="506892" name="Line 12"/>
            <p:cNvSpPr>
              <a:spLocks noChangeShapeType="1"/>
            </p:cNvSpPr>
            <p:nvPr/>
          </p:nvSpPr>
          <p:spPr bwMode="gray">
            <a:xfrm flipH="1">
              <a:off x="168" y="3047"/>
              <a:ext cx="1543" cy="0"/>
            </a:xfrm>
            <a:prstGeom prst="line">
              <a:avLst/>
            </a:prstGeom>
            <a:noFill/>
            <a:ln w="9525">
              <a:solidFill>
                <a:schemeClr val="tx1"/>
              </a:solidFill>
              <a:round/>
              <a:headEnd/>
              <a:tailEnd/>
            </a:ln>
          </p:spPr>
          <p:txBody>
            <a:bodyPr wrap="none" anchor="ctr"/>
            <a:lstStyle/>
            <a:p>
              <a:endParaRPr lang="zh-CN" altLang="en-US"/>
            </a:p>
          </p:txBody>
        </p:sp>
        <p:sp>
          <p:nvSpPr>
            <p:cNvPr id="506893" name="Line 13"/>
            <p:cNvSpPr>
              <a:spLocks noChangeShapeType="1"/>
            </p:cNvSpPr>
            <p:nvPr/>
          </p:nvSpPr>
          <p:spPr bwMode="gray">
            <a:xfrm flipH="1">
              <a:off x="168" y="2356"/>
              <a:ext cx="2178" cy="0"/>
            </a:xfrm>
            <a:prstGeom prst="line">
              <a:avLst/>
            </a:prstGeom>
            <a:noFill/>
            <a:ln w="9525">
              <a:solidFill>
                <a:schemeClr val="tx1"/>
              </a:solidFill>
              <a:round/>
              <a:headEnd/>
              <a:tailEnd/>
            </a:ln>
          </p:spPr>
          <p:txBody>
            <a:bodyPr wrap="none" anchor="ctr"/>
            <a:lstStyle/>
            <a:p>
              <a:endParaRPr lang="zh-CN" altLang="en-US"/>
            </a:p>
          </p:txBody>
        </p:sp>
        <p:sp>
          <p:nvSpPr>
            <p:cNvPr id="506894" name="Line 14"/>
            <p:cNvSpPr>
              <a:spLocks noChangeShapeType="1"/>
            </p:cNvSpPr>
            <p:nvPr/>
          </p:nvSpPr>
          <p:spPr bwMode="gray">
            <a:xfrm flipH="1">
              <a:off x="168" y="1666"/>
              <a:ext cx="2813" cy="0"/>
            </a:xfrm>
            <a:prstGeom prst="line">
              <a:avLst/>
            </a:prstGeom>
            <a:noFill/>
            <a:ln w="9525">
              <a:solidFill>
                <a:schemeClr val="tx1"/>
              </a:solidFill>
              <a:round/>
              <a:headEnd/>
              <a:tailEnd/>
            </a:ln>
          </p:spPr>
          <p:txBody>
            <a:bodyPr wrap="none" anchor="ctr"/>
            <a:lstStyle/>
            <a:p>
              <a:endParaRPr lang="zh-CN" altLang="en-US"/>
            </a:p>
          </p:txBody>
        </p:sp>
        <p:sp>
          <p:nvSpPr>
            <p:cNvPr id="506895" name="Line 15"/>
            <p:cNvSpPr>
              <a:spLocks noChangeShapeType="1"/>
            </p:cNvSpPr>
            <p:nvPr/>
          </p:nvSpPr>
          <p:spPr bwMode="gray">
            <a:xfrm flipH="1">
              <a:off x="168" y="965"/>
              <a:ext cx="3448" cy="0"/>
            </a:xfrm>
            <a:prstGeom prst="line">
              <a:avLst/>
            </a:prstGeom>
            <a:noFill/>
            <a:ln w="9525">
              <a:solidFill>
                <a:schemeClr val="tx1"/>
              </a:solidFill>
              <a:round/>
              <a:headEnd/>
              <a:tailEnd/>
            </a:ln>
          </p:spPr>
          <p:txBody>
            <a:bodyPr wrap="none" anchor="ctr"/>
            <a:lstStyle/>
            <a:p>
              <a:endParaRPr lang="zh-CN" altLang="en-US"/>
            </a:p>
          </p:txBody>
        </p:sp>
        <p:sp>
          <p:nvSpPr>
            <p:cNvPr id="506896" name="Line 16"/>
            <p:cNvSpPr>
              <a:spLocks noChangeShapeType="1"/>
            </p:cNvSpPr>
            <p:nvPr/>
          </p:nvSpPr>
          <p:spPr bwMode="gray">
            <a:xfrm>
              <a:off x="305" y="960"/>
              <a:ext cx="0" cy="72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897" name="Line 17"/>
            <p:cNvSpPr>
              <a:spLocks noChangeShapeType="1"/>
            </p:cNvSpPr>
            <p:nvPr/>
          </p:nvSpPr>
          <p:spPr bwMode="gray">
            <a:xfrm>
              <a:off x="305" y="1686"/>
              <a:ext cx="0" cy="6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898" name="Line 18"/>
            <p:cNvSpPr>
              <a:spLocks noChangeShapeType="1"/>
            </p:cNvSpPr>
            <p:nvPr/>
          </p:nvSpPr>
          <p:spPr bwMode="gray">
            <a:xfrm>
              <a:off x="305" y="2366"/>
              <a:ext cx="0" cy="6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899" name="Line 19"/>
            <p:cNvSpPr>
              <a:spLocks noChangeShapeType="1"/>
            </p:cNvSpPr>
            <p:nvPr/>
          </p:nvSpPr>
          <p:spPr bwMode="gray">
            <a:xfrm>
              <a:off x="305" y="3047"/>
              <a:ext cx="0" cy="6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506900" name="Freeform 20"/>
            <p:cNvSpPr>
              <a:spLocks/>
            </p:cNvSpPr>
            <p:nvPr/>
          </p:nvSpPr>
          <p:spPr bwMode="gray">
            <a:xfrm>
              <a:off x="1529" y="1096"/>
              <a:ext cx="1407" cy="2268"/>
            </a:xfrm>
            <a:custGeom>
              <a:avLst/>
              <a:gdLst>
                <a:gd name="T0" fmla="*/ 2 w 1824"/>
                <a:gd name="T1" fmla="*/ 3 h 2648"/>
                <a:gd name="T2" fmla="*/ 2 w 1824"/>
                <a:gd name="T3" fmla="*/ 3 h 2648"/>
                <a:gd name="T4" fmla="*/ 2 w 1824"/>
                <a:gd name="T5" fmla="*/ 3 h 2648"/>
                <a:gd name="T6" fmla="*/ 2 w 1824"/>
                <a:gd name="T7" fmla="*/ 3 h 2648"/>
                <a:gd name="T8" fmla="*/ 2 w 1824"/>
                <a:gd name="T9" fmla="*/ 3 h 2648"/>
                <a:gd name="T10" fmla="*/ 2 w 1824"/>
                <a:gd name="T11" fmla="*/ 3 h 2648"/>
                <a:gd name="T12" fmla="*/ 2 w 1824"/>
                <a:gd name="T13" fmla="*/ 3 h 2648"/>
                <a:gd name="T14" fmla="*/ 2 w 1824"/>
                <a:gd name="T15" fmla="*/ 3 h 2648"/>
                <a:gd name="T16" fmla="*/ 2 w 1824"/>
                <a:gd name="T17" fmla="*/ 3 h 2648"/>
                <a:gd name="T18" fmla="*/ 2 w 1824"/>
                <a:gd name="T19" fmla="*/ 3 h 2648"/>
                <a:gd name="T20" fmla="*/ 2 w 1824"/>
                <a:gd name="T21" fmla="*/ 3 h 2648"/>
                <a:gd name="T22" fmla="*/ 2 w 1824"/>
                <a:gd name="T23" fmla="*/ 3 h 2648"/>
                <a:gd name="T24" fmla="*/ 2 w 1824"/>
                <a:gd name="T25" fmla="*/ 3 h 2648"/>
                <a:gd name="T26" fmla="*/ 2 w 1824"/>
                <a:gd name="T27" fmla="*/ 3 h 2648"/>
                <a:gd name="T28" fmla="*/ 2 w 1824"/>
                <a:gd name="T29" fmla="*/ 3 h 2648"/>
                <a:gd name="T30" fmla="*/ 2 w 1824"/>
                <a:gd name="T31" fmla="*/ 3 h 2648"/>
                <a:gd name="T32" fmla="*/ 2 w 1824"/>
                <a:gd name="T33" fmla="*/ 3 h 2648"/>
                <a:gd name="T34" fmla="*/ 2 w 1824"/>
                <a:gd name="T35" fmla="*/ 3 h 2648"/>
                <a:gd name="T36" fmla="*/ 2 w 1824"/>
                <a:gd name="T37" fmla="*/ 3 h 2648"/>
                <a:gd name="T38" fmla="*/ 2 w 1824"/>
                <a:gd name="T39" fmla="*/ 3 h 2648"/>
                <a:gd name="T40" fmla="*/ 2 w 1824"/>
                <a:gd name="T41" fmla="*/ 3 h 2648"/>
                <a:gd name="T42" fmla="*/ 2 w 1824"/>
                <a:gd name="T43" fmla="*/ 3 h 2648"/>
                <a:gd name="T44" fmla="*/ 2 w 1824"/>
                <a:gd name="T45" fmla="*/ 3 h 2648"/>
                <a:gd name="T46" fmla="*/ 2 w 1824"/>
                <a:gd name="T47" fmla="*/ 3 h 2648"/>
                <a:gd name="T48" fmla="*/ 2 w 1824"/>
                <a:gd name="T49" fmla="*/ 3 h 2648"/>
                <a:gd name="T50" fmla="*/ 2 w 1824"/>
                <a:gd name="T51" fmla="*/ 3 h 2648"/>
                <a:gd name="T52" fmla="*/ 2 w 1824"/>
                <a:gd name="T53" fmla="*/ 3 h 2648"/>
                <a:gd name="T54" fmla="*/ 2 w 1824"/>
                <a:gd name="T55" fmla="*/ 3 h 2648"/>
                <a:gd name="T56" fmla="*/ 2 w 1824"/>
                <a:gd name="T57" fmla="*/ 3 h 2648"/>
                <a:gd name="T58" fmla="*/ 2 w 1824"/>
                <a:gd name="T59" fmla="*/ 3 h 2648"/>
                <a:gd name="T60" fmla="*/ 2 w 1824"/>
                <a:gd name="T61" fmla="*/ 3 h 2648"/>
                <a:gd name="T62" fmla="*/ 2 w 1824"/>
                <a:gd name="T63" fmla="*/ 3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headEnd/>
              <a:tailEnd/>
            </a:ln>
          </p:spPr>
          <p:txBody>
            <a:bodyPr/>
            <a:lstStyle/>
            <a:p>
              <a:endParaRPr lang="zh-CN" altLang="en-US"/>
            </a:p>
          </p:txBody>
        </p:sp>
        <p:sp>
          <p:nvSpPr>
            <p:cNvPr id="506901" name="Rectangle 21"/>
            <p:cNvSpPr>
              <a:spLocks noChangeArrowheads="1"/>
            </p:cNvSpPr>
            <p:nvPr/>
          </p:nvSpPr>
          <p:spPr bwMode="gray">
            <a:xfrm>
              <a:off x="2980" y="1411"/>
              <a:ext cx="2119" cy="253"/>
            </a:xfrm>
            <a:prstGeom prst="rect">
              <a:avLst/>
            </a:prstGeom>
            <a:gradFill rotWithShape="1">
              <a:gsLst>
                <a:gs pos="0">
                  <a:srgbClr val="00684D"/>
                </a:gs>
                <a:gs pos="50000">
                  <a:srgbClr val="00906A"/>
                </a:gs>
                <a:gs pos="100000">
                  <a:srgbClr val="00684D"/>
                </a:gs>
              </a:gsLst>
              <a:lin ang="2700000" scaled="1"/>
            </a:gradFill>
            <a:ln w="9525">
              <a:noFill/>
              <a:miter lim="800000"/>
              <a:headEnd/>
              <a:tailEnd/>
            </a:ln>
          </p:spPr>
          <p:txBody>
            <a:bodyPr wrap="none" anchor="ctr"/>
            <a:lstStyle/>
            <a:p>
              <a:pPr eaLnBrk="0" hangingPunct="0"/>
              <a:r>
                <a:rPr lang="zh-CN" altLang="en-US" sz="1600" b="1">
                  <a:latin typeface="Verdana" pitchFamily="34" charset="0"/>
                  <a:ea typeface="宋体" charset="-122"/>
                </a:rPr>
                <a:t>盯住一揽子货币的</a:t>
              </a:r>
            </a:p>
            <a:p>
              <a:pPr eaLnBrk="0" hangingPunct="0"/>
              <a:r>
                <a:rPr lang="zh-CN" altLang="en-US" sz="1600" b="1">
                  <a:latin typeface="Verdana" pitchFamily="34" charset="0"/>
                  <a:ea typeface="宋体" charset="-122"/>
                </a:rPr>
                <a:t>管理浮动汇率制度</a:t>
              </a:r>
            </a:p>
          </p:txBody>
        </p:sp>
        <p:sp>
          <p:nvSpPr>
            <p:cNvPr id="506902"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w="9525">
              <a:noFill/>
              <a:miter lim="800000"/>
              <a:headEnd/>
              <a:tailEnd/>
            </a:ln>
          </p:spPr>
          <p:txBody>
            <a:bodyPr wrap="none" anchor="ctr"/>
            <a:lstStyle/>
            <a:p>
              <a:pPr eaLnBrk="0" hangingPunct="0"/>
              <a:r>
                <a:rPr lang="zh-CN" altLang="en-US" sz="1600" b="1">
                  <a:latin typeface="Verdana" pitchFamily="34" charset="0"/>
                  <a:ea typeface="宋体" charset="-122"/>
                </a:rPr>
                <a:t>建立在银行结售汇制度基础上的</a:t>
              </a:r>
            </a:p>
            <a:p>
              <a:pPr eaLnBrk="0" hangingPunct="0"/>
              <a:r>
                <a:rPr lang="zh-CN" altLang="en-US" sz="1600" b="1">
                  <a:latin typeface="Verdana" pitchFamily="34" charset="0"/>
                  <a:ea typeface="宋体" charset="-122"/>
                </a:rPr>
                <a:t>以市场调节为主的管理模式</a:t>
              </a:r>
            </a:p>
          </p:txBody>
        </p:sp>
        <p:sp>
          <p:nvSpPr>
            <p:cNvPr id="506903" name="Freeform 23"/>
            <p:cNvSpPr>
              <a:spLocks/>
            </p:cNvSpPr>
            <p:nvPr/>
          </p:nvSpPr>
          <p:spPr bwMode="gray">
            <a:xfrm>
              <a:off x="1709" y="2353"/>
              <a:ext cx="2935" cy="454"/>
            </a:xfrm>
            <a:custGeom>
              <a:avLst/>
              <a:gdLst>
                <a:gd name="T0" fmla="*/ 2147483647 w 2048"/>
                <a:gd name="T1" fmla="*/ 2147483647 h 286"/>
                <a:gd name="T2" fmla="*/ 0 w 2048"/>
                <a:gd name="T3" fmla="*/ 2147483647 h 286"/>
                <a:gd name="T4" fmla="*/ 2147483647 w 2048"/>
                <a:gd name="T5" fmla="*/ 0 h 286"/>
                <a:gd name="T6" fmla="*/ 2147483647 w 2048"/>
                <a:gd name="T7" fmla="*/ 0 h 286"/>
                <a:gd name="T8" fmla="*/ 2147483647 w 2048"/>
                <a:gd name="T9" fmla="*/ 2147483647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rgbClr val="FF9966"/>
            </a:solidFill>
            <a:ln w="0">
              <a:noFill/>
              <a:round/>
              <a:headEnd/>
              <a:tailEnd/>
            </a:ln>
          </p:spPr>
          <p:txBody>
            <a:bodyPr/>
            <a:lstStyle/>
            <a:p>
              <a:endParaRPr lang="zh-CN" altLang="en-US"/>
            </a:p>
          </p:txBody>
        </p:sp>
        <p:sp>
          <p:nvSpPr>
            <p:cNvPr id="506904"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w="9525">
              <a:noFill/>
              <a:miter lim="800000"/>
              <a:headEnd/>
              <a:tailEnd/>
            </a:ln>
          </p:spPr>
          <p:txBody>
            <a:bodyPr wrap="none" anchor="ctr"/>
            <a:lstStyle/>
            <a:p>
              <a:pPr eaLnBrk="0" hangingPunct="0"/>
              <a:r>
                <a:rPr lang="zh-CN" altLang="en-US" b="1">
                  <a:ea typeface="宋体" charset="-122"/>
                </a:rPr>
                <a:t>建立在外汇留成与上缴制度基础上的</a:t>
              </a:r>
            </a:p>
            <a:p>
              <a:pPr eaLnBrk="0" hangingPunct="0"/>
              <a:r>
                <a:rPr lang="zh-CN" altLang="en-US" b="1">
                  <a:ea typeface="宋体" charset="-122"/>
                </a:rPr>
                <a:t>计划与市场相结合的管理模式 </a:t>
              </a:r>
            </a:p>
          </p:txBody>
        </p:sp>
        <p:sp>
          <p:nvSpPr>
            <p:cNvPr id="506905" name="Rectangle 25"/>
            <p:cNvSpPr>
              <a:spLocks noChangeArrowheads="1"/>
            </p:cNvSpPr>
            <p:nvPr/>
          </p:nvSpPr>
          <p:spPr bwMode="gray">
            <a:xfrm>
              <a:off x="1075" y="3502"/>
              <a:ext cx="2689" cy="248"/>
            </a:xfrm>
            <a:prstGeom prst="rect">
              <a:avLst/>
            </a:prstGeom>
            <a:gradFill rotWithShape="1">
              <a:gsLst>
                <a:gs pos="0">
                  <a:srgbClr val="977514"/>
                </a:gs>
                <a:gs pos="50000">
                  <a:srgbClr val="D0A11C"/>
                </a:gs>
                <a:gs pos="100000">
                  <a:srgbClr val="977514"/>
                </a:gs>
              </a:gsLst>
              <a:lin ang="2700000" scaled="1"/>
            </a:gradFill>
            <a:ln w="9525">
              <a:noFill/>
              <a:miter lim="800000"/>
              <a:headEnd/>
              <a:tailEnd/>
            </a:ln>
          </p:spPr>
          <p:txBody>
            <a:bodyPr wrap="none" anchor="ctr"/>
            <a:lstStyle/>
            <a:p>
              <a:pPr eaLnBrk="0" hangingPunct="0"/>
              <a:r>
                <a:rPr lang="zh-CN" altLang="en-US" sz="2000" b="1">
                  <a:ea typeface="宋体" charset="-122"/>
                </a:rPr>
                <a:t>统收统支的高度集中的计划管理模式</a:t>
              </a:r>
              <a:r>
                <a:rPr lang="zh-CN" altLang="en-US" sz="2000">
                  <a:ea typeface="宋体" charset="-122"/>
                </a:rPr>
                <a:t> </a:t>
              </a:r>
            </a:p>
          </p:txBody>
        </p:sp>
        <p:sp>
          <p:nvSpPr>
            <p:cNvPr id="506906" name="Text Box 26"/>
            <p:cNvSpPr txBox="1">
              <a:spLocks noChangeArrowheads="1"/>
            </p:cNvSpPr>
            <p:nvPr/>
          </p:nvSpPr>
          <p:spPr bwMode="gray">
            <a:xfrm>
              <a:off x="298" y="1215"/>
              <a:ext cx="616" cy="180"/>
            </a:xfrm>
            <a:prstGeom prst="rect">
              <a:avLst/>
            </a:prstGeom>
            <a:noFill/>
            <a:ln w="9525">
              <a:noFill/>
              <a:miter lim="800000"/>
              <a:headEnd/>
              <a:tailEnd/>
            </a:ln>
          </p:spPr>
          <p:txBody>
            <a:bodyPr wrap="none">
              <a:spAutoFit/>
            </a:bodyPr>
            <a:lstStyle/>
            <a:p>
              <a:pPr eaLnBrk="0" hangingPunct="0"/>
              <a:r>
                <a:rPr lang="en-US" altLang="zh-CN" sz="1600" b="1">
                  <a:solidFill>
                    <a:srgbClr val="000066"/>
                  </a:solidFill>
                  <a:latin typeface="Verdana" pitchFamily="34" charset="0"/>
                  <a:ea typeface="宋体" charset="-122"/>
                </a:rPr>
                <a:t>2005</a:t>
              </a:r>
              <a:r>
                <a:rPr lang="zh-CN" altLang="en-US" sz="1600" b="1">
                  <a:solidFill>
                    <a:srgbClr val="000066"/>
                  </a:solidFill>
                  <a:latin typeface="Verdana" pitchFamily="34" charset="0"/>
                  <a:ea typeface="宋体" charset="-122"/>
                </a:rPr>
                <a:t>年</a:t>
              </a:r>
            </a:p>
          </p:txBody>
        </p:sp>
        <p:sp>
          <p:nvSpPr>
            <p:cNvPr id="506907" name="Text Box 27"/>
            <p:cNvSpPr txBox="1">
              <a:spLocks noChangeArrowheads="1"/>
            </p:cNvSpPr>
            <p:nvPr/>
          </p:nvSpPr>
          <p:spPr bwMode="gray">
            <a:xfrm>
              <a:off x="298" y="1890"/>
              <a:ext cx="655" cy="196"/>
            </a:xfrm>
            <a:prstGeom prst="rect">
              <a:avLst/>
            </a:prstGeom>
            <a:noFill/>
            <a:ln w="9525">
              <a:noFill/>
              <a:miter lim="800000"/>
              <a:headEnd/>
              <a:tailEnd/>
            </a:ln>
          </p:spPr>
          <p:txBody>
            <a:bodyPr wrap="none">
              <a:spAutoFit/>
            </a:bodyPr>
            <a:lstStyle/>
            <a:p>
              <a:pPr eaLnBrk="0" hangingPunct="0"/>
              <a:r>
                <a:rPr lang="en-US" altLang="zh-CN" sz="1600" b="1">
                  <a:solidFill>
                    <a:srgbClr val="000066"/>
                  </a:solidFill>
                  <a:latin typeface="Verdana" pitchFamily="34" charset="0"/>
                  <a:ea typeface="宋体" charset="-122"/>
                </a:rPr>
                <a:t>1994</a:t>
              </a:r>
              <a:r>
                <a:rPr lang="zh-CN" altLang="en-US" sz="1600" b="1">
                  <a:solidFill>
                    <a:srgbClr val="000066"/>
                  </a:solidFill>
                  <a:latin typeface="Verdana" pitchFamily="34" charset="0"/>
                  <a:ea typeface="宋体" charset="-122"/>
                </a:rPr>
                <a:t>年</a:t>
              </a:r>
              <a:r>
                <a:rPr lang="zh-CN" altLang="en-US">
                  <a:ea typeface="宋体" charset="-122"/>
                </a:rPr>
                <a:t> </a:t>
              </a:r>
            </a:p>
          </p:txBody>
        </p:sp>
        <p:sp>
          <p:nvSpPr>
            <p:cNvPr id="506908" name="Text Box 28"/>
            <p:cNvSpPr txBox="1">
              <a:spLocks noChangeArrowheads="1"/>
            </p:cNvSpPr>
            <p:nvPr/>
          </p:nvSpPr>
          <p:spPr bwMode="gray">
            <a:xfrm>
              <a:off x="270" y="2623"/>
              <a:ext cx="616" cy="180"/>
            </a:xfrm>
            <a:prstGeom prst="rect">
              <a:avLst/>
            </a:prstGeom>
            <a:noFill/>
            <a:ln w="9525">
              <a:noFill/>
              <a:miter lim="800000"/>
              <a:headEnd/>
              <a:tailEnd/>
            </a:ln>
          </p:spPr>
          <p:txBody>
            <a:bodyPr wrap="none">
              <a:spAutoFit/>
            </a:bodyPr>
            <a:lstStyle/>
            <a:p>
              <a:pPr eaLnBrk="0" hangingPunct="0"/>
              <a:r>
                <a:rPr lang="en-US" altLang="zh-CN" sz="1600" b="1">
                  <a:solidFill>
                    <a:srgbClr val="000066"/>
                  </a:solidFill>
                  <a:latin typeface="Verdana" pitchFamily="34" charset="0"/>
                  <a:ea typeface="宋体" charset="-122"/>
                </a:rPr>
                <a:t>1979</a:t>
              </a:r>
              <a:r>
                <a:rPr lang="zh-CN" altLang="en-US" sz="1600" b="1">
                  <a:solidFill>
                    <a:srgbClr val="000066"/>
                  </a:solidFill>
                  <a:latin typeface="Verdana" pitchFamily="34" charset="0"/>
                  <a:ea typeface="宋体" charset="-122"/>
                </a:rPr>
                <a:t>年</a:t>
              </a:r>
            </a:p>
          </p:txBody>
        </p:sp>
        <p:sp>
          <p:nvSpPr>
            <p:cNvPr id="506909" name="Text Box 29"/>
            <p:cNvSpPr txBox="1">
              <a:spLocks noChangeArrowheads="1"/>
            </p:cNvSpPr>
            <p:nvPr/>
          </p:nvSpPr>
          <p:spPr bwMode="gray">
            <a:xfrm>
              <a:off x="298" y="3305"/>
              <a:ext cx="117" cy="163"/>
            </a:xfrm>
            <a:prstGeom prst="rect">
              <a:avLst/>
            </a:prstGeom>
            <a:noFill/>
            <a:ln w="9525">
              <a:noFill/>
              <a:miter lim="800000"/>
              <a:headEnd/>
              <a:tailEnd/>
            </a:ln>
          </p:spPr>
          <p:txBody>
            <a:bodyPr wrap="none">
              <a:spAutoFit/>
            </a:bodyPr>
            <a:lstStyle/>
            <a:p>
              <a:pPr eaLnBrk="0" hangingPunct="0"/>
              <a:endParaRPr lang="zh-CN" altLang="en-US" sz="1400">
                <a:latin typeface="Verdana" pitchFamily="34" charset="0"/>
                <a:ea typeface="宋体" charset="-122"/>
              </a:endParaRPr>
            </a:p>
          </p:txBody>
        </p:sp>
      </p:grpSp>
      <p:sp>
        <p:nvSpPr>
          <p:cNvPr id="506883"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32189586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3"/>
          <p:cNvSpPr>
            <a:spLocks noGrp="1" noChangeArrowheads="1"/>
          </p:cNvSpPr>
          <p:nvPr>
            <p:ph type="body" idx="1"/>
          </p:nvPr>
        </p:nvSpPr>
        <p:spPr>
          <a:xfrm>
            <a:off x="1774825" y="1125538"/>
            <a:ext cx="8642350" cy="4800600"/>
          </a:xfrm>
        </p:spPr>
        <p:txBody>
          <a:bodyPr/>
          <a:lstStyle/>
          <a:p>
            <a:pPr>
              <a:buFont typeface="Wingdings" pitchFamily="2" charset="2"/>
              <a:buChar char="n"/>
            </a:pPr>
            <a:r>
              <a:rPr lang="zh-CN" altLang="en-US" b="1">
                <a:solidFill>
                  <a:schemeClr val="hlink"/>
                </a:solidFill>
              </a:rPr>
              <a:t>人民币外汇期货交易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1992</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7</a:t>
            </a:r>
            <a:r>
              <a:rPr lang="zh-CN" altLang="en-US" sz="2800" b="1">
                <a:solidFill>
                  <a:srgbClr val="006600"/>
                </a:solidFill>
                <a:latin typeface="楷体_GB2312" pitchFamily="49" charset="-122"/>
                <a:ea typeface="楷体_GB2312" pitchFamily="49" charset="-122"/>
              </a:rPr>
              <a:t>月，上海外汇调剂中心建立了中国第一</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个人民 币期货市场，进行 人民币兑美元、英镑、</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日元、德国马克和港元的外汇期货交易。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1993</a:t>
            </a:r>
            <a:r>
              <a:rPr lang="zh-CN" altLang="en-US" sz="2800" b="1">
                <a:solidFill>
                  <a:srgbClr val="006600"/>
                </a:solidFill>
                <a:latin typeface="楷体_GB2312" pitchFamily="49" charset="-122"/>
                <a:ea typeface="楷体_GB2312" pitchFamily="49" charset="-122"/>
              </a:rPr>
              <a:t>年上海外汇调剂中心被迫停止了人民币 外</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汇期货交易。</a:t>
            </a:r>
          </a:p>
          <a:p>
            <a:pPr lvl="1">
              <a:buClr>
                <a:srgbClr val="006600"/>
              </a:buClr>
              <a:buFont typeface="Wingdings" pitchFamily="2" charset="2"/>
              <a:buChar char="Ø"/>
            </a:pPr>
            <a:r>
              <a:rPr lang="zh-CN" altLang="en-US" sz="2800" b="1">
                <a:solidFill>
                  <a:srgbClr val="006600"/>
                </a:solidFill>
                <a:latin typeface="楷体_GB2312" pitchFamily="49" charset="-122"/>
                <a:ea typeface="楷体_GB2312" pitchFamily="49" charset="-122"/>
              </a:rPr>
              <a:t>从</a:t>
            </a:r>
            <a:r>
              <a:rPr lang="en-US" altLang="zh-CN" sz="2800" b="1">
                <a:solidFill>
                  <a:srgbClr val="006600"/>
                </a:solidFill>
                <a:latin typeface="楷体_GB2312" pitchFamily="49" charset="-122"/>
                <a:ea typeface="楷体_GB2312" pitchFamily="49" charset="-122"/>
              </a:rPr>
              <a:t>1994</a:t>
            </a:r>
            <a:r>
              <a:rPr lang="zh-CN" altLang="en-US" sz="2800" b="1">
                <a:solidFill>
                  <a:srgbClr val="006600"/>
                </a:solidFill>
                <a:latin typeface="楷体_GB2312" pitchFamily="49" charset="-122"/>
                <a:ea typeface="楷体_GB2312" pitchFamily="49" charset="-122"/>
              </a:rPr>
              <a:t>年外汇体制改革到</a:t>
            </a:r>
            <a:r>
              <a:rPr lang="en-US" altLang="zh-CN" sz="2800" b="1">
                <a:solidFill>
                  <a:srgbClr val="006600"/>
                </a:solidFill>
                <a:latin typeface="楷体_GB2312" pitchFamily="49" charset="-122"/>
                <a:ea typeface="楷体_GB2312" pitchFamily="49" charset="-122"/>
              </a:rPr>
              <a:t>2005</a:t>
            </a:r>
            <a:r>
              <a:rPr lang="zh-CN" altLang="en-US" sz="2800" b="1">
                <a:solidFill>
                  <a:srgbClr val="006600"/>
                </a:solidFill>
                <a:latin typeface="楷体_GB2312" pitchFamily="49" charset="-122"/>
                <a:ea typeface="楷体_GB2312" pitchFamily="49" charset="-122"/>
              </a:rPr>
              <a:t>年官方宣布 人民</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币升值十多年间，人民币汇率几乎没有 什么变化，</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外汇期货也没有任何进展。</a:t>
            </a:r>
          </a:p>
          <a:p>
            <a:pPr lvl="2">
              <a:buClr>
                <a:srgbClr val="006600"/>
              </a:buClr>
              <a:buFont typeface="Wingdings" pitchFamily="2" charset="2"/>
              <a:buChar char="Ø"/>
            </a:pPr>
            <a:endParaRPr lang="zh-CN" altLang="en-US" smtClean="0">
              <a:solidFill>
                <a:srgbClr val="692AA2"/>
              </a:solidFill>
              <a:latin typeface="方正姚体" pitchFamily="2" charset="-122"/>
              <a:ea typeface="方正姚体" pitchFamily="2" charset="-122"/>
            </a:endParaRPr>
          </a:p>
        </p:txBody>
      </p:sp>
      <p:sp>
        <p:nvSpPr>
          <p:cNvPr id="507907"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422302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63750" y="1557338"/>
            <a:ext cx="7467600" cy="508000"/>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什么时候需要远期外汇？</a:t>
            </a:r>
          </a:p>
        </p:txBody>
      </p:sp>
      <p:sp>
        <p:nvSpPr>
          <p:cNvPr id="21507" name="Rectangle 3"/>
          <p:cNvSpPr>
            <a:spLocks noGrp="1" noChangeArrowheads="1"/>
          </p:cNvSpPr>
          <p:nvPr>
            <p:ph idx="1"/>
          </p:nvPr>
        </p:nvSpPr>
        <p:spPr>
          <a:xfrm>
            <a:off x="1992314" y="2492376"/>
            <a:ext cx="8207375" cy="3744913"/>
          </a:xfrm>
        </p:spPr>
        <p:txBody>
          <a:bodyPr/>
          <a:lstStyle/>
          <a:p>
            <a:pPr eaLnBrk="1" hangingPunct="1"/>
            <a:r>
              <a:rPr lang="en-US" altLang="zh-CN" b="1">
                <a:latin typeface="Times New Roman" pitchFamily="18" charset="0"/>
                <a:ea typeface="华文细黑" pitchFamily="2" charset="-122"/>
                <a:cs typeface="Times New Roman" pitchFamily="18" charset="0"/>
              </a:rPr>
              <a:t>Case:</a:t>
            </a:r>
            <a:r>
              <a:rPr lang="en-US" altLang="zh-CN">
                <a:latin typeface="华文细黑" pitchFamily="2" charset="-122"/>
                <a:ea typeface="华文细黑" pitchFamily="2" charset="-122"/>
                <a:cs typeface="Times New Roman" pitchFamily="18" charset="0"/>
              </a:rPr>
              <a:t>2004</a:t>
            </a:r>
            <a:r>
              <a:rPr lang="zh-CN" altLang="en-US">
                <a:latin typeface="华文细黑" pitchFamily="2" charset="-122"/>
                <a:ea typeface="华文细黑" pitchFamily="2" charset="-122"/>
                <a:cs typeface="Times New Roman" pitchFamily="18" charset="0"/>
              </a:rPr>
              <a:t>年</a:t>
            </a:r>
            <a:r>
              <a:rPr lang="en-US" altLang="zh-CN">
                <a:latin typeface="华文细黑" pitchFamily="2" charset="-122"/>
                <a:ea typeface="华文细黑" pitchFamily="2" charset="-122"/>
                <a:cs typeface="Times New Roman" pitchFamily="18" charset="0"/>
              </a:rPr>
              <a:t>9</a:t>
            </a:r>
            <a:r>
              <a:rPr lang="zh-CN" altLang="en-US">
                <a:latin typeface="华文细黑" pitchFamily="2" charset="-122"/>
                <a:ea typeface="华文细黑" pitchFamily="2" charset="-122"/>
                <a:cs typeface="Times New Roman" pitchFamily="18" charset="0"/>
              </a:rPr>
              <a:t>月，翰云公司为了购买原材料而借</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入一笔美元贷款。</a:t>
            </a:r>
          </a:p>
          <a:p>
            <a:pPr eaLnBrk="1" hangingPunct="1"/>
            <a:r>
              <a:rPr lang="zh-CN" altLang="en-US">
                <a:latin typeface="华文细黑" pitchFamily="2" charset="-122"/>
                <a:ea typeface="华文细黑" pitchFamily="2" charset="-122"/>
                <a:cs typeface="Times New Roman" pitchFamily="18" charset="0"/>
              </a:rPr>
              <a:t>同时，它在日本市场销售产品的收入为日元，公</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司用收入的日元通过外汇市场兑换成美元来支付美</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元本息。</a:t>
            </a:r>
          </a:p>
          <a:p>
            <a:pPr eaLnBrk="1" hangingPunct="1"/>
            <a:r>
              <a:rPr lang="zh-CN" altLang="en-US">
                <a:latin typeface="华文细黑" pitchFamily="2" charset="-122"/>
                <a:ea typeface="华文细黑" pitchFamily="2" charset="-122"/>
                <a:cs typeface="Times New Roman" pitchFamily="18" charset="0"/>
              </a:rPr>
              <a:t>公司需要在六个月后（</a:t>
            </a:r>
            <a:r>
              <a:rPr lang="en-US" altLang="zh-CN">
                <a:latin typeface="华文细黑" pitchFamily="2" charset="-122"/>
                <a:ea typeface="华文细黑" pitchFamily="2" charset="-122"/>
                <a:cs typeface="Times New Roman" pitchFamily="18" charset="0"/>
              </a:rPr>
              <a:t>2005</a:t>
            </a:r>
            <a:r>
              <a:rPr lang="zh-CN" altLang="en-US">
                <a:latin typeface="华文细黑" pitchFamily="2" charset="-122"/>
                <a:ea typeface="华文细黑" pitchFamily="2" charset="-122"/>
                <a:cs typeface="Times New Roman" pitchFamily="18" charset="0"/>
              </a:rPr>
              <a:t>年</a:t>
            </a:r>
            <a:r>
              <a:rPr lang="en-US" altLang="zh-CN">
                <a:latin typeface="华文细黑" pitchFamily="2" charset="-122"/>
                <a:ea typeface="华文细黑" pitchFamily="2" charset="-122"/>
                <a:cs typeface="Times New Roman" pitchFamily="18" charset="0"/>
              </a:rPr>
              <a:t>3</a:t>
            </a:r>
            <a:r>
              <a:rPr lang="zh-CN" altLang="en-US">
                <a:latin typeface="华文细黑" pitchFamily="2" charset="-122"/>
                <a:ea typeface="华文细黑" pitchFamily="2" charset="-122"/>
                <a:cs typeface="Times New Roman" pitchFamily="18" charset="0"/>
              </a:rPr>
              <a:t>月）支付一笔美元</a:t>
            </a:r>
            <a:endParaRPr lang="en-US" altLang="zh-CN">
              <a:latin typeface="华文细黑" pitchFamily="2" charset="-122"/>
              <a:ea typeface="华文细黑" pitchFamily="2" charset="-122"/>
              <a:cs typeface="Times New Roman" pitchFamily="18" charset="0"/>
            </a:endParaRPr>
          </a:p>
          <a:p>
            <a:pPr eaLnBrk="1" hangingPunct="1">
              <a:buFont typeface="Wingdings" pitchFamily="2" charset="2"/>
              <a:buNone/>
            </a:pPr>
            <a:r>
              <a:rPr lang="zh-CN" altLang="en-US">
                <a:latin typeface="华文细黑" pitchFamily="2" charset="-122"/>
                <a:ea typeface="华文细黑" pitchFamily="2" charset="-122"/>
                <a:cs typeface="Times New Roman" pitchFamily="18" charset="0"/>
              </a:rPr>
              <a:t>的利息费用。</a:t>
            </a:r>
          </a:p>
        </p:txBody>
      </p:sp>
      <p:sp>
        <p:nvSpPr>
          <p:cNvPr id="21508"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7116FF0E-6B3D-4D4F-B51B-294EE30E19C9}" type="slidenum">
              <a:rPr lang="en-US" altLang="zh-CN"/>
              <a:pPr>
                <a:defRPr/>
              </a:pPr>
              <a:t>7</a:t>
            </a:fld>
            <a:endParaRPr lang="en-US" altLang="zh-CN"/>
          </a:p>
        </p:txBody>
      </p:sp>
      <p:sp>
        <p:nvSpPr>
          <p:cNvPr id="5" name="Rectangle 2"/>
          <p:cNvSpPr txBox="1">
            <a:spLocks/>
          </p:cNvSpPr>
          <p:nvPr/>
        </p:nvSpPr>
        <p:spPr bwMode="auto">
          <a:xfrm>
            <a:off x="2063750" y="404814"/>
            <a:ext cx="7467600" cy="581025"/>
          </a:xfrm>
          <a:prstGeom prst="rect">
            <a:avLst/>
          </a:prstGeom>
          <a:noFill/>
        </p:spPr>
        <p:txBody>
          <a:bodyPr anchor="b"/>
          <a:lstStyle/>
          <a:p>
            <a:pPr algn="l" eaLnBrk="0" hangingPunct="0">
              <a:spcBef>
                <a:spcPct val="0"/>
              </a:spcBef>
              <a:buClrTx/>
              <a:buSzTx/>
              <a:buFontTx/>
              <a:buNone/>
              <a:defRPr/>
            </a:pPr>
            <a:r>
              <a:rPr lang="zh-CN" altLang="en-US" sz="3600" b="1" cap="small">
                <a:latin typeface="黑体" pitchFamily="49" charset="-122"/>
                <a:ea typeface="黑体" pitchFamily="49" charset="-122"/>
                <a:cs typeface="+mj-cs"/>
              </a:rPr>
              <a:t>远期外汇合约</a:t>
            </a:r>
            <a:endParaRPr lang="zh-CN" altLang="en-US" sz="3600" b="1" cap="small" dirty="0">
              <a:latin typeface="黑体" pitchFamily="49" charset="-122"/>
              <a:ea typeface="黑体" pitchFamily="49" charset="-122"/>
              <a:cs typeface="+mj-cs"/>
            </a:endParaRPr>
          </a:p>
        </p:txBody>
      </p:sp>
    </p:spTree>
    <p:extLst>
      <p:ext uri="{BB962C8B-B14F-4D97-AF65-F5344CB8AC3E}">
        <p14:creationId xmlns:p14="http://schemas.microsoft.com/office/powerpoint/2010/main" val="2252533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5" dur="500"/>
                                        <p:tgtEl>
                                          <p:spTgt spid="2150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8" dur="500"/>
                                        <p:tgtEl>
                                          <p:spTgt spid="2150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1" dur="500"/>
                                        <p:tgtEl>
                                          <p:spTgt spid="215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6" dur="500"/>
                                        <p:tgtEl>
                                          <p:spTgt spid="2150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29"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3"/>
          <p:cNvSpPr>
            <a:spLocks noGrp="1" noChangeArrowheads="1"/>
          </p:cNvSpPr>
          <p:nvPr>
            <p:ph type="body" idx="1"/>
          </p:nvPr>
        </p:nvSpPr>
        <p:spPr>
          <a:xfrm>
            <a:off x="1919288" y="1125539"/>
            <a:ext cx="8280400" cy="3671887"/>
          </a:xfrm>
        </p:spPr>
        <p:txBody>
          <a:bodyPr/>
          <a:lstStyle/>
          <a:p>
            <a:pPr lvl="1">
              <a:buClr>
                <a:srgbClr val="006600"/>
              </a:buClr>
              <a:buFont typeface="Wingdings" pitchFamily="2" charset="2"/>
              <a:buChar char="Ø"/>
            </a:pPr>
            <a:r>
              <a:rPr lang="zh-CN" altLang="en-US" sz="2800" b="1">
                <a:solidFill>
                  <a:srgbClr val="006600"/>
                </a:solidFill>
                <a:latin typeface="楷体_GB2312" pitchFamily="49" charset="-122"/>
                <a:ea typeface="楷体_GB2312" pitchFamily="49" charset="-122"/>
              </a:rPr>
              <a:t>自</a:t>
            </a:r>
            <a:r>
              <a:rPr lang="en-US" altLang="zh-CN" sz="2800" b="1">
                <a:solidFill>
                  <a:srgbClr val="006600"/>
                </a:solidFill>
                <a:latin typeface="楷体_GB2312" pitchFamily="49" charset="-122"/>
                <a:ea typeface="楷体_GB2312" pitchFamily="49" charset="-122"/>
              </a:rPr>
              <a:t>2005</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7</a:t>
            </a:r>
            <a:r>
              <a:rPr lang="zh-CN" altLang="en-US" sz="2800" b="1">
                <a:solidFill>
                  <a:srgbClr val="006600"/>
                </a:solidFill>
                <a:latin typeface="楷体_GB2312" pitchFamily="49" charset="-122"/>
                <a:ea typeface="楷体_GB2312" pitchFamily="49" charset="-122"/>
              </a:rPr>
              <a:t>月</a:t>
            </a:r>
            <a:r>
              <a:rPr lang="en-US" altLang="zh-CN" sz="2800" b="1">
                <a:solidFill>
                  <a:srgbClr val="006600"/>
                </a:solidFill>
                <a:latin typeface="楷体_GB2312" pitchFamily="49" charset="-122"/>
                <a:ea typeface="楷体_GB2312" pitchFamily="49" charset="-122"/>
              </a:rPr>
              <a:t>21</a:t>
            </a:r>
            <a:r>
              <a:rPr lang="zh-CN" altLang="en-US" sz="2800" b="1">
                <a:solidFill>
                  <a:srgbClr val="006600"/>
                </a:solidFill>
                <a:latin typeface="楷体_GB2312" pitchFamily="49" charset="-122"/>
                <a:ea typeface="楷体_GB2312" pitchFamily="49" charset="-122"/>
              </a:rPr>
              <a:t>日起，中国 开始实行以 市场供</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求为基础、参考一篮子货币进行调节、有管理的 </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浮动汇率制度。</a:t>
            </a:r>
          </a:p>
          <a:p>
            <a:pPr lvl="1">
              <a:buClr>
                <a:srgbClr val="006600"/>
              </a:buClr>
              <a:buFont typeface="Wingdings" pitchFamily="2" charset="2"/>
              <a:buChar char="Ø"/>
            </a:pPr>
            <a:r>
              <a:rPr lang="zh-CN" altLang="zh-CN" sz="2800" b="1">
                <a:solidFill>
                  <a:srgbClr val="006600"/>
                </a:solidFill>
                <a:latin typeface="楷体_GB2312" pitchFamily="49" charset="-122"/>
                <a:ea typeface="楷体_GB2312" pitchFamily="49" charset="-122"/>
              </a:rPr>
              <a:t>2005年7月21日19∶00时，美元对人民币交易价</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zh-CN" sz="2800" b="1">
                <a:solidFill>
                  <a:srgbClr val="006600"/>
                </a:solidFill>
                <a:latin typeface="楷体_GB2312" pitchFamily="49" charset="-122"/>
                <a:ea typeface="楷体_GB2312" pitchFamily="49" charset="-122"/>
              </a:rPr>
              <a:t>格调整为1美元兑8.11元人民币，一次性升值2%。</a:t>
            </a:r>
            <a:r>
              <a:rPr lang="zh-CN" altLang="en-US" sz="2800">
                <a:solidFill>
                  <a:srgbClr val="692AA2"/>
                </a:solidFill>
                <a:latin typeface="方正姚体" pitchFamily="2" charset="-122"/>
                <a:ea typeface="方正姚体" pitchFamily="2" charset="-122"/>
              </a:rPr>
              <a:t>  </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cs typeface="Times New Roman" pitchFamily="18" charset="0"/>
              </a:rPr>
              <a:t>2005</a:t>
            </a:r>
            <a:r>
              <a:rPr lang="zh-CN" altLang="en-US" sz="2800" b="1">
                <a:solidFill>
                  <a:srgbClr val="006600"/>
                </a:solidFill>
                <a:latin typeface="楷体_GB2312" pitchFamily="49" charset="-122"/>
                <a:ea typeface="楷体_GB2312" pitchFamily="49" charset="-122"/>
                <a:cs typeface="Times New Roman" pitchFamily="18" charset="0"/>
              </a:rPr>
              <a:t>年</a:t>
            </a:r>
            <a:r>
              <a:rPr lang="en-US" altLang="zh-CN" sz="2800" b="1">
                <a:solidFill>
                  <a:srgbClr val="006600"/>
                </a:solidFill>
                <a:latin typeface="楷体_GB2312" pitchFamily="49" charset="-122"/>
                <a:ea typeface="楷体_GB2312" pitchFamily="49" charset="-122"/>
                <a:cs typeface="Times New Roman" pitchFamily="18" charset="0"/>
              </a:rPr>
              <a:t>8</a:t>
            </a:r>
            <a:r>
              <a:rPr lang="zh-CN" altLang="en-US" sz="2800" b="1">
                <a:solidFill>
                  <a:srgbClr val="006600"/>
                </a:solidFill>
                <a:latin typeface="楷体_GB2312" pitchFamily="49" charset="-122"/>
                <a:ea typeface="楷体_GB2312" pitchFamily="49" charset="-122"/>
                <a:cs typeface="Times New Roman" pitchFamily="18" charset="0"/>
              </a:rPr>
              <a:t>月</a:t>
            </a:r>
            <a:r>
              <a:rPr lang="en-US" altLang="zh-CN" sz="2800" b="1">
                <a:solidFill>
                  <a:srgbClr val="006600"/>
                </a:solidFill>
                <a:latin typeface="楷体_GB2312" pitchFamily="49" charset="-122"/>
                <a:ea typeface="楷体_GB2312" pitchFamily="49" charset="-122"/>
                <a:cs typeface="Times New Roman" pitchFamily="18" charset="0"/>
              </a:rPr>
              <a:t>15</a:t>
            </a:r>
            <a:r>
              <a:rPr lang="zh-CN" altLang="en-US" sz="2800" b="1">
                <a:solidFill>
                  <a:srgbClr val="006600"/>
                </a:solidFill>
                <a:latin typeface="楷体_GB2312" pitchFamily="49" charset="-122"/>
                <a:ea typeface="楷体_GB2312" pitchFamily="49" charset="-122"/>
                <a:cs typeface="Times New Roman" pitchFamily="18" charset="0"/>
              </a:rPr>
              <a:t>日，具有外汇期货特征的</a:t>
            </a:r>
            <a:r>
              <a:rPr lang="zh-CN" altLang="en-US" sz="2800" b="1">
                <a:latin typeface="方正姚体" pitchFamily="2" charset="-122"/>
                <a:ea typeface="方正姚体" pitchFamily="2" charset="-122"/>
                <a:cs typeface="Times New Roman" pitchFamily="18" charset="0"/>
              </a:rPr>
              <a:t>银行间远</a:t>
            </a:r>
            <a:endParaRPr lang="en-US" altLang="zh-CN" sz="2800" b="1">
              <a:latin typeface="方正姚体" pitchFamily="2" charset="-122"/>
              <a:ea typeface="方正姚体" pitchFamily="2" charset="-122"/>
              <a:cs typeface="Times New Roman" pitchFamily="18" charset="0"/>
            </a:endParaRPr>
          </a:p>
          <a:p>
            <a:pPr lvl="1">
              <a:buClr>
                <a:srgbClr val="006600"/>
              </a:buClr>
              <a:buFont typeface="Wingdings 2" pitchFamily="18" charset="2"/>
              <a:buNone/>
            </a:pPr>
            <a:r>
              <a:rPr lang="zh-CN" altLang="en-US" sz="2800" b="1">
                <a:latin typeface="方正姚体" pitchFamily="2" charset="-122"/>
                <a:ea typeface="方正姚体" pitchFamily="2" charset="-122"/>
                <a:cs typeface="Times New Roman" pitchFamily="18" charset="0"/>
              </a:rPr>
              <a:t>期外汇交易</a:t>
            </a:r>
            <a:r>
              <a:rPr lang="zh-CN" altLang="en-US" sz="2800" b="1">
                <a:solidFill>
                  <a:srgbClr val="006600"/>
                </a:solidFill>
                <a:latin typeface="楷体_GB2312" pitchFamily="49" charset="-122"/>
                <a:ea typeface="楷体_GB2312" pitchFamily="49" charset="-122"/>
                <a:cs typeface="Times New Roman" pitchFamily="18" charset="0"/>
              </a:rPr>
              <a:t>在中国外汇交易中心开始交易。</a:t>
            </a:r>
          </a:p>
        </p:txBody>
      </p:sp>
      <p:sp>
        <p:nvSpPr>
          <p:cNvPr id="508931"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4085369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3"/>
          <p:cNvSpPr>
            <a:spLocks noGrp="1" noChangeArrowheads="1"/>
          </p:cNvSpPr>
          <p:nvPr>
            <p:ph type="body" idx="1"/>
          </p:nvPr>
        </p:nvSpPr>
        <p:spPr>
          <a:xfrm>
            <a:off x="1774825" y="981075"/>
            <a:ext cx="8497888" cy="4876800"/>
          </a:xfrm>
        </p:spPr>
        <p:txBody>
          <a:bodyPr/>
          <a:lstStyle/>
          <a:p>
            <a:pPr lvl="1">
              <a:buFont typeface="Wingdings" pitchFamily="2" charset="2"/>
              <a:buChar char="n"/>
            </a:pPr>
            <a:r>
              <a:rPr lang="zh-CN" altLang="en-US" sz="2800" b="1">
                <a:solidFill>
                  <a:schemeClr val="hlink"/>
                </a:solidFill>
              </a:rPr>
              <a:t>境外外汇期货交易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1984</a:t>
            </a:r>
            <a:r>
              <a:rPr lang="zh-CN" altLang="en-US" sz="2800" b="1">
                <a:solidFill>
                  <a:srgbClr val="006600"/>
                </a:solidFill>
                <a:latin typeface="楷体_GB2312" pitchFamily="49" charset="-122"/>
                <a:ea typeface="楷体_GB2312" pitchFamily="49" charset="-122"/>
              </a:rPr>
              <a:t>年，中国银行率先接受拥有外汇的外贸企</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业的委托，开创了我国进行金融期货交易的先河。</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1993</a:t>
            </a:r>
            <a:r>
              <a:rPr lang="zh-CN" altLang="en-US" sz="2800" b="1">
                <a:solidFill>
                  <a:srgbClr val="006600"/>
                </a:solidFill>
                <a:latin typeface="楷体_GB2312" pitchFamily="49" charset="-122"/>
                <a:ea typeface="楷体_GB2312" pitchFamily="49" charset="-122"/>
              </a:rPr>
              <a:t>～</a:t>
            </a:r>
            <a:r>
              <a:rPr lang="en-US" altLang="zh-CN" sz="2800" b="1">
                <a:solidFill>
                  <a:srgbClr val="006600"/>
                </a:solidFill>
                <a:latin typeface="楷体_GB2312" pitchFamily="49" charset="-122"/>
                <a:ea typeface="楷体_GB2312" pitchFamily="49" charset="-122"/>
              </a:rPr>
              <a:t>1994</a:t>
            </a:r>
            <a:r>
              <a:rPr lang="zh-CN" altLang="en-US" sz="2800" b="1">
                <a:solidFill>
                  <a:srgbClr val="006600"/>
                </a:solidFill>
                <a:latin typeface="楷体_GB2312" pitchFamily="49" charset="-122"/>
                <a:ea typeface="楷体_GB2312" pitchFamily="49" charset="-122"/>
              </a:rPr>
              <a:t>年，许多从事外汇交易的期货经纪公</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司应运而生，从事</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外盘</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买卖（帮助国内客户在</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境外市场进行外汇交易）。</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1994</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5</a:t>
            </a:r>
            <a:r>
              <a:rPr lang="zh-CN" altLang="en-US" sz="2800" b="1">
                <a:solidFill>
                  <a:srgbClr val="006600"/>
                </a:solidFill>
                <a:latin typeface="楷体_GB2312" pitchFamily="49" charset="-122"/>
                <a:ea typeface="楷体_GB2312" pitchFamily="49" charset="-122"/>
              </a:rPr>
              <a:t>月</a:t>
            </a:r>
            <a:r>
              <a:rPr lang="en-US" altLang="zh-CN" sz="2800" b="1">
                <a:solidFill>
                  <a:srgbClr val="006600"/>
                </a:solidFill>
                <a:latin typeface="楷体_GB2312" pitchFamily="49" charset="-122"/>
                <a:ea typeface="楷体_GB2312" pitchFamily="49" charset="-122"/>
              </a:rPr>
              <a:t>30</a:t>
            </a:r>
            <a:r>
              <a:rPr lang="zh-CN" altLang="en-US" sz="2800" b="1">
                <a:solidFill>
                  <a:srgbClr val="006600"/>
                </a:solidFill>
                <a:latin typeface="楷体_GB2312" pitchFamily="49" charset="-122"/>
                <a:ea typeface="楷体_GB2312" pitchFamily="49" charset="-122"/>
              </a:rPr>
              <a:t>日，国务院发布</a:t>
            </a:r>
            <a:r>
              <a:rPr lang="en-US" altLang="zh-CN" sz="2800" b="1">
                <a:solidFill>
                  <a:srgbClr val="006600"/>
                </a:solidFill>
                <a:latin typeface="楷体_GB2312" pitchFamily="49" charset="-122"/>
                <a:ea typeface="楷体_GB2312" pitchFamily="49" charset="-122"/>
              </a:rPr>
              <a:t>69</a:t>
            </a:r>
            <a:r>
              <a:rPr lang="zh-CN" altLang="en-US" sz="2800" b="1">
                <a:solidFill>
                  <a:srgbClr val="006600"/>
                </a:solidFill>
                <a:latin typeface="楷体_GB2312" pitchFamily="49" charset="-122"/>
                <a:ea typeface="楷体_GB2312" pitchFamily="49" charset="-122"/>
              </a:rPr>
              <a:t>号文件 要求期货</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经纪公司停止境外期货业务，但这种局面并没有扭</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转。</a:t>
            </a:r>
          </a:p>
          <a:p>
            <a:pPr lvl="1">
              <a:buClr>
                <a:srgbClr val="006600"/>
              </a:buClr>
              <a:buFont typeface="Wingdings" pitchFamily="2" charset="2"/>
              <a:buChar char="Ø"/>
            </a:pPr>
            <a:endParaRPr lang="zh-CN" altLang="en-US" b="1" smtClean="0">
              <a:solidFill>
                <a:srgbClr val="006600"/>
              </a:solidFill>
              <a:latin typeface="楷体_GB2312" pitchFamily="49" charset="-122"/>
              <a:ea typeface="楷体_GB2312" pitchFamily="49" charset="-122"/>
            </a:endParaRPr>
          </a:p>
        </p:txBody>
      </p:sp>
      <p:sp>
        <p:nvSpPr>
          <p:cNvPr id="509955"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42307994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3"/>
          <p:cNvSpPr>
            <a:spLocks noGrp="1" noChangeArrowheads="1"/>
          </p:cNvSpPr>
          <p:nvPr>
            <p:ph type="body" idx="1"/>
          </p:nvPr>
        </p:nvSpPr>
        <p:spPr>
          <a:xfrm>
            <a:off x="1774825" y="836614"/>
            <a:ext cx="8642350" cy="4873625"/>
          </a:xfrm>
        </p:spPr>
        <p:txBody>
          <a:bodyPr/>
          <a:lstStyle/>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1996</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3</a:t>
            </a:r>
            <a:r>
              <a:rPr lang="zh-CN" altLang="en-US" sz="2800" b="1">
                <a:solidFill>
                  <a:srgbClr val="006600"/>
                </a:solidFill>
                <a:latin typeface="楷体_GB2312" pitchFamily="49" charset="-122"/>
                <a:ea typeface="楷体_GB2312" pitchFamily="49" charset="-122"/>
              </a:rPr>
              <a:t>月</a:t>
            </a:r>
            <a:r>
              <a:rPr lang="en-US" altLang="zh-CN" sz="2800" b="1">
                <a:solidFill>
                  <a:srgbClr val="006600"/>
                </a:solidFill>
                <a:latin typeface="楷体_GB2312" pitchFamily="49" charset="-122"/>
                <a:ea typeface="楷体_GB2312" pitchFamily="49" charset="-122"/>
              </a:rPr>
              <a:t>27</a:t>
            </a:r>
            <a:r>
              <a:rPr lang="zh-CN" altLang="en-US" sz="2800" b="1">
                <a:solidFill>
                  <a:srgbClr val="006600"/>
                </a:solidFill>
                <a:latin typeface="楷体_GB2312" pitchFamily="49" charset="-122"/>
                <a:ea typeface="楷体_GB2312" pitchFamily="49" charset="-122"/>
              </a:rPr>
              <a:t>日，人民银行总行和国家外汇管理</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局最终废止 </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外汇期货业务管理试行办法</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。中</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国境内 </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外盘</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期货交易彻底结束。</a:t>
            </a:r>
          </a:p>
          <a:p>
            <a:pPr lvl="1">
              <a:buClr>
                <a:srgbClr val="006600"/>
              </a:buClr>
              <a:buFont typeface="Wingdings" pitchFamily="2" charset="2"/>
              <a:buChar char="Ø"/>
            </a:pPr>
            <a:r>
              <a:rPr lang="zh-CN" altLang="en-US" sz="2800" b="1">
                <a:solidFill>
                  <a:srgbClr val="006600"/>
                </a:solidFill>
                <a:latin typeface="楷体_GB2312" pitchFamily="49" charset="-122"/>
                <a:ea typeface="楷体_GB2312" pitchFamily="49" charset="-122"/>
              </a:rPr>
              <a:t>近几年，中国银行 和交通银行开展了</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外汇宝</a:t>
            </a:r>
            <a:r>
              <a:rPr lang="zh-CN" altLang="en-US" sz="2800" b="1">
                <a:solidFill>
                  <a:srgbClr val="006600"/>
                </a:solidFill>
                <a:latin typeface="Arial" charset="0"/>
                <a:ea typeface="楷体_GB2312" pitchFamily="49" charset="-122"/>
              </a:rPr>
              <a:t>”</a:t>
            </a:r>
            <a:r>
              <a:rPr lang="zh-CN" altLang="en-US" sz="2800" b="1">
                <a:solidFill>
                  <a:srgbClr val="006600"/>
                </a:solidFill>
                <a:latin typeface="楷体_GB2312" pitchFamily="49" charset="-122"/>
                <a:ea typeface="楷体_GB2312" pitchFamily="49" charset="-122"/>
              </a:rPr>
              <a:t>业务，即个人实盘外汇买卖。</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2003</a:t>
            </a:r>
            <a:r>
              <a:rPr lang="zh-CN" altLang="en-US" sz="2800" b="1">
                <a:solidFill>
                  <a:srgbClr val="006600"/>
                </a:solidFill>
                <a:latin typeface="楷体_GB2312" pitchFamily="49" charset="-122"/>
                <a:ea typeface="楷体_GB2312" pitchFamily="49" charset="-122"/>
              </a:rPr>
              <a:t>年</a:t>
            </a:r>
            <a:r>
              <a:rPr lang="en-US" altLang="zh-CN" sz="2800" b="1">
                <a:solidFill>
                  <a:srgbClr val="006600"/>
                </a:solidFill>
                <a:latin typeface="楷体_GB2312" pitchFamily="49" charset="-122"/>
                <a:ea typeface="楷体_GB2312" pitchFamily="49" charset="-122"/>
              </a:rPr>
              <a:t>4</a:t>
            </a:r>
            <a:r>
              <a:rPr lang="zh-CN" altLang="en-US" sz="2800" b="1">
                <a:solidFill>
                  <a:srgbClr val="006600"/>
                </a:solidFill>
                <a:latin typeface="楷体_GB2312" pitchFamily="49" charset="-122"/>
                <a:ea typeface="楷体_GB2312" pitchFamily="49" charset="-122"/>
              </a:rPr>
              <a:t>月，中国人民银行批准中国工商银行开办</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latin typeface="黑体" pitchFamily="49" charset="-122"/>
                <a:ea typeface="黑体" pitchFamily="49" charset="-122"/>
              </a:rPr>
              <a:t>外汇金融衍生品业务</a:t>
            </a:r>
            <a:r>
              <a:rPr lang="zh-CN" altLang="en-US" sz="2800" b="1">
                <a:solidFill>
                  <a:srgbClr val="006600"/>
                </a:solidFill>
                <a:latin typeface="楷体_GB2312" pitchFamily="49" charset="-122"/>
                <a:ea typeface="楷体_GB2312" pitchFamily="49" charset="-122"/>
              </a:rPr>
              <a:t>。</a:t>
            </a:r>
          </a:p>
          <a:p>
            <a:pPr lvl="1">
              <a:buClr>
                <a:srgbClr val="006600"/>
              </a:buClr>
              <a:buFont typeface="Wingdings" pitchFamily="2" charset="2"/>
              <a:buChar char="Ø"/>
            </a:pPr>
            <a:r>
              <a:rPr lang="en-US" altLang="zh-CN" sz="2800" b="1">
                <a:solidFill>
                  <a:srgbClr val="006600"/>
                </a:solidFill>
                <a:latin typeface="楷体_GB2312" pitchFamily="49" charset="-122"/>
                <a:ea typeface="楷体_GB2312" pitchFamily="49" charset="-122"/>
              </a:rPr>
              <a:t>2004</a:t>
            </a:r>
            <a:r>
              <a:rPr lang="zh-CN" altLang="en-US" sz="2800" b="1">
                <a:solidFill>
                  <a:srgbClr val="006600"/>
                </a:solidFill>
                <a:latin typeface="楷体_GB2312" pitchFamily="49" charset="-122"/>
                <a:ea typeface="楷体_GB2312" pitchFamily="49" charset="-122"/>
              </a:rPr>
              <a:t>年，中国银监会发布了 </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金融机构衍生产品</a:t>
            </a:r>
            <a:endParaRPr lang="en-US" altLang="zh-CN" sz="2800" b="1">
              <a:solidFill>
                <a:srgbClr val="006600"/>
              </a:solidFill>
              <a:latin typeface="楷体_GB2312" pitchFamily="49" charset="-122"/>
              <a:ea typeface="楷体_GB2312" pitchFamily="49" charset="-122"/>
            </a:endParaRPr>
          </a:p>
          <a:p>
            <a:pPr lvl="1">
              <a:buClr>
                <a:srgbClr val="006600"/>
              </a:buClr>
              <a:buFont typeface="Wingdings 2" pitchFamily="18" charset="2"/>
              <a:buNone/>
            </a:pPr>
            <a:r>
              <a:rPr lang="zh-CN" altLang="en-US" sz="2800" b="1">
                <a:solidFill>
                  <a:srgbClr val="006600"/>
                </a:solidFill>
                <a:latin typeface="楷体_GB2312" pitchFamily="49" charset="-122"/>
                <a:ea typeface="楷体_GB2312" pitchFamily="49" charset="-122"/>
              </a:rPr>
              <a:t>交易业务管理暂行办法</a:t>
            </a:r>
            <a:r>
              <a:rPr lang="en-US" altLang="zh-CN" sz="2800" b="1">
                <a:solidFill>
                  <a:srgbClr val="006600"/>
                </a:solidFill>
                <a:latin typeface="楷体_GB2312" pitchFamily="49" charset="-122"/>
                <a:ea typeface="楷体_GB2312" pitchFamily="49" charset="-122"/>
              </a:rPr>
              <a:t>》</a:t>
            </a:r>
            <a:r>
              <a:rPr lang="zh-CN" altLang="en-US" sz="2800" b="1">
                <a:solidFill>
                  <a:srgbClr val="006600"/>
                </a:solidFill>
                <a:latin typeface="楷体_GB2312" pitchFamily="49" charset="-122"/>
                <a:ea typeface="楷体_GB2312" pitchFamily="49" charset="-122"/>
              </a:rPr>
              <a:t>。</a:t>
            </a:r>
          </a:p>
        </p:txBody>
      </p:sp>
      <p:sp>
        <p:nvSpPr>
          <p:cNvPr id="510979" name="Text Box 30"/>
          <p:cNvSpPr txBox="1">
            <a:spLocks noChangeArrowheads="1"/>
          </p:cNvSpPr>
          <p:nvPr/>
        </p:nvSpPr>
        <p:spPr bwMode="auto">
          <a:xfrm>
            <a:off x="3432176" y="188913"/>
            <a:ext cx="4176713" cy="519112"/>
          </a:xfrm>
          <a:prstGeom prst="rect">
            <a:avLst/>
          </a:prstGeom>
          <a:noFill/>
          <a:ln w="9525">
            <a:noFill/>
            <a:miter lim="800000"/>
            <a:headEnd/>
            <a:tailEnd/>
          </a:ln>
        </p:spPr>
        <p:txBody>
          <a:bodyPr>
            <a:spAutoFit/>
          </a:bodyPr>
          <a:lstStyle/>
          <a:p>
            <a:pPr>
              <a:buClr>
                <a:schemeClr val="hlink"/>
              </a:buClr>
              <a:buFont typeface="Wingdings" pitchFamily="2" charset="2"/>
              <a:buChar char="v"/>
            </a:pPr>
            <a:r>
              <a:rPr lang="zh-CN" altLang="en-US" sz="2800" b="1">
                <a:solidFill>
                  <a:schemeClr val="hlink"/>
                </a:solidFill>
                <a:ea typeface="黑体" pitchFamily="49" charset="-122"/>
              </a:rPr>
              <a:t>我国的外汇期货交易</a:t>
            </a:r>
          </a:p>
        </p:txBody>
      </p:sp>
    </p:spTree>
    <p:extLst>
      <p:ext uri="{BB962C8B-B14F-4D97-AF65-F5344CB8AC3E}">
        <p14:creationId xmlns:p14="http://schemas.microsoft.com/office/powerpoint/2010/main" val="31960110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AutoShape 5"/>
          <p:cNvSpPr>
            <a:spLocks noChangeArrowheads="1"/>
          </p:cNvSpPr>
          <p:nvPr/>
        </p:nvSpPr>
        <p:spPr bwMode="auto">
          <a:xfrm>
            <a:off x="3719513" y="2060575"/>
            <a:ext cx="4267200" cy="731838"/>
          </a:xfrm>
          <a:prstGeom prst="flowChartAlternateProcess">
            <a:avLst/>
          </a:prstGeom>
          <a:noFill/>
          <a:ln w="25400">
            <a:solidFill>
              <a:srgbClr val="FF0000"/>
            </a:solidFill>
            <a:miter lim="800000"/>
            <a:headEnd/>
            <a:tailEnd/>
          </a:ln>
        </p:spPr>
        <p:txBody>
          <a:bodyPr wrap="none" anchor="ctr"/>
          <a:lstStyle/>
          <a:p>
            <a:r>
              <a:rPr lang="zh-CN" altLang="en-US" sz="2800" b="1">
                <a:latin typeface="华文中宋" pitchFamily="2" charset="-122"/>
                <a:ea typeface="华文中宋" pitchFamily="2" charset="-122"/>
              </a:rPr>
              <a:t>远期利率合约</a:t>
            </a:r>
          </a:p>
        </p:txBody>
      </p:sp>
      <p:sp>
        <p:nvSpPr>
          <p:cNvPr id="512003" name="AutoShape 6"/>
          <p:cNvSpPr>
            <a:spLocks noChangeArrowheads="1"/>
          </p:cNvSpPr>
          <p:nvPr/>
        </p:nvSpPr>
        <p:spPr bwMode="auto">
          <a:xfrm>
            <a:off x="3719513" y="3357564"/>
            <a:ext cx="4267200" cy="731837"/>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利率期货</a:t>
            </a:r>
          </a:p>
        </p:txBody>
      </p:sp>
      <p:sp>
        <p:nvSpPr>
          <p:cNvPr id="512004" name="AutoShape 8"/>
          <p:cNvSpPr>
            <a:spLocks noChangeArrowheads="1"/>
          </p:cNvSpPr>
          <p:nvPr/>
        </p:nvSpPr>
        <p:spPr bwMode="auto">
          <a:xfrm>
            <a:off x="3719513" y="4581525"/>
            <a:ext cx="4267200" cy="731838"/>
          </a:xfrm>
          <a:prstGeom prst="flowChartAlternateProcess">
            <a:avLst/>
          </a:prstGeom>
          <a:noFill/>
          <a:ln w="25400">
            <a:solidFill>
              <a:srgbClr val="FF0000"/>
            </a:solidFill>
            <a:miter lim="800000"/>
            <a:headEnd/>
            <a:tailEnd/>
          </a:ln>
        </p:spPr>
        <p:txBody>
          <a:bodyPr wrap="none" anchor="ctr"/>
          <a:lstStyle/>
          <a:p>
            <a:pPr>
              <a:spcBef>
                <a:spcPct val="0"/>
              </a:spcBef>
              <a:buClrTx/>
              <a:buSzTx/>
              <a:buFontTx/>
              <a:buNone/>
            </a:pPr>
            <a:r>
              <a:rPr lang="zh-CN" altLang="en-US" sz="2800" b="1">
                <a:latin typeface="华文中宋" pitchFamily="2" charset="-122"/>
                <a:ea typeface="华文中宋" pitchFamily="2" charset="-122"/>
              </a:rPr>
              <a:t>交易策略与定价</a:t>
            </a:r>
          </a:p>
        </p:txBody>
      </p:sp>
      <p:sp>
        <p:nvSpPr>
          <p:cNvPr id="358408" name="Text Box 8"/>
          <p:cNvSpPr txBox="1">
            <a:spLocks noChangeArrowheads="1"/>
          </p:cNvSpPr>
          <p:nvPr/>
        </p:nvSpPr>
        <p:spPr bwMode="auto">
          <a:xfrm>
            <a:off x="1919288" y="620713"/>
            <a:ext cx="7993062" cy="641350"/>
          </a:xfrm>
          <a:prstGeom prst="rect">
            <a:avLst/>
          </a:prstGeom>
          <a:noFill/>
          <a:ln w="9525" algn="ctr">
            <a:noFill/>
            <a:miter lim="800000"/>
            <a:headEnd/>
            <a:tailEnd/>
          </a:ln>
          <a:effectLst/>
        </p:spPr>
        <p:txBody>
          <a:bodyPr>
            <a:spAutoFit/>
          </a:bodyPr>
          <a:lstStyle/>
          <a:p>
            <a:pPr algn="l">
              <a:spcBef>
                <a:spcPct val="50000"/>
              </a:spcBef>
              <a:buClrTx/>
              <a:buSzTx/>
              <a:buFontTx/>
              <a:buNone/>
              <a:defRPr/>
            </a:pPr>
            <a:r>
              <a:rPr lang="zh-CN" altLang="en-US" sz="3600" b="1" dirty="0">
                <a:latin typeface="Arial" charset="0"/>
                <a:ea typeface="黑体" pitchFamily="49" charset="-122"/>
              </a:rPr>
              <a:t>第六章    远期利率与利率期货</a:t>
            </a:r>
            <a:endParaRPr lang="zh-CN" altLang="en-US" sz="3600" b="1" dirty="0">
              <a:effectLst>
                <a:outerShdw blurRad="38100" dist="38100" dir="2700000" algn="tl">
                  <a:srgbClr val="C0C0C0"/>
                </a:outerShdw>
              </a:effectLst>
              <a:latin typeface="Arial" charset="0"/>
              <a:ea typeface="黑体" pitchFamily="49" charset="-122"/>
            </a:endParaRPr>
          </a:p>
        </p:txBody>
      </p:sp>
    </p:spTree>
    <p:extLst>
      <p:ext uri="{BB962C8B-B14F-4D97-AF65-F5344CB8AC3E}">
        <p14:creationId xmlns:p14="http://schemas.microsoft.com/office/powerpoint/2010/main" val="1562546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7785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63750" y="1628775"/>
            <a:ext cx="7467600" cy="509588"/>
          </a:xfrm>
        </p:spPr>
        <p:txBody>
          <a:bodyPr>
            <a:noAutofit/>
          </a:bodyPr>
          <a:lstStyle/>
          <a:p>
            <a:pPr eaLnBrk="1" hangingPunct="1">
              <a:defRPr/>
            </a:pPr>
            <a:r>
              <a:rPr lang="zh-CN" altLang="en-US" sz="2800" b="1" dirty="0">
                <a:solidFill>
                  <a:srgbClr val="FF0000"/>
                </a:solidFill>
                <a:latin typeface="华文细黑" pitchFamily="2" charset="-122"/>
                <a:ea typeface="华文细黑" pitchFamily="2" charset="-122"/>
              </a:rPr>
              <a:t>什么情况下需要远期利率产品？</a:t>
            </a:r>
          </a:p>
        </p:txBody>
      </p:sp>
      <p:sp>
        <p:nvSpPr>
          <p:cNvPr id="15363" name="Rectangle 3"/>
          <p:cNvSpPr>
            <a:spLocks noGrp="1" noChangeArrowheads="1"/>
          </p:cNvSpPr>
          <p:nvPr>
            <p:ph idx="1"/>
          </p:nvPr>
        </p:nvSpPr>
        <p:spPr>
          <a:xfrm>
            <a:off x="1774826" y="2420938"/>
            <a:ext cx="8353425" cy="3173412"/>
          </a:xfrm>
        </p:spPr>
        <p:txBody>
          <a:bodyPr/>
          <a:lstStyle/>
          <a:p>
            <a:pPr eaLnBrk="1" hangingPunct="1"/>
            <a:r>
              <a:rPr lang="zh-CN" altLang="en-US" b="1" smtClean="0">
                <a:latin typeface="华文细黑" pitchFamily="2" charset="-122"/>
                <a:ea typeface="华文细黑" pitchFamily="2" charset="-122"/>
              </a:rPr>
              <a:t>案例：</a:t>
            </a:r>
            <a:endParaRPr lang="en-US" altLang="zh-CN" b="1" smtClean="0">
              <a:latin typeface="华文细黑" pitchFamily="2" charset="-122"/>
              <a:ea typeface="华文细黑" pitchFamily="2" charset="-122"/>
            </a:endParaRPr>
          </a:p>
          <a:p>
            <a:pPr lvl="1" algn="just" eaLnBrk="1" hangingPunct="1"/>
            <a:r>
              <a:rPr lang="zh-CN" altLang="en-US" b="1">
                <a:latin typeface="华文细黑" pitchFamily="2" charset="-122"/>
                <a:ea typeface="华文细黑" pitchFamily="2" charset="-122"/>
              </a:rPr>
              <a:t>翰云公司是一家化工企业，其原材料需要从国外进口。</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翰云公司的财务总监在制定</a:t>
            </a:r>
            <a:r>
              <a:rPr lang="en-US" altLang="zh-CN" b="1">
                <a:latin typeface="华文细黑" pitchFamily="2" charset="-122"/>
                <a:ea typeface="华文细黑" pitchFamily="2" charset="-122"/>
              </a:rPr>
              <a:t>2005</a:t>
            </a:r>
            <a:r>
              <a:rPr lang="zh-CN" altLang="en-US" b="1">
                <a:latin typeface="华文细黑" pitchFamily="2" charset="-122"/>
                <a:ea typeface="华文细黑" pitchFamily="2" charset="-122"/>
              </a:rPr>
              <a:t>年财务预算时，预计公司</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由于在下一年</a:t>
            </a:r>
            <a:r>
              <a:rPr lang="en-US" altLang="zh-CN" b="1">
                <a:latin typeface="华文细黑" pitchFamily="2" charset="-122"/>
                <a:ea typeface="华文细黑" pitchFamily="2" charset="-122"/>
              </a:rPr>
              <a:t>5</a:t>
            </a:r>
            <a:r>
              <a:rPr lang="zh-CN" altLang="en-US" b="1">
                <a:latin typeface="华文细黑" pitchFamily="2" charset="-122"/>
                <a:ea typeface="华文细黑" pitchFamily="2" charset="-122"/>
              </a:rPr>
              <a:t>～</a:t>
            </a:r>
            <a:r>
              <a:rPr lang="en-US" altLang="zh-CN" b="1">
                <a:latin typeface="华文细黑" pitchFamily="2" charset="-122"/>
                <a:ea typeface="华文细黑" pitchFamily="2" charset="-122"/>
              </a:rPr>
              <a:t>11</a:t>
            </a:r>
            <a:r>
              <a:rPr lang="zh-CN" altLang="en-US" b="1">
                <a:latin typeface="华文细黑" pitchFamily="2" charset="-122"/>
                <a:ea typeface="华文细黑" pitchFamily="2" charset="-122"/>
              </a:rPr>
              <a:t>月进口原材料而需要向银行借款</a:t>
            </a:r>
            <a:r>
              <a:rPr lang="en-US" altLang="zh-CN" b="1">
                <a:latin typeface="华文细黑" pitchFamily="2" charset="-122"/>
                <a:ea typeface="华文细黑" pitchFamily="2" charset="-122"/>
              </a:rPr>
              <a:t>200</a:t>
            </a:r>
            <a:r>
              <a:rPr lang="zh-CN" altLang="en-US" b="1">
                <a:latin typeface="华文细黑" pitchFamily="2" charset="-122"/>
                <a:ea typeface="华文细黑" pitchFamily="2" charset="-122"/>
              </a:rPr>
              <a:t>万</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美元，即在</a:t>
            </a:r>
            <a:r>
              <a:rPr lang="en-US" altLang="zh-CN" b="1">
                <a:latin typeface="华文细黑" pitchFamily="2" charset="-122"/>
                <a:ea typeface="华文细黑" pitchFamily="2" charset="-122"/>
              </a:rPr>
              <a:t>2005</a:t>
            </a:r>
            <a:r>
              <a:rPr lang="zh-CN" altLang="en-US" b="1">
                <a:latin typeface="华文细黑" pitchFamily="2" charset="-122"/>
                <a:ea typeface="华文细黑" pitchFamily="2" charset="-122"/>
              </a:rPr>
              <a:t>年</a:t>
            </a:r>
            <a:r>
              <a:rPr lang="en-US" altLang="zh-CN" b="1">
                <a:latin typeface="华文细黑" pitchFamily="2" charset="-122"/>
                <a:ea typeface="华文细黑" pitchFamily="2" charset="-122"/>
              </a:rPr>
              <a:t>5</a:t>
            </a:r>
            <a:r>
              <a:rPr lang="zh-CN" altLang="en-US" b="1">
                <a:latin typeface="华文细黑" pitchFamily="2" charset="-122"/>
                <a:ea typeface="华文细黑" pitchFamily="2" charset="-122"/>
              </a:rPr>
              <a:t>月份需要借款，而在</a:t>
            </a:r>
            <a:r>
              <a:rPr lang="en-US" altLang="zh-CN" b="1">
                <a:latin typeface="华文细黑" pitchFamily="2" charset="-122"/>
                <a:ea typeface="华文细黑" pitchFamily="2" charset="-122"/>
              </a:rPr>
              <a:t>2005</a:t>
            </a:r>
            <a:r>
              <a:rPr lang="zh-CN" altLang="en-US" b="1">
                <a:latin typeface="华文细黑" pitchFamily="2" charset="-122"/>
                <a:ea typeface="华文细黑" pitchFamily="2" charset="-122"/>
              </a:rPr>
              <a:t>年</a:t>
            </a:r>
            <a:r>
              <a:rPr lang="en-US" altLang="zh-CN" b="1">
                <a:latin typeface="华文细黑" pitchFamily="2" charset="-122"/>
                <a:ea typeface="华文细黑" pitchFamily="2" charset="-122"/>
              </a:rPr>
              <a:t>11</a:t>
            </a:r>
            <a:r>
              <a:rPr lang="zh-CN" altLang="en-US" b="1">
                <a:latin typeface="华文细黑" pitchFamily="2" charset="-122"/>
                <a:ea typeface="华文细黑" pitchFamily="2" charset="-122"/>
              </a:rPr>
              <a:t>月左右</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可还款。假设公司可以直接使用美元贷款和还款，不考虑</a:t>
            </a:r>
            <a:endParaRPr lang="en-US" altLang="zh-CN" b="1">
              <a:latin typeface="华文细黑" pitchFamily="2" charset="-122"/>
              <a:ea typeface="华文细黑" pitchFamily="2" charset="-122"/>
            </a:endParaRPr>
          </a:p>
          <a:p>
            <a:pPr lvl="1" algn="just" eaLnBrk="1" hangingPunct="1">
              <a:buFont typeface="Wingdings 2" pitchFamily="18" charset="2"/>
              <a:buNone/>
            </a:pPr>
            <a:r>
              <a:rPr lang="zh-CN" altLang="en-US" b="1">
                <a:latin typeface="华文细黑" pitchFamily="2" charset="-122"/>
                <a:ea typeface="华文细黑" pitchFamily="2" charset="-122"/>
              </a:rPr>
              <a:t>汇率问题。</a:t>
            </a:r>
          </a:p>
        </p:txBody>
      </p:sp>
      <p:sp>
        <p:nvSpPr>
          <p:cNvPr id="513028" name="TextBox 3"/>
          <p:cNvSpPr txBox="1">
            <a:spLocks noChangeArrowheads="1"/>
          </p:cNvSpPr>
          <p:nvPr/>
        </p:nvSpPr>
        <p:spPr bwMode="auto">
          <a:xfrm>
            <a:off x="1992314" y="4762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3336935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6" dur="500"/>
                                        <p:tgtEl>
                                          <p:spTgt spid="1536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9" dur="500"/>
                                        <p:tgtEl>
                                          <p:spTgt spid="1536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2" dur="500"/>
                                        <p:tgtEl>
                                          <p:spTgt spid="1536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5"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863975" y="1268413"/>
            <a:ext cx="5761038" cy="609600"/>
          </a:xfrm>
        </p:spPr>
        <p:txBody>
          <a:bodyPr/>
          <a:lstStyle/>
          <a:p>
            <a:pPr eaLnBrk="1" hangingPunct="1">
              <a:defRPr/>
            </a:pPr>
            <a:r>
              <a:rPr lang="zh-CN" altLang="en-US" sz="2800" dirty="0">
                <a:solidFill>
                  <a:srgbClr val="FF0000"/>
                </a:solidFill>
              </a:rPr>
              <a:t>如果</a:t>
            </a:r>
            <a:r>
              <a:rPr lang="en-US" altLang="zh-CN" sz="2800" dirty="0">
                <a:solidFill>
                  <a:srgbClr val="FF0000"/>
                </a:solidFill>
              </a:rPr>
              <a:t>2005</a:t>
            </a:r>
            <a:r>
              <a:rPr lang="zh-CN" altLang="en-US" sz="2800" dirty="0">
                <a:solidFill>
                  <a:srgbClr val="FF0000"/>
                </a:solidFill>
              </a:rPr>
              <a:t>年</a:t>
            </a:r>
            <a:r>
              <a:rPr lang="en-US" altLang="zh-CN" sz="2800" dirty="0">
                <a:solidFill>
                  <a:srgbClr val="FF0000"/>
                </a:solidFill>
              </a:rPr>
              <a:t>5</a:t>
            </a:r>
            <a:r>
              <a:rPr lang="zh-CN" altLang="en-US" sz="2800" dirty="0">
                <a:solidFill>
                  <a:srgbClr val="FF0000"/>
                </a:solidFill>
              </a:rPr>
              <a:t>月利率上升，如何处理</a:t>
            </a:r>
          </a:p>
        </p:txBody>
      </p:sp>
      <p:sp>
        <p:nvSpPr>
          <p:cNvPr id="514051" name="Line 3"/>
          <p:cNvSpPr>
            <a:spLocks noChangeShapeType="1"/>
          </p:cNvSpPr>
          <p:nvPr/>
        </p:nvSpPr>
        <p:spPr bwMode="auto">
          <a:xfrm>
            <a:off x="3352800" y="2514600"/>
            <a:ext cx="5867400" cy="0"/>
          </a:xfrm>
          <a:prstGeom prst="line">
            <a:avLst/>
          </a:prstGeom>
          <a:noFill/>
          <a:ln w="28575">
            <a:solidFill>
              <a:schemeClr val="tx1"/>
            </a:solidFill>
            <a:round/>
            <a:headEnd/>
            <a:tailEnd type="triangle" w="med" len="med"/>
          </a:ln>
        </p:spPr>
        <p:txBody>
          <a:bodyPr/>
          <a:lstStyle/>
          <a:p>
            <a:endParaRPr lang="zh-CN" altLang="en-US"/>
          </a:p>
        </p:txBody>
      </p:sp>
      <p:sp>
        <p:nvSpPr>
          <p:cNvPr id="514052" name="Line 4"/>
          <p:cNvSpPr>
            <a:spLocks noChangeShapeType="1"/>
          </p:cNvSpPr>
          <p:nvPr/>
        </p:nvSpPr>
        <p:spPr bwMode="auto">
          <a:xfrm flipV="1">
            <a:off x="3352800" y="2286000"/>
            <a:ext cx="0" cy="228600"/>
          </a:xfrm>
          <a:prstGeom prst="line">
            <a:avLst/>
          </a:prstGeom>
          <a:noFill/>
          <a:ln w="19050">
            <a:solidFill>
              <a:schemeClr val="tx1"/>
            </a:solidFill>
            <a:round/>
            <a:headEnd/>
            <a:tailEnd/>
          </a:ln>
        </p:spPr>
        <p:txBody>
          <a:bodyPr/>
          <a:lstStyle/>
          <a:p>
            <a:endParaRPr lang="zh-CN" altLang="en-US"/>
          </a:p>
        </p:txBody>
      </p:sp>
      <p:sp>
        <p:nvSpPr>
          <p:cNvPr id="514053" name="Rectangle 5"/>
          <p:cNvSpPr>
            <a:spLocks noChangeArrowheads="1"/>
          </p:cNvSpPr>
          <p:nvPr/>
        </p:nvSpPr>
        <p:spPr bwMode="auto">
          <a:xfrm>
            <a:off x="3048000" y="2667000"/>
            <a:ext cx="1219200" cy="554038"/>
          </a:xfrm>
          <a:prstGeom prst="rect">
            <a:avLst/>
          </a:prstGeom>
          <a:noFill/>
          <a:ln w="9525">
            <a:noFill/>
            <a:miter lim="800000"/>
            <a:headEnd/>
            <a:tailEnd/>
          </a:ln>
        </p:spPr>
        <p:txBody>
          <a:bodyPr wrap="none" anchor="ctr"/>
          <a:lstStyle/>
          <a:p>
            <a:r>
              <a:rPr kumimoji="1" lang="zh-CN" altLang="en-US" sz="2000">
                <a:latin typeface="Times New Roman" pitchFamily="18" charset="0"/>
                <a:ea typeface="隶书" pitchFamily="49" charset="-122"/>
              </a:rPr>
              <a:t>当前：</a:t>
            </a:r>
          </a:p>
          <a:p>
            <a:r>
              <a:rPr kumimoji="1" lang="en-US" altLang="zh-CN" sz="2000">
                <a:latin typeface="Times New Roman" pitchFamily="18" charset="0"/>
                <a:ea typeface="隶书" pitchFamily="49" charset="-122"/>
              </a:rPr>
              <a:t>2004</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9</a:t>
            </a:r>
            <a:r>
              <a:rPr kumimoji="1" lang="zh-CN" altLang="en-US" sz="2000">
                <a:latin typeface="Times New Roman" pitchFamily="18" charset="0"/>
                <a:ea typeface="隶书" pitchFamily="49" charset="-122"/>
              </a:rPr>
              <a:t>月</a:t>
            </a:r>
          </a:p>
        </p:txBody>
      </p:sp>
      <p:sp>
        <p:nvSpPr>
          <p:cNvPr id="514054" name="Line 6"/>
          <p:cNvSpPr>
            <a:spLocks noChangeShapeType="1"/>
          </p:cNvSpPr>
          <p:nvPr/>
        </p:nvSpPr>
        <p:spPr bwMode="auto">
          <a:xfrm flipV="1">
            <a:off x="5791200" y="2286000"/>
            <a:ext cx="0" cy="228600"/>
          </a:xfrm>
          <a:prstGeom prst="line">
            <a:avLst/>
          </a:prstGeom>
          <a:noFill/>
          <a:ln w="19050">
            <a:solidFill>
              <a:schemeClr val="tx1"/>
            </a:solidFill>
            <a:round/>
            <a:headEnd/>
            <a:tailEnd/>
          </a:ln>
        </p:spPr>
        <p:txBody>
          <a:bodyPr/>
          <a:lstStyle/>
          <a:p>
            <a:endParaRPr lang="zh-CN" altLang="en-US"/>
          </a:p>
        </p:txBody>
      </p:sp>
      <p:sp>
        <p:nvSpPr>
          <p:cNvPr id="514055" name="Rectangle 7"/>
          <p:cNvSpPr>
            <a:spLocks noChangeArrowheads="1"/>
          </p:cNvSpPr>
          <p:nvPr/>
        </p:nvSpPr>
        <p:spPr bwMode="auto">
          <a:xfrm>
            <a:off x="5334000" y="2667000"/>
            <a:ext cx="1219200" cy="554038"/>
          </a:xfrm>
          <a:prstGeom prst="rect">
            <a:avLst/>
          </a:prstGeom>
          <a:noFill/>
          <a:ln w="9525">
            <a:noFill/>
            <a:miter lim="800000"/>
            <a:headEnd/>
            <a:tailEnd/>
          </a:ln>
        </p:spPr>
        <p:txBody>
          <a:bodyPr wrap="none" anchor="ctr"/>
          <a:lstStyle/>
          <a:p>
            <a:r>
              <a:rPr kumimoji="1" lang="zh-CN" altLang="en-US" sz="2000">
                <a:latin typeface="Times New Roman" pitchFamily="18" charset="0"/>
                <a:ea typeface="隶书" pitchFamily="49" charset="-122"/>
              </a:rPr>
              <a:t>借款：</a:t>
            </a:r>
          </a:p>
          <a:p>
            <a:r>
              <a:rPr kumimoji="1" lang="en-US" altLang="zh-CN" sz="2000">
                <a:latin typeface="Times New Roman" pitchFamily="18" charset="0"/>
                <a:ea typeface="隶书" pitchFamily="49" charset="-122"/>
              </a:rPr>
              <a:t>2005</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5</a:t>
            </a:r>
            <a:r>
              <a:rPr kumimoji="1" lang="zh-CN" altLang="en-US" sz="2000">
                <a:latin typeface="Times New Roman" pitchFamily="18" charset="0"/>
                <a:ea typeface="隶书" pitchFamily="49" charset="-122"/>
              </a:rPr>
              <a:t>月</a:t>
            </a:r>
          </a:p>
        </p:txBody>
      </p:sp>
      <p:sp>
        <p:nvSpPr>
          <p:cNvPr id="514056" name="Rectangle 8"/>
          <p:cNvSpPr>
            <a:spLocks noChangeArrowheads="1"/>
          </p:cNvSpPr>
          <p:nvPr/>
        </p:nvSpPr>
        <p:spPr bwMode="auto">
          <a:xfrm>
            <a:off x="7772401" y="2667000"/>
            <a:ext cx="1330325" cy="554038"/>
          </a:xfrm>
          <a:prstGeom prst="rect">
            <a:avLst/>
          </a:prstGeom>
          <a:noFill/>
          <a:ln w="9525">
            <a:noFill/>
            <a:miter lim="800000"/>
            <a:headEnd/>
            <a:tailEnd/>
          </a:ln>
        </p:spPr>
        <p:txBody>
          <a:bodyPr wrap="none" anchor="ctr"/>
          <a:lstStyle/>
          <a:p>
            <a:r>
              <a:rPr kumimoji="1" lang="zh-CN" altLang="en-US" sz="2000">
                <a:latin typeface="Times New Roman" pitchFamily="18" charset="0"/>
                <a:ea typeface="隶书" pitchFamily="49" charset="-122"/>
              </a:rPr>
              <a:t>还款：</a:t>
            </a:r>
          </a:p>
          <a:p>
            <a:r>
              <a:rPr kumimoji="1" lang="en-US" altLang="zh-CN" sz="2000">
                <a:latin typeface="Times New Roman" pitchFamily="18" charset="0"/>
                <a:ea typeface="隶书" pitchFamily="49" charset="-122"/>
              </a:rPr>
              <a:t>2005</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11</a:t>
            </a:r>
            <a:r>
              <a:rPr kumimoji="1" lang="zh-CN" altLang="en-US" sz="2000">
                <a:latin typeface="Times New Roman" pitchFamily="18" charset="0"/>
                <a:ea typeface="隶书" pitchFamily="49" charset="-122"/>
              </a:rPr>
              <a:t>月</a:t>
            </a:r>
          </a:p>
        </p:txBody>
      </p:sp>
      <p:sp>
        <p:nvSpPr>
          <p:cNvPr id="514057" name="Line 9"/>
          <p:cNvSpPr>
            <a:spLocks noChangeShapeType="1"/>
          </p:cNvSpPr>
          <p:nvPr/>
        </p:nvSpPr>
        <p:spPr bwMode="auto">
          <a:xfrm flipV="1">
            <a:off x="8305800" y="2286000"/>
            <a:ext cx="0" cy="228600"/>
          </a:xfrm>
          <a:prstGeom prst="line">
            <a:avLst/>
          </a:prstGeom>
          <a:noFill/>
          <a:ln w="19050">
            <a:solidFill>
              <a:schemeClr val="tx1"/>
            </a:solidFill>
            <a:round/>
            <a:headEnd/>
            <a:tailEnd/>
          </a:ln>
        </p:spPr>
        <p:txBody>
          <a:bodyPr/>
          <a:lstStyle/>
          <a:p>
            <a:endParaRPr lang="zh-CN" altLang="en-US"/>
          </a:p>
        </p:txBody>
      </p:sp>
      <p:sp>
        <p:nvSpPr>
          <p:cNvPr id="16394" name="AutoShape 10">
            <a:hlinkClick r:id="" action="ppaction://noaction" highlightClick="1"/>
          </p:cNvPr>
          <p:cNvSpPr>
            <a:spLocks noChangeArrowheads="1"/>
          </p:cNvSpPr>
          <p:nvPr/>
        </p:nvSpPr>
        <p:spPr bwMode="auto">
          <a:xfrm>
            <a:off x="2640013" y="1341439"/>
            <a:ext cx="1079500" cy="574675"/>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sp>
        <p:nvSpPr>
          <p:cNvPr id="161803" name="Rectangle 11"/>
          <p:cNvSpPr>
            <a:spLocks noGrp="1" noChangeArrowheads="1"/>
          </p:cNvSpPr>
          <p:nvPr>
            <p:ph type="body" idx="1"/>
          </p:nvPr>
        </p:nvSpPr>
        <p:spPr>
          <a:xfrm>
            <a:off x="2135188" y="4149726"/>
            <a:ext cx="7897812" cy="652463"/>
          </a:xfrm>
        </p:spPr>
        <p:txBody>
          <a:bodyPr/>
          <a:lstStyle/>
          <a:p>
            <a:pPr eaLnBrk="1" hangingPunct="1"/>
            <a:r>
              <a:rPr lang="zh-CN" altLang="en-US" b="1">
                <a:latin typeface="华文细黑" pitchFamily="2" charset="-122"/>
                <a:ea typeface="华文细黑" pitchFamily="2" charset="-122"/>
              </a:rPr>
              <a:t>金融工程师的建议：购买一远期利率产品</a:t>
            </a:r>
          </a:p>
        </p:txBody>
      </p:sp>
      <p:sp>
        <p:nvSpPr>
          <p:cNvPr id="514060" name="TextBox 11"/>
          <p:cNvSpPr txBox="1">
            <a:spLocks noChangeArrowheads="1"/>
          </p:cNvSpPr>
          <p:nvPr/>
        </p:nvSpPr>
        <p:spPr bwMode="auto">
          <a:xfrm>
            <a:off x="22082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296512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394"/>
                                        </p:tgtEl>
                                        <p:attrNameLst>
                                          <p:attrName>style.visibility</p:attrName>
                                        </p:attrNameLst>
                                      </p:cBhvr>
                                      <p:to>
                                        <p:strVal val="visible"/>
                                      </p:to>
                                    </p:set>
                                    <p:anim calcmode="lin" valueType="num">
                                      <p:cBhvr additive="base">
                                        <p:cTn id="7" dur="500" fill="hold"/>
                                        <p:tgtEl>
                                          <p:spTgt spid="16394"/>
                                        </p:tgtEl>
                                        <p:attrNameLst>
                                          <p:attrName>ppt_x</p:attrName>
                                        </p:attrNameLst>
                                      </p:cBhvr>
                                      <p:tavLst>
                                        <p:tav tm="0">
                                          <p:val>
                                            <p:strVal val="#ppt_x"/>
                                          </p:val>
                                        </p:tav>
                                        <p:tav tm="100000">
                                          <p:val>
                                            <p:strVal val="#ppt_x"/>
                                          </p:val>
                                        </p:tav>
                                      </p:tavLst>
                                    </p:anim>
                                    <p:anim calcmode="lin" valueType="num">
                                      <p:cBhvr additive="base">
                                        <p:cTn id="8" dur="500" fill="hold"/>
                                        <p:tgtEl>
                                          <p:spTgt spid="1639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1794"/>
                                        </p:tgtEl>
                                        <p:attrNameLst>
                                          <p:attrName>style.visibility</p:attrName>
                                        </p:attrNameLst>
                                      </p:cBhvr>
                                      <p:to>
                                        <p:strVal val="visible"/>
                                      </p:to>
                                    </p:set>
                                    <p:animEffect transition="in" filter="blinds(horizontal)">
                                      <p:cBhvr>
                                        <p:cTn id="13" dur="500"/>
                                        <p:tgtEl>
                                          <p:spTgt spid="16179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1803">
                                            <p:txEl>
                                              <p:pRg st="0" end="0"/>
                                            </p:txEl>
                                          </p:spTgt>
                                        </p:tgtEl>
                                        <p:attrNameLst>
                                          <p:attrName>style.visibility</p:attrName>
                                        </p:attrNameLst>
                                      </p:cBhvr>
                                      <p:to>
                                        <p:strVal val="visible"/>
                                      </p:to>
                                    </p:set>
                                    <p:animEffect transition="in" filter="blinds(horizontal)">
                                      <p:cBhvr>
                                        <p:cTn id="18" dur="500"/>
                                        <p:tgtEl>
                                          <p:spTgt spid="161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394" grpId="0" animBg="1"/>
      <p:bldP spid="16180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5189" y="1341439"/>
            <a:ext cx="7177087" cy="530225"/>
          </a:xfrm>
        </p:spPr>
        <p:txBody>
          <a:bodyPr/>
          <a:lstStyle/>
          <a:p>
            <a:pPr eaLnBrk="1" hangingPunct="1">
              <a:defRPr/>
            </a:pPr>
            <a:r>
              <a:rPr lang="zh-CN" altLang="en-US" sz="2800" b="1" dirty="0"/>
              <a:t>远期利率和远期利率贷款：</a:t>
            </a:r>
          </a:p>
        </p:txBody>
      </p:sp>
      <p:sp>
        <p:nvSpPr>
          <p:cNvPr id="17411" name="Rectangle 3"/>
          <p:cNvSpPr>
            <a:spLocks noGrp="1" noChangeArrowheads="1"/>
          </p:cNvSpPr>
          <p:nvPr>
            <p:ph idx="1"/>
          </p:nvPr>
        </p:nvSpPr>
        <p:spPr>
          <a:xfrm>
            <a:off x="1774826" y="2060576"/>
            <a:ext cx="8424863" cy="3960813"/>
          </a:xfrm>
        </p:spPr>
        <p:txBody>
          <a:bodyPr>
            <a:normAutofit fontScale="92500" lnSpcReduction="10000"/>
          </a:bodyPr>
          <a:lstStyle/>
          <a:p>
            <a:pPr eaLnBrk="1" hangingPunct="1">
              <a:defRPr/>
            </a:pPr>
            <a:r>
              <a:rPr lang="zh-CN" altLang="en-US" dirty="0">
                <a:latin typeface="华文细黑" pitchFamily="2" charset="-122"/>
                <a:ea typeface="华文细黑" pitchFamily="2" charset="-122"/>
              </a:rPr>
              <a:t>即期利率</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当前的利率</a:t>
            </a:r>
          </a:p>
          <a:p>
            <a:pPr eaLnBrk="1" hangingPunct="1">
              <a:defRPr/>
            </a:pPr>
            <a:r>
              <a:rPr lang="zh-CN" altLang="en-US" dirty="0">
                <a:latin typeface="华文细黑" pitchFamily="2" charset="-122"/>
                <a:ea typeface="华文细黑" pitchFamily="2" charset="-122"/>
              </a:rPr>
              <a:t>远期利率</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未来某一时刻的利率</a:t>
            </a:r>
            <a:endParaRPr lang="en-US" altLang="zh-CN" dirty="0">
              <a:latin typeface="华文细黑" pitchFamily="2" charset="-122"/>
              <a:ea typeface="华文细黑" pitchFamily="2" charset="-122"/>
            </a:endParaRPr>
          </a:p>
          <a:p>
            <a:pPr lvl="1" eaLnBrk="1" hangingPunct="1">
              <a:defRPr/>
            </a:pPr>
            <a:r>
              <a:rPr lang="zh-CN" altLang="en-US" dirty="0">
                <a:latin typeface="华文细黑" pitchFamily="2" charset="-122"/>
                <a:ea typeface="华文细黑" pitchFamily="2" charset="-122"/>
              </a:rPr>
              <a:t>比如，</a:t>
            </a:r>
            <a:r>
              <a:rPr lang="zh-CN" altLang="en-US" b="1" dirty="0">
                <a:solidFill>
                  <a:srgbClr val="FF0000"/>
                </a:solidFill>
                <a:latin typeface="华文细黑" pitchFamily="2" charset="-122"/>
                <a:ea typeface="华文细黑" pitchFamily="2" charset="-122"/>
              </a:rPr>
              <a:t>当前</a:t>
            </a:r>
            <a:r>
              <a:rPr lang="zh-CN" altLang="en-US" dirty="0">
                <a:latin typeface="华文细黑" pitchFamily="2" charset="-122"/>
                <a:ea typeface="华文细黑" pitchFamily="2" charset="-122"/>
              </a:rPr>
              <a:t>的六个月期利率称为即期利率</a:t>
            </a:r>
          </a:p>
          <a:p>
            <a:pPr lvl="1" eaLnBrk="1" hangingPunct="1">
              <a:defRPr/>
            </a:pPr>
            <a:r>
              <a:rPr lang="zh-CN" altLang="en-US" b="1" dirty="0">
                <a:solidFill>
                  <a:srgbClr val="FF0000"/>
                </a:solidFill>
                <a:latin typeface="华文细黑" pitchFamily="2" charset="-122"/>
                <a:ea typeface="华文细黑" pitchFamily="2" charset="-122"/>
              </a:rPr>
              <a:t>三个月后执行</a:t>
            </a:r>
            <a:r>
              <a:rPr lang="zh-CN" altLang="en-US" dirty="0">
                <a:latin typeface="华文细黑" pitchFamily="2" charset="-122"/>
                <a:ea typeface="华文细黑" pitchFamily="2" charset="-122"/>
              </a:rPr>
              <a:t>的六个月期的贷款利率，就是远期利率。</a:t>
            </a:r>
            <a:endParaRPr lang="en-US" altLang="zh-CN" dirty="0">
              <a:latin typeface="华文细黑" pitchFamily="2" charset="-122"/>
              <a:ea typeface="华文细黑" pitchFamily="2" charset="-122"/>
            </a:endParaRPr>
          </a:p>
          <a:p>
            <a:pPr lvl="1" eaLnBrk="1" hangingPunct="1">
              <a:buFont typeface="Wingdings 2" pitchFamily="18" charset="2"/>
              <a:buNone/>
              <a:defRPr/>
            </a:pPr>
            <a:r>
              <a:rPr lang="zh-CN" altLang="en-US" dirty="0">
                <a:latin typeface="华文细黑" pitchFamily="2" charset="-122"/>
                <a:ea typeface="华文细黑" pitchFamily="2" charset="-122"/>
              </a:rPr>
              <a:t>即在三个月后才开始贷款，贷款的期限为</a:t>
            </a:r>
            <a:r>
              <a:rPr lang="en-US" altLang="zh-CN" dirty="0">
                <a:latin typeface="华文细黑" pitchFamily="2" charset="-122"/>
                <a:ea typeface="华文细黑" pitchFamily="2" charset="-122"/>
              </a:rPr>
              <a:t>6</a:t>
            </a:r>
            <a:r>
              <a:rPr lang="zh-CN" altLang="en-US" dirty="0">
                <a:latin typeface="华文细黑" pitchFamily="2" charset="-122"/>
                <a:ea typeface="华文细黑" pitchFamily="2" charset="-122"/>
              </a:rPr>
              <a:t>个月，则从现在</a:t>
            </a:r>
            <a:endParaRPr lang="en-US" altLang="zh-CN" dirty="0">
              <a:latin typeface="华文细黑" pitchFamily="2" charset="-122"/>
              <a:ea typeface="华文细黑" pitchFamily="2" charset="-122"/>
            </a:endParaRPr>
          </a:p>
          <a:p>
            <a:pPr lvl="1" eaLnBrk="1" hangingPunct="1">
              <a:buFont typeface="Wingdings 2" pitchFamily="18" charset="2"/>
              <a:buNone/>
              <a:defRPr/>
            </a:pPr>
            <a:r>
              <a:rPr lang="zh-CN" altLang="en-US" dirty="0">
                <a:latin typeface="华文细黑" pitchFamily="2" charset="-122"/>
                <a:ea typeface="华文细黑" pitchFamily="2" charset="-122"/>
              </a:rPr>
              <a:t>开始算</a:t>
            </a:r>
            <a:r>
              <a:rPr lang="en-US" altLang="zh-CN" dirty="0">
                <a:latin typeface="华文细黑" pitchFamily="2" charset="-122"/>
                <a:ea typeface="华文细黑" pitchFamily="2" charset="-122"/>
              </a:rPr>
              <a:t>9</a:t>
            </a:r>
            <a:r>
              <a:rPr lang="zh-CN" altLang="en-US" dirty="0">
                <a:latin typeface="华文细黑" pitchFamily="2" charset="-122"/>
                <a:ea typeface="华文细黑" pitchFamily="2" charset="-122"/>
              </a:rPr>
              <a:t>个月后到期，用</a:t>
            </a:r>
            <a:r>
              <a:rPr lang="en-US" altLang="zh-CN" b="1" dirty="0">
                <a:solidFill>
                  <a:srgbClr val="FF0000"/>
                </a:solidFill>
                <a:latin typeface="华文细黑" pitchFamily="2" charset="-122"/>
                <a:ea typeface="华文细黑" pitchFamily="2" charset="-122"/>
              </a:rPr>
              <a:t>3×9</a:t>
            </a:r>
            <a:r>
              <a:rPr lang="zh-CN" altLang="en-US" dirty="0">
                <a:latin typeface="华文细黑" pitchFamily="2" charset="-122"/>
                <a:ea typeface="华文细黑" pitchFamily="2" charset="-122"/>
              </a:rPr>
              <a:t>表示。</a:t>
            </a:r>
            <a:endParaRPr lang="en-US" altLang="zh-CN" dirty="0">
              <a:latin typeface="华文细黑" pitchFamily="2" charset="-122"/>
              <a:ea typeface="华文细黑" pitchFamily="2" charset="-122"/>
            </a:endParaRPr>
          </a:p>
          <a:p>
            <a:pPr marL="273050" lvl="1">
              <a:spcBef>
                <a:spcPts val="600"/>
              </a:spcBef>
              <a:buSzPct val="70000"/>
              <a:buFont typeface="Wingdings" pitchFamily="2" charset="2"/>
              <a:buChar char=""/>
              <a:defRPr/>
            </a:pPr>
            <a:r>
              <a:rPr lang="zh-CN" altLang="en-US" sz="2800" b="1" dirty="0">
                <a:solidFill>
                  <a:srgbClr val="FF0000"/>
                </a:solidFill>
                <a:latin typeface="华文细黑" pitchFamily="2" charset="-122"/>
                <a:ea typeface="华文细黑" pitchFamily="2" charset="-122"/>
              </a:rPr>
              <a:t>远期利率贷款</a:t>
            </a:r>
            <a:r>
              <a:rPr lang="zh-CN" altLang="en-US" sz="2800" dirty="0">
                <a:latin typeface="华文细黑" pitchFamily="2" charset="-122"/>
                <a:ea typeface="华文细黑" pitchFamily="2" charset="-122"/>
              </a:rPr>
              <a:t>是指银行向客户提供在未来某一时刻</a:t>
            </a:r>
            <a:endParaRPr lang="en-US" altLang="zh-CN" sz="2800" dirty="0">
              <a:latin typeface="华文细黑" pitchFamily="2" charset="-122"/>
              <a:ea typeface="华文细黑" pitchFamily="2" charset="-122"/>
            </a:endParaRPr>
          </a:p>
          <a:p>
            <a:pPr marL="273050" lvl="1">
              <a:spcBef>
                <a:spcPts val="600"/>
              </a:spcBef>
              <a:buSzPct val="70000"/>
              <a:buNone/>
              <a:defRPr/>
            </a:pPr>
            <a:r>
              <a:rPr lang="zh-CN" altLang="en-US" sz="2800" dirty="0">
                <a:latin typeface="华文细黑" pitchFamily="2" charset="-122"/>
                <a:ea typeface="华文细黑" pitchFamily="2" charset="-122"/>
              </a:rPr>
              <a:t>的某一期限的固定利率的贷款。</a:t>
            </a:r>
          </a:p>
          <a:p>
            <a:pPr eaLnBrk="1" hangingPunct="1">
              <a:defRPr/>
            </a:pPr>
            <a:endParaRPr lang="zh-CN" altLang="en-US" sz="3200" dirty="0">
              <a:latin typeface="宋体" pitchFamily="2" charset="-122"/>
            </a:endParaRPr>
          </a:p>
          <a:p>
            <a:pPr lvl="1" eaLnBrk="1" hangingPunct="1">
              <a:buFont typeface="Wingdings 2" pitchFamily="18" charset="2"/>
              <a:buNone/>
              <a:defRPr/>
            </a:pPr>
            <a:r>
              <a:rPr lang="zh-CN" altLang="en-US" dirty="0"/>
              <a:t> </a:t>
            </a:r>
          </a:p>
        </p:txBody>
      </p:sp>
      <p:sp>
        <p:nvSpPr>
          <p:cNvPr id="515076"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6" name="线形标注 1 5"/>
          <p:cNvSpPr/>
          <p:nvPr/>
        </p:nvSpPr>
        <p:spPr>
          <a:xfrm>
            <a:off x="5808664" y="6021388"/>
            <a:ext cx="2663825" cy="431800"/>
          </a:xfrm>
          <a:prstGeom prst="borderCallout1">
            <a:avLst>
              <a:gd name="adj1" fmla="val 18750"/>
              <a:gd name="adj2" fmla="val -8333"/>
              <a:gd name="adj3" fmla="val -312770"/>
              <a:gd name="adj4" fmla="val -898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2800" dirty="0">
                <a:latin typeface="华文中宋" pitchFamily="2" charset="-122"/>
                <a:ea typeface="华文中宋" pitchFamily="2" charset="-122"/>
              </a:rPr>
              <a:t> 注意表示方式！</a:t>
            </a:r>
          </a:p>
        </p:txBody>
      </p:sp>
    </p:spTree>
    <p:extLst>
      <p:ext uri="{BB962C8B-B14F-4D97-AF65-F5344CB8AC3E}">
        <p14:creationId xmlns:p14="http://schemas.microsoft.com/office/powerpoint/2010/main" val="2617078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7" dur="500"/>
                                        <p:tgtEl>
                                          <p:spTgt spid="17411">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10" dur="500"/>
                                        <p:tgtEl>
                                          <p:spTgt spid="17411">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8213" y="1557338"/>
            <a:ext cx="7467600" cy="508000"/>
          </a:xfrm>
        </p:spPr>
        <p:txBody>
          <a:bodyPr>
            <a:noAutofit/>
          </a:bodyPr>
          <a:lstStyle/>
          <a:p>
            <a:pPr eaLnBrk="1" hangingPunct="1">
              <a:defRPr/>
            </a:pPr>
            <a:r>
              <a:rPr lang="zh-CN" altLang="en-US" sz="2800" b="1" dirty="0"/>
              <a:t>远期利率的计算</a:t>
            </a:r>
          </a:p>
        </p:txBody>
      </p:sp>
      <p:sp>
        <p:nvSpPr>
          <p:cNvPr id="18435" name="Rectangle 3"/>
          <p:cNvSpPr>
            <a:spLocks noGrp="1" noChangeArrowheads="1"/>
          </p:cNvSpPr>
          <p:nvPr>
            <p:ph idx="1"/>
          </p:nvPr>
        </p:nvSpPr>
        <p:spPr>
          <a:xfrm>
            <a:off x="1847851" y="2276476"/>
            <a:ext cx="8208963" cy="2881313"/>
          </a:xfrm>
        </p:spPr>
        <p:txBody>
          <a:bodyPr/>
          <a:lstStyle/>
          <a:p>
            <a:pPr eaLnBrk="1" hangingPunct="1"/>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个月期的即期年利率为</a:t>
            </a:r>
            <a:r>
              <a:rPr lang="en-US" altLang="zh-CN" b="1">
                <a:latin typeface="华文细黑" pitchFamily="2" charset="-122"/>
                <a:ea typeface="华文细黑" pitchFamily="2" charset="-122"/>
              </a:rPr>
              <a:t>5.25</a:t>
            </a:r>
            <a:r>
              <a:rPr lang="zh-CN" altLang="en-US" b="1">
                <a:latin typeface="华文细黑" pitchFamily="2" charset="-122"/>
                <a:ea typeface="华文细黑" pitchFamily="2" charset="-122"/>
              </a:rPr>
              <a:t>％，表示当前的</a:t>
            </a:r>
            <a:r>
              <a:rPr lang="en-US" altLang="zh-CN" b="1">
                <a:latin typeface="华文细黑" pitchFamily="2" charset="-122"/>
                <a:ea typeface="华文细黑" pitchFamily="2" charset="-122"/>
              </a:rPr>
              <a:t>1</a:t>
            </a:r>
            <a:r>
              <a:rPr lang="zh-CN" altLang="en-US" b="1">
                <a:latin typeface="华文细黑" pitchFamily="2" charset="-122"/>
                <a:ea typeface="华文细黑" pitchFamily="2" charset="-122"/>
              </a:rPr>
              <a:t>元</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钱，三个月后的利息为</a:t>
            </a:r>
            <a:r>
              <a:rPr lang="en-US" altLang="zh-CN" b="1">
                <a:latin typeface="华文细黑" pitchFamily="2" charset="-122"/>
                <a:ea typeface="华文细黑" pitchFamily="2" charset="-122"/>
              </a:rPr>
              <a:t>5.25%*3/12</a:t>
            </a:r>
            <a:r>
              <a:rPr lang="zh-CN" altLang="en-US" b="1">
                <a:latin typeface="华文细黑" pitchFamily="2" charset="-122"/>
                <a:ea typeface="华文细黑" pitchFamily="2" charset="-122"/>
              </a:rPr>
              <a:t>元 </a:t>
            </a:r>
          </a:p>
          <a:p>
            <a:pPr eaLnBrk="1" hangingPunct="1"/>
            <a:r>
              <a:rPr lang="zh-CN" altLang="en-US" b="1">
                <a:latin typeface="华文细黑" pitchFamily="2" charset="-122"/>
                <a:ea typeface="华文细黑" pitchFamily="2" charset="-122"/>
              </a:rPr>
              <a:t>假设</a:t>
            </a:r>
            <a:r>
              <a:rPr lang="en-US" altLang="zh-CN" b="1">
                <a:latin typeface="华文细黑" pitchFamily="2" charset="-122"/>
                <a:ea typeface="华文细黑" pitchFamily="2" charset="-122"/>
              </a:rPr>
              <a:t>12</a:t>
            </a:r>
            <a:r>
              <a:rPr lang="zh-CN" altLang="en-US" b="1">
                <a:latin typeface="华文细黑" pitchFamily="2" charset="-122"/>
                <a:ea typeface="华文细黑" pitchFamily="2" charset="-122"/>
              </a:rPr>
              <a:t>个月期的即期年利率为</a:t>
            </a:r>
            <a:r>
              <a:rPr lang="en-US" altLang="zh-CN" b="1">
                <a:latin typeface="华文细黑" pitchFamily="2" charset="-122"/>
                <a:ea typeface="华文细黑" pitchFamily="2" charset="-122"/>
              </a:rPr>
              <a:t>5.75</a:t>
            </a:r>
            <a:r>
              <a:rPr lang="zh-CN" altLang="en-US" b="1">
                <a:latin typeface="华文细黑" pitchFamily="2" charset="-122"/>
                <a:ea typeface="华文细黑" pitchFamily="2" charset="-122"/>
              </a:rPr>
              <a:t>％</a:t>
            </a:r>
          </a:p>
          <a:p>
            <a:pPr eaLnBrk="1" hangingPunct="1"/>
            <a:r>
              <a:rPr lang="zh-CN" altLang="en-US" b="1">
                <a:solidFill>
                  <a:srgbClr val="FF0000"/>
                </a:solidFill>
                <a:latin typeface="华文细黑" pitchFamily="2" charset="-122"/>
                <a:ea typeface="华文细黑" pitchFamily="2" charset="-122"/>
              </a:rPr>
              <a:t>问：</a:t>
            </a:r>
            <a:r>
              <a:rPr lang="en-US" altLang="zh-CN" b="1">
                <a:latin typeface="华文细黑" pitchFamily="2" charset="-122"/>
                <a:ea typeface="华文细黑" pitchFamily="2" charset="-122"/>
              </a:rPr>
              <a:t>3</a:t>
            </a:r>
            <a:r>
              <a:rPr lang="zh-CN" altLang="en-US" b="1">
                <a:latin typeface="华文细黑" pitchFamily="2" charset="-122"/>
                <a:ea typeface="华文细黑" pitchFamily="2" charset="-122"/>
              </a:rPr>
              <a:t>个月后执行的</a:t>
            </a:r>
            <a:r>
              <a:rPr lang="en-US" altLang="zh-CN" b="1">
                <a:latin typeface="华文细黑" pitchFamily="2" charset="-122"/>
                <a:ea typeface="华文细黑" pitchFamily="2" charset="-122"/>
              </a:rPr>
              <a:t>9</a:t>
            </a:r>
            <a:r>
              <a:rPr lang="zh-CN" altLang="en-US" b="1">
                <a:latin typeface="华文细黑" pitchFamily="2" charset="-122"/>
                <a:ea typeface="华文细黑" pitchFamily="2" charset="-122"/>
              </a:rPr>
              <a:t>个月期的远期利率（</a:t>
            </a:r>
            <a:r>
              <a:rPr lang="en-US" altLang="zh-CN" b="1">
                <a:latin typeface="华文细黑" pitchFamily="2" charset="-122"/>
                <a:ea typeface="华文细黑" pitchFamily="2" charset="-122"/>
              </a:rPr>
              <a:t>3×12</a:t>
            </a:r>
            <a:r>
              <a:rPr lang="zh-CN" altLang="en-US" b="1">
                <a:latin typeface="华文细黑" pitchFamily="2" charset="-122"/>
                <a:ea typeface="华文细黑" pitchFamily="2" charset="-122"/>
              </a:rPr>
              <a:t>）</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是多少 ？</a:t>
            </a:r>
          </a:p>
        </p:txBody>
      </p:sp>
      <p:sp>
        <p:nvSpPr>
          <p:cNvPr id="516100"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3966630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0" dur="500"/>
                                        <p:tgtEl>
                                          <p:spTgt spid="184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0" dur="500"/>
                                        <p:tgtEl>
                                          <p:spTgt spid="1843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3"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122" name="Group 3"/>
          <p:cNvGrpSpPr>
            <a:grpSpLocks/>
          </p:cNvGrpSpPr>
          <p:nvPr/>
        </p:nvGrpSpPr>
        <p:grpSpPr bwMode="auto">
          <a:xfrm>
            <a:off x="1992314" y="2781300"/>
            <a:ext cx="7705725" cy="2971800"/>
            <a:chOff x="364" y="1432"/>
            <a:chExt cx="4381" cy="1662"/>
          </a:xfrm>
        </p:grpSpPr>
        <p:grpSp>
          <p:nvGrpSpPr>
            <p:cNvPr id="517125" name="Group 4"/>
            <p:cNvGrpSpPr>
              <a:grpSpLocks/>
            </p:cNvGrpSpPr>
            <p:nvPr/>
          </p:nvGrpSpPr>
          <p:grpSpPr bwMode="auto">
            <a:xfrm>
              <a:off x="530" y="1671"/>
              <a:ext cx="1005" cy="315"/>
              <a:chOff x="3240" y="2221"/>
              <a:chExt cx="2880" cy="312"/>
            </a:xfrm>
          </p:grpSpPr>
          <p:sp>
            <p:nvSpPr>
              <p:cNvPr id="517137" name="Line 5"/>
              <p:cNvSpPr>
                <a:spLocks noChangeShapeType="1"/>
              </p:cNvSpPr>
              <p:nvPr/>
            </p:nvSpPr>
            <p:spPr bwMode="auto">
              <a:xfrm>
                <a:off x="3240" y="2532"/>
                <a:ext cx="2880" cy="0"/>
              </a:xfrm>
              <a:prstGeom prst="line">
                <a:avLst/>
              </a:prstGeom>
              <a:noFill/>
              <a:ln w="9525">
                <a:solidFill>
                  <a:srgbClr val="000000"/>
                </a:solidFill>
                <a:round/>
                <a:headEnd/>
                <a:tailEnd/>
              </a:ln>
            </p:spPr>
            <p:txBody>
              <a:bodyPr anchor="ctr" anchorCtr="1">
                <a:spAutoFit/>
              </a:bodyPr>
              <a:lstStyle/>
              <a:p>
                <a:endParaRPr lang="zh-CN" altLang="en-US"/>
              </a:p>
            </p:txBody>
          </p:sp>
          <p:sp>
            <p:nvSpPr>
              <p:cNvPr id="517138" name="AutoShape 6"/>
              <p:cNvSpPr>
                <a:spLocks/>
              </p:cNvSpPr>
              <p:nvPr/>
            </p:nvSpPr>
            <p:spPr bwMode="auto">
              <a:xfrm rot="5400000">
                <a:off x="4524" y="2026"/>
                <a:ext cx="312" cy="701"/>
              </a:xfrm>
              <a:prstGeom prst="leftBrace">
                <a:avLst>
                  <a:gd name="adj1" fmla="val 50299"/>
                  <a:gd name="adj2" fmla="val 49616"/>
                </a:avLst>
              </a:prstGeom>
              <a:noFill/>
              <a:ln w="9525">
                <a:solidFill>
                  <a:srgbClr val="000000"/>
                </a:solidFill>
                <a:round/>
                <a:headEnd/>
                <a:tailEnd/>
              </a:ln>
            </p:spPr>
            <p:txBody>
              <a:bodyPr anchor="ctr" anchorCtr="1">
                <a:spAutoFit/>
              </a:bodyPr>
              <a:lstStyle/>
              <a:p>
                <a:endParaRPr lang="zh-CN" altLang="en-US"/>
              </a:p>
            </p:txBody>
          </p:sp>
        </p:grpSp>
        <p:grpSp>
          <p:nvGrpSpPr>
            <p:cNvPr id="517126" name="Group 7"/>
            <p:cNvGrpSpPr>
              <a:grpSpLocks/>
            </p:cNvGrpSpPr>
            <p:nvPr/>
          </p:nvGrpSpPr>
          <p:grpSpPr bwMode="auto">
            <a:xfrm rot="10800000" flipV="1">
              <a:off x="1535" y="1673"/>
              <a:ext cx="3040" cy="312"/>
              <a:chOff x="3240" y="2220"/>
              <a:chExt cx="2880" cy="312"/>
            </a:xfrm>
          </p:grpSpPr>
          <p:sp>
            <p:nvSpPr>
              <p:cNvPr id="517135" name="Line 8"/>
              <p:cNvSpPr>
                <a:spLocks noChangeShapeType="1"/>
              </p:cNvSpPr>
              <p:nvPr/>
            </p:nvSpPr>
            <p:spPr bwMode="auto">
              <a:xfrm>
                <a:off x="3240" y="2532"/>
                <a:ext cx="2880" cy="0"/>
              </a:xfrm>
              <a:prstGeom prst="line">
                <a:avLst/>
              </a:prstGeom>
              <a:noFill/>
              <a:ln w="9525">
                <a:solidFill>
                  <a:srgbClr val="000000"/>
                </a:solidFill>
                <a:round/>
                <a:headEnd/>
                <a:tailEnd/>
              </a:ln>
            </p:spPr>
            <p:txBody>
              <a:bodyPr anchor="ctr" anchorCtr="1">
                <a:spAutoFit/>
              </a:bodyPr>
              <a:lstStyle/>
              <a:p>
                <a:endParaRPr lang="zh-CN" altLang="en-US"/>
              </a:p>
            </p:txBody>
          </p:sp>
          <p:sp>
            <p:nvSpPr>
              <p:cNvPr id="517136" name="AutoShape 9"/>
              <p:cNvSpPr>
                <a:spLocks/>
              </p:cNvSpPr>
              <p:nvPr/>
            </p:nvSpPr>
            <p:spPr bwMode="auto">
              <a:xfrm rot="5400000">
                <a:off x="4524" y="2260"/>
                <a:ext cx="312" cy="232"/>
              </a:xfrm>
              <a:prstGeom prst="leftBrace">
                <a:avLst>
                  <a:gd name="adj1" fmla="val 50299"/>
                  <a:gd name="adj2" fmla="val 49616"/>
                </a:avLst>
              </a:prstGeom>
              <a:noFill/>
              <a:ln w="9525">
                <a:solidFill>
                  <a:srgbClr val="000000"/>
                </a:solidFill>
                <a:round/>
                <a:headEnd/>
                <a:tailEnd/>
              </a:ln>
            </p:spPr>
            <p:txBody>
              <a:bodyPr anchor="ctr" anchorCtr="1">
                <a:spAutoFit/>
              </a:bodyPr>
              <a:lstStyle/>
              <a:p>
                <a:endParaRPr lang="zh-CN" altLang="en-US"/>
              </a:p>
            </p:txBody>
          </p:sp>
        </p:grpSp>
        <p:sp>
          <p:nvSpPr>
            <p:cNvPr id="517127" name="AutoShape 10"/>
            <p:cNvSpPr>
              <a:spLocks/>
            </p:cNvSpPr>
            <p:nvPr/>
          </p:nvSpPr>
          <p:spPr bwMode="auto">
            <a:xfrm rot="16200000">
              <a:off x="2398" y="2583"/>
              <a:ext cx="335" cy="245"/>
            </a:xfrm>
            <a:prstGeom prst="leftBrace">
              <a:avLst>
                <a:gd name="adj1" fmla="val 66300"/>
                <a:gd name="adj2" fmla="val 49616"/>
              </a:avLst>
            </a:prstGeom>
            <a:noFill/>
            <a:ln w="9525">
              <a:solidFill>
                <a:srgbClr val="000000"/>
              </a:solidFill>
              <a:round/>
              <a:headEnd/>
              <a:tailEnd/>
            </a:ln>
          </p:spPr>
          <p:txBody>
            <a:bodyPr anchor="ctr" anchorCtr="1">
              <a:spAutoFit/>
            </a:bodyPr>
            <a:lstStyle/>
            <a:p>
              <a:endParaRPr lang="zh-CN" altLang="en-US"/>
            </a:p>
          </p:txBody>
        </p:sp>
        <p:sp>
          <p:nvSpPr>
            <p:cNvPr id="517128" name="Text Box 11"/>
            <p:cNvSpPr txBox="1">
              <a:spLocks noChangeArrowheads="1"/>
            </p:cNvSpPr>
            <p:nvPr/>
          </p:nvSpPr>
          <p:spPr bwMode="auto">
            <a:xfrm>
              <a:off x="364" y="2318"/>
              <a:ext cx="430" cy="171"/>
            </a:xfrm>
            <a:prstGeom prst="rect">
              <a:avLst/>
            </a:prstGeom>
            <a:noFill/>
            <a:ln w="9525">
              <a:noFill/>
              <a:miter lim="800000"/>
              <a:headEnd/>
              <a:tailEnd/>
            </a:ln>
          </p:spPr>
          <p:txBody>
            <a:bodyPr lIns="0" tIns="0" rIns="0" bIns="0" anchor="ctr" anchorCtr="1">
              <a:spAutoFit/>
            </a:bodyPr>
            <a:lstStyle/>
            <a:p>
              <a:pPr algn="just" eaLnBrk="0" hangingPunct="0"/>
              <a:r>
                <a:rPr lang="zh-CN" altLang="en-US" sz="2000">
                  <a:solidFill>
                    <a:srgbClr val="000000"/>
                  </a:solidFill>
                  <a:latin typeface="Times New Roman" pitchFamily="18" charset="0"/>
                  <a:ea typeface="宋体" charset="-122"/>
                </a:rPr>
                <a:t>即期</a:t>
              </a:r>
            </a:p>
          </p:txBody>
        </p:sp>
        <p:sp>
          <p:nvSpPr>
            <p:cNvPr id="517129" name="Text Box 12"/>
            <p:cNvSpPr txBox="1">
              <a:spLocks noChangeArrowheads="1"/>
            </p:cNvSpPr>
            <p:nvPr/>
          </p:nvSpPr>
          <p:spPr bwMode="auto">
            <a:xfrm>
              <a:off x="936" y="1432"/>
              <a:ext cx="432"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5.25%</a:t>
              </a:r>
            </a:p>
          </p:txBody>
        </p:sp>
        <p:sp>
          <p:nvSpPr>
            <p:cNvPr id="517130" name="Text Box 13"/>
            <p:cNvSpPr txBox="1">
              <a:spLocks noChangeArrowheads="1"/>
            </p:cNvSpPr>
            <p:nvPr/>
          </p:nvSpPr>
          <p:spPr bwMode="auto">
            <a:xfrm>
              <a:off x="1347" y="2036"/>
              <a:ext cx="431"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3</a:t>
              </a:r>
              <a:r>
                <a:rPr lang="zh-CN" altLang="en-US" sz="2000">
                  <a:solidFill>
                    <a:srgbClr val="000000"/>
                  </a:solidFill>
                  <a:latin typeface="Times New Roman" pitchFamily="18" charset="0"/>
                  <a:ea typeface="宋体" charset="-122"/>
                </a:rPr>
                <a:t>个月</a:t>
              </a:r>
            </a:p>
          </p:txBody>
        </p:sp>
        <p:sp>
          <p:nvSpPr>
            <p:cNvPr id="517131" name="Text Box 14"/>
            <p:cNvSpPr txBox="1">
              <a:spLocks noChangeArrowheads="1"/>
            </p:cNvSpPr>
            <p:nvPr/>
          </p:nvSpPr>
          <p:spPr bwMode="auto">
            <a:xfrm>
              <a:off x="4172" y="2077"/>
              <a:ext cx="573"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12</a:t>
              </a:r>
              <a:r>
                <a:rPr lang="zh-CN" altLang="en-US" sz="2000">
                  <a:solidFill>
                    <a:srgbClr val="000000"/>
                  </a:solidFill>
                  <a:latin typeface="Times New Roman" pitchFamily="18" charset="0"/>
                  <a:ea typeface="宋体" charset="-122"/>
                </a:rPr>
                <a:t>个月</a:t>
              </a:r>
            </a:p>
          </p:txBody>
        </p:sp>
        <p:sp>
          <p:nvSpPr>
            <p:cNvPr id="517132" name="Text Box 15"/>
            <p:cNvSpPr txBox="1">
              <a:spLocks noChangeArrowheads="1"/>
            </p:cNvSpPr>
            <p:nvPr/>
          </p:nvSpPr>
          <p:spPr bwMode="auto">
            <a:xfrm>
              <a:off x="2330" y="2922"/>
              <a:ext cx="582" cy="172"/>
            </a:xfrm>
            <a:prstGeom prst="rect">
              <a:avLst/>
            </a:prstGeom>
            <a:noFill/>
            <a:ln w="9525">
              <a:noFill/>
              <a:miter lim="800000"/>
              <a:headEnd/>
              <a:tailEnd/>
            </a:ln>
          </p:spPr>
          <p:txBody>
            <a:bodyPr lIns="0" tIns="0" rIns="0" bIns="0" anchor="ctr" anchorCtr="1">
              <a:spAutoFit/>
            </a:bodyPr>
            <a:lstStyle/>
            <a:p>
              <a:pPr algn="just" eaLnBrk="0" hangingPunct="0"/>
              <a:r>
                <a:rPr lang="en-US" altLang="zh-CN" sz="2000">
                  <a:solidFill>
                    <a:srgbClr val="000000"/>
                  </a:solidFill>
                  <a:latin typeface="Times New Roman" pitchFamily="18" charset="0"/>
                  <a:ea typeface="宋体" charset="-122"/>
                </a:rPr>
                <a:t>5.75%</a:t>
              </a:r>
            </a:p>
          </p:txBody>
        </p:sp>
        <p:sp>
          <p:nvSpPr>
            <p:cNvPr id="517133" name="Text Box 16"/>
            <p:cNvSpPr txBox="1">
              <a:spLocks noChangeArrowheads="1"/>
            </p:cNvSpPr>
            <p:nvPr/>
          </p:nvSpPr>
          <p:spPr bwMode="auto">
            <a:xfrm>
              <a:off x="2861" y="1473"/>
              <a:ext cx="440" cy="172"/>
            </a:xfrm>
            <a:prstGeom prst="rect">
              <a:avLst/>
            </a:prstGeom>
            <a:noFill/>
            <a:ln w="9525">
              <a:noFill/>
              <a:miter lim="800000"/>
              <a:headEnd/>
              <a:tailEnd/>
            </a:ln>
          </p:spPr>
          <p:txBody>
            <a:bodyPr lIns="0" tIns="0" rIns="0" bIns="0" anchor="ctr" anchorCtr="1">
              <a:spAutoFit/>
            </a:bodyPr>
            <a:lstStyle/>
            <a:p>
              <a:pPr algn="just" eaLnBrk="0" hangingPunct="0"/>
              <a:r>
                <a:rPr lang="zh-CN" altLang="en-US" sz="2000">
                  <a:solidFill>
                    <a:srgbClr val="000000"/>
                  </a:solidFill>
                  <a:latin typeface="Times New Roman" pitchFamily="18" charset="0"/>
                  <a:ea typeface="宋体" charset="-122"/>
                </a:rPr>
                <a:t>？</a:t>
              </a:r>
              <a:r>
                <a:rPr lang="en-US" altLang="zh-CN" sz="2000">
                  <a:solidFill>
                    <a:srgbClr val="000000"/>
                  </a:solidFill>
                  <a:latin typeface="Times New Roman" pitchFamily="18" charset="0"/>
                  <a:ea typeface="宋体" charset="-122"/>
                </a:rPr>
                <a:t>%</a:t>
              </a:r>
            </a:p>
          </p:txBody>
        </p:sp>
        <p:sp>
          <p:nvSpPr>
            <p:cNvPr id="517134" name="Line 17"/>
            <p:cNvSpPr>
              <a:spLocks noChangeShapeType="1"/>
            </p:cNvSpPr>
            <p:nvPr/>
          </p:nvSpPr>
          <p:spPr bwMode="auto">
            <a:xfrm>
              <a:off x="530" y="2530"/>
              <a:ext cx="4080" cy="0"/>
            </a:xfrm>
            <a:prstGeom prst="line">
              <a:avLst/>
            </a:prstGeom>
            <a:noFill/>
            <a:ln w="9525">
              <a:solidFill>
                <a:srgbClr val="000000"/>
              </a:solidFill>
              <a:round/>
              <a:headEnd/>
              <a:tailEnd/>
            </a:ln>
          </p:spPr>
          <p:txBody>
            <a:bodyPr/>
            <a:lstStyle/>
            <a:p>
              <a:endParaRPr lang="zh-CN" altLang="en-US"/>
            </a:p>
          </p:txBody>
        </p:sp>
      </p:grpSp>
      <p:sp>
        <p:nvSpPr>
          <p:cNvPr id="517123" name="TextBox 17"/>
          <p:cNvSpPr txBox="1">
            <a:spLocks noChangeArrowheads="1"/>
          </p:cNvSpPr>
          <p:nvPr/>
        </p:nvSpPr>
        <p:spPr bwMode="auto">
          <a:xfrm>
            <a:off x="1992314" y="404813"/>
            <a:ext cx="7559675"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19" name="Rectangle 2"/>
          <p:cNvSpPr>
            <a:spLocks noGrp="1" noChangeArrowheads="1"/>
          </p:cNvSpPr>
          <p:nvPr>
            <p:ph type="title"/>
          </p:nvPr>
        </p:nvSpPr>
        <p:spPr>
          <a:xfrm>
            <a:off x="2063750" y="1844675"/>
            <a:ext cx="7467600" cy="509588"/>
          </a:xfrm>
        </p:spPr>
        <p:txBody>
          <a:bodyPr>
            <a:noAutofit/>
          </a:bodyPr>
          <a:lstStyle/>
          <a:p>
            <a:pPr eaLnBrk="1" hangingPunct="1">
              <a:defRPr/>
            </a:pPr>
            <a:r>
              <a:rPr lang="zh-CN" altLang="en-US" sz="2800" b="1" dirty="0"/>
              <a:t>远期利率的计算</a:t>
            </a:r>
          </a:p>
        </p:txBody>
      </p:sp>
    </p:spTree>
    <p:extLst>
      <p:ext uri="{BB962C8B-B14F-4D97-AF65-F5344CB8AC3E}">
        <p14:creationId xmlns:p14="http://schemas.microsoft.com/office/powerpoint/2010/main" val="76302382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idx="1"/>
          </p:nvPr>
        </p:nvSpPr>
        <p:spPr>
          <a:xfrm>
            <a:off x="1847851" y="2349500"/>
            <a:ext cx="8424863" cy="2935288"/>
          </a:xfrm>
        </p:spPr>
        <p:txBody>
          <a:bodyPr/>
          <a:lstStyle/>
          <a:p>
            <a:pPr eaLnBrk="1" hangingPunct="1"/>
            <a:r>
              <a:rPr lang="zh-CN" altLang="en-US" b="1">
                <a:latin typeface="华文细黑" pitchFamily="2" charset="-122"/>
                <a:ea typeface="华文细黑" pitchFamily="2" charset="-122"/>
              </a:rPr>
              <a:t>无套利定价原理</a:t>
            </a:r>
          </a:p>
          <a:p>
            <a:pPr lvl="1" eaLnBrk="1" hangingPunct="1"/>
            <a:r>
              <a:rPr lang="zh-CN" altLang="en-US" sz="2800" b="1">
                <a:latin typeface="华文细黑" pitchFamily="2" charset="-122"/>
                <a:ea typeface="华文细黑" pitchFamily="2" charset="-122"/>
              </a:rPr>
              <a:t>先以</a:t>
            </a:r>
            <a:r>
              <a:rPr lang="en-US" altLang="zh-CN" sz="2800" b="1">
                <a:latin typeface="华文细黑" pitchFamily="2" charset="-122"/>
                <a:ea typeface="华文细黑" pitchFamily="2" charset="-122"/>
              </a:rPr>
              <a:t>5.25</a:t>
            </a:r>
            <a:r>
              <a:rPr lang="zh-CN" altLang="en-US" sz="2800" b="1">
                <a:latin typeface="华文细黑" pitchFamily="2" charset="-122"/>
                <a:ea typeface="华文细黑" pitchFamily="2" charset="-122"/>
              </a:rPr>
              <a:t>％的利率存款</a:t>
            </a:r>
            <a:r>
              <a:rPr lang="en-US" altLang="zh-CN" sz="2800" b="1">
                <a:latin typeface="华文细黑" pitchFamily="2" charset="-122"/>
                <a:ea typeface="华文细黑" pitchFamily="2" charset="-122"/>
              </a:rPr>
              <a:t>3</a:t>
            </a:r>
            <a:r>
              <a:rPr lang="zh-CN" altLang="en-US" sz="2800" b="1">
                <a:latin typeface="华文细黑" pitchFamily="2" charset="-122"/>
                <a:ea typeface="华文细黑" pitchFamily="2" charset="-122"/>
              </a:rPr>
              <a:t>个月，再把得到的利息</a:t>
            </a:r>
            <a:endParaRPr lang="en-US" altLang="zh-CN" sz="2800" b="1">
              <a:latin typeface="华文细黑" pitchFamily="2" charset="-122"/>
              <a:ea typeface="华文细黑" pitchFamily="2" charset="-122"/>
            </a:endParaRPr>
          </a:p>
          <a:p>
            <a:pPr lvl="1" eaLnBrk="1" hangingPunct="1">
              <a:buFont typeface="Wingdings 2" pitchFamily="18" charset="2"/>
              <a:buNone/>
            </a:pPr>
            <a:r>
              <a:rPr lang="zh-CN" altLang="en-US" sz="2800" b="1">
                <a:latin typeface="华文细黑" pitchFamily="2" charset="-122"/>
                <a:ea typeface="华文细黑" pitchFamily="2" charset="-122"/>
              </a:rPr>
              <a:t>加上本金一起以存款</a:t>
            </a:r>
            <a:r>
              <a:rPr lang="en-US" altLang="zh-CN" sz="2800" b="1">
                <a:latin typeface="华文细黑" pitchFamily="2" charset="-122"/>
                <a:ea typeface="华文细黑" pitchFamily="2" charset="-122"/>
              </a:rPr>
              <a:t>9</a:t>
            </a:r>
            <a:r>
              <a:rPr lang="zh-CN" altLang="en-US" sz="2800" b="1">
                <a:latin typeface="华文细黑" pitchFamily="2" charset="-122"/>
                <a:ea typeface="华文细黑" pitchFamily="2" charset="-122"/>
              </a:rPr>
              <a:t>个月的总收益</a:t>
            </a:r>
          </a:p>
          <a:p>
            <a:pPr lvl="1" eaLnBrk="1" hangingPunct="1"/>
            <a:r>
              <a:rPr lang="zh-CN" altLang="en-US" sz="2800" b="1">
                <a:latin typeface="华文细黑" pitchFamily="2" charset="-122"/>
                <a:ea typeface="华文细黑" pitchFamily="2" charset="-122"/>
              </a:rPr>
              <a:t>直接以</a:t>
            </a:r>
            <a:r>
              <a:rPr lang="en-US" altLang="zh-CN" sz="2800" b="1">
                <a:latin typeface="华文细黑" pitchFamily="2" charset="-122"/>
                <a:ea typeface="华文细黑" pitchFamily="2" charset="-122"/>
              </a:rPr>
              <a:t>5.75</a:t>
            </a:r>
            <a:r>
              <a:rPr lang="zh-CN" altLang="en-US" sz="2800" b="1">
                <a:latin typeface="华文细黑" pitchFamily="2" charset="-122"/>
                <a:ea typeface="华文细黑" pitchFamily="2" charset="-122"/>
              </a:rPr>
              <a:t>％存款</a:t>
            </a:r>
            <a:r>
              <a:rPr lang="en-US" altLang="zh-CN" sz="2800" b="1">
                <a:latin typeface="华文细黑" pitchFamily="2" charset="-122"/>
                <a:ea typeface="华文细黑" pitchFamily="2" charset="-122"/>
              </a:rPr>
              <a:t>12</a:t>
            </a:r>
            <a:r>
              <a:rPr lang="zh-CN" altLang="en-US" sz="2800" b="1">
                <a:latin typeface="华文细黑" pitchFamily="2" charset="-122"/>
                <a:ea typeface="华文细黑" pitchFamily="2" charset="-122"/>
              </a:rPr>
              <a:t>个月的总收益 </a:t>
            </a:r>
          </a:p>
          <a:p>
            <a:pPr lvl="1" eaLnBrk="1" hangingPunct="1"/>
            <a:r>
              <a:rPr lang="zh-CN" altLang="en-US" sz="2800" b="1">
                <a:latin typeface="华文细黑" pitchFamily="2" charset="-122"/>
                <a:ea typeface="华文细黑" pitchFamily="2" charset="-122"/>
              </a:rPr>
              <a:t>两者应当相等：</a:t>
            </a:r>
          </a:p>
        </p:txBody>
      </p:sp>
      <p:sp>
        <p:nvSpPr>
          <p:cNvPr id="81924" name="Rectangle 4"/>
          <p:cNvSpPr>
            <a:spLocks noChangeArrowheads="1"/>
          </p:cNvSpPr>
          <p:nvPr/>
        </p:nvSpPr>
        <p:spPr bwMode="auto">
          <a:xfrm>
            <a:off x="4381500" y="3319463"/>
            <a:ext cx="9144000" cy="369332"/>
          </a:xfrm>
          <a:prstGeom prst="rect">
            <a:avLst/>
          </a:prstGeom>
          <a:noFill/>
          <a:ln w="9525">
            <a:noFill/>
            <a:miter lim="800000"/>
            <a:headEnd/>
            <a:tailEnd/>
          </a:ln>
        </p:spPr>
        <p:txBody>
          <a:bodyPr>
            <a:spAutoFit/>
          </a:bodyPr>
          <a:lstStyle/>
          <a:p>
            <a:endParaRPr lang="zh-CN" altLang="en-US"/>
          </a:p>
        </p:txBody>
      </p:sp>
      <p:graphicFrame>
        <p:nvGraphicFramePr>
          <p:cNvPr id="1026" name="Object 5"/>
          <p:cNvGraphicFramePr>
            <a:graphicFrameLocks noChangeAspect="1"/>
          </p:cNvGraphicFramePr>
          <p:nvPr/>
        </p:nvGraphicFramePr>
        <p:xfrm>
          <a:off x="2279650" y="5084764"/>
          <a:ext cx="7589838" cy="485775"/>
        </p:xfrm>
        <a:graphic>
          <a:graphicData uri="http://schemas.openxmlformats.org/presentationml/2006/ole">
            <mc:AlternateContent xmlns:mc="http://schemas.openxmlformats.org/markup-compatibility/2006">
              <mc:Choice xmlns:v="urn:schemas-microsoft-com:vml" Requires="v">
                <p:oleObj spid="_x0000_s5122" r:id="rId3" imgW="3429000" imgH="215900" progId="Equation.DSMT4">
                  <p:embed/>
                </p:oleObj>
              </mc:Choice>
              <mc:Fallback>
                <p:oleObj r:id="rId3" imgW="3429000" imgH="215900" progId="Equation.DSMT4">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79650" y="5084764"/>
                        <a:ext cx="758983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5" name="TextBox 5"/>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7" name="Rectangle 2"/>
          <p:cNvSpPr>
            <a:spLocks noGrp="1" noChangeArrowheads="1"/>
          </p:cNvSpPr>
          <p:nvPr>
            <p:ph type="title"/>
          </p:nvPr>
        </p:nvSpPr>
        <p:spPr>
          <a:xfrm>
            <a:off x="1992313" y="1484314"/>
            <a:ext cx="7467600" cy="509587"/>
          </a:xfrm>
        </p:spPr>
        <p:txBody>
          <a:bodyPr>
            <a:noAutofit/>
          </a:bodyPr>
          <a:lstStyle/>
          <a:p>
            <a:pPr eaLnBrk="1" hangingPunct="1">
              <a:defRPr/>
            </a:pPr>
            <a:r>
              <a:rPr lang="zh-CN" altLang="en-US" sz="2800" b="1" dirty="0"/>
              <a:t>远期利率的计算</a:t>
            </a:r>
          </a:p>
        </p:txBody>
      </p:sp>
    </p:spTree>
    <p:extLst>
      <p:ext uri="{BB962C8B-B14F-4D97-AF65-F5344CB8AC3E}">
        <p14:creationId xmlns:p14="http://schemas.microsoft.com/office/powerpoint/2010/main" val="3322905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8">
                                            <p:txEl>
                                              <p:pRg st="1" end="1"/>
                                            </p:txEl>
                                          </p:spTgt>
                                        </p:tgtEl>
                                        <p:attrNameLst>
                                          <p:attrName>style.visibility</p:attrName>
                                        </p:attrNameLst>
                                      </p:cBhvr>
                                      <p:to>
                                        <p:strVal val="visible"/>
                                      </p:to>
                                    </p:set>
                                    <p:animEffect transition="in" filter="blinds(horizontal)">
                                      <p:cBhvr>
                                        <p:cTn id="7" dur="500"/>
                                        <p:tgtEl>
                                          <p:spTgt spid="102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8">
                                            <p:txEl>
                                              <p:pRg st="2" end="2"/>
                                            </p:txEl>
                                          </p:spTgt>
                                        </p:tgtEl>
                                        <p:attrNameLst>
                                          <p:attrName>style.visibility</p:attrName>
                                        </p:attrNameLst>
                                      </p:cBhvr>
                                      <p:to>
                                        <p:strVal val="visible"/>
                                      </p:to>
                                    </p:set>
                                    <p:animEffect transition="in" filter="blinds(horizontal)">
                                      <p:cBhvr>
                                        <p:cTn id="10" dur="500"/>
                                        <p:tgtEl>
                                          <p:spTgt spid="102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8">
                                            <p:txEl>
                                              <p:pRg st="3" end="3"/>
                                            </p:txEl>
                                          </p:spTgt>
                                        </p:tgtEl>
                                        <p:attrNameLst>
                                          <p:attrName>style.visibility</p:attrName>
                                        </p:attrNameLst>
                                      </p:cBhvr>
                                      <p:to>
                                        <p:strVal val="visible"/>
                                      </p:to>
                                    </p:set>
                                    <p:animEffect transition="in" filter="blinds(horizontal)">
                                      <p:cBhvr>
                                        <p:cTn id="15" dur="500"/>
                                        <p:tgtEl>
                                          <p:spTgt spid="102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8">
                                            <p:txEl>
                                              <p:pRg st="4" end="4"/>
                                            </p:txEl>
                                          </p:spTgt>
                                        </p:tgtEl>
                                        <p:attrNameLst>
                                          <p:attrName>style.visibility</p:attrName>
                                        </p:attrNameLst>
                                      </p:cBhvr>
                                      <p:to>
                                        <p:strVal val="visible"/>
                                      </p:to>
                                    </p:set>
                                    <p:animEffect transition="in" filter="blinds(horizontal)">
                                      <p:cBhvr>
                                        <p:cTn id="20" dur="500"/>
                                        <p:tgtEl>
                                          <p:spTgt spid="102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079875" y="692150"/>
            <a:ext cx="5029200" cy="609600"/>
          </a:xfrm>
        </p:spPr>
        <p:txBody>
          <a:bodyPr/>
          <a:lstStyle/>
          <a:p>
            <a:pPr eaLnBrk="1" hangingPunct="1">
              <a:defRPr/>
            </a:pPr>
            <a:r>
              <a:rPr lang="zh-CN" altLang="en-US" sz="2800" dirty="0">
                <a:solidFill>
                  <a:srgbClr val="FF0000"/>
                </a:solidFill>
              </a:rPr>
              <a:t>如果</a:t>
            </a:r>
            <a:r>
              <a:rPr lang="en-US" altLang="zh-CN" sz="2800" dirty="0">
                <a:solidFill>
                  <a:srgbClr val="FF0000"/>
                </a:solidFill>
              </a:rPr>
              <a:t>2005</a:t>
            </a:r>
            <a:r>
              <a:rPr lang="zh-CN" altLang="en-US" sz="2800" dirty="0">
                <a:solidFill>
                  <a:srgbClr val="FF0000"/>
                </a:solidFill>
              </a:rPr>
              <a:t>年</a:t>
            </a:r>
            <a:r>
              <a:rPr lang="en-US" altLang="zh-CN" sz="2800" dirty="0">
                <a:solidFill>
                  <a:srgbClr val="FF0000"/>
                </a:solidFill>
              </a:rPr>
              <a:t>3</a:t>
            </a:r>
            <a:r>
              <a:rPr lang="zh-CN" altLang="en-US" sz="2800" dirty="0">
                <a:solidFill>
                  <a:srgbClr val="FF0000"/>
                </a:solidFill>
              </a:rPr>
              <a:t>月日元贬值，咋办</a:t>
            </a:r>
          </a:p>
        </p:txBody>
      </p:sp>
      <p:sp>
        <p:nvSpPr>
          <p:cNvPr id="22531" name="Rectangle 9"/>
          <p:cNvSpPr>
            <a:spLocks noGrp="1" noChangeArrowheads="1"/>
          </p:cNvSpPr>
          <p:nvPr>
            <p:ph idx="1"/>
          </p:nvPr>
        </p:nvSpPr>
        <p:spPr>
          <a:xfrm>
            <a:off x="2740025" y="4378325"/>
            <a:ext cx="6946900" cy="1138238"/>
          </a:xfrm>
        </p:spPr>
        <p:txBody>
          <a:bodyPr/>
          <a:lstStyle/>
          <a:p>
            <a:pPr eaLnBrk="1" hangingPunct="1"/>
            <a:r>
              <a:rPr lang="zh-CN" altLang="en-US" sz="3200" b="1">
                <a:latin typeface="华文细黑" pitchFamily="2" charset="-122"/>
                <a:ea typeface="华文细黑" pitchFamily="2" charset="-122"/>
              </a:rPr>
              <a:t>金融工程师的建议：购买一远期汇率产品</a:t>
            </a:r>
          </a:p>
        </p:txBody>
      </p:sp>
      <p:sp>
        <p:nvSpPr>
          <p:cNvPr id="22532"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0708C212-2EDD-4294-A0B4-40668AED19DE}" type="slidenum">
              <a:rPr lang="en-US" altLang="zh-CN"/>
              <a:pPr>
                <a:defRPr/>
              </a:pPr>
              <a:t>8</a:t>
            </a:fld>
            <a:endParaRPr lang="en-US" altLang="zh-CN"/>
          </a:p>
        </p:txBody>
      </p:sp>
      <p:sp>
        <p:nvSpPr>
          <p:cNvPr id="22538" name="AutoShape 8">
            <a:hlinkClick r:id="" action="ppaction://noaction" highlightClick="1"/>
          </p:cNvPr>
          <p:cNvSpPr>
            <a:spLocks noChangeArrowheads="1"/>
          </p:cNvSpPr>
          <p:nvPr/>
        </p:nvSpPr>
        <p:spPr bwMode="auto">
          <a:xfrm>
            <a:off x="2351088" y="692150"/>
            <a:ext cx="1219200" cy="685800"/>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grpSp>
        <p:nvGrpSpPr>
          <p:cNvPr id="2" name="组合 11"/>
          <p:cNvGrpSpPr>
            <a:grpSpLocks/>
          </p:cNvGrpSpPr>
          <p:nvPr/>
        </p:nvGrpSpPr>
        <p:grpSpPr bwMode="auto">
          <a:xfrm>
            <a:off x="2351088" y="2286000"/>
            <a:ext cx="6869112" cy="1397000"/>
            <a:chOff x="827584" y="2286000"/>
            <a:chExt cx="6868616" cy="1396752"/>
          </a:xfrm>
        </p:grpSpPr>
        <p:sp>
          <p:nvSpPr>
            <p:cNvPr id="449543" name="Line 3"/>
            <p:cNvSpPr>
              <a:spLocks noChangeShapeType="1"/>
            </p:cNvSpPr>
            <p:nvPr/>
          </p:nvSpPr>
          <p:spPr bwMode="auto">
            <a:xfrm>
              <a:off x="1828800" y="2514600"/>
              <a:ext cx="5867400" cy="0"/>
            </a:xfrm>
            <a:prstGeom prst="line">
              <a:avLst/>
            </a:prstGeom>
            <a:noFill/>
            <a:ln w="28575">
              <a:solidFill>
                <a:schemeClr val="tx1"/>
              </a:solidFill>
              <a:round/>
              <a:headEnd/>
              <a:tailEnd type="triangle" w="med" len="med"/>
            </a:ln>
          </p:spPr>
          <p:txBody>
            <a:bodyPr/>
            <a:lstStyle/>
            <a:p>
              <a:endParaRPr lang="zh-CN" altLang="en-US"/>
            </a:p>
          </p:txBody>
        </p:sp>
        <p:sp>
          <p:nvSpPr>
            <p:cNvPr id="449544" name="Line 4"/>
            <p:cNvSpPr>
              <a:spLocks noChangeShapeType="1"/>
            </p:cNvSpPr>
            <p:nvPr/>
          </p:nvSpPr>
          <p:spPr bwMode="auto">
            <a:xfrm flipV="1">
              <a:off x="1828800" y="2286000"/>
              <a:ext cx="0" cy="228600"/>
            </a:xfrm>
            <a:prstGeom prst="line">
              <a:avLst/>
            </a:prstGeom>
            <a:noFill/>
            <a:ln w="19050">
              <a:solidFill>
                <a:schemeClr val="tx1"/>
              </a:solidFill>
              <a:round/>
              <a:headEnd/>
              <a:tailEnd/>
            </a:ln>
          </p:spPr>
          <p:txBody>
            <a:bodyPr/>
            <a:lstStyle/>
            <a:p>
              <a:endParaRPr lang="zh-CN" altLang="en-US"/>
            </a:p>
          </p:txBody>
        </p:sp>
        <p:sp>
          <p:nvSpPr>
            <p:cNvPr id="449545" name="Rectangle 5"/>
            <p:cNvSpPr>
              <a:spLocks noChangeArrowheads="1"/>
            </p:cNvSpPr>
            <p:nvPr/>
          </p:nvSpPr>
          <p:spPr bwMode="auto">
            <a:xfrm>
              <a:off x="827584" y="2708920"/>
              <a:ext cx="2160240" cy="440110"/>
            </a:xfrm>
            <a:prstGeom prst="rect">
              <a:avLst/>
            </a:prstGeom>
            <a:solidFill>
              <a:srgbClr val="FFFFFF"/>
            </a:solidFill>
            <a:ln w="9525">
              <a:solidFill>
                <a:srgbClr val="000000"/>
              </a:solidFill>
              <a:miter lim="800000"/>
              <a:headEnd/>
              <a:tailEnd/>
            </a:ln>
          </p:spPr>
          <p:txBody>
            <a:bodyPr wrap="none" anchor="ctr"/>
            <a:lstStyle/>
            <a:p>
              <a:pPr algn="l"/>
              <a:r>
                <a:rPr kumimoji="1" lang="zh-CN" altLang="en-US" sz="2000">
                  <a:latin typeface="Times New Roman" pitchFamily="18" charset="0"/>
                  <a:ea typeface="隶书" pitchFamily="49" charset="-122"/>
                </a:rPr>
                <a:t>当前：</a:t>
              </a:r>
              <a:r>
                <a:rPr kumimoji="1" lang="en-US" altLang="zh-CN" sz="2000">
                  <a:latin typeface="Times New Roman" pitchFamily="18" charset="0"/>
                  <a:ea typeface="隶书" pitchFamily="49" charset="-122"/>
                </a:rPr>
                <a:t>2004</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9</a:t>
              </a:r>
              <a:r>
                <a:rPr kumimoji="1" lang="zh-CN" altLang="en-US" sz="2000">
                  <a:latin typeface="Times New Roman" pitchFamily="18" charset="0"/>
                  <a:ea typeface="隶书" pitchFamily="49" charset="-122"/>
                </a:rPr>
                <a:t>月月</a:t>
              </a:r>
            </a:p>
          </p:txBody>
        </p:sp>
        <p:sp>
          <p:nvSpPr>
            <p:cNvPr id="449546" name="Line 6"/>
            <p:cNvSpPr>
              <a:spLocks noChangeShapeType="1"/>
            </p:cNvSpPr>
            <p:nvPr/>
          </p:nvSpPr>
          <p:spPr bwMode="auto">
            <a:xfrm flipV="1">
              <a:off x="4267200" y="2286000"/>
              <a:ext cx="0" cy="228600"/>
            </a:xfrm>
            <a:prstGeom prst="line">
              <a:avLst/>
            </a:prstGeom>
            <a:noFill/>
            <a:ln w="19050">
              <a:solidFill>
                <a:schemeClr val="tx1"/>
              </a:solidFill>
              <a:round/>
              <a:headEnd/>
              <a:tailEnd/>
            </a:ln>
          </p:spPr>
          <p:txBody>
            <a:bodyPr/>
            <a:lstStyle/>
            <a:p>
              <a:endParaRPr lang="zh-CN" altLang="en-US"/>
            </a:p>
          </p:txBody>
        </p:sp>
        <p:sp>
          <p:nvSpPr>
            <p:cNvPr id="449547" name="Rectangle 7"/>
            <p:cNvSpPr>
              <a:spLocks noChangeArrowheads="1"/>
            </p:cNvSpPr>
            <p:nvPr/>
          </p:nvSpPr>
          <p:spPr bwMode="auto">
            <a:xfrm>
              <a:off x="3491880" y="2708920"/>
              <a:ext cx="1554088" cy="410022"/>
            </a:xfrm>
            <a:prstGeom prst="rect">
              <a:avLst/>
            </a:prstGeom>
            <a:solidFill>
              <a:srgbClr val="FFFFFF"/>
            </a:solidFill>
            <a:ln w="9525">
              <a:solidFill>
                <a:srgbClr val="000000"/>
              </a:solidFill>
              <a:miter lim="800000"/>
              <a:headEnd/>
              <a:tailEnd/>
            </a:ln>
          </p:spPr>
          <p:txBody>
            <a:bodyPr wrap="none" anchor="ctr"/>
            <a:lstStyle/>
            <a:p>
              <a:r>
                <a:rPr kumimoji="1" lang="en-US" altLang="zh-CN" sz="2000">
                  <a:latin typeface="Times New Roman" pitchFamily="18" charset="0"/>
                  <a:ea typeface="隶书" pitchFamily="49" charset="-122"/>
                </a:rPr>
                <a:t>2005</a:t>
              </a:r>
              <a:r>
                <a:rPr kumimoji="1" lang="zh-CN" altLang="en-US" sz="2000">
                  <a:latin typeface="Times New Roman" pitchFamily="18" charset="0"/>
                  <a:ea typeface="隶书" pitchFamily="49" charset="-122"/>
                </a:rPr>
                <a:t>年</a:t>
              </a:r>
              <a:r>
                <a:rPr kumimoji="1" lang="en-US" altLang="zh-CN" sz="2000">
                  <a:latin typeface="Times New Roman" pitchFamily="18" charset="0"/>
                  <a:ea typeface="隶书" pitchFamily="49" charset="-122"/>
                </a:rPr>
                <a:t>3</a:t>
              </a:r>
              <a:r>
                <a:rPr kumimoji="1" lang="zh-CN" altLang="en-US" sz="2000">
                  <a:latin typeface="Times New Roman" pitchFamily="18" charset="0"/>
                  <a:ea typeface="隶书" pitchFamily="49" charset="-122"/>
                </a:rPr>
                <a:t>月</a:t>
              </a:r>
            </a:p>
          </p:txBody>
        </p:sp>
        <p:sp>
          <p:nvSpPr>
            <p:cNvPr id="449548" name="Rectangle 10"/>
            <p:cNvSpPr>
              <a:spLocks noChangeArrowheads="1"/>
            </p:cNvSpPr>
            <p:nvPr/>
          </p:nvSpPr>
          <p:spPr bwMode="auto">
            <a:xfrm>
              <a:off x="2987824" y="3284984"/>
              <a:ext cx="2592288" cy="397768"/>
            </a:xfrm>
            <a:prstGeom prst="rect">
              <a:avLst/>
            </a:prstGeom>
            <a:solidFill>
              <a:srgbClr val="FFFFFF"/>
            </a:solidFill>
            <a:ln w="9525">
              <a:solidFill>
                <a:srgbClr val="000000"/>
              </a:solidFill>
              <a:miter lim="800000"/>
              <a:headEnd/>
              <a:tailEnd/>
            </a:ln>
          </p:spPr>
          <p:txBody>
            <a:bodyPr wrap="none" anchor="ctr"/>
            <a:lstStyle/>
            <a:p>
              <a:r>
                <a:rPr kumimoji="1" lang="zh-CN" altLang="en-US" sz="2000">
                  <a:latin typeface="Times New Roman" pitchFamily="18" charset="0"/>
                  <a:ea typeface="隶书" pitchFamily="49" charset="-122"/>
                </a:rPr>
                <a:t>收入日元，支付美元</a:t>
              </a:r>
            </a:p>
          </p:txBody>
        </p:sp>
      </p:grpSp>
    </p:spTree>
    <p:extLst>
      <p:ext uri="{BB962C8B-B14F-4D97-AF65-F5344CB8AC3E}">
        <p14:creationId xmlns:p14="http://schemas.microsoft.com/office/powerpoint/2010/main" val="368964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8"/>
                                        </p:tgtEl>
                                        <p:attrNameLst>
                                          <p:attrName>style.visibility</p:attrName>
                                        </p:attrNameLst>
                                      </p:cBhvr>
                                      <p:to>
                                        <p:strVal val="visible"/>
                                      </p:to>
                                    </p:set>
                                    <p:anim calcmode="lin" valueType="num">
                                      <p:cBhvr additive="base">
                                        <p:cTn id="7" dur="500" fill="hold"/>
                                        <p:tgtEl>
                                          <p:spTgt spid="22538"/>
                                        </p:tgtEl>
                                        <p:attrNameLst>
                                          <p:attrName>ppt_x</p:attrName>
                                        </p:attrNameLst>
                                      </p:cBhvr>
                                      <p:tavLst>
                                        <p:tav tm="0">
                                          <p:val>
                                            <p:strVal val="#ppt_x"/>
                                          </p:val>
                                        </p:tav>
                                        <p:tav tm="100000">
                                          <p:val>
                                            <p:strVal val="#ppt_x"/>
                                          </p:val>
                                        </p:tav>
                                      </p:tavLst>
                                    </p:anim>
                                    <p:anim calcmode="lin" valueType="num">
                                      <p:cBhvr additive="base">
                                        <p:cTn id="8"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30"/>
                                        </p:tgtEl>
                                        <p:attrNameLst>
                                          <p:attrName>style.visibility</p:attrName>
                                        </p:attrNameLst>
                                      </p:cBhvr>
                                      <p:to>
                                        <p:strVal val="visible"/>
                                      </p:to>
                                    </p:set>
                                    <p:animEffect transition="in" filter="blinds(horizontal)">
                                      <p:cBhvr>
                                        <p:cTn id="13" dur="500"/>
                                        <p:tgtEl>
                                          <p:spTgt spid="2253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24" dur="500"/>
                                        <p:tgtEl>
                                          <p:spTgt spid="22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P spid="2253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440238" y="2781301"/>
            <a:ext cx="4267200" cy="536575"/>
          </a:xfrm>
        </p:spPr>
        <p:txBody>
          <a:bodyPr/>
          <a:lstStyle/>
          <a:p>
            <a:pPr eaLnBrk="1" hangingPunct="1">
              <a:defRPr/>
            </a:pPr>
            <a:r>
              <a:rPr lang="zh-CN" altLang="en-US" sz="2800" dirty="0"/>
              <a:t>为什么下式是合理的呢</a:t>
            </a:r>
            <a:endParaRPr lang="zh-CN" altLang="en-US" dirty="0" smtClean="0">
              <a:solidFill>
                <a:schemeClr val="tx1"/>
              </a:solidFill>
            </a:endParaRPr>
          </a:p>
        </p:txBody>
      </p:sp>
      <p:sp>
        <p:nvSpPr>
          <p:cNvPr id="82948" name="Rectangle 3"/>
          <p:cNvSpPr>
            <a:spLocks noChangeArrowheads="1"/>
          </p:cNvSpPr>
          <p:nvPr/>
        </p:nvSpPr>
        <p:spPr bwMode="auto">
          <a:xfrm>
            <a:off x="4686300" y="3219450"/>
            <a:ext cx="9144000" cy="369332"/>
          </a:xfrm>
          <a:prstGeom prst="rect">
            <a:avLst/>
          </a:prstGeom>
          <a:noFill/>
          <a:ln w="9525">
            <a:noFill/>
            <a:miter lim="800000"/>
            <a:headEnd/>
            <a:tailEnd/>
          </a:ln>
        </p:spPr>
        <p:txBody>
          <a:bodyPr>
            <a:spAutoFit/>
          </a:bodyPr>
          <a:lstStyle/>
          <a:p>
            <a:endParaRPr lang="zh-CN" altLang="en-US"/>
          </a:p>
        </p:txBody>
      </p:sp>
      <p:graphicFrame>
        <p:nvGraphicFramePr>
          <p:cNvPr id="82946" name="Object 4"/>
          <p:cNvGraphicFramePr>
            <a:graphicFrameLocks noChangeAspect="1"/>
          </p:cNvGraphicFramePr>
          <p:nvPr/>
        </p:nvGraphicFramePr>
        <p:xfrm>
          <a:off x="3000376" y="4005263"/>
          <a:ext cx="5635625" cy="838200"/>
        </p:xfrm>
        <a:graphic>
          <a:graphicData uri="http://schemas.openxmlformats.org/presentationml/2006/ole">
            <mc:AlternateContent xmlns:mc="http://schemas.openxmlformats.org/markup-compatibility/2006">
              <mc:Choice xmlns:v="urn:schemas-microsoft-com:vml" Requires="v">
                <p:oleObj spid="_x0000_s6146" name="Equation" r:id="rId3" imgW="2819400" imgH="419100" progId="Equation.DSMT4">
                  <p:embed/>
                </p:oleObj>
              </mc:Choice>
              <mc:Fallback>
                <p:oleObj name="Equation" r:id="rId3" imgW="2819400" imgH="419100" progId="Equation.DSMT4">
                  <p:embed/>
                  <p:pic>
                    <p:nvPicPr>
                      <p:cNvPr id="829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4005263"/>
                        <a:ext cx="5635625" cy="838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53" name="AutoShape 5">
            <a:hlinkClick r:id="" action="ppaction://noaction" highlightClick="1"/>
          </p:cNvPr>
          <p:cNvSpPr>
            <a:spLocks noChangeArrowheads="1"/>
          </p:cNvSpPr>
          <p:nvPr/>
        </p:nvSpPr>
        <p:spPr bwMode="auto">
          <a:xfrm>
            <a:off x="2927350" y="2708275"/>
            <a:ext cx="1219200" cy="685800"/>
          </a:xfrm>
          <a:prstGeom prst="actionButtonHelp">
            <a:avLst/>
          </a:prstGeom>
          <a:solidFill>
            <a:srgbClr val="FFFFFF"/>
          </a:solidFill>
          <a:ln w="9525">
            <a:solidFill>
              <a:srgbClr val="000000"/>
            </a:solidFill>
            <a:miter lim="800000"/>
            <a:headEnd/>
            <a:tailEnd/>
          </a:ln>
        </p:spPr>
        <p:txBody>
          <a:bodyPr wrap="none" anchor="ctr"/>
          <a:lstStyle/>
          <a:p>
            <a:endParaRPr lang="zh-CN" altLang="en-US"/>
          </a:p>
        </p:txBody>
      </p:sp>
      <p:sp>
        <p:nvSpPr>
          <p:cNvPr id="82950" name="TextBox 5"/>
          <p:cNvSpPr txBox="1">
            <a:spLocks noChangeArrowheads="1"/>
          </p:cNvSpPr>
          <p:nvPr/>
        </p:nvSpPr>
        <p:spPr bwMode="auto">
          <a:xfrm>
            <a:off x="1992314" y="404813"/>
            <a:ext cx="7559675" cy="646112"/>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7" name="Rectangle 2"/>
          <p:cNvSpPr txBox="1">
            <a:spLocks noChangeArrowheads="1"/>
          </p:cNvSpPr>
          <p:nvPr/>
        </p:nvSpPr>
        <p:spPr>
          <a:xfrm>
            <a:off x="1992313" y="1557338"/>
            <a:ext cx="7467600" cy="508000"/>
          </a:xfrm>
          <a:prstGeom prst="rect">
            <a:avLst/>
          </a:prstGeom>
        </p:spPr>
        <p:txBody>
          <a:bodyPr anchor="b"/>
          <a:lstStyle/>
          <a:p>
            <a:pPr algn="l">
              <a:spcBef>
                <a:spcPct val="0"/>
              </a:spcBef>
              <a:buClrTx/>
              <a:buSzTx/>
              <a:buFontTx/>
              <a:buNone/>
              <a:defRPr/>
            </a:pPr>
            <a:r>
              <a:rPr lang="zh-CN" altLang="en-US" sz="2800" b="1" cap="small" dirty="0">
                <a:latin typeface="+mj-lt"/>
                <a:ea typeface="+mj-ea"/>
                <a:cs typeface="+mj-cs"/>
              </a:rPr>
              <a:t>远期利率的计算</a:t>
            </a:r>
          </a:p>
        </p:txBody>
      </p:sp>
      <p:sp>
        <p:nvSpPr>
          <p:cNvPr id="8" name="TextBox 7"/>
          <p:cNvSpPr txBox="1">
            <a:spLocks noChangeArrowheads="1"/>
          </p:cNvSpPr>
          <p:nvPr/>
        </p:nvSpPr>
        <p:spPr bwMode="auto">
          <a:xfrm>
            <a:off x="2927350" y="5084764"/>
            <a:ext cx="5905500" cy="523875"/>
          </a:xfrm>
          <a:prstGeom prst="rect">
            <a:avLst/>
          </a:prstGeom>
          <a:noFill/>
          <a:ln w="9525">
            <a:noFill/>
            <a:miter lim="800000"/>
            <a:headEnd/>
            <a:tailEnd/>
          </a:ln>
        </p:spPr>
        <p:txBody>
          <a:bodyPr>
            <a:spAutoFit/>
          </a:bodyPr>
          <a:lstStyle/>
          <a:p>
            <a:r>
              <a:rPr lang="zh-CN" altLang="en-US" sz="2800" b="1">
                <a:latin typeface="Times New Roman" pitchFamily="18" charset="0"/>
                <a:ea typeface="华文细黑" pitchFamily="2" charset="-122"/>
                <a:cs typeface="Times New Roman" pitchFamily="18" charset="0"/>
              </a:rPr>
              <a:t>下面分析大于和小于</a:t>
            </a:r>
            <a:r>
              <a:rPr lang="en-US" altLang="zh-CN" sz="2800" b="1">
                <a:latin typeface="Times New Roman" pitchFamily="18" charset="0"/>
                <a:ea typeface="华文细黑" pitchFamily="2" charset="-122"/>
                <a:cs typeface="Times New Roman" pitchFamily="18" charset="0"/>
              </a:rPr>
              <a:t>5.84%</a:t>
            </a:r>
            <a:r>
              <a:rPr lang="zh-CN" altLang="en-US" sz="2800" b="1">
                <a:latin typeface="Times New Roman" pitchFamily="18" charset="0"/>
                <a:ea typeface="华文细黑" pitchFamily="2" charset="-122"/>
                <a:cs typeface="Times New Roman" pitchFamily="18" charset="0"/>
              </a:rPr>
              <a:t>的情形</a:t>
            </a:r>
          </a:p>
        </p:txBody>
      </p:sp>
    </p:spTree>
    <p:extLst>
      <p:ext uri="{BB962C8B-B14F-4D97-AF65-F5344CB8AC3E}">
        <p14:creationId xmlns:p14="http://schemas.microsoft.com/office/powerpoint/2010/main" val="2981139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blinds(horizontal)">
                                      <p:cBhvr>
                                        <p:cTn id="13" dur="500"/>
                                        <p:tgtEl>
                                          <p:spTgt spid="205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3" grpId="0" animBg="1"/>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92313" y="2420939"/>
            <a:ext cx="7467600" cy="581025"/>
          </a:xfrm>
        </p:spPr>
        <p:txBody>
          <a:bodyPr/>
          <a:lstStyle/>
          <a:p>
            <a:pPr eaLnBrk="1" hangingPunct="1">
              <a:defRPr/>
            </a:pPr>
            <a:r>
              <a:rPr lang="zh-CN" altLang="en-US" sz="2800" b="1" dirty="0">
                <a:solidFill>
                  <a:srgbClr val="FF0000"/>
                </a:solidFill>
                <a:latin typeface="Times New Roman" pitchFamily="18" charset="0"/>
                <a:ea typeface="宋体" pitchFamily="2" charset="-122"/>
                <a:cs typeface="Times New Roman" pitchFamily="18" charset="0"/>
              </a:rPr>
              <a:t>情形</a:t>
            </a:r>
            <a:r>
              <a:rPr lang="en-US" altLang="zh-CN" sz="2800" b="1" dirty="0">
                <a:solidFill>
                  <a:srgbClr val="FF0000"/>
                </a:solidFill>
                <a:latin typeface="Times New Roman" pitchFamily="18" charset="0"/>
                <a:ea typeface="宋体" pitchFamily="2" charset="-122"/>
                <a:cs typeface="Times New Roman" pitchFamily="18" charset="0"/>
              </a:rPr>
              <a:t>1</a:t>
            </a:r>
            <a:r>
              <a:rPr lang="zh-CN" altLang="en-US" sz="2800" b="1" dirty="0">
                <a:solidFill>
                  <a:srgbClr val="FF0000"/>
                </a:solidFill>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假定远期利率为</a:t>
            </a:r>
            <a:r>
              <a:rPr lang="en-US" altLang="zh-CN" sz="2800" b="1" dirty="0">
                <a:latin typeface="Times New Roman" pitchFamily="18" charset="0"/>
                <a:ea typeface="宋体" pitchFamily="2" charset="-122"/>
                <a:cs typeface="Times New Roman" pitchFamily="18" charset="0"/>
              </a:rPr>
              <a:t>6</a:t>
            </a:r>
            <a:r>
              <a:rPr lang="zh-CN" altLang="en-US" sz="2800" b="1" dirty="0">
                <a:latin typeface="Times New Roman" pitchFamily="18" charset="0"/>
                <a:ea typeface="宋体" pitchFamily="2" charset="-122"/>
                <a:cs typeface="Times New Roman" pitchFamily="18" charset="0"/>
              </a:rPr>
              <a:t>％（大于</a:t>
            </a:r>
            <a:r>
              <a:rPr lang="en-US" altLang="zh-CN" sz="2800" b="1" dirty="0">
                <a:latin typeface="Times New Roman" pitchFamily="18" charset="0"/>
                <a:ea typeface="宋体" pitchFamily="2" charset="-122"/>
                <a:cs typeface="Times New Roman" pitchFamily="18" charset="0"/>
              </a:rPr>
              <a:t>5.84%</a:t>
            </a:r>
            <a:r>
              <a:rPr lang="en-US" altLang="zh-CN" sz="2800" b="1" dirty="0">
                <a:latin typeface="Times New Roman" pitchFamily="18" charset="0"/>
                <a:cs typeface="Times New Roman" pitchFamily="18" charset="0"/>
              </a:rPr>
              <a:t> </a:t>
            </a:r>
            <a:r>
              <a:rPr lang="zh-CN" altLang="en-US" sz="2800" b="1" dirty="0">
                <a:latin typeface="Times New Roman" pitchFamily="18" charset="0"/>
                <a:ea typeface="宋体" pitchFamily="2" charset="-122"/>
                <a:cs typeface="Times New Roman" pitchFamily="18" charset="0"/>
              </a:rPr>
              <a:t>）</a:t>
            </a:r>
          </a:p>
        </p:txBody>
      </p:sp>
      <p:sp>
        <p:nvSpPr>
          <p:cNvPr id="518147" name="Rectangle 3"/>
          <p:cNvSpPr>
            <a:spLocks noGrp="1" noChangeArrowheads="1"/>
          </p:cNvSpPr>
          <p:nvPr>
            <p:ph idx="1"/>
          </p:nvPr>
        </p:nvSpPr>
        <p:spPr>
          <a:xfrm>
            <a:off x="1631950" y="3141664"/>
            <a:ext cx="8712200" cy="2763837"/>
          </a:xfrm>
        </p:spPr>
        <p:txBody>
          <a:bodyPr>
            <a:normAutofit lnSpcReduction="10000"/>
          </a:bodyPr>
          <a:lstStyle/>
          <a:p>
            <a:pPr algn="just" eaLnBrk="1" hangingPunct="1"/>
            <a:r>
              <a:rPr lang="zh-CN" altLang="en-US" b="1" smtClean="0">
                <a:latin typeface="Times New Roman" pitchFamily="18" charset="0"/>
                <a:ea typeface="华文细黑" pitchFamily="2" charset="-122"/>
                <a:cs typeface="Times New Roman" pitchFamily="18" charset="0"/>
              </a:rPr>
              <a:t>构造一个无风险套利组合</a:t>
            </a:r>
            <a:r>
              <a:rPr lang="en-US" altLang="zh-CN" b="1" smtClean="0">
                <a:latin typeface="Times New Roman" pitchFamily="18" charset="0"/>
                <a:ea typeface="华文细黑" pitchFamily="2" charset="-122"/>
                <a:cs typeface="Times New Roman" pitchFamily="18" charset="0"/>
              </a:rPr>
              <a:t>I</a:t>
            </a:r>
            <a:r>
              <a:rPr lang="zh-CN" altLang="en-US" b="1" smtClean="0">
                <a:latin typeface="Times New Roman" pitchFamily="18" charset="0"/>
                <a:ea typeface="华文细黑" pitchFamily="2" charset="-122"/>
                <a:cs typeface="Times New Roman" pitchFamily="18" charset="0"/>
              </a:rPr>
              <a:t>：</a:t>
            </a:r>
          </a:p>
          <a:p>
            <a:pPr lvl="1" algn="just" eaLnBrk="1" hangingPunct="1"/>
            <a:r>
              <a:rPr lang="en-US" altLang="zh-CN" b="1">
                <a:latin typeface="Times New Roman" pitchFamily="18" charset="0"/>
                <a:ea typeface="华文细黑" pitchFamily="2" charset="-122"/>
                <a:cs typeface="Times New Roman" pitchFamily="18" charset="0"/>
              </a:rPr>
              <a:t>(1) </a:t>
            </a:r>
            <a:r>
              <a:rPr lang="zh-CN" altLang="en-US" b="1">
                <a:latin typeface="Times New Roman" pitchFamily="18" charset="0"/>
                <a:ea typeface="华文细黑" pitchFamily="2" charset="-122"/>
                <a:cs typeface="Times New Roman" pitchFamily="18" charset="0"/>
              </a:rPr>
              <a:t>以</a:t>
            </a:r>
            <a:r>
              <a:rPr lang="en-US" altLang="zh-CN" b="1">
                <a:latin typeface="Times New Roman" pitchFamily="18" charset="0"/>
                <a:ea typeface="华文细黑" pitchFamily="2" charset="-122"/>
                <a:cs typeface="Times New Roman" pitchFamily="18" charset="0"/>
              </a:rPr>
              <a:t>5.75%</a:t>
            </a:r>
            <a:r>
              <a:rPr lang="zh-CN" altLang="en-US" b="1">
                <a:latin typeface="Times New Roman" pitchFamily="18" charset="0"/>
                <a:ea typeface="华文细黑" pitchFamily="2" charset="-122"/>
                <a:cs typeface="Times New Roman" pitchFamily="18" charset="0"/>
              </a:rPr>
              <a:t>的利率借入</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个月后到期的贷款</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a:t>
            </a:r>
          </a:p>
          <a:p>
            <a:pPr lvl="1" algn="just" eaLnBrk="1" hangingPunct="1"/>
            <a:r>
              <a:rPr lang="en-US" altLang="zh-CN" b="1">
                <a:latin typeface="Times New Roman" pitchFamily="18" charset="0"/>
                <a:ea typeface="华文细黑" pitchFamily="2" charset="-122"/>
                <a:cs typeface="Times New Roman" pitchFamily="18" charset="0"/>
              </a:rPr>
              <a:t>(2) </a:t>
            </a:r>
            <a:r>
              <a:rPr lang="zh-CN" altLang="en-US" b="1">
                <a:latin typeface="Times New Roman" pitchFamily="18" charset="0"/>
                <a:ea typeface="华文细黑" pitchFamily="2" charset="-122"/>
                <a:cs typeface="Times New Roman" pitchFamily="18" charset="0"/>
              </a:rPr>
              <a:t>把借入的</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元投资于无风险资产</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个月，利率为</a:t>
            </a:r>
            <a:r>
              <a:rPr lang="en-US" altLang="zh-CN" b="1">
                <a:latin typeface="Times New Roman" pitchFamily="18" charset="0"/>
                <a:ea typeface="华文细黑" pitchFamily="2" charset="-122"/>
                <a:cs typeface="Times New Roman" pitchFamily="18" charset="0"/>
              </a:rPr>
              <a:t>5.25%</a:t>
            </a:r>
            <a:r>
              <a:rPr lang="zh-CN" altLang="en-US" b="1">
                <a:latin typeface="Times New Roman" pitchFamily="18" charset="0"/>
                <a:ea typeface="华文细黑" pitchFamily="2" charset="-122"/>
                <a:cs typeface="Times New Roman" pitchFamily="18" charset="0"/>
              </a:rPr>
              <a:t>；</a:t>
            </a:r>
          </a:p>
          <a:p>
            <a:pPr lvl="1" eaLnBrk="1" hangingPunct="1"/>
            <a:r>
              <a:rPr lang="en-US" altLang="zh-CN" b="1">
                <a:latin typeface="Times New Roman" pitchFamily="18" charset="0"/>
                <a:ea typeface="华文细黑" pitchFamily="2" charset="-122"/>
                <a:cs typeface="Times New Roman" pitchFamily="18" charset="0"/>
              </a:rPr>
              <a:t>(3) </a:t>
            </a:r>
            <a:r>
              <a:rPr lang="zh-CN" altLang="en-US" b="1">
                <a:latin typeface="Times New Roman" pitchFamily="18" charset="0"/>
                <a:ea typeface="华文细黑" pitchFamily="2" charset="-122"/>
                <a:cs typeface="Times New Roman" pitchFamily="18" charset="0"/>
              </a:rPr>
              <a:t>再以</a:t>
            </a:r>
            <a:r>
              <a:rPr lang="en-US" altLang="zh-CN" b="1">
                <a:latin typeface="Times New Roman" pitchFamily="18" charset="0"/>
                <a:ea typeface="华文细黑" pitchFamily="2" charset="-122"/>
                <a:cs typeface="Times New Roman" pitchFamily="18" charset="0"/>
              </a:rPr>
              <a:t>6%</a:t>
            </a:r>
            <a:r>
              <a:rPr lang="zh-CN" altLang="en-US" b="1">
                <a:latin typeface="Times New Roman" pitchFamily="18" charset="0"/>
                <a:ea typeface="华文细黑" pitchFamily="2" charset="-122"/>
                <a:cs typeface="Times New Roman" pitchFamily="18" charset="0"/>
              </a:rPr>
              <a:t>远期利率水平卖出一个三个月后开始的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月期远</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期贷款，即在</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个月后提供本金额为</a:t>
            </a:r>
            <a:r>
              <a:rPr lang="en-US" altLang="zh-CN" b="1">
                <a:latin typeface="Times New Roman" pitchFamily="18" charset="0"/>
                <a:ea typeface="华文细黑" pitchFamily="2" charset="-122"/>
                <a:cs typeface="Times New Roman" pitchFamily="18" charset="0"/>
              </a:rPr>
              <a:t>1*(1+5.25%*3/12)</a:t>
            </a:r>
            <a:r>
              <a:rPr lang="zh-CN" altLang="en-US" b="1">
                <a:latin typeface="Times New Roman" pitchFamily="18" charset="0"/>
                <a:ea typeface="华文细黑" pitchFamily="2" charset="-122"/>
                <a:cs typeface="Times New Roman" pitchFamily="18" charset="0"/>
              </a:rPr>
              <a:t>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个月</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期贷款，利率水平为</a:t>
            </a:r>
            <a:r>
              <a:rPr lang="en-US" altLang="zh-CN" b="1">
                <a:latin typeface="Times New Roman" pitchFamily="18" charset="0"/>
                <a:ea typeface="华文细黑" pitchFamily="2" charset="-122"/>
                <a:cs typeface="Times New Roman" pitchFamily="18" charset="0"/>
              </a:rPr>
              <a:t>6%</a:t>
            </a:r>
            <a:r>
              <a:rPr lang="zh-CN" altLang="en-US" b="1">
                <a:latin typeface="Times New Roman" pitchFamily="18" charset="0"/>
                <a:ea typeface="华文细黑" pitchFamily="2" charset="-122"/>
                <a:cs typeface="Times New Roman" pitchFamily="18" charset="0"/>
              </a:rPr>
              <a:t>。 </a:t>
            </a:r>
          </a:p>
        </p:txBody>
      </p:sp>
      <p:sp>
        <p:nvSpPr>
          <p:cNvPr id="518148"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2135188" y="1557338"/>
            <a:ext cx="7467600" cy="508000"/>
          </a:xfrm>
          <a:prstGeom prst="rect">
            <a:avLst/>
          </a:prstGeom>
        </p:spPr>
        <p:txBody>
          <a:bodyPr anchor="b"/>
          <a:lstStyle/>
          <a:p>
            <a:pPr algn="l">
              <a:spcBef>
                <a:spcPct val="0"/>
              </a:spcBef>
              <a:buClrTx/>
              <a:buSzTx/>
              <a:buFontTx/>
              <a:buNone/>
              <a:defRPr/>
            </a:pPr>
            <a:r>
              <a:rPr lang="zh-CN" altLang="en-US" sz="2800" b="1" cap="small" dirty="0">
                <a:latin typeface="+mj-lt"/>
                <a:ea typeface="+mj-ea"/>
                <a:cs typeface="+mj-cs"/>
              </a:rPr>
              <a:t>远期利率的计算</a:t>
            </a:r>
          </a:p>
        </p:txBody>
      </p:sp>
    </p:spTree>
    <p:extLst>
      <p:ext uri="{BB962C8B-B14F-4D97-AF65-F5344CB8AC3E}">
        <p14:creationId xmlns:p14="http://schemas.microsoft.com/office/powerpoint/2010/main" val="43792887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1703388" y="1341438"/>
            <a:ext cx="8424862" cy="4248150"/>
          </a:xfrm>
        </p:spPr>
        <p:txBody>
          <a:bodyPr/>
          <a:lstStyle/>
          <a:p>
            <a:pPr algn="just" eaLnBrk="1" hangingPunct="1"/>
            <a:r>
              <a:rPr lang="zh-CN" altLang="en-US" b="1">
                <a:latin typeface="华文细黑" pitchFamily="2" charset="-122"/>
                <a:ea typeface="华文细黑" pitchFamily="2" charset="-122"/>
                <a:cs typeface="Times New Roman" pitchFamily="18" charset="0"/>
              </a:rPr>
              <a:t>看这个组合的现金流情况：</a:t>
            </a:r>
          </a:p>
          <a:p>
            <a:pPr lvl="1" algn="just" eaLnBrk="1" hangingPunct="1"/>
            <a:r>
              <a:rPr lang="en-US" altLang="zh-CN" sz="2800" b="1">
                <a:latin typeface="Times New Roman" pitchFamily="18" charset="0"/>
                <a:ea typeface="华文细黑" pitchFamily="2" charset="-122"/>
                <a:cs typeface="Times New Roman" pitchFamily="18" charset="0"/>
              </a:rPr>
              <a:t>(1) </a:t>
            </a:r>
            <a:r>
              <a:rPr lang="zh-CN" altLang="en-US" sz="2800" b="1">
                <a:latin typeface="Times New Roman" pitchFamily="18" charset="0"/>
                <a:ea typeface="华文细黑" pitchFamily="2" charset="-122"/>
                <a:cs typeface="Times New Roman" pitchFamily="18" charset="0"/>
              </a:rPr>
              <a:t>在期初交易日，获得的贷款</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元又投资于无风</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险资产，而提供远期贷款还没发生现金流，所</a:t>
            </a:r>
            <a:r>
              <a:rPr lang="zh-CN" altLang="en-US" sz="2800" b="1">
                <a:solidFill>
                  <a:srgbClr val="FF0000"/>
                </a:solidFill>
                <a:latin typeface="Times New Roman" pitchFamily="18" charset="0"/>
                <a:ea typeface="华文细黑" pitchFamily="2" charset="-122"/>
                <a:cs typeface="Times New Roman" pitchFamily="18" charset="0"/>
              </a:rPr>
              <a:t>以期</a:t>
            </a:r>
            <a:endParaRPr lang="en-US" altLang="zh-CN" sz="2800" b="1">
              <a:solidFill>
                <a:srgbClr val="FF0000"/>
              </a:solidFill>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solidFill>
                  <a:srgbClr val="FF0000"/>
                </a:solidFill>
                <a:latin typeface="Times New Roman" pitchFamily="18" charset="0"/>
                <a:ea typeface="华文细黑" pitchFamily="2" charset="-122"/>
                <a:cs typeface="Times New Roman" pitchFamily="18" charset="0"/>
              </a:rPr>
              <a:t>初的净现金流为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a:p>
            <a:pPr lvl="1" algn="just" eaLnBrk="1" hangingPunct="1"/>
            <a:r>
              <a:rPr lang="en-US" altLang="zh-CN" sz="2800" b="1">
                <a:latin typeface="Times New Roman" pitchFamily="18" charset="0"/>
                <a:ea typeface="华文细黑" pitchFamily="2" charset="-122"/>
                <a:cs typeface="Times New Roman" pitchFamily="18" charset="0"/>
              </a:rPr>
              <a:t>(2)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3</a:t>
            </a:r>
            <a:r>
              <a:rPr lang="zh-CN" altLang="en-US" sz="2800" b="1">
                <a:latin typeface="Times New Roman" pitchFamily="18" charset="0"/>
                <a:ea typeface="华文细黑" pitchFamily="2" charset="-122"/>
                <a:cs typeface="Times New Roman" pitchFamily="18" charset="0"/>
              </a:rPr>
              <a:t>个月后，投资于无风险资产的</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元钱到期，</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收到本加息一共：</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；这刚好用于</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提供远期贷款的本金：</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，所以</a:t>
            </a:r>
            <a:r>
              <a:rPr lang="zh-CN" altLang="en-US" sz="2800" b="1">
                <a:solidFill>
                  <a:srgbClr val="FF0000"/>
                </a:solidFill>
                <a:latin typeface="Times New Roman" pitchFamily="18" charset="0"/>
                <a:ea typeface="华文细黑" pitchFamily="2" charset="-122"/>
                <a:cs typeface="Times New Roman" pitchFamily="18" charset="0"/>
              </a:rPr>
              <a:t>净</a:t>
            </a:r>
            <a:endParaRPr lang="en-US" altLang="zh-CN" sz="2800" b="1">
              <a:solidFill>
                <a:srgbClr val="FF0000"/>
              </a:solidFill>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solidFill>
                  <a:srgbClr val="FF0000"/>
                </a:solidFill>
                <a:latin typeface="Times New Roman" pitchFamily="18" charset="0"/>
                <a:ea typeface="华文细黑" pitchFamily="2" charset="-122"/>
                <a:cs typeface="Times New Roman" pitchFamily="18" charset="0"/>
              </a:rPr>
              <a:t>现金流也为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p:txBody>
      </p:sp>
      <p:sp>
        <p:nvSpPr>
          <p:cNvPr id="519171"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37442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7" dur="500"/>
                                        <p:tgtEl>
                                          <p:spTgt spid="215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0" dur="500"/>
                                        <p:tgtEl>
                                          <p:spTgt spid="215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3" dur="500"/>
                                        <p:tgtEl>
                                          <p:spTgt spid="215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18" dur="500"/>
                                        <p:tgtEl>
                                          <p:spTgt spid="215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1" dur="500"/>
                                        <p:tgtEl>
                                          <p:spTgt spid="215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24" dur="500"/>
                                        <p:tgtEl>
                                          <p:spTgt spid="215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27"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703389" y="1484314"/>
            <a:ext cx="8569325" cy="4105275"/>
          </a:xfrm>
        </p:spPr>
        <p:txBody>
          <a:bodyPr/>
          <a:lstStyle/>
          <a:p>
            <a:pPr lvl="1" algn="just" eaLnBrk="1" hangingPunct="1"/>
            <a:r>
              <a:rPr lang="en-US" altLang="zh-CN" sz="2800" b="1">
                <a:latin typeface="Times New Roman" pitchFamily="18" charset="0"/>
                <a:ea typeface="华文细黑" pitchFamily="2" charset="-122"/>
                <a:cs typeface="Times New Roman" pitchFamily="18" charset="0"/>
              </a:rPr>
              <a:t>(3)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个月后，期初的</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元贷款到期，所以要支</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付本加息为：</a:t>
            </a:r>
            <a:r>
              <a:rPr lang="en-US" altLang="zh-CN" sz="2800" b="1">
                <a:latin typeface="Times New Roman" pitchFamily="18" charset="0"/>
                <a:ea typeface="华文细黑" pitchFamily="2" charset="-122"/>
                <a:cs typeface="Times New Roman" pitchFamily="18" charset="0"/>
              </a:rPr>
              <a:t>1*(1+5.75%*12/12)</a:t>
            </a:r>
            <a:r>
              <a:rPr lang="zh-CN" altLang="en-US" sz="2800" b="1">
                <a:latin typeface="Times New Roman" pitchFamily="18" charset="0"/>
                <a:ea typeface="华文细黑" pitchFamily="2" charset="-122"/>
                <a:cs typeface="Times New Roman" pitchFamily="18" charset="0"/>
              </a:rPr>
              <a:t>；而提供给别人的</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远期贷款也到期，其本金为：</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所以本加息的收益一共为：</a:t>
            </a:r>
          </a:p>
          <a:p>
            <a:pPr lvl="1" algn="just" eaLnBrk="1" hangingPunct="1">
              <a:buFontTx/>
              <a:buNone/>
            </a:pPr>
            <a:r>
              <a:rPr lang="zh-CN" altLang="en-US" sz="2800" b="1">
                <a:latin typeface="Times New Roman" pitchFamily="18" charset="0"/>
                <a:ea typeface="华文细黑" pitchFamily="2" charset="-122"/>
                <a:cs typeface="Times New Roman" pitchFamily="18" charset="0"/>
              </a:rPr>
              <a:t>       </a:t>
            </a:r>
            <a:r>
              <a:rPr lang="en-US" altLang="zh-CN" sz="2800" b="1">
                <a:latin typeface="Times New Roman" pitchFamily="18" charset="0"/>
                <a:ea typeface="华文细黑" pitchFamily="2" charset="-122"/>
                <a:cs typeface="Times New Roman" pitchFamily="18" charset="0"/>
              </a:rPr>
              <a:t>1*(1+5.25%*3/12)*(1+6%*9/12)</a:t>
            </a:r>
            <a:r>
              <a:rPr lang="zh-CN" altLang="en-US" sz="2800" b="1">
                <a:latin typeface="Times New Roman" pitchFamily="18" charset="0"/>
                <a:ea typeface="华文细黑" pitchFamily="2" charset="-122"/>
                <a:cs typeface="Times New Roman" pitchFamily="18" charset="0"/>
              </a:rPr>
              <a:t>。</a:t>
            </a:r>
          </a:p>
          <a:p>
            <a:pPr lvl="1" algn="just" eaLnBrk="1" hangingPunct="1"/>
            <a:r>
              <a:rPr lang="zh-CN" altLang="en-US" sz="2800" b="1">
                <a:latin typeface="Times New Roman" pitchFamily="18" charset="0"/>
                <a:ea typeface="华文细黑" pitchFamily="2" charset="-122"/>
                <a:cs typeface="Times New Roman" pitchFamily="18" charset="0"/>
              </a:rPr>
              <a:t>那么净现金流为：</a:t>
            </a:r>
          </a:p>
          <a:p>
            <a:pPr algn="just" eaLnBrk="1" hangingPunct="1">
              <a:buFontTx/>
              <a:buNone/>
            </a:pPr>
            <a:r>
              <a:rPr lang="en-US" altLang="zh-CN" b="1">
                <a:latin typeface="Times New Roman" pitchFamily="18" charset="0"/>
                <a:ea typeface="华文细黑" pitchFamily="2" charset="-122"/>
                <a:cs typeface="Times New Roman" pitchFamily="18" charset="0"/>
              </a:rPr>
              <a:t>1*(1+5.25%*3/12)*(1+6%*9/12) -1*(1+5.75%*12/12) = 0.122%</a:t>
            </a:r>
          </a:p>
        </p:txBody>
      </p:sp>
      <p:sp>
        <p:nvSpPr>
          <p:cNvPr id="520195"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线形标注 1 4"/>
          <p:cNvSpPr/>
          <p:nvPr/>
        </p:nvSpPr>
        <p:spPr>
          <a:xfrm>
            <a:off x="2782888" y="5661025"/>
            <a:ext cx="3960812" cy="647700"/>
          </a:xfrm>
          <a:prstGeom prst="borderCallout1">
            <a:avLst>
              <a:gd name="adj1" fmla="val 18750"/>
              <a:gd name="adj2" fmla="val -8333"/>
              <a:gd name="adj3" fmla="val -69749"/>
              <a:gd name="adj4" fmla="val -90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latin typeface="华文细黑" pitchFamily="2" charset="-122"/>
                <a:ea typeface="华文细黑" pitchFamily="2" charset="-122"/>
              </a:rPr>
              <a:t>无风险盈利（套利机会）</a:t>
            </a:r>
          </a:p>
        </p:txBody>
      </p:sp>
    </p:spTree>
    <p:extLst>
      <p:ext uri="{BB962C8B-B14F-4D97-AF65-F5344CB8AC3E}">
        <p14:creationId xmlns:p14="http://schemas.microsoft.com/office/powerpoint/2010/main" val="3146077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7" dur="500"/>
                                        <p:tgtEl>
                                          <p:spTgt spid="225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992313" y="404814"/>
            <a:ext cx="7467600" cy="581025"/>
          </a:xfrm>
        </p:spPr>
        <p:txBody>
          <a:bodyPr>
            <a:noAutofit/>
          </a:bodyPr>
          <a:lstStyle/>
          <a:p>
            <a:pPr algn="ctr" eaLnBrk="1" hangingPunct="1">
              <a:defRPr/>
            </a:pPr>
            <a:r>
              <a:rPr lang="zh-CN" altLang="en-US" sz="3600" b="1" dirty="0"/>
              <a:t>总结</a:t>
            </a:r>
            <a:r>
              <a:rPr lang="en-US" altLang="zh-CN" sz="3600" b="1" dirty="0"/>
              <a:t>I</a:t>
            </a:r>
            <a:r>
              <a:rPr lang="zh-CN" altLang="en-US" sz="3600" b="1" dirty="0"/>
              <a:t>：</a:t>
            </a:r>
          </a:p>
        </p:txBody>
      </p:sp>
      <p:sp>
        <p:nvSpPr>
          <p:cNvPr id="23555" name="Text Box 3"/>
          <p:cNvSpPr txBox="1">
            <a:spLocks noChangeArrowheads="1"/>
          </p:cNvSpPr>
          <p:nvPr/>
        </p:nvSpPr>
        <p:spPr bwMode="auto">
          <a:xfrm>
            <a:off x="4114800" y="1295400"/>
            <a:ext cx="3429000" cy="579438"/>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en-US" altLang="zh-CN" sz="3200" b="1">
                <a:latin typeface="Times New Roman" pitchFamily="18" charset="0"/>
                <a:ea typeface="隶书" pitchFamily="49" charset="-122"/>
              </a:rPr>
              <a:t>&gt;</a:t>
            </a:r>
            <a:r>
              <a:rPr kumimoji="1" lang="en-US" altLang="zh-CN" sz="2800" b="1">
                <a:latin typeface="Times New Roman" pitchFamily="18" charset="0"/>
                <a:ea typeface="宋体" charset="-122"/>
              </a:rPr>
              <a:t>5.84%</a:t>
            </a:r>
          </a:p>
        </p:txBody>
      </p:sp>
      <p:sp>
        <p:nvSpPr>
          <p:cNvPr id="23556" name="AutoShape 4"/>
          <p:cNvSpPr>
            <a:spLocks noChangeArrowheads="1"/>
          </p:cNvSpPr>
          <p:nvPr/>
        </p:nvSpPr>
        <p:spPr bwMode="auto">
          <a:xfrm>
            <a:off x="5410200" y="18288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57" name="Text Box 5"/>
          <p:cNvSpPr txBox="1">
            <a:spLocks noChangeArrowheads="1"/>
          </p:cNvSpPr>
          <p:nvPr/>
        </p:nvSpPr>
        <p:spPr bwMode="auto">
          <a:xfrm>
            <a:off x="3048000" y="2209801"/>
            <a:ext cx="5562600" cy="519113"/>
          </a:xfrm>
          <a:prstGeom prst="rect">
            <a:avLst/>
          </a:prstGeom>
          <a:noFill/>
          <a:ln w="9525">
            <a:noFill/>
            <a:miter lim="800000"/>
            <a:headEnd/>
            <a:tailEnd/>
          </a:ln>
        </p:spPr>
        <p:txBody>
          <a:bodyPr>
            <a:spAutoFit/>
          </a:bodyPr>
          <a:lstStyle/>
          <a:p>
            <a:pPr>
              <a:spcBef>
                <a:spcPct val="50000"/>
              </a:spcBef>
            </a:pPr>
            <a:r>
              <a:rPr kumimoji="1" lang="zh-CN" altLang="en-US" sz="2800">
                <a:latin typeface="Times New Roman" pitchFamily="18" charset="0"/>
                <a:ea typeface="隶书" pitchFamily="49" charset="-122"/>
              </a:rPr>
              <a:t>构造套利组合</a:t>
            </a:r>
            <a:r>
              <a:rPr kumimoji="1" lang="en-US" altLang="zh-CN" sz="2800">
                <a:latin typeface="Times New Roman" pitchFamily="18" charset="0"/>
                <a:ea typeface="隶书" pitchFamily="49" charset="-122"/>
              </a:rPr>
              <a:t>I</a:t>
            </a:r>
            <a:r>
              <a:rPr kumimoji="1" lang="zh-CN" altLang="en-US" sz="2800">
                <a:latin typeface="Times New Roman" pitchFamily="18" charset="0"/>
                <a:ea typeface="隶书" pitchFamily="49" charset="-122"/>
              </a:rPr>
              <a:t>获取无风险的利润</a:t>
            </a:r>
          </a:p>
        </p:txBody>
      </p:sp>
      <p:sp>
        <p:nvSpPr>
          <p:cNvPr id="23558" name="AutoShape 6"/>
          <p:cNvSpPr>
            <a:spLocks noChangeArrowheads="1"/>
          </p:cNvSpPr>
          <p:nvPr/>
        </p:nvSpPr>
        <p:spPr bwMode="auto">
          <a:xfrm>
            <a:off x="5410200" y="2667000"/>
            <a:ext cx="762000" cy="6858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59" name="Text Box 7"/>
          <p:cNvSpPr txBox="1">
            <a:spLocks noChangeArrowheads="1"/>
          </p:cNvSpPr>
          <p:nvPr/>
        </p:nvSpPr>
        <p:spPr bwMode="auto">
          <a:xfrm>
            <a:off x="2279650" y="3429001"/>
            <a:ext cx="2749550" cy="523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宋体" charset="-122"/>
              </a:rPr>
              <a:t>远期</a:t>
            </a:r>
            <a:r>
              <a:rPr kumimoji="1" lang="zh-CN" altLang="en-US" sz="2800" b="1">
                <a:latin typeface="宋体" charset="-122"/>
                <a:ea typeface="宋体" charset="-122"/>
              </a:rPr>
              <a:t>贷款的供给</a:t>
            </a:r>
          </a:p>
        </p:txBody>
      </p:sp>
      <p:sp>
        <p:nvSpPr>
          <p:cNvPr id="23560" name="Line 8"/>
          <p:cNvSpPr>
            <a:spLocks noChangeShapeType="1"/>
          </p:cNvSpPr>
          <p:nvPr/>
        </p:nvSpPr>
        <p:spPr bwMode="auto">
          <a:xfrm flipV="1">
            <a:off x="5029200" y="332105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23561" name="AutoShape 9"/>
          <p:cNvSpPr>
            <a:spLocks noChangeArrowheads="1"/>
          </p:cNvSpPr>
          <p:nvPr/>
        </p:nvSpPr>
        <p:spPr bwMode="auto">
          <a:xfrm>
            <a:off x="3505200" y="41910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62" name="Text Box 10"/>
          <p:cNvSpPr txBox="1">
            <a:spLocks noChangeArrowheads="1"/>
          </p:cNvSpPr>
          <p:nvPr/>
        </p:nvSpPr>
        <p:spPr bwMode="auto">
          <a:xfrm>
            <a:off x="3033713" y="4786313"/>
            <a:ext cx="1752600" cy="519112"/>
          </a:xfrm>
          <a:prstGeom prst="rect">
            <a:avLst/>
          </a:prstGeom>
          <a:noFill/>
          <a:ln w="9525">
            <a:noFill/>
            <a:miter lim="800000"/>
            <a:headEnd/>
            <a:tailEnd/>
          </a:ln>
        </p:spPr>
        <p:txBody>
          <a:bodyPr>
            <a:spAutoFit/>
          </a:bodyPr>
          <a:lstStyle/>
          <a:p>
            <a:pPr algn="l">
              <a:spcBef>
                <a:spcPct val="50000"/>
              </a:spcBef>
            </a:pPr>
            <a:r>
              <a:rPr kumimoji="1" lang="zh-CN" altLang="en-US" sz="2800" b="1">
                <a:latin typeface="宋体" charset="-122"/>
                <a:ea typeface="宋体" charset="-122"/>
              </a:rPr>
              <a:t>远期利率</a:t>
            </a:r>
          </a:p>
        </p:txBody>
      </p:sp>
      <p:sp>
        <p:nvSpPr>
          <p:cNvPr id="23563" name="Line 11"/>
          <p:cNvSpPr>
            <a:spLocks noChangeShapeType="1"/>
          </p:cNvSpPr>
          <p:nvPr/>
        </p:nvSpPr>
        <p:spPr bwMode="auto">
          <a:xfrm flipV="1">
            <a:off x="4757738" y="4876800"/>
            <a:ext cx="0" cy="533400"/>
          </a:xfrm>
          <a:prstGeom prst="line">
            <a:avLst/>
          </a:prstGeom>
          <a:noFill/>
          <a:ln w="38100">
            <a:solidFill>
              <a:srgbClr val="00FF00"/>
            </a:solidFill>
            <a:round/>
            <a:headEnd type="triangle" w="med" len="med"/>
            <a:tailEnd/>
          </a:ln>
        </p:spPr>
        <p:txBody>
          <a:bodyPr/>
          <a:lstStyle/>
          <a:p>
            <a:endParaRPr lang="zh-CN" altLang="en-US"/>
          </a:p>
        </p:txBody>
      </p:sp>
      <p:sp>
        <p:nvSpPr>
          <p:cNvPr id="23564" name="Text Box 12"/>
          <p:cNvSpPr txBox="1">
            <a:spLocks noChangeArrowheads="1"/>
          </p:cNvSpPr>
          <p:nvPr/>
        </p:nvSpPr>
        <p:spPr bwMode="auto">
          <a:xfrm>
            <a:off x="6781800" y="3276600"/>
            <a:ext cx="2362200" cy="946150"/>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ea typeface="宋体" charset="-122"/>
              </a:rPr>
              <a:t>12</a:t>
            </a:r>
            <a:r>
              <a:rPr kumimoji="1" lang="zh-CN" altLang="en-US" sz="2800" b="1">
                <a:latin typeface="宋体" charset="-122"/>
                <a:ea typeface="宋体" charset="-122"/>
              </a:rPr>
              <a:t>个月期即期贷款的需求</a:t>
            </a:r>
          </a:p>
        </p:txBody>
      </p:sp>
      <p:sp>
        <p:nvSpPr>
          <p:cNvPr id="23565" name="Line 13"/>
          <p:cNvSpPr>
            <a:spLocks noChangeShapeType="1"/>
          </p:cNvSpPr>
          <p:nvPr/>
        </p:nvSpPr>
        <p:spPr bwMode="auto">
          <a:xfrm flipV="1">
            <a:off x="6705600" y="335280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23566" name="AutoShape 14"/>
          <p:cNvSpPr>
            <a:spLocks noChangeArrowheads="1"/>
          </p:cNvSpPr>
          <p:nvPr/>
        </p:nvSpPr>
        <p:spPr bwMode="auto">
          <a:xfrm>
            <a:off x="7391400" y="422275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23567" name="Text Box 15"/>
          <p:cNvSpPr txBox="1">
            <a:spLocks noChangeArrowheads="1"/>
          </p:cNvSpPr>
          <p:nvPr/>
        </p:nvSpPr>
        <p:spPr bwMode="auto">
          <a:xfrm>
            <a:off x="6924675" y="4800601"/>
            <a:ext cx="1752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即期利率</a:t>
            </a:r>
          </a:p>
        </p:txBody>
      </p:sp>
      <p:sp>
        <p:nvSpPr>
          <p:cNvPr id="23568" name="Line 16"/>
          <p:cNvSpPr>
            <a:spLocks noChangeShapeType="1"/>
          </p:cNvSpPr>
          <p:nvPr/>
        </p:nvSpPr>
        <p:spPr bwMode="auto">
          <a:xfrm flipV="1">
            <a:off x="6934200" y="4891088"/>
            <a:ext cx="0" cy="533400"/>
          </a:xfrm>
          <a:prstGeom prst="line">
            <a:avLst/>
          </a:prstGeom>
          <a:noFill/>
          <a:ln w="38100">
            <a:solidFill>
              <a:schemeClr val="hlink"/>
            </a:solidFill>
            <a:round/>
            <a:headEnd/>
            <a:tailEnd type="triangle" w="med" len="med"/>
          </a:ln>
        </p:spPr>
        <p:txBody>
          <a:bodyPr/>
          <a:lstStyle/>
          <a:p>
            <a:endParaRPr lang="zh-CN" altLang="en-US"/>
          </a:p>
        </p:txBody>
      </p:sp>
      <p:sp>
        <p:nvSpPr>
          <p:cNvPr id="23569" name="Text Box 17"/>
          <p:cNvSpPr txBox="1">
            <a:spLocks noChangeArrowheads="1"/>
          </p:cNvSpPr>
          <p:nvPr/>
        </p:nvSpPr>
        <p:spPr bwMode="auto">
          <a:xfrm>
            <a:off x="4151313" y="5516563"/>
            <a:ext cx="3313112" cy="588962"/>
          </a:xfrm>
          <a:prstGeom prst="rect">
            <a:avLst/>
          </a:prstGeom>
          <a:noFill/>
          <a:ln w="9525">
            <a:solidFill>
              <a:schemeClr val="hlink"/>
            </a:solid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zh-CN" altLang="en-US" sz="3200" b="1">
                <a:latin typeface="Times New Roman" pitchFamily="18" charset="0"/>
                <a:ea typeface="隶书" pitchFamily="49" charset="-122"/>
              </a:rPr>
              <a:t>＝</a:t>
            </a:r>
            <a:r>
              <a:rPr kumimoji="1" lang="en-US" altLang="zh-CN" sz="2800" b="1">
                <a:latin typeface="Times New Roman" pitchFamily="18" charset="0"/>
                <a:ea typeface="宋体" charset="-122"/>
              </a:rPr>
              <a:t>5.84%</a:t>
            </a:r>
          </a:p>
        </p:txBody>
      </p:sp>
    </p:spTree>
    <p:extLst>
      <p:ext uri="{BB962C8B-B14F-4D97-AF65-F5344CB8AC3E}">
        <p14:creationId xmlns:p14="http://schemas.microsoft.com/office/powerpoint/2010/main" val="4002939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additive="base">
                                        <p:cTn id="13" dur="500" fill="hold"/>
                                        <p:tgtEl>
                                          <p:spTgt spid="23556"/>
                                        </p:tgtEl>
                                        <p:attrNameLst>
                                          <p:attrName>ppt_x</p:attrName>
                                        </p:attrNameLst>
                                      </p:cBhvr>
                                      <p:tavLst>
                                        <p:tav tm="0">
                                          <p:val>
                                            <p:strVal val="#ppt_x"/>
                                          </p:val>
                                        </p:tav>
                                        <p:tav tm="100000">
                                          <p:val>
                                            <p:strVal val="#ppt_x"/>
                                          </p:val>
                                        </p:tav>
                                      </p:tavLst>
                                    </p:anim>
                                    <p:anim calcmode="lin" valueType="num">
                                      <p:cBhvr additive="base">
                                        <p:cTn id="14" dur="500" fill="hold"/>
                                        <p:tgtEl>
                                          <p:spTgt spid="2355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3557"/>
                                        </p:tgtEl>
                                        <p:attrNameLst>
                                          <p:attrName>style.visibility</p:attrName>
                                        </p:attrNameLst>
                                      </p:cBhvr>
                                      <p:to>
                                        <p:strVal val="visible"/>
                                      </p:to>
                                    </p:set>
                                    <p:animEffect transition="in" filter="blinds(horizontal)">
                                      <p:cBhvr>
                                        <p:cTn id="19" dur="500"/>
                                        <p:tgtEl>
                                          <p:spTgt spid="2355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3558"/>
                                        </p:tgtEl>
                                        <p:attrNameLst>
                                          <p:attrName>style.visibility</p:attrName>
                                        </p:attrNameLst>
                                      </p:cBhvr>
                                      <p:to>
                                        <p:strVal val="visible"/>
                                      </p:to>
                                    </p:set>
                                    <p:anim calcmode="lin" valueType="num">
                                      <p:cBhvr additive="base">
                                        <p:cTn id="24" dur="500" fill="hold"/>
                                        <p:tgtEl>
                                          <p:spTgt spid="23558"/>
                                        </p:tgtEl>
                                        <p:attrNameLst>
                                          <p:attrName>ppt_x</p:attrName>
                                        </p:attrNameLst>
                                      </p:cBhvr>
                                      <p:tavLst>
                                        <p:tav tm="0">
                                          <p:val>
                                            <p:strVal val="#ppt_x"/>
                                          </p:val>
                                        </p:tav>
                                        <p:tav tm="100000">
                                          <p:val>
                                            <p:strVal val="#ppt_x"/>
                                          </p:val>
                                        </p:tav>
                                      </p:tavLst>
                                    </p:anim>
                                    <p:anim calcmode="lin" valueType="num">
                                      <p:cBhvr additive="base">
                                        <p:cTn id="25" dur="500" fill="hold"/>
                                        <p:tgtEl>
                                          <p:spTgt spid="2355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559"/>
                                        </p:tgtEl>
                                        <p:attrNameLst>
                                          <p:attrName>style.visibility</p:attrName>
                                        </p:attrNameLst>
                                      </p:cBhvr>
                                      <p:to>
                                        <p:strVal val="visible"/>
                                      </p:to>
                                    </p:set>
                                    <p:animEffect transition="in" filter="blinds(horizontal)">
                                      <p:cBhvr>
                                        <p:cTn id="30" dur="500"/>
                                        <p:tgtEl>
                                          <p:spTgt spid="2355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560"/>
                                        </p:tgtEl>
                                        <p:attrNameLst>
                                          <p:attrName>style.visibility</p:attrName>
                                        </p:attrNameLst>
                                      </p:cBhvr>
                                      <p:to>
                                        <p:strVal val="visible"/>
                                      </p:to>
                                    </p:set>
                                    <p:anim calcmode="lin" valueType="num">
                                      <p:cBhvr additive="base">
                                        <p:cTn id="35" dur="500" fill="hold"/>
                                        <p:tgtEl>
                                          <p:spTgt spid="23560"/>
                                        </p:tgtEl>
                                        <p:attrNameLst>
                                          <p:attrName>ppt_x</p:attrName>
                                        </p:attrNameLst>
                                      </p:cBhvr>
                                      <p:tavLst>
                                        <p:tav tm="0">
                                          <p:val>
                                            <p:strVal val="#ppt_x"/>
                                          </p:val>
                                        </p:tav>
                                        <p:tav tm="100000">
                                          <p:val>
                                            <p:strVal val="#ppt_x"/>
                                          </p:val>
                                        </p:tav>
                                      </p:tavLst>
                                    </p:anim>
                                    <p:anim calcmode="lin" valueType="num">
                                      <p:cBhvr additive="base">
                                        <p:cTn id="36" dur="500" fill="hold"/>
                                        <p:tgtEl>
                                          <p:spTgt spid="2356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23561"/>
                                        </p:tgtEl>
                                        <p:attrNameLst>
                                          <p:attrName>style.visibility</p:attrName>
                                        </p:attrNameLst>
                                      </p:cBhvr>
                                      <p:to>
                                        <p:strVal val="visible"/>
                                      </p:to>
                                    </p:set>
                                    <p:anim calcmode="lin" valueType="num">
                                      <p:cBhvr additive="base">
                                        <p:cTn id="41" dur="500" fill="hold"/>
                                        <p:tgtEl>
                                          <p:spTgt spid="23561"/>
                                        </p:tgtEl>
                                        <p:attrNameLst>
                                          <p:attrName>ppt_x</p:attrName>
                                        </p:attrNameLst>
                                      </p:cBhvr>
                                      <p:tavLst>
                                        <p:tav tm="0">
                                          <p:val>
                                            <p:strVal val="#ppt_x"/>
                                          </p:val>
                                        </p:tav>
                                        <p:tav tm="100000">
                                          <p:val>
                                            <p:strVal val="#ppt_x"/>
                                          </p:val>
                                        </p:tav>
                                      </p:tavLst>
                                    </p:anim>
                                    <p:anim calcmode="lin" valueType="num">
                                      <p:cBhvr additive="base">
                                        <p:cTn id="42" dur="500" fill="hold"/>
                                        <p:tgtEl>
                                          <p:spTgt spid="2356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562"/>
                                        </p:tgtEl>
                                        <p:attrNameLst>
                                          <p:attrName>style.visibility</p:attrName>
                                        </p:attrNameLst>
                                      </p:cBhvr>
                                      <p:to>
                                        <p:strVal val="visible"/>
                                      </p:to>
                                    </p:set>
                                    <p:animEffect transition="in" filter="blinds(horizontal)">
                                      <p:cBhvr>
                                        <p:cTn id="47" dur="500"/>
                                        <p:tgtEl>
                                          <p:spTgt spid="2356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grpId="0" nodeType="clickEffect">
                                  <p:stCondLst>
                                    <p:cond delay="0"/>
                                  </p:stCondLst>
                                  <p:childTnLst>
                                    <p:set>
                                      <p:cBhvr>
                                        <p:cTn id="51" dur="1" fill="hold">
                                          <p:stCondLst>
                                            <p:cond delay="0"/>
                                          </p:stCondLst>
                                        </p:cTn>
                                        <p:tgtEl>
                                          <p:spTgt spid="23563"/>
                                        </p:tgtEl>
                                        <p:attrNameLst>
                                          <p:attrName>style.visibility</p:attrName>
                                        </p:attrNameLst>
                                      </p:cBhvr>
                                      <p:to>
                                        <p:strVal val="visible"/>
                                      </p:to>
                                    </p:set>
                                    <p:anim calcmode="lin" valueType="num">
                                      <p:cBhvr additive="base">
                                        <p:cTn id="52" dur="500" fill="hold"/>
                                        <p:tgtEl>
                                          <p:spTgt spid="23563"/>
                                        </p:tgtEl>
                                        <p:attrNameLst>
                                          <p:attrName>ppt_x</p:attrName>
                                        </p:attrNameLst>
                                      </p:cBhvr>
                                      <p:tavLst>
                                        <p:tav tm="0">
                                          <p:val>
                                            <p:strVal val="#ppt_x"/>
                                          </p:val>
                                        </p:tav>
                                        <p:tav tm="100000">
                                          <p:val>
                                            <p:strVal val="#ppt_x"/>
                                          </p:val>
                                        </p:tav>
                                      </p:tavLst>
                                    </p:anim>
                                    <p:anim calcmode="lin" valueType="num">
                                      <p:cBhvr additive="base">
                                        <p:cTn id="53" dur="500" fill="hold"/>
                                        <p:tgtEl>
                                          <p:spTgt spid="23563"/>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564"/>
                                        </p:tgtEl>
                                        <p:attrNameLst>
                                          <p:attrName>style.visibility</p:attrName>
                                        </p:attrNameLst>
                                      </p:cBhvr>
                                      <p:to>
                                        <p:strVal val="visible"/>
                                      </p:to>
                                    </p:set>
                                    <p:animEffect transition="in" filter="blinds(horizontal)">
                                      <p:cBhvr>
                                        <p:cTn id="58" dur="500"/>
                                        <p:tgtEl>
                                          <p:spTgt spid="23564"/>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3565"/>
                                        </p:tgtEl>
                                        <p:attrNameLst>
                                          <p:attrName>style.visibility</p:attrName>
                                        </p:attrNameLst>
                                      </p:cBhvr>
                                      <p:to>
                                        <p:strVal val="visible"/>
                                      </p:to>
                                    </p:set>
                                    <p:anim calcmode="lin" valueType="num">
                                      <p:cBhvr additive="base">
                                        <p:cTn id="63" dur="500" fill="hold"/>
                                        <p:tgtEl>
                                          <p:spTgt spid="23565"/>
                                        </p:tgtEl>
                                        <p:attrNameLst>
                                          <p:attrName>ppt_x</p:attrName>
                                        </p:attrNameLst>
                                      </p:cBhvr>
                                      <p:tavLst>
                                        <p:tav tm="0">
                                          <p:val>
                                            <p:strVal val="#ppt_x"/>
                                          </p:val>
                                        </p:tav>
                                        <p:tav tm="100000">
                                          <p:val>
                                            <p:strVal val="#ppt_x"/>
                                          </p:val>
                                        </p:tav>
                                      </p:tavLst>
                                    </p:anim>
                                    <p:anim calcmode="lin" valueType="num">
                                      <p:cBhvr additive="base">
                                        <p:cTn id="64" dur="500" fill="hold"/>
                                        <p:tgtEl>
                                          <p:spTgt spid="2356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23566"/>
                                        </p:tgtEl>
                                        <p:attrNameLst>
                                          <p:attrName>style.visibility</p:attrName>
                                        </p:attrNameLst>
                                      </p:cBhvr>
                                      <p:to>
                                        <p:strVal val="visible"/>
                                      </p:to>
                                    </p:set>
                                    <p:anim calcmode="lin" valueType="num">
                                      <p:cBhvr additive="base">
                                        <p:cTn id="69" dur="500" fill="hold"/>
                                        <p:tgtEl>
                                          <p:spTgt spid="23566"/>
                                        </p:tgtEl>
                                        <p:attrNameLst>
                                          <p:attrName>ppt_x</p:attrName>
                                        </p:attrNameLst>
                                      </p:cBhvr>
                                      <p:tavLst>
                                        <p:tav tm="0">
                                          <p:val>
                                            <p:strVal val="#ppt_x"/>
                                          </p:val>
                                        </p:tav>
                                        <p:tav tm="100000">
                                          <p:val>
                                            <p:strVal val="#ppt_x"/>
                                          </p:val>
                                        </p:tav>
                                      </p:tavLst>
                                    </p:anim>
                                    <p:anim calcmode="lin" valueType="num">
                                      <p:cBhvr additive="base">
                                        <p:cTn id="70" dur="500" fill="hold"/>
                                        <p:tgtEl>
                                          <p:spTgt spid="23566"/>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3567"/>
                                        </p:tgtEl>
                                        <p:attrNameLst>
                                          <p:attrName>style.visibility</p:attrName>
                                        </p:attrNameLst>
                                      </p:cBhvr>
                                      <p:to>
                                        <p:strVal val="visible"/>
                                      </p:to>
                                    </p:set>
                                    <p:animEffect transition="in" filter="blinds(horizontal)">
                                      <p:cBhvr>
                                        <p:cTn id="75" dur="500"/>
                                        <p:tgtEl>
                                          <p:spTgt spid="23567"/>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3568"/>
                                        </p:tgtEl>
                                        <p:attrNameLst>
                                          <p:attrName>style.visibility</p:attrName>
                                        </p:attrNameLst>
                                      </p:cBhvr>
                                      <p:to>
                                        <p:strVal val="visible"/>
                                      </p:to>
                                    </p:set>
                                    <p:anim calcmode="lin" valueType="num">
                                      <p:cBhvr additive="base">
                                        <p:cTn id="80" dur="500" fill="hold"/>
                                        <p:tgtEl>
                                          <p:spTgt spid="23568"/>
                                        </p:tgtEl>
                                        <p:attrNameLst>
                                          <p:attrName>ppt_x</p:attrName>
                                        </p:attrNameLst>
                                      </p:cBhvr>
                                      <p:tavLst>
                                        <p:tav tm="0">
                                          <p:val>
                                            <p:strVal val="#ppt_x"/>
                                          </p:val>
                                        </p:tav>
                                        <p:tav tm="100000">
                                          <p:val>
                                            <p:strVal val="#ppt_x"/>
                                          </p:val>
                                        </p:tav>
                                      </p:tavLst>
                                    </p:anim>
                                    <p:anim calcmode="lin" valueType="num">
                                      <p:cBhvr additive="base">
                                        <p:cTn id="81" dur="500" fill="hold"/>
                                        <p:tgtEl>
                                          <p:spTgt spid="23568"/>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3569"/>
                                        </p:tgtEl>
                                        <p:attrNameLst>
                                          <p:attrName>style.visibility</p:attrName>
                                        </p:attrNameLst>
                                      </p:cBhvr>
                                      <p:to>
                                        <p:strVal val="visible"/>
                                      </p:to>
                                    </p:set>
                                    <p:animEffect transition="in" filter="blinds(horizontal)">
                                      <p:cBhvr>
                                        <p:cTn id="86"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56" grpId="0" animBg="1"/>
      <p:bldP spid="23557" grpId="0"/>
      <p:bldP spid="23558" grpId="0" animBg="1"/>
      <p:bldP spid="23559" grpId="0"/>
      <p:bldP spid="23560" grpId="0" animBg="1"/>
      <p:bldP spid="23561" grpId="0" animBg="1"/>
      <p:bldP spid="23562" grpId="0"/>
      <p:bldP spid="23563" grpId="0" animBg="1"/>
      <p:bldP spid="23564" grpId="0"/>
      <p:bldP spid="23565" grpId="0" animBg="1"/>
      <p:bldP spid="23566" grpId="0" animBg="1"/>
      <p:bldP spid="23567" grpId="0"/>
      <p:bldP spid="23568" grpId="0" animBg="1"/>
      <p:bldP spid="2356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63750" y="2349501"/>
            <a:ext cx="7632700" cy="536575"/>
          </a:xfrm>
        </p:spPr>
        <p:txBody>
          <a:bodyPr>
            <a:noAutofit/>
          </a:bodyPr>
          <a:lstStyle/>
          <a:p>
            <a:pPr eaLnBrk="1" hangingPunct="1">
              <a:defRPr/>
            </a:pPr>
            <a:r>
              <a:rPr lang="zh-CN" altLang="en-US" sz="2800" b="1" dirty="0">
                <a:solidFill>
                  <a:srgbClr val="FF0000"/>
                </a:solidFill>
                <a:latin typeface="Times New Roman" pitchFamily="18" charset="0"/>
                <a:ea typeface="宋体" pitchFamily="2" charset="-122"/>
                <a:cs typeface="Times New Roman" pitchFamily="18" charset="0"/>
              </a:rPr>
              <a:t>情形</a:t>
            </a:r>
            <a:r>
              <a:rPr lang="en-US" altLang="zh-CN" sz="2800" b="1" dirty="0">
                <a:solidFill>
                  <a:srgbClr val="FF0000"/>
                </a:solidFill>
                <a:latin typeface="Times New Roman" pitchFamily="18" charset="0"/>
                <a:ea typeface="宋体" pitchFamily="2" charset="-122"/>
                <a:cs typeface="Times New Roman" pitchFamily="18" charset="0"/>
              </a:rPr>
              <a:t>2</a:t>
            </a:r>
            <a:r>
              <a:rPr lang="zh-CN" altLang="en-US" sz="2800" b="1" dirty="0">
                <a:solidFill>
                  <a:srgbClr val="FF0000"/>
                </a:solidFill>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假定远期利率为</a:t>
            </a:r>
            <a:r>
              <a:rPr lang="en-US" altLang="zh-CN" sz="2800" b="1" dirty="0">
                <a:latin typeface="Times New Roman" pitchFamily="18" charset="0"/>
                <a:ea typeface="宋体" pitchFamily="2" charset="-122"/>
                <a:cs typeface="Times New Roman" pitchFamily="18" charset="0"/>
              </a:rPr>
              <a:t>5.8% </a:t>
            </a:r>
            <a:r>
              <a:rPr lang="zh-CN" altLang="en-US" sz="2800" b="1" dirty="0">
                <a:latin typeface="Times New Roman" pitchFamily="18" charset="0"/>
                <a:ea typeface="宋体" pitchFamily="2" charset="-122"/>
                <a:cs typeface="Times New Roman" pitchFamily="18" charset="0"/>
              </a:rPr>
              <a:t>（小于</a:t>
            </a:r>
            <a:r>
              <a:rPr lang="en-US" altLang="zh-CN" sz="2800" b="1" dirty="0">
                <a:latin typeface="Times New Roman" pitchFamily="18" charset="0"/>
                <a:ea typeface="宋体" pitchFamily="2" charset="-122"/>
                <a:cs typeface="Times New Roman" pitchFamily="18" charset="0"/>
              </a:rPr>
              <a:t>5.84%</a:t>
            </a:r>
            <a:r>
              <a:rPr lang="en-US" altLang="zh-CN" sz="2800" b="1" dirty="0">
                <a:latin typeface="Times New Roman" pitchFamily="18" charset="0"/>
                <a:cs typeface="Times New Roman" pitchFamily="18" charset="0"/>
              </a:rPr>
              <a:t> </a:t>
            </a:r>
            <a:r>
              <a:rPr lang="zh-CN" altLang="en-US" sz="2800" b="1" dirty="0">
                <a:latin typeface="Times New Roman" pitchFamily="18" charset="0"/>
                <a:ea typeface="宋体" pitchFamily="2" charset="-122"/>
                <a:cs typeface="Times New Roman" pitchFamily="18" charset="0"/>
              </a:rPr>
              <a:t>）</a:t>
            </a:r>
          </a:p>
        </p:txBody>
      </p:sp>
      <p:sp>
        <p:nvSpPr>
          <p:cNvPr id="522243" name="Rectangle 3"/>
          <p:cNvSpPr>
            <a:spLocks noGrp="1" noChangeArrowheads="1"/>
          </p:cNvSpPr>
          <p:nvPr>
            <p:ph idx="1"/>
          </p:nvPr>
        </p:nvSpPr>
        <p:spPr>
          <a:xfrm>
            <a:off x="1703388" y="3068639"/>
            <a:ext cx="8496300" cy="2808287"/>
          </a:xfrm>
        </p:spPr>
        <p:txBody>
          <a:bodyPr/>
          <a:lstStyle/>
          <a:p>
            <a:pPr algn="just" eaLnBrk="1" hangingPunct="1"/>
            <a:r>
              <a:rPr lang="zh-CN" altLang="en-US" b="1" smtClean="0">
                <a:latin typeface="Times New Roman" pitchFamily="18" charset="0"/>
                <a:ea typeface="华文细黑" pitchFamily="2" charset="-122"/>
                <a:cs typeface="Times New Roman" pitchFamily="18" charset="0"/>
              </a:rPr>
              <a:t>构造如下的无风险套利组合</a:t>
            </a:r>
            <a:r>
              <a:rPr lang="en-US" altLang="zh-CN" b="1" smtClean="0">
                <a:latin typeface="Times New Roman" pitchFamily="18" charset="0"/>
                <a:ea typeface="华文细黑" pitchFamily="2" charset="-122"/>
                <a:cs typeface="Times New Roman" pitchFamily="18" charset="0"/>
              </a:rPr>
              <a:t>II</a:t>
            </a:r>
            <a:r>
              <a:rPr lang="zh-CN" altLang="en-US" b="1" smtClean="0">
                <a:latin typeface="Times New Roman" pitchFamily="18" charset="0"/>
                <a:ea typeface="华文细黑" pitchFamily="2" charset="-122"/>
                <a:cs typeface="Times New Roman" pitchFamily="18" charset="0"/>
              </a:rPr>
              <a:t>：</a:t>
            </a:r>
          </a:p>
          <a:p>
            <a:pPr lvl="1" algn="just" eaLnBrk="1" hangingPunct="1"/>
            <a:r>
              <a:rPr lang="en-US" altLang="zh-CN" b="1">
                <a:latin typeface="Times New Roman" pitchFamily="18" charset="0"/>
                <a:ea typeface="华文细黑" pitchFamily="2" charset="-122"/>
                <a:cs typeface="Times New Roman" pitchFamily="18" charset="0"/>
              </a:rPr>
              <a:t>(1) </a:t>
            </a:r>
            <a:r>
              <a:rPr lang="zh-CN" altLang="en-US" b="1">
                <a:latin typeface="Times New Roman" pitchFamily="18" charset="0"/>
                <a:ea typeface="华文细黑" pitchFamily="2" charset="-122"/>
                <a:cs typeface="Times New Roman" pitchFamily="18" charset="0"/>
              </a:rPr>
              <a:t>以</a:t>
            </a:r>
            <a:r>
              <a:rPr lang="en-US" altLang="zh-CN" b="1">
                <a:latin typeface="Times New Roman" pitchFamily="18" charset="0"/>
                <a:ea typeface="华文细黑" pitchFamily="2" charset="-122"/>
                <a:cs typeface="Times New Roman" pitchFamily="18" charset="0"/>
              </a:rPr>
              <a:t>5.25%</a:t>
            </a:r>
            <a:r>
              <a:rPr lang="zh-CN" altLang="en-US" b="1">
                <a:latin typeface="Times New Roman" pitchFamily="18" charset="0"/>
                <a:ea typeface="华文细黑" pitchFamily="2" charset="-122"/>
                <a:cs typeface="Times New Roman" pitchFamily="18" charset="0"/>
              </a:rPr>
              <a:t>的利率借入</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个月后到期的贷款</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a:t>
            </a:r>
          </a:p>
          <a:p>
            <a:pPr lvl="1" algn="just" eaLnBrk="1" hangingPunct="1"/>
            <a:r>
              <a:rPr lang="en-US" altLang="zh-CN" b="1">
                <a:latin typeface="Times New Roman" pitchFamily="18" charset="0"/>
                <a:ea typeface="华文细黑" pitchFamily="2" charset="-122"/>
                <a:cs typeface="Times New Roman" pitchFamily="18" charset="0"/>
              </a:rPr>
              <a:t>(2) </a:t>
            </a:r>
            <a:r>
              <a:rPr lang="zh-CN" altLang="en-US" b="1">
                <a:latin typeface="Times New Roman" pitchFamily="18" charset="0"/>
                <a:ea typeface="华文细黑" pitchFamily="2" charset="-122"/>
                <a:cs typeface="Times New Roman" pitchFamily="18" charset="0"/>
              </a:rPr>
              <a:t>把借入的</a:t>
            </a:r>
            <a:r>
              <a:rPr lang="en-US" altLang="zh-CN" b="1">
                <a:latin typeface="Times New Roman" pitchFamily="18" charset="0"/>
                <a:ea typeface="华文细黑" pitchFamily="2" charset="-122"/>
                <a:cs typeface="Times New Roman" pitchFamily="18" charset="0"/>
              </a:rPr>
              <a:t>1</a:t>
            </a:r>
            <a:r>
              <a:rPr lang="zh-CN" altLang="en-US" b="1">
                <a:latin typeface="Times New Roman" pitchFamily="18" charset="0"/>
                <a:ea typeface="华文细黑" pitchFamily="2" charset="-122"/>
                <a:cs typeface="Times New Roman" pitchFamily="18" charset="0"/>
              </a:rPr>
              <a:t>元投资于无风险资产</a:t>
            </a:r>
            <a:r>
              <a:rPr lang="en-US" altLang="zh-CN" b="1">
                <a:latin typeface="Times New Roman" pitchFamily="18" charset="0"/>
                <a:ea typeface="华文细黑" pitchFamily="2" charset="-122"/>
                <a:cs typeface="Times New Roman" pitchFamily="18" charset="0"/>
              </a:rPr>
              <a:t>12</a:t>
            </a:r>
            <a:r>
              <a:rPr lang="zh-CN" altLang="en-US" b="1">
                <a:latin typeface="Times New Roman" pitchFamily="18" charset="0"/>
                <a:ea typeface="华文细黑" pitchFamily="2" charset="-122"/>
                <a:cs typeface="Times New Roman" pitchFamily="18" charset="0"/>
              </a:rPr>
              <a:t>个月，利率为</a:t>
            </a:r>
            <a:r>
              <a:rPr lang="en-US" altLang="zh-CN" b="1">
                <a:latin typeface="Times New Roman" pitchFamily="18" charset="0"/>
                <a:ea typeface="华文细黑" pitchFamily="2" charset="-122"/>
                <a:cs typeface="Times New Roman" pitchFamily="18" charset="0"/>
              </a:rPr>
              <a:t>5.75%</a:t>
            </a:r>
            <a:r>
              <a:rPr lang="zh-CN" altLang="en-US" b="1">
                <a:latin typeface="Times New Roman" pitchFamily="18" charset="0"/>
                <a:ea typeface="华文细黑" pitchFamily="2" charset="-122"/>
                <a:cs typeface="Times New Roman" pitchFamily="18" charset="0"/>
              </a:rPr>
              <a:t>；</a:t>
            </a:r>
          </a:p>
          <a:p>
            <a:pPr lvl="1" eaLnBrk="1" hangingPunct="1"/>
            <a:r>
              <a:rPr lang="en-US" altLang="zh-CN" b="1">
                <a:latin typeface="Times New Roman" pitchFamily="18" charset="0"/>
                <a:ea typeface="华文细黑" pitchFamily="2" charset="-122"/>
                <a:cs typeface="Times New Roman" pitchFamily="18" charset="0"/>
              </a:rPr>
              <a:t>(3) </a:t>
            </a:r>
            <a:r>
              <a:rPr lang="zh-CN" altLang="en-US" b="1">
                <a:latin typeface="Times New Roman" pitchFamily="18" charset="0"/>
                <a:ea typeface="华文细黑" pitchFamily="2" charset="-122"/>
                <a:cs typeface="Times New Roman" pitchFamily="18" charset="0"/>
              </a:rPr>
              <a:t>再以</a:t>
            </a:r>
            <a:r>
              <a:rPr lang="en-US" altLang="zh-CN" b="1">
                <a:latin typeface="Times New Roman" pitchFamily="18" charset="0"/>
                <a:ea typeface="华文细黑" pitchFamily="2" charset="-122"/>
                <a:cs typeface="Times New Roman" pitchFamily="18" charset="0"/>
              </a:rPr>
              <a:t>5.8%</a:t>
            </a:r>
            <a:r>
              <a:rPr lang="zh-CN" altLang="en-US" b="1">
                <a:latin typeface="Times New Roman" pitchFamily="18" charset="0"/>
                <a:ea typeface="华文细黑" pitchFamily="2" charset="-122"/>
                <a:cs typeface="Times New Roman" pitchFamily="18" charset="0"/>
              </a:rPr>
              <a:t>远期利率水平买进一个三个月后开始的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月期</a:t>
            </a:r>
            <a:endParaRPr lang="en-US" altLang="zh-CN" b="1">
              <a:latin typeface="Times New Roman" pitchFamily="18" charset="0"/>
              <a:ea typeface="华文细黑" pitchFamily="2" charset="-122"/>
              <a:cs typeface="Times New Roman" pitchFamily="18" charset="0"/>
            </a:endParaRP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远期贷款，即要求在</a:t>
            </a:r>
            <a:r>
              <a:rPr lang="en-US" altLang="zh-CN" b="1">
                <a:latin typeface="Times New Roman" pitchFamily="18" charset="0"/>
                <a:ea typeface="华文细黑" pitchFamily="2" charset="-122"/>
                <a:cs typeface="Times New Roman" pitchFamily="18" charset="0"/>
              </a:rPr>
              <a:t>3</a:t>
            </a:r>
            <a:r>
              <a:rPr lang="zh-CN" altLang="en-US" b="1">
                <a:latin typeface="Times New Roman" pitchFamily="18" charset="0"/>
                <a:ea typeface="华文细黑" pitchFamily="2" charset="-122"/>
                <a:cs typeface="Times New Roman" pitchFamily="18" charset="0"/>
              </a:rPr>
              <a:t>个月后借入本金为</a:t>
            </a:r>
            <a:r>
              <a:rPr lang="en-US" altLang="zh-CN" b="1">
                <a:latin typeface="Times New Roman" pitchFamily="18" charset="0"/>
                <a:ea typeface="华文细黑" pitchFamily="2" charset="-122"/>
                <a:cs typeface="Times New Roman" pitchFamily="18" charset="0"/>
              </a:rPr>
              <a:t>1*(1+5.25%*3/12)</a:t>
            </a:r>
          </a:p>
          <a:p>
            <a:pPr lvl="1" eaLnBrk="1" hangingPunct="1">
              <a:buFont typeface="Wingdings 2" pitchFamily="18" charset="2"/>
              <a:buNone/>
            </a:pPr>
            <a:r>
              <a:rPr lang="zh-CN" altLang="en-US" b="1">
                <a:latin typeface="Times New Roman" pitchFamily="18" charset="0"/>
                <a:ea typeface="华文细黑" pitchFamily="2" charset="-122"/>
                <a:cs typeface="Times New Roman" pitchFamily="18" charset="0"/>
              </a:rPr>
              <a:t>的</a:t>
            </a:r>
            <a:r>
              <a:rPr lang="en-US" altLang="zh-CN" b="1">
                <a:latin typeface="Times New Roman" pitchFamily="18" charset="0"/>
                <a:ea typeface="华文细黑" pitchFamily="2" charset="-122"/>
                <a:cs typeface="Times New Roman" pitchFamily="18" charset="0"/>
              </a:rPr>
              <a:t>9</a:t>
            </a:r>
            <a:r>
              <a:rPr lang="zh-CN" altLang="en-US" b="1">
                <a:latin typeface="Times New Roman" pitchFamily="18" charset="0"/>
                <a:ea typeface="华文细黑" pitchFamily="2" charset="-122"/>
                <a:cs typeface="Times New Roman" pitchFamily="18" charset="0"/>
              </a:rPr>
              <a:t>个月期贷款。 </a:t>
            </a:r>
          </a:p>
        </p:txBody>
      </p:sp>
      <p:sp>
        <p:nvSpPr>
          <p:cNvPr id="522244"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2135188" y="1341438"/>
            <a:ext cx="7467600" cy="508000"/>
          </a:xfrm>
          <a:prstGeom prst="rect">
            <a:avLst/>
          </a:prstGeom>
        </p:spPr>
        <p:txBody>
          <a:bodyPr anchor="b"/>
          <a:lstStyle/>
          <a:p>
            <a:pPr algn="l">
              <a:spcBef>
                <a:spcPct val="0"/>
              </a:spcBef>
              <a:buClrTx/>
              <a:buSzTx/>
              <a:buFontTx/>
              <a:buNone/>
              <a:defRPr/>
            </a:pPr>
            <a:r>
              <a:rPr lang="zh-CN" altLang="en-US" sz="2800" b="1" cap="small" dirty="0">
                <a:latin typeface="+mj-lt"/>
                <a:ea typeface="+mj-ea"/>
                <a:cs typeface="+mj-cs"/>
              </a:rPr>
              <a:t>远期利率的计算</a:t>
            </a:r>
          </a:p>
        </p:txBody>
      </p:sp>
    </p:spTree>
    <p:extLst>
      <p:ext uri="{BB962C8B-B14F-4D97-AF65-F5344CB8AC3E}">
        <p14:creationId xmlns:p14="http://schemas.microsoft.com/office/powerpoint/2010/main" val="259081363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3"/>
          <p:cNvSpPr>
            <a:spLocks noGrp="1" noChangeArrowheads="1"/>
          </p:cNvSpPr>
          <p:nvPr>
            <p:ph idx="1"/>
          </p:nvPr>
        </p:nvSpPr>
        <p:spPr>
          <a:xfrm>
            <a:off x="1919289" y="1268414"/>
            <a:ext cx="8220075" cy="4873625"/>
          </a:xfrm>
        </p:spPr>
        <p:txBody>
          <a:bodyPr/>
          <a:lstStyle/>
          <a:p>
            <a:pPr algn="just" eaLnBrk="1" hangingPunct="1"/>
            <a:r>
              <a:rPr lang="zh-CN" altLang="en-US" b="1">
                <a:latin typeface="华文细黑" pitchFamily="2" charset="-122"/>
                <a:ea typeface="华文细黑" pitchFamily="2" charset="-122"/>
                <a:cs typeface="Times New Roman" pitchFamily="18" charset="0"/>
              </a:rPr>
              <a:t>分析这个组合的现金流情况：</a:t>
            </a:r>
          </a:p>
          <a:p>
            <a:pPr lvl="1" algn="just" eaLnBrk="1" hangingPunct="1"/>
            <a:r>
              <a:rPr lang="en-US" altLang="zh-CN" sz="2800" b="1">
                <a:latin typeface="Times New Roman" pitchFamily="18" charset="0"/>
                <a:ea typeface="华文细黑" pitchFamily="2" charset="-122"/>
                <a:cs typeface="Times New Roman" pitchFamily="18" charset="0"/>
              </a:rPr>
              <a:t>(1) </a:t>
            </a:r>
            <a:r>
              <a:rPr lang="zh-CN" altLang="en-US" sz="2800" b="1">
                <a:latin typeface="Times New Roman" pitchFamily="18" charset="0"/>
                <a:ea typeface="华文细黑" pitchFamily="2" charset="-122"/>
                <a:cs typeface="Times New Roman" pitchFamily="18" charset="0"/>
              </a:rPr>
              <a:t>在期初交易日，获得的贷款</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元又投资于无</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风险资产，而卖出远期贷款还不发生现金流，所</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以</a:t>
            </a:r>
            <a:r>
              <a:rPr lang="zh-CN" altLang="en-US" sz="2800" b="1">
                <a:solidFill>
                  <a:srgbClr val="FF0000"/>
                </a:solidFill>
                <a:latin typeface="Times New Roman" pitchFamily="18" charset="0"/>
                <a:ea typeface="华文细黑" pitchFamily="2" charset="-122"/>
                <a:cs typeface="Times New Roman" pitchFamily="18" charset="0"/>
              </a:rPr>
              <a:t>期初的现金流为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a:p>
            <a:pPr lvl="1" algn="just" eaLnBrk="1" hangingPunct="1"/>
            <a:r>
              <a:rPr lang="en-US" altLang="zh-CN" sz="2800" b="1">
                <a:latin typeface="Times New Roman" pitchFamily="18" charset="0"/>
                <a:ea typeface="华文细黑" pitchFamily="2" charset="-122"/>
                <a:cs typeface="Times New Roman" pitchFamily="18" charset="0"/>
              </a:rPr>
              <a:t>(2)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3</a:t>
            </a:r>
            <a:r>
              <a:rPr lang="zh-CN" altLang="en-US" sz="2800" b="1">
                <a:latin typeface="Times New Roman" pitchFamily="18" charset="0"/>
                <a:ea typeface="华文细黑" pitchFamily="2" charset="-122"/>
                <a:cs typeface="Times New Roman" pitchFamily="18" charset="0"/>
              </a:rPr>
              <a:t>个月后，</a:t>
            </a:r>
            <a:r>
              <a:rPr lang="en-US" altLang="zh-CN" sz="2800" b="1">
                <a:latin typeface="Times New Roman" pitchFamily="18" charset="0"/>
                <a:ea typeface="华文细黑" pitchFamily="2" charset="-122"/>
                <a:cs typeface="Times New Roman" pitchFamily="18" charset="0"/>
              </a:rPr>
              <a:t>1</a:t>
            </a:r>
            <a:r>
              <a:rPr lang="zh-CN" altLang="en-US" sz="2800" b="1">
                <a:latin typeface="Times New Roman" pitchFamily="18" charset="0"/>
                <a:ea typeface="华文细黑" pitchFamily="2" charset="-122"/>
                <a:cs typeface="Times New Roman" pitchFamily="18" charset="0"/>
              </a:rPr>
              <a:t>元钱的贷款到期，需要支付本</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加息一共：</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；而此时，当初签</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订的远期贷款开始生效，可以提供的贷款本金刚</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好能用于支付：</a:t>
            </a:r>
            <a:r>
              <a:rPr lang="en-US" altLang="zh-CN" sz="2800" b="1">
                <a:latin typeface="Times New Roman" pitchFamily="18" charset="0"/>
                <a:ea typeface="华文细黑" pitchFamily="2" charset="-122"/>
                <a:cs typeface="Times New Roman" pitchFamily="18" charset="0"/>
              </a:rPr>
              <a:t>1*(1+5.25%*3/12)</a:t>
            </a:r>
            <a:r>
              <a:rPr lang="zh-CN" altLang="en-US" sz="2800" b="1">
                <a:latin typeface="Times New Roman" pitchFamily="18" charset="0"/>
                <a:ea typeface="华文细黑" pitchFamily="2" charset="-122"/>
                <a:cs typeface="Times New Roman" pitchFamily="18" charset="0"/>
              </a:rPr>
              <a:t>。所以，</a:t>
            </a:r>
            <a:r>
              <a:rPr lang="zh-CN" altLang="en-US" sz="2800" b="1">
                <a:solidFill>
                  <a:srgbClr val="FF0000"/>
                </a:solidFill>
                <a:latin typeface="Times New Roman" pitchFamily="18" charset="0"/>
                <a:ea typeface="华文细黑" pitchFamily="2" charset="-122"/>
                <a:cs typeface="Times New Roman" pitchFamily="18" charset="0"/>
              </a:rPr>
              <a:t>净现</a:t>
            </a:r>
            <a:endParaRPr lang="en-US" altLang="zh-CN" sz="2800" b="1">
              <a:solidFill>
                <a:srgbClr val="FF0000"/>
              </a:solidFill>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solidFill>
                  <a:srgbClr val="FF0000"/>
                </a:solidFill>
                <a:latin typeface="Times New Roman" pitchFamily="18" charset="0"/>
                <a:ea typeface="华文细黑" pitchFamily="2" charset="-122"/>
                <a:cs typeface="Times New Roman" pitchFamily="18" charset="0"/>
              </a:rPr>
              <a:t>金流仍然为</a:t>
            </a:r>
            <a:r>
              <a:rPr lang="en-US" altLang="zh-CN" sz="2800" b="1">
                <a:solidFill>
                  <a:srgbClr val="FF0000"/>
                </a:solidFill>
                <a:latin typeface="Times New Roman" pitchFamily="18" charset="0"/>
                <a:ea typeface="华文细黑" pitchFamily="2" charset="-122"/>
                <a:cs typeface="Times New Roman" pitchFamily="18" charset="0"/>
              </a:rPr>
              <a:t>0</a:t>
            </a:r>
            <a:r>
              <a:rPr lang="zh-CN" altLang="en-US" sz="2800" b="1">
                <a:solidFill>
                  <a:srgbClr val="FF0000"/>
                </a:solidFill>
                <a:latin typeface="Times New Roman" pitchFamily="18" charset="0"/>
                <a:ea typeface="华文细黑" pitchFamily="2" charset="-122"/>
                <a:cs typeface="Times New Roman" pitchFamily="18" charset="0"/>
              </a:rPr>
              <a:t>。</a:t>
            </a:r>
          </a:p>
        </p:txBody>
      </p:sp>
      <p:sp>
        <p:nvSpPr>
          <p:cNvPr id="523267"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254805060"/>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3"/>
          <p:cNvSpPr>
            <a:spLocks noGrp="1" noChangeArrowheads="1"/>
          </p:cNvSpPr>
          <p:nvPr>
            <p:ph idx="1"/>
          </p:nvPr>
        </p:nvSpPr>
        <p:spPr>
          <a:xfrm>
            <a:off x="1981200" y="1600201"/>
            <a:ext cx="8218488" cy="3844925"/>
          </a:xfrm>
        </p:spPr>
        <p:txBody>
          <a:bodyPr/>
          <a:lstStyle/>
          <a:p>
            <a:pPr lvl="1" algn="just" eaLnBrk="1" hangingPunct="1"/>
            <a:r>
              <a:rPr lang="en-US" altLang="zh-CN" sz="2800" b="1">
                <a:latin typeface="Times New Roman" pitchFamily="18" charset="0"/>
                <a:ea typeface="华文细黑" pitchFamily="2" charset="-122"/>
                <a:cs typeface="Times New Roman" pitchFamily="18" charset="0"/>
              </a:rPr>
              <a:t>(3) </a:t>
            </a:r>
            <a:r>
              <a:rPr lang="zh-CN" altLang="en-US" sz="2800" b="1">
                <a:latin typeface="Times New Roman" pitchFamily="18" charset="0"/>
                <a:ea typeface="华文细黑" pitchFamily="2" charset="-122"/>
                <a:cs typeface="Times New Roman" pitchFamily="18" charset="0"/>
              </a:rPr>
              <a:t>在</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个月后，投资</a:t>
            </a:r>
            <a:r>
              <a:rPr lang="en-US" altLang="zh-CN" sz="2800" b="1">
                <a:latin typeface="Times New Roman" pitchFamily="18" charset="0"/>
                <a:ea typeface="华文细黑" pitchFamily="2" charset="-122"/>
                <a:cs typeface="Times New Roman" pitchFamily="18" charset="0"/>
              </a:rPr>
              <a:t>12</a:t>
            </a:r>
            <a:r>
              <a:rPr lang="zh-CN" altLang="en-US" sz="2800" b="1">
                <a:latin typeface="Times New Roman" pitchFamily="18" charset="0"/>
                <a:ea typeface="华文细黑" pitchFamily="2" charset="-122"/>
                <a:cs typeface="Times New Roman" pitchFamily="18" charset="0"/>
              </a:rPr>
              <a:t>个月的无风险资产获得</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回报，本加息为：</a:t>
            </a:r>
            <a:r>
              <a:rPr lang="en-US" altLang="zh-CN" sz="2800" b="1">
                <a:latin typeface="Times New Roman" pitchFamily="18" charset="0"/>
                <a:ea typeface="华文细黑" pitchFamily="2" charset="-122"/>
                <a:cs typeface="Times New Roman" pitchFamily="18" charset="0"/>
              </a:rPr>
              <a:t>1*(1+5.75%*12/12)</a:t>
            </a:r>
            <a:r>
              <a:rPr lang="zh-CN" altLang="en-US" sz="2800" b="1">
                <a:latin typeface="Times New Roman" pitchFamily="18" charset="0"/>
                <a:ea typeface="华文细黑" pitchFamily="2" charset="-122"/>
                <a:cs typeface="Times New Roman" pitchFamily="18" charset="0"/>
              </a:rPr>
              <a:t>；而远期贷</a:t>
            </a:r>
            <a:endParaRPr lang="en-US" altLang="zh-CN" sz="2800" b="1">
              <a:latin typeface="Times New Roman" pitchFamily="18" charset="0"/>
              <a:ea typeface="华文细黑" pitchFamily="2" charset="-122"/>
              <a:cs typeface="Times New Roman" pitchFamily="18" charset="0"/>
            </a:endParaRPr>
          </a:p>
          <a:p>
            <a:pPr lvl="1" algn="just" eaLnBrk="1" hangingPunct="1">
              <a:buFont typeface="Wingdings 2" pitchFamily="18" charset="2"/>
              <a:buNone/>
            </a:pPr>
            <a:r>
              <a:rPr lang="zh-CN" altLang="en-US" sz="2800" b="1">
                <a:latin typeface="Times New Roman" pitchFamily="18" charset="0"/>
                <a:ea typeface="华文细黑" pitchFamily="2" charset="-122"/>
                <a:cs typeface="Times New Roman" pitchFamily="18" charset="0"/>
              </a:rPr>
              <a:t>款到期，需要支付的本加息一共为：</a:t>
            </a:r>
            <a:endParaRPr lang="en-US" altLang="zh-CN" sz="2800" b="1">
              <a:latin typeface="Times New Roman" pitchFamily="18" charset="0"/>
              <a:ea typeface="华文细黑" pitchFamily="2" charset="-122"/>
              <a:cs typeface="Times New Roman" pitchFamily="18" charset="0"/>
            </a:endParaRPr>
          </a:p>
          <a:p>
            <a:pPr lvl="1" algn="ctr" eaLnBrk="1" hangingPunct="1">
              <a:buFont typeface="Wingdings 2" pitchFamily="18" charset="2"/>
              <a:buNone/>
            </a:pPr>
            <a:r>
              <a:rPr lang="en-US" altLang="zh-CN" sz="2800" b="1">
                <a:latin typeface="Times New Roman" pitchFamily="18" charset="0"/>
                <a:ea typeface="华文细黑" pitchFamily="2" charset="-122"/>
                <a:cs typeface="Times New Roman" pitchFamily="18" charset="0"/>
              </a:rPr>
              <a:t>1*(1+5.25%*3/12)*(1+5.8%*9/12)</a:t>
            </a:r>
            <a:r>
              <a:rPr lang="zh-CN" altLang="en-US" sz="2800" b="1">
                <a:latin typeface="Times New Roman" pitchFamily="18" charset="0"/>
                <a:ea typeface="华文细黑" pitchFamily="2" charset="-122"/>
                <a:cs typeface="Times New Roman" pitchFamily="18" charset="0"/>
              </a:rPr>
              <a:t>。</a:t>
            </a:r>
          </a:p>
          <a:p>
            <a:pPr algn="just" eaLnBrk="1" hangingPunct="1"/>
            <a:r>
              <a:rPr lang="zh-CN" altLang="en-US" b="1">
                <a:latin typeface="Times New Roman" pitchFamily="18" charset="0"/>
                <a:ea typeface="华文细黑" pitchFamily="2" charset="-122"/>
                <a:cs typeface="Times New Roman" pitchFamily="18" charset="0"/>
              </a:rPr>
              <a:t>现金流为：</a:t>
            </a:r>
          </a:p>
          <a:p>
            <a:pPr lvl="1" eaLnBrk="1" hangingPunct="1">
              <a:buFontTx/>
              <a:buNone/>
            </a:pPr>
            <a:r>
              <a:rPr lang="en-US" altLang="zh-CN" sz="2800" b="1">
                <a:latin typeface="Times New Roman" pitchFamily="18" charset="0"/>
                <a:ea typeface="华文细黑" pitchFamily="2" charset="-122"/>
                <a:cs typeface="Times New Roman" pitchFamily="18" charset="0"/>
              </a:rPr>
              <a:t>1*(1+5.75%*12/12) - 1*(1+5.25%*3/12)</a:t>
            </a:r>
          </a:p>
          <a:p>
            <a:pPr lvl="1" eaLnBrk="1" hangingPunct="1">
              <a:buFontTx/>
              <a:buNone/>
            </a:pPr>
            <a:r>
              <a:rPr lang="zh-CN" altLang="en-US" sz="2800" b="1">
                <a:latin typeface="Times New Roman" pitchFamily="18" charset="0"/>
                <a:ea typeface="华文细黑" pitchFamily="2" charset="-122"/>
                <a:cs typeface="Times New Roman" pitchFamily="18" charset="0"/>
              </a:rPr>
              <a:t>      </a:t>
            </a:r>
            <a:r>
              <a:rPr lang="en-US" altLang="zh-CN" sz="2800" b="1">
                <a:latin typeface="Times New Roman" pitchFamily="18" charset="0"/>
                <a:ea typeface="华文细黑" pitchFamily="2" charset="-122"/>
                <a:cs typeface="Times New Roman" pitchFamily="18" charset="0"/>
              </a:rPr>
              <a:t>* (1+5.8%*9/12) = 0.03% </a:t>
            </a:r>
          </a:p>
          <a:p>
            <a:pPr eaLnBrk="1" hangingPunct="1"/>
            <a:endParaRPr lang="en-US" altLang="zh-CN" sz="1600"/>
          </a:p>
        </p:txBody>
      </p:sp>
      <p:sp>
        <p:nvSpPr>
          <p:cNvPr id="524291"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线形标注 1 4"/>
          <p:cNvSpPr/>
          <p:nvPr/>
        </p:nvSpPr>
        <p:spPr>
          <a:xfrm>
            <a:off x="6383338" y="5373688"/>
            <a:ext cx="3960812" cy="647700"/>
          </a:xfrm>
          <a:prstGeom prst="borderCallout1">
            <a:avLst>
              <a:gd name="adj1" fmla="val 18750"/>
              <a:gd name="adj2" fmla="val -8333"/>
              <a:gd name="adj3" fmla="val -68279"/>
              <a:gd name="adj4" fmla="val -882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latin typeface="华文细黑" pitchFamily="2" charset="-122"/>
                <a:ea typeface="华文细黑" pitchFamily="2" charset="-122"/>
              </a:rPr>
              <a:t>无风险盈利（套利机会）</a:t>
            </a:r>
          </a:p>
        </p:txBody>
      </p:sp>
    </p:spTree>
    <p:extLst>
      <p:ext uri="{BB962C8B-B14F-4D97-AF65-F5344CB8AC3E}">
        <p14:creationId xmlns:p14="http://schemas.microsoft.com/office/powerpoint/2010/main" val="960604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992313" y="404814"/>
            <a:ext cx="7467600" cy="581025"/>
          </a:xfrm>
        </p:spPr>
        <p:txBody>
          <a:bodyPr>
            <a:noAutofit/>
          </a:bodyPr>
          <a:lstStyle/>
          <a:p>
            <a:pPr algn="ctr" eaLnBrk="1" hangingPunct="1">
              <a:defRPr/>
            </a:pPr>
            <a:r>
              <a:rPr lang="zh-CN" altLang="en-US" sz="3600" dirty="0">
                <a:latin typeface="Times New Roman" pitchFamily="18" charset="0"/>
                <a:cs typeface="Times New Roman" pitchFamily="18" charset="0"/>
              </a:rPr>
              <a:t>总结</a:t>
            </a:r>
            <a:r>
              <a:rPr lang="en-US" altLang="zh-CN" sz="3600" dirty="0">
                <a:latin typeface="Times New Roman" pitchFamily="18" charset="0"/>
                <a:cs typeface="Times New Roman" pitchFamily="18" charset="0"/>
              </a:rPr>
              <a:t>II</a:t>
            </a:r>
            <a:r>
              <a:rPr lang="zh-CN" altLang="en-US" sz="3600" dirty="0">
                <a:latin typeface="Times New Roman" pitchFamily="18" charset="0"/>
                <a:cs typeface="Times New Roman" pitchFamily="18" charset="0"/>
              </a:rPr>
              <a:t>：</a:t>
            </a:r>
          </a:p>
        </p:txBody>
      </p:sp>
      <p:sp>
        <p:nvSpPr>
          <p:cNvPr id="525315" name="Text Box 3"/>
          <p:cNvSpPr txBox="1">
            <a:spLocks noChangeArrowheads="1"/>
          </p:cNvSpPr>
          <p:nvPr/>
        </p:nvSpPr>
        <p:spPr bwMode="auto">
          <a:xfrm>
            <a:off x="4114800" y="1295401"/>
            <a:ext cx="3429000" cy="523875"/>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en-US" altLang="zh-CN" sz="2800" b="1">
                <a:latin typeface="Times New Roman" pitchFamily="18" charset="0"/>
                <a:ea typeface="隶书" pitchFamily="49" charset="-122"/>
              </a:rPr>
              <a:t>&lt;</a:t>
            </a:r>
            <a:r>
              <a:rPr kumimoji="1" lang="en-US" altLang="zh-CN" sz="2800" b="1">
                <a:latin typeface="Times New Roman" pitchFamily="18" charset="0"/>
                <a:ea typeface="宋体" charset="-122"/>
              </a:rPr>
              <a:t>5.84%</a:t>
            </a:r>
          </a:p>
        </p:txBody>
      </p:sp>
      <p:sp>
        <p:nvSpPr>
          <p:cNvPr id="525316" name="AutoShape 4"/>
          <p:cNvSpPr>
            <a:spLocks noChangeArrowheads="1"/>
          </p:cNvSpPr>
          <p:nvPr/>
        </p:nvSpPr>
        <p:spPr bwMode="auto">
          <a:xfrm>
            <a:off x="5410200" y="18288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17" name="Text Box 5"/>
          <p:cNvSpPr txBox="1">
            <a:spLocks noChangeArrowheads="1"/>
          </p:cNvSpPr>
          <p:nvPr/>
        </p:nvSpPr>
        <p:spPr bwMode="auto">
          <a:xfrm>
            <a:off x="3048000" y="2209801"/>
            <a:ext cx="5562600" cy="519113"/>
          </a:xfrm>
          <a:prstGeom prst="rect">
            <a:avLst/>
          </a:prstGeom>
          <a:noFill/>
          <a:ln w="9525">
            <a:noFill/>
            <a:miter lim="800000"/>
            <a:headEnd/>
            <a:tailEnd/>
          </a:ln>
        </p:spPr>
        <p:txBody>
          <a:bodyPr>
            <a:spAutoFit/>
          </a:bodyPr>
          <a:lstStyle/>
          <a:p>
            <a:pPr>
              <a:spcBef>
                <a:spcPct val="50000"/>
              </a:spcBef>
            </a:pPr>
            <a:r>
              <a:rPr kumimoji="1" lang="zh-CN" altLang="en-US" sz="2800">
                <a:latin typeface="Times New Roman" pitchFamily="18" charset="0"/>
                <a:ea typeface="隶书" pitchFamily="49" charset="-122"/>
              </a:rPr>
              <a:t>构造套利组合</a:t>
            </a:r>
            <a:r>
              <a:rPr kumimoji="1" lang="en-US" altLang="zh-CN" sz="2800">
                <a:latin typeface="Times New Roman" pitchFamily="18" charset="0"/>
                <a:ea typeface="隶书" pitchFamily="49" charset="-122"/>
              </a:rPr>
              <a:t>II</a:t>
            </a:r>
            <a:r>
              <a:rPr kumimoji="1" lang="zh-CN" altLang="en-US" sz="2800">
                <a:latin typeface="Times New Roman" pitchFamily="18" charset="0"/>
                <a:ea typeface="隶书" pitchFamily="49" charset="-122"/>
              </a:rPr>
              <a:t>获取无风险利润</a:t>
            </a:r>
          </a:p>
        </p:txBody>
      </p:sp>
      <p:sp>
        <p:nvSpPr>
          <p:cNvPr id="525318" name="AutoShape 6"/>
          <p:cNvSpPr>
            <a:spLocks noChangeArrowheads="1"/>
          </p:cNvSpPr>
          <p:nvPr/>
        </p:nvSpPr>
        <p:spPr bwMode="auto">
          <a:xfrm>
            <a:off x="5410200" y="2667000"/>
            <a:ext cx="762000" cy="6858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19" name="Text Box 7"/>
          <p:cNvSpPr txBox="1">
            <a:spLocks noChangeArrowheads="1"/>
          </p:cNvSpPr>
          <p:nvPr/>
        </p:nvSpPr>
        <p:spPr bwMode="auto">
          <a:xfrm>
            <a:off x="2208214" y="3429001"/>
            <a:ext cx="2820987" cy="523875"/>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ea typeface="宋体" charset="-122"/>
              </a:rPr>
              <a:t>远期</a:t>
            </a:r>
            <a:r>
              <a:rPr kumimoji="1" lang="zh-CN" altLang="en-US" sz="2800" b="1">
                <a:latin typeface="宋体" charset="-122"/>
                <a:ea typeface="宋体" charset="-122"/>
              </a:rPr>
              <a:t>贷款的需求</a:t>
            </a:r>
          </a:p>
        </p:txBody>
      </p:sp>
      <p:sp>
        <p:nvSpPr>
          <p:cNvPr id="525320" name="Line 8"/>
          <p:cNvSpPr>
            <a:spLocks noChangeShapeType="1"/>
          </p:cNvSpPr>
          <p:nvPr/>
        </p:nvSpPr>
        <p:spPr bwMode="auto">
          <a:xfrm flipV="1">
            <a:off x="5029200" y="332105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525321" name="AutoShape 9"/>
          <p:cNvSpPr>
            <a:spLocks noChangeArrowheads="1"/>
          </p:cNvSpPr>
          <p:nvPr/>
        </p:nvSpPr>
        <p:spPr bwMode="auto">
          <a:xfrm>
            <a:off x="3505200" y="419100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22" name="Text Box 10"/>
          <p:cNvSpPr txBox="1">
            <a:spLocks noChangeArrowheads="1"/>
          </p:cNvSpPr>
          <p:nvPr/>
        </p:nvSpPr>
        <p:spPr bwMode="auto">
          <a:xfrm>
            <a:off x="2927350" y="4797426"/>
            <a:ext cx="1752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远期利率</a:t>
            </a:r>
          </a:p>
        </p:txBody>
      </p:sp>
      <p:sp>
        <p:nvSpPr>
          <p:cNvPr id="525323" name="Line 11"/>
          <p:cNvSpPr>
            <a:spLocks noChangeShapeType="1"/>
          </p:cNvSpPr>
          <p:nvPr/>
        </p:nvSpPr>
        <p:spPr bwMode="auto">
          <a:xfrm flipV="1">
            <a:off x="7010400" y="4876800"/>
            <a:ext cx="0" cy="533400"/>
          </a:xfrm>
          <a:prstGeom prst="line">
            <a:avLst/>
          </a:prstGeom>
          <a:noFill/>
          <a:ln w="38100">
            <a:solidFill>
              <a:srgbClr val="00FF00"/>
            </a:solidFill>
            <a:round/>
            <a:headEnd type="triangle" w="med" len="med"/>
            <a:tailEnd/>
          </a:ln>
        </p:spPr>
        <p:txBody>
          <a:bodyPr/>
          <a:lstStyle/>
          <a:p>
            <a:endParaRPr lang="zh-CN" altLang="en-US"/>
          </a:p>
        </p:txBody>
      </p:sp>
      <p:sp>
        <p:nvSpPr>
          <p:cNvPr id="525324" name="Text Box 12"/>
          <p:cNvSpPr txBox="1">
            <a:spLocks noChangeArrowheads="1"/>
          </p:cNvSpPr>
          <p:nvPr/>
        </p:nvSpPr>
        <p:spPr bwMode="auto">
          <a:xfrm>
            <a:off x="6781800" y="3276600"/>
            <a:ext cx="2362200" cy="946150"/>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ea typeface="宋体" charset="-122"/>
              </a:rPr>
              <a:t>12</a:t>
            </a:r>
            <a:r>
              <a:rPr kumimoji="1" lang="zh-CN" altLang="en-US" sz="2800" b="1">
                <a:latin typeface="宋体" charset="-122"/>
                <a:ea typeface="宋体" charset="-122"/>
              </a:rPr>
              <a:t>个月期即期贷款的供给</a:t>
            </a:r>
          </a:p>
        </p:txBody>
      </p:sp>
      <p:sp>
        <p:nvSpPr>
          <p:cNvPr id="525325" name="Line 13"/>
          <p:cNvSpPr>
            <a:spLocks noChangeShapeType="1"/>
          </p:cNvSpPr>
          <p:nvPr/>
        </p:nvSpPr>
        <p:spPr bwMode="auto">
          <a:xfrm flipV="1">
            <a:off x="6705600" y="3352800"/>
            <a:ext cx="0" cy="762000"/>
          </a:xfrm>
          <a:prstGeom prst="line">
            <a:avLst/>
          </a:prstGeom>
          <a:noFill/>
          <a:ln w="38100">
            <a:solidFill>
              <a:schemeClr val="hlink"/>
            </a:solidFill>
            <a:round/>
            <a:headEnd/>
            <a:tailEnd type="triangle" w="med" len="med"/>
          </a:ln>
        </p:spPr>
        <p:txBody>
          <a:bodyPr/>
          <a:lstStyle/>
          <a:p>
            <a:endParaRPr lang="zh-CN" altLang="en-US"/>
          </a:p>
        </p:txBody>
      </p:sp>
      <p:sp>
        <p:nvSpPr>
          <p:cNvPr id="525326" name="AutoShape 14"/>
          <p:cNvSpPr>
            <a:spLocks noChangeArrowheads="1"/>
          </p:cNvSpPr>
          <p:nvPr/>
        </p:nvSpPr>
        <p:spPr bwMode="auto">
          <a:xfrm>
            <a:off x="7391400" y="4222750"/>
            <a:ext cx="762000" cy="457200"/>
          </a:xfrm>
          <a:prstGeom prst="downArrow">
            <a:avLst>
              <a:gd name="adj1" fmla="val 50000"/>
              <a:gd name="adj2" fmla="val 25000"/>
            </a:avLst>
          </a:prstGeom>
          <a:solidFill>
            <a:srgbClr val="FFFFFF"/>
          </a:solidFill>
          <a:ln w="9525">
            <a:solidFill>
              <a:srgbClr val="000000"/>
            </a:solidFill>
            <a:miter lim="800000"/>
            <a:headEnd/>
            <a:tailEnd/>
          </a:ln>
        </p:spPr>
        <p:txBody>
          <a:bodyPr wrap="none" anchor="ctr"/>
          <a:lstStyle/>
          <a:p>
            <a:endParaRPr lang="zh-CN" altLang="en-US"/>
          </a:p>
        </p:txBody>
      </p:sp>
      <p:sp>
        <p:nvSpPr>
          <p:cNvPr id="525327" name="Text Box 15"/>
          <p:cNvSpPr txBox="1">
            <a:spLocks noChangeArrowheads="1"/>
          </p:cNvSpPr>
          <p:nvPr/>
        </p:nvSpPr>
        <p:spPr bwMode="auto">
          <a:xfrm>
            <a:off x="7104063" y="4797426"/>
            <a:ext cx="17526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charset="-122"/>
                <a:ea typeface="宋体" charset="-122"/>
              </a:rPr>
              <a:t>即期利率</a:t>
            </a:r>
          </a:p>
        </p:txBody>
      </p:sp>
      <p:sp>
        <p:nvSpPr>
          <p:cNvPr id="525328" name="Line 16"/>
          <p:cNvSpPr>
            <a:spLocks noChangeShapeType="1"/>
          </p:cNvSpPr>
          <p:nvPr/>
        </p:nvSpPr>
        <p:spPr bwMode="auto">
          <a:xfrm flipV="1">
            <a:off x="4724400" y="4891088"/>
            <a:ext cx="0" cy="533400"/>
          </a:xfrm>
          <a:prstGeom prst="line">
            <a:avLst/>
          </a:prstGeom>
          <a:noFill/>
          <a:ln w="38100">
            <a:solidFill>
              <a:schemeClr val="hlink"/>
            </a:solidFill>
            <a:round/>
            <a:headEnd/>
            <a:tailEnd type="triangle" w="med" len="med"/>
          </a:ln>
        </p:spPr>
        <p:txBody>
          <a:bodyPr/>
          <a:lstStyle/>
          <a:p>
            <a:endParaRPr lang="zh-CN" altLang="en-US"/>
          </a:p>
        </p:txBody>
      </p:sp>
      <p:sp>
        <p:nvSpPr>
          <p:cNvPr id="525329" name="Text Box 17"/>
          <p:cNvSpPr txBox="1">
            <a:spLocks noChangeArrowheads="1"/>
          </p:cNvSpPr>
          <p:nvPr/>
        </p:nvSpPr>
        <p:spPr bwMode="auto">
          <a:xfrm>
            <a:off x="4114800" y="5507038"/>
            <a:ext cx="3810000" cy="588962"/>
          </a:xfrm>
          <a:prstGeom prst="rect">
            <a:avLst/>
          </a:prstGeom>
          <a:noFill/>
          <a:ln w="9525">
            <a:solidFill>
              <a:schemeClr val="hlink"/>
            </a:solidFill>
            <a:miter lim="800000"/>
            <a:headEnd/>
            <a:tailEnd/>
          </a:ln>
        </p:spPr>
        <p:txBody>
          <a:bodyPr>
            <a:spAutoFit/>
          </a:bodyPr>
          <a:lstStyle/>
          <a:p>
            <a:pPr>
              <a:spcBef>
                <a:spcPct val="50000"/>
              </a:spcBef>
            </a:pPr>
            <a:r>
              <a:rPr kumimoji="1" lang="zh-CN" altLang="en-US" sz="2800" b="1">
                <a:latin typeface="宋体" charset="-122"/>
                <a:ea typeface="宋体" charset="-122"/>
              </a:rPr>
              <a:t>远期利率</a:t>
            </a:r>
            <a:r>
              <a:rPr kumimoji="1" lang="zh-CN" altLang="en-US" sz="3200" b="1">
                <a:latin typeface="Times New Roman" pitchFamily="18" charset="0"/>
                <a:ea typeface="隶书" pitchFamily="49" charset="-122"/>
              </a:rPr>
              <a:t>＝ </a:t>
            </a:r>
            <a:r>
              <a:rPr kumimoji="1" lang="en-US" altLang="zh-CN" sz="2800" b="1">
                <a:latin typeface="Times New Roman" pitchFamily="18" charset="0"/>
                <a:ea typeface="宋体" charset="-122"/>
              </a:rPr>
              <a:t>5.84%</a:t>
            </a:r>
          </a:p>
        </p:txBody>
      </p:sp>
    </p:spTree>
    <p:extLst>
      <p:ext uri="{BB962C8B-B14F-4D97-AF65-F5344CB8AC3E}">
        <p14:creationId xmlns:p14="http://schemas.microsoft.com/office/powerpoint/2010/main" val="319588310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919288" y="1700213"/>
            <a:ext cx="8280400" cy="4032250"/>
          </a:xfrm>
        </p:spPr>
        <p:txBody>
          <a:bodyPr>
            <a:normAutofit lnSpcReduction="10000"/>
          </a:bodyPr>
          <a:lstStyle/>
          <a:p>
            <a:pPr eaLnBrk="1" hangingPunct="1">
              <a:lnSpc>
                <a:spcPct val="90000"/>
              </a:lnSpc>
            </a:pPr>
            <a:r>
              <a:rPr lang="zh-CN" altLang="en-US" b="1">
                <a:latin typeface="华文细黑" pitchFamily="2" charset="-122"/>
                <a:ea typeface="华文细黑" pitchFamily="2" charset="-122"/>
              </a:rPr>
              <a:t>只要市场上的远期利率不满足前面的公式，我们都</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b="1">
                <a:latin typeface="华文细黑" pitchFamily="2" charset="-122"/>
                <a:ea typeface="华文细黑" pitchFamily="2" charset="-122"/>
              </a:rPr>
              <a:t>能找到无风险套利组合来实现套利机会。</a:t>
            </a:r>
          </a:p>
          <a:p>
            <a:pPr lvl="1" eaLnBrk="1" hangingPunct="1">
              <a:lnSpc>
                <a:spcPct val="90000"/>
              </a:lnSpc>
            </a:pPr>
            <a:r>
              <a:rPr lang="zh-CN" altLang="en-US">
                <a:latin typeface="Times New Roman" pitchFamily="18" charset="0"/>
                <a:ea typeface="华文细黑" pitchFamily="2" charset="-122"/>
                <a:cs typeface="Times New Roman" pitchFamily="18" charset="0"/>
              </a:rPr>
              <a:t>市场上的远期利率大于理论值</a:t>
            </a:r>
            <a:r>
              <a:rPr lang="en-US" altLang="zh-CN">
                <a:latin typeface="Times New Roman" pitchFamily="18" charset="0"/>
                <a:ea typeface="华文细黑" pitchFamily="2" charset="-122"/>
                <a:cs typeface="Times New Roman" pitchFamily="18" charset="0"/>
              </a:rPr>
              <a:t>5.84%</a:t>
            </a:r>
            <a:r>
              <a:rPr lang="zh-CN" altLang="en-US">
                <a:latin typeface="Times New Roman" pitchFamily="18" charset="0"/>
                <a:ea typeface="华文细黑" pitchFamily="2" charset="-122"/>
                <a:cs typeface="Times New Roman" pitchFamily="18" charset="0"/>
              </a:rPr>
              <a:t>，可构造套利组合</a:t>
            </a:r>
            <a:r>
              <a:rPr lang="en-US" altLang="zh-CN" b="1">
                <a:latin typeface="Times New Roman" pitchFamily="18" charset="0"/>
                <a:ea typeface="华文细黑" pitchFamily="2" charset="-122"/>
                <a:cs typeface="Times New Roman" pitchFamily="18" charset="0"/>
              </a:rPr>
              <a:t>I</a:t>
            </a:r>
          </a:p>
          <a:p>
            <a:pPr lvl="1" eaLnBrk="1" hangingPunct="1">
              <a:lnSpc>
                <a:spcPct val="90000"/>
              </a:lnSpc>
              <a:buFont typeface="Wingdings 2" pitchFamily="18" charset="2"/>
              <a:buNone/>
            </a:pPr>
            <a:r>
              <a:rPr lang="zh-CN" altLang="en-US">
                <a:latin typeface="Times New Roman" pitchFamily="18" charset="0"/>
                <a:ea typeface="华文细黑" pitchFamily="2" charset="-122"/>
                <a:cs typeface="Times New Roman" pitchFamily="18" charset="0"/>
              </a:rPr>
              <a:t>获得套利收益，</a:t>
            </a:r>
          </a:p>
          <a:p>
            <a:pPr lvl="1" eaLnBrk="1" hangingPunct="1">
              <a:lnSpc>
                <a:spcPct val="90000"/>
              </a:lnSpc>
            </a:pPr>
            <a:r>
              <a:rPr lang="zh-CN" altLang="en-US">
                <a:latin typeface="Times New Roman" pitchFamily="18" charset="0"/>
                <a:ea typeface="华文细黑" pitchFamily="2" charset="-122"/>
                <a:cs typeface="Times New Roman" pitchFamily="18" charset="0"/>
              </a:rPr>
              <a:t>市场上的远期利率小于</a:t>
            </a:r>
            <a:r>
              <a:rPr lang="en-US" altLang="zh-CN">
                <a:latin typeface="Times New Roman" pitchFamily="18" charset="0"/>
                <a:ea typeface="华文细黑" pitchFamily="2" charset="-122"/>
                <a:cs typeface="Times New Roman" pitchFamily="18" charset="0"/>
              </a:rPr>
              <a:t>5.84%</a:t>
            </a:r>
            <a:r>
              <a:rPr lang="zh-CN" altLang="en-US">
                <a:latin typeface="Times New Roman" pitchFamily="18" charset="0"/>
                <a:ea typeface="华文细黑" pitchFamily="2" charset="-122"/>
                <a:cs typeface="Times New Roman" pitchFamily="18" charset="0"/>
              </a:rPr>
              <a:t>，则构造组合</a:t>
            </a:r>
            <a:r>
              <a:rPr lang="en-US" altLang="zh-CN" b="1">
                <a:latin typeface="Times New Roman" pitchFamily="18" charset="0"/>
                <a:ea typeface="华文细黑" pitchFamily="2" charset="-122"/>
                <a:cs typeface="Times New Roman" pitchFamily="18" charset="0"/>
              </a:rPr>
              <a:t>II</a:t>
            </a:r>
            <a:r>
              <a:rPr lang="zh-CN" altLang="en-US">
                <a:latin typeface="Times New Roman" pitchFamily="18" charset="0"/>
                <a:ea typeface="华文细黑" pitchFamily="2" charset="-122"/>
                <a:cs typeface="Times New Roman" pitchFamily="18" charset="0"/>
              </a:rPr>
              <a:t>获得套利收</a:t>
            </a:r>
            <a:endParaRPr lang="en-US" altLang="zh-CN">
              <a:latin typeface="Times New Roman" pitchFamily="18" charset="0"/>
              <a:ea typeface="华文细黑" pitchFamily="2" charset="-122"/>
              <a:cs typeface="Times New Roman" pitchFamily="18" charset="0"/>
            </a:endParaRPr>
          </a:p>
          <a:p>
            <a:pPr lvl="1" eaLnBrk="1" hangingPunct="1">
              <a:lnSpc>
                <a:spcPct val="90000"/>
              </a:lnSpc>
              <a:buFont typeface="Wingdings 2" pitchFamily="18" charset="2"/>
              <a:buNone/>
            </a:pPr>
            <a:r>
              <a:rPr lang="zh-CN" altLang="en-US">
                <a:latin typeface="Times New Roman" pitchFamily="18" charset="0"/>
                <a:ea typeface="华文细黑" pitchFamily="2" charset="-122"/>
                <a:cs typeface="Times New Roman" pitchFamily="18" charset="0"/>
              </a:rPr>
              <a:t>益。</a:t>
            </a:r>
          </a:p>
          <a:p>
            <a:pPr eaLnBrk="1" hangingPunct="1">
              <a:lnSpc>
                <a:spcPct val="90000"/>
              </a:lnSpc>
            </a:pPr>
            <a:r>
              <a:rPr lang="zh-CN" altLang="en-US" b="1">
                <a:latin typeface="华文细黑" pitchFamily="2" charset="-122"/>
                <a:ea typeface="华文细黑" pitchFamily="2" charset="-122"/>
              </a:rPr>
              <a:t>这两种套利组合的存在，将改变市场上的即期贷款</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b="1">
                <a:latin typeface="华文细黑" pitchFamily="2" charset="-122"/>
                <a:ea typeface="华文细黑" pitchFamily="2" charset="-122"/>
              </a:rPr>
              <a:t>和远期贷款的供求关系，最终将使得远期利率满足</a:t>
            </a:r>
            <a:endParaRPr lang="en-US" altLang="zh-CN" b="1">
              <a:latin typeface="华文细黑" pitchFamily="2" charset="-122"/>
              <a:ea typeface="华文细黑" pitchFamily="2" charset="-122"/>
            </a:endParaRPr>
          </a:p>
          <a:p>
            <a:pPr eaLnBrk="1" hangingPunct="1">
              <a:lnSpc>
                <a:spcPct val="90000"/>
              </a:lnSpc>
              <a:buFont typeface="Wingdings" pitchFamily="2" charset="2"/>
              <a:buNone/>
            </a:pPr>
            <a:r>
              <a:rPr lang="zh-CN" altLang="en-US" b="1">
                <a:latin typeface="华文细黑" pitchFamily="2" charset="-122"/>
                <a:ea typeface="华文细黑" pitchFamily="2" charset="-122"/>
              </a:rPr>
              <a:t>前面的公式（等于</a:t>
            </a:r>
            <a:r>
              <a:rPr lang="en-US" altLang="zh-CN">
                <a:latin typeface="Times New Roman" pitchFamily="18" charset="0"/>
                <a:ea typeface="华文细黑" pitchFamily="2" charset="-122"/>
              </a:rPr>
              <a:t>5.84% </a:t>
            </a:r>
            <a:r>
              <a:rPr lang="zh-CN" altLang="en-US" b="1">
                <a:latin typeface="华文细黑" pitchFamily="2" charset="-122"/>
                <a:ea typeface="华文细黑" pitchFamily="2" charset="-122"/>
              </a:rPr>
              <a:t>）而达到供求平衡。</a:t>
            </a:r>
          </a:p>
        </p:txBody>
      </p:sp>
      <p:sp>
        <p:nvSpPr>
          <p:cNvPr id="526339"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2063750" y="1052514"/>
            <a:ext cx="7467600" cy="509587"/>
          </a:xfrm>
          <a:prstGeom prst="rect">
            <a:avLst/>
          </a:prstGeom>
        </p:spPr>
        <p:txBody>
          <a:bodyPr anchor="b"/>
          <a:lstStyle/>
          <a:p>
            <a:pPr algn="l">
              <a:spcBef>
                <a:spcPct val="0"/>
              </a:spcBef>
              <a:buClrTx/>
              <a:buSzTx/>
              <a:defRPr/>
            </a:pPr>
            <a:r>
              <a:rPr lang="zh-CN" altLang="en-US" sz="2800" b="1" cap="small" dirty="0">
                <a:latin typeface="+mj-lt"/>
                <a:ea typeface="+mj-ea"/>
                <a:cs typeface="+mj-cs"/>
              </a:rPr>
              <a:t>远期利率的计算</a:t>
            </a:r>
            <a:r>
              <a:rPr lang="zh-CN" altLang="en-US" sz="2800" b="1" cap="small" dirty="0">
                <a:latin typeface="黑体" pitchFamily="49" charset="-122"/>
                <a:ea typeface="黑体" pitchFamily="49" charset="-122"/>
                <a:cs typeface="+mj-cs"/>
              </a:rPr>
              <a:t>（</a:t>
            </a:r>
            <a:r>
              <a:rPr lang="zh-CN" altLang="en-US" sz="2800" b="1" dirty="0">
                <a:latin typeface="黑体" pitchFamily="49" charset="-122"/>
                <a:ea typeface="黑体" pitchFamily="49" charset="-122"/>
              </a:rPr>
              <a:t>无风险套利原理</a:t>
            </a:r>
            <a:r>
              <a:rPr lang="zh-CN" altLang="en-US" sz="2800" b="1" cap="small" dirty="0">
                <a:latin typeface="黑体" pitchFamily="49" charset="-122"/>
                <a:ea typeface="黑体" pitchFamily="49" charset="-122"/>
                <a:cs typeface="+mj-cs"/>
              </a:rPr>
              <a:t>）</a:t>
            </a:r>
            <a:r>
              <a:rPr lang="zh-CN" altLang="en-US" sz="2800" b="1" dirty="0">
                <a:latin typeface="黑体" pitchFamily="49" charset="-122"/>
                <a:ea typeface="黑体" pitchFamily="49" charset="-122"/>
              </a:rPr>
              <a:t>：</a:t>
            </a:r>
            <a:endParaRPr lang="zh-CN" altLang="en-US" sz="2800" b="1" cap="small" dirty="0">
              <a:latin typeface="黑体" pitchFamily="49" charset="-122"/>
              <a:ea typeface="黑体" pitchFamily="49" charset="-122"/>
              <a:cs typeface="+mj-cs"/>
            </a:endParaRPr>
          </a:p>
        </p:txBody>
      </p:sp>
    </p:spTree>
    <p:extLst>
      <p:ext uri="{BB962C8B-B14F-4D97-AF65-F5344CB8AC3E}">
        <p14:creationId xmlns:p14="http://schemas.microsoft.com/office/powerpoint/2010/main" val="33558871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7" dur="500"/>
                                        <p:tgtEl>
                                          <p:spTgt spid="28675">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10" dur="500"/>
                                        <p:tgtEl>
                                          <p:spTgt spid="28675">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13"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063750" y="404813"/>
            <a:ext cx="7467600" cy="652462"/>
          </a:xfrm>
        </p:spPr>
        <p:txBody>
          <a:bodyPr>
            <a:noAutofit/>
          </a:bodyPr>
          <a:lstStyle/>
          <a:p>
            <a:pPr eaLnBrk="1" hangingPunct="1">
              <a:defRPr/>
            </a:pPr>
            <a:r>
              <a:rPr lang="zh-CN" altLang="en-US" sz="3600" b="1" dirty="0"/>
              <a:t>远期外汇合约</a:t>
            </a:r>
          </a:p>
        </p:txBody>
      </p:sp>
      <p:sp>
        <p:nvSpPr>
          <p:cNvPr id="23555" name="Rectangle 3"/>
          <p:cNvSpPr>
            <a:spLocks noGrp="1" noChangeArrowheads="1"/>
          </p:cNvSpPr>
          <p:nvPr>
            <p:ph idx="1"/>
          </p:nvPr>
        </p:nvSpPr>
        <p:spPr>
          <a:xfrm>
            <a:off x="1981200" y="1600201"/>
            <a:ext cx="7467600" cy="4132263"/>
          </a:xfrm>
        </p:spPr>
        <p:txBody>
          <a:bodyPr/>
          <a:lstStyle/>
          <a:p>
            <a:pPr eaLnBrk="1" hangingPunct="1">
              <a:defRPr/>
            </a:pPr>
            <a:r>
              <a:rPr lang="zh-CN" altLang="en-US" b="1" dirty="0">
                <a:latin typeface="华文细黑" pitchFamily="2" charset="-122"/>
                <a:ea typeface="华文细黑" pitchFamily="2" charset="-122"/>
              </a:rPr>
              <a:t>远期汇率合约的定义</a:t>
            </a:r>
            <a:endParaRPr lang="en-US" altLang="zh-CN" b="1" dirty="0">
              <a:latin typeface="华文细黑" pitchFamily="2" charset="-122"/>
              <a:ea typeface="华文细黑" pitchFamily="2" charset="-122"/>
            </a:endParaRPr>
          </a:p>
          <a:p>
            <a:pPr eaLnBrk="1" hangingPunct="1">
              <a:buFont typeface="Wingdings" pitchFamily="2" charset="2"/>
              <a:buNone/>
              <a:defRPr/>
            </a:pPr>
            <a:endParaRPr lang="zh-CN" altLang="en-US" b="1" dirty="0">
              <a:latin typeface="华文细黑" pitchFamily="2" charset="-122"/>
              <a:ea typeface="华文细黑" pitchFamily="2" charset="-122"/>
            </a:endParaRPr>
          </a:p>
          <a:p>
            <a:pPr lvl="1" eaLnBrk="1" hangingPunct="1">
              <a:defRPr/>
            </a:pPr>
            <a:r>
              <a:rPr lang="zh-CN" altLang="en-US" sz="2800" dirty="0">
                <a:latin typeface="华文细黑" pitchFamily="2" charset="-122"/>
                <a:ea typeface="华文细黑" pitchFamily="2" charset="-122"/>
              </a:rPr>
              <a:t>双方约定在未来某一特定日期，双方按照</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合约签订时约定的汇率和金额，以一种货币</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交换另一种货币的合约。</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b="1" dirty="0">
                <a:solidFill>
                  <a:schemeClr val="accent3"/>
                </a:solidFill>
                <a:latin typeface="华文细黑" pitchFamily="2" charset="-122"/>
                <a:ea typeface="华文细黑" pitchFamily="2" charset="-122"/>
              </a:rPr>
              <a:t>        注意：</a:t>
            </a:r>
            <a:r>
              <a:rPr lang="zh-CN" altLang="en-US" sz="2800" dirty="0">
                <a:latin typeface="华文细黑" pitchFamily="2" charset="-122"/>
                <a:ea typeface="华文细黑" pitchFamily="2" charset="-122"/>
              </a:rPr>
              <a:t>场外交易、不可流通、到期只能</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以实货交割（不能对冲平仓）、限于套期保</a:t>
            </a:r>
            <a:endParaRPr lang="en-US" altLang="zh-CN" sz="2800" dirty="0">
              <a:latin typeface="华文细黑" pitchFamily="2" charset="-122"/>
              <a:ea typeface="华文细黑" pitchFamily="2" charset="-122"/>
            </a:endParaRPr>
          </a:p>
          <a:p>
            <a:pPr lvl="1" eaLnBrk="1" hangingPunct="1">
              <a:buFont typeface="Wingdings 2" pitchFamily="18" charset="2"/>
              <a:buNone/>
              <a:defRPr/>
            </a:pPr>
            <a:r>
              <a:rPr lang="zh-CN" altLang="en-US" sz="2800" dirty="0">
                <a:latin typeface="华文细黑" pitchFamily="2" charset="-122"/>
                <a:ea typeface="华文细黑" pitchFamily="2" charset="-122"/>
              </a:rPr>
              <a:t>值，不能投机</a:t>
            </a:r>
            <a:endParaRPr lang="en-US" altLang="zh-CN" sz="2800" dirty="0">
              <a:latin typeface="华文细黑" pitchFamily="2" charset="-122"/>
              <a:ea typeface="华文细黑" pitchFamily="2" charset="-122"/>
            </a:endParaRPr>
          </a:p>
          <a:p>
            <a:pPr lvl="1" eaLnBrk="1" hangingPunct="1">
              <a:buFont typeface="Wingdings 2" pitchFamily="18" charset="2"/>
              <a:buNone/>
              <a:defRPr/>
            </a:pPr>
            <a:endParaRPr lang="en-US" altLang="zh-CN" sz="2800" dirty="0">
              <a:latin typeface="华文细黑" pitchFamily="2" charset="-122"/>
              <a:ea typeface="华文细黑" pitchFamily="2" charset="-122"/>
            </a:endParaRPr>
          </a:p>
          <a:p>
            <a:pPr lvl="1" eaLnBrk="1" hangingPunct="1">
              <a:buFont typeface="Wingdings 2" pitchFamily="18" charset="2"/>
              <a:buNone/>
              <a:defRPr/>
            </a:pPr>
            <a:endParaRPr lang="zh-CN" altLang="en-US" sz="2800" dirty="0">
              <a:latin typeface="华文细黑" pitchFamily="2" charset="-122"/>
              <a:ea typeface="华文细黑" pitchFamily="2" charset="-122"/>
            </a:endParaRPr>
          </a:p>
        </p:txBody>
      </p:sp>
      <p:sp>
        <p:nvSpPr>
          <p:cNvPr id="23556" name="灯片编号占位符 3"/>
          <p:cNvSpPr>
            <a:spLocks noGrp="1"/>
          </p:cNvSpPr>
          <p:nvPr>
            <p:ph type="sldNum" sz="quarter" idx="11"/>
          </p:nvPr>
        </p:nvSpPr>
        <p:spPr bwMode="auto">
          <a:xfrm>
            <a:off x="8534400" y="6237288"/>
            <a:ext cx="2133600" cy="457200"/>
          </a:xfrm>
          <a:ln>
            <a:miter lim="800000"/>
            <a:headEnd/>
            <a:tailEnd/>
          </a:ln>
        </p:spPr>
        <p:txBody>
          <a:bodyPr/>
          <a:lstStyle/>
          <a:p>
            <a:pPr>
              <a:defRPr/>
            </a:pPr>
            <a:fld id="{29B59148-90B4-4CF9-88CD-B280143A6528}" type="slidenum">
              <a:rPr lang="en-US" altLang="zh-CN"/>
              <a:pPr>
                <a:defRPr/>
              </a:pPr>
              <a:t>9</a:t>
            </a:fld>
            <a:endParaRPr lang="en-US" altLang="zh-CN"/>
          </a:p>
        </p:txBody>
      </p:sp>
    </p:spTree>
    <p:extLst>
      <p:ext uri="{BB962C8B-B14F-4D97-AF65-F5344CB8AC3E}">
        <p14:creationId xmlns:p14="http://schemas.microsoft.com/office/powerpoint/2010/main" val="3923083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7" dur="500"/>
                                        <p:tgtEl>
                                          <p:spTgt spid="2355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0" dur="500"/>
                                        <p:tgtEl>
                                          <p:spTgt spid="2355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13" dur="500"/>
                                        <p:tgtEl>
                                          <p:spTgt spid="2355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8" dur="500"/>
                                        <p:tgtEl>
                                          <p:spTgt spid="2355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1" dur="500"/>
                                        <p:tgtEl>
                                          <p:spTgt spid="2355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24"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92313" y="1628775"/>
            <a:ext cx="7467600" cy="509588"/>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远期利率计算的一般公式： </a:t>
            </a:r>
          </a:p>
        </p:txBody>
      </p:sp>
      <p:sp>
        <p:nvSpPr>
          <p:cNvPr id="29699" name="Rectangle 3"/>
          <p:cNvSpPr>
            <a:spLocks noGrp="1" noChangeArrowheads="1"/>
          </p:cNvSpPr>
          <p:nvPr>
            <p:ph idx="1"/>
          </p:nvPr>
        </p:nvSpPr>
        <p:spPr>
          <a:xfrm>
            <a:off x="1919288" y="2420939"/>
            <a:ext cx="8280400" cy="3240087"/>
          </a:xfrm>
        </p:spPr>
        <p:txBody>
          <a:bodyPr/>
          <a:lstStyle/>
          <a:p>
            <a:pPr eaLnBrk="1" hangingPunct="1"/>
            <a:r>
              <a:rPr lang="zh-CN" altLang="en-US" b="1">
                <a:latin typeface="Times New Roman" pitchFamily="18" charset="0"/>
                <a:ea typeface="华文细黑" pitchFamily="2" charset="-122"/>
                <a:cs typeface="Times New Roman" pitchFamily="18" charset="0"/>
              </a:rPr>
              <a:t>假设在时刻</a:t>
            </a:r>
            <a:r>
              <a:rPr lang="en-US" altLang="zh-CN" b="1" i="1">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（以年为单位）交易</a:t>
            </a:r>
          </a:p>
          <a:p>
            <a:pPr eaLnBrk="1" hangingPunct="1"/>
            <a:r>
              <a:rPr lang="zh-CN" altLang="en-US" b="1">
                <a:latin typeface="Times New Roman" pitchFamily="18" charset="0"/>
                <a:ea typeface="华文细黑" pitchFamily="2" charset="-122"/>
                <a:cs typeface="Times New Roman" pitchFamily="18" charset="0"/>
              </a:rPr>
              <a:t>在时刻</a:t>
            </a:r>
            <a:r>
              <a:rPr lang="en-US" altLang="zh-CN" b="1" i="1">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（以年为单位）交割</a:t>
            </a:r>
          </a:p>
          <a:p>
            <a:pPr eaLnBrk="1" hangingPunct="1"/>
            <a:r>
              <a:rPr lang="zh-CN" altLang="en-US" b="1">
                <a:latin typeface="Times New Roman" pitchFamily="18" charset="0"/>
                <a:ea typeface="华文细黑" pitchFamily="2" charset="-122"/>
                <a:cs typeface="Times New Roman" pitchFamily="18" charset="0"/>
              </a:rPr>
              <a:t>远期利率为</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F</a:t>
            </a:r>
            <a:r>
              <a:rPr lang="zh-CN" altLang="en-US" b="1">
                <a:latin typeface="Times New Roman" pitchFamily="18" charset="0"/>
                <a:ea typeface="华文细黑" pitchFamily="2" charset="-122"/>
                <a:cs typeface="Times New Roman" pitchFamily="18" charset="0"/>
              </a:rPr>
              <a:t>，即</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F</a:t>
            </a:r>
            <a:r>
              <a:rPr lang="en-US" altLang="zh-CN"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t</a:t>
            </a:r>
            <a:r>
              <a:rPr lang="en-US" altLang="zh-CN"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T</a:t>
            </a:r>
            <a:r>
              <a:rPr lang="en-US" altLang="zh-CN" b="1">
                <a:latin typeface="Times New Roman" pitchFamily="18" charset="0"/>
                <a:ea typeface="华文细黑" pitchFamily="2" charset="-122"/>
                <a:cs typeface="Times New Roman" pitchFamily="18" charset="0"/>
              </a:rPr>
              <a:t>)</a:t>
            </a:r>
          </a:p>
          <a:p>
            <a:pPr eaLnBrk="1" hangingPunct="1"/>
            <a:r>
              <a:rPr lang="zh-CN" altLang="en-US" b="1">
                <a:latin typeface="Times New Roman" pitchFamily="18" charset="0"/>
                <a:ea typeface="华文细黑" pitchFamily="2" charset="-122"/>
                <a:cs typeface="Times New Roman" pitchFamily="18" charset="0"/>
              </a:rPr>
              <a:t>再假设</a:t>
            </a:r>
            <a:r>
              <a:rPr lang="en-US" altLang="zh-CN" b="1" i="1">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年期的即期年利率为</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t</a:t>
            </a:r>
            <a:r>
              <a:rPr lang="zh-CN" altLang="en-US" b="1">
                <a:latin typeface="Times New Roman" pitchFamily="18" charset="0"/>
                <a:ea typeface="华文细黑" pitchFamily="2" charset="-122"/>
                <a:cs typeface="Times New Roman" pitchFamily="18" charset="0"/>
              </a:rPr>
              <a:t>，</a:t>
            </a:r>
            <a:r>
              <a:rPr lang="en-US" altLang="zh-CN" b="1" i="1">
                <a:latin typeface="Times New Roman" pitchFamily="18" charset="0"/>
                <a:ea typeface="华文细黑" pitchFamily="2" charset="-122"/>
                <a:cs typeface="Times New Roman" pitchFamily="18" charset="0"/>
              </a:rPr>
              <a:t> T</a:t>
            </a:r>
            <a:r>
              <a:rPr lang="zh-CN" altLang="en-US" b="1">
                <a:latin typeface="Times New Roman" pitchFamily="18" charset="0"/>
                <a:ea typeface="华文细黑" pitchFamily="2" charset="-122"/>
                <a:cs typeface="Times New Roman" pitchFamily="18" charset="0"/>
              </a:rPr>
              <a:t>年期的即期年利率为</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T</a:t>
            </a:r>
          </a:p>
          <a:p>
            <a:pPr eaLnBrk="1" hangingPunct="1"/>
            <a:r>
              <a:rPr lang="zh-CN" altLang="en-US" b="1">
                <a:solidFill>
                  <a:srgbClr val="FF0000"/>
                </a:solidFill>
                <a:latin typeface="Times New Roman" pitchFamily="18" charset="0"/>
                <a:ea typeface="华文细黑" pitchFamily="2" charset="-122"/>
                <a:cs typeface="Times New Roman" pitchFamily="18" charset="0"/>
              </a:rPr>
              <a:t>问：</a:t>
            </a:r>
            <a:r>
              <a:rPr lang="en-US" altLang="zh-CN" b="1" i="1">
                <a:latin typeface="Times New Roman" pitchFamily="18" charset="0"/>
                <a:ea typeface="华文细黑" pitchFamily="2" charset="-122"/>
                <a:cs typeface="Times New Roman" pitchFamily="18" charset="0"/>
              </a:rPr>
              <a:t>i</a:t>
            </a:r>
            <a:r>
              <a:rPr lang="en-US" altLang="zh-CN" b="1" i="1" baseline="-25000">
                <a:latin typeface="Times New Roman" pitchFamily="18" charset="0"/>
                <a:ea typeface="华文细黑" pitchFamily="2" charset="-122"/>
                <a:cs typeface="Times New Roman" pitchFamily="18" charset="0"/>
              </a:rPr>
              <a:t>F</a:t>
            </a:r>
            <a:r>
              <a:rPr lang="zh-CN" altLang="en-US" b="1">
                <a:latin typeface="Times New Roman" pitchFamily="18" charset="0"/>
                <a:ea typeface="华文细黑" pitchFamily="2" charset="-122"/>
                <a:cs typeface="Times New Roman" pitchFamily="18" charset="0"/>
              </a:rPr>
              <a:t>为多少？ </a:t>
            </a:r>
          </a:p>
        </p:txBody>
      </p:sp>
      <p:sp>
        <p:nvSpPr>
          <p:cNvPr id="527364"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139678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anim calcmode="lin" valueType="num">
                                      <p:cBhvr additive="base">
                                        <p:cTn id="7"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a:xfrm>
            <a:off x="1992313" y="1844676"/>
            <a:ext cx="8147050" cy="4873625"/>
          </a:xfrm>
        </p:spPr>
        <p:txBody>
          <a:bodyPr/>
          <a:lstStyle/>
          <a:p>
            <a:pPr eaLnBrk="1" hangingPunct="1"/>
            <a:r>
              <a:rPr lang="zh-CN" altLang="en-US" b="1">
                <a:latin typeface="华文细黑" pitchFamily="2" charset="-122"/>
                <a:ea typeface="华文细黑" pitchFamily="2" charset="-122"/>
              </a:rPr>
              <a:t>写出无套利定价等式（按单利计算） </a:t>
            </a:r>
          </a:p>
          <a:p>
            <a:pPr eaLnBrk="1" hangingPunct="1"/>
            <a:endParaRPr lang="zh-CN" altLang="en-US" b="1">
              <a:latin typeface="华文细黑" pitchFamily="2" charset="-122"/>
              <a:ea typeface="华文细黑" pitchFamily="2" charset="-122"/>
            </a:endParaRPr>
          </a:p>
          <a:p>
            <a:pPr eaLnBrk="1" hangingPunct="1"/>
            <a:endParaRPr lang="zh-CN" altLang="en-US" b="1">
              <a:latin typeface="华文细黑" pitchFamily="2" charset="-122"/>
              <a:ea typeface="华文细黑" pitchFamily="2" charset="-122"/>
            </a:endParaRPr>
          </a:p>
          <a:p>
            <a:pPr eaLnBrk="1" hangingPunct="1"/>
            <a:endParaRPr lang="en-US" altLang="zh-CN" b="1">
              <a:latin typeface="华文细黑" pitchFamily="2" charset="-122"/>
              <a:ea typeface="华文细黑" pitchFamily="2" charset="-122"/>
            </a:endParaRPr>
          </a:p>
          <a:p>
            <a:pPr eaLnBrk="1" hangingPunct="1"/>
            <a:r>
              <a:rPr lang="zh-CN" altLang="en-US" b="1">
                <a:latin typeface="华文细黑" pitchFamily="2" charset="-122"/>
                <a:ea typeface="华文细黑" pitchFamily="2" charset="-122"/>
              </a:rPr>
              <a:t>远期利率的计算公式 </a:t>
            </a:r>
          </a:p>
          <a:p>
            <a:pPr lvl="1" eaLnBrk="1" hangingPunct="1"/>
            <a:endParaRPr lang="en-US" altLang="zh-CN" smtClean="0"/>
          </a:p>
        </p:txBody>
      </p:sp>
      <p:sp>
        <p:nvSpPr>
          <p:cNvPr id="83973" name="Rectangle 4"/>
          <p:cNvSpPr>
            <a:spLocks noChangeArrowheads="1"/>
          </p:cNvSpPr>
          <p:nvPr/>
        </p:nvSpPr>
        <p:spPr bwMode="auto">
          <a:xfrm>
            <a:off x="5043488" y="3314700"/>
            <a:ext cx="9144000" cy="369332"/>
          </a:xfrm>
          <a:prstGeom prst="rect">
            <a:avLst/>
          </a:prstGeom>
          <a:noFill/>
          <a:ln w="9525">
            <a:noFill/>
            <a:miter lim="800000"/>
            <a:headEnd/>
            <a:tailEnd/>
          </a:ln>
        </p:spPr>
        <p:txBody>
          <a:bodyPr>
            <a:spAutoFit/>
          </a:bodyPr>
          <a:lstStyle/>
          <a:p>
            <a:endParaRPr lang="zh-CN" altLang="en-US"/>
          </a:p>
        </p:txBody>
      </p:sp>
      <p:graphicFrame>
        <p:nvGraphicFramePr>
          <p:cNvPr id="83970" name="Object 5"/>
          <p:cNvGraphicFramePr>
            <a:graphicFrameLocks noChangeAspect="1"/>
          </p:cNvGraphicFramePr>
          <p:nvPr/>
        </p:nvGraphicFramePr>
        <p:xfrm>
          <a:off x="2927350" y="2781300"/>
          <a:ext cx="5976938" cy="698500"/>
        </p:xfrm>
        <a:graphic>
          <a:graphicData uri="http://schemas.openxmlformats.org/presentationml/2006/ole">
            <mc:AlternateContent xmlns:mc="http://schemas.openxmlformats.org/markup-compatibility/2006">
              <mc:Choice xmlns:v="urn:schemas-microsoft-com:vml" Requires="v">
                <p:oleObj spid="_x0000_s7170" name="Equation" r:id="rId3" imgW="2031840" imgH="228600" progId="Equation.DSMT4">
                  <p:embed/>
                </p:oleObj>
              </mc:Choice>
              <mc:Fallback>
                <p:oleObj name="Equation" r:id="rId3" imgW="2031840" imgH="228600" progId="Equation.DSMT4">
                  <p:embed/>
                  <p:pic>
                    <p:nvPicPr>
                      <p:cNvPr id="839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781300"/>
                        <a:ext cx="5976938" cy="698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3974" name="Rectangle 6"/>
          <p:cNvSpPr>
            <a:spLocks noChangeArrowheads="1"/>
          </p:cNvSpPr>
          <p:nvPr/>
        </p:nvSpPr>
        <p:spPr bwMode="auto">
          <a:xfrm>
            <a:off x="5410200" y="3214688"/>
            <a:ext cx="9144000" cy="369332"/>
          </a:xfrm>
          <a:prstGeom prst="rect">
            <a:avLst/>
          </a:prstGeom>
          <a:noFill/>
          <a:ln w="9525">
            <a:noFill/>
            <a:miter lim="800000"/>
            <a:headEnd/>
            <a:tailEnd/>
          </a:ln>
        </p:spPr>
        <p:txBody>
          <a:bodyPr>
            <a:spAutoFit/>
          </a:bodyPr>
          <a:lstStyle/>
          <a:p>
            <a:endParaRPr lang="zh-CN" altLang="en-US"/>
          </a:p>
        </p:txBody>
      </p:sp>
      <p:graphicFrame>
        <p:nvGraphicFramePr>
          <p:cNvPr id="3075" name="Object 7"/>
          <p:cNvGraphicFramePr>
            <a:graphicFrameLocks noChangeAspect="1"/>
          </p:cNvGraphicFramePr>
          <p:nvPr/>
        </p:nvGraphicFramePr>
        <p:xfrm>
          <a:off x="3216276" y="4581525"/>
          <a:ext cx="5472113" cy="1346200"/>
        </p:xfrm>
        <a:graphic>
          <a:graphicData uri="http://schemas.openxmlformats.org/presentationml/2006/ole">
            <mc:AlternateContent xmlns:mc="http://schemas.openxmlformats.org/markup-compatibility/2006">
              <mc:Choice xmlns:v="urn:schemas-microsoft-com:vml" Requires="v">
                <p:oleObj spid="_x0000_s7171" r:id="rId5" imgW="1371600" imgH="431800" progId="Equation.DSMT4">
                  <p:embed/>
                </p:oleObj>
              </mc:Choice>
              <mc:Fallback>
                <p:oleObj r:id="rId5" imgW="1371600" imgH="431800" progId="Equation.DSMT4">
                  <p:embed/>
                  <p:pic>
                    <p:nvPicPr>
                      <p:cNvPr id="30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6" y="4581525"/>
                        <a:ext cx="5472113" cy="13462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3975" name="TextBox 7"/>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9" name="Rectangle 2"/>
          <p:cNvSpPr>
            <a:spLocks noGrp="1" noChangeArrowheads="1"/>
          </p:cNvSpPr>
          <p:nvPr>
            <p:ph type="title"/>
          </p:nvPr>
        </p:nvSpPr>
        <p:spPr>
          <a:xfrm>
            <a:off x="2063750" y="1268414"/>
            <a:ext cx="7467600" cy="509587"/>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远期利率计算的一般公式： </a:t>
            </a:r>
          </a:p>
        </p:txBody>
      </p:sp>
    </p:spTree>
    <p:extLst>
      <p:ext uri="{BB962C8B-B14F-4D97-AF65-F5344CB8AC3E}">
        <p14:creationId xmlns:p14="http://schemas.microsoft.com/office/powerpoint/2010/main" val="1489805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7" dur="500"/>
                                        <p:tgtEl>
                                          <p:spTgt spid="307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 calcmode="lin" valueType="num">
                                      <p:cBhvr additive="base">
                                        <p:cTn id="12" dur="500" fill="hold"/>
                                        <p:tgtEl>
                                          <p:spTgt spid="3075"/>
                                        </p:tgtEl>
                                        <p:attrNameLst>
                                          <p:attrName>ppt_x</p:attrName>
                                        </p:attrNameLst>
                                      </p:cBhvr>
                                      <p:tavLst>
                                        <p:tav tm="0">
                                          <p:val>
                                            <p:strVal val="#ppt_x"/>
                                          </p:val>
                                        </p:tav>
                                        <p:tav tm="100000">
                                          <p:val>
                                            <p:strVal val="#ppt_x"/>
                                          </p:val>
                                        </p:tav>
                                      </p:tavLst>
                                    </p:anim>
                                    <p:anim calcmode="lin" valueType="num">
                                      <p:cBhvr additive="base">
                                        <p:cTn id="13"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Grp="1" noChangeArrowheads="1"/>
          </p:cNvSpPr>
          <p:nvPr>
            <p:ph idx="1"/>
          </p:nvPr>
        </p:nvSpPr>
        <p:spPr>
          <a:xfrm>
            <a:off x="1981200" y="2276476"/>
            <a:ext cx="7467600" cy="3529013"/>
          </a:xfrm>
        </p:spPr>
        <p:txBody>
          <a:bodyPr/>
          <a:lstStyle/>
          <a:p>
            <a:pPr eaLnBrk="1" hangingPunct="1"/>
            <a:r>
              <a:rPr lang="zh-CN" altLang="en-US" b="1">
                <a:latin typeface="华文细黑" pitchFamily="2" charset="-122"/>
                <a:ea typeface="华文细黑" pitchFamily="2" charset="-122"/>
              </a:rPr>
              <a:t>按复利计算时：</a:t>
            </a:r>
          </a:p>
        </p:txBody>
      </p:sp>
      <p:sp>
        <p:nvSpPr>
          <p:cNvPr id="84997" name="Rectangle 4"/>
          <p:cNvSpPr>
            <a:spLocks noChangeArrowheads="1"/>
          </p:cNvSpPr>
          <p:nvPr/>
        </p:nvSpPr>
        <p:spPr bwMode="auto">
          <a:xfrm>
            <a:off x="5557838" y="3219450"/>
            <a:ext cx="9144000" cy="369332"/>
          </a:xfrm>
          <a:prstGeom prst="rect">
            <a:avLst/>
          </a:prstGeom>
          <a:noFill/>
          <a:ln w="9525">
            <a:noFill/>
            <a:miter lim="800000"/>
            <a:headEnd/>
            <a:tailEnd/>
          </a:ln>
        </p:spPr>
        <p:txBody>
          <a:bodyPr>
            <a:spAutoFit/>
          </a:bodyPr>
          <a:lstStyle/>
          <a:p>
            <a:endParaRPr lang="zh-CN" altLang="en-US"/>
          </a:p>
        </p:txBody>
      </p:sp>
      <p:graphicFrame>
        <p:nvGraphicFramePr>
          <p:cNvPr id="84994" name="Object 5"/>
          <p:cNvGraphicFramePr>
            <a:graphicFrameLocks noChangeAspect="1"/>
          </p:cNvGraphicFramePr>
          <p:nvPr/>
        </p:nvGraphicFramePr>
        <p:xfrm>
          <a:off x="3359151" y="4437063"/>
          <a:ext cx="4537075" cy="1198562"/>
        </p:xfrm>
        <a:graphic>
          <a:graphicData uri="http://schemas.openxmlformats.org/presentationml/2006/ole">
            <mc:AlternateContent xmlns:mc="http://schemas.openxmlformats.org/markup-compatibility/2006">
              <mc:Choice xmlns:v="urn:schemas-microsoft-com:vml" Requires="v">
                <p:oleObj spid="_x0000_s8194" r:id="rId3" imgW="1079500" imgH="419100" progId="Equation.DSMT4">
                  <p:embed/>
                </p:oleObj>
              </mc:Choice>
              <mc:Fallback>
                <p:oleObj r:id="rId3" imgW="1079500" imgH="419100" progId="Equation.DSMT4">
                  <p:embed/>
                  <p:pic>
                    <p:nvPicPr>
                      <p:cNvPr id="849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1" y="4437063"/>
                        <a:ext cx="4537075" cy="11985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4998" name="Rectangle 6"/>
          <p:cNvSpPr>
            <a:spLocks noChangeArrowheads="1"/>
          </p:cNvSpPr>
          <p:nvPr/>
        </p:nvSpPr>
        <p:spPr bwMode="auto">
          <a:xfrm>
            <a:off x="5562600" y="3328988"/>
            <a:ext cx="9144000" cy="369332"/>
          </a:xfrm>
          <a:prstGeom prst="rect">
            <a:avLst/>
          </a:prstGeom>
          <a:noFill/>
          <a:ln w="9525">
            <a:noFill/>
            <a:miter lim="800000"/>
            <a:headEnd/>
            <a:tailEnd/>
          </a:ln>
        </p:spPr>
        <p:txBody>
          <a:bodyPr>
            <a:spAutoFit/>
          </a:bodyPr>
          <a:lstStyle/>
          <a:p>
            <a:endParaRPr lang="zh-CN" altLang="en-US"/>
          </a:p>
        </p:txBody>
      </p:sp>
      <p:graphicFrame>
        <p:nvGraphicFramePr>
          <p:cNvPr id="84995" name="Object 7"/>
          <p:cNvGraphicFramePr>
            <a:graphicFrameLocks noChangeAspect="1"/>
          </p:cNvGraphicFramePr>
          <p:nvPr/>
        </p:nvGraphicFramePr>
        <p:xfrm>
          <a:off x="3575050" y="3429001"/>
          <a:ext cx="4127500" cy="792163"/>
        </p:xfrm>
        <a:graphic>
          <a:graphicData uri="http://schemas.openxmlformats.org/presentationml/2006/ole">
            <mc:AlternateContent xmlns:mc="http://schemas.openxmlformats.org/markup-compatibility/2006">
              <mc:Choice xmlns:v="urn:schemas-microsoft-com:vml" Requires="v">
                <p:oleObj spid="_x0000_s8195" r:id="rId5" imgW="1066337" imgH="203112" progId="Equation.DSMT4">
                  <p:embed/>
                </p:oleObj>
              </mc:Choice>
              <mc:Fallback>
                <p:oleObj r:id="rId5" imgW="1066337" imgH="203112" progId="Equation.DSMT4">
                  <p:embed/>
                  <p:pic>
                    <p:nvPicPr>
                      <p:cNvPr id="849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3429001"/>
                        <a:ext cx="4127500" cy="7921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4999" name="TextBox 7"/>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9" name="Rectangle 2"/>
          <p:cNvSpPr>
            <a:spLocks noGrp="1" noChangeArrowheads="1"/>
          </p:cNvSpPr>
          <p:nvPr>
            <p:ph type="title"/>
          </p:nvPr>
        </p:nvSpPr>
        <p:spPr>
          <a:xfrm>
            <a:off x="2135188" y="1557338"/>
            <a:ext cx="7467600" cy="508000"/>
          </a:xfrm>
        </p:spPr>
        <p:txBody>
          <a:bodyPr>
            <a:noAutofit/>
          </a:bodyPr>
          <a:lstStyle/>
          <a:p>
            <a:pPr eaLnBrk="1" hangingPunct="1">
              <a:defRPr/>
            </a:pPr>
            <a:r>
              <a:rPr lang="zh-CN" altLang="en-US" sz="2800" b="1" dirty="0">
                <a:solidFill>
                  <a:srgbClr val="FF0000"/>
                </a:solidFill>
                <a:latin typeface="方正姚体" pitchFamily="2" charset="-122"/>
                <a:ea typeface="方正姚体" pitchFamily="2" charset="-122"/>
              </a:rPr>
              <a:t>远期利率计算的一般公式： </a:t>
            </a:r>
          </a:p>
        </p:txBody>
      </p:sp>
    </p:spTree>
    <p:extLst>
      <p:ext uri="{BB962C8B-B14F-4D97-AF65-F5344CB8AC3E}">
        <p14:creationId xmlns:p14="http://schemas.microsoft.com/office/powerpoint/2010/main" val="70327079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19288" y="1341439"/>
            <a:ext cx="7467600" cy="581025"/>
          </a:xfrm>
        </p:spPr>
        <p:txBody>
          <a:bodyPr/>
          <a:lstStyle/>
          <a:p>
            <a:pPr eaLnBrk="1" hangingPunct="1">
              <a:defRPr/>
            </a:pPr>
            <a:r>
              <a:rPr lang="zh-CN" altLang="en-US" sz="2800" b="1" dirty="0">
                <a:latin typeface="Times New Roman" pitchFamily="18" charset="0"/>
                <a:ea typeface="华文细黑" pitchFamily="2" charset="-122"/>
                <a:cs typeface="Times New Roman" pitchFamily="18" charset="0"/>
              </a:rPr>
              <a:t>远期利率协议（</a:t>
            </a:r>
            <a:r>
              <a:rPr lang="en-US" altLang="zh-CN" sz="2800" b="1" dirty="0">
                <a:latin typeface="Times New Roman" pitchFamily="18" charset="0"/>
                <a:ea typeface="华文细黑" pitchFamily="2" charset="-122"/>
                <a:cs typeface="Times New Roman" pitchFamily="18" charset="0"/>
              </a:rPr>
              <a:t>FRA</a:t>
            </a:r>
            <a:r>
              <a:rPr lang="zh-CN" altLang="en-US" sz="2800" b="1" dirty="0">
                <a:latin typeface="Times New Roman" pitchFamily="18" charset="0"/>
                <a:ea typeface="华文细黑" pitchFamily="2" charset="-122"/>
                <a:cs typeface="Times New Roman" pitchFamily="18" charset="0"/>
              </a:rPr>
              <a:t>）的含义</a:t>
            </a:r>
          </a:p>
        </p:txBody>
      </p:sp>
      <p:sp>
        <p:nvSpPr>
          <p:cNvPr id="32771" name="Rectangle 3"/>
          <p:cNvSpPr>
            <a:spLocks noGrp="1" noChangeArrowheads="1"/>
          </p:cNvSpPr>
          <p:nvPr>
            <p:ph idx="1"/>
          </p:nvPr>
        </p:nvSpPr>
        <p:spPr>
          <a:xfrm>
            <a:off x="1774826" y="2060576"/>
            <a:ext cx="8424863" cy="3744913"/>
          </a:xfrm>
        </p:spPr>
        <p:txBody>
          <a:bodyPr>
            <a:normAutofit fontScale="92500" lnSpcReduction="20000"/>
          </a:bodyPr>
          <a:lstStyle/>
          <a:p>
            <a:pPr eaLnBrk="1" hangingPunct="1"/>
            <a:r>
              <a:rPr lang="zh-CN" altLang="en-US" b="1" smtClean="0">
                <a:latin typeface="华文细黑" pitchFamily="2" charset="-122"/>
                <a:ea typeface="华文细黑" pitchFamily="2" charset="-122"/>
              </a:rPr>
              <a:t>定义</a:t>
            </a:r>
            <a:endParaRPr lang="en-US" altLang="zh-CN" b="1" smtClean="0">
              <a:latin typeface="华文细黑" pitchFamily="2" charset="-122"/>
              <a:ea typeface="华文细黑" pitchFamily="2" charset="-122"/>
            </a:endParaRPr>
          </a:p>
          <a:p>
            <a:pPr eaLnBrk="1" hangingPunct="1">
              <a:buFont typeface="Wingdings" pitchFamily="2" charset="2"/>
              <a:buNone/>
            </a:pPr>
            <a:r>
              <a:rPr lang="zh-CN" altLang="en-US" b="1" smtClean="0">
                <a:latin typeface="华文细黑" pitchFamily="2" charset="-122"/>
                <a:ea typeface="华文细黑" pitchFamily="2" charset="-122"/>
              </a:rPr>
              <a:t>        买卖双方同意从未来某一商定的时期开始在某一特定时期</a:t>
            </a:r>
            <a:endParaRPr lang="en-US" altLang="zh-CN" b="1" smtClean="0">
              <a:latin typeface="华文细黑" pitchFamily="2" charset="-122"/>
              <a:ea typeface="华文细黑" pitchFamily="2" charset="-122"/>
            </a:endParaRPr>
          </a:p>
          <a:p>
            <a:pPr eaLnBrk="1" hangingPunct="1">
              <a:buFont typeface="Wingdings" pitchFamily="2" charset="2"/>
              <a:buNone/>
            </a:pPr>
            <a:r>
              <a:rPr lang="zh-CN" altLang="en-US" b="1" smtClean="0">
                <a:latin typeface="华文细黑" pitchFamily="2" charset="-122"/>
                <a:ea typeface="华文细黑" pitchFamily="2" charset="-122"/>
              </a:rPr>
              <a:t>内按协议利率借贷一笔数额确定、以具体货币表示的名义本金</a:t>
            </a:r>
            <a:endParaRPr lang="en-US" altLang="zh-CN" b="1" smtClean="0">
              <a:latin typeface="华文细黑" pitchFamily="2" charset="-122"/>
              <a:ea typeface="华文细黑" pitchFamily="2" charset="-122"/>
            </a:endParaRPr>
          </a:p>
          <a:p>
            <a:pPr eaLnBrk="1" hangingPunct="1">
              <a:buFont typeface="Wingdings" pitchFamily="2" charset="2"/>
              <a:buNone/>
            </a:pPr>
            <a:r>
              <a:rPr lang="zh-CN" altLang="en-US" b="1" smtClean="0">
                <a:latin typeface="华文细黑" pitchFamily="2" charset="-122"/>
                <a:ea typeface="华文细黑" pitchFamily="2" charset="-122"/>
              </a:rPr>
              <a:t>的协议。</a:t>
            </a:r>
            <a:endParaRPr lang="en-US" altLang="zh-CN" b="1" smtClean="0">
              <a:latin typeface="华文细黑" pitchFamily="2" charset="-122"/>
              <a:ea typeface="华文细黑" pitchFamily="2" charset="-122"/>
            </a:endParaRPr>
          </a:p>
          <a:p>
            <a:pPr eaLnBrk="1" hangingPunct="1">
              <a:buFont typeface="Wingdings" pitchFamily="2" charset="2"/>
              <a:buNone/>
            </a:pPr>
            <a:endParaRPr lang="en-US" altLang="zh-CN" smtClean="0"/>
          </a:p>
          <a:p>
            <a:pPr eaLnBrk="1" hangingPunct="1"/>
            <a:r>
              <a:rPr lang="zh-CN" altLang="en-US" b="1" smtClean="0">
                <a:latin typeface="华文细黑" pitchFamily="2" charset="-122"/>
                <a:ea typeface="华文细黑" pitchFamily="2" charset="-122"/>
              </a:rPr>
              <a:t>功能</a:t>
            </a:r>
          </a:p>
          <a:p>
            <a:pPr lvl="1" eaLnBrk="1" hangingPunct="1"/>
            <a:r>
              <a:rPr lang="zh-CN" altLang="en-US" b="1">
                <a:latin typeface="华文细黑" pitchFamily="2" charset="-122"/>
                <a:ea typeface="华文细黑" pitchFamily="2" charset="-122"/>
              </a:rPr>
              <a:t>买方：锁定远期利率，规避利率上升风险（负债方）</a:t>
            </a:r>
          </a:p>
          <a:p>
            <a:pPr lvl="1" eaLnBrk="1" hangingPunct="1"/>
            <a:r>
              <a:rPr lang="zh-CN" altLang="en-US" b="1">
                <a:latin typeface="华文细黑" pitchFamily="2" charset="-122"/>
                <a:ea typeface="华文细黑" pitchFamily="2" charset="-122"/>
              </a:rPr>
              <a:t>卖方：锁定远期利率，规避利率下降风险（资产持有方）</a:t>
            </a:r>
          </a:p>
          <a:p>
            <a:pPr lvl="1" eaLnBrk="1" hangingPunct="1"/>
            <a:endParaRPr lang="en-US" altLang="zh-CN" smtClean="0"/>
          </a:p>
        </p:txBody>
      </p:sp>
      <p:sp>
        <p:nvSpPr>
          <p:cNvPr id="528388"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181107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0" dur="500"/>
                                        <p:tgtEl>
                                          <p:spTgt spid="327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3" dur="500"/>
                                        <p:tgtEl>
                                          <p:spTgt spid="3277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6" dur="500"/>
                                        <p:tgtEl>
                                          <p:spTgt spid="327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21" dur="500"/>
                                        <p:tgtEl>
                                          <p:spTgt spid="327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24" dur="500"/>
                                        <p:tgtEl>
                                          <p:spTgt spid="327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27"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774826" y="1773239"/>
            <a:ext cx="8424863" cy="4103687"/>
          </a:xfrm>
        </p:spPr>
        <p:txBody>
          <a:bodyPr>
            <a:normAutofit lnSpcReduction="10000"/>
          </a:bodyPr>
          <a:lstStyle/>
          <a:p>
            <a:pPr eaLnBrk="1" hangingPunct="1"/>
            <a:r>
              <a:rPr lang="zh-CN" altLang="en-US" b="1" smtClean="0">
                <a:latin typeface="华文细黑" pitchFamily="2" charset="-122"/>
                <a:ea typeface="华文细黑" pitchFamily="2" charset="-122"/>
              </a:rPr>
              <a:t>特点：</a:t>
            </a:r>
          </a:p>
          <a:p>
            <a:pPr lvl="1" algn="just" eaLnBrk="1" hangingPunct="1">
              <a:lnSpc>
                <a:spcPct val="150000"/>
              </a:lnSpc>
            </a:pPr>
            <a:r>
              <a:rPr lang="zh-CN" altLang="en-US" b="1">
                <a:latin typeface="华文细黑" pitchFamily="2" charset="-122"/>
                <a:ea typeface="华文细黑" pitchFamily="2" charset="-122"/>
              </a:rPr>
              <a:t>名义本金</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无实质性的本金交换，只交割（协议利率</a:t>
            </a:r>
            <a:endParaRPr lang="en-US" altLang="zh-CN" b="1">
              <a:latin typeface="华文细黑" pitchFamily="2" charset="-122"/>
              <a:ea typeface="华文细黑" pitchFamily="2" charset="-122"/>
            </a:endParaRPr>
          </a:p>
          <a:p>
            <a:pPr lvl="1" algn="just" eaLnBrk="1" hangingPunct="1">
              <a:lnSpc>
                <a:spcPct val="150000"/>
              </a:lnSpc>
              <a:buFont typeface="Wingdings 2" pitchFamily="18" charset="2"/>
              <a:buNone/>
            </a:pPr>
            <a:r>
              <a:rPr lang="zh-CN" altLang="en-US" b="1">
                <a:latin typeface="华文细黑" pitchFamily="2" charset="-122"/>
                <a:ea typeface="华文细黑" pitchFamily="2" charset="-122"/>
              </a:rPr>
              <a:t>与参考利率之间的）利息差额</a:t>
            </a:r>
            <a:endParaRPr lang="en-US" altLang="zh-CN" b="1">
              <a:latin typeface="华文细黑" pitchFamily="2" charset="-122"/>
              <a:ea typeface="华文细黑" pitchFamily="2" charset="-122"/>
            </a:endParaRPr>
          </a:p>
          <a:p>
            <a:pPr lvl="1" algn="just" eaLnBrk="1" hangingPunct="1">
              <a:lnSpc>
                <a:spcPct val="150000"/>
              </a:lnSpc>
            </a:pPr>
            <a:r>
              <a:rPr lang="zh-CN" altLang="en-US" b="1">
                <a:latin typeface="华文细黑" pitchFamily="2" charset="-122"/>
                <a:ea typeface="华文细黑" pitchFamily="2" charset="-122"/>
              </a:rPr>
              <a:t>表外业务</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对银行来将属表外业务，不改变其资产负</a:t>
            </a:r>
            <a:endParaRPr lang="en-US" altLang="zh-CN" b="1">
              <a:latin typeface="华文细黑" pitchFamily="2" charset="-122"/>
              <a:ea typeface="华文细黑" pitchFamily="2" charset="-122"/>
            </a:endParaRPr>
          </a:p>
          <a:p>
            <a:pPr lvl="1" algn="just" eaLnBrk="1" hangingPunct="1">
              <a:lnSpc>
                <a:spcPct val="150000"/>
              </a:lnSpc>
              <a:buFont typeface="Wingdings 2" pitchFamily="18" charset="2"/>
              <a:buNone/>
            </a:pPr>
            <a:r>
              <a:rPr lang="zh-CN" altLang="en-US" b="1">
                <a:latin typeface="华文细黑" pitchFamily="2" charset="-122"/>
                <a:ea typeface="华文细黑" pitchFamily="2" charset="-122"/>
              </a:rPr>
              <a:t>债结构，从而也不必满足资本充足率方面的要求</a:t>
            </a:r>
            <a:endParaRPr lang="en-US" altLang="zh-CN" b="1">
              <a:latin typeface="华文细黑" pitchFamily="2" charset="-122"/>
              <a:ea typeface="华文细黑" pitchFamily="2" charset="-122"/>
            </a:endParaRPr>
          </a:p>
          <a:p>
            <a:pPr lvl="1" algn="just" eaLnBrk="1" hangingPunct="1">
              <a:lnSpc>
                <a:spcPct val="150000"/>
              </a:lnSpc>
            </a:pPr>
            <a:r>
              <a:rPr lang="zh-CN" altLang="en-US" b="1">
                <a:latin typeface="华文细黑" pitchFamily="2" charset="-122"/>
                <a:ea typeface="华文细黑" pitchFamily="2" charset="-122"/>
              </a:rPr>
              <a:t>场外市场交易产品（由银行提供）</a:t>
            </a:r>
          </a:p>
          <a:p>
            <a:pPr lvl="1" algn="just" eaLnBrk="1" hangingPunct="1">
              <a:lnSpc>
                <a:spcPct val="150000"/>
              </a:lnSpc>
            </a:pPr>
            <a:r>
              <a:rPr lang="zh-CN" altLang="en-US" b="1">
                <a:latin typeface="华文细黑" pitchFamily="2" charset="-122"/>
                <a:ea typeface="华文细黑" pitchFamily="2" charset="-122"/>
              </a:rPr>
              <a:t>银行在各自的交易室中进行全球性交易的市场</a:t>
            </a:r>
          </a:p>
        </p:txBody>
      </p:sp>
      <p:sp>
        <p:nvSpPr>
          <p:cNvPr id="529411" name="TextBox 3"/>
          <p:cNvSpPr txBox="1">
            <a:spLocks noChangeArrowheads="1"/>
          </p:cNvSpPr>
          <p:nvPr/>
        </p:nvSpPr>
        <p:spPr bwMode="auto">
          <a:xfrm>
            <a:off x="1992314" y="260351"/>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a:spLocks noGrp="1" noChangeArrowheads="1"/>
          </p:cNvSpPr>
          <p:nvPr>
            <p:ph type="title"/>
          </p:nvPr>
        </p:nvSpPr>
        <p:spPr>
          <a:xfrm>
            <a:off x="2063750" y="1125539"/>
            <a:ext cx="7467600" cy="579437"/>
          </a:xfrm>
        </p:spPr>
        <p:txBody>
          <a:bodyPr/>
          <a:lstStyle/>
          <a:p>
            <a:pPr eaLnBrk="1" hangingPunct="1">
              <a:defRPr/>
            </a:pPr>
            <a:r>
              <a:rPr lang="zh-CN" altLang="en-US" sz="2800" b="1" dirty="0">
                <a:latin typeface="Times New Roman" pitchFamily="18" charset="0"/>
                <a:ea typeface="华文细黑" pitchFamily="2" charset="-122"/>
                <a:cs typeface="Times New Roman" pitchFamily="18" charset="0"/>
              </a:rPr>
              <a:t>远期利率协议（</a:t>
            </a:r>
            <a:r>
              <a:rPr lang="en-US" altLang="zh-CN" sz="2800" b="1" dirty="0">
                <a:latin typeface="Times New Roman" pitchFamily="18" charset="0"/>
                <a:ea typeface="华文细黑" pitchFamily="2" charset="-122"/>
                <a:cs typeface="Times New Roman" pitchFamily="18" charset="0"/>
              </a:rPr>
              <a:t>FRA</a:t>
            </a:r>
            <a:r>
              <a:rPr lang="zh-CN" altLang="en-US" sz="2800" b="1" dirty="0">
                <a:latin typeface="Times New Roman" pitchFamily="18" charset="0"/>
                <a:ea typeface="华文细黑" pitchFamily="2" charset="-122"/>
                <a:cs typeface="Times New Roman" pitchFamily="18" charset="0"/>
              </a:rPr>
              <a:t>）的含义</a:t>
            </a:r>
          </a:p>
        </p:txBody>
      </p:sp>
    </p:spTree>
    <p:extLst>
      <p:ext uri="{BB962C8B-B14F-4D97-AF65-F5344CB8AC3E}">
        <p14:creationId xmlns:p14="http://schemas.microsoft.com/office/powerpoint/2010/main" val="2576991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7" dur="500"/>
                                        <p:tgtEl>
                                          <p:spTgt spid="337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0" dur="500"/>
                                        <p:tgtEl>
                                          <p:spTgt spid="337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5" dur="500"/>
                                        <p:tgtEl>
                                          <p:spTgt spid="3379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18" dur="500"/>
                                        <p:tgtEl>
                                          <p:spTgt spid="3379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23" dur="500"/>
                                        <p:tgtEl>
                                          <p:spTgt spid="3379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26"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135188" y="1484314"/>
            <a:ext cx="7467600" cy="509587"/>
          </a:xfrm>
        </p:spPr>
        <p:txBody>
          <a:bodyPr>
            <a:noAutofit/>
          </a:bodyPr>
          <a:lstStyle/>
          <a:p>
            <a:pPr algn="ctr" eaLnBrk="1" hangingPunct="1">
              <a:defRPr/>
            </a:pPr>
            <a:r>
              <a:rPr lang="en-US" altLang="zh-CN" sz="2800" b="1" dirty="0">
                <a:latin typeface="Times New Roman" pitchFamily="18" charset="0"/>
                <a:cs typeface="Times New Roman" pitchFamily="18" charset="0"/>
              </a:rPr>
              <a:t>FRA</a:t>
            </a:r>
            <a:r>
              <a:rPr lang="zh-CN" altLang="en-US" sz="2800" b="1" dirty="0">
                <a:latin typeface="Times New Roman" pitchFamily="18" charset="0"/>
                <a:cs typeface="Times New Roman" pitchFamily="18" charset="0"/>
              </a:rPr>
              <a:t>的交易过程</a:t>
            </a:r>
          </a:p>
        </p:txBody>
      </p:sp>
      <p:grpSp>
        <p:nvGrpSpPr>
          <p:cNvPr id="530435" name="Group 3"/>
          <p:cNvGrpSpPr>
            <a:grpSpLocks/>
          </p:cNvGrpSpPr>
          <p:nvPr/>
        </p:nvGrpSpPr>
        <p:grpSpPr bwMode="auto">
          <a:xfrm>
            <a:off x="1703388" y="2708276"/>
            <a:ext cx="8355012" cy="1878013"/>
            <a:chOff x="1655" y="7992"/>
            <a:chExt cx="7705" cy="1680"/>
          </a:xfrm>
        </p:grpSpPr>
        <p:sp useBgFill="1">
          <p:nvSpPr>
            <p:cNvPr id="530437" name="Line 4"/>
            <p:cNvSpPr>
              <a:spLocks noChangeShapeType="1"/>
            </p:cNvSpPr>
            <p:nvPr/>
          </p:nvSpPr>
          <p:spPr bwMode="auto">
            <a:xfrm>
              <a:off x="2508"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38" name="Line 5"/>
            <p:cNvSpPr>
              <a:spLocks noChangeShapeType="1"/>
            </p:cNvSpPr>
            <p:nvPr/>
          </p:nvSpPr>
          <p:spPr bwMode="auto">
            <a:xfrm>
              <a:off x="2700"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39" name="Line 6"/>
            <p:cNvSpPr>
              <a:spLocks noChangeShapeType="1"/>
            </p:cNvSpPr>
            <p:nvPr/>
          </p:nvSpPr>
          <p:spPr bwMode="auto">
            <a:xfrm>
              <a:off x="5928"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0" name="Line 7"/>
            <p:cNvSpPr>
              <a:spLocks noChangeShapeType="1"/>
            </p:cNvSpPr>
            <p:nvPr/>
          </p:nvSpPr>
          <p:spPr bwMode="auto">
            <a:xfrm>
              <a:off x="6120"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1" name="Line 8"/>
            <p:cNvSpPr>
              <a:spLocks noChangeShapeType="1"/>
            </p:cNvSpPr>
            <p:nvPr/>
          </p:nvSpPr>
          <p:spPr bwMode="auto">
            <a:xfrm>
              <a:off x="2700" y="8304"/>
              <a:ext cx="3240"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0442" name="Line 9"/>
            <p:cNvSpPr>
              <a:spLocks noChangeShapeType="1"/>
            </p:cNvSpPr>
            <p:nvPr/>
          </p:nvSpPr>
          <p:spPr bwMode="auto">
            <a:xfrm>
              <a:off x="2700" y="8772"/>
              <a:ext cx="3240" cy="0"/>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3" name="Line 10"/>
            <p:cNvSpPr>
              <a:spLocks noChangeShapeType="1"/>
            </p:cNvSpPr>
            <p:nvPr/>
          </p:nvSpPr>
          <p:spPr bwMode="auto">
            <a:xfrm>
              <a:off x="9348" y="7992"/>
              <a:ext cx="0" cy="1092"/>
            </a:xfrm>
            <a:prstGeom prst="line">
              <a:avLst/>
            </a:prstGeom>
            <a:ln w="9525">
              <a:solidFill>
                <a:schemeClr val="tx1"/>
              </a:solidFill>
              <a:prstDash val="sysDot"/>
              <a:round/>
              <a:headEnd/>
              <a:tailEnd/>
            </a:ln>
          </p:spPr>
          <p:txBody>
            <a:bodyPr>
              <a:spAutoFit/>
            </a:bodyPr>
            <a:lstStyle/>
            <a:p>
              <a:endParaRPr lang="zh-CN" altLang="en-US"/>
            </a:p>
          </p:txBody>
        </p:sp>
        <p:sp useBgFill="1">
          <p:nvSpPr>
            <p:cNvPr id="530444" name="Line 11"/>
            <p:cNvSpPr>
              <a:spLocks noChangeShapeType="1"/>
            </p:cNvSpPr>
            <p:nvPr/>
          </p:nvSpPr>
          <p:spPr bwMode="auto">
            <a:xfrm>
              <a:off x="6120" y="8304"/>
              <a:ext cx="3240" cy="0"/>
            </a:xfrm>
            <a:prstGeom prst="line">
              <a:avLst/>
            </a:prstGeom>
            <a:ln w="9525">
              <a:solidFill>
                <a:schemeClr val="tx1"/>
              </a:solidFill>
              <a:round/>
              <a:headEnd type="triangle" w="med" len="med"/>
              <a:tailEnd type="triangle" w="med" len="med"/>
            </a:ln>
          </p:spPr>
          <p:txBody>
            <a:bodyPr>
              <a:spAutoFit/>
            </a:bodyPr>
            <a:lstStyle/>
            <a:p>
              <a:endParaRPr lang="zh-CN" altLang="en-US"/>
            </a:p>
          </p:txBody>
        </p:sp>
        <p:sp useBgFill="1">
          <p:nvSpPr>
            <p:cNvPr id="530445" name="Line 12"/>
            <p:cNvSpPr>
              <a:spLocks noChangeShapeType="1"/>
            </p:cNvSpPr>
            <p:nvPr/>
          </p:nvSpPr>
          <p:spPr bwMode="auto">
            <a:xfrm>
              <a:off x="6120" y="8772"/>
              <a:ext cx="3240" cy="0"/>
            </a:xfrm>
            <a:prstGeom prst="line">
              <a:avLst/>
            </a:prstGeom>
            <a:ln w="9525">
              <a:solidFill>
                <a:schemeClr val="tx1"/>
              </a:solidFill>
              <a:round/>
              <a:headEnd/>
              <a:tailEnd type="triangle" w="med" len="med"/>
            </a:ln>
          </p:spPr>
          <p:txBody>
            <a:bodyPr>
              <a:spAutoFit/>
            </a:bodyPr>
            <a:lstStyle/>
            <a:p>
              <a:endParaRPr lang="zh-CN" altLang="en-US"/>
            </a:p>
          </p:txBody>
        </p:sp>
        <p:sp>
          <p:nvSpPr>
            <p:cNvPr id="530446" name="Text Box 13"/>
            <p:cNvSpPr txBox="1">
              <a:spLocks noChangeArrowheads="1"/>
            </p:cNvSpPr>
            <p:nvPr/>
          </p:nvSpPr>
          <p:spPr bwMode="auto">
            <a:xfrm>
              <a:off x="3597" y="7992"/>
              <a:ext cx="1046"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080808"/>
                  </a:solidFill>
                  <a:latin typeface="Times New Roman" pitchFamily="18" charset="0"/>
                  <a:ea typeface="宋体" charset="-122"/>
                </a:rPr>
                <a:t>递延期限</a:t>
              </a:r>
            </a:p>
          </p:txBody>
        </p:sp>
        <p:sp>
          <p:nvSpPr>
            <p:cNvPr id="530447" name="Text Box 14"/>
            <p:cNvSpPr txBox="1">
              <a:spLocks noChangeArrowheads="1"/>
            </p:cNvSpPr>
            <p:nvPr/>
          </p:nvSpPr>
          <p:spPr bwMode="auto">
            <a:xfrm>
              <a:off x="7200" y="7992"/>
              <a:ext cx="1229"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合约期限</a:t>
              </a:r>
            </a:p>
          </p:txBody>
        </p:sp>
        <p:sp>
          <p:nvSpPr>
            <p:cNvPr id="530448" name="Text Box 15"/>
            <p:cNvSpPr txBox="1">
              <a:spLocks noChangeArrowheads="1"/>
            </p:cNvSpPr>
            <p:nvPr/>
          </p:nvSpPr>
          <p:spPr bwMode="auto">
            <a:xfrm>
              <a:off x="1655" y="8927"/>
              <a:ext cx="829"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交易日</a:t>
              </a:r>
            </a:p>
          </p:txBody>
        </p:sp>
        <p:sp>
          <p:nvSpPr>
            <p:cNvPr id="530449" name="Text Box 16"/>
            <p:cNvSpPr txBox="1">
              <a:spLocks noChangeArrowheads="1"/>
            </p:cNvSpPr>
            <p:nvPr/>
          </p:nvSpPr>
          <p:spPr bwMode="auto">
            <a:xfrm>
              <a:off x="2796" y="8927"/>
              <a:ext cx="1515"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即期</a:t>
              </a:r>
              <a:r>
                <a:rPr lang="en-US" altLang="zh-CN" sz="2000" b="1">
                  <a:solidFill>
                    <a:srgbClr val="080808"/>
                  </a:solidFill>
                  <a:latin typeface="Times New Roman" pitchFamily="18" charset="0"/>
                  <a:ea typeface="宋体" charset="-122"/>
                </a:rPr>
                <a:t>/</a:t>
              </a:r>
              <a:r>
                <a:rPr lang="zh-CN" altLang="en-US" sz="2000" b="1">
                  <a:solidFill>
                    <a:srgbClr val="080808"/>
                  </a:solidFill>
                  <a:latin typeface="Times New Roman" pitchFamily="18" charset="0"/>
                  <a:ea typeface="宋体" charset="-122"/>
                </a:rPr>
                <a:t>起算日</a:t>
              </a:r>
            </a:p>
          </p:txBody>
        </p:sp>
        <p:sp>
          <p:nvSpPr>
            <p:cNvPr id="530450" name="Text Box 17"/>
            <p:cNvSpPr txBox="1">
              <a:spLocks noChangeArrowheads="1"/>
            </p:cNvSpPr>
            <p:nvPr/>
          </p:nvSpPr>
          <p:spPr bwMode="auto">
            <a:xfrm>
              <a:off x="5042" y="8927"/>
              <a:ext cx="862"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FF0000"/>
                  </a:solidFill>
                  <a:latin typeface="Times New Roman" pitchFamily="18" charset="0"/>
                  <a:ea typeface="宋体" charset="-122"/>
                </a:rPr>
                <a:t>基准日</a:t>
              </a:r>
            </a:p>
          </p:txBody>
        </p:sp>
        <p:sp>
          <p:nvSpPr>
            <p:cNvPr id="530451" name="Text Box 18"/>
            <p:cNvSpPr txBox="1">
              <a:spLocks noChangeArrowheads="1"/>
            </p:cNvSpPr>
            <p:nvPr/>
          </p:nvSpPr>
          <p:spPr bwMode="auto">
            <a:xfrm>
              <a:off x="6203" y="8927"/>
              <a:ext cx="765"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交割日</a:t>
              </a:r>
            </a:p>
          </p:txBody>
        </p:sp>
        <p:sp>
          <p:nvSpPr>
            <p:cNvPr id="530452" name="Text Box 19"/>
            <p:cNvSpPr txBox="1">
              <a:spLocks noChangeArrowheads="1"/>
            </p:cNvSpPr>
            <p:nvPr/>
          </p:nvSpPr>
          <p:spPr bwMode="auto">
            <a:xfrm>
              <a:off x="8362" y="8928"/>
              <a:ext cx="925" cy="275"/>
            </a:xfrm>
            <a:prstGeom prst="rect">
              <a:avLst/>
            </a:prstGeom>
            <a:noFill/>
            <a:ln w="9525">
              <a:solidFill>
                <a:schemeClr val="tx1"/>
              </a:solidFill>
              <a:miter lim="800000"/>
              <a:headEnd/>
              <a:tailEnd/>
            </a:ln>
          </p:spPr>
          <p:txBody>
            <a:bodyPr lIns="0" tIns="0" rIns="0" bIns="0">
              <a:spAutoFit/>
            </a:bodyPr>
            <a:lstStyle/>
            <a:p>
              <a:pPr eaLnBrk="0" hangingPunct="0"/>
              <a:r>
                <a:rPr lang="zh-CN" altLang="en-US" sz="2000" b="1">
                  <a:solidFill>
                    <a:srgbClr val="080808"/>
                  </a:solidFill>
                  <a:latin typeface="Times New Roman" pitchFamily="18" charset="0"/>
                  <a:ea typeface="宋体" charset="-122"/>
                </a:rPr>
                <a:t>到期日</a:t>
              </a:r>
            </a:p>
          </p:txBody>
        </p:sp>
        <p:sp>
          <p:nvSpPr>
            <p:cNvPr id="530453" name="Text Box 20"/>
            <p:cNvSpPr txBox="1">
              <a:spLocks noChangeArrowheads="1"/>
            </p:cNvSpPr>
            <p:nvPr/>
          </p:nvSpPr>
          <p:spPr bwMode="auto">
            <a:xfrm>
              <a:off x="1788" y="9397"/>
              <a:ext cx="2191"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latin typeface="Times New Roman" pitchFamily="18" charset="0"/>
                  <a:ea typeface="宋体" charset="-122"/>
                </a:rPr>
                <a:t>双方同意的合约利率</a:t>
              </a:r>
            </a:p>
          </p:txBody>
        </p:sp>
        <p:sp>
          <p:nvSpPr>
            <p:cNvPr id="530454" name="Text Box 21"/>
            <p:cNvSpPr txBox="1">
              <a:spLocks noChangeArrowheads="1"/>
            </p:cNvSpPr>
            <p:nvPr/>
          </p:nvSpPr>
          <p:spPr bwMode="auto">
            <a:xfrm>
              <a:off x="4909" y="9397"/>
              <a:ext cx="995"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FF0000"/>
                  </a:solidFill>
                  <a:latin typeface="Times New Roman" pitchFamily="18" charset="0"/>
                  <a:ea typeface="宋体" charset="-122"/>
                </a:rPr>
                <a:t>参考利率</a:t>
              </a:r>
            </a:p>
          </p:txBody>
        </p:sp>
        <p:sp>
          <p:nvSpPr>
            <p:cNvPr id="530455" name="Text Box 22"/>
            <p:cNvSpPr txBox="1">
              <a:spLocks noChangeArrowheads="1"/>
            </p:cNvSpPr>
            <p:nvPr/>
          </p:nvSpPr>
          <p:spPr bwMode="auto">
            <a:xfrm>
              <a:off x="6203" y="9397"/>
              <a:ext cx="1229" cy="275"/>
            </a:xfrm>
            <a:prstGeom prst="rect">
              <a:avLst/>
            </a:prstGeom>
            <a:noFill/>
            <a:ln w="9525">
              <a:solidFill>
                <a:schemeClr val="tx1"/>
              </a:solidFill>
              <a:miter lim="800000"/>
              <a:headEnd/>
              <a:tailEnd/>
            </a:ln>
          </p:spPr>
          <p:txBody>
            <a:bodyPr lIns="0" tIns="0" rIns="0" bIns="0">
              <a:spAutoFit/>
            </a:bodyPr>
            <a:lstStyle/>
            <a:p>
              <a:pPr algn="just" eaLnBrk="0" hangingPunct="0"/>
              <a:r>
                <a:rPr lang="zh-CN" altLang="en-US" sz="2000" b="1">
                  <a:solidFill>
                    <a:srgbClr val="080808"/>
                  </a:solidFill>
                  <a:latin typeface="Times New Roman" pitchFamily="18" charset="0"/>
                  <a:ea typeface="宋体" charset="-122"/>
                </a:rPr>
                <a:t>交付交割额</a:t>
              </a:r>
            </a:p>
          </p:txBody>
        </p:sp>
      </p:grpSp>
      <p:sp>
        <p:nvSpPr>
          <p:cNvPr id="530436" name="TextBox 22"/>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12205764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63750" y="1557338"/>
            <a:ext cx="7467600" cy="436562"/>
          </a:xfrm>
        </p:spPr>
        <p:txBody>
          <a:bodyPr>
            <a:noAutofit/>
          </a:bodyPr>
          <a:lstStyle/>
          <a:p>
            <a:pPr eaLnBrk="1" hangingPunct="1">
              <a:defRPr/>
            </a:pPr>
            <a:r>
              <a:rPr lang="en-US" altLang="zh-CN" sz="2800" b="1" dirty="0">
                <a:solidFill>
                  <a:srgbClr val="FF0000"/>
                </a:solidFill>
                <a:latin typeface="Times New Roman" pitchFamily="18" charset="0"/>
                <a:cs typeface="Times New Roman" pitchFamily="18" charset="0"/>
              </a:rPr>
              <a:t>FRA</a:t>
            </a:r>
            <a:r>
              <a:rPr lang="zh-CN" altLang="en-US" sz="2800" b="1" dirty="0">
                <a:solidFill>
                  <a:srgbClr val="FF0000"/>
                </a:solidFill>
                <a:latin typeface="Times New Roman" pitchFamily="18" charset="0"/>
                <a:cs typeface="Times New Roman" pitchFamily="18" charset="0"/>
              </a:rPr>
              <a:t>的基本术语</a:t>
            </a:r>
            <a:r>
              <a:rPr lang="en-US" altLang="zh-CN" sz="2800" b="1" dirty="0">
                <a:solidFill>
                  <a:srgbClr val="FF0000"/>
                </a:solidFill>
                <a:latin typeface="Times New Roman" pitchFamily="18" charset="0"/>
                <a:cs typeface="Times New Roman" pitchFamily="18" charset="0"/>
              </a:rPr>
              <a:t>:</a:t>
            </a:r>
          </a:p>
        </p:txBody>
      </p:sp>
      <p:sp>
        <p:nvSpPr>
          <p:cNvPr id="531459" name="Rectangle 3"/>
          <p:cNvSpPr>
            <a:spLocks noGrp="1" noChangeArrowheads="1"/>
          </p:cNvSpPr>
          <p:nvPr>
            <p:ph idx="1"/>
          </p:nvPr>
        </p:nvSpPr>
        <p:spPr>
          <a:xfrm>
            <a:off x="1631951" y="2276475"/>
            <a:ext cx="8640763" cy="2736850"/>
          </a:xfrm>
        </p:spPr>
        <p:txBody>
          <a:bodyPr/>
          <a:lstStyle/>
          <a:p>
            <a:pPr eaLnBrk="1" hangingPunct="1"/>
            <a:r>
              <a:rPr lang="zh-CN" altLang="en-US" b="1">
                <a:latin typeface="华文细黑" pitchFamily="2" charset="-122"/>
                <a:ea typeface="华文细黑" pitchFamily="2" charset="-122"/>
              </a:rPr>
              <a:t>交易日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远期利率协议交易执行日（合同开始生效）</a:t>
            </a:r>
            <a:endParaRPr lang="en-US" altLang="zh-CN" b="1">
              <a:latin typeface="华文细黑" pitchFamily="2" charset="-122"/>
              <a:ea typeface="华文细黑" pitchFamily="2" charset="-122"/>
            </a:endParaRPr>
          </a:p>
          <a:p>
            <a:pPr eaLnBrk="1" hangingPunct="1"/>
            <a:r>
              <a:rPr lang="zh-CN" altLang="en-US" b="1">
                <a:latin typeface="华文细黑" pitchFamily="2" charset="-122"/>
                <a:ea typeface="华文细黑" pitchFamily="2" charset="-122"/>
              </a:rPr>
              <a:t>即期</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起算日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远期期限起算日（交易日延后</a:t>
            </a:r>
            <a:r>
              <a:rPr lang="en-US" altLang="zh-CN" b="1">
                <a:latin typeface="华文细黑" pitchFamily="2" charset="-122"/>
                <a:ea typeface="华文细黑" pitchFamily="2" charset="-122"/>
              </a:rPr>
              <a:t>2</a:t>
            </a:r>
            <a:r>
              <a:rPr lang="zh-CN" altLang="en-US" b="1">
                <a:latin typeface="华文细黑" pitchFamily="2" charset="-122"/>
                <a:ea typeface="华文细黑" pitchFamily="2" charset="-122"/>
              </a:rPr>
              <a:t>天）</a:t>
            </a:r>
          </a:p>
          <a:p>
            <a:pPr eaLnBrk="1" hangingPunct="1"/>
            <a:r>
              <a:rPr lang="zh-CN" altLang="en-US" b="1">
                <a:latin typeface="华文细黑" pitchFamily="2" charset="-122"/>
                <a:ea typeface="华文细黑" pitchFamily="2" charset="-122"/>
              </a:rPr>
              <a:t>交割日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名义贷</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存款开始日（远期期限截止日）</a:t>
            </a:r>
          </a:p>
          <a:p>
            <a:pPr eaLnBrk="1" hangingPunct="1"/>
            <a:r>
              <a:rPr lang="zh-CN" altLang="en-US" b="1">
                <a:solidFill>
                  <a:srgbClr val="FF0000"/>
                </a:solidFill>
                <a:latin typeface="华文细黑" pitchFamily="2" charset="-122"/>
                <a:ea typeface="华文细黑" pitchFamily="2" charset="-122"/>
              </a:rPr>
              <a:t>基准日</a:t>
            </a:r>
            <a:r>
              <a:rPr lang="en-US" altLang="zh-CN" b="1">
                <a:solidFill>
                  <a:srgbClr val="FF0000"/>
                </a:solidFill>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决定参考利率的日期（交割日前推</a:t>
            </a:r>
            <a:r>
              <a:rPr lang="en-US" altLang="zh-CN" b="1">
                <a:solidFill>
                  <a:srgbClr val="FF0000"/>
                </a:solidFill>
                <a:latin typeface="华文细黑" pitchFamily="2" charset="-122"/>
                <a:ea typeface="华文细黑" pitchFamily="2" charset="-122"/>
              </a:rPr>
              <a:t>2</a:t>
            </a:r>
            <a:r>
              <a:rPr lang="zh-CN" altLang="en-US" b="1">
                <a:solidFill>
                  <a:srgbClr val="FF0000"/>
                </a:solidFill>
                <a:latin typeface="华文细黑" pitchFamily="2" charset="-122"/>
                <a:ea typeface="华文细黑" pitchFamily="2" charset="-122"/>
              </a:rPr>
              <a:t>天）</a:t>
            </a:r>
          </a:p>
          <a:p>
            <a:pPr eaLnBrk="1" hangingPunct="1"/>
            <a:r>
              <a:rPr lang="zh-CN" altLang="en-US" b="1">
                <a:latin typeface="华文细黑" pitchFamily="2" charset="-122"/>
                <a:ea typeface="华文细黑" pitchFamily="2" charset="-122"/>
              </a:rPr>
              <a:t>到期日</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名义贷款或存款到期日</a:t>
            </a:r>
          </a:p>
          <a:p>
            <a:pPr eaLnBrk="1" hangingPunct="1"/>
            <a:endParaRPr lang="en-US" altLang="zh-CN" smtClean="0"/>
          </a:p>
        </p:txBody>
      </p:sp>
      <p:sp>
        <p:nvSpPr>
          <p:cNvPr id="531460"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32522275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3"/>
          <p:cNvSpPr>
            <a:spLocks noGrp="1" noChangeArrowheads="1"/>
          </p:cNvSpPr>
          <p:nvPr>
            <p:ph idx="1"/>
          </p:nvPr>
        </p:nvSpPr>
        <p:spPr>
          <a:xfrm>
            <a:off x="1774826" y="1844676"/>
            <a:ext cx="8512175" cy="4105275"/>
          </a:xfrm>
        </p:spPr>
        <p:txBody>
          <a:bodyPr/>
          <a:lstStyle/>
          <a:p>
            <a:pPr eaLnBrk="1" hangingPunct="1"/>
            <a:r>
              <a:rPr lang="zh-CN" altLang="en-US" b="1">
                <a:latin typeface="华文细黑" pitchFamily="2" charset="-122"/>
                <a:ea typeface="华文细黑" pitchFamily="2" charset="-122"/>
              </a:rPr>
              <a:t>协议数额</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名义上借贷本金数额</a:t>
            </a:r>
          </a:p>
          <a:p>
            <a:pPr eaLnBrk="1" hangingPunct="1"/>
            <a:r>
              <a:rPr lang="zh-CN" altLang="en-US" b="1">
                <a:latin typeface="华文细黑" pitchFamily="2" charset="-122"/>
                <a:ea typeface="华文细黑" pitchFamily="2" charset="-122"/>
              </a:rPr>
              <a:t>协议货币</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协议数额的面值货币</a:t>
            </a:r>
          </a:p>
          <a:p>
            <a:pPr eaLnBrk="1" hangingPunct="1"/>
            <a:r>
              <a:rPr lang="zh-CN" altLang="en-US" b="1">
                <a:latin typeface="华文细黑" pitchFamily="2" charset="-122"/>
                <a:ea typeface="华文细黑" pitchFamily="2" charset="-122"/>
              </a:rPr>
              <a:t>协议期限</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在交割日和到期日之间的天数</a:t>
            </a:r>
          </a:p>
          <a:p>
            <a:pPr eaLnBrk="1" hangingPunct="1"/>
            <a:r>
              <a:rPr lang="zh-CN" altLang="en-US" b="1">
                <a:latin typeface="华文细黑" pitchFamily="2" charset="-122"/>
                <a:ea typeface="华文细黑" pitchFamily="2" charset="-122"/>
              </a:rPr>
              <a:t>协议利率</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远期利率协议中规定的固定利率</a:t>
            </a:r>
          </a:p>
          <a:p>
            <a:pPr eaLnBrk="1" hangingPunct="1"/>
            <a:r>
              <a:rPr lang="zh-CN" altLang="en-US" b="1">
                <a:solidFill>
                  <a:srgbClr val="FF0000"/>
                </a:solidFill>
                <a:latin typeface="华文细黑" pitchFamily="2" charset="-122"/>
                <a:ea typeface="华文细黑" pitchFamily="2" charset="-122"/>
              </a:rPr>
              <a:t>参考利率</a:t>
            </a:r>
            <a:r>
              <a:rPr lang="en-US" altLang="zh-CN" b="1">
                <a:solidFill>
                  <a:srgbClr val="FF0000"/>
                </a:solidFill>
                <a:latin typeface="华文细黑" pitchFamily="2" charset="-122"/>
                <a:ea typeface="华文细黑" pitchFamily="2" charset="-122"/>
              </a:rPr>
              <a:t>——</a:t>
            </a:r>
            <a:r>
              <a:rPr lang="zh-CN" altLang="en-US" b="1">
                <a:solidFill>
                  <a:srgbClr val="FF0000"/>
                </a:solidFill>
                <a:latin typeface="华文细黑" pitchFamily="2" charset="-122"/>
                <a:ea typeface="华文细黑" pitchFamily="2" charset="-122"/>
              </a:rPr>
              <a:t>市场决定的基准日利率，用来计算交</a:t>
            </a:r>
            <a:endParaRPr lang="en-US" altLang="zh-CN" b="1">
              <a:solidFill>
                <a:srgbClr val="FF0000"/>
              </a:solidFill>
              <a:latin typeface="华文细黑" pitchFamily="2" charset="-122"/>
              <a:ea typeface="华文细黑" pitchFamily="2" charset="-122"/>
            </a:endParaRPr>
          </a:p>
          <a:p>
            <a:pPr eaLnBrk="1" hangingPunct="1">
              <a:buFont typeface="Wingdings" pitchFamily="2" charset="2"/>
              <a:buNone/>
            </a:pPr>
            <a:r>
              <a:rPr lang="zh-CN" altLang="en-US" b="1">
                <a:solidFill>
                  <a:srgbClr val="FF0000"/>
                </a:solidFill>
                <a:latin typeface="华文细黑" pitchFamily="2" charset="-122"/>
                <a:ea typeface="华文细黑" pitchFamily="2" charset="-122"/>
              </a:rPr>
              <a:t>割额</a:t>
            </a:r>
          </a:p>
          <a:p>
            <a:pPr eaLnBrk="1" hangingPunct="1"/>
            <a:r>
              <a:rPr lang="zh-CN" altLang="en-US" b="1">
                <a:latin typeface="华文细黑" pitchFamily="2" charset="-122"/>
                <a:ea typeface="华文细黑" pitchFamily="2" charset="-122"/>
              </a:rPr>
              <a:t>交割额</a:t>
            </a:r>
            <a:r>
              <a:rPr lang="en-US" altLang="zh-CN" b="1">
                <a:latin typeface="华文细黑" pitchFamily="2" charset="-122"/>
                <a:ea typeface="华文细黑" pitchFamily="2" charset="-122"/>
              </a:rPr>
              <a:t>——</a:t>
            </a:r>
            <a:r>
              <a:rPr lang="zh-CN" altLang="en-US" b="1">
                <a:latin typeface="华文细黑" pitchFamily="2" charset="-122"/>
                <a:ea typeface="华文细黑" pitchFamily="2" charset="-122"/>
              </a:rPr>
              <a:t>在交割日，协议一方交给另一方的金额，</a:t>
            </a:r>
            <a:endParaRPr lang="en-US" altLang="zh-CN" b="1">
              <a:latin typeface="华文细黑" pitchFamily="2" charset="-122"/>
              <a:ea typeface="华文细黑" pitchFamily="2" charset="-122"/>
            </a:endParaRPr>
          </a:p>
          <a:p>
            <a:pPr eaLnBrk="1" hangingPunct="1">
              <a:buFont typeface="Wingdings" pitchFamily="2" charset="2"/>
              <a:buNone/>
            </a:pPr>
            <a:r>
              <a:rPr lang="zh-CN" altLang="en-US" b="1">
                <a:latin typeface="华文细黑" pitchFamily="2" charset="-122"/>
                <a:ea typeface="华文细黑" pitchFamily="2" charset="-122"/>
              </a:rPr>
              <a:t>根据协议利率与参考利率之差计算得出</a:t>
            </a:r>
          </a:p>
        </p:txBody>
      </p:sp>
      <p:sp>
        <p:nvSpPr>
          <p:cNvPr id="532483" name="TextBox 3"/>
          <p:cNvSpPr txBox="1">
            <a:spLocks noChangeArrowheads="1"/>
          </p:cNvSpPr>
          <p:nvPr/>
        </p:nvSpPr>
        <p:spPr bwMode="auto">
          <a:xfrm>
            <a:off x="1992314" y="3333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5" name="Rectangle 2"/>
          <p:cNvSpPr txBox="1">
            <a:spLocks noChangeArrowheads="1"/>
          </p:cNvSpPr>
          <p:nvPr/>
        </p:nvSpPr>
        <p:spPr>
          <a:xfrm>
            <a:off x="1992313" y="1341438"/>
            <a:ext cx="7467600" cy="436562"/>
          </a:xfrm>
          <a:prstGeom prst="rect">
            <a:avLst/>
          </a:prstGeom>
        </p:spPr>
        <p:txBody>
          <a:bodyPr anchor="b"/>
          <a:lstStyle/>
          <a:p>
            <a:pPr algn="l">
              <a:spcBef>
                <a:spcPct val="0"/>
              </a:spcBef>
              <a:buClrTx/>
              <a:buSzTx/>
              <a:buFontTx/>
              <a:buNone/>
              <a:defRPr/>
            </a:pPr>
            <a:r>
              <a:rPr lang="en-US" altLang="zh-CN" sz="2800" b="1" cap="small" dirty="0">
                <a:solidFill>
                  <a:srgbClr val="FF0000"/>
                </a:solidFill>
                <a:latin typeface="Times New Roman" pitchFamily="18" charset="0"/>
                <a:ea typeface="+mj-ea"/>
                <a:cs typeface="Times New Roman" pitchFamily="18" charset="0"/>
              </a:rPr>
              <a:t>FRA</a:t>
            </a:r>
            <a:r>
              <a:rPr lang="zh-CN" altLang="en-US" sz="2800" b="1" cap="small" dirty="0">
                <a:solidFill>
                  <a:srgbClr val="FF0000"/>
                </a:solidFill>
                <a:latin typeface="Times New Roman" pitchFamily="18" charset="0"/>
                <a:ea typeface="+mj-ea"/>
                <a:cs typeface="Times New Roman" pitchFamily="18" charset="0"/>
              </a:rPr>
              <a:t>的基本术语</a:t>
            </a:r>
            <a:r>
              <a:rPr lang="en-US" altLang="zh-CN" sz="2800" b="1" cap="small" dirty="0">
                <a:solidFill>
                  <a:srgbClr val="FF0000"/>
                </a:solidFill>
                <a:latin typeface="Times New Roman" pitchFamily="18" charset="0"/>
                <a:ea typeface="+mj-ea"/>
                <a:cs typeface="Times New Roman" pitchFamily="18" charset="0"/>
              </a:rPr>
              <a:t>:</a:t>
            </a:r>
          </a:p>
        </p:txBody>
      </p:sp>
    </p:spTree>
    <p:extLst>
      <p:ext uri="{BB962C8B-B14F-4D97-AF65-F5344CB8AC3E}">
        <p14:creationId xmlns:p14="http://schemas.microsoft.com/office/powerpoint/2010/main" val="255937163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6019" name="Rectangle 2"/>
          <p:cNvSpPr>
            <a:spLocks noChangeArrowheads="1"/>
          </p:cNvSpPr>
          <p:nvPr/>
        </p:nvSpPr>
        <p:spPr bwMode="auto">
          <a:xfrm>
            <a:off x="6502400" y="3611563"/>
            <a:ext cx="63500" cy="304800"/>
          </a:xfrm>
          <a:prstGeom prst="rect">
            <a:avLst/>
          </a:prstGeom>
          <a:ln w="9525">
            <a:noFill/>
            <a:miter lim="800000"/>
            <a:headEnd/>
            <a:tailEnd/>
          </a:ln>
        </p:spPr>
        <p:txBody>
          <a:bodyPr wrap="none" lIns="0" tIns="0" rIns="0" bIns="0">
            <a:spAutoFit/>
          </a:bodyPr>
          <a:lstStyle/>
          <a:p>
            <a:pPr eaLnBrk="0" hangingPunct="0"/>
            <a:r>
              <a:rPr lang="en-US" altLang="zh-CN" sz="20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sp useBgFill="1">
        <p:nvSpPr>
          <p:cNvPr id="86020" name="Rectangle 3"/>
          <p:cNvSpPr>
            <a:spLocks noChangeArrowheads="1"/>
          </p:cNvSpPr>
          <p:nvPr/>
        </p:nvSpPr>
        <p:spPr bwMode="auto">
          <a:xfrm>
            <a:off x="2349500" y="4298950"/>
            <a:ext cx="63500" cy="304800"/>
          </a:xfrm>
          <a:prstGeom prst="rect">
            <a:avLst/>
          </a:prstGeom>
          <a:ln w="9525">
            <a:noFill/>
            <a:miter lim="800000"/>
            <a:headEnd/>
            <a:tailEnd/>
          </a:ln>
        </p:spPr>
        <p:txBody>
          <a:bodyPr wrap="none" lIns="0" tIns="0" rIns="0" bIns="0">
            <a:spAutoFit/>
          </a:bodyPr>
          <a:lstStyle/>
          <a:p>
            <a:pPr eaLnBrk="0" hangingPunct="0"/>
            <a:r>
              <a:rPr lang="en-US" altLang="zh-CN" sz="20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sp useBgFill="1">
        <p:nvSpPr>
          <p:cNvPr id="86021" name="Rectangle 4"/>
          <p:cNvSpPr>
            <a:spLocks noChangeArrowheads="1"/>
          </p:cNvSpPr>
          <p:nvPr/>
        </p:nvSpPr>
        <p:spPr bwMode="auto">
          <a:xfrm>
            <a:off x="4038600" y="4338638"/>
            <a:ext cx="63500" cy="304800"/>
          </a:xfrm>
          <a:prstGeom prst="rect">
            <a:avLst/>
          </a:prstGeom>
          <a:ln w="9525">
            <a:noFill/>
            <a:miter lim="800000"/>
            <a:headEnd/>
            <a:tailEnd/>
          </a:ln>
        </p:spPr>
        <p:txBody>
          <a:bodyPr wrap="none" lIns="0" tIns="0" rIns="0" bIns="0">
            <a:spAutoFit/>
          </a:bodyPr>
          <a:lstStyle/>
          <a:p>
            <a:pPr eaLnBrk="0" hangingPunct="0"/>
            <a:r>
              <a:rPr lang="en-US" altLang="zh-CN" sz="20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sp useBgFill="1">
        <p:nvSpPr>
          <p:cNvPr id="86022" name="Rectangle 5"/>
          <p:cNvSpPr>
            <a:spLocks noChangeArrowheads="1"/>
          </p:cNvSpPr>
          <p:nvPr/>
        </p:nvSpPr>
        <p:spPr bwMode="auto">
          <a:xfrm>
            <a:off x="5483225" y="4722813"/>
            <a:ext cx="179536" cy="215444"/>
          </a:xfrm>
          <a:prstGeom prst="rect">
            <a:avLst/>
          </a:prstGeom>
          <a:ln w="9525">
            <a:noFill/>
            <a:miter lim="800000"/>
            <a:headEnd/>
            <a:tailEnd/>
          </a:ln>
        </p:spPr>
        <p:txBody>
          <a:bodyPr wrap="none" lIns="0" tIns="0" rIns="0" bIns="0">
            <a:spAutoFit/>
          </a:bodyPr>
          <a:lstStyle/>
          <a:p>
            <a:pPr eaLnBrk="0" hangingPunct="0"/>
            <a:r>
              <a:rPr lang="zh-CN" altLang="en-US" sz="1400">
                <a:solidFill>
                  <a:srgbClr val="080808"/>
                </a:solidFill>
                <a:latin typeface="宋体" charset="-122"/>
                <a:ea typeface="宋体" charset="-122"/>
              </a:rPr>
              <a:t>。</a:t>
            </a:r>
            <a:endParaRPr lang="zh-CN" altLang="en-US" sz="2400">
              <a:solidFill>
                <a:srgbClr val="080808"/>
              </a:solidFill>
              <a:latin typeface="Times New Roman" pitchFamily="18" charset="0"/>
              <a:ea typeface="宋体" charset="-122"/>
            </a:endParaRPr>
          </a:p>
        </p:txBody>
      </p:sp>
      <p:sp useBgFill="1">
        <p:nvSpPr>
          <p:cNvPr id="86023" name="Rectangle 6"/>
          <p:cNvSpPr>
            <a:spLocks noChangeArrowheads="1"/>
          </p:cNvSpPr>
          <p:nvPr/>
        </p:nvSpPr>
        <p:spPr bwMode="auto">
          <a:xfrm>
            <a:off x="5662613" y="4718050"/>
            <a:ext cx="44884" cy="215444"/>
          </a:xfrm>
          <a:prstGeom prst="rect">
            <a:avLst/>
          </a:prstGeom>
          <a:ln w="9525">
            <a:noFill/>
            <a:miter lim="800000"/>
            <a:headEnd/>
            <a:tailEnd/>
          </a:ln>
        </p:spPr>
        <p:txBody>
          <a:bodyPr wrap="none" lIns="0" tIns="0" rIns="0" bIns="0">
            <a:spAutoFit/>
          </a:bodyPr>
          <a:lstStyle/>
          <a:p>
            <a:pPr eaLnBrk="0" hangingPunct="0"/>
            <a:r>
              <a:rPr lang="en-US" altLang="zh-CN" sz="1400">
                <a:solidFill>
                  <a:srgbClr val="080808"/>
                </a:solidFill>
                <a:latin typeface="Times New Roman" pitchFamily="18" charset="0"/>
                <a:ea typeface="宋体" charset="-122"/>
              </a:rPr>
              <a:t> </a:t>
            </a:r>
            <a:endParaRPr lang="en-US" altLang="zh-CN" sz="2400">
              <a:solidFill>
                <a:srgbClr val="080808"/>
              </a:solidFill>
              <a:latin typeface="Times New Roman" pitchFamily="18" charset="0"/>
              <a:ea typeface="宋体" charset="-122"/>
            </a:endParaRPr>
          </a:p>
        </p:txBody>
      </p:sp>
      <p:graphicFrame>
        <p:nvGraphicFramePr>
          <p:cNvPr id="86018" name="Object 7"/>
          <p:cNvGraphicFramePr>
            <a:graphicFrameLocks noChangeAspect="1"/>
          </p:cNvGraphicFramePr>
          <p:nvPr/>
        </p:nvGraphicFramePr>
        <p:xfrm>
          <a:off x="3503613" y="2420939"/>
          <a:ext cx="4679950" cy="1658937"/>
        </p:xfrm>
        <a:graphic>
          <a:graphicData uri="http://schemas.openxmlformats.org/presentationml/2006/ole">
            <mc:AlternateContent xmlns:mc="http://schemas.openxmlformats.org/markup-compatibility/2006">
              <mc:Choice xmlns:v="urn:schemas-microsoft-com:vml" Requires="v">
                <p:oleObj spid="_x0000_s9218" name="Equation" r:id="rId3" imgW="1917360" imgH="761760" progId="Equation.DSMT4">
                  <p:embed/>
                </p:oleObj>
              </mc:Choice>
              <mc:Fallback>
                <p:oleObj name="Equation" r:id="rId3" imgW="1917360" imgH="761760" progId="Equation.DSMT4">
                  <p:embed/>
                  <p:pic>
                    <p:nvPicPr>
                      <p:cNvPr id="86018" name="Object 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2420939"/>
                        <a:ext cx="4679950" cy="16589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86024" name="Text Box 8"/>
          <p:cNvSpPr txBox="1">
            <a:spLocks noChangeArrowheads="1"/>
          </p:cNvSpPr>
          <p:nvPr/>
        </p:nvSpPr>
        <p:spPr bwMode="auto">
          <a:xfrm>
            <a:off x="2319338" y="4849814"/>
            <a:ext cx="7848600" cy="830997"/>
          </a:xfrm>
          <a:prstGeom prst="rect">
            <a:avLst/>
          </a:prstGeom>
          <a:ln w="9525">
            <a:noFill/>
            <a:miter lim="800000"/>
            <a:headEnd/>
            <a:tailEnd/>
          </a:ln>
        </p:spPr>
        <p:txBody>
          <a:bodyPr>
            <a:spAutoFit/>
          </a:bodyPr>
          <a:lstStyle/>
          <a:p>
            <a:pPr eaLnBrk="0" hangingPunct="0">
              <a:spcBef>
                <a:spcPct val="50000"/>
              </a:spcBef>
            </a:pPr>
            <a:r>
              <a:rPr lang="en-US" altLang="zh-CN" sz="2400">
                <a:latin typeface="Times New Roman" pitchFamily="18" charset="0"/>
                <a:ea typeface="宋体" charset="-122"/>
              </a:rPr>
              <a:t>i</a:t>
            </a:r>
            <a:r>
              <a:rPr lang="en-US" altLang="zh-CN" sz="2400" baseline="-25000">
                <a:latin typeface="Times New Roman" pitchFamily="18" charset="0"/>
                <a:ea typeface="宋体" charset="-122"/>
              </a:rPr>
              <a:t>r   </a:t>
            </a:r>
            <a:r>
              <a:rPr lang="zh-CN" altLang="en-US" sz="2400">
                <a:latin typeface="Times New Roman" pitchFamily="18" charset="0"/>
                <a:ea typeface="宋体" charset="-122"/>
              </a:rPr>
              <a:t>是参数利率，</a:t>
            </a:r>
            <a:r>
              <a:rPr lang="en-US" altLang="zh-CN" sz="2400">
                <a:latin typeface="Times New Roman" pitchFamily="18" charset="0"/>
                <a:ea typeface="宋体" charset="-122"/>
              </a:rPr>
              <a:t>i</a:t>
            </a:r>
            <a:r>
              <a:rPr lang="en-US" altLang="zh-CN" sz="2400" baseline="-25000">
                <a:latin typeface="Times New Roman" pitchFamily="18" charset="0"/>
                <a:ea typeface="宋体" charset="-122"/>
              </a:rPr>
              <a:t>c  </a:t>
            </a:r>
            <a:r>
              <a:rPr lang="zh-CN" altLang="en-US" sz="2400">
                <a:latin typeface="Times New Roman" pitchFamily="18" charset="0"/>
                <a:ea typeface="宋体" charset="-122"/>
              </a:rPr>
              <a:t>是协议利率，</a:t>
            </a:r>
            <a:r>
              <a:rPr lang="en-US" altLang="zh-CN" sz="2400">
                <a:latin typeface="Times New Roman" pitchFamily="18" charset="0"/>
                <a:ea typeface="宋体" charset="-122"/>
              </a:rPr>
              <a:t>M  </a:t>
            </a:r>
            <a:r>
              <a:rPr lang="zh-CN" altLang="en-US" sz="2400">
                <a:latin typeface="Times New Roman" pitchFamily="18" charset="0"/>
                <a:ea typeface="宋体" charset="-122"/>
              </a:rPr>
              <a:t>是协议数额，</a:t>
            </a:r>
            <a:r>
              <a:rPr lang="en-US" altLang="zh-CN" sz="2400">
                <a:latin typeface="Times New Roman" pitchFamily="18" charset="0"/>
                <a:ea typeface="宋体" charset="-122"/>
              </a:rPr>
              <a:t>DAYS  </a:t>
            </a:r>
            <a:r>
              <a:rPr lang="zh-CN" altLang="en-US" sz="2400">
                <a:latin typeface="Times New Roman" pitchFamily="18" charset="0"/>
                <a:ea typeface="宋体" charset="-122"/>
              </a:rPr>
              <a:t>是协议期限的天数，</a:t>
            </a:r>
            <a:r>
              <a:rPr lang="en-US" altLang="zh-CN" sz="2400">
                <a:latin typeface="Times New Roman" pitchFamily="18" charset="0"/>
                <a:ea typeface="宋体" charset="-122"/>
              </a:rPr>
              <a:t>BASIS  </a:t>
            </a:r>
            <a:r>
              <a:rPr lang="zh-CN" altLang="en-US" sz="2400">
                <a:latin typeface="Times New Roman" pitchFamily="18" charset="0"/>
                <a:ea typeface="宋体" charset="-122"/>
              </a:rPr>
              <a:t>是转换的天数</a:t>
            </a:r>
            <a:r>
              <a:rPr lang="en-US" altLang="zh-CN" sz="2400">
                <a:latin typeface="Times New Roman" pitchFamily="18" charset="0"/>
                <a:ea typeface="宋体" charset="-122"/>
              </a:rPr>
              <a:t>.</a:t>
            </a:r>
          </a:p>
        </p:txBody>
      </p:sp>
      <p:sp>
        <p:nvSpPr>
          <p:cNvPr id="5129" name="Rectangle 9"/>
          <p:cNvSpPr>
            <a:spLocks noGrp="1" noChangeArrowheads="1"/>
          </p:cNvSpPr>
          <p:nvPr>
            <p:ph type="title" idx="4294967295"/>
          </p:nvPr>
        </p:nvSpPr>
        <p:spPr>
          <a:xfrm>
            <a:off x="2279650" y="1628775"/>
            <a:ext cx="7315200" cy="554038"/>
          </a:xfrm>
        </p:spPr>
        <p:txBody>
          <a:bodyPr>
            <a:normAutofit fontScale="90000"/>
          </a:bodyPr>
          <a:lstStyle/>
          <a:p>
            <a:pPr algn="ctr" eaLnBrk="1" hangingPunct="1">
              <a:defRPr/>
            </a:pPr>
            <a:r>
              <a:rPr lang="en-US" altLang="zh-CN" sz="3200" b="1" dirty="0">
                <a:solidFill>
                  <a:srgbClr val="FF0000"/>
                </a:solidFill>
                <a:latin typeface="Times New Roman" pitchFamily="18" charset="0"/>
                <a:cs typeface="Times New Roman" pitchFamily="18" charset="0"/>
              </a:rPr>
              <a:t>FRA</a:t>
            </a:r>
            <a:r>
              <a:rPr lang="zh-CN" altLang="en-US" b="1" dirty="0" smtClean="0">
                <a:solidFill>
                  <a:schemeClr val="tx1"/>
                </a:solidFill>
              </a:rPr>
              <a:t>交割额的计算方法</a:t>
            </a:r>
          </a:p>
        </p:txBody>
      </p:sp>
      <p:sp>
        <p:nvSpPr>
          <p:cNvPr id="86026" name="TextBox 9"/>
          <p:cNvSpPr txBox="1">
            <a:spLocks noChangeArrowheads="1"/>
          </p:cNvSpPr>
          <p:nvPr/>
        </p:nvSpPr>
        <p:spPr bwMode="auto">
          <a:xfrm>
            <a:off x="1992314" y="549276"/>
            <a:ext cx="7559675"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
        <p:nvSpPr>
          <p:cNvPr id="86027" name="TextBox 10"/>
          <p:cNvSpPr txBox="1">
            <a:spLocks noChangeArrowheads="1"/>
          </p:cNvSpPr>
          <p:nvPr/>
        </p:nvSpPr>
        <p:spPr bwMode="auto">
          <a:xfrm>
            <a:off x="2208214" y="4437064"/>
            <a:ext cx="7704137" cy="954087"/>
          </a:xfrm>
          <a:prstGeom prst="rect">
            <a:avLst/>
          </a:prstGeom>
          <a:noFill/>
          <a:ln w="9525">
            <a:noFill/>
            <a:miter lim="800000"/>
            <a:headEnd/>
            <a:tailEnd/>
          </a:ln>
        </p:spPr>
        <p:txBody>
          <a:bodyPr>
            <a:spAutoFit/>
          </a:bodyPr>
          <a:lstStyle/>
          <a:p>
            <a:pPr algn="l"/>
            <a:r>
              <a:rPr lang="en-US" altLang="zh-CN" sz="2800" i="1">
                <a:latin typeface="Times New Roman" pitchFamily="18" charset="0"/>
                <a:ea typeface="宋体" charset="-122"/>
                <a:cs typeface="Times New Roman" pitchFamily="18" charset="0"/>
              </a:rPr>
              <a:t>i</a:t>
            </a:r>
            <a:r>
              <a:rPr lang="en-US" altLang="zh-CN" sz="1400" i="1">
                <a:latin typeface="Times New Roman" pitchFamily="18" charset="0"/>
                <a:ea typeface="宋体" charset="-122"/>
                <a:cs typeface="Times New Roman" pitchFamily="18" charset="0"/>
              </a:rPr>
              <a:t>c</a:t>
            </a:r>
            <a:r>
              <a:rPr lang="zh-CN" altLang="en-US" sz="1400" i="1">
                <a:latin typeface="Times New Roman" pitchFamily="18" charset="0"/>
                <a:ea typeface="宋体" charset="-122"/>
                <a:cs typeface="Times New Roman" pitchFamily="18" charset="0"/>
              </a:rPr>
              <a:t>  </a:t>
            </a:r>
            <a:r>
              <a:rPr lang="en-US" altLang="zh-CN" sz="2800" i="1">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协议利率      </a:t>
            </a:r>
            <a:r>
              <a:rPr lang="en-US" altLang="zh-CN" sz="2800" i="1">
                <a:latin typeface="Times New Roman" pitchFamily="18" charset="0"/>
                <a:ea typeface="宋体" charset="-122"/>
                <a:cs typeface="Times New Roman" pitchFamily="18" charset="0"/>
              </a:rPr>
              <a:t>i</a:t>
            </a:r>
            <a:r>
              <a:rPr lang="en-US" altLang="zh-CN" sz="1400" i="1">
                <a:latin typeface="Times New Roman" pitchFamily="18" charset="0"/>
                <a:ea typeface="宋体" charset="-122"/>
                <a:cs typeface="Times New Roman" pitchFamily="18" charset="0"/>
              </a:rPr>
              <a:t>r</a:t>
            </a:r>
            <a:r>
              <a:rPr lang="zh-CN" altLang="en-US" sz="2800" i="1">
                <a:latin typeface="Times New Roman" pitchFamily="18" charset="0"/>
                <a:ea typeface="宋体" charset="-122"/>
                <a:cs typeface="Times New Roman" pitchFamily="18" charset="0"/>
              </a:rPr>
              <a:t> </a:t>
            </a:r>
            <a:r>
              <a:rPr lang="en-US" altLang="zh-CN" sz="2800">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参考利率        </a:t>
            </a:r>
            <a:r>
              <a:rPr lang="en-US" altLang="zh-CN" sz="2800" i="1">
                <a:latin typeface="Times New Roman" pitchFamily="18" charset="0"/>
                <a:ea typeface="宋体" charset="-122"/>
                <a:cs typeface="Times New Roman" pitchFamily="18" charset="0"/>
              </a:rPr>
              <a:t>M</a:t>
            </a:r>
            <a:r>
              <a:rPr lang="en-US" altLang="zh-CN" sz="2800">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名义本金  </a:t>
            </a:r>
            <a:r>
              <a:rPr lang="en-US" altLang="zh-CN" sz="2800" i="1">
                <a:latin typeface="Times New Roman" pitchFamily="18" charset="0"/>
                <a:ea typeface="宋体" charset="-122"/>
                <a:cs typeface="Times New Roman" pitchFamily="18" charset="0"/>
              </a:rPr>
              <a:t>DAYS</a:t>
            </a:r>
            <a:r>
              <a:rPr lang="en-US" altLang="zh-CN" sz="2800">
                <a:latin typeface="Times New Roman" pitchFamily="18" charset="0"/>
                <a:ea typeface="宋体" charset="-122"/>
                <a:cs typeface="Times New Roman" pitchFamily="18" charset="0"/>
              </a:rPr>
              <a:t>—</a:t>
            </a:r>
            <a:r>
              <a:rPr lang="zh-CN" altLang="en-US" sz="2800">
                <a:latin typeface="Times New Roman" pitchFamily="18" charset="0"/>
                <a:ea typeface="宋体" charset="-122"/>
                <a:cs typeface="Times New Roman" pitchFamily="18" charset="0"/>
              </a:rPr>
              <a:t>借贷期限（天数）       </a:t>
            </a:r>
            <a:r>
              <a:rPr lang="en-US" altLang="zh-CN" sz="2800" i="1">
                <a:latin typeface="Times New Roman" pitchFamily="18" charset="0"/>
                <a:ea typeface="宋体" charset="-122"/>
                <a:cs typeface="Times New Roman" pitchFamily="18" charset="0"/>
              </a:rPr>
              <a:t>BASIS</a:t>
            </a:r>
            <a:r>
              <a:rPr lang="en-US" altLang="zh-CN" sz="2800">
                <a:latin typeface="Times New Roman" pitchFamily="18" charset="0"/>
                <a:ea typeface="宋体" charset="-122"/>
                <a:cs typeface="Times New Roman" pitchFamily="18" charset="0"/>
              </a:rPr>
              <a:t>—1</a:t>
            </a:r>
            <a:r>
              <a:rPr lang="zh-CN" altLang="en-US" sz="2800">
                <a:latin typeface="Times New Roman" pitchFamily="18" charset="0"/>
                <a:ea typeface="宋体" charset="-122"/>
                <a:cs typeface="Times New Roman" pitchFamily="18" charset="0"/>
              </a:rPr>
              <a:t>年的天数</a:t>
            </a:r>
            <a:endParaRPr lang="zh-CN" altLang="en-US" sz="2800" i="1">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2608765662"/>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63750" y="1341438"/>
            <a:ext cx="7315200" cy="488950"/>
          </a:xfrm>
        </p:spPr>
        <p:txBody>
          <a:bodyPr>
            <a:normAutofit fontScale="90000"/>
          </a:bodyPr>
          <a:lstStyle/>
          <a:p>
            <a:pPr eaLnBrk="1" hangingPunct="1">
              <a:defRPr/>
            </a:pPr>
            <a:r>
              <a:rPr lang="en-US" altLang="zh-CN" sz="2800" b="1" dirty="0">
                <a:solidFill>
                  <a:srgbClr val="FF0000"/>
                </a:solidFill>
                <a:latin typeface="Times New Roman" pitchFamily="18" charset="0"/>
                <a:cs typeface="Times New Roman" pitchFamily="18" charset="0"/>
              </a:rPr>
              <a:t>FRA</a:t>
            </a:r>
            <a:r>
              <a:rPr lang="zh-CN" altLang="en-US" dirty="0" smtClean="0">
                <a:solidFill>
                  <a:schemeClr val="tx1"/>
                </a:solidFill>
              </a:rPr>
              <a:t>案例</a:t>
            </a:r>
            <a:r>
              <a:rPr lang="en-US" altLang="zh-CN" dirty="0" smtClean="0">
                <a:solidFill>
                  <a:schemeClr val="tx1"/>
                </a:solidFill>
              </a:rPr>
              <a:t>1</a:t>
            </a:r>
            <a:r>
              <a:rPr lang="zh-CN" altLang="en-US" dirty="0" smtClean="0">
                <a:solidFill>
                  <a:schemeClr val="tx1"/>
                </a:solidFill>
              </a:rPr>
              <a:t>：</a:t>
            </a:r>
            <a:endParaRPr lang="en-US" altLang="zh-CN" dirty="0" smtClean="0">
              <a:solidFill>
                <a:schemeClr val="tx1"/>
              </a:solidFill>
            </a:endParaRPr>
          </a:p>
        </p:txBody>
      </p:sp>
      <p:sp>
        <p:nvSpPr>
          <p:cNvPr id="533507" name="Rectangle 3"/>
          <p:cNvSpPr>
            <a:spLocks noGrp="1" noChangeArrowheads="1"/>
          </p:cNvSpPr>
          <p:nvPr>
            <p:ph idx="1"/>
          </p:nvPr>
        </p:nvSpPr>
        <p:spPr>
          <a:xfrm>
            <a:off x="1774826" y="1989138"/>
            <a:ext cx="8435975" cy="3600450"/>
          </a:xfrm>
        </p:spPr>
        <p:txBody>
          <a:bodyPr>
            <a:normAutofit fontScale="85000" lnSpcReduction="20000"/>
          </a:bodyPr>
          <a:lstStyle/>
          <a:p>
            <a:pPr eaLnBrk="1" hangingPunct="1">
              <a:lnSpc>
                <a:spcPct val="120000"/>
              </a:lnSpc>
            </a:pPr>
            <a:r>
              <a:rPr lang="zh-CN" altLang="en-US" b="1" smtClean="0">
                <a:latin typeface="Times New Roman" pitchFamily="18" charset="0"/>
                <a:ea typeface="华文细黑" pitchFamily="2" charset="-122"/>
                <a:cs typeface="Times New Roman" pitchFamily="18" charset="0"/>
              </a:rPr>
              <a:t>假定日期是</a:t>
            </a:r>
            <a:r>
              <a:rPr lang="en-US" altLang="zh-CN" b="1" smtClean="0">
                <a:latin typeface="Times New Roman" pitchFamily="18" charset="0"/>
                <a:ea typeface="华文细黑" pitchFamily="2" charset="-122"/>
                <a:cs typeface="Times New Roman" pitchFamily="18" charset="0"/>
              </a:rPr>
              <a:t>1993</a:t>
            </a:r>
            <a:r>
              <a:rPr lang="zh-CN" altLang="en-US" b="1" smtClean="0">
                <a:latin typeface="Times New Roman" pitchFamily="18" charset="0"/>
                <a:ea typeface="华文细黑" pitchFamily="2" charset="-122"/>
                <a:cs typeface="Times New Roman" pitchFamily="18" charset="0"/>
              </a:rPr>
              <a:t>年</a:t>
            </a:r>
            <a:r>
              <a:rPr lang="en-US" altLang="zh-CN" b="1" smtClean="0">
                <a:latin typeface="Times New Roman" pitchFamily="18" charset="0"/>
                <a:ea typeface="华文细黑" pitchFamily="2" charset="-122"/>
                <a:cs typeface="Times New Roman" pitchFamily="18" charset="0"/>
              </a:rPr>
              <a:t>4</a:t>
            </a:r>
            <a:r>
              <a:rPr lang="zh-CN" altLang="en-US" b="1" smtClean="0">
                <a:latin typeface="Times New Roman" pitchFamily="18" charset="0"/>
                <a:ea typeface="华文细黑" pitchFamily="2" charset="-122"/>
                <a:cs typeface="Times New Roman" pitchFamily="18" charset="0"/>
              </a:rPr>
              <a:t>月</a:t>
            </a:r>
            <a:r>
              <a:rPr lang="en-US" altLang="zh-CN" b="1" smtClean="0">
                <a:latin typeface="Times New Roman" pitchFamily="18" charset="0"/>
                <a:ea typeface="华文细黑" pitchFamily="2" charset="-122"/>
                <a:cs typeface="Times New Roman" pitchFamily="18" charset="0"/>
              </a:rPr>
              <a:t>12</a:t>
            </a:r>
            <a:r>
              <a:rPr lang="zh-CN" altLang="en-US" b="1" smtClean="0">
                <a:latin typeface="Times New Roman" pitchFamily="18" charset="0"/>
                <a:ea typeface="华文细黑" pitchFamily="2" charset="-122"/>
                <a:cs typeface="Times New Roman" pitchFamily="18" charset="0"/>
              </a:rPr>
              <a:t>日，星期一。</a:t>
            </a:r>
          </a:p>
          <a:p>
            <a:pPr eaLnBrk="1" hangingPunct="1">
              <a:lnSpc>
                <a:spcPct val="120000"/>
              </a:lnSpc>
            </a:pPr>
            <a:r>
              <a:rPr lang="zh-CN" altLang="en-US" b="1" smtClean="0">
                <a:latin typeface="Times New Roman" pitchFamily="18" charset="0"/>
                <a:ea typeface="华文细黑" pitchFamily="2" charset="-122"/>
                <a:cs typeface="Times New Roman" pitchFamily="18" charset="0"/>
              </a:rPr>
              <a:t>公司预期未来</a:t>
            </a:r>
            <a:r>
              <a:rPr lang="en-US" altLang="zh-CN" b="1" smtClean="0">
                <a:latin typeface="Times New Roman" pitchFamily="18" charset="0"/>
                <a:ea typeface="华文细黑" pitchFamily="2" charset="-122"/>
                <a:cs typeface="Times New Roman" pitchFamily="18" charset="0"/>
              </a:rPr>
              <a:t>1</a:t>
            </a:r>
            <a:r>
              <a:rPr lang="zh-CN" altLang="en-US" b="1" smtClean="0">
                <a:latin typeface="Times New Roman" pitchFamily="18" charset="0"/>
                <a:ea typeface="华文细黑" pitchFamily="2" charset="-122"/>
                <a:cs typeface="Times New Roman" pitchFamily="18" charset="0"/>
              </a:rPr>
              <a:t>月内将借款</a:t>
            </a:r>
            <a:r>
              <a:rPr lang="en-US" altLang="zh-CN" b="1" smtClean="0">
                <a:latin typeface="Times New Roman" pitchFamily="18" charset="0"/>
                <a:ea typeface="华文细黑" pitchFamily="2" charset="-122"/>
                <a:cs typeface="Times New Roman" pitchFamily="18" charset="0"/>
              </a:rPr>
              <a:t>100</a:t>
            </a:r>
            <a:r>
              <a:rPr lang="zh-CN" altLang="en-US" b="1" smtClean="0">
                <a:latin typeface="Times New Roman" pitchFamily="18" charset="0"/>
                <a:ea typeface="华文细黑" pitchFamily="2" charset="-122"/>
                <a:cs typeface="Times New Roman" pitchFamily="18" charset="0"/>
              </a:rPr>
              <a:t>万美元，时间为</a:t>
            </a:r>
            <a:r>
              <a:rPr lang="en-US" altLang="zh-CN" b="1" smtClean="0">
                <a:latin typeface="Times New Roman" pitchFamily="18" charset="0"/>
                <a:ea typeface="华文细黑" pitchFamily="2" charset="-122"/>
                <a:cs typeface="Times New Roman" pitchFamily="18" charset="0"/>
              </a:rPr>
              <a:t>3</a:t>
            </a:r>
            <a:r>
              <a:rPr lang="zh-CN" altLang="en-US" b="1" smtClean="0">
                <a:latin typeface="Times New Roman" pitchFamily="18" charset="0"/>
                <a:ea typeface="华文细黑" pitchFamily="2" charset="-122"/>
                <a:cs typeface="Times New Roman" pitchFamily="18" charset="0"/>
              </a:rPr>
              <a:t>个月。假定</a:t>
            </a:r>
            <a:endParaRPr lang="en-US" altLang="zh-CN" b="1" smtClean="0">
              <a:latin typeface="Times New Roman" pitchFamily="18" charset="0"/>
              <a:ea typeface="华文细黑" pitchFamily="2" charset="-122"/>
              <a:cs typeface="Times New Roman" pitchFamily="18" charset="0"/>
            </a:endParaRPr>
          </a:p>
          <a:p>
            <a:pPr eaLnBrk="1" hangingPunct="1">
              <a:lnSpc>
                <a:spcPct val="120000"/>
              </a:lnSpc>
              <a:buFont typeface="Wingdings" pitchFamily="2" charset="2"/>
              <a:buNone/>
            </a:pPr>
            <a:r>
              <a:rPr lang="zh-CN" altLang="en-US" b="1" smtClean="0">
                <a:latin typeface="Times New Roman" pitchFamily="18" charset="0"/>
                <a:ea typeface="华文细黑" pitchFamily="2" charset="-122"/>
                <a:cs typeface="Times New Roman" pitchFamily="18" charset="0"/>
              </a:rPr>
              <a:t>借款者能以</a:t>
            </a:r>
            <a:r>
              <a:rPr lang="en-US" altLang="zh-CN" b="1" smtClean="0">
                <a:latin typeface="Times New Roman" pitchFamily="18" charset="0"/>
                <a:ea typeface="华文细黑" pitchFamily="2" charset="-122"/>
                <a:cs typeface="Times New Roman" pitchFamily="18" charset="0"/>
              </a:rPr>
              <a:t>LIBOR</a:t>
            </a:r>
            <a:r>
              <a:rPr lang="zh-CN" altLang="en-US" b="1" smtClean="0">
                <a:latin typeface="Times New Roman" pitchFamily="18" charset="0"/>
                <a:ea typeface="华文细黑" pitchFamily="2" charset="-122"/>
                <a:cs typeface="Times New Roman" pitchFamily="18" charset="0"/>
              </a:rPr>
              <a:t>水平借到资金，现在的</a:t>
            </a:r>
            <a:r>
              <a:rPr lang="en-US" altLang="zh-CN" b="1" smtClean="0">
                <a:latin typeface="Times New Roman" pitchFamily="18" charset="0"/>
                <a:ea typeface="华文细黑" pitchFamily="2" charset="-122"/>
                <a:cs typeface="Times New Roman" pitchFamily="18" charset="0"/>
              </a:rPr>
              <a:t>LIBOR</a:t>
            </a:r>
            <a:r>
              <a:rPr lang="zh-CN" altLang="en-US" b="1" smtClean="0">
                <a:latin typeface="Times New Roman" pitchFamily="18" charset="0"/>
                <a:ea typeface="华文细黑" pitchFamily="2" charset="-122"/>
                <a:cs typeface="Times New Roman" pitchFamily="18" charset="0"/>
              </a:rPr>
              <a:t>是</a:t>
            </a:r>
            <a:r>
              <a:rPr lang="en-US" altLang="zh-CN" b="1" smtClean="0">
                <a:latin typeface="Times New Roman" pitchFamily="18" charset="0"/>
                <a:ea typeface="华文细黑" pitchFamily="2" charset="-122"/>
                <a:cs typeface="Times New Roman" pitchFamily="18" charset="0"/>
              </a:rPr>
              <a:t>6%</a:t>
            </a:r>
            <a:r>
              <a:rPr lang="zh-CN" altLang="en-US" b="1" smtClean="0">
                <a:latin typeface="Times New Roman" pitchFamily="18" charset="0"/>
                <a:ea typeface="华文细黑" pitchFamily="2" charset="-122"/>
                <a:cs typeface="Times New Roman" pitchFamily="18" charset="0"/>
              </a:rPr>
              <a:t>左右。</a:t>
            </a:r>
          </a:p>
          <a:p>
            <a:pPr eaLnBrk="1" hangingPunct="1">
              <a:lnSpc>
                <a:spcPct val="120000"/>
              </a:lnSpc>
            </a:pPr>
            <a:r>
              <a:rPr lang="zh-CN" altLang="en-US" b="1" smtClean="0">
                <a:latin typeface="Times New Roman" pitchFamily="18" charset="0"/>
                <a:ea typeface="华文细黑" pitchFamily="2" charset="-122"/>
                <a:cs typeface="Times New Roman" pitchFamily="18" charset="0"/>
              </a:rPr>
              <a:t>为避免上升利率风险，</a:t>
            </a:r>
            <a:r>
              <a:rPr lang="zh-CN" altLang="en-US" b="1" smtClean="0">
                <a:solidFill>
                  <a:srgbClr val="FF0000"/>
                </a:solidFill>
                <a:latin typeface="Times New Roman" pitchFamily="18" charset="0"/>
                <a:ea typeface="华文细黑" pitchFamily="2" charset="-122"/>
                <a:cs typeface="Times New Roman" pitchFamily="18" charset="0"/>
              </a:rPr>
              <a:t>购买</a:t>
            </a:r>
            <a:r>
              <a:rPr lang="zh-CN" altLang="en-US" b="1" smtClean="0">
                <a:latin typeface="Times New Roman" pitchFamily="18" charset="0"/>
                <a:ea typeface="华文细黑" pitchFamily="2" charset="-122"/>
                <a:cs typeface="Times New Roman" pitchFamily="18" charset="0"/>
              </a:rPr>
              <a:t>远期利率协议。这在市场上被称</a:t>
            </a:r>
            <a:endParaRPr lang="en-US" altLang="zh-CN" b="1" smtClean="0">
              <a:latin typeface="Times New Roman" pitchFamily="18" charset="0"/>
              <a:ea typeface="华文细黑" pitchFamily="2" charset="-122"/>
              <a:cs typeface="Times New Roman" pitchFamily="18" charset="0"/>
            </a:endParaRPr>
          </a:p>
          <a:p>
            <a:pPr eaLnBrk="1" hangingPunct="1">
              <a:lnSpc>
                <a:spcPct val="120000"/>
              </a:lnSpc>
              <a:buFont typeface="Wingdings" pitchFamily="2" charset="2"/>
              <a:buNone/>
            </a:pPr>
            <a:r>
              <a:rPr lang="zh-CN" altLang="en-US" b="1" smtClean="0">
                <a:latin typeface="Times New Roman" pitchFamily="18" charset="0"/>
                <a:ea typeface="华文细黑" pitchFamily="2" charset="-122"/>
                <a:cs typeface="Times New Roman" pitchFamily="18" charset="0"/>
              </a:rPr>
              <a:t>为“</a:t>
            </a:r>
            <a:r>
              <a:rPr lang="en-US" altLang="zh-CN" b="1" smtClean="0">
                <a:latin typeface="Times New Roman" pitchFamily="18" charset="0"/>
                <a:ea typeface="华文细黑" pitchFamily="2" charset="-122"/>
                <a:cs typeface="Times New Roman" pitchFamily="18" charset="0"/>
              </a:rPr>
              <a:t>1~4</a:t>
            </a:r>
            <a:r>
              <a:rPr lang="zh-CN" altLang="en-US" b="1" smtClean="0">
                <a:latin typeface="Times New Roman" pitchFamily="18" charset="0"/>
                <a:ea typeface="华文细黑" pitchFamily="2" charset="-122"/>
                <a:cs typeface="Times New Roman" pitchFamily="18" charset="0"/>
              </a:rPr>
              <a:t>月”远期利率协议，即</a:t>
            </a:r>
            <a:r>
              <a:rPr lang="en-US" altLang="zh-CN" b="1" smtClean="0">
                <a:latin typeface="Times New Roman" pitchFamily="18" charset="0"/>
                <a:ea typeface="华文细黑" pitchFamily="2" charset="-122"/>
                <a:cs typeface="Times New Roman" pitchFamily="18" charset="0"/>
              </a:rPr>
              <a:t>1</a:t>
            </a:r>
            <a:r>
              <a:rPr lang="en-US" altLang="zh-CN" b="1" smtClean="0">
                <a:latin typeface="Times New Roman" pitchFamily="18" charset="0"/>
                <a:ea typeface="华文细黑" pitchFamily="2" charset="-122"/>
                <a:cs typeface="Times New Roman" pitchFamily="18" charset="0"/>
                <a:sym typeface="Symbol" pitchFamily="18" charset="2"/>
              </a:rPr>
              <a:t>4</a:t>
            </a:r>
            <a:r>
              <a:rPr lang="en-US" altLang="zh-CN" b="1" smtClean="0">
                <a:solidFill>
                  <a:srgbClr val="FF0000"/>
                </a:solidFill>
                <a:latin typeface="Times New Roman" pitchFamily="18" charset="0"/>
                <a:ea typeface="华文细黑" pitchFamily="2" charset="-122"/>
                <a:cs typeface="Times New Roman" pitchFamily="18" charset="0"/>
              </a:rPr>
              <a:t> </a:t>
            </a:r>
            <a:r>
              <a:rPr lang="zh-CN" altLang="en-US" b="1" smtClean="0">
                <a:latin typeface="华文细黑" pitchFamily="2" charset="-122"/>
                <a:ea typeface="华文细黑" pitchFamily="2" charset="-122"/>
                <a:cs typeface="Times New Roman" pitchFamily="18" charset="0"/>
              </a:rPr>
              <a:t>的</a:t>
            </a:r>
            <a:r>
              <a:rPr lang="en-US" altLang="zh-CN" b="1" smtClean="0">
                <a:latin typeface="Times New Roman" pitchFamily="18" charset="0"/>
                <a:ea typeface="华文细黑" pitchFamily="2" charset="-122"/>
                <a:cs typeface="Times New Roman" pitchFamily="18" charset="0"/>
              </a:rPr>
              <a:t>FRA </a:t>
            </a:r>
            <a:r>
              <a:rPr lang="zh-CN" altLang="en-US" b="1" smtClean="0">
                <a:latin typeface="Times New Roman" pitchFamily="18" charset="0"/>
                <a:ea typeface="华文细黑" pitchFamily="2" charset="-122"/>
                <a:cs typeface="Times New Roman" pitchFamily="18" charset="0"/>
                <a:sym typeface="Symbol" pitchFamily="18" charset="2"/>
              </a:rPr>
              <a:t>。</a:t>
            </a:r>
          </a:p>
          <a:p>
            <a:pPr eaLnBrk="1" hangingPunct="1">
              <a:lnSpc>
                <a:spcPct val="120000"/>
              </a:lnSpc>
            </a:pPr>
            <a:r>
              <a:rPr lang="zh-CN" altLang="en-US" b="1" smtClean="0">
                <a:latin typeface="Times New Roman" pitchFamily="18" charset="0"/>
                <a:ea typeface="华文细黑" pitchFamily="2" charset="-122"/>
                <a:cs typeface="Times New Roman" pitchFamily="18" charset="0"/>
                <a:sym typeface="Symbol" pitchFamily="18" charset="2"/>
              </a:rPr>
              <a:t>某银行可能对这样一份协议以</a:t>
            </a:r>
            <a:r>
              <a:rPr lang="en-US" altLang="zh-CN" b="1" smtClean="0">
                <a:latin typeface="Times New Roman" pitchFamily="18" charset="0"/>
                <a:ea typeface="华文细黑" pitchFamily="2" charset="-122"/>
                <a:cs typeface="Times New Roman" pitchFamily="18" charset="0"/>
                <a:sym typeface="Symbol" pitchFamily="18" charset="2"/>
              </a:rPr>
              <a:t>6.25%</a:t>
            </a:r>
            <a:r>
              <a:rPr lang="zh-CN" altLang="en-US" b="1" smtClean="0">
                <a:latin typeface="Times New Roman" pitchFamily="18" charset="0"/>
                <a:ea typeface="华文细黑" pitchFamily="2" charset="-122"/>
                <a:cs typeface="Times New Roman" pitchFamily="18" charset="0"/>
                <a:sym typeface="Symbol" pitchFamily="18" charset="2"/>
              </a:rPr>
              <a:t>的利率报价，从而使借</a:t>
            </a:r>
            <a:endParaRPr lang="en-US" altLang="zh-CN" b="1" smtClean="0">
              <a:latin typeface="Times New Roman" pitchFamily="18" charset="0"/>
              <a:ea typeface="华文细黑" pitchFamily="2" charset="-122"/>
              <a:cs typeface="Times New Roman" pitchFamily="18" charset="0"/>
              <a:sym typeface="Symbol" pitchFamily="18" charset="2"/>
            </a:endParaRPr>
          </a:p>
          <a:p>
            <a:pPr eaLnBrk="1" hangingPunct="1">
              <a:lnSpc>
                <a:spcPct val="120000"/>
              </a:lnSpc>
              <a:buFont typeface="Wingdings" pitchFamily="2" charset="2"/>
              <a:buNone/>
            </a:pPr>
            <a:r>
              <a:rPr lang="zh-CN" altLang="en-US" b="1" smtClean="0">
                <a:latin typeface="Times New Roman" pitchFamily="18" charset="0"/>
                <a:ea typeface="华文细黑" pitchFamily="2" charset="-122"/>
                <a:cs typeface="Times New Roman" pitchFamily="18" charset="0"/>
                <a:sym typeface="Symbol" pitchFamily="18" charset="2"/>
              </a:rPr>
              <a:t>款者以</a:t>
            </a:r>
            <a:r>
              <a:rPr lang="en-US" altLang="zh-CN" b="1" smtClean="0">
                <a:latin typeface="Times New Roman" pitchFamily="18" charset="0"/>
                <a:ea typeface="华文细黑" pitchFamily="2" charset="-122"/>
                <a:cs typeface="Times New Roman" pitchFamily="18" charset="0"/>
                <a:sym typeface="Symbol" pitchFamily="18" charset="2"/>
              </a:rPr>
              <a:t>6.25</a:t>
            </a:r>
            <a:r>
              <a:rPr lang="zh-CN" altLang="en-US" b="1" smtClean="0">
                <a:latin typeface="Times New Roman" pitchFamily="18" charset="0"/>
                <a:ea typeface="华文细黑" pitchFamily="2" charset="-122"/>
                <a:cs typeface="Times New Roman" pitchFamily="18" charset="0"/>
                <a:sym typeface="Symbol" pitchFamily="18" charset="2"/>
              </a:rPr>
              <a:t>％的利率将借款成本锁定。</a:t>
            </a:r>
          </a:p>
        </p:txBody>
      </p:sp>
      <p:sp>
        <p:nvSpPr>
          <p:cNvPr id="533508" name="TextBox 3"/>
          <p:cNvSpPr txBox="1">
            <a:spLocks noChangeArrowheads="1"/>
          </p:cNvSpPr>
          <p:nvPr/>
        </p:nvSpPr>
        <p:spPr bwMode="auto">
          <a:xfrm>
            <a:off x="2063751" y="260351"/>
            <a:ext cx="7561263" cy="646113"/>
          </a:xfrm>
          <a:prstGeom prst="rect">
            <a:avLst/>
          </a:prstGeom>
          <a:noFill/>
          <a:ln w="9525">
            <a:noFill/>
            <a:miter lim="800000"/>
            <a:headEnd/>
            <a:tailEnd/>
          </a:ln>
        </p:spPr>
        <p:txBody>
          <a:bodyPr>
            <a:spAutoFit/>
          </a:bodyPr>
          <a:lstStyle/>
          <a:p>
            <a:pPr algn="l"/>
            <a:r>
              <a:rPr lang="zh-CN" altLang="en-US" sz="3600" b="1">
                <a:latin typeface="黑体" pitchFamily="49" charset="-122"/>
                <a:ea typeface="黑体" pitchFamily="49" charset="-122"/>
              </a:rPr>
              <a:t>远期利率合约</a:t>
            </a:r>
          </a:p>
        </p:txBody>
      </p:sp>
    </p:spTree>
    <p:extLst>
      <p:ext uri="{BB962C8B-B14F-4D97-AF65-F5344CB8AC3E}">
        <p14:creationId xmlns:p14="http://schemas.microsoft.com/office/powerpoint/2010/main" val="205934329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11377</Words>
  <Application>Microsoft Office PowerPoint</Application>
  <PresentationFormat>宽屏</PresentationFormat>
  <Paragraphs>1447</Paragraphs>
  <Slides>144</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144</vt:i4>
      </vt:variant>
    </vt:vector>
  </HeadingPairs>
  <TitlesOfParts>
    <vt:vector size="169" baseType="lpstr">
      <vt:lpstr>等线</vt:lpstr>
      <vt:lpstr>等线 Light</vt:lpstr>
      <vt:lpstr>方正姚体</vt:lpstr>
      <vt:lpstr>仿宋</vt:lpstr>
      <vt:lpstr>黑体</vt:lpstr>
      <vt:lpstr>华文仿宋</vt:lpstr>
      <vt:lpstr>华文楷体</vt:lpstr>
      <vt:lpstr>华文细黑</vt:lpstr>
      <vt:lpstr>华文新魏</vt:lpstr>
      <vt:lpstr>华文中宋</vt:lpstr>
      <vt:lpstr>楷体_GB2312</vt:lpstr>
      <vt:lpstr>隶书</vt:lpstr>
      <vt:lpstr>宋体</vt:lpstr>
      <vt:lpstr>幼圆</vt:lpstr>
      <vt:lpstr>Arial</vt:lpstr>
      <vt:lpstr>Symbol</vt:lpstr>
      <vt:lpstr>Times New Roman</vt:lpstr>
      <vt:lpstr>Verdana</vt:lpstr>
      <vt:lpstr>Wingdings</vt:lpstr>
      <vt:lpstr>Wingdings 2</vt:lpstr>
      <vt:lpstr>Office 主题​​</vt:lpstr>
      <vt:lpstr>Document</vt:lpstr>
      <vt:lpstr>Equation</vt:lpstr>
      <vt:lpstr>Equation.DSMT4</vt:lpstr>
      <vt:lpstr>Microsoft 公式 3.0</vt:lpstr>
      <vt:lpstr>PowerPoint 演示文稿</vt:lpstr>
      <vt:lpstr>外汇和外汇市场</vt:lpstr>
      <vt:lpstr>外汇和外汇市场</vt:lpstr>
      <vt:lpstr>外汇和外汇市场</vt:lpstr>
      <vt:lpstr>外汇和外汇市场</vt:lpstr>
      <vt:lpstr>PowerPoint 演示文稿</vt:lpstr>
      <vt:lpstr>什么时候需要远期外汇？</vt:lpstr>
      <vt:lpstr>如果2005年3月日元贬值，咋办</vt:lpstr>
      <vt:lpstr>远期外汇合约</vt:lpstr>
      <vt:lpstr>远期汇率和即期汇率</vt:lpstr>
      <vt:lpstr>远期汇率的计算（简化的利率平价公式）</vt:lpstr>
      <vt:lpstr>远期汇率的计算（简化的利率平价公式）</vt:lpstr>
      <vt:lpstr>远期汇率的计算（简化的利率平价公式）</vt:lpstr>
      <vt:lpstr>远期汇率的计算（简化的利率平价公式）</vt:lpstr>
      <vt:lpstr>再举例：</vt:lpstr>
      <vt:lpstr>远期汇率的计算（简化的利率平价公式）</vt:lpstr>
      <vt:lpstr>PowerPoint 演示文稿</vt:lpstr>
      <vt:lpstr>远期汇率的计算（简化的利率平价公式）</vt:lpstr>
      <vt:lpstr>远期汇率的计算（简化的利率平价公式）</vt:lpstr>
      <vt:lpstr>PowerPoint 演示文稿</vt:lpstr>
      <vt:lpstr>PowerPoint 演示文稿</vt:lpstr>
      <vt:lpstr>PowerPoint 演示文稿</vt:lpstr>
      <vt:lpstr>什么是外汇期货?</vt:lpstr>
      <vt:lpstr>世界上主要的外汇期货交易所及外汇期货</vt:lpstr>
      <vt:lpstr>1.标准化的合约</vt:lpstr>
      <vt:lpstr>PowerPoint 演示文稿</vt:lpstr>
      <vt:lpstr>2.外汇期货合约的报价</vt:lpstr>
      <vt:lpstr>PowerPoint 演示文稿</vt:lpstr>
      <vt:lpstr>PowerPoint 演示文稿</vt:lpstr>
      <vt:lpstr>PowerPoint 演示文稿</vt:lpstr>
      <vt:lpstr>5.外汇期货合约的行情表</vt:lpstr>
      <vt:lpstr>6.平仓和结算制度</vt:lpstr>
      <vt:lpstr>PowerPoint 演示文稿</vt:lpstr>
      <vt:lpstr>PowerPoint 演示文稿</vt:lpstr>
      <vt:lpstr>PowerPoint 演示文稿</vt:lpstr>
      <vt:lpstr>CME几种外汇期货的保证金要求（单位：美元/合约） </vt:lpstr>
      <vt:lpstr>CME几种外汇期货的保证金要求（单位：美元/合约） </vt:lpstr>
      <vt:lpstr>逐日盯市的案例：</vt:lpstr>
      <vt:lpstr>买方的损益和保证金账户 </vt:lpstr>
      <vt:lpstr>保证金和逐日盯市制度的作用 </vt:lpstr>
      <vt:lpstr>外汇期货交易策略</vt:lpstr>
      <vt:lpstr>外汇期货交易策略——套期保值</vt:lpstr>
      <vt:lpstr>外汇期货交易策略——套期保值</vt:lpstr>
      <vt:lpstr>外汇期货交易策略——套期保值</vt:lpstr>
      <vt:lpstr>外汇期货交易策略——套期保值</vt:lpstr>
      <vt:lpstr>外汇期货交易策略——套期保值</vt:lpstr>
      <vt:lpstr>外汇期货交易策略——套期保值</vt:lpstr>
      <vt:lpstr>外汇期货交易策略——套期保值</vt:lpstr>
      <vt:lpstr>外汇期货交易策略——套期保值</vt:lpstr>
      <vt:lpstr>PowerPoint 演示文稿</vt:lpstr>
      <vt:lpstr>外汇期货交易策略——投机</vt:lpstr>
      <vt:lpstr>外汇期货交易策略——投机</vt:lpstr>
      <vt:lpstr>外汇期货交易策略——投机</vt:lpstr>
      <vt:lpstr>外汇期货交易策略——套利</vt:lpstr>
      <vt:lpstr>外汇期货交易策略——套利</vt:lpstr>
      <vt:lpstr>外汇期货交易策略——套利</vt:lpstr>
      <vt:lpstr>外汇期货交易策略——套利</vt:lpstr>
      <vt:lpstr>外汇期货交易策略——套利</vt:lpstr>
      <vt:lpstr>外汇期货交易策略——套利</vt:lpstr>
      <vt:lpstr>外汇期货交易策略——套利</vt:lpstr>
      <vt:lpstr>PowerPoint 演示文稿</vt:lpstr>
      <vt:lpstr>外汇期货交易策略——套利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什么情况下需要远期利率产品？</vt:lpstr>
      <vt:lpstr>如果2005年5月利率上升，如何处理</vt:lpstr>
      <vt:lpstr>远期利率和远期利率贷款：</vt:lpstr>
      <vt:lpstr>远期利率的计算</vt:lpstr>
      <vt:lpstr>远期利率的计算</vt:lpstr>
      <vt:lpstr>远期利率的计算</vt:lpstr>
      <vt:lpstr>为什么下式是合理的呢</vt:lpstr>
      <vt:lpstr>情形1：假定远期利率为6％（大于5.84% ）</vt:lpstr>
      <vt:lpstr>PowerPoint 演示文稿</vt:lpstr>
      <vt:lpstr>PowerPoint 演示文稿</vt:lpstr>
      <vt:lpstr>总结I：</vt:lpstr>
      <vt:lpstr>情形2：假定远期利率为5.8% （小于5.84% ）</vt:lpstr>
      <vt:lpstr>PowerPoint 演示文稿</vt:lpstr>
      <vt:lpstr>PowerPoint 演示文稿</vt:lpstr>
      <vt:lpstr>总结II：</vt:lpstr>
      <vt:lpstr>PowerPoint 演示文稿</vt:lpstr>
      <vt:lpstr>远期利率计算的一般公式： </vt:lpstr>
      <vt:lpstr>远期利率计算的一般公式： </vt:lpstr>
      <vt:lpstr>远期利率计算的一般公式： </vt:lpstr>
      <vt:lpstr>远期利率协议（FRA）的含义</vt:lpstr>
      <vt:lpstr>远期利率协议（FRA）的含义</vt:lpstr>
      <vt:lpstr>FRA的交易过程</vt:lpstr>
      <vt:lpstr>FRA的基本术语:</vt:lpstr>
      <vt:lpstr>PowerPoint 演示文稿</vt:lpstr>
      <vt:lpstr>FRA交割额的计算方法</vt:lpstr>
      <vt:lpstr>FRA案例1：</vt:lpstr>
      <vt:lpstr>具体交易程序</vt:lpstr>
      <vt:lpstr>具体交易过程：</vt:lpstr>
      <vt:lpstr>计算交割额：</vt:lpstr>
      <vt:lpstr>FRA案例2：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利率期货套期保值-国库券多头</vt:lpstr>
      <vt:lpstr>利率期货套期保值-国库券空头</vt:lpstr>
      <vt:lpstr>欧洲美元期货多头套期保值</vt:lpstr>
      <vt:lpstr>PowerPoint 演示文稿</vt:lpstr>
      <vt:lpstr>PowerPoint 演示文稿</vt:lpstr>
      <vt:lpstr>现金—持有策略下的债券期货定价</vt:lpstr>
      <vt:lpstr>市场环境假设：</vt:lpstr>
      <vt:lpstr>PowerPoint 演示文稿</vt:lpstr>
      <vt:lpstr>PowerPoint 演示文稿</vt:lpstr>
      <vt:lpstr>PowerPoint 演示文稿</vt:lpstr>
      <vt:lpstr>PowerPoint 演示文稿</vt:lpstr>
      <vt:lpstr>隐含回购利率</vt:lpstr>
      <vt:lpstr>最便宜交割债券的定义</vt:lpstr>
      <vt:lpstr>隐含回购利率不等于市场回购利率时的套利</vt:lpstr>
      <vt:lpstr>债券期货套利策略中的一些问题（详见p137-138）</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linwei he</dc:creator>
  <cp:lastModifiedBy>linwei he</cp:lastModifiedBy>
  <cp:revision>2</cp:revision>
  <dcterms:created xsi:type="dcterms:W3CDTF">2018-12-23T07:50:17Z</dcterms:created>
  <dcterms:modified xsi:type="dcterms:W3CDTF">2018-12-23T08:01:31Z</dcterms:modified>
</cp:coreProperties>
</file>