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 id="365" r:id="rId91"/>
    <p:sldId id="366" r:id="rId92"/>
    <p:sldId id="367" r:id="rId93"/>
    <p:sldId id="368" r:id="rId94"/>
    <p:sldId id="369" r:id="rId95"/>
    <p:sldId id="370" r:id="rId96"/>
    <p:sldId id="371" r:id="rId97"/>
    <p:sldId id="372" r:id="rId98"/>
    <p:sldId id="373" r:id="rId99"/>
    <p:sldId id="374" r:id="rId100"/>
    <p:sldId id="375" r:id="rId101"/>
    <p:sldId id="376" r:id="rId102"/>
    <p:sldId id="377" r:id="rId103"/>
    <p:sldId id="378" r:id="rId104"/>
    <p:sldId id="379" r:id="rId105"/>
    <p:sldId id="380" r:id="rId106"/>
    <p:sldId id="381" r:id="rId107"/>
    <p:sldId id="382" r:id="rId108"/>
    <p:sldId id="383" r:id="rId109"/>
    <p:sldId id="384" r:id="rId110"/>
    <p:sldId id="385" r:id="rId111"/>
    <p:sldId id="386" r:id="rId112"/>
    <p:sldId id="387" r:id="rId113"/>
    <p:sldId id="388" r:id="rId114"/>
    <p:sldId id="389" r:id="rId115"/>
    <p:sldId id="390" r:id="rId116"/>
    <p:sldId id="391" r:id="rId117"/>
    <p:sldId id="392" r:id="rId118"/>
    <p:sldId id="393" r:id="rId119"/>
    <p:sldId id="394" r:id="rId120"/>
    <p:sldId id="395" r:id="rId121"/>
    <p:sldId id="396" r:id="rId122"/>
    <p:sldId id="397" r:id="rId123"/>
    <p:sldId id="398" r:id="rId124"/>
    <p:sldId id="399" r:id="rId125"/>
    <p:sldId id="400" r:id="rId126"/>
    <p:sldId id="401" r:id="rId127"/>
    <p:sldId id="402" r:id="rId128"/>
    <p:sldId id="403" r:id="rId129"/>
    <p:sldId id="404" r:id="rId130"/>
    <p:sldId id="405" r:id="rId131"/>
    <p:sldId id="406" r:id="rId132"/>
    <p:sldId id="407" r:id="rId133"/>
    <p:sldId id="408" r:id="rId134"/>
    <p:sldId id="409" r:id="rId135"/>
    <p:sldId id="410" r:id="rId136"/>
    <p:sldId id="411" r:id="rId137"/>
    <p:sldId id="412" r:id="rId138"/>
    <p:sldId id="413" r:id="rId139"/>
    <p:sldId id="414" r:id="rId140"/>
    <p:sldId id="415" r:id="rId141"/>
    <p:sldId id="416" r:id="rId142"/>
    <p:sldId id="417" r:id="rId1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882" autoAdjust="0"/>
    <p:restoredTop sz="94660"/>
  </p:normalViewPr>
  <p:slideViewPr>
    <p:cSldViewPr snapToGrid="0">
      <p:cViewPr varScale="1">
        <p:scale>
          <a:sx n="60" d="100"/>
          <a:sy n="60" d="100"/>
        </p:scale>
        <p:origin x="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emf"/><Relationship Id="rId1" Type="http://schemas.openxmlformats.org/officeDocument/2006/relationships/image" Target="../media/image4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71.wmf"/><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2.wmf"/><Relationship Id="rId2" Type="http://schemas.openxmlformats.org/officeDocument/2006/relationships/image" Target="../media/image6.wmf"/><Relationship Id="rId1" Type="http://schemas.openxmlformats.org/officeDocument/2006/relationships/image" Target="../media/image8.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6.wmf"/><Relationship Id="rId5" Type="http://schemas.openxmlformats.org/officeDocument/2006/relationships/image" Target="../media/image12.wmf"/><Relationship Id="rId4"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9.wmf"/><Relationship Id="rId2" Type="http://schemas.openxmlformats.org/officeDocument/2006/relationships/image" Target="../media/image6.wmf"/><Relationship Id="rId1" Type="http://schemas.openxmlformats.org/officeDocument/2006/relationships/image" Target="../media/image8.wmf"/><Relationship Id="rId6" Type="http://schemas.openxmlformats.org/officeDocument/2006/relationships/image" Target="../media/image12.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E3FB9-D42E-48EC-8C7B-54B126DF591B}"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1A759-A8F8-4060-B159-62A2BE478D46}" type="slidenum">
              <a:rPr lang="zh-CN" altLang="en-US" smtClean="0"/>
              <a:t>‹#›</a:t>
            </a:fld>
            <a:endParaRPr lang="zh-CN" altLang="en-US"/>
          </a:p>
        </p:txBody>
      </p:sp>
    </p:spTree>
    <p:extLst>
      <p:ext uri="{BB962C8B-B14F-4D97-AF65-F5344CB8AC3E}">
        <p14:creationId xmlns:p14="http://schemas.microsoft.com/office/powerpoint/2010/main" val="1322900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90566B8-99E3-461A-8332-E77CDE70E35B}" type="slidenum">
              <a:rPr lang="zh-CN" altLang="en-US" smtClean="0"/>
              <a:pPr>
                <a:defRPr/>
              </a:pPr>
              <a:t>34</a:t>
            </a:fld>
            <a:endParaRPr lang="en-US" altLang="zh-CN"/>
          </a:p>
        </p:txBody>
      </p:sp>
    </p:spTree>
    <p:extLst>
      <p:ext uri="{BB962C8B-B14F-4D97-AF65-F5344CB8AC3E}">
        <p14:creationId xmlns:p14="http://schemas.microsoft.com/office/powerpoint/2010/main" val="368471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a:spLocks noGrp="1" noChangeArrowheads="1"/>
          </p:cNvSpPr>
          <p:nvPr>
            <p:ph type="sldNum" sz="quarter" idx="5"/>
          </p:nvPr>
        </p:nvSpPr>
        <p:spPr>
          <a:noFill/>
        </p:spPr>
        <p:txBody>
          <a:bodyPr/>
          <a:lstStyle/>
          <a:p>
            <a:fld id="{771A7C19-C3BF-416F-88A7-D8EFC67FA710}" type="slidenum">
              <a:rPr lang="en-US" altLang="zh-CN" smtClean="0"/>
              <a:pPr/>
              <a:t>56</a:t>
            </a:fld>
            <a:endParaRPr lang="en-US" altLang="zh-CN" smtClean="0"/>
          </a:p>
        </p:txBody>
      </p:sp>
      <p:sp>
        <p:nvSpPr>
          <p:cNvPr id="804867" name="Rectangle 2"/>
          <p:cNvSpPr>
            <a:spLocks noGrp="1" noRot="1" noChangeAspect="1" noChangeArrowheads="1" noTextEdit="1"/>
          </p:cNvSpPr>
          <p:nvPr>
            <p:ph type="sldImg"/>
          </p:nvPr>
        </p:nvSpPr>
        <p:spPr>
          <a:ln/>
        </p:spPr>
      </p:sp>
      <p:sp>
        <p:nvSpPr>
          <p:cNvPr id="804868"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287981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7"/>
          <p:cNvSpPr>
            <a:spLocks noGrp="1" noChangeArrowheads="1"/>
          </p:cNvSpPr>
          <p:nvPr>
            <p:ph type="sldNum" sz="quarter" idx="5"/>
          </p:nvPr>
        </p:nvSpPr>
        <p:spPr>
          <a:noFill/>
        </p:spPr>
        <p:txBody>
          <a:bodyPr/>
          <a:lstStyle/>
          <a:p>
            <a:fld id="{6B664AE5-8FB1-434B-A436-2C12E2D83B80}" type="slidenum">
              <a:rPr lang="en-US" altLang="zh-CN" smtClean="0"/>
              <a:pPr/>
              <a:t>57</a:t>
            </a:fld>
            <a:endParaRPr lang="en-US" altLang="zh-CN" smtClean="0"/>
          </a:p>
        </p:txBody>
      </p:sp>
      <p:sp>
        <p:nvSpPr>
          <p:cNvPr id="805891" name="Rectangle 2"/>
          <p:cNvSpPr>
            <a:spLocks noGrp="1" noRot="1" noChangeAspect="1" noChangeArrowheads="1" noTextEdit="1"/>
          </p:cNvSpPr>
          <p:nvPr>
            <p:ph type="sldImg"/>
          </p:nvPr>
        </p:nvSpPr>
        <p:spPr>
          <a:xfrm>
            <a:off x="384175" y="687388"/>
            <a:ext cx="6089650" cy="3425825"/>
          </a:xfrm>
          <a:ln w="12700" cap="flat">
            <a:solidFill>
              <a:schemeClr val="tx1"/>
            </a:solidFill>
          </a:ln>
        </p:spPr>
      </p:sp>
      <p:sp>
        <p:nvSpPr>
          <p:cNvPr id="805892" name="Rectangle 3"/>
          <p:cNvSpPr>
            <a:spLocks noGrp="1" noChangeArrowheads="1"/>
          </p:cNvSpPr>
          <p:nvPr>
            <p:ph type="body" idx="1"/>
          </p:nvPr>
        </p:nvSpPr>
        <p:spPr>
          <a:xfrm>
            <a:off x="914400" y="4343400"/>
            <a:ext cx="5029200" cy="4114800"/>
          </a:xfrm>
          <a:noFill/>
          <a:ln/>
        </p:spPr>
        <p:txBody>
          <a:bodyPr lIns="92075" tIns="46038" rIns="92075" bIns="46038"/>
          <a:lstStyle/>
          <a:p>
            <a:endParaRPr lang="en-CA" altLang="zh-CN" smtClean="0">
              <a:ea typeface="宋体" charset="-122"/>
            </a:endParaRPr>
          </a:p>
        </p:txBody>
      </p:sp>
    </p:spTree>
    <p:extLst>
      <p:ext uri="{BB962C8B-B14F-4D97-AF65-F5344CB8AC3E}">
        <p14:creationId xmlns:p14="http://schemas.microsoft.com/office/powerpoint/2010/main" val="218740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7"/>
          <p:cNvSpPr>
            <a:spLocks noGrp="1" noChangeArrowheads="1"/>
          </p:cNvSpPr>
          <p:nvPr>
            <p:ph type="sldNum" sz="quarter" idx="5"/>
          </p:nvPr>
        </p:nvSpPr>
        <p:spPr>
          <a:noFill/>
        </p:spPr>
        <p:txBody>
          <a:bodyPr/>
          <a:lstStyle/>
          <a:p>
            <a:fld id="{C521873C-4498-4965-BC86-C4E6FA39B69D}" type="slidenum">
              <a:rPr lang="en-US" altLang="zh-CN" smtClean="0"/>
              <a:pPr/>
              <a:t>58</a:t>
            </a:fld>
            <a:endParaRPr lang="en-US" altLang="zh-CN" smtClean="0"/>
          </a:p>
        </p:txBody>
      </p:sp>
      <p:sp>
        <p:nvSpPr>
          <p:cNvPr id="806915" name="Rectangle 2"/>
          <p:cNvSpPr>
            <a:spLocks noGrp="1" noRot="1" noChangeAspect="1" noChangeArrowheads="1" noTextEdit="1"/>
          </p:cNvSpPr>
          <p:nvPr>
            <p:ph type="sldImg"/>
          </p:nvPr>
        </p:nvSpPr>
        <p:spPr>
          <a:xfrm>
            <a:off x="384175" y="687388"/>
            <a:ext cx="6089650" cy="3425825"/>
          </a:xfrm>
          <a:ln w="12700" cap="flat">
            <a:solidFill>
              <a:schemeClr val="tx1"/>
            </a:solidFill>
          </a:ln>
        </p:spPr>
      </p:sp>
      <p:sp>
        <p:nvSpPr>
          <p:cNvPr id="806916" name="Rectangle 3"/>
          <p:cNvSpPr>
            <a:spLocks noGrp="1" noChangeArrowheads="1"/>
          </p:cNvSpPr>
          <p:nvPr>
            <p:ph type="body" idx="1"/>
          </p:nvPr>
        </p:nvSpPr>
        <p:spPr>
          <a:xfrm>
            <a:off x="914400" y="4343400"/>
            <a:ext cx="5029200" cy="4114800"/>
          </a:xfrm>
          <a:noFill/>
          <a:ln/>
        </p:spPr>
        <p:txBody>
          <a:bodyPr lIns="92075" tIns="46038" rIns="92075" bIns="46038"/>
          <a:lstStyle/>
          <a:p>
            <a:endParaRPr lang="en-CA" altLang="zh-CN" smtClean="0">
              <a:ea typeface="宋体" charset="-122"/>
            </a:endParaRPr>
          </a:p>
        </p:txBody>
      </p:sp>
    </p:spTree>
    <p:extLst>
      <p:ext uri="{BB962C8B-B14F-4D97-AF65-F5344CB8AC3E}">
        <p14:creationId xmlns:p14="http://schemas.microsoft.com/office/powerpoint/2010/main" val="100586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7"/>
          <p:cNvSpPr>
            <a:spLocks noGrp="1" noChangeArrowheads="1"/>
          </p:cNvSpPr>
          <p:nvPr>
            <p:ph type="sldNum" sz="quarter" idx="5"/>
          </p:nvPr>
        </p:nvSpPr>
        <p:spPr>
          <a:noFill/>
        </p:spPr>
        <p:txBody>
          <a:bodyPr/>
          <a:lstStyle/>
          <a:p>
            <a:fld id="{01B2224E-B3FA-4CE3-970E-92C49B942554}" type="slidenum">
              <a:rPr lang="en-US" altLang="zh-CN" smtClean="0"/>
              <a:pPr/>
              <a:t>59</a:t>
            </a:fld>
            <a:endParaRPr lang="en-US" altLang="zh-CN" smtClean="0"/>
          </a:p>
        </p:txBody>
      </p:sp>
      <p:sp>
        <p:nvSpPr>
          <p:cNvPr id="807939" name="Rectangle 2"/>
          <p:cNvSpPr>
            <a:spLocks noGrp="1" noRot="1" noChangeAspect="1" noChangeArrowheads="1" noTextEdit="1"/>
          </p:cNvSpPr>
          <p:nvPr>
            <p:ph type="sldImg"/>
          </p:nvPr>
        </p:nvSpPr>
        <p:spPr>
          <a:xfrm>
            <a:off x="384175" y="687388"/>
            <a:ext cx="6089650" cy="3425825"/>
          </a:xfrm>
          <a:ln w="12700" cap="flat">
            <a:solidFill>
              <a:schemeClr val="tx1"/>
            </a:solidFill>
          </a:ln>
        </p:spPr>
      </p:sp>
      <p:sp>
        <p:nvSpPr>
          <p:cNvPr id="807940" name="Rectangle 3"/>
          <p:cNvSpPr>
            <a:spLocks noGrp="1" noChangeArrowheads="1"/>
          </p:cNvSpPr>
          <p:nvPr>
            <p:ph type="body" idx="1"/>
          </p:nvPr>
        </p:nvSpPr>
        <p:spPr>
          <a:xfrm>
            <a:off x="914400" y="4343400"/>
            <a:ext cx="5029200" cy="4114800"/>
          </a:xfrm>
          <a:noFill/>
          <a:ln/>
        </p:spPr>
        <p:txBody>
          <a:bodyPr lIns="92075" tIns="46038" rIns="92075" bIns="46038"/>
          <a:lstStyle/>
          <a:p>
            <a:endParaRPr lang="en-CA" altLang="zh-CN" smtClean="0">
              <a:ea typeface="宋体" charset="-122"/>
            </a:endParaRPr>
          </a:p>
        </p:txBody>
      </p:sp>
    </p:spTree>
    <p:extLst>
      <p:ext uri="{BB962C8B-B14F-4D97-AF65-F5344CB8AC3E}">
        <p14:creationId xmlns:p14="http://schemas.microsoft.com/office/powerpoint/2010/main" val="422395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7"/>
          <p:cNvSpPr>
            <a:spLocks noGrp="1" noChangeArrowheads="1"/>
          </p:cNvSpPr>
          <p:nvPr>
            <p:ph type="sldNum" sz="quarter" idx="5"/>
          </p:nvPr>
        </p:nvSpPr>
        <p:spPr>
          <a:noFill/>
        </p:spPr>
        <p:txBody>
          <a:bodyPr/>
          <a:lstStyle/>
          <a:p>
            <a:fld id="{6BC21C82-C009-49E7-AC56-6D2A77394C46}" type="slidenum">
              <a:rPr lang="en-US" altLang="zh-CN" smtClean="0"/>
              <a:pPr/>
              <a:t>61</a:t>
            </a:fld>
            <a:endParaRPr lang="en-US" altLang="zh-CN" smtClean="0"/>
          </a:p>
        </p:txBody>
      </p:sp>
      <p:sp>
        <p:nvSpPr>
          <p:cNvPr id="808963" name="Rectangle 2"/>
          <p:cNvSpPr>
            <a:spLocks noGrp="1" noRot="1" noChangeAspect="1" noChangeArrowheads="1" noTextEdit="1"/>
          </p:cNvSpPr>
          <p:nvPr>
            <p:ph type="sldImg"/>
          </p:nvPr>
        </p:nvSpPr>
        <p:spPr>
          <a:xfrm>
            <a:off x="384175" y="687388"/>
            <a:ext cx="6089650" cy="3425825"/>
          </a:xfrm>
          <a:ln w="12700" cap="flat">
            <a:solidFill>
              <a:schemeClr val="tx1"/>
            </a:solidFill>
          </a:ln>
        </p:spPr>
      </p:sp>
      <p:sp>
        <p:nvSpPr>
          <p:cNvPr id="808964" name="Rectangle 3"/>
          <p:cNvSpPr>
            <a:spLocks noGrp="1" noChangeArrowheads="1"/>
          </p:cNvSpPr>
          <p:nvPr>
            <p:ph type="body" idx="1"/>
          </p:nvPr>
        </p:nvSpPr>
        <p:spPr>
          <a:xfrm>
            <a:off x="914400" y="4343400"/>
            <a:ext cx="5029200" cy="4114800"/>
          </a:xfrm>
          <a:noFill/>
          <a:ln/>
        </p:spPr>
        <p:txBody>
          <a:bodyPr lIns="92075" tIns="46038" rIns="92075" bIns="46038"/>
          <a:lstStyle/>
          <a:p>
            <a:endParaRPr lang="en-CA" altLang="zh-CN" smtClean="0">
              <a:ea typeface="宋体" charset="-122"/>
            </a:endParaRPr>
          </a:p>
        </p:txBody>
      </p:sp>
    </p:spTree>
    <p:extLst>
      <p:ext uri="{BB962C8B-B14F-4D97-AF65-F5344CB8AC3E}">
        <p14:creationId xmlns:p14="http://schemas.microsoft.com/office/powerpoint/2010/main" val="1742836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7"/>
          <p:cNvSpPr>
            <a:spLocks noGrp="1" noChangeArrowheads="1"/>
          </p:cNvSpPr>
          <p:nvPr>
            <p:ph type="sldNum" sz="quarter" idx="5"/>
          </p:nvPr>
        </p:nvSpPr>
        <p:spPr>
          <a:noFill/>
        </p:spPr>
        <p:txBody>
          <a:bodyPr/>
          <a:lstStyle/>
          <a:p>
            <a:fld id="{ED49F568-E8E9-4245-AB48-40FDD33FD9EE}" type="slidenum">
              <a:rPr lang="en-US" altLang="zh-CN" smtClean="0"/>
              <a:pPr/>
              <a:t>62</a:t>
            </a:fld>
            <a:endParaRPr lang="en-US" altLang="zh-CN" smtClean="0"/>
          </a:p>
        </p:txBody>
      </p:sp>
      <p:sp>
        <p:nvSpPr>
          <p:cNvPr id="809987" name="Rectangle 2"/>
          <p:cNvSpPr>
            <a:spLocks noGrp="1" noRot="1" noChangeAspect="1" noChangeArrowheads="1" noTextEdit="1"/>
          </p:cNvSpPr>
          <p:nvPr>
            <p:ph type="sldImg"/>
          </p:nvPr>
        </p:nvSpPr>
        <p:spPr>
          <a:xfrm>
            <a:off x="384175" y="687388"/>
            <a:ext cx="6089650" cy="3425825"/>
          </a:xfrm>
          <a:ln/>
        </p:spPr>
      </p:sp>
      <p:sp>
        <p:nvSpPr>
          <p:cNvPr id="809988" name="Rectangle 3"/>
          <p:cNvSpPr>
            <a:spLocks noGrp="1" noChangeArrowheads="1"/>
          </p:cNvSpPr>
          <p:nvPr>
            <p:ph type="body" idx="1"/>
          </p:nvPr>
        </p:nvSpPr>
        <p:spPr>
          <a:xfrm>
            <a:off x="914400" y="4343400"/>
            <a:ext cx="5029200" cy="411480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826732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101074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311560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599449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22400" y="381000"/>
            <a:ext cx="9753600"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0" y="1524000"/>
            <a:ext cx="4724400" cy="464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51600" y="1524000"/>
            <a:ext cx="4724400" cy="464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2103878"/>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1"/>
            <a:ext cx="53848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1"/>
            <a:ext cx="53848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41763"/>
            <a:ext cx="53848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41763"/>
            <a:ext cx="53848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248400"/>
            <a:ext cx="2844800" cy="457200"/>
          </a:xfr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8737600" y="6248400"/>
            <a:ext cx="2844800" cy="457200"/>
          </a:xfrm>
        </p:spPr>
        <p:txBody>
          <a:bodyPr/>
          <a:lstStyle>
            <a:lvl1pPr>
              <a:defRPr/>
            </a:lvl1pPr>
          </a:lstStyle>
          <a:p>
            <a:pPr>
              <a:defRPr/>
            </a:pPr>
            <a:fld id="{96BD6065-EFA7-46F6-BBC9-0059758A06B8}" type="slidenum">
              <a:rPr lang="en-US" altLang="zh-CN"/>
              <a:pPr>
                <a:defRPr/>
              </a:pPr>
              <a:t>‹#›</a:t>
            </a:fld>
            <a:endParaRPr lang="en-US" altLang="zh-CN"/>
          </a:p>
        </p:txBody>
      </p:sp>
    </p:spTree>
    <p:extLst>
      <p:ext uri="{BB962C8B-B14F-4D97-AF65-F5344CB8AC3E}">
        <p14:creationId xmlns:p14="http://schemas.microsoft.com/office/powerpoint/2010/main" val="3234115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1"/>
            <a:ext cx="53848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41763"/>
            <a:ext cx="53848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8400"/>
            <a:ext cx="28448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8737600" y="6248400"/>
            <a:ext cx="2844800" cy="457200"/>
          </a:xfrm>
        </p:spPr>
        <p:txBody>
          <a:bodyPr/>
          <a:lstStyle>
            <a:lvl1pPr>
              <a:defRPr/>
            </a:lvl1pPr>
          </a:lstStyle>
          <a:p>
            <a:pPr>
              <a:defRPr/>
            </a:pPr>
            <a:fld id="{705C44E2-5F5A-4B49-B6F6-D39731FF5CA1}" type="slidenum">
              <a:rPr lang="en-US" altLang="zh-CN"/>
              <a:pPr>
                <a:defRPr/>
              </a:pPr>
              <a:t>‹#›</a:t>
            </a:fld>
            <a:endParaRPr lang="en-US" altLang="zh-CN"/>
          </a:p>
        </p:txBody>
      </p:sp>
    </p:spTree>
    <p:extLst>
      <p:ext uri="{BB962C8B-B14F-4D97-AF65-F5344CB8AC3E}">
        <p14:creationId xmlns:p14="http://schemas.microsoft.com/office/powerpoint/2010/main" val="637699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9359900" y="6308726"/>
            <a:ext cx="2269067" cy="549275"/>
          </a:xfrm>
        </p:spPr>
        <p:txBody>
          <a:bodyPr/>
          <a:lstStyle>
            <a:lvl1pPr>
              <a:defRPr/>
            </a:lvl1pPr>
          </a:lstStyle>
          <a:p>
            <a:pPr>
              <a:defRPr/>
            </a:pPr>
            <a:fld id="{A9C4C321-C4A7-4E43-9CED-EED7458A2DC6}" type="slidenum">
              <a:rPr lang="en-US" altLang="zh-CN"/>
              <a:pPr>
                <a:defRPr/>
              </a:pPr>
              <a:t>‹#›</a:t>
            </a:fld>
            <a:endParaRPr lang="en-US" altLang="zh-CN"/>
          </a:p>
        </p:txBody>
      </p:sp>
    </p:spTree>
    <p:extLst>
      <p:ext uri="{BB962C8B-B14F-4D97-AF65-F5344CB8AC3E}">
        <p14:creationId xmlns:p14="http://schemas.microsoft.com/office/powerpoint/2010/main" val="312893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387450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18587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326722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411457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93788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65576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166824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95C7A1A-EB3A-407A-870C-D8A6C3E92EB3}"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310479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C7A1A-EB3A-407A-870C-D8A6C3E92EB3}" type="datetimeFigureOut">
              <a:rPr lang="zh-CN" altLang="en-US" smtClean="0"/>
              <a:t>2018/12/23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AF862-258D-45E8-9D9D-39D1EB7E714F}" type="slidenum">
              <a:rPr lang="zh-CN" altLang="en-US" smtClean="0"/>
              <a:t>‹#›</a:t>
            </a:fld>
            <a:endParaRPr lang="zh-CN" altLang="en-US"/>
          </a:p>
        </p:txBody>
      </p:sp>
    </p:spTree>
    <p:extLst>
      <p:ext uri="{BB962C8B-B14F-4D97-AF65-F5344CB8AC3E}">
        <p14:creationId xmlns:p14="http://schemas.microsoft.com/office/powerpoint/2010/main" val="315636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82.wmf"/><Relationship Id="rId5" Type="http://schemas.openxmlformats.org/officeDocument/2006/relationships/oleObject" Target="../embeddings/oleObject139.bin"/><Relationship Id="rId4" Type="http://schemas.openxmlformats.org/officeDocument/2006/relationships/image" Target="../media/image81.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85.wmf"/><Relationship Id="rId5" Type="http://schemas.openxmlformats.org/officeDocument/2006/relationships/oleObject" Target="../embeddings/oleObject142.bin"/><Relationship Id="rId4" Type="http://schemas.openxmlformats.org/officeDocument/2006/relationships/image" Target="../media/image84.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88.wmf"/><Relationship Id="rId5" Type="http://schemas.openxmlformats.org/officeDocument/2006/relationships/oleObject" Target="../embeddings/oleObject145.bin"/><Relationship Id="rId4" Type="http://schemas.openxmlformats.org/officeDocument/2006/relationships/image" Target="../media/image87.wmf"/></Relationships>
</file>

<file path=ppt/slides/_rels/slide10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92.wmf"/><Relationship Id="rId5" Type="http://schemas.openxmlformats.org/officeDocument/2006/relationships/oleObject" Target="../embeddings/oleObject148.bin"/><Relationship Id="rId4" Type="http://schemas.openxmlformats.org/officeDocument/2006/relationships/image" Target="../media/image91.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95.wmf"/><Relationship Id="rId5" Type="http://schemas.openxmlformats.org/officeDocument/2006/relationships/oleObject" Target="../embeddings/oleObject151.bin"/><Relationship Id="rId4" Type="http://schemas.openxmlformats.org/officeDocument/2006/relationships/image" Target="../media/image94.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97.w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99.wmf"/><Relationship Id="rId5" Type="http://schemas.openxmlformats.org/officeDocument/2006/relationships/oleObject" Target="../embeddings/oleObject155.bin"/><Relationship Id="rId4" Type="http://schemas.openxmlformats.org/officeDocument/2006/relationships/image" Target="../media/image98.w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01.wmf"/><Relationship Id="rId5" Type="http://schemas.openxmlformats.org/officeDocument/2006/relationships/oleObject" Target="../embeddings/oleObject157.bin"/><Relationship Id="rId4" Type="http://schemas.openxmlformats.org/officeDocument/2006/relationships/image" Target="../media/image100.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image" Target="../media/image102.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38.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image" Target="../media/image12.wmf"/><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oleObject" Target="../embeddings/oleObject9.bin"/><Relationship Id="rId14" Type="http://schemas.openxmlformats.org/officeDocument/2006/relationships/image" Target="../media/image11.wmf"/></Relationships>
</file>

<file path=ppt/slides/_rels/slide3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1.wmf"/><Relationship Id="rId4" Type="http://schemas.openxmlformats.org/officeDocument/2006/relationships/image" Target="../media/image13.wmf"/><Relationship Id="rId9" Type="http://schemas.openxmlformats.org/officeDocument/2006/relationships/oleObject" Target="../embeddings/oleObject16.bin"/><Relationship Id="rId1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18.wmf"/><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6.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17.wmf"/><Relationship Id="rId4" Type="http://schemas.openxmlformats.org/officeDocument/2006/relationships/image" Target="../media/image8.wmf"/><Relationship Id="rId9" Type="http://schemas.openxmlformats.org/officeDocument/2006/relationships/oleObject" Target="../embeddings/oleObject22.bin"/><Relationship Id="rId14" Type="http://schemas.openxmlformats.org/officeDocument/2006/relationships/image" Target="../media/image1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7.bin"/><Relationship Id="rId4" Type="http://schemas.openxmlformats.org/officeDocument/2006/relationships/image" Target="../media/image2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4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31.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3.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9.bin"/><Relationship Id="rId5" Type="http://schemas.openxmlformats.org/officeDocument/2006/relationships/image" Target="../media/image40.emf"/><Relationship Id="rId4" Type="http://schemas.openxmlformats.org/officeDocument/2006/relationships/oleObject" Target="../embeddings/oleObject3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3.emf"/><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oleObject" Target="../embeddings/oleObject41.bin"/><Relationship Id="rId5" Type="http://schemas.openxmlformats.org/officeDocument/2006/relationships/image" Target="../media/image42.emf"/><Relationship Id="rId4" Type="http://schemas.openxmlformats.org/officeDocument/2006/relationships/oleObject" Target="../embeddings/oleObject4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45.emf"/><Relationship Id="rId5" Type="http://schemas.openxmlformats.org/officeDocument/2006/relationships/oleObject" Target="../embeddings/oleObject43.bin"/><Relationship Id="rId4" Type="http://schemas.openxmlformats.org/officeDocument/2006/relationships/image" Target="../media/image44.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7.xml"/><Relationship Id="rId7" Type="http://schemas.openxmlformats.org/officeDocument/2006/relationships/image" Target="../media/image48.wmf"/><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oleObject" Target="../embeddings/oleObject46.bin"/><Relationship Id="rId5" Type="http://schemas.openxmlformats.org/officeDocument/2006/relationships/image" Target="../media/image47.emf"/><Relationship Id="rId4" Type="http://schemas.openxmlformats.org/officeDocument/2006/relationships/oleObject" Target="../embeddings/oleObject45.bin"/><Relationship Id="rId9" Type="http://schemas.openxmlformats.org/officeDocument/2006/relationships/image" Target="../media/image4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slideLayout" Target="../slideLayouts/slideLayout15.xml"/><Relationship Id="rId1" Type="http://schemas.openxmlformats.org/officeDocument/2006/relationships/vmlDrawing" Target="../drawings/vmlDrawing16.vml"/><Relationship Id="rId5" Type="http://schemas.openxmlformats.org/officeDocument/2006/relationships/image" Target="../media/image50.wmf"/><Relationship Id="rId4" Type="http://schemas.openxmlformats.org/officeDocument/2006/relationships/oleObject" Target="../embeddings/oleObject48.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53.wmf"/><Relationship Id="rId5" Type="http://schemas.openxmlformats.org/officeDocument/2006/relationships/oleObject" Target="../embeddings/oleObject50.bin"/><Relationship Id="rId4" Type="http://schemas.openxmlformats.org/officeDocument/2006/relationships/image" Target="../media/image5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55.emf"/><Relationship Id="rId5" Type="http://schemas.openxmlformats.org/officeDocument/2006/relationships/oleObject" Target="../embeddings/oleObject52.bin"/><Relationship Id="rId4" Type="http://schemas.openxmlformats.org/officeDocument/2006/relationships/image" Target="../media/image5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4.xml"/><Relationship Id="rId1" Type="http://schemas.openxmlformats.org/officeDocument/2006/relationships/vmlDrawing" Target="../drawings/vmlDrawing19.vml"/><Relationship Id="rId4" Type="http://schemas.openxmlformats.org/officeDocument/2006/relationships/image" Target="../media/image5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58.wmf"/><Relationship Id="rId5" Type="http://schemas.openxmlformats.org/officeDocument/2006/relationships/oleObject" Target="../embeddings/oleObject55.bin"/><Relationship Id="rId4" Type="http://schemas.openxmlformats.org/officeDocument/2006/relationships/image" Target="../media/image57.wmf"/></Relationships>
</file>

<file path=ppt/slides/_rels/slide7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0.wmf"/><Relationship Id="rId5" Type="http://schemas.openxmlformats.org/officeDocument/2006/relationships/oleObject" Target="../embeddings/oleObject57.bin"/><Relationship Id="rId4" Type="http://schemas.openxmlformats.org/officeDocument/2006/relationships/image" Target="../media/image59.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60.bin"/><Relationship Id="rId4" Type="http://schemas.openxmlformats.org/officeDocument/2006/relationships/image" Target="../media/image62.wmf"/></Relationships>
</file>

<file path=ppt/slides/_rels/slide7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4.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4.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9.wmf"/><Relationship Id="rId5" Type="http://schemas.openxmlformats.org/officeDocument/2006/relationships/oleObject" Target="../embeddings/oleObject67.bin"/><Relationship Id="rId4" Type="http://schemas.openxmlformats.org/officeDocument/2006/relationships/image" Target="../media/image68.wmf"/></Relationships>
</file>

<file path=ppt/slides/_rels/slide77.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1.wmf"/><Relationship Id="rId5" Type="http://schemas.openxmlformats.org/officeDocument/2006/relationships/oleObject" Target="../embeddings/oleObject69.bin"/><Relationship Id="rId4" Type="http://schemas.openxmlformats.org/officeDocument/2006/relationships/image" Target="../media/image70.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7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4.wmf"/><Relationship Id="rId5" Type="http://schemas.openxmlformats.org/officeDocument/2006/relationships/oleObject" Target="../embeddings/oleObject73.bin"/><Relationship Id="rId4" Type="http://schemas.openxmlformats.org/officeDocument/2006/relationships/image" Target="../media/image73.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6.wmf"/><Relationship Id="rId11" Type="http://schemas.openxmlformats.org/officeDocument/2006/relationships/oleObject" Target="../embeddings/oleObject79.bin"/><Relationship Id="rId5" Type="http://schemas.openxmlformats.org/officeDocument/2006/relationships/oleObject" Target="../embeddings/oleObject75.bin"/><Relationship Id="rId10" Type="http://schemas.openxmlformats.org/officeDocument/2006/relationships/oleObject" Target="../embeddings/oleObject78.bin"/><Relationship Id="rId4" Type="http://schemas.openxmlformats.org/officeDocument/2006/relationships/image" Target="../media/image75.wmf"/><Relationship Id="rId9" Type="http://schemas.openxmlformats.org/officeDocument/2006/relationships/oleObject" Target="../embeddings/oleObject77.bin"/></Relationships>
</file>

<file path=ppt/slides/_rels/slide86.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87.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6.wmf"/><Relationship Id="rId11" Type="http://schemas.openxmlformats.org/officeDocument/2006/relationships/oleObject" Target="../embeddings/oleObject85.bin"/><Relationship Id="rId5" Type="http://schemas.openxmlformats.org/officeDocument/2006/relationships/oleObject" Target="../embeddings/oleObject81.bin"/><Relationship Id="rId10" Type="http://schemas.openxmlformats.org/officeDocument/2006/relationships/oleObject" Target="../embeddings/oleObject84.bin"/><Relationship Id="rId4" Type="http://schemas.openxmlformats.org/officeDocument/2006/relationships/image" Target="../media/image75.wmf"/><Relationship Id="rId9" Type="http://schemas.openxmlformats.org/officeDocument/2006/relationships/oleObject" Target="../embeddings/oleObject83.bin"/><Relationship Id="rId14" Type="http://schemas.openxmlformats.org/officeDocument/2006/relationships/oleObject" Target="../embeddings/oleObject88.bin"/></Relationships>
</file>

<file path=ppt/slides/_rels/slide87.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96.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6.wmf"/><Relationship Id="rId11" Type="http://schemas.openxmlformats.org/officeDocument/2006/relationships/oleObject" Target="../embeddings/oleObject94.bin"/><Relationship Id="rId5" Type="http://schemas.openxmlformats.org/officeDocument/2006/relationships/oleObject" Target="../embeddings/oleObject90.bin"/><Relationship Id="rId10" Type="http://schemas.openxmlformats.org/officeDocument/2006/relationships/oleObject" Target="../embeddings/oleObject93.bin"/><Relationship Id="rId4" Type="http://schemas.openxmlformats.org/officeDocument/2006/relationships/image" Target="../media/image75.wmf"/><Relationship Id="rId9" Type="http://schemas.openxmlformats.org/officeDocument/2006/relationships/oleObject" Target="../embeddings/oleObject92.bin"/><Relationship Id="rId14" Type="http://schemas.openxmlformats.org/officeDocument/2006/relationships/oleObject" Target="../embeddings/oleObject97.bin"/></Relationships>
</file>

<file path=ppt/slides/_rels/slide88.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105.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6.wmf"/><Relationship Id="rId11" Type="http://schemas.openxmlformats.org/officeDocument/2006/relationships/oleObject" Target="../embeddings/oleObject103.bin"/><Relationship Id="rId5" Type="http://schemas.openxmlformats.org/officeDocument/2006/relationships/oleObject" Target="../embeddings/oleObject99.bin"/><Relationship Id="rId10" Type="http://schemas.openxmlformats.org/officeDocument/2006/relationships/oleObject" Target="../embeddings/oleObject102.bin"/><Relationship Id="rId4" Type="http://schemas.openxmlformats.org/officeDocument/2006/relationships/image" Target="../media/image75.wmf"/><Relationship Id="rId9" Type="http://schemas.openxmlformats.org/officeDocument/2006/relationships/oleObject" Target="../embeddings/oleObject101.bin"/><Relationship Id="rId14" Type="http://schemas.openxmlformats.org/officeDocument/2006/relationships/oleObject" Target="../embeddings/oleObject106.bin"/></Relationships>
</file>

<file path=ppt/slides/_rels/slide89.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114.bin"/><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6.wmf"/><Relationship Id="rId11" Type="http://schemas.openxmlformats.org/officeDocument/2006/relationships/oleObject" Target="../embeddings/oleObject112.bin"/><Relationship Id="rId5" Type="http://schemas.openxmlformats.org/officeDocument/2006/relationships/oleObject" Target="../embeddings/oleObject108.bin"/><Relationship Id="rId10" Type="http://schemas.openxmlformats.org/officeDocument/2006/relationships/oleObject" Target="../embeddings/oleObject111.bin"/><Relationship Id="rId4" Type="http://schemas.openxmlformats.org/officeDocument/2006/relationships/image" Target="../media/image75.wmf"/><Relationship Id="rId9" Type="http://schemas.openxmlformats.org/officeDocument/2006/relationships/oleObject" Target="../embeddings/oleObject110.bin"/><Relationship Id="rId14" Type="http://schemas.openxmlformats.org/officeDocument/2006/relationships/oleObject" Target="../embeddings/oleObject11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123.bin"/><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76.wmf"/><Relationship Id="rId11" Type="http://schemas.openxmlformats.org/officeDocument/2006/relationships/oleObject" Target="../embeddings/oleObject121.bin"/><Relationship Id="rId5" Type="http://schemas.openxmlformats.org/officeDocument/2006/relationships/oleObject" Target="../embeddings/oleObject117.bin"/><Relationship Id="rId10" Type="http://schemas.openxmlformats.org/officeDocument/2006/relationships/oleObject" Target="../embeddings/oleObject120.bin"/><Relationship Id="rId4" Type="http://schemas.openxmlformats.org/officeDocument/2006/relationships/image" Target="../media/image75.wmf"/><Relationship Id="rId9" Type="http://schemas.openxmlformats.org/officeDocument/2006/relationships/oleObject" Target="../embeddings/oleObject119.bin"/><Relationship Id="rId14" Type="http://schemas.openxmlformats.org/officeDocument/2006/relationships/oleObject" Target="../embeddings/oleObject124.bin"/></Relationships>
</file>

<file path=ppt/slides/_rels/slide91.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132.bin"/><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76.wmf"/><Relationship Id="rId11" Type="http://schemas.openxmlformats.org/officeDocument/2006/relationships/oleObject" Target="../embeddings/oleObject130.bin"/><Relationship Id="rId5" Type="http://schemas.openxmlformats.org/officeDocument/2006/relationships/oleObject" Target="../embeddings/oleObject126.bin"/><Relationship Id="rId10" Type="http://schemas.openxmlformats.org/officeDocument/2006/relationships/oleObject" Target="../embeddings/oleObject129.bin"/><Relationship Id="rId4" Type="http://schemas.openxmlformats.org/officeDocument/2006/relationships/image" Target="../media/image75.wmf"/><Relationship Id="rId9" Type="http://schemas.openxmlformats.org/officeDocument/2006/relationships/oleObject" Target="../embeddings/oleObject128.bin"/><Relationship Id="rId14" Type="http://schemas.openxmlformats.org/officeDocument/2006/relationships/oleObject" Target="../embeddings/oleObject133.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79.wmf"/><Relationship Id="rId5" Type="http://schemas.openxmlformats.org/officeDocument/2006/relationships/oleObject" Target="../embeddings/oleObject135.bin"/><Relationship Id="rId4" Type="http://schemas.openxmlformats.org/officeDocument/2006/relationships/image" Target="../media/image78.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80.wmf"/><Relationship Id="rId5" Type="http://schemas.openxmlformats.org/officeDocument/2006/relationships/oleObject" Target="../embeddings/oleObject137.bin"/><Relationship Id="rId4" Type="http://schemas.openxmlformats.org/officeDocument/2006/relationships/image" Target="../media/image79.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AutoShape 5"/>
          <p:cNvSpPr>
            <a:spLocks noChangeArrowheads="1"/>
          </p:cNvSpPr>
          <p:nvPr/>
        </p:nvSpPr>
        <p:spPr bwMode="auto">
          <a:xfrm>
            <a:off x="3738563" y="2643189"/>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二叉树定价法</a:t>
            </a:r>
          </a:p>
        </p:txBody>
      </p:sp>
      <p:sp>
        <p:nvSpPr>
          <p:cNvPr id="692227" name="AutoShape 6"/>
          <p:cNvSpPr>
            <a:spLocks noChangeArrowheads="1"/>
          </p:cNvSpPr>
          <p:nvPr/>
        </p:nvSpPr>
        <p:spPr bwMode="auto">
          <a:xfrm>
            <a:off x="3792538" y="3716339"/>
            <a:ext cx="4267200" cy="731837"/>
          </a:xfrm>
          <a:prstGeom prst="flowChartAlternateProcess">
            <a:avLst/>
          </a:prstGeom>
          <a:noFill/>
          <a:ln w="25400">
            <a:solidFill>
              <a:srgbClr val="FF0000"/>
            </a:solidFill>
            <a:miter lim="800000"/>
            <a:headEnd/>
            <a:tailEnd/>
          </a:ln>
        </p:spPr>
        <p:txBody>
          <a:bodyPr wrap="none" anchor="ctr"/>
          <a:lstStyle/>
          <a:p>
            <a:r>
              <a:rPr lang="en-US" altLang="zh-CN" sz="2800" b="1">
                <a:latin typeface="华文中宋" pitchFamily="2" charset="-122"/>
                <a:ea typeface="华文中宋" pitchFamily="2" charset="-122"/>
              </a:rPr>
              <a:t>B-S</a:t>
            </a:r>
            <a:r>
              <a:rPr lang="zh-CN" altLang="en-US" sz="2800" b="1">
                <a:latin typeface="华文中宋" pitchFamily="2" charset="-122"/>
                <a:ea typeface="华文中宋" pitchFamily="2" charset="-122"/>
              </a:rPr>
              <a:t>定价法</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第十章    期权与期权定价</a:t>
            </a:r>
            <a:endParaRPr lang="zh-CN" altLang="en-US" sz="3600" b="1" dirty="0">
              <a:effectLst>
                <a:outerShdw blurRad="38100" dist="38100" dir="2700000" algn="tl">
                  <a:srgbClr val="C0C0C0"/>
                </a:outerShdw>
              </a:effectLst>
              <a:latin typeface="Arial" charset="0"/>
              <a:ea typeface="黑体" pitchFamily="49" charset="-122"/>
            </a:endParaRPr>
          </a:p>
        </p:txBody>
      </p:sp>
      <p:sp>
        <p:nvSpPr>
          <p:cNvPr id="5" name="AutoShape 5"/>
          <p:cNvSpPr>
            <a:spLocks noChangeArrowheads="1"/>
          </p:cNvSpPr>
          <p:nvPr/>
        </p:nvSpPr>
        <p:spPr bwMode="auto">
          <a:xfrm>
            <a:off x="3719513" y="1557339"/>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期权概述</a:t>
            </a:r>
          </a:p>
        </p:txBody>
      </p:sp>
      <p:sp>
        <p:nvSpPr>
          <p:cNvPr id="692230" name="AutoShape 5"/>
          <p:cNvSpPr>
            <a:spLocks noChangeArrowheads="1"/>
          </p:cNvSpPr>
          <p:nvPr/>
        </p:nvSpPr>
        <p:spPr bwMode="auto">
          <a:xfrm>
            <a:off x="3792538" y="479742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期权的动态行为</a:t>
            </a:r>
          </a:p>
        </p:txBody>
      </p:sp>
    </p:spTree>
    <p:extLst>
      <p:ext uri="{BB962C8B-B14F-4D97-AF65-F5344CB8AC3E}">
        <p14:creationId xmlns:p14="http://schemas.microsoft.com/office/powerpoint/2010/main" val="3469543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3"/>
          <p:cNvSpPr>
            <a:spLocks noGrp="1" noChangeArrowheads="1"/>
          </p:cNvSpPr>
          <p:nvPr>
            <p:ph type="body" idx="1"/>
          </p:nvPr>
        </p:nvSpPr>
        <p:spPr>
          <a:xfrm>
            <a:off x="1992313" y="1484314"/>
            <a:ext cx="8496300" cy="4873625"/>
          </a:xfrm>
        </p:spPr>
        <p:txBody>
          <a:bodyPr/>
          <a:lstStyle/>
          <a:p>
            <a:pPr eaLnBrk="1" hangingPunct="1">
              <a:lnSpc>
                <a:spcPct val="90000"/>
              </a:lnSpc>
            </a:pPr>
            <a:r>
              <a:rPr lang="zh-CN" altLang="en-US" b="1" smtClean="0">
                <a:latin typeface="华文细黑" pitchFamily="2" charset="-122"/>
                <a:ea typeface="华文细黑" pitchFamily="2" charset="-122"/>
              </a:rPr>
              <a:t>买入期权与卖出期权（</a:t>
            </a:r>
            <a:r>
              <a:rPr lang="zh-CN" altLang="en-US" b="1" smtClean="0">
                <a:solidFill>
                  <a:srgbClr val="FF0000"/>
                </a:solidFill>
                <a:latin typeface="华文细黑" pitchFamily="2" charset="-122"/>
                <a:ea typeface="华文细黑" pitchFamily="2" charset="-122"/>
              </a:rPr>
              <a:t>都是从期权合约买方而言！</a:t>
            </a:r>
            <a:r>
              <a:rPr lang="zh-CN" altLang="en-US" b="1" smtClean="0">
                <a:latin typeface="华文细黑" pitchFamily="2" charset="-122"/>
                <a:ea typeface="华文细黑" pitchFamily="2" charset="-122"/>
              </a:rPr>
              <a:t>）</a:t>
            </a:r>
          </a:p>
          <a:p>
            <a:pPr lvl="1" eaLnBrk="1" hangingPunct="1">
              <a:lnSpc>
                <a:spcPct val="90000"/>
              </a:lnSpc>
            </a:pPr>
            <a:r>
              <a:rPr lang="zh-CN" altLang="en-US" b="1">
                <a:latin typeface="华文细黑" pitchFamily="2" charset="-122"/>
                <a:ea typeface="华文细黑" pitchFamily="2" charset="-122"/>
              </a:rPr>
              <a:t>买入期权（简称买权）</a:t>
            </a:r>
          </a:p>
          <a:p>
            <a:pPr lvl="2" eaLnBrk="1" hangingPunct="1">
              <a:lnSpc>
                <a:spcPct val="90000"/>
              </a:lnSpc>
            </a:pPr>
            <a:r>
              <a:rPr lang="zh-CN" altLang="en-US" b="1" smtClean="0">
                <a:latin typeface="华文细黑" pitchFamily="2" charset="-122"/>
                <a:ea typeface="华文细黑" pitchFamily="2" charset="-122"/>
              </a:rPr>
              <a:t>期权购买者可在约定的未来某日期以事先约定的价格向期权出售者</a:t>
            </a:r>
            <a:r>
              <a:rPr lang="zh-CN" altLang="en-US" b="1" u="sng" smtClean="0">
                <a:solidFill>
                  <a:srgbClr val="FF3300"/>
                </a:solidFill>
                <a:latin typeface="华文细黑" pitchFamily="2" charset="-122"/>
                <a:ea typeface="华文细黑" pitchFamily="2" charset="-122"/>
              </a:rPr>
              <a:t>买入</a:t>
            </a:r>
            <a:r>
              <a:rPr lang="zh-CN" altLang="en-US" b="1" smtClean="0">
                <a:latin typeface="华文细黑" pitchFamily="2" charset="-122"/>
                <a:ea typeface="华文细黑" pitchFamily="2" charset="-122"/>
              </a:rPr>
              <a:t>一定数量的商品或合约的权利</a:t>
            </a:r>
          </a:p>
          <a:p>
            <a:pPr lvl="2" eaLnBrk="1" hangingPunct="1">
              <a:lnSpc>
                <a:spcPct val="90000"/>
              </a:lnSpc>
            </a:pPr>
            <a:r>
              <a:rPr lang="zh-CN" altLang="en-US" b="1" smtClean="0">
                <a:solidFill>
                  <a:srgbClr val="FF3300"/>
                </a:solidFill>
                <a:latin typeface="华文细黑" pitchFamily="2" charset="-122"/>
                <a:ea typeface="华文细黑" pitchFamily="2" charset="-122"/>
              </a:rPr>
              <a:t>也称看涨期权，认购期权</a:t>
            </a:r>
            <a:endParaRPr lang="en-US" altLang="zh-CN" b="1" smtClean="0">
              <a:solidFill>
                <a:srgbClr val="FF3300"/>
              </a:solidFill>
              <a:latin typeface="华文细黑" pitchFamily="2" charset="-122"/>
              <a:ea typeface="华文细黑" pitchFamily="2" charset="-122"/>
            </a:endParaRPr>
          </a:p>
          <a:p>
            <a:pPr lvl="1" eaLnBrk="1" hangingPunct="1">
              <a:lnSpc>
                <a:spcPct val="90000"/>
              </a:lnSpc>
            </a:pPr>
            <a:endParaRPr lang="en-US" altLang="zh-CN" b="1">
              <a:solidFill>
                <a:srgbClr val="FF3300"/>
              </a:solidFill>
              <a:latin typeface="华文细黑" pitchFamily="2" charset="-122"/>
              <a:ea typeface="华文细黑" pitchFamily="2" charset="-122"/>
            </a:endParaRPr>
          </a:p>
          <a:p>
            <a:pPr lvl="1" eaLnBrk="1" hangingPunct="1">
              <a:lnSpc>
                <a:spcPct val="90000"/>
              </a:lnSpc>
            </a:pPr>
            <a:r>
              <a:rPr lang="zh-CN" altLang="en-US" b="1">
                <a:latin typeface="华文细黑" pitchFamily="2" charset="-122"/>
                <a:ea typeface="华文细黑" pitchFamily="2" charset="-122"/>
              </a:rPr>
              <a:t>卖出期权（简称卖权）</a:t>
            </a:r>
          </a:p>
          <a:p>
            <a:pPr lvl="2" eaLnBrk="1" hangingPunct="1">
              <a:lnSpc>
                <a:spcPct val="90000"/>
              </a:lnSpc>
            </a:pPr>
            <a:r>
              <a:rPr lang="zh-CN" altLang="en-US" b="1" smtClean="0">
                <a:latin typeface="华文细黑" pitchFamily="2" charset="-122"/>
                <a:ea typeface="华文细黑" pitchFamily="2" charset="-122"/>
              </a:rPr>
              <a:t>期权购买者可以在约定的未来某日以协定的价格向期权出售者</a:t>
            </a:r>
            <a:r>
              <a:rPr lang="zh-CN" altLang="en-US" b="1" u="sng" smtClean="0">
                <a:solidFill>
                  <a:srgbClr val="FF3300"/>
                </a:solidFill>
                <a:latin typeface="华文细黑" pitchFamily="2" charset="-122"/>
                <a:ea typeface="华文细黑" pitchFamily="2" charset="-122"/>
              </a:rPr>
              <a:t>卖出</a:t>
            </a:r>
            <a:r>
              <a:rPr lang="zh-CN" altLang="en-US" b="1" smtClean="0">
                <a:latin typeface="华文细黑" pitchFamily="2" charset="-122"/>
                <a:ea typeface="华文细黑" pitchFamily="2" charset="-122"/>
              </a:rPr>
              <a:t>一定数量的商品或合约的权利</a:t>
            </a:r>
          </a:p>
          <a:p>
            <a:pPr lvl="2" eaLnBrk="1" hangingPunct="1">
              <a:lnSpc>
                <a:spcPct val="90000"/>
              </a:lnSpc>
            </a:pPr>
            <a:r>
              <a:rPr lang="zh-CN" altLang="en-US" b="1" smtClean="0">
                <a:solidFill>
                  <a:srgbClr val="FF3300"/>
                </a:solidFill>
                <a:latin typeface="华文细黑" pitchFamily="2" charset="-122"/>
                <a:ea typeface="华文细黑" pitchFamily="2" charset="-122"/>
              </a:rPr>
              <a:t>也称看跌期权，认沽期权</a:t>
            </a:r>
          </a:p>
        </p:txBody>
      </p:sp>
      <p:grpSp>
        <p:nvGrpSpPr>
          <p:cNvPr id="701443" name="Group 4"/>
          <p:cNvGrpSpPr>
            <a:grpSpLocks/>
          </p:cNvGrpSpPr>
          <p:nvPr/>
        </p:nvGrpSpPr>
        <p:grpSpPr bwMode="auto">
          <a:xfrm>
            <a:off x="1774825" y="4292601"/>
            <a:ext cx="947738" cy="1001713"/>
            <a:chOff x="1488" y="1968"/>
            <a:chExt cx="432" cy="432"/>
          </a:xfrm>
        </p:grpSpPr>
        <p:grpSp>
          <p:nvGrpSpPr>
            <p:cNvPr id="701450" name="Group 5"/>
            <p:cNvGrpSpPr>
              <a:grpSpLocks/>
            </p:cNvGrpSpPr>
            <p:nvPr/>
          </p:nvGrpSpPr>
          <p:grpSpPr bwMode="auto">
            <a:xfrm>
              <a:off x="1488" y="1968"/>
              <a:ext cx="432" cy="432"/>
              <a:chOff x="2016" y="1920"/>
              <a:chExt cx="1680" cy="1680"/>
            </a:xfrm>
          </p:grpSpPr>
          <p:sp>
            <p:nvSpPr>
              <p:cNvPr id="701452" name="Oval 6"/>
              <p:cNvSpPr>
                <a:spLocks noChangeArrowheads="1"/>
              </p:cNvSpPr>
              <p:nvPr/>
            </p:nvSpPr>
            <p:spPr bwMode="gray">
              <a:xfrm>
                <a:off x="2016" y="1920"/>
                <a:ext cx="1680" cy="1680"/>
              </a:xfrm>
              <a:prstGeom prst="ellipse">
                <a:avLst/>
              </a:prstGeom>
              <a:gradFill rotWithShape="1">
                <a:gsLst>
                  <a:gs pos="0">
                    <a:srgbClr val="FF9900"/>
                  </a:gs>
                  <a:gs pos="100000">
                    <a:srgbClr val="643C00"/>
                  </a:gs>
                </a:gsLst>
                <a:lin ang="5400000" scaled="1"/>
              </a:gradFill>
              <a:ln w="9525">
                <a:noFill/>
                <a:round/>
                <a:headEnd/>
                <a:tailEnd/>
              </a:ln>
            </p:spPr>
            <p:txBody>
              <a:bodyPr wrap="none" anchor="ctr"/>
              <a:lstStyle/>
              <a:p>
                <a:endParaRPr lang="zh-CN" altLang="en-US"/>
              </a:p>
            </p:txBody>
          </p:sp>
          <p:sp>
            <p:nvSpPr>
              <p:cNvPr id="701453" name="Freeform 7"/>
              <p:cNvSpPr>
                <a:spLocks/>
              </p:cNvSpPr>
              <p:nvPr/>
            </p:nvSpPr>
            <p:spPr bwMode="gray">
              <a:xfrm>
                <a:off x="2208" y="1948"/>
                <a:ext cx="1296" cy="634"/>
              </a:xfrm>
              <a:custGeom>
                <a:avLst/>
                <a:gdLst>
                  <a:gd name="T0" fmla="*/ 630 w 1321"/>
                  <a:gd name="T1" fmla="*/ 4 h 712"/>
                  <a:gd name="T2" fmla="*/ 637 w 1321"/>
                  <a:gd name="T3" fmla="*/ 5 h 712"/>
                  <a:gd name="T4" fmla="*/ 639 w 1321"/>
                  <a:gd name="T5" fmla="*/ 5 h 712"/>
                  <a:gd name="T6" fmla="*/ 636 w 1321"/>
                  <a:gd name="T7" fmla="*/ 6 h 712"/>
                  <a:gd name="T8" fmla="*/ 628 w 1321"/>
                  <a:gd name="T9" fmla="*/ 7 h 712"/>
                  <a:gd name="T10" fmla="*/ 615 w 1321"/>
                  <a:gd name="T11" fmla="*/ 7 h 712"/>
                  <a:gd name="T12" fmla="*/ 599 w 1321"/>
                  <a:gd name="T13" fmla="*/ 7 h 712"/>
                  <a:gd name="T14" fmla="*/ 578 w 1321"/>
                  <a:gd name="T15" fmla="*/ 8 h 712"/>
                  <a:gd name="T16" fmla="*/ 555 w 1321"/>
                  <a:gd name="T17" fmla="*/ 8 h 712"/>
                  <a:gd name="T18" fmla="*/ 528 w 1321"/>
                  <a:gd name="T19" fmla="*/ 8 h 712"/>
                  <a:gd name="T20" fmla="*/ 498 w 1321"/>
                  <a:gd name="T21" fmla="*/ 8 h 712"/>
                  <a:gd name="T22" fmla="*/ 468 w 1321"/>
                  <a:gd name="T23" fmla="*/ 9 h 712"/>
                  <a:gd name="T24" fmla="*/ 433 w 1321"/>
                  <a:gd name="T25" fmla="*/ 9 h 712"/>
                  <a:gd name="T26" fmla="*/ 399 w 1321"/>
                  <a:gd name="T27" fmla="*/ 9 h 712"/>
                  <a:gd name="T28" fmla="*/ 385 w 1321"/>
                  <a:gd name="T29" fmla="*/ 9 h 712"/>
                  <a:gd name="T30" fmla="*/ 230 w 1321"/>
                  <a:gd name="T31" fmla="*/ 9 h 712"/>
                  <a:gd name="T32" fmla="*/ 228 w 1321"/>
                  <a:gd name="T33" fmla="*/ 9 h 712"/>
                  <a:gd name="T34" fmla="*/ 198 w 1321"/>
                  <a:gd name="T35" fmla="*/ 9 h 712"/>
                  <a:gd name="T36" fmla="*/ 169 w 1321"/>
                  <a:gd name="T37" fmla="*/ 9 h 712"/>
                  <a:gd name="T38" fmla="*/ 141 w 1321"/>
                  <a:gd name="T39" fmla="*/ 9 h 712"/>
                  <a:gd name="T40" fmla="*/ 116 w 1321"/>
                  <a:gd name="T41" fmla="*/ 8 h 712"/>
                  <a:gd name="T42" fmla="*/ 91 w 1321"/>
                  <a:gd name="T43" fmla="*/ 8 h 712"/>
                  <a:gd name="T44" fmla="*/ 70 w 1321"/>
                  <a:gd name="T45" fmla="*/ 8 h 712"/>
                  <a:gd name="T46" fmla="*/ 52 w 1321"/>
                  <a:gd name="T47" fmla="*/ 8 h 712"/>
                  <a:gd name="T48" fmla="*/ 29 w 1321"/>
                  <a:gd name="T49" fmla="*/ 8 h 712"/>
                  <a:gd name="T50" fmla="*/ 26 w 1321"/>
                  <a:gd name="T51" fmla="*/ 7 h 712"/>
                  <a:gd name="T52" fmla="*/ 18 w 1321"/>
                  <a:gd name="T53" fmla="*/ 7 h 712"/>
                  <a:gd name="T54" fmla="*/ 6 w 1321"/>
                  <a:gd name="T55" fmla="*/ 7 h 712"/>
                  <a:gd name="T56" fmla="*/ 0 w 1321"/>
                  <a:gd name="T57" fmla="*/ 6 h 712"/>
                  <a:gd name="T58" fmla="*/ 0 w 1321"/>
                  <a:gd name="T59" fmla="*/ 6 h 712"/>
                  <a:gd name="T60" fmla="*/ 4 w 1321"/>
                  <a:gd name="T61" fmla="*/ 5 h 712"/>
                  <a:gd name="T62" fmla="*/ 16 w 1321"/>
                  <a:gd name="T63" fmla="*/ 5 h 712"/>
                  <a:gd name="T64" fmla="*/ 26 w 1321"/>
                  <a:gd name="T65" fmla="*/ 4 h 712"/>
                  <a:gd name="T66" fmla="*/ 48 w 1321"/>
                  <a:gd name="T67" fmla="*/ 4 h 712"/>
                  <a:gd name="T68" fmla="*/ 72 w 1321"/>
                  <a:gd name="T69" fmla="*/ 4 h 712"/>
                  <a:gd name="T70" fmla="*/ 100 w 1321"/>
                  <a:gd name="T71" fmla="*/ 4 h 712"/>
                  <a:gd name="T72" fmla="*/ 130 w 1321"/>
                  <a:gd name="T73" fmla="*/ 4 h 712"/>
                  <a:gd name="T74" fmla="*/ 166 w 1321"/>
                  <a:gd name="T75" fmla="*/ 4 h 712"/>
                  <a:gd name="T76" fmla="*/ 201 w 1321"/>
                  <a:gd name="T77" fmla="*/ 4 h 712"/>
                  <a:gd name="T78" fmla="*/ 240 w 1321"/>
                  <a:gd name="T79" fmla="*/ 4 h 712"/>
                  <a:gd name="T80" fmla="*/ 281 w 1321"/>
                  <a:gd name="T81" fmla="*/ 4 h 712"/>
                  <a:gd name="T82" fmla="*/ 324 w 1321"/>
                  <a:gd name="T83" fmla="*/ 0 h 712"/>
                  <a:gd name="T84" fmla="*/ 324 w 1321"/>
                  <a:gd name="T85" fmla="*/ 0 h 712"/>
                  <a:gd name="T86" fmla="*/ 368 w 1321"/>
                  <a:gd name="T87" fmla="*/ 4 h 712"/>
                  <a:gd name="T88" fmla="*/ 409 w 1321"/>
                  <a:gd name="T89" fmla="*/ 4 h 712"/>
                  <a:gd name="T90" fmla="*/ 450 w 1321"/>
                  <a:gd name="T91" fmla="*/ 4 h 712"/>
                  <a:gd name="T92" fmla="*/ 489 w 1321"/>
                  <a:gd name="T93" fmla="*/ 4 h 712"/>
                  <a:gd name="T94" fmla="*/ 524 w 1321"/>
                  <a:gd name="T95" fmla="*/ 4 h 712"/>
                  <a:gd name="T96" fmla="*/ 556 w 1321"/>
                  <a:gd name="T97" fmla="*/ 4 h 712"/>
                  <a:gd name="T98" fmla="*/ 585 w 1321"/>
                  <a:gd name="T99" fmla="*/ 4 h 712"/>
                  <a:gd name="T100" fmla="*/ 609 w 1321"/>
                  <a:gd name="T101" fmla="*/ 4 h 712"/>
                  <a:gd name="T102" fmla="*/ 630 w 1321"/>
                  <a:gd name="T103" fmla="*/ 4 h 712"/>
                  <a:gd name="T104" fmla="*/ 630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9900"/>
                  </a:gs>
                </a:gsLst>
                <a:lin ang="5400000" scaled="1"/>
              </a:gradFill>
              <a:ln w="0">
                <a:noFill/>
                <a:round/>
                <a:headEnd/>
                <a:tailEnd/>
              </a:ln>
            </p:spPr>
            <p:txBody>
              <a:bodyPr/>
              <a:lstStyle/>
              <a:p>
                <a:endParaRPr lang="zh-CN" altLang="en-US"/>
              </a:p>
            </p:txBody>
          </p:sp>
        </p:grpSp>
        <p:sp>
          <p:nvSpPr>
            <p:cNvPr id="21512" name="Text Box 8"/>
            <p:cNvSpPr txBox="1">
              <a:spLocks noChangeArrowheads="1"/>
            </p:cNvSpPr>
            <p:nvPr/>
          </p:nvSpPr>
          <p:spPr bwMode="gray">
            <a:xfrm>
              <a:off x="1488" y="1999"/>
              <a:ext cx="404" cy="358"/>
            </a:xfrm>
            <a:prstGeom prst="rect">
              <a:avLst/>
            </a:prstGeom>
            <a:noFill/>
            <a:ln w="9525" algn="ctr">
              <a:noFill/>
              <a:miter lim="800000"/>
              <a:headEnd/>
              <a:tailEnd/>
            </a:ln>
            <a:effectLst/>
          </p:spPr>
          <p:txBody>
            <a:bodyPr>
              <a:spAutoFit/>
            </a:bodyPr>
            <a:lstStyle/>
            <a:p>
              <a:pPr eaLnBrk="0" hangingPunct="0">
                <a:defRPr/>
              </a:pPr>
              <a:r>
                <a:rPr lang="zh-CN" altLang="en-US" sz="2400" b="1" dirty="0">
                  <a:solidFill>
                    <a:srgbClr val="000000"/>
                  </a:solidFill>
                  <a:effectLst>
                    <a:outerShdw blurRad="38100" dist="38100" dir="2700000" algn="tl">
                      <a:srgbClr val="C0C0C0"/>
                    </a:outerShdw>
                  </a:effectLst>
                  <a:latin typeface="Verdana" pitchFamily="34" charset="0"/>
                  <a:ea typeface="宋体" pitchFamily="2" charset="-122"/>
                </a:rPr>
                <a:t>看跌</a:t>
              </a:r>
            </a:p>
            <a:p>
              <a:pPr eaLnBrk="0" hangingPunct="0">
                <a:defRPr/>
              </a:pPr>
              <a:r>
                <a:rPr lang="zh-CN" altLang="en-US" sz="2400" b="1" dirty="0">
                  <a:solidFill>
                    <a:srgbClr val="000000"/>
                  </a:solidFill>
                  <a:effectLst>
                    <a:outerShdw blurRad="38100" dist="38100" dir="2700000" algn="tl">
                      <a:srgbClr val="C0C0C0"/>
                    </a:outerShdw>
                  </a:effectLst>
                  <a:latin typeface="Verdana" pitchFamily="34" charset="0"/>
                  <a:ea typeface="宋体" pitchFamily="2" charset="-122"/>
                </a:rPr>
                <a:t>期权</a:t>
              </a:r>
            </a:p>
          </p:txBody>
        </p:sp>
      </p:grpSp>
      <p:grpSp>
        <p:nvGrpSpPr>
          <p:cNvPr id="701444" name="Group 9"/>
          <p:cNvGrpSpPr>
            <a:grpSpLocks/>
          </p:cNvGrpSpPr>
          <p:nvPr/>
        </p:nvGrpSpPr>
        <p:grpSpPr bwMode="auto">
          <a:xfrm>
            <a:off x="1703389" y="2349501"/>
            <a:ext cx="947737" cy="1006475"/>
            <a:chOff x="3938" y="1968"/>
            <a:chExt cx="430" cy="437"/>
          </a:xfrm>
        </p:grpSpPr>
        <p:grpSp>
          <p:nvGrpSpPr>
            <p:cNvPr id="701446" name="Group 10"/>
            <p:cNvGrpSpPr>
              <a:grpSpLocks/>
            </p:cNvGrpSpPr>
            <p:nvPr/>
          </p:nvGrpSpPr>
          <p:grpSpPr bwMode="auto">
            <a:xfrm>
              <a:off x="3938" y="1968"/>
              <a:ext cx="430" cy="437"/>
              <a:chOff x="2016" y="1920"/>
              <a:chExt cx="1680" cy="1680"/>
            </a:xfrm>
          </p:grpSpPr>
          <p:sp>
            <p:nvSpPr>
              <p:cNvPr id="701448" name="Oval 11"/>
              <p:cNvSpPr>
                <a:spLocks noChangeArrowheads="1"/>
              </p:cNvSpPr>
              <p:nvPr/>
            </p:nvSpPr>
            <p:spPr bwMode="gray">
              <a:xfrm>
                <a:off x="2016" y="1920"/>
                <a:ext cx="1680" cy="1680"/>
              </a:xfrm>
              <a:prstGeom prst="ellipse">
                <a:avLst/>
              </a:prstGeom>
              <a:gradFill rotWithShape="1">
                <a:gsLst>
                  <a:gs pos="0">
                    <a:srgbClr val="4996E3"/>
                  </a:gs>
                  <a:gs pos="100000">
                    <a:srgbClr val="162D45"/>
                  </a:gs>
                </a:gsLst>
                <a:lin ang="5400000" scaled="1"/>
              </a:gradFill>
              <a:ln w="9525">
                <a:noFill/>
                <a:round/>
                <a:headEnd/>
                <a:tailEnd/>
              </a:ln>
            </p:spPr>
            <p:txBody>
              <a:bodyPr wrap="none" anchor="ctr"/>
              <a:lstStyle/>
              <a:p>
                <a:endParaRPr lang="zh-CN" altLang="en-US"/>
              </a:p>
            </p:txBody>
          </p:sp>
          <p:sp>
            <p:nvSpPr>
              <p:cNvPr id="701449" name="Freeform 12"/>
              <p:cNvSpPr>
                <a:spLocks/>
              </p:cNvSpPr>
              <p:nvPr/>
            </p:nvSpPr>
            <p:spPr bwMode="gray">
              <a:xfrm>
                <a:off x="2208" y="1948"/>
                <a:ext cx="1296" cy="634"/>
              </a:xfrm>
              <a:custGeom>
                <a:avLst/>
                <a:gdLst>
                  <a:gd name="T0" fmla="*/ 630 w 1321"/>
                  <a:gd name="T1" fmla="*/ 4 h 712"/>
                  <a:gd name="T2" fmla="*/ 637 w 1321"/>
                  <a:gd name="T3" fmla="*/ 5 h 712"/>
                  <a:gd name="T4" fmla="*/ 639 w 1321"/>
                  <a:gd name="T5" fmla="*/ 5 h 712"/>
                  <a:gd name="T6" fmla="*/ 636 w 1321"/>
                  <a:gd name="T7" fmla="*/ 6 h 712"/>
                  <a:gd name="T8" fmla="*/ 628 w 1321"/>
                  <a:gd name="T9" fmla="*/ 7 h 712"/>
                  <a:gd name="T10" fmla="*/ 615 w 1321"/>
                  <a:gd name="T11" fmla="*/ 7 h 712"/>
                  <a:gd name="T12" fmla="*/ 599 w 1321"/>
                  <a:gd name="T13" fmla="*/ 7 h 712"/>
                  <a:gd name="T14" fmla="*/ 578 w 1321"/>
                  <a:gd name="T15" fmla="*/ 8 h 712"/>
                  <a:gd name="T16" fmla="*/ 555 w 1321"/>
                  <a:gd name="T17" fmla="*/ 8 h 712"/>
                  <a:gd name="T18" fmla="*/ 528 w 1321"/>
                  <a:gd name="T19" fmla="*/ 8 h 712"/>
                  <a:gd name="T20" fmla="*/ 498 w 1321"/>
                  <a:gd name="T21" fmla="*/ 8 h 712"/>
                  <a:gd name="T22" fmla="*/ 468 w 1321"/>
                  <a:gd name="T23" fmla="*/ 9 h 712"/>
                  <a:gd name="T24" fmla="*/ 433 w 1321"/>
                  <a:gd name="T25" fmla="*/ 9 h 712"/>
                  <a:gd name="T26" fmla="*/ 399 w 1321"/>
                  <a:gd name="T27" fmla="*/ 9 h 712"/>
                  <a:gd name="T28" fmla="*/ 385 w 1321"/>
                  <a:gd name="T29" fmla="*/ 9 h 712"/>
                  <a:gd name="T30" fmla="*/ 230 w 1321"/>
                  <a:gd name="T31" fmla="*/ 9 h 712"/>
                  <a:gd name="T32" fmla="*/ 228 w 1321"/>
                  <a:gd name="T33" fmla="*/ 9 h 712"/>
                  <a:gd name="T34" fmla="*/ 198 w 1321"/>
                  <a:gd name="T35" fmla="*/ 9 h 712"/>
                  <a:gd name="T36" fmla="*/ 169 w 1321"/>
                  <a:gd name="T37" fmla="*/ 9 h 712"/>
                  <a:gd name="T38" fmla="*/ 141 w 1321"/>
                  <a:gd name="T39" fmla="*/ 9 h 712"/>
                  <a:gd name="T40" fmla="*/ 116 w 1321"/>
                  <a:gd name="T41" fmla="*/ 8 h 712"/>
                  <a:gd name="T42" fmla="*/ 91 w 1321"/>
                  <a:gd name="T43" fmla="*/ 8 h 712"/>
                  <a:gd name="T44" fmla="*/ 70 w 1321"/>
                  <a:gd name="T45" fmla="*/ 8 h 712"/>
                  <a:gd name="T46" fmla="*/ 52 w 1321"/>
                  <a:gd name="T47" fmla="*/ 8 h 712"/>
                  <a:gd name="T48" fmla="*/ 29 w 1321"/>
                  <a:gd name="T49" fmla="*/ 8 h 712"/>
                  <a:gd name="T50" fmla="*/ 26 w 1321"/>
                  <a:gd name="T51" fmla="*/ 7 h 712"/>
                  <a:gd name="T52" fmla="*/ 18 w 1321"/>
                  <a:gd name="T53" fmla="*/ 7 h 712"/>
                  <a:gd name="T54" fmla="*/ 6 w 1321"/>
                  <a:gd name="T55" fmla="*/ 7 h 712"/>
                  <a:gd name="T56" fmla="*/ 0 w 1321"/>
                  <a:gd name="T57" fmla="*/ 6 h 712"/>
                  <a:gd name="T58" fmla="*/ 0 w 1321"/>
                  <a:gd name="T59" fmla="*/ 6 h 712"/>
                  <a:gd name="T60" fmla="*/ 4 w 1321"/>
                  <a:gd name="T61" fmla="*/ 5 h 712"/>
                  <a:gd name="T62" fmla="*/ 16 w 1321"/>
                  <a:gd name="T63" fmla="*/ 5 h 712"/>
                  <a:gd name="T64" fmla="*/ 26 w 1321"/>
                  <a:gd name="T65" fmla="*/ 4 h 712"/>
                  <a:gd name="T66" fmla="*/ 48 w 1321"/>
                  <a:gd name="T67" fmla="*/ 4 h 712"/>
                  <a:gd name="T68" fmla="*/ 72 w 1321"/>
                  <a:gd name="T69" fmla="*/ 4 h 712"/>
                  <a:gd name="T70" fmla="*/ 100 w 1321"/>
                  <a:gd name="T71" fmla="*/ 4 h 712"/>
                  <a:gd name="T72" fmla="*/ 130 w 1321"/>
                  <a:gd name="T73" fmla="*/ 4 h 712"/>
                  <a:gd name="T74" fmla="*/ 166 w 1321"/>
                  <a:gd name="T75" fmla="*/ 4 h 712"/>
                  <a:gd name="T76" fmla="*/ 201 w 1321"/>
                  <a:gd name="T77" fmla="*/ 4 h 712"/>
                  <a:gd name="T78" fmla="*/ 240 w 1321"/>
                  <a:gd name="T79" fmla="*/ 4 h 712"/>
                  <a:gd name="T80" fmla="*/ 281 w 1321"/>
                  <a:gd name="T81" fmla="*/ 4 h 712"/>
                  <a:gd name="T82" fmla="*/ 324 w 1321"/>
                  <a:gd name="T83" fmla="*/ 0 h 712"/>
                  <a:gd name="T84" fmla="*/ 324 w 1321"/>
                  <a:gd name="T85" fmla="*/ 0 h 712"/>
                  <a:gd name="T86" fmla="*/ 368 w 1321"/>
                  <a:gd name="T87" fmla="*/ 4 h 712"/>
                  <a:gd name="T88" fmla="*/ 409 w 1321"/>
                  <a:gd name="T89" fmla="*/ 4 h 712"/>
                  <a:gd name="T90" fmla="*/ 450 w 1321"/>
                  <a:gd name="T91" fmla="*/ 4 h 712"/>
                  <a:gd name="T92" fmla="*/ 489 w 1321"/>
                  <a:gd name="T93" fmla="*/ 4 h 712"/>
                  <a:gd name="T94" fmla="*/ 524 w 1321"/>
                  <a:gd name="T95" fmla="*/ 4 h 712"/>
                  <a:gd name="T96" fmla="*/ 556 w 1321"/>
                  <a:gd name="T97" fmla="*/ 4 h 712"/>
                  <a:gd name="T98" fmla="*/ 585 w 1321"/>
                  <a:gd name="T99" fmla="*/ 4 h 712"/>
                  <a:gd name="T100" fmla="*/ 609 w 1321"/>
                  <a:gd name="T101" fmla="*/ 4 h 712"/>
                  <a:gd name="T102" fmla="*/ 630 w 1321"/>
                  <a:gd name="T103" fmla="*/ 4 h 712"/>
                  <a:gd name="T104" fmla="*/ 630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66A7E8"/>
                  </a:gs>
                </a:gsLst>
                <a:lin ang="5400000" scaled="1"/>
              </a:gradFill>
              <a:ln w="0">
                <a:noFill/>
                <a:round/>
                <a:headEnd/>
                <a:tailEnd/>
              </a:ln>
            </p:spPr>
            <p:txBody>
              <a:bodyPr/>
              <a:lstStyle/>
              <a:p>
                <a:endParaRPr lang="zh-CN" altLang="en-US"/>
              </a:p>
            </p:txBody>
          </p:sp>
        </p:grpSp>
        <p:sp>
          <p:nvSpPr>
            <p:cNvPr id="21517" name="Text Box 13"/>
            <p:cNvSpPr txBox="1">
              <a:spLocks noChangeArrowheads="1"/>
            </p:cNvSpPr>
            <p:nvPr/>
          </p:nvSpPr>
          <p:spPr bwMode="gray">
            <a:xfrm>
              <a:off x="3971" y="1999"/>
              <a:ext cx="365" cy="361"/>
            </a:xfrm>
            <a:prstGeom prst="rect">
              <a:avLst/>
            </a:prstGeom>
            <a:noFill/>
            <a:ln w="9525" algn="ctr">
              <a:noFill/>
              <a:miter lim="800000"/>
              <a:headEnd/>
              <a:tailEnd/>
            </a:ln>
            <a:effectLst/>
          </p:spPr>
          <p:txBody>
            <a:bodyPr wrap="none">
              <a:spAutoFit/>
            </a:bodyPr>
            <a:lstStyle/>
            <a:p>
              <a:pPr eaLnBrk="0" hangingPunct="0">
                <a:defRPr/>
              </a:pPr>
              <a:r>
                <a:rPr lang="zh-CN" altLang="en-US" sz="2400" b="1" dirty="0">
                  <a:solidFill>
                    <a:srgbClr val="000000"/>
                  </a:solidFill>
                  <a:effectLst>
                    <a:outerShdw blurRad="38100" dist="38100" dir="2700000" algn="tl">
                      <a:srgbClr val="C0C0C0"/>
                    </a:outerShdw>
                  </a:effectLst>
                  <a:latin typeface="Verdana" pitchFamily="34" charset="0"/>
                  <a:ea typeface="宋体" pitchFamily="2" charset="-122"/>
                </a:rPr>
                <a:t>看涨</a:t>
              </a:r>
            </a:p>
            <a:p>
              <a:pPr eaLnBrk="0" hangingPunct="0">
                <a:defRPr/>
              </a:pPr>
              <a:r>
                <a:rPr lang="zh-CN" altLang="en-US" sz="2400" b="1" dirty="0">
                  <a:solidFill>
                    <a:srgbClr val="000000"/>
                  </a:solidFill>
                  <a:effectLst>
                    <a:outerShdw blurRad="38100" dist="38100" dir="2700000" algn="tl">
                      <a:srgbClr val="C0C0C0"/>
                    </a:outerShdw>
                  </a:effectLst>
                  <a:latin typeface="Verdana" pitchFamily="34" charset="0"/>
                  <a:ea typeface="宋体" pitchFamily="2" charset="-122"/>
                </a:rPr>
                <a:t>期权</a:t>
              </a:r>
            </a:p>
          </p:txBody>
        </p:sp>
      </p:grpSp>
      <p:sp>
        <p:nvSpPr>
          <p:cNvPr id="1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3061201418"/>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1703388" y="549275"/>
            <a:ext cx="8534400" cy="6172200"/>
          </a:xfrm>
        </p:spPr>
        <p:txBody>
          <a:bodyPr/>
          <a:lstStyle/>
          <a:p>
            <a:pPr eaLnBrk="1" hangingPunct="1">
              <a:lnSpc>
                <a:spcPct val="90000"/>
              </a:lnSpc>
              <a:buFont typeface="Webdings" pitchFamily="18" charset="2"/>
              <a:buChar char="l"/>
              <a:defRPr/>
            </a:pPr>
            <a:r>
              <a:rPr lang="zh-CN" altLang="en-US" b="1" dirty="0">
                <a:solidFill>
                  <a:srgbClr val="FF0000"/>
                </a:solidFill>
                <a:latin typeface="华文新魏" pitchFamily="2" charset="-122"/>
              </a:rPr>
              <a:t>优点分析</a:t>
            </a:r>
            <a:r>
              <a:rPr lang="zh-CN" altLang="en-US" dirty="0">
                <a:solidFill>
                  <a:srgbClr val="FF0000"/>
                </a:solidFill>
                <a:latin typeface="华文新魏" pitchFamily="2" charset="-122"/>
              </a:rPr>
              <a:t>：</a:t>
            </a:r>
          </a:p>
          <a:p>
            <a:pPr eaLnBrk="1" hangingPunct="1">
              <a:lnSpc>
                <a:spcPct val="90000"/>
              </a:lnSpc>
              <a:defRPr/>
            </a:pPr>
            <a:r>
              <a:rPr lang="zh-CN" altLang="en-US" b="1" dirty="0">
                <a:latin typeface="Times New Roman" pitchFamily="18" charset="0"/>
                <a:ea typeface="华文细黑" pitchFamily="2" charset="-122"/>
                <a:cs typeface="Times New Roman" pitchFamily="18" charset="0"/>
              </a:rPr>
              <a:t>牛市看涨期权价差（</a:t>
            </a:r>
            <a:r>
              <a:rPr lang="en-US" altLang="zh-CN" b="1" dirty="0">
                <a:latin typeface="Times New Roman" pitchFamily="18" charset="0"/>
                <a:ea typeface="华文细黑" pitchFamily="2" charset="-122"/>
                <a:cs typeface="Times New Roman" pitchFamily="18" charset="0"/>
              </a:rPr>
              <a:t>90/110</a:t>
            </a:r>
            <a:r>
              <a:rPr lang="zh-CN" altLang="en-US" b="1" dirty="0">
                <a:latin typeface="Times New Roman" pitchFamily="18" charset="0"/>
                <a:ea typeface="华文细黑" pitchFamily="2" charset="-122"/>
                <a:cs typeface="Times New Roman" pitchFamily="18" charset="0"/>
              </a:rPr>
              <a:t>）的净支出比购买单个看涨期权（</a:t>
            </a:r>
            <a:r>
              <a:rPr lang="en-US" altLang="zh-CN" b="1" dirty="0">
                <a:latin typeface="Times New Roman" pitchFamily="18" charset="0"/>
                <a:ea typeface="华文细黑" pitchFamily="2" charset="-122"/>
                <a:cs typeface="Times New Roman" pitchFamily="18" charset="0"/>
              </a:rPr>
              <a:t>90</a:t>
            </a:r>
            <a:r>
              <a:rPr lang="zh-CN" altLang="en-US" b="1" dirty="0">
                <a:latin typeface="Times New Roman" pitchFamily="18" charset="0"/>
                <a:ea typeface="华文细黑" pitchFamily="2" charset="-122"/>
                <a:cs typeface="Times New Roman" pitchFamily="18" charset="0"/>
              </a:rPr>
              <a:t>）的费用大大减少了。</a:t>
            </a:r>
          </a:p>
          <a:p>
            <a:pPr eaLnBrk="1" hangingPunct="1">
              <a:lnSpc>
                <a:spcPct val="90000"/>
              </a:lnSpc>
              <a:defRPr/>
            </a:pPr>
            <a:r>
              <a:rPr lang="zh-CN" altLang="en-US" b="1" dirty="0">
                <a:latin typeface="Times New Roman" pitchFamily="18" charset="0"/>
                <a:ea typeface="华文细黑" pitchFamily="2" charset="-122"/>
                <a:cs typeface="Times New Roman" pitchFamily="18" charset="0"/>
              </a:rPr>
              <a:t>牛市看涨期权价差（</a:t>
            </a:r>
            <a:r>
              <a:rPr lang="en-US" altLang="zh-CN" b="1" dirty="0">
                <a:latin typeface="Times New Roman" pitchFamily="18" charset="0"/>
                <a:ea typeface="华文细黑" pitchFamily="2" charset="-122"/>
                <a:cs typeface="Times New Roman" pitchFamily="18" charset="0"/>
              </a:rPr>
              <a:t>90/110</a:t>
            </a:r>
            <a:r>
              <a:rPr lang="zh-CN" altLang="en-US" b="1" dirty="0">
                <a:latin typeface="Times New Roman" pitchFamily="18" charset="0"/>
                <a:ea typeface="华文细黑" pitchFamily="2" charset="-122"/>
                <a:cs typeface="Times New Roman" pitchFamily="18" charset="0"/>
              </a:rPr>
              <a:t>）的净支出接近于购买平价看涨期权（</a:t>
            </a:r>
            <a:r>
              <a:rPr lang="en-US" altLang="zh-CN" b="1" dirty="0">
                <a:latin typeface="Times New Roman" pitchFamily="18" charset="0"/>
                <a:ea typeface="华文细黑" pitchFamily="2" charset="-122"/>
                <a:cs typeface="Times New Roman" pitchFamily="18" charset="0"/>
              </a:rPr>
              <a:t>100</a:t>
            </a:r>
            <a:r>
              <a:rPr lang="zh-CN" altLang="en-US" b="1" dirty="0">
                <a:latin typeface="Times New Roman" pitchFamily="18" charset="0"/>
                <a:ea typeface="华文细黑" pitchFamily="2" charset="-122"/>
                <a:cs typeface="Times New Roman" pitchFamily="18" charset="0"/>
              </a:rPr>
              <a:t>）的费用。</a:t>
            </a:r>
          </a:p>
          <a:p>
            <a:pPr eaLnBrk="1" hangingPunct="1">
              <a:lnSpc>
                <a:spcPct val="90000"/>
              </a:lnSpc>
              <a:defRPr/>
            </a:pPr>
            <a:r>
              <a:rPr lang="zh-CN" altLang="en-US" b="1" dirty="0">
                <a:latin typeface="Times New Roman" pitchFamily="18" charset="0"/>
                <a:ea typeface="华文细黑" pitchFamily="2" charset="-122"/>
                <a:cs typeface="Times New Roman" pitchFamily="18" charset="0"/>
              </a:rPr>
              <a:t>当资产价格在</a:t>
            </a:r>
            <a:r>
              <a:rPr lang="en-US" altLang="zh-CN" b="1" dirty="0">
                <a:latin typeface="Times New Roman" pitchFamily="18" charset="0"/>
                <a:ea typeface="华文细黑" pitchFamily="2" charset="-122"/>
                <a:cs typeface="Times New Roman" pitchFamily="18" charset="0"/>
              </a:rPr>
              <a:t>91</a:t>
            </a:r>
            <a:r>
              <a:rPr lang="zh-CN" altLang="en-US" b="1" dirty="0">
                <a:latin typeface="Times New Roman" pitchFamily="18" charset="0"/>
                <a:ea typeface="华文细黑" pitchFamily="2" charset="-122"/>
                <a:cs typeface="Times New Roman" pitchFamily="18" charset="0"/>
              </a:rPr>
              <a:t>到</a:t>
            </a:r>
            <a:r>
              <a:rPr lang="en-US" altLang="zh-CN" b="1" dirty="0">
                <a:latin typeface="Times New Roman" pitchFamily="18" charset="0"/>
                <a:ea typeface="华文细黑" pitchFamily="2" charset="-122"/>
                <a:cs typeface="Times New Roman" pitchFamily="18" charset="0"/>
              </a:rPr>
              <a:t>119</a:t>
            </a:r>
            <a:r>
              <a:rPr lang="zh-CN" altLang="en-US" b="1" dirty="0">
                <a:latin typeface="Times New Roman" pitchFamily="18" charset="0"/>
                <a:ea typeface="华文细黑" pitchFamily="2" charset="-122"/>
                <a:cs typeface="Times New Roman" pitchFamily="18" charset="0"/>
              </a:rPr>
              <a:t>之间时，牛市看涨期权价差的利润都高于平价期权的利润。</a:t>
            </a:r>
          </a:p>
          <a:p>
            <a:pPr eaLnBrk="1" hangingPunct="1">
              <a:lnSpc>
                <a:spcPct val="90000"/>
              </a:lnSpc>
              <a:buFont typeface="Webdings" pitchFamily="18" charset="2"/>
              <a:buChar char="l"/>
              <a:defRPr/>
            </a:pPr>
            <a:r>
              <a:rPr lang="zh-CN" altLang="en-US" b="1" dirty="0">
                <a:solidFill>
                  <a:srgbClr val="FF0000"/>
                </a:solidFill>
                <a:latin typeface="+mn-ea"/>
              </a:rPr>
              <a:t>缺点分析</a:t>
            </a:r>
            <a:r>
              <a:rPr lang="zh-CN" altLang="en-US" dirty="0">
                <a:solidFill>
                  <a:srgbClr val="FF0000"/>
                </a:solidFill>
                <a:latin typeface="+mn-ea"/>
              </a:rPr>
              <a:t>：</a:t>
            </a:r>
          </a:p>
          <a:p>
            <a:pPr eaLnBrk="1" hangingPunct="1">
              <a:lnSpc>
                <a:spcPct val="90000"/>
              </a:lnSpc>
              <a:defRPr/>
            </a:pPr>
            <a:r>
              <a:rPr lang="zh-CN" altLang="en-US" b="1" dirty="0">
                <a:latin typeface="Times New Roman" pitchFamily="18" charset="0"/>
                <a:ea typeface="华文细黑" pitchFamily="2" charset="-122"/>
                <a:cs typeface="Times New Roman" pitchFamily="18" charset="0"/>
              </a:rPr>
              <a:t>当根本资产价格上升超过较高的约定价格时，采用牛市价差会丧失潜在的收益，即牛市价差的利润是有限的</a:t>
            </a:r>
            <a:endParaRPr lang="en-US" altLang="zh-CN" b="1" dirty="0">
              <a:latin typeface="Times New Roman" pitchFamily="18" charset="0"/>
              <a:ea typeface="华文细黑" pitchFamily="2" charset="-122"/>
              <a:cs typeface="Times New Roman" pitchFamily="18" charset="0"/>
            </a:endParaRPr>
          </a:p>
          <a:p>
            <a:pPr eaLnBrk="1" hangingPunct="1">
              <a:lnSpc>
                <a:spcPct val="90000"/>
              </a:lnSpc>
              <a:defRPr/>
            </a:pPr>
            <a:r>
              <a:rPr lang="zh-CN" altLang="en-US" b="1" dirty="0">
                <a:latin typeface="Times New Roman" pitchFamily="18" charset="0"/>
                <a:ea typeface="华文细黑" pitchFamily="2" charset="-122"/>
                <a:cs typeface="Times New Roman" pitchFamily="18" charset="0"/>
              </a:rPr>
              <a:t>详细案例见</a:t>
            </a:r>
            <a:r>
              <a:rPr lang="en-US" altLang="zh-CN" b="1" dirty="0">
                <a:latin typeface="Times New Roman" pitchFamily="18" charset="0"/>
                <a:ea typeface="华文细黑" pitchFamily="2" charset="-122"/>
                <a:cs typeface="Times New Roman" pitchFamily="18" charset="0"/>
              </a:rPr>
              <a:t>p231</a:t>
            </a:r>
            <a:r>
              <a:rPr lang="zh-CN" altLang="en-US" b="1" dirty="0">
                <a:latin typeface="Times New Roman" pitchFamily="18" charset="0"/>
                <a:ea typeface="华文细黑" pitchFamily="2" charset="-122"/>
                <a:cs typeface="Times New Roman" pitchFamily="18" charset="0"/>
              </a:rPr>
              <a:t>。</a:t>
            </a:r>
          </a:p>
        </p:txBody>
      </p:sp>
    </p:spTree>
    <p:extLst>
      <p:ext uri="{BB962C8B-B14F-4D97-AF65-F5344CB8AC3E}">
        <p14:creationId xmlns:p14="http://schemas.microsoft.com/office/powerpoint/2010/main" val="20353176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3"/>
          <p:cNvSpPr>
            <a:spLocks noGrp="1" noChangeArrowheads="1"/>
          </p:cNvSpPr>
          <p:nvPr>
            <p:ph type="body" idx="1"/>
          </p:nvPr>
        </p:nvSpPr>
        <p:spPr>
          <a:xfrm>
            <a:off x="1847850" y="404814"/>
            <a:ext cx="8351838" cy="4873625"/>
          </a:xfrm>
        </p:spPr>
        <p:txBody>
          <a:bodyPr/>
          <a:lstStyle/>
          <a:p>
            <a:pPr eaLnBrk="1" hangingPunct="1"/>
            <a:r>
              <a:rPr lang="zh-CN" altLang="en-US" sz="3200" b="1">
                <a:solidFill>
                  <a:srgbClr val="FF0000"/>
                </a:solidFill>
              </a:rPr>
              <a:t>牛市看跌期权价差</a:t>
            </a:r>
          </a:p>
          <a:p>
            <a:pPr lvl="1" eaLnBrk="1" hangingPunct="1"/>
            <a:r>
              <a:rPr lang="zh-CN" altLang="en-US" sz="2800" b="1">
                <a:latin typeface="华文细黑" pitchFamily="2" charset="-122"/>
                <a:ea typeface="华文细黑" pitchFamily="2" charset="-122"/>
              </a:rPr>
              <a:t>投资人在买进一个协定价格较低的看跌期权的同</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时再卖出一个到期日相同但协议价格较高的看跌</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期权。</a:t>
            </a:r>
          </a:p>
        </p:txBody>
      </p:sp>
      <p:grpSp>
        <p:nvGrpSpPr>
          <p:cNvPr id="757763" name="Group 4"/>
          <p:cNvGrpSpPr>
            <a:grpSpLocks/>
          </p:cNvGrpSpPr>
          <p:nvPr/>
        </p:nvGrpSpPr>
        <p:grpSpPr bwMode="auto">
          <a:xfrm>
            <a:off x="2063751" y="2997200"/>
            <a:ext cx="7985125" cy="3327400"/>
            <a:chOff x="340" y="1888"/>
            <a:chExt cx="5030" cy="2096"/>
          </a:xfrm>
        </p:grpSpPr>
        <p:sp>
          <p:nvSpPr>
            <p:cNvPr id="757764" name="Line 5"/>
            <p:cNvSpPr>
              <a:spLocks noChangeShapeType="1"/>
            </p:cNvSpPr>
            <p:nvPr/>
          </p:nvSpPr>
          <p:spPr bwMode="auto">
            <a:xfrm>
              <a:off x="816" y="1968"/>
              <a:ext cx="0" cy="2016"/>
            </a:xfrm>
            <a:prstGeom prst="line">
              <a:avLst/>
            </a:prstGeom>
            <a:noFill/>
            <a:ln w="38100">
              <a:solidFill>
                <a:schemeClr val="tx1"/>
              </a:solidFill>
              <a:round/>
              <a:headEnd/>
              <a:tailEnd/>
            </a:ln>
          </p:spPr>
          <p:txBody>
            <a:bodyPr/>
            <a:lstStyle/>
            <a:p>
              <a:endParaRPr lang="zh-CN" altLang="en-US"/>
            </a:p>
          </p:txBody>
        </p:sp>
        <p:sp>
          <p:nvSpPr>
            <p:cNvPr id="757765" name="Line 6"/>
            <p:cNvSpPr>
              <a:spLocks noChangeShapeType="1"/>
            </p:cNvSpPr>
            <p:nvPr/>
          </p:nvSpPr>
          <p:spPr bwMode="auto">
            <a:xfrm>
              <a:off x="816" y="3072"/>
              <a:ext cx="4176" cy="0"/>
            </a:xfrm>
            <a:prstGeom prst="line">
              <a:avLst/>
            </a:prstGeom>
            <a:noFill/>
            <a:ln w="38100">
              <a:solidFill>
                <a:schemeClr val="tx1"/>
              </a:solidFill>
              <a:round/>
              <a:headEnd/>
              <a:tailEnd/>
            </a:ln>
          </p:spPr>
          <p:txBody>
            <a:bodyPr/>
            <a:lstStyle/>
            <a:p>
              <a:endParaRPr lang="zh-CN" altLang="en-US"/>
            </a:p>
          </p:txBody>
        </p:sp>
        <p:sp>
          <p:nvSpPr>
            <p:cNvPr id="757766" name="Line 7"/>
            <p:cNvSpPr>
              <a:spLocks noChangeShapeType="1"/>
            </p:cNvSpPr>
            <p:nvPr/>
          </p:nvSpPr>
          <p:spPr bwMode="auto">
            <a:xfrm>
              <a:off x="816" y="3744"/>
              <a:ext cx="1488" cy="0"/>
            </a:xfrm>
            <a:prstGeom prst="line">
              <a:avLst/>
            </a:prstGeom>
            <a:noFill/>
            <a:ln w="12700">
              <a:solidFill>
                <a:schemeClr val="tx1"/>
              </a:solidFill>
              <a:round/>
              <a:headEnd/>
              <a:tailEnd/>
            </a:ln>
          </p:spPr>
          <p:txBody>
            <a:bodyPr/>
            <a:lstStyle/>
            <a:p>
              <a:endParaRPr lang="zh-CN" altLang="en-US"/>
            </a:p>
          </p:txBody>
        </p:sp>
        <p:sp>
          <p:nvSpPr>
            <p:cNvPr id="757767" name="Line 8"/>
            <p:cNvSpPr>
              <a:spLocks noChangeShapeType="1"/>
            </p:cNvSpPr>
            <p:nvPr/>
          </p:nvSpPr>
          <p:spPr bwMode="auto">
            <a:xfrm>
              <a:off x="3168" y="2400"/>
              <a:ext cx="1536" cy="0"/>
            </a:xfrm>
            <a:prstGeom prst="line">
              <a:avLst/>
            </a:prstGeom>
            <a:noFill/>
            <a:ln w="12700">
              <a:solidFill>
                <a:schemeClr val="tx1"/>
              </a:solidFill>
              <a:round/>
              <a:headEnd/>
              <a:tailEnd/>
            </a:ln>
          </p:spPr>
          <p:txBody>
            <a:bodyPr/>
            <a:lstStyle/>
            <a:p>
              <a:endParaRPr lang="zh-CN" altLang="en-US"/>
            </a:p>
          </p:txBody>
        </p:sp>
        <p:sp>
          <p:nvSpPr>
            <p:cNvPr id="757768" name="Line 9"/>
            <p:cNvSpPr>
              <a:spLocks noChangeShapeType="1"/>
            </p:cNvSpPr>
            <p:nvPr/>
          </p:nvSpPr>
          <p:spPr bwMode="auto">
            <a:xfrm flipV="1">
              <a:off x="2304" y="2400"/>
              <a:ext cx="864" cy="1344"/>
            </a:xfrm>
            <a:prstGeom prst="line">
              <a:avLst/>
            </a:prstGeom>
            <a:noFill/>
            <a:ln w="12700">
              <a:solidFill>
                <a:schemeClr val="tx1"/>
              </a:solidFill>
              <a:round/>
              <a:headEnd/>
              <a:tailEnd/>
            </a:ln>
          </p:spPr>
          <p:txBody>
            <a:bodyPr/>
            <a:lstStyle/>
            <a:p>
              <a:endParaRPr lang="zh-CN" altLang="en-US"/>
            </a:p>
          </p:txBody>
        </p:sp>
        <p:sp>
          <p:nvSpPr>
            <p:cNvPr id="757769" name="Rectangle 10"/>
            <p:cNvSpPr>
              <a:spLocks noChangeArrowheads="1"/>
            </p:cNvSpPr>
            <p:nvPr/>
          </p:nvSpPr>
          <p:spPr bwMode="auto">
            <a:xfrm>
              <a:off x="340" y="1888"/>
              <a:ext cx="432" cy="288"/>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盈亏</a:t>
              </a:r>
            </a:p>
          </p:txBody>
        </p:sp>
        <p:sp>
          <p:nvSpPr>
            <p:cNvPr id="757770" name="Rectangle 14"/>
            <p:cNvSpPr>
              <a:spLocks noChangeArrowheads="1"/>
            </p:cNvSpPr>
            <p:nvPr/>
          </p:nvSpPr>
          <p:spPr bwMode="auto">
            <a:xfrm>
              <a:off x="4331" y="3113"/>
              <a:ext cx="1039" cy="336"/>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市场价格</a:t>
              </a:r>
            </a:p>
          </p:txBody>
        </p:sp>
        <p:sp>
          <p:nvSpPr>
            <p:cNvPr id="757771" name="Line 15"/>
            <p:cNvSpPr>
              <a:spLocks noChangeShapeType="1"/>
            </p:cNvSpPr>
            <p:nvPr/>
          </p:nvSpPr>
          <p:spPr bwMode="auto">
            <a:xfrm>
              <a:off x="2304" y="2976"/>
              <a:ext cx="0" cy="192"/>
            </a:xfrm>
            <a:prstGeom prst="line">
              <a:avLst/>
            </a:prstGeom>
            <a:noFill/>
            <a:ln w="9525">
              <a:solidFill>
                <a:schemeClr val="tx1"/>
              </a:solidFill>
              <a:round/>
              <a:headEnd/>
              <a:tailEnd/>
            </a:ln>
          </p:spPr>
          <p:txBody>
            <a:bodyPr/>
            <a:lstStyle/>
            <a:p>
              <a:endParaRPr lang="zh-CN" altLang="en-US"/>
            </a:p>
          </p:txBody>
        </p:sp>
        <p:sp>
          <p:nvSpPr>
            <p:cNvPr id="757772" name="Line 16"/>
            <p:cNvSpPr>
              <a:spLocks noChangeShapeType="1"/>
            </p:cNvSpPr>
            <p:nvPr/>
          </p:nvSpPr>
          <p:spPr bwMode="auto">
            <a:xfrm>
              <a:off x="2736" y="2976"/>
              <a:ext cx="0" cy="192"/>
            </a:xfrm>
            <a:prstGeom prst="line">
              <a:avLst/>
            </a:prstGeom>
            <a:noFill/>
            <a:ln w="9525">
              <a:solidFill>
                <a:schemeClr val="tx1"/>
              </a:solidFill>
              <a:round/>
              <a:headEnd/>
              <a:tailEnd/>
            </a:ln>
          </p:spPr>
          <p:txBody>
            <a:bodyPr/>
            <a:lstStyle/>
            <a:p>
              <a:endParaRPr lang="zh-CN" altLang="en-US"/>
            </a:p>
          </p:txBody>
        </p:sp>
        <p:sp>
          <p:nvSpPr>
            <p:cNvPr id="757773" name="Line 17"/>
            <p:cNvSpPr>
              <a:spLocks noChangeShapeType="1"/>
            </p:cNvSpPr>
            <p:nvPr/>
          </p:nvSpPr>
          <p:spPr bwMode="auto">
            <a:xfrm>
              <a:off x="3168" y="2976"/>
              <a:ext cx="0" cy="192"/>
            </a:xfrm>
            <a:prstGeom prst="line">
              <a:avLst/>
            </a:prstGeom>
            <a:noFill/>
            <a:ln w="9525">
              <a:solidFill>
                <a:schemeClr val="tx1"/>
              </a:solidFill>
              <a:round/>
              <a:headEnd/>
              <a:tailEnd/>
            </a:ln>
          </p:spPr>
          <p:txBody>
            <a:bodyPr/>
            <a:lstStyle/>
            <a:p>
              <a:endParaRPr lang="zh-CN" altLang="en-US"/>
            </a:p>
          </p:txBody>
        </p:sp>
        <p:sp>
          <p:nvSpPr>
            <p:cNvPr id="757774" name="Rectangle 18"/>
            <p:cNvSpPr>
              <a:spLocks noChangeArrowheads="1"/>
            </p:cNvSpPr>
            <p:nvPr/>
          </p:nvSpPr>
          <p:spPr bwMode="auto">
            <a:xfrm>
              <a:off x="2154" y="2704"/>
              <a:ext cx="336" cy="272"/>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ea typeface="黑体" pitchFamily="49" charset="-122"/>
                  <a:cs typeface="Times New Roman" pitchFamily="18" charset="0"/>
                </a:rPr>
                <a:t>X</a:t>
              </a:r>
              <a:r>
                <a:rPr lang="en-US" altLang="zh-CN" sz="1600" b="1">
                  <a:latin typeface="Times New Roman" pitchFamily="18" charset="0"/>
                  <a:ea typeface="黑体" pitchFamily="49" charset="-122"/>
                  <a:cs typeface="Times New Roman" pitchFamily="18" charset="0"/>
                </a:rPr>
                <a:t>L</a:t>
              </a:r>
              <a:endParaRPr lang="en-US" altLang="zh-CN" sz="2800" b="1">
                <a:latin typeface="Times New Roman" pitchFamily="18" charset="0"/>
                <a:ea typeface="黑体" pitchFamily="49" charset="-122"/>
                <a:cs typeface="Times New Roman" pitchFamily="18" charset="0"/>
              </a:endParaRPr>
            </a:p>
          </p:txBody>
        </p:sp>
        <p:sp>
          <p:nvSpPr>
            <p:cNvPr id="757775" name="Rectangle 20"/>
            <p:cNvSpPr>
              <a:spLocks noChangeArrowheads="1"/>
            </p:cNvSpPr>
            <p:nvPr/>
          </p:nvSpPr>
          <p:spPr bwMode="auto">
            <a:xfrm>
              <a:off x="3016" y="2704"/>
              <a:ext cx="336" cy="272"/>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ea typeface="黑体" pitchFamily="49" charset="-122"/>
                  <a:cs typeface="Times New Roman" pitchFamily="18" charset="0"/>
                </a:rPr>
                <a:t>X</a:t>
              </a:r>
              <a:r>
                <a:rPr lang="en-US" altLang="zh-CN" sz="1600" b="1">
                  <a:latin typeface="Times New Roman" pitchFamily="18" charset="0"/>
                  <a:ea typeface="黑体" pitchFamily="49" charset="-122"/>
                  <a:cs typeface="Times New Roman" pitchFamily="18" charset="0"/>
                </a:rPr>
                <a:t>H</a:t>
              </a:r>
              <a:endParaRPr lang="en-US" altLang="zh-CN" sz="2800" b="1">
                <a:latin typeface="Times New Roman" pitchFamily="18" charset="0"/>
                <a:ea typeface="黑体" pitchFamily="49" charset="-122"/>
                <a:cs typeface="Times New Roman" pitchFamily="18" charset="0"/>
              </a:endParaRPr>
            </a:p>
          </p:txBody>
        </p:sp>
      </p:grpSp>
    </p:spTree>
    <p:extLst>
      <p:ext uri="{BB962C8B-B14F-4D97-AF65-F5344CB8AC3E}">
        <p14:creationId xmlns:p14="http://schemas.microsoft.com/office/powerpoint/2010/main" val="1834697825"/>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3"/>
          <p:cNvSpPr>
            <a:spLocks noGrp="1" noChangeArrowheads="1"/>
          </p:cNvSpPr>
          <p:nvPr>
            <p:ph type="body" idx="1"/>
          </p:nvPr>
        </p:nvSpPr>
        <p:spPr>
          <a:xfrm>
            <a:off x="1992313" y="981075"/>
            <a:ext cx="8064500" cy="3816350"/>
          </a:xfrm>
        </p:spPr>
        <p:txBody>
          <a:bodyPr>
            <a:normAutofit lnSpcReduction="10000"/>
          </a:bodyPr>
          <a:lstStyle/>
          <a:p>
            <a:pPr eaLnBrk="1" hangingPunct="1">
              <a:lnSpc>
                <a:spcPct val="90000"/>
              </a:lnSpc>
            </a:pPr>
            <a:r>
              <a:rPr lang="zh-CN" altLang="en-US" sz="3200">
                <a:solidFill>
                  <a:srgbClr val="FF0000"/>
                </a:solidFill>
              </a:rPr>
              <a:t>损益计算</a:t>
            </a:r>
          </a:p>
          <a:p>
            <a:pPr eaLnBrk="1" hangingPunct="1">
              <a:lnSpc>
                <a:spcPct val="90000"/>
              </a:lnSpc>
            </a:pPr>
            <a:endParaRPr lang="zh-CN" altLang="en-US" smtClean="0"/>
          </a:p>
          <a:p>
            <a:pPr eaLnBrk="1" hangingPunct="1">
              <a:lnSpc>
                <a:spcPct val="90000"/>
              </a:lnSpc>
            </a:pPr>
            <a:r>
              <a:rPr lang="zh-CN" altLang="en-US" b="1">
                <a:latin typeface="华文细黑" pitchFamily="2" charset="-122"/>
                <a:ea typeface="华文细黑" pitchFamily="2" charset="-122"/>
              </a:rPr>
              <a:t>最大收益</a:t>
            </a:r>
            <a:r>
              <a:rPr lang="en-US" altLang="zh-CN" b="1">
                <a:latin typeface="华文细黑" pitchFamily="2" charset="-122"/>
                <a:ea typeface="华文细黑" pitchFamily="2" charset="-122"/>
              </a:rPr>
              <a:t>:</a:t>
            </a:r>
            <a:endParaRPr lang="zh-CN" altLang="en-US" b="1">
              <a:latin typeface="华文细黑" pitchFamily="2" charset="-122"/>
              <a:ea typeface="华文细黑" pitchFamily="2" charset="-122"/>
            </a:endParaRPr>
          </a:p>
          <a:p>
            <a:pPr eaLnBrk="1" hangingPunct="1">
              <a:lnSpc>
                <a:spcPct val="90000"/>
              </a:lnSpc>
            </a:pPr>
            <a:endParaRPr lang="zh-CN" altLang="en-US" smtClean="0"/>
          </a:p>
          <a:p>
            <a:pPr eaLnBrk="1" hangingPunct="1">
              <a:lnSpc>
                <a:spcPct val="90000"/>
              </a:lnSpc>
            </a:pPr>
            <a:r>
              <a:rPr lang="zh-CN" altLang="en-US" b="1">
                <a:latin typeface="华文细黑" pitchFamily="2" charset="-122"/>
                <a:ea typeface="华文细黑" pitchFamily="2" charset="-122"/>
              </a:rPr>
              <a:t>最大损失</a:t>
            </a:r>
            <a:r>
              <a:rPr lang="en-US" altLang="zh-CN" b="1">
                <a:latin typeface="华文细黑" pitchFamily="2" charset="-122"/>
                <a:ea typeface="华文细黑" pitchFamily="2" charset="-122"/>
              </a:rPr>
              <a:t>:</a:t>
            </a:r>
            <a:endParaRPr lang="zh-CN" altLang="en-US" b="1">
              <a:latin typeface="华文细黑" pitchFamily="2" charset="-122"/>
              <a:ea typeface="华文细黑" pitchFamily="2" charset="-122"/>
            </a:endParaRPr>
          </a:p>
          <a:p>
            <a:pPr eaLnBrk="1" hangingPunct="1">
              <a:lnSpc>
                <a:spcPct val="90000"/>
              </a:lnSpc>
            </a:pPr>
            <a:endParaRPr lang="zh-CN" altLang="en-US" smtClean="0"/>
          </a:p>
          <a:p>
            <a:pPr eaLnBrk="1" hangingPunct="1">
              <a:lnSpc>
                <a:spcPct val="90000"/>
              </a:lnSpc>
            </a:pPr>
            <a:endParaRPr lang="zh-CN" altLang="en-US" smtClean="0"/>
          </a:p>
          <a:p>
            <a:pPr eaLnBrk="1" hangingPunct="1">
              <a:lnSpc>
                <a:spcPct val="90000"/>
              </a:lnSpc>
            </a:pPr>
            <a:r>
              <a:rPr lang="zh-CN" altLang="en-US" b="1">
                <a:latin typeface="华文细黑" pitchFamily="2" charset="-122"/>
                <a:ea typeface="华文细黑" pitchFamily="2" charset="-122"/>
              </a:rPr>
              <a:t>盈亏平衡点</a:t>
            </a:r>
            <a:r>
              <a:rPr lang="en-US" altLang="zh-CN" b="1">
                <a:latin typeface="华文细黑" pitchFamily="2" charset="-122"/>
                <a:ea typeface="华文细黑" pitchFamily="2" charset="-122"/>
              </a:rPr>
              <a:t>(</a:t>
            </a:r>
            <a:r>
              <a:rPr lang="en-US" altLang="zh-CN" b="1">
                <a:latin typeface="Times New Roman" pitchFamily="18" charset="0"/>
                <a:ea typeface="华文细黑" pitchFamily="2" charset="-122"/>
                <a:cs typeface="Times New Roman" pitchFamily="18" charset="0"/>
              </a:rPr>
              <a:t>BP</a:t>
            </a:r>
            <a:r>
              <a:rPr lang="en-US" altLang="zh-CN" b="1">
                <a:latin typeface="华文细黑" pitchFamily="2" charset="-122"/>
                <a:ea typeface="华文细黑" pitchFamily="2" charset="-122"/>
              </a:rPr>
              <a:t>):</a:t>
            </a:r>
            <a:endParaRPr lang="zh-CN" altLang="en-US" b="1">
              <a:latin typeface="华文细黑" pitchFamily="2" charset="-122"/>
              <a:ea typeface="华文细黑" pitchFamily="2" charset="-122"/>
            </a:endParaRPr>
          </a:p>
        </p:txBody>
      </p:sp>
      <p:grpSp>
        <p:nvGrpSpPr>
          <p:cNvPr id="146438" name="Group 4"/>
          <p:cNvGrpSpPr>
            <a:grpSpLocks/>
          </p:cNvGrpSpPr>
          <p:nvPr/>
        </p:nvGrpSpPr>
        <p:grpSpPr bwMode="auto">
          <a:xfrm>
            <a:off x="4079876" y="1916114"/>
            <a:ext cx="4486275" cy="2693987"/>
            <a:chOff x="2086" y="1520"/>
            <a:chExt cx="2826" cy="1697"/>
          </a:xfrm>
        </p:grpSpPr>
        <p:graphicFrame>
          <p:nvGraphicFramePr>
            <p:cNvPr id="146434" name="Object 5"/>
            <p:cNvGraphicFramePr>
              <a:graphicFrameLocks noChangeAspect="1"/>
            </p:cNvGraphicFramePr>
            <p:nvPr/>
          </p:nvGraphicFramePr>
          <p:xfrm>
            <a:off x="2086" y="2065"/>
            <a:ext cx="2826" cy="726"/>
          </p:xfrm>
          <a:graphic>
            <a:graphicData uri="http://schemas.openxmlformats.org/presentationml/2006/ole">
              <mc:AlternateContent xmlns:mc="http://schemas.openxmlformats.org/markup-compatibility/2006">
                <mc:Choice xmlns:v="urn:schemas-microsoft-com:vml" Requires="v">
                  <p:oleObj spid="_x0000_s39938" name="Equation" r:id="rId3" imgW="1981080" imgH="457200" progId="Equation.DSMT4">
                    <p:embed/>
                  </p:oleObj>
                </mc:Choice>
                <mc:Fallback>
                  <p:oleObj name="Equation" r:id="rId3" imgW="1981080" imgH="457200" progId="Equation.DSMT4">
                    <p:embed/>
                    <p:pic>
                      <p:nvPicPr>
                        <p:cNvPr id="1464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 y="2065"/>
                          <a:ext cx="2826" cy="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5" name="Object 6"/>
            <p:cNvGraphicFramePr>
              <a:graphicFrameLocks noChangeAspect="1"/>
            </p:cNvGraphicFramePr>
            <p:nvPr/>
          </p:nvGraphicFramePr>
          <p:xfrm>
            <a:off x="2086" y="1520"/>
            <a:ext cx="2477" cy="361"/>
          </p:xfrm>
          <a:graphic>
            <a:graphicData uri="http://schemas.openxmlformats.org/presentationml/2006/ole">
              <mc:AlternateContent xmlns:mc="http://schemas.openxmlformats.org/markup-compatibility/2006">
                <mc:Choice xmlns:v="urn:schemas-microsoft-com:vml" Requires="v">
                  <p:oleObj spid="_x0000_s39939" name="Equation" r:id="rId5" imgW="1676160" imgH="228600" progId="Equation.DSMT4">
                    <p:embed/>
                  </p:oleObj>
                </mc:Choice>
                <mc:Fallback>
                  <p:oleObj name="Equation" r:id="rId5" imgW="1676160" imgH="228600" progId="Equation.DSMT4">
                    <p:embed/>
                    <p:pic>
                      <p:nvPicPr>
                        <p:cNvPr id="14643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6" y="1520"/>
                          <a:ext cx="2477"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6" name="Object 7"/>
            <p:cNvGraphicFramePr>
              <a:graphicFrameLocks noChangeAspect="1"/>
            </p:cNvGraphicFramePr>
            <p:nvPr/>
          </p:nvGraphicFramePr>
          <p:xfrm>
            <a:off x="2766" y="2836"/>
            <a:ext cx="1819" cy="381"/>
          </p:xfrm>
          <a:graphic>
            <a:graphicData uri="http://schemas.openxmlformats.org/presentationml/2006/ole">
              <mc:AlternateContent xmlns:mc="http://schemas.openxmlformats.org/markup-compatibility/2006">
                <mc:Choice xmlns:v="urn:schemas-microsoft-com:vml" Requires="v">
                  <p:oleObj spid="_x0000_s39940" name="Equation" r:id="rId7" imgW="1282680" imgH="228600" progId="Equation.DSMT4">
                    <p:embed/>
                  </p:oleObj>
                </mc:Choice>
                <mc:Fallback>
                  <p:oleObj name="Equation" r:id="rId7" imgW="1282680" imgH="228600" progId="Equation.DSMT4">
                    <p:embed/>
                    <p:pic>
                      <p:nvPicPr>
                        <p:cNvPr id="14643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6" y="2836"/>
                          <a:ext cx="1819"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821822090"/>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3"/>
          <p:cNvSpPr>
            <a:spLocks noGrp="1" noChangeArrowheads="1"/>
          </p:cNvSpPr>
          <p:nvPr>
            <p:ph type="body" idx="1"/>
          </p:nvPr>
        </p:nvSpPr>
        <p:spPr>
          <a:xfrm>
            <a:off x="1919288" y="333376"/>
            <a:ext cx="8424862" cy="4873625"/>
          </a:xfrm>
        </p:spPr>
        <p:txBody>
          <a:bodyPr/>
          <a:lstStyle/>
          <a:p>
            <a:pPr eaLnBrk="1" hangingPunct="1"/>
            <a:r>
              <a:rPr lang="zh-CN" altLang="en-US" sz="3200">
                <a:solidFill>
                  <a:srgbClr val="FF0000"/>
                </a:solidFill>
              </a:rPr>
              <a:t>熊市看涨期权价差</a:t>
            </a:r>
          </a:p>
          <a:p>
            <a:pPr lvl="1" eaLnBrk="1" hangingPunct="1"/>
            <a:r>
              <a:rPr lang="zh-CN" altLang="en-US" sz="2800" b="1">
                <a:latin typeface="华文细黑" pitchFamily="2" charset="-122"/>
                <a:ea typeface="华文细黑" pitchFamily="2" charset="-122"/>
              </a:rPr>
              <a:t>投资人在买进一个协定价格较高的看涨期权的同</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时再卖出一个到期日相同但协议价格较低的看涨期</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权。</a:t>
            </a:r>
          </a:p>
        </p:txBody>
      </p:sp>
      <p:grpSp>
        <p:nvGrpSpPr>
          <p:cNvPr id="758787" name="Group 4"/>
          <p:cNvGrpSpPr>
            <a:grpSpLocks/>
          </p:cNvGrpSpPr>
          <p:nvPr/>
        </p:nvGrpSpPr>
        <p:grpSpPr bwMode="auto">
          <a:xfrm>
            <a:off x="1981200" y="2971800"/>
            <a:ext cx="8104188" cy="3352800"/>
            <a:chOff x="288" y="1872"/>
            <a:chExt cx="5105" cy="2112"/>
          </a:xfrm>
        </p:grpSpPr>
        <p:sp>
          <p:nvSpPr>
            <p:cNvPr id="758788" name="Line 5"/>
            <p:cNvSpPr>
              <a:spLocks noChangeShapeType="1"/>
            </p:cNvSpPr>
            <p:nvPr/>
          </p:nvSpPr>
          <p:spPr bwMode="auto">
            <a:xfrm>
              <a:off x="816" y="1968"/>
              <a:ext cx="0" cy="2016"/>
            </a:xfrm>
            <a:prstGeom prst="line">
              <a:avLst/>
            </a:prstGeom>
            <a:noFill/>
            <a:ln w="38100">
              <a:solidFill>
                <a:schemeClr val="tx1"/>
              </a:solidFill>
              <a:round/>
              <a:headEnd/>
              <a:tailEnd/>
            </a:ln>
          </p:spPr>
          <p:txBody>
            <a:bodyPr/>
            <a:lstStyle/>
            <a:p>
              <a:endParaRPr lang="zh-CN" altLang="en-US"/>
            </a:p>
          </p:txBody>
        </p:sp>
        <p:sp>
          <p:nvSpPr>
            <p:cNvPr id="758789" name="Line 6"/>
            <p:cNvSpPr>
              <a:spLocks noChangeShapeType="1"/>
            </p:cNvSpPr>
            <p:nvPr/>
          </p:nvSpPr>
          <p:spPr bwMode="auto">
            <a:xfrm>
              <a:off x="816" y="3072"/>
              <a:ext cx="4176" cy="0"/>
            </a:xfrm>
            <a:prstGeom prst="line">
              <a:avLst/>
            </a:prstGeom>
            <a:noFill/>
            <a:ln w="38100">
              <a:solidFill>
                <a:schemeClr val="tx1"/>
              </a:solidFill>
              <a:round/>
              <a:headEnd/>
              <a:tailEnd/>
            </a:ln>
          </p:spPr>
          <p:txBody>
            <a:bodyPr/>
            <a:lstStyle/>
            <a:p>
              <a:endParaRPr lang="zh-CN" altLang="en-US"/>
            </a:p>
          </p:txBody>
        </p:sp>
        <p:sp>
          <p:nvSpPr>
            <p:cNvPr id="758790" name="Line 7"/>
            <p:cNvSpPr>
              <a:spLocks noChangeShapeType="1"/>
            </p:cNvSpPr>
            <p:nvPr/>
          </p:nvSpPr>
          <p:spPr bwMode="auto">
            <a:xfrm>
              <a:off x="3168" y="3744"/>
              <a:ext cx="1488" cy="0"/>
            </a:xfrm>
            <a:prstGeom prst="line">
              <a:avLst/>
            </a:prstGeom>
            <a:noFill/>
            <a:ln w="9525">
              <a:solidFill>
                <a:schemeClr val="tx1"/>
              </a:solidFill>
              <a:round/>
              <a:headEnd/>
              <a:tailEnd/>
            </a:ln>
          </p:spPr>
          <p:txBody>
            <a:bodyPr/>
            <a:lstStyle/>
            <a:p>
              <a:endParaRPr lang="zh-CN" altLang="en-US"/>
            </a:p>
          </p:txBody>
        </p:sp>
        <p:sp>
          <p:nvSpPr>
            <p:cNvPr id="758791" name="Line 8"/>
            <p:cNvSpPr>
              <a:spLocks noChangeShapeType="1"/>
            </p:cNvSpPr>
            <p:nvPr/>
          </p:nvSpPr>
          <p:spPr bwMode="auto">
            <a:xfrm>
              <a:off x="816" y="2448"/>
              <a:ext cx="1536" cy="0"/>
            </a:xfrm>
            <a:prstGeom prst="line">
              <a:avLst/>
            </a:prstGeom>
            <a:noFill/>
            <a:ln w="9525">
              <a:solidFill>
                <a:schemeClr val="tx1"/>
              </a:solidFill>
              <a:round/>
              <a:headEnd/>
              <a:tailEnd/>
            </a:ln>
          </p:spPr>
          <p:txBody>
            <a:bodyPr/>
            <a:lstStyle/>
            <a:p>
              <a:endParaRPr lang="zh-CN" altLang="en-US"/>
            </a:p>
          </p:txBody>
        </p:sp>
        <p:sp>
          <p:nvSpPr>
            <p:cNvPr id="758792" name="Line 9"/>
            <p:cNvSpPr>
              <a:spLocks noChangeShapeType="1"/>
            </p:cNvSpPr>
            <p:nvPr/>
          </p:nvSpPr>
          <p:spPr bwMode="auto">
            <a:xfrm flipH="1" flipV="1">
              <a:off x="2352" y="2448"/>
              <a:ext cx="816" cy="1296"/>
            </a:xfrm>
            <a:prstGeom prst="line">
              <a:avLst/>
            </a:prstGeom>
            <a:noFill/>
            <a:ln w="9525">
              <a:solidFill>
                <a:schemeClr val="tx1"/>
              </a:solidFill>
              <a:round/>
              <a:headEnd/>
              <a:tailEnd/>
            </a:ln>
          </p:spPr>
          <p:txBody>
            <a:bodyPr/>
            <a:lstStyle/>
            <a:p>
              <a:endParaRPr lang="zh-CN" altLang="en-US"/>
            </a:p>
          </p:txBody>
        </p:sp>
        <p:sp>
          <p:nvSpPr>
            <p:cNvPr id="758793" name="Rectangle 10"/>
            <p:cNvSpPr>
              <a:spLocks noChangeArrowheads="1"/>
            </p:cNvSpPr>
            <p:nvPr/>
          </p:nvSpPr>
          <p:spPr bwMode="auto">
            <a:xfrm>
              <a:off x="288" y="1872"/>
              <a:ext cx="432" cy="288"/>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盈亏</a:t>
              </a:r>
            </a:p>
          </p:txBody>
        </p:sp>
        <p:sp>
          <p:nvSpPr>
            <p:cNvPr id="758794" name="Rectangle 11"/>
            <p:cNvSpPr>
              <a:spLocks noChangeArrowheads="1"/>
            </p:cNvSpPr>
            <p:nvPr/>
          </p:nvSpPr>
          <p:spPr bwMode="auto">
            <a:xfrm>
              <a:off x="480" y="2880"/>
              <a:ext cx="288" cy="288"/>
            </a:xfrm>
            <a:prstGeom prst="rect">
              <a:avLst/>
            </a:prstGeom>
            <a:solidFill>
              <a:schemeClr val="accent1"/>
            </a:solidFill>
            <a:ln w="9525">
              <a:noFill/>
              <a:miter lim="800000"/>
              <a:headEnd/>
              <a:tailEnd/>
            </a:ln>
          </p:spPr>
          <p:txBody>
            <a:bodyPr wrap="none" anchor="ctr"/>
            <a:lstStyle/>
            <a:p>
              <a:r>
                <a:rPr lang="en-US" altLang="zh-CN" sz="2800" b="1">
                  <a:latin typeface="Times New Roman" pitchFamily="18" charset="0"/>
                  <a:cs typeface="Times New Roman" pitchFamily="18" charset="0"/>
                </a:rPr>
                <a:t>0</a:t>
              </a:r>
            </a:p>
          </p:txBody>
        </p:sp>
        <p:sp>
          <p:nvSpPr>
            <p:cNvPr id="758795" name="Rectangle 14"/>
            <p:cNvSpPr>
              <a:spLocks noChangeArrowheads="1"/>
            </p:cNvSpPr>
            <p:nvPr/>
          </p:nvSpPr>
          <p:spPr bwMode="auto">
            <a:xfrm>
              <a:off x="4377" y="3113"/>
              <a:ext cx="1016" cy="336"/>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市场价格</a:t>
              </a:r>
            </a:p>
          </p:txBody>
        </p:sp>
        <p:sp>
          <p:nvSpPr>
            <p:cNvPr id="758796" name="Line 15"/>
            <p:cNvSpPr>
              <a:spLocks noChangeShapeType="1"/>
            </p:cNvSpPr>
            <p:nvPr/>
          </p:nvSpPr>
          <p:spPr bwMode="auto">
            <a:xfrm>
              <a:off x="2304" y="2976"/>
              <a:ext cx="0" cy="192"/>
            </a:xfrm>
            <a:prstGeom prst="line">
              <a:avLst/>
            </a:prstGeom>
            <a:noFill/>
            <a:ln w="9525">
              <a:solidFill>
                <a:schemeClr val="tx1"/>
              </a:solidFill>
              <a:round/>
              <a:headEnd/>
              <a:tailEnd/>
            </a:ln>
          </p:spPr>
          <p:txBody>
            <a:bodyPr/>
            <a:lstStyle/>
            <a:p>
              <a:endParaRPr lang="zh-CN" altLang="en-US"/>
            </a:p>
          </p:txBody>
        </p:sp>
        <p:sp>
          <p:nvSpPr>
            <p:cNvPr id="758797" name="Line 16"/>
            <p:cNvSpPr>
              <a:spLocks noChangeShapeType="1"/>
            </p:cNvSpPr>
            <p:nvPr/>
          </p:nvSpPr>
          <p:spPr bwMode="auto">
            <a:xfrm>
              <a:off x="2736" y="2976"/>
              <a:ext cx="0" cy="192"/>
            </a:xfrm>
            <a:prstGeom prst="line">
              <a:avLst/>
            </a:prstGeom>
            <a:noFill/>
            <a:ln w="9525">
              <a:solidFill>
                <a:schemeClr val="tx1"/>
              </a:solidFill>
              <a:round/>
              <a:headEnd/>
              <a:tailEnd/>
            </a:ln>
          </p:spPr>
          <p:txBody>
            <a:bodyPr/>
            <a:lstStyle/>
            <a:p>
              <a:endParaRPr lang="zh-CN" altLang="en-US"/>
            </a:p>
          </p:txBody>
        </p:sp>
        <p:sp>
          <p:nvSpPr>
            <p:cNvPr id="758798" name="Line 17"/>
            <p:cNvSpPr>
              <a:spLocks noChangeShapeType="1"/>
            </p:cNvSpPr>
            <p:nvPr/>
          </p:nvSpPr>
          <p:spPr bwMode="auto">
            <a:xfrm>
              <a:off x="3168" y="2976"/>
              <a:ext cx="0" cy="192"/>
            </a:xfrm>
            <a:prstGeom prst="line">
              <a:avLst/>
            </a:prstGeom>
            <a:noFill/>
            <a:ln w="9525">
              <a:solidFill>
                <a:schemeClr val="tx1"/>
              </a:solidFill>
              <a:round/>
              <a:headEnd/>
              <a:tailEnd/>
            </a:ln>
          </p:spPr>
          <p:txBody>
            <a:bodyPr/>
            <a:lstStyle/>
            <a:p>
              <a:endParaRPr lang="zh-CN" altLang="en-US"/>
            </a:p>
          </p:txBody>
        </p:sp>
        <p:sp>
          <p:nvSpPr>
            <p:cNvPr id="758799" name="Rectangle 18"/>
            <p:cNvSpPr>
              <a:spLocks noChangeArrowheads="1"/>
            </p:cNvSpPr>
            <p:nvPr/>
          </p:nvSpPr>
          <p:spPr bwMode="auto">
            <a:xfrm>
              <a:off x="2109" y="2750"/>
              <a:ext cx="336" cy="192"/>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ea typeface="黑体" pitchFamily="49" charset="-122"/>
                  <a:cs typeface="Times New Roman" pitchFamily="18" charset="0"/>
                </a:rPr>
                <a:t>X</a:t>
              </a:r>
              <a:r>
                <a:rPr lang="en-US" altLang="zh-CN" sz="1600" b="1">
                  <a:latin typeface="Times New Roman" pitchFamily="18" charset="0"/>
                  <a:ea typeface="黑体" pitchFamily="49" charset="-122"/>
                  <a:cs typeface="Times New Roman" pitchFamily="18" charset="0"/>
                </a:rPr>
                <a:t>L</a:t>
              </a:r>
              <a:endParaRPr lang="en-US" altLang="zh-CN" sz="2800" b="1">
                <a:latin typeface="Times New Roman" pitchFamily="18" charset="0"/>
                <a:ea typeface="黑体" pitchFamily="49" charset="-122"/>
                <a:cs typeface="Times New Roman" pitchFamily="18" charset="0"/>
              </a:endParaRPr>
            </a:p>
          </p:txBody>
        </p:sp>
        <p:sp>
          <p:nvSpPr>
            <p:cNvPr id="758800" name="Rectangle 20"/>
            <p:cNvSpPr>
              <a:spLocks noChangeArrowheads="1"/>
            </p:cNvSpPr>
            <p:nvPr/>
          </p:nvSpPr>
          <p:spPr bwMode="auto">
            <a:xfrm>
              <a:off x="3016" y="2750"/>
              <a:ext cx="336" cy="192"/>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ea typeface="黑体" pitchFamily="49" charset="-122"/>
                  <a:cs typeface="Times New Roman" pitchFamily="18" charset="0"/>
                </a:rPr>
                <a:t>X</a:t>
              </a:r>
              <a:r>
                <a:rPr lang="en-US" altLang="zh-CN" sz="1600" b="1">
                  <a:latin typeface="Times New Roman" pitchFamily="18" charset="0"/>
                  <a:ea typeface="黑体" pitchFamily="49" charset="-122"/>
                  <a:cs typeface="Times New Roman" pitchFamily="18" charset="0"/>
                </a:rPr>
                <a:t>H</a:t>
              </a:r>
              <a:endParaRPr lang="en-US" altLang="zh-CN" sz="2800" b="1">
                <a:latin typeface="Times New Roman" pitchFamily="18" charset="0"/>
                <a:ea typeface="黑体" pitchFamily="49" charset="-122"/>
                <a:cs typeface="Times New Roman" pitchFamily="18" charset="0"/>
              </a:endParaRPr>
            </a:p>
          </p:txBody>
        </p:sp>
      </p:grpSp>
    </p:spTree>
    <p:extLst>
      <p:ext uri="{BB962C8B-B14F-4D97-AF65-F5344CB8AC3E}">
        <p14:creationId xmlns:p14="http://schemas.microsoft.com/office/powerpoint/2010/main" val="436372037"/>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3"/>
          <p:cNvSpPr>
            <a:spLocks noGrp="1" noChangeArrowheads="1"/>
          </p:cNvSpPr>
          <p:nvPr>
            <p:ph type="body" idx="1"/>
          </p:nvPr>
        </p:nvSpPr>
        <p:spPr>
          <a:xfrm>
            <a:off x="1774825" y="765176"/>
            <a:ext cx="7467600" cy="4873625"/>
          </a:xfrm>
        </p:spPr>
        <p:txBody>
          <a:bodyPr>
            <a:normAutofit lnSpcReduction="10000"/>
          </a:bodyPr>
          <a:lstStyle/>
          <a:p>
            <a:pPr eaLnBrk="1" hangingPunct="1">
              <a:lnSpc>
                <a:spcPct val="90000"/>
              </a:lnSpc>
            </a:pPr>
            <a:r>
              <a:rPr lang="zh-CN" altLang="en-US" sz="3200">
                <a:solidFill>
                  <a:srgbClr val="FF0000"/>
                </a:solidFill>
              </a:rPr>
              <a:t>损益计算</a:t>
            </a:r>
          </a:p>
          <a:p>
            <a:pPr eaLnBrk="1" hangingPunct="1">
              <a:lnSpc>
                <a:spcPct val="90000"/>
              </a:lnSpc>
            </a:pPr>
            <a:endParaRPr lang="zh-CN" altLang="en-US" smtClean="0"/>
          </a:p>
          <a:p>
            <a:pPr eaLnBrk="1" hangingPunct="1">
              <a:lnSpc>
                <a:spcPct val="90000"/>
              </a:lnSpc>
            </a:pPr>
            <a:r>
              <a:rPr lang="zh-CN" altLang="en-US" b="1">
                <a:latin typeface="华文细黑" pitchFamily="2" charset="-122"/>
                <a:ea typeface="华文细黑" pitchFamily="2" charset="-122"/>
              </a:rPr>
              <a:t>最大收益</a:t>
            </a:r>
          </a:p>
          <a:p>
            <a:pPr eaLnBrk="1" hangingPunct="1">
              <a:lnSpc>
                <a:spcPct val="90000"/>
              </a:lnSpc>
            </a:pPr>
            <a:endParaRPr lang="en-US" altLang="zh-CN" smtClean="0"/>
          </a:p>
          <a:p>
            <a:pPr eaLnBrk="1" hangingPunct="1">
              <a:lnSpc>
                <a:spcPct val="90000"/>
              </a:lnSpc>
              <a:buFont typeface="Wingdings" pitchFamily="2" charset="2"/>
              <a:buNone/>
            </a:pPr>
            <a:endParaRPr lang="zh-CN" altLang="en-US" smtClean="0"/>
          </a:p>
          <a:p>
            <a:pPr eaLnBrk="1" hangingPunct="1">
              <a:lnSpc>
                <a:spcPct val="90000"/>
              </a:lnSpc>
            </a:pPr>
            <a:r>
              <a:rPr lang="zh-CN" altLang="en-US" b="1">
                <a:latin typeface="华文细黑" pitchFamily="2" charset="-122"/>
                <a:ea typeface="华文细黑" pitchFamily="2" charset="-122"/>
              </a:rPr>
              <a:t>最大损失</a:t>
            </a:r>
          </a:p>
          <a:p>
            <a:pPr eaLnBrk="1" hangingPunct="1">
              <a:lnSpc>
                <a:spcPct val="90000"/>
              </a:lnSpc>
            </a:pPr>
            <a:endParaRPr lang="zh-CN" altLang="en-US" smtClean="0"/>
          </a:p>
          <a:p>
            <a:pPr eaLnBrk="1" hangingPunct="1">
              <a:lnSpc>
                <a:spcPct val="90000"/>
              </a:lnSpc>
            </a:pPr>
            <a:endParaRPr lang="en-US" altLang="zh-CN" smtClean="0"/>
          </a:p>
          <a:p>
            <a:pPr eaLnBrk="1" hangingPunct="1">
              <a:lnSpc>
                <a:spcPct val="90000"/>
              </a:lnSpc>
              <a:buFont typeface="Wingdings" pitchFamily="2" charset="2"/>
              <a:buNone/>
            </a:pPr>
            <a:endParaRPr lang="zh-CN" altLang="en-US" smtClean="0"/>
          </a:p>
          <a:p>
            <a:pPr eaLnBrk="1" hangingPunct="1">
              <a:lnSpc>
                <a:spcPct val="90000"/>
              </a:lnSpc>
            </a:pPr>
            <a:r>
              <a:rPr lang="zh-CN" altLang="en-US" b="1">
                <a:latin typeface="华文细黑" pitchFamily="2" charset="-122"/>
                <a:ea typeface="华文细黑" pitchFamily="2" charset="-122"/>
              </a:rPr>
              <a:t>盈亏平衡点</a:t>
            </a:r>
          </a:p>
        </p:txBody>
      </p:sp>
      <p:graphicFrame>
        <p:nvGraphicFramePr>
          <p:cNvPr id="147458" name="Object 4"/>
          <p:cNvGraphicFramePr>
            <a:graphicFrameLocks noChangeAspect="1"/>
          </p:cNvGraphicFramePr>
          <p:nvPr/>
        </p:nvGraphicFramePr>
        <p:xfrm>
          <a:off x="3935413" y="2924175"/>
          <a:ext cx="5638800" cy="1447800"/>
        </p:xfrm>
        <a:graphic>
          <a:graphicData uri="http://schemas.openxmlformats.org/presentationml/2006/ole">
            <mc:AlternateContent xmlns:mc="http://schemas.openxmlformats.org/markup-compatibility/2006">
              <mc:Choice xmlns:v="urn:schemas-microsoft-com:vml" Requires="v">
                <p:oleObj spid="_x0000_s40962" name="Equation" r:id="rId3" imgW="1981080" imgH="457200" progId="Equation.DSMT4">
                  <p:embed/>
                </p:oleObj>
              </mc:Choice>
              <mc:Fallback>
                <p:oleObj name="Equation" r:id="rId3" imgW="1981080" imgH="457200" progId="Equation.DSMT4">
                  <p:embed/>
                  <p:pic>
                    <p:nvPicPr>
                      <p:cNvPr id="147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2924175"/>
                        <a:ext cx="56388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59" name="Object 5"/>
          <p:cNvGraphicFramePr>
            <a:graphicFrameLocks noChangeAspect="1"/>
          </p:cNvGraphicFramePr>
          <p:nvPr/>
        </p:nvGraphicFramePr>
        <p:xfrm>
          <a:off x="4008438" y="1557338"/>
          <a:ext cx="2667000" cy="1447800"/>
        </p:xfrm>
        <a:graphic>
          <a:graphicData uri="http://schemas.openxmlformats.org/presentationml/2006/ole">
            <mc:AlternateContent xmlns:mc="http://schemas.openxmlformats.org/markup-compatibility/2006">
              <mc:Choice xmlns:v="urn:schemas-microsoft-com:vml" Requires="v">
                <p:oleObj spid="_x0000_s40963" name="Equation" r:id="rId5" imgW="901440" imgH="457200" progId="Equation.DSMT4">
                  <p:embed/>
                </p:oleObj>
              </mc:Choice>
              <mc:Fallback>
                <p:oleObj name="Equation" r:id="rId5" imgW="901440" imgH="457200" progId="Equation.DSMT4">
                  <p:embed/>
                  <p:pic>
                    <p:nvPicPr>
                      <p:cNvPr id="14745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438" y="1557338"/>
                        <a:ext cx="26670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0" name="Object 6"/>
          <p:cNvGraphicFramePr>
            <a:graphicFrameLocks noChangeAspect="1"/>
          </p:cNvGraphicFramePr>
          <p:nvPr/>
        </p:nvGraphicFramePr>
        <p:xfrm>
          <a:off x="4079875" y="4508500"/>
          <a:ext cx="3817938" cy="762000"/>
        </p:xfrm>
        <a:graphic>
          <a:graphicData uri="http://schemas.openxmlformats.org/presentationml/2006/ole">
            <mc:AlternateContent xmlns:mc="http://schemas.openxmlformats.org/markup-compatibility/2006">
              <mc:Choice xmlns:v="urn:schemas-microsoft-com:vml" Requires="v">
                <p:oleObj spid="_x0000_s40964" name="Equation" r:id="rId7" imgW="1346040" imgH="228600" progId="Equation.DSMT4">
                  <p:embed/>
                </p:oleObj>
              </mc:Choice>
              <mc:Fallback>
                <p:oleObj name="Equation" r:id="rId7" imgW="1346040" imgH="228600" progId="Equation.DSMT4">
                  <p:embed/>
                  <p:pic>
                    <p:nvPicPr>
                      <p:cNvPr id="14746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75" y="4508500"/>
                        <a:ext cx="381793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29898423"/>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3"/>
          <p:cNvSpPr>
            <a:spLocks noGrp="1" noChangeArrowheads="1"/>
          </p:cNvSpPr>
          <p:nvPr>
            <p:ph type="body" idx="1"/>
          </p:nvPr>
        </p:nvSpPr>
        <p:spPr>
          <a:xfrm>
            <a:off x="1703388" y="476251"/>
            <a:ext cx="8424862" cy="4873625"/>
          </a:xfrm>
        </p:spPr>
        <p:txBody>
          <a:bodyPr/>
          <a:lstStyle/>
          <a:p>
            <a:pPr eaLnBrk="1" hangingPunct="1"/>
            <a:r>
              <a:rPr lang="zh-CN" altLang="en-US" sz="3200">
                <a:solidFill>
                  <a:srgbClr val="FF0000"/>
                </a:solidFill>
              </a:rPr>
              <a:t>熊市看跌期权价差</a:t>
            </a:r>
          </a:p>
          <a:p>
            <a:pPr lvl="1" eaLnBrk="1" hangingPunct="1"/>
            <a:r>
              <a:rPr lang="zh-CN" altLang="en-US" sz="2800" b="1">
                <a:latin typeface="华文细黑" pitchFamily="2" charset="-122"/>
                <a:ea typeface="华文细黑" pitchFamily="2" charset="-122"/>
              </a:rPr>
              <a:t>投资人在买进一个协定价格较高的看跌期权的同</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时再卖出一个到期日相同但协议价格较低的看跌期</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权。</a:t>
            </a:r>
          </a:p>
        </p:txBody>
      </p:sp>
      <p:grpSp>
        <p:nvGrpSpPr>
          <p:cNvPr id="759811" name="Group 4"/>
          <p:cNvGrpSpPr>
            <a:grpSpLocks/>
          </p:cNvGrpSpPr>
          <p:nvPr/>
        </p:nvGrpSpPr>
        <p:grpSpPr bwMode="auto">
          <a:xfrm>
            <a:off x="1981200" y="2971800"/>
            <a:ext cx="7888288" cy="3352800"/>
            <a:chOff x="288" y="1872"/>
            <a:chExt cx="4969" cy="2112"/>
          </a:xfrm>
        </p:grpSpPr>
        <p:sp>
          <p:nvSpPr>
            <p:cNvPr id="759812" name="Line 5"/>
            <p:cNvSpPr>
              <a:spLocks noChangeShapeType="1"/>
            </p:cNvSpPr>
            <p:nvPr/>
          </p:nvSpPr>
          <p:spPr bwMode="auto">
            <a:xfrm>
              <a:off x="816" y="1968"/>
              <a:ext cx="0" cy="2016"/>
            </a:xfrm>
            <a:prstGeom prst="line">
              <a:avLst/>
            </a:prstGeom>
            <a:noFill/>
            <a:ln w="38100">
              <a:solidFill>
                <a:schemeClr val="tx1"/>
              </a:solidFill>
              <a:round/>
              <a:headEnd/>
              <a:tailEnd/>
            </a:ln>
          </p:spPr>
          <p:txBody>
            <a:bodyPr/>
            <a:lstStyle/>
            <a:p>
              <a:endParaRPr lang="zh-CN" altLang="en-US"/>
            </a:p>
          </p:txBody>
        </p:sp>
        <p:sp>
          <p:nvSpPr>
            <p:cNvPr id="759813" name="Line 6"/>
            <p:cNvSpPr>
              <a:spLocks noChangeShapeType="1"/>
            </p:cNvSpPr>
            <p:nvPr/>
          </p:nvSpPr>
          <p:spPr bwMode="auto">
            <a:xfrm>
              <a:off x="816" y="3072"/>
              <a:ext cx="4176" cy="0"/>
            </a:xfrm>
            <a:prstGeom prst="line">
              <a:avLst/>
            </a:prstGeom>
            <a:noFill/>
            <a:ln w="38100">
              <a:solidFill>
                <a:schemeClr val="tx1"/>
              </a:solidFill>
              <a:round/>
              <a:headEnd/>
              <a:tailEnd/>
            </a:ln>
          </p:spPr>
          <p:txBody>
            <a:bodyPr/>
            <a:lstStyle/>
            <a:p>
              <a:endParaRPr lang="zh-CN" altLang="en-US"/>
            </a:p>
          </p:txBody>
        </p:sp>
        <p:sp>
          <p:nvSpPr>
            <p:cNvPr id="759814" name="Line 7"/>
            <p:cNvSpPr>
              <a:spLocks noChangeShapeType="1"/>
            </p:cNvSpPr>
            <p:nvPr/>
          </p:nvSpPr>
          <p:spPr bwMode="auto">
            <a:xfrm>
              <a:off x="3168" y="3744"/>
              <a:ext cx="1488" cy="0"/>
            </a:xfrm>
            <a:prstGeom prst="line">
              <a:avLst/>
            </a:prstGeom>
            <a:noFill/>
            <a:ln w="9525">
              <a:solidFill>
                <a:schemeClr val="tx1"/>
              </a:solidFill>
              <a:round/>
              <a:headEnd/>
              <a:tailEnd/>
            </a:ln>
          </p:spPr>
          <p:txBody>
            <a:bodyPr/>
            <a:lstStyle/>
            <a:p>
              <a:endParaRPr lang="zh-CN" altLang="en-US"/>
            </a:p>
          </p:txBody>
        </p:sp>
        <p:sp>
          <p:nvSpPr>
            <p:cNvPr id="759815" name="Line 8"/>
            <p:cNvSpPr>
              <a:spLocks noChangeShapeType="1"/>
            </p:cNvSpPr>
            <p:nvPr/>
          </p:nvSpPr>
          <p:spPr bwMode="auto">
            <a:xfrm>
              <a:off x="816" y="2448"/>
              <a:ext cx="1536" cy="0"/>
            </a:xfrm>
            <a:prstGeom prst="line">
              <a:avLst/>
            </a:prstGeom>
            <a:noFill/>
            <a:ln w="9525">
              <a:solidFill>
                <a:schemeClr val="tx1"/>
              </a:solidFill>
              <a:round/>
              <a:headEnd/>
              <a:tailEnd/>
            </a:ln>
          </p:spPr>
          <p:txBody>
            <a:bodyPr/>
            <a:lstStyle/>
            <a:p>
              <a:endParaRPr lang="zh-CN" altLang="en-US"/>
            </a:p>
          </p:txBody>
        </p:sp>
        <p:sp>
          <p:nvSpPr>
            <p:cNvPr id="759816" name="Line 9"/>
            <p:cNvSpPr>
              <a:spLocks noChangeShapeType="1"/>
            </p:cNvSpPr>
            <p:nvPr/>
          </p:nvSpPr>
          <p:spPr bwMode="auto">
            <a:xfrm flipH="1" flipV="1">
              <a:off x="2352" y="2448"/>
              <a:ext cx="816" cy="1296"/>
            </a:xfrm>
            <a:prstGeom prst="line">
              <a:avLst/>
            </a:prstGeom>
            <a:noFill/>
            <a:ln w="9525">
              <a:solidFill>
                <a:schemeClr val="tx1"/>
              </a:solidFill>
              <a:round/>
              <a:headEnd/>
              <a:tailEnd/>
            </a:ln>
          </p:spPr>
          <p:txBody>
            <a:bodyPr/>
            <a:lstStyle/>
            <a:p>
              <a:endParaRPr lang="zh-CN" altLang="en-US"/>
            </a:p>
          </p:txBody>
        </p:sp>
        <p:sp>
          <p:nvSpPr>
            <p:cNvPr id="759817" name="Rectangle 10"/>
            <p:cNvSpPr>
              <a:spLocks noChangeArrowheads="1"/>
            </p:cNvSpPr>
            <p:nvPr/>
          </p:nvSpPr>
          <p:spPr bwMode="auto">
            <a:xfrm>
              <a:off x="288" y="1872"/>
              <a:ext cx="432" cy="288"/>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盈亏</a:t>
              </a:r>
            </a:p>
          </p:txBody>
        </p:sp>
        <p:sp>
          <p:nvSpPr>
            <p:cNvPr id="759818" name="Rectangle 11"/>
            <p:cNvSpPr>
              <a:spLocks noChangeArrowheads="1"/>
            </p:cNvSpPr>
            <p:nvPr/>
          </p:nvSpPr>
          <p:spPr bwMode="auto">
            <a:xfrm>
              <a:off x="480" y="2880"/>
              <a:ext cx="288" cy="288"/>
            </a:xfrm>
            <a:prstGeom prst="rect">
              <a:avLst/>
            </a:prstGeom>
            <a:solidFill>
              <a:schemeClr val="accent1"/>
            </a:solidFill>
            <a:ln w="9525">
              <a:noFill/>
              <a:miter lim="800000"/>
              <a:headEnd/>
              <a:tailEnd/>
            </a:ln>
          </p:spPr>
          <p:txBody>
            <a:bodyPr wrap="none" anchor="ctr"/>
            <a:lstStyle/>
            <a:p>
              <a:r>
                <a:rPr lang="en-US" altLang="zh-CN" sz="2800" b="1">
                  <a:latin typeface="Times New Roman" pitchFamily="18" charset="0"/>
                  <a:cs typeface="Times New Roman" pitchFamily="18" charset="0"/>
                </a:rPr>
                <a:t>0</a:t>
              </a:r>
            </a:p>
          </p:txBody>
        </p:sp>
        <p:sp>
          <p:nvSpPr>
            <p:cNvPr id="759819" name="Rectangle 14"/>
            <p:cNvSpPr>
              <a:spLocks noChangeArrowheads="1"/>
            </p:cNvSpPr>
            <p:nvPr/>
          </p:nvSpPr>
          <p:spPr bwMode="auto">
            <a:xfrm>
              <a:off x="4105" y="3113"/>
              <a:ext cx="1152" cy="336"/>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市场价格</a:t>
              </a:r>
            </a:p>
          </p:txBody>
        </p:sp>
        <p:sp>
          <p:nvSpPr>
            <p:cNvPr id="759820" name="Line 15"/>
            <p:cNvSpPr>
              <a:spLocks noChangeShapeType="1"/>
            </p:cNvSpPr>
            <p:nvPr/>
          </p:nvSpPr>
          <p:spPr bwMode="auto">
            <a:xfrm>
              <a:off x="2304" y="2976"/>
              <a:ext cx="0" cy="192"/>
            </a:xfrm>
            <a:prstGeom prst="line">
              <a:avLst/>
            </a:prstGeom>
            <a:noFill/>
            <a:ln w="9525">
              <a:solidFill>
                <a:schemeClr val="tx1"/>
              </a:solidFill>
              <a:round/>
              <a:headEnd/>
              <a:tailEnd/>
            </a:ln>
          </p:spPr>
          <p:txBody>
            <a:bodyPr/>
            <a:lstStyle/>
            <a:p>
              <a:endParaRPr lang="zh-CN" altLang="en-US"/>
            </a:p>
          </p:txBody>
        </p:sp>
        <p:sp>
          <p:nvSpPr>
            <p:cNvPr id="759821" name="Line 16"/>
            <p:cNvSpPr>
              <a:spLocks noChangeShapeType="1"/>
            </p:cNvSpPr>
            <p:nvPr/>
          </p:nvSpPr>
          <p:spPr bwMode="auto">
            <a:xfrm>
              <a:off x="2736" y="2976"/>
              <a:ext cx="0" cy="192"/>
            </a:xfrm>
            <a:prstGeom prst="line">
              <a:avLst/>
            </a:prstGeom>
            <a:noFill/>
            <a:ln w="9525">
              <a:solidFill>
                <a:schemeClr val="tx1"/>
              </a:solidFill>
              <a:round/>
              <a:headEnd/>
              <a:tailEnd/>
            </a:ln>
          </p:spPr>
          <p:txBody>
            <a:bodyPr/>
            <a:lstStyle/>
            <a:p>
              <a:endParaRPr lang="zh-CN" altLang="en-US"/>
            </a:p>
          </p:txBody>
        </p:sp>
        <p:sp>
          <p:nvSpPr>
            <p:cNvPr id="759822" name="Line 17"/>
            <p:cNvSpPr>
              <a:spLocks noChangeShapeType="1"/>
            </p:cNvSpPr>
            <p:nvPr/>
          </p:nvSpPr>
          <p:spPr bwMode="auto">
            <a:xfrm>
              <a:off x="3168" y="2976"/>
              <a:ext cx="0" cy="192"/>
            </a:xfrm>
            <a:prstGeom prst="line">
              <a:avLst/>
            </a:prstGeom>
            <a:noFill/>
            <a:ln w="9525">
              <a:solidFill>
                <a:schemeClr val="tx1"/>
              </a:solidFill>
              <a:round/>
              <a:headEnd/>
              <a:tailEnd/>
            </a:ln>
          </p:spPr>
          <p:txBody>
            <a:bodyPr/>
            <a:lstStyle/>
            <a:p>
              <a:endParaRPr lang="zh-CN" altLang="en-US"/>
            </a:p>
          </p:txBody>
        </p:sp>
        <p:sp>
          <p:nvSpPr>
            <p:cNvPr id="759823" name="Rectangle 18"/>
            <p:cNvSpPr>
              <a:spLocks noChangeArrowheads="1"/>
            </p:cNvSpPr>
            <p:nvPr/>
          </p:nvSpPr>
          <p:spPr bwMode="auto">
            <a:xfrm>
              <a:off x="1872" y="2736"/>
              <a:ext cx="336" cy="192"/>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ea typeface="黑体" pitchFamily="49" charset="-122"/>
                  <a:cs typeface="Times New Roman" pitchFamily="18" charset="0"/>
                </a:rPr>
                <a:t>X</a:t>
              </a:r>
              <a:r>
                <a:rPr lang="en-US" altLang="zh-CN" sz="1600" b="1">
                  <a:latin typeface="Times New Roman" pitchFamily="18" charset="0"/>
                  <a:ea typeface="黑体" pitchFamily="49" charset="-122"/>
                  <a:cs typeface="Times New Roman" pitchFamily="18" charset="0"/>
                </a:rPr>
                <a:t>L</a:t>
              </a:r>
              <a:endParaRPr lang="en-US" altLang="zh-CN" sz="2800" b="1">
                <a:latin typeface="Times New Roman" pitchFamily="18" charset="0"/>
                <a:ea typeface="黑体" pitchFamily="49" charset="-122"/>
                <a:cs typeface="Times New Roman" pitchFamily="18" charset="0"/>
              </a:endParaRPr>
            </a:p>
          </p:txBody>
        </p:sp>
        <p:sp>
          <p:nvSpPr>
            <p:cNvPr id="759824" name="Rectangle 20"/>
            <p:cNvSpPr>
              <a:spLocks noChangeArrowheads="1"/>
            </p:cNvSpPr>
            <p:nvPr/>
          </p:nvSpPr>
          <p:spPr bwMode="auto">
            <a:xfrm>
              <a:off x="3264" y="2736"/>
              <a:ext cx="336" cy="192"/>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ea typeface="黑体" pitchFamily="49" charset="-122"/>
                  <a:cs typeface="Times New Roman" pitchFamily="18" charset="0"/>
                </a:rPr>
                <a:t>X</a:t>
              </a:r>
              <a:r>
                <a:rPr lang="en-US" altLang="zh-CN" sz="1600" b="1">
                  <a:latin typeface="Times New Roman" pitchFamily="18" charset="0"/>
                  <a:ea typeface="黑体" pitchFamily="49" charset="-122"/>
                  <a:cs typeface="Times New Roman" pitchFamily="18" charset="0"/>
                </a:rPr>
                <a:t>H</a:t>
              </a:r>
              <a:endParaRPr lang="en-US" altLang="zh-CN" sz="2800" b="1">
                <a:latin typeface="Times New Roman" pitchFamily="18" charset="0"/>
                <a:ea typeface="黑体" pitchFamily="49" charset="-122"/>
                <a:cs typeface="Times New Roman" pitchFamily="18" charset="0"/>
              </a:endParaRPr>
            </a:p>
          </p:txBody>
        </p:sp>
      </p:grpSp>
    </p:spTree>
    <p:extLst>
      <p:ext uri="{BB962C8B-B14F-4D97-AF65-F5344CB8AC3E}">
        <p14:creationId xmlns:p14="http://schemas.microsoft.com/office/powerpoint/2010/main" val="4117300063"/>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3"/>
          <p:cNvSpPr>
            <a:spLocks noGrp="1" noChangeArrowheads="1"/>
          </p:cNvSpPr>
          <p:nvPr>
            <p:ph type="body" idx="1"/>
          </p:nvPr>
        </p:nvSpPr>
        <p:spPr>
          <a:xfrm>
            <a:off x="1919288" y="1052514"/>
            <a:ext cx="7467600" cy="4873625"/>
          </a:xfrm>
        </p:spPr>
        <p:txBody>
          <a:bodyPr>
            <a:normAutofit fontScale="92500" lnSpcReduction="20000"/>
          </a:bodyPr>
          <a:lstStyle/>
          <a:p>
            <a:pPr eaLnBrk="1" hangingPunct="1">
              <a:lnSpc>
                <a:spcPct val="90000"/>
              </a:lnSpc>
            </a:pPr>
            <a:r>
              <a:rPr lang="zh-CN" altLang="en-US" sz="3200">
                <a:solidFill>
                  <a:srgbClr val="FF0000"/>
                </a:solidFill>
              </a:rPr>
              <a:t>损益计算</a:t>
            </a:r>
          </a:p>
          <a:p>
            <a:pPr eaLnBrk="1" hangingPunct="1">
              <a:lnSpc>
                <a:spcPct val="90000"/>
              </a:lnSpc>
            </a:pPr>
            <a:endParaRPr lang="zh-CN" altLang="en-US" smtClean="0"/>
          </a:p>
          <a:p>
            <a:pPr eaLnBrk="1" hangingPunct="1">
              <a:lnSpc>
                <a:spcPct val="90000"/>
              </a:lnSpc>
            </a:pPr>
            <a:r>
              <a:rPr lang="zh-CN" altLang="en-US" b="1">
                <a:latin typeface="华文细黑" pitchFamily="2" charset="-122"/>
                <a:ea typeface="华文细黑" pitchFamily="2" charset="-122"/>
              </a:rPr>
              <a:t>最大收益</a:t>
            </a:r>
          </a:p>
          <a:p>
            <a:pPr eaLnBrk="1" hangingPunct="1">
              <a:lnSpc>
                <a:spcPct val="90000"/>
              </a:lnSpc>
              <a:buFont typeface="Wingdings" pitchFamily="2" charset="2"/>
              <a:buNone/>
            </a:pPr>
            <a:endParaRPr lang="en-US" altLang="zh-CN" smtClean="0"/>
          </a:p>
          <a:p>
            <a:pPr eaLnBrk="1" hangingPunct="1">
              <a:lnSpc>
                <a:spcPct val="90000"/>
              </a:lnSpc>
              <a:buFont typeface="Wingdings" pitchFamily="2" charset="2"/>
              <a:buNone/>
            </a:pPr>
            <a:endParaRPr lang="en-US" altLang="zh-CN" smtClean="0"/>
          </a:p>
          <a:p>
            <a:pPr eaLnBrk="1" hangingPunct="1">
              <a:lnSpc>
                <a:spcPct val="90000"/>
              </a:lnSpc>
              <a:buFont typeface="Wingdings" pitchFamily="2" charset="2"/>
              <a:buNone/>
            </a:pPr>
            <a:endParaRPr lang="zh-CN" altLang="en-US" smtClean="0"/>
          </a:p>
          <a:p>
            <a:pPr eaLnBrk="1" hangingPunct="1">
              <a:lnSpc>
                <a:spcPct val="90000"/>
              </a:lnSpc>
            </a:pPr>
            <a:r>
              <a:rPr lang="zh-CN" altLang="en-US" b="1">
                <a:latin typeface="华文细黑" pitchFamily="2" charset="-122"/>
                <a:ea typeface="华文细黑" pitchFamily="2" charset="-122"/>
              </a:rPr>
              <a:t>最大损失</a:t>
            </a:r>
          </a:p>
          <a:p>
            <a:pPr eaLnBrk="1" hangingPunct="1">
              <a:lnSpc>
                <a:spcPct val="90000"/>
              </a:lnSpc>
            </a:pPr>
            <a:endParaRPr lang="zh-CN" altLang="en-US" smtClean="0"/>
          </a:p>
          <a:p>
            <a:pPr eaLnBrk="1" hangingPunct="1">
              <a:lnSpc>
                <a:spcPct val="90000"/>
              </a:lnSpc>
            </a:pPr>
            <a:endParaRPr lang="en-US" altLang="zh-CN" smtClean="0"/>
          </a:p>
          <a:p>
            <a:pPr eaLnBrk="1" hangingPunct="1">
              <a:lnSpc>
                <a:spcPct val="90000"/>
              </a:lnSpc>
            </a:pPr>
            <a:endParaRPr lang="zh-CN" altLang="en-US" smtClean="0"/>
          </a:p>
          <a:p>
            <a:pPr eaLnBrk="1" hangingPunct="1">
              <a:lnSpc>
                <a:spcPct val="90000"/>
              </a:lnSpc>
            </a:pPr>
            <a:r>
              <a:rPr lang="zh-CN" altLang="en-US" b="1">
                <a:latin typeface="华文细黑" pitchFamily="2" charset="-122"/>
                <a:ea typeface="华文细黑" pitchFamily="2" charset="-122"/>
              </a:rPr>
              <a:t>盈亏平衡点</a:t>
            </a:r>
          </a:p>
        </p:txBody>
      </p:sp>
      <p:grpSp>
        <p:nvGrpSpPr>
          <p:cNvPr id="148486" name="Group 4"/>
          <p:cNvGrpSpPr>
            <a:grpSpLocks/>
          </p:cNvGrpSpPr>
          <p:nvPr/>
        </p:nvGrpSpPr>
        <p:grpSpPr bwMode="auto">
          <a:xfrm>
            <a:off x="3971925" y="1844676"/>
            <a:ext cx="5348288" cy="4075113"/>
            <a:chOff x="2273" y="1203"/>
            <a:chExt cx="3369" cy="2567"/>
          </a:xfrm>
        </p:grpSpPr>
        <p:graphicFrame>
          <p:nvGraphicFramePr>
            <p:cNvPr id="148482" name="Object 5"/>
            <p:cNvGraphicFramePr>
              <a:graphicFrameLocks noChangeAspect="1"/>
            </p:cNvGraphicFramePr>
            <p:nvPr/>
          </p:nvGraphicFramePr>
          <p:xfrm>
            <a:off x="2273" y="1203"/>
            <a:ext cx="3369" cy="912"/>
          </p:xfrm>
          <a:graphic>
            <a:graphicData uri="http://schemas.openxmlformats.org/presentationml/2006/ole">
              <mc:AlternateContent xmlns:mc="http://schemas.openxmlformats.org/markup-compatibility/2006">
                <mc:Choice xmlns:v="urn:schemas-microsoft-com:vml" Requires="v">
                  <p:oleObj spid="_x0000_s41986" name="Equation" r:id="rId3" imgW="1879560" imgH="457200" progId="Equation.DSMT4">
                    <p:embed/>
                  </p:oleObj>
                </mc:Choice>
                <mc:Fallback>
                  <p:oleObj name="Equation" r:id="rId3" imgW="1879560" imgH="457200" progId="Equation.DSMT4">
                    <p:embed/>
                    <p:pic>
                      <p:nvPicPr>
                        <p:cNvPr id="14848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 y="1203"/>
                          <a:ext cx="3369" cy="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483" name="Object 6"/>
            <p:cNvGraphicFramePr>
              <a:graphicFrameLocks noChangeAspect="1"/>
            </p:cNvGraphicFramePr>
            <p:nvPr/>
          </p:nvGraphicFramePr>
          <p:xfrm>
            <a:off x="2318" y="2292"/>
            <a:ext cx="1585" cy="912"/>
          </p:xfrm>
          <a:graphic>
            <a:graphicData uri="http://schemas.openxmlformats.org/presentationml/2006/ole">
              <mc:AlternateContent xmlns:mc="http://schemas.openxmlformats.org/markup-compatibility/2006">
                <mc:Choice xmlns:v="urn:schemas-microsoft-com:vml" Requires="v">
                  <p:oleObj spid="_x0000_s41987" name="Equation" r:id="rId5" imgW="850680" imgH="457200" progId="Equation.DSMT4">
                    <p:embed/>
                  </p:oleObj>
                </mc:Choice>
                <mc:Fallback>
                  <p:oleObj name="Equation" r:id="rId5" imgW="850680" imgH="457200" progId="Equation.DSMT4">
                    <p:embed/>
                    <p:pic>
                      <p:nvPicPr>
                        <p:cNvPr id="14848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 y="2292"/>
                          <a:ext cx="1585" cy="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484" name="Object 7"/>
            <p:cNvGraphicFramePr>
              <a:graphicFrameLocks noChangeAspect="1"/>
            </p:cNvGraphicFramePr>
            <p:nvPr/>
          </p:nvGraphicFramePr>
          <p:xfrm>
            <a:off x="2398" y="3290"/>
            <a:ext cx="2337" cy="480"/>
          </p:xfrm>
          <a:graphic>
            <a:graphicData uri="http://schemas.openxmlformats.org/presentationml/2006/ole">
              <mc:AlternateContent xmlns:mc="http://schemas.openxmlformats.org/markup-compatibility/2006">
                <mc:Choice xmlns:v="urn:schemas-microsoft-com:vml" Requires="v">
                  <p:oleObj spid="_x0000_s41988" name="Equation" r:id="rId7" imgW="1307880" imgH="228600" progId="Equation.DSMT4">
                    <p:embed/>
                  </p:oleObj>
                </mc:Choice>
                <mc:Fallback>
                  <p:oleObj name="Equation" r:id="rId7" imgW="1307880" imgH="228600" progId="Equation.DSMT4">
                    <p:embed/>
                    <p:pic>
                      <p:nvPicPr>
                        <p:cNvPr id="14848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8" y="3290"/>
                          <a:ext cx="2337"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796055116"/>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51088" y="404814"/>
            <a:ext cx="7467600" cy="725487"/>
          </a:xfrm>
        </p:spPr>
        <p:txBody>
          <a:bodyPr/>
          <a:lstStyle/>
          <a:p>
            <a:pPr algn="ctr" eaLnBrk="1" hangingPunct="1">
              <a:defRPr/>
            </a:pPr>
            <a:r>
              <a:rPr lang="zh-CN" altLang="en-US" sz="3600" b="1" dirty="0"/>
              <a:t>期权价差的简要总结</a:t>
            </a:r>
            <a:endParaRPr lang="zh-CN" altLang="zh-CN" sz="3600" b="1" dirty="0"/>
          </a:p>
        </p:txBody>
      </p:sp>
      <p:pic>
        <p:nvPicPr>
          <p:cNvPr id="760835" name="Picture 4"/>
          <p:cNvPicPr>
            <a:picLocks noChangeAspect="1" noChangeArrowheads="1"/>
          </p:cNvPicPr>
          <p:nvPr/>
        </p:nvPicPr>
        <p:blipFill>
          <a:blip r:embed="rId2" cstate="print"/>
          <a:srcRect/>
          <a:stretch>
            <a:fillRect/>
          </a:stretch>
        </p:blipFill>
        <p:spPr bwMode="auto">
          <a:xfrm>
            <a:off x="1828800" y="1676400"/>
            <a:ext cx="8534400" cy="4038600"/>
          </a:xfrm>
          <a:prstGeom prst="rect">
            <a:avLst/>
          </a:prstGeom>
          <a:noFill/>
          <a:ln w="9525">
            <a:noFill/>
            <a:miter lim="800000"/>
            <a:headEnd/>
            <a:tailEnd/>
          </a:ln>
        </p:spPr>
      </p:pic>
    </p:spTree>
    <p:extLst>
      <p:ext uri="{BB962C8B-B14F-4D97-AF65-F5344CB8AC3E}">
        <p14:creationId xmlns:p14="http://schemas.microsoft.com/office/powerpoint/2010/main" val="1886158978"/>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92313" y="260351"/>
            <a:ext cx="7467600" cy="652463"/>
          </a:xfrm>
        </p:spPr>
        <p:txBody>
          <a:bodyPr/>
          <a:lstStyle/>
          <a:p>
            <a:pPr eaLnBrk="1" hangingPunct="1">
              <a:defRPr/>
            </a:pPr>
            <a:r>
              <a:rPr lang="zh-CN" altLang="en-US" sz="3600" b="1" dirty="0"/>
              <a:t>蝶式价差</a:t>
            </a:r>
          </a:p>
        </p:txBody>
      </p:sp>
      <p:sp>
        <p:nvSpPr>
          <p:cNvPr id="761859" name="Rectangle 3"/>
          <p:cNvSpPr>
            <a:spLocks noGrp="1" noChangeArrowheads="1"/>
          </p:cNvSpPr>
          <p:nvPr>
            <p:ph type="body" idx="1"/>
          </p:nvPr>
        </p:nvSpPr>
        <p:spPr>
          <a:xfrm>
            <a:off x="1631951" y="1052514"/>
            <a:ext cx="8640763" cy="4873625"/>
          </a:xfrm>
        </p:spPr>
        <p:txBody>
          <a:bodyPr/>
          <a:lstStyle/>
          <a:p>
            <a:pPr eaLnBrk="1" hangingPunct="1"/>
            <a:r>
              <a:rPr lang="zh-CN" altLang="en-US" b="1"/>
              <a:t>蝶式价差策略</a:t>
            </a:r>
          </a:p>
          <a:p>
            <a:pPr lvl="1" eaLnBrk="1" hangingPunct="1"/>
            <a:r>
              <a:rPr lang="zh-CN" altLang="en-US" sz="2800" b="1">
                <a:latin typeface="华文细黑" pitchFamily="2" charset="-122"/>
                <a:ea typeface="华文细黑" pitchFamily="2" charset="-122"/>
              </a:rPr>
              <a:t>买进两个期权，卖出两个期权</a:t>
            </a:r>
          </a:p>
          <a:p>
            <a:pPr lvl="1" eaLnBrk="1" hangingPunct="1"/>
            <a:r>
              <a:rPr lang="zh-CN" altLang="en-US" sz="2800" b="1">
                <a:latin typeface="华文细黑" pitchFamily="2" charset="-122"/>
                <a:ea typeface="华文细黑" pitchFamily="2" charset="-122"/>
              </a:rPr>
              <a:t>期权属于同一垂直系列（不同价格，相同到期日）</a:t>
            </a:r>
          </a:p>
          <a:p>
            <a:pPr eaLnBrk="1" hangingPunct="1"/>
            <a:r>
              <a:rPr lang="zh-CN" altLang="en-US" b="1"/>
              <a:t>多头蝶式价差（两头买，中间卖）</a:t>
            </a:r>
          </a:p>
          <a:p>
            <a:pPr lvl="1" eaLnBrk="1" hangingPunct="1"/>
            <a:r>
              <a:rPr lang="zh-CN" altLang="en-US" sz="2800" b="1">
                <a:solidFill>
                  <a:srgbClr val="FF0000"/>
                </a:solidFill>
                <a:latin typeface="华文细黑" pitchFamily="2" charset="-122"/>
                <a:ea typeface="华文细黑" pitchFamily="2" charset="-122"/>
              </a:rPr>
              <a:t>买进一个</a:t>
            </a:r>
            <a:r>
              <a:rPr lang="zh-CN" altLang="en-US" sz="2800" b="1">
                <a:latin typeface="华文细黑" pitchFamily="2" charset="-122"/>
                <a:ea typeface="华文细黑" pitchFamily="2" charset="-122"/>
              </a:rPr>
              <a:t>协定价格较低（</a:t>
            </a:r>
            <a:r>
              <a:rPr lang="en-US" altLang="zh-CN" sz="2800" b="1" i="1">
                <a:latin typeface="Times New Roman" pitchFamily="18" charset="0"/>
                <a:cs typeface="Times New Roman" pitchFamily="18" charset="0"/>
              </a:rPr>
              <a:t>X</a:t>
            </a:r>
            <a:r>
              <a:rPr lang="en-US" altLang="zh-CN" sz="1600" b="1">
                <a:latin typeface="Times New Roman" pitchFamily="18" charset="0"/>
                <a:cs typeface="Times New Roman" pitchFamily="18" charset="0"/>
              </a:rPr>
              <a:t>L</a:t>
            </a:r>
            <a:r>
              <a:rPr lang="zh-CN" altLang="en-US" sz="2800" b="1">
                <a:latin typeface="华文细黑" pitchFamily="2" charset="-122"/>
                <a:ea typeface="华文细黑" pitchFamily="2" charset="-122"/>
              </a:rPr>
              <a:t>）的看涨（或看跌）期权</a:t>
            </a:r>
          </a:p>
          <a:p>
            <a:pPr lvl="1" eaLnBrk="1" hangingPunct="1"/>
            <a:r>
              <a:rPr lang="zh-CN" altLang="en-US" sz="2800" b="1">
                <a:solidFill>
                  <a:srgbClr val="FF0000"/>
                </a:solidFill>
                <a:latin typeface="华文细黑" pitchFamily="2" charset="-122"/>
                <a:ea typeface="华文细黑" pitchFamily="2" charset="-122"/>
              </a:rPr>
              <a:t>买进一个</a:t>
            </a:r>
            <a:r>
              <a:rPr lang="zh-CN" altLang="en-US" sz="2800" b="1">
                <a:latin typeface="华文细黑" pitchFamily="2" charset="-122"/>
                <a:ea typeface="华文细黑" pitchFamily="2" charset="-122"/>
              </a:rPr>
              <a:t>协定价格较高（</a:t>
            </a:r>
            <a:r>
              <a:rPr lang="en-US" altLang="zh-CN" sz="2800" b="1" i="1">
                <a:latin typeface="Times New Roman" pitchFamily="18" charset="0"/>
                <a:cs typeface="Times New Roman" pitchFamily="18" charset="0"/>
              </a:rPr>
              <a:t>X</a:t>
            </a:r>
            <a:r>
              <a:rPr lang="en-US" altLang="zh-CN" sz="1600" b="1">
                <a:latin typeface="Times New Roman" pitchFamily="18" charset="0"/>
                <a:cs typeface="Times New Roman" pitchFamily="18" charset="0"/>
              </a:rPr>
              <a:t>H</a:t>
            </a:r>
            <a:r>
              <a:rPr lang="zh-CN" altLang="en-US" sz="2800" b="1">
                <a:latin typeface="华文细黑" pitchFamily="2" charset="-122"/>
                <a:ea typeface="华文细黑" pitchFamily="2" charset="-122"/>
              </a:rPr>
              <a:t>）的看涨（或看跌）期权</a:t>
            </a:r>
          </a:p>
          <a:p>
            <a:pPr lvl="1" eaLnBrk="1" hangingPunct="1"/>
            <a:r>
              <a:rPr lang="zh-CN" altLang="en-US" sz="2800" b="1">
                <a:solidFill>
                  <a:srgbClr val="FF0000"/>
                </a:solidFill>
                <a:latin typeface="华文细黑" pitchFamily="2" charset="-122"/>
                <a:ea typeface="华文细黑" pitchFamily="2" charset="-122"/>
              </a:rPr>
              <a:t>卖出两个</a:t>
            </a:r>
            <a:r>
              <a:rPr lang="zh-CN" altLang="en-US" sz="2800" b="1">
                <a:latin typeface="华文细黑" pitchFamily="2" charset="-122"/>
                <a:ea typeface="华文细黑" pitchFamily="2" charset="-122"/>
              </a:rPr>
              <a:t>协定价格介于上述两个价格之间（</a:t>
            </a:r>
            <a:r>
              <a:rPr lang="en-US" altLang="zh-CN" sz="2800" b="1" i="1">
                <a:latin typeface="Times New Roman" pitchFamily="18" charset="0"/>
                <a:cs typeface="Times New Roman" pitchFamily="18" charset="0"/>
              </a:rPr>
              <a:t>X</a:t>
            </a:r>
            <a:r>
              <a:rPr lang="en-US" altLang="zh-CN" sz="1600" b="1">
                <a:latin typeface="Times New Roman" pitchFamily="18" charset="0"/>
                <a:cs typeface="Times New Roman" pitchFamily="18" charset="0"/>
              </a:rPr>
              <a:t>M</a:t>
            </a:r>
            <a:r>
              <a:rPr lang="en-US" altLang="zh-CN" sz="2800" b="1">
                <a:latin typeface="Times New Roman" pitchFamily="18" charset="0"/>
                <a:cs typeface="Times New Roman" pitchFamily="18" charset="0"/>
              </a:rPr>
              <a:t>=</a:t>
            </a:r>
          </a:p>
          <a:p>
            <a:pPr lvl="1"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 </a:t>
            </a:r>
            <a:r>
              <a:rPr lang="en-US" altLang="zh-CN" sz="2800" b="1" i="1">
                <a:latin typeface="Times New Roman" pitchFamily="18" charset="0"/>
                <a:cs typeface="Times New Roman" pitchFamily="18" charset="0"/>
              </a:rPr>
              <a:t>X</a:t>
            </a:r>
            <a:r>
              <a:rPr lang="en-US" altLang="zh-CN" sz="1600" b="1">
                <a:latin typeface="Times New Roman" pitchFamily="18" charset="0"/>
                <a:cs typeface="Times New Roman" pitchFamily="18" charset="0"/>
              </a:rPr>
              <a:t>L</a:t>
            </a:r>
            <a:r>
              <a:rPr lang="en-US" altLang="zh-CN" sz="2800" b="1">
                <a:latin typeface="Times New Roman" pitchFamily="18" charset="0"/>
                <a:cs typeface="Times New Roman" pitchFamily="18" charset="0"/>
              </a:rPr>
              <a:t> </a:t>
            </a:r>
            <a:r>
              <a:rPr lang="en-US" altLang="zh-CN" sz="2800" b="1">
                <a:latin typeface="Times New Roman" pitchFamily="18" charset="0"/>
                <a:ea typeface="华文细黑" pitchFamily="2" charset="-122"/>
              </a:rPr>
              <a:t>+</a:t>
            </a:r>
            <a:r>
              <a:rPr lang="en-US" altLang="zh-CN" sz="2800" b="1" i="1">
                <a:latin typeface="Times New Roman" pitchFamily="18" charset="0"/>
                <a:cs typeface="Times New Roman" pitchFamily="18" charset="0"/>
              </a:rPr>
              <a:t> X</a:t>
            </a:r>
            <a:r>
              <a:rPr lang="en-US" altLang="zh-CN" sz="1600" b="1">
                <a:latin typeface="Times New Roman" pitchFamily="18" charset="0"/>
                <a:cs typeface="Times New Roman" pitchFamily="18" charset="0"/>
              </a:rPr>
              <a:t>H </a:t>
            </a:r>
            <a:r>
              <a:rPr lang="zh-CN" altLang="en-US" sz="2800" b="1">
                <a:latin typeface="Times New Roman" pitchFamily="18" charset="0"/>
                <a:ea typeface="华文细黑" pitchFamily="2" charset="-122"/>
              </a:rPr>
              <a:t>）</a:t>
            </a:r>
            <a:r>
              <a:rPr lang="en-US" altLang="zh-CN" sz="2800" b="1">
                <a:latin typeface="Times New Roman" pitchFamily="18" charset="0"/>
                <a:ea typeface="华文细黑" pitchFamily="2" charset="-122"/>
              </a:rPr>
              <a:t>/2</a:t>
            </a:r>
            <a:r>
              <a:rPr lang="zh-CN" altLang="en-US" sz="2800" b="1">
                <a:latin typeface="Times New Roman" pitchFamily="18" charset="0"/>
                <a:ea typeface="华文细黑" pitchFamily="2" charset="-122"/>
              </a:rPr>
              <a:t>）</a:t>
            </a:r>
            <a:r>
              <a:rPr lang="zh-CN" altLang="en-US" sz="2800" b="1">
                <a:latin typeface="华文细黑" pitchFamily="2" charset="-122"/>
                <a:ea typeface="华文细黑" pitchFamily="2" charset="-122"/>
              </a:rPr>
              <a:t>的看涨（或看跌）期权</a:t>
            </a:r>
          </a:p>
        </p:txBody>
      </p:sp>
    </p:spTree>
    <p:extLst>
      <p:ext uri="{BB962C8B-B14F-4D97-AF65-F5344CB8AC3E}">
        <p14:creationId xmlns:p14="http://schemas.microsoft.com/office/powerpoint/2010/main" val="3239506880"/>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92313" y="333375"/>
            <a:ext cx="7467600" cy="579438"/>
          </a:xfrm>
        </p:spPr>
        <p:txBody>
          <a:bodyPr/>
          <a:lstStyle/>
          <a:p>
            <a:pPr algn="ctr" eaLnBrk="1" hangingPunct="1">
              <a:defRPr/>
            </a:pPr>
            <a:r>
              <a:rPr lang="zh-CN" altLang="en-US" sz="3200" b="1" dirty="0"/>
              <a:t>多头蝶式价差在到期日的盈亏</a:t>
            </a:r>
          </a:p>
        </p:txBody>
      </p:sp>
      <p:grpSp>
        <p:nvGrpSpPr>
          <p:cNvPr id="762883" name="组合 36"/>
          <p:cNvGrpSpPr>
            <a:grpSpLocks/>
          </p:cNvGrpSpPr>
          <p:nvPr/>
        </p:nvGrpSpPr>
        <p:grpSpPr bwMode="auto">
          <a:xfrm>
            <a:off x="2063750" y="1052513"/>
            <a:ext cx="7920038" cy="5181600"/>
            <a:chOff x="1371600" y="990600"/>
            <a:chExt cx="7467600" cy="5181600"/>
          </a:xfrm>
        </p:grpSpPr>
        <p:grpSp>
          <p:nvGrpSpPr>
            <p:cNvPr id="762884" name="Group 4"/>
            <p:cNvGrpSpPr>
              <a:grpSpLocks/>
            </p:cNvGrpSpPr>
            <p:nvPr/>
          </p:nvGrpSpPr>
          <p:grpSpPr bwMode="auto">
            <a:xfrm>
              <a:off x="1371600" y="990600"/>
              <a:ext cx="7467600" cy="5181600"/>
              <a:chOff x="864" y="624"/>
              <a:chExt cx="4704" cy="3264"/>
            </a:xfrm>
          </p:grpSpPr>
          <p:sp>
            <p:nvSpPr>
              <p:cNvPr id="762887" name="Line 5"/>
              <p:cNvSpPr>
                <a:spLocks noChangeShapeType="1"/>
              </p:cNvSpPr>
              <p:nvPr/>
            </p:nvSpPr>
            <p:spPr bwMode="auto">
              <a:xfrm>
                <a:off x="960" y="960"/>
                <a:ext cx="0" cy="2928"/>
              </a:xfrm>
              <a:prstGeom prst="line">
                <a:avLst/>
              </a:prstGeom>
              <a:noFill/>
              <a:ln w="38100">
                <a:solidFill>
                  <a:srgbClr val="0000FF"/>
                </a:solidFill>
                <a:round/>
                <a:headEnd/>
                <a:tailEnd/>
              </a:ln>
            </p:spPr>
            <p:txBody>
              <a:bodyPr/>
              <a:lstStyle/>
              <a:p>
                <a:endParaRPr lang="zh-CN" altLang="en-US"/>
              </a:p>
            </p:txBody>
          </p:sp>
          <p:sp>
            <p:nvSpPr>
              <p:cNvPr id="762888" name="Line 6"/>
              <p:cNvSpPr>
                <a:spLocks noChangeShapeType="1"/>
              </p:cNvSpPr>
              <p:nvPr/>
            </p:nvSpPr>
            <p:spPr bwMode="auto">
              <a:xfrm>
                <a:off x="960" y="2448"/>
                <a:ext cx="4320" cy="0"/>
              </a:xfrm>
              <a:prstGeom prst="line">
                <a:avLst/>
              </a:prstGeom>
              <a:noFill/>
              <a:ln w="38100">
                <a:solidFill>
                  <a:srgbClr val="0000FF"/>
                </a:solidFill>
                <a:round/>
                <a:headEnd/>
                <a:tailEnd/>
              </a:ln>
            </p:spPr>
            <p:txBody>
              <a:bodyPr/>
              <a:lstStyle/>
              <a:p>
                <a:endParaRPr lang="zh-CN" altLang="en-US"/>
              </a:p>
            </p:txBody>
          </p:sp>
          <p:sp>
            <p:nvSpPr>
              <p:cNvPr id="762889" name="Line 7"/>
              <p:cNvSpPr>
                <a:spLocks noChangeShapeType="1"/>
              </p:cNvSpPr>
              <p:nvPr/>
            </p:nvSpPr>
            <p:spPr bwMode="auto">
              <a:xfrm>
                <a:off x="960" y="2784"/>
                <a:ext cx="1200" cy="0"/>
              </a:xfrm>
              <a:prstGeom prst="line">
                <a:avLst/>
              </a:prstGeom>
              <a:noFill/>
              <a:ln w="38100">
                <a:solidFill>
                  <a:schemeClr val="tx1"/>
                </a:solidFill>
                <a:round/>
                <a:headEnd/>
                <a:tailEnd/>
              </a:ln>
            </p:spPr>
            <p:txBody>
              <a:bodyPr/>
              <a:lstStyle/>
              <a:p>
                <a:endParaRPr lang="zh-CN" altLang="en-US"/>
              </a:p>
            </p:txBody>
          </p:sp>
          <p:sp>
            <p:nvSpPr>
              <p:cNvPr id="762890" name="Line 8"/>
              <p:cNvSpPr>
                <a:spLocks noChangeShapeType="1"/>
              </p:cNvSpPr>
              <p:nvPr/>
            </p:nvSpPr>
            <p:spPr bwMode="auto">
              <a:xfrm>
                <a:off x="3552" y="2784"/>
                <a:ext cx="1440" cy="0"/>
              </a:xfrm>
              <a:prstGeom prst="line">
                <a:avLst/>
              </a:prstGeom>
              <a:noFill/>
              <a:ln w="38100">
                <a:solidFill>
                  <a:schemeClr val="tx1"/>
                </a:solidFill>
                <a:round/>
                <a:headEnd/>
                <a:tailEnd/>
              </a:ln>
            </p:spPr>
            <p:txBody>
              <a:bodyPr/>
              <a:lstStyle/>
              <a:p>
                <a:endParaRPr lang="zh-CN" altLang="en-US"/>
              </a:p>
            </p:txBody>
          </p:sp>
          <p:sp>
            <p:nvSpPr>
              <p:cNvPr id="762891" name="Line 9"/>
              <p:cNvSpPr>
                <a:spLocks noChangeShapeType="1"/>
              </p:cNvSpPr>
              <p:nvPr/>
            </p:nvSpPr>
            <p:spPr bwMode="auto">
              <a:xfrm flipV="1">
                <a:off x="2160" y="960"/>
                <a:ext cx="672" cy="1824"/>
              </a:xfrm>
              <a:prstGeom prst="line">
                <a:avLst/>
              </a:prstGeom>
              <a:noFill/>
              <a:ln w="28575">
                <a:solidFill>
                  <a:srgbClr val="003366"/>
                </a:solidFill>
                <a:round/>
                <a:headEnd/>
                <a:tailEnd/>
              </a:ln>
            </p:spPr>
            <p:txBody>
              <a:bodyPr/>
              <a:lstStyle/>
              <a:p>
                <a:endParaRPr lang="zh-CN" altLang="en-US"/>
              </a:p>
            </p:txBody>
          </p:sp>
          <p:sp>
            <p:nvSpPr>
              <p:cNvPr id="762892" name="Line 10"/>
              <p:cNvSpPr>
                <a:spLocks noChangeShapeType="1"/>
              </p:cNvSpPr>
              <p:nvPr/>
            </p:nvSpPr>
            <p:spPr bwMode="auto">
              <a:xfrm>
                <a:off x="2832" y="960"/>
                <a:ext cx="720" cy="1824"/>
              </a:xfrm>
              <a:prstGeom prst="line">
                <a:avLst/>
              </a:prstGeom>
              <a:noFill/>
              <a:ln w="28575">
                <a:solidFill>
                  <a:srgbClr val="003366"/>
                </a:solidFill>
                <a:round/>
                <a:headEnd/>
                <a:tailEnd/>
              </a:ln>
            </p:spPr>
            <p:txBody>
              <a:bodyPr/>
              <a:lstStyle/>
              <a:p>
                <a:endParaRPr lang="zh-CN" altLang="en-US"/>
              </a:p>
            </p:txBody>
          </p:sp>
          <p:sp>
            <p:nvSpPr>
              <p:cNvPr id="762893" name="Line 11"/>
              <p:cNvSpPr>
                <a:spLocks noChangeShapeType="1"/>
              </p:cNvSpPr>
              <p:nvPr/>
            </p:nvSpPr>
            <p:spPr bwMode="auto">
              <a:xfrm>
                <a:off x="2832" y="960"/>
                <a:ext cx="0" cy="1488"/>
              </a:xfrm>
              <a:prstGeom prst="line">
                <a:avLst/>
              </a:prstGeom>
              <a:noFill/>
              <a:ln w="38100">
                <a:solidFill>
                  <a:srgbClr val="FF0000"/>
                </a:solidFill>
                <a:prstDash val="dash"/>
                <a:round/>
                <a:headEnd/>
                <a:tailEnd/>
              </a:ln>
            </p:spPr>
            <p:txBody>
              <a:bodyPr/>
              <a:lstStyle/>
              <a:p>
                <a:endParaRPr lang="zh-CN" altLang="en-US"/>
              </a:p>
            </p:txBody>
          </p:sp>
          <p:sp>
            <p:nvSpPr>
              <p:cNvPr id="762894" name="Rectangle 12"/>
              <p:cNvSpPr>
                <a:spLocks noChangeArrowheads="1"/>
              </p:cNvSpPr>
              <p:nvPr/>
            </p:nvSpPr>
            <p:spPr bwMode="auto">
              <a:xfrm>
                <a:off x="2653" y="2478"/>
                <a:ext cx="318" cy="272"/>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cs typeface="Times New Roman" pitchFamily="18" charset="0"/>
                  </a:rPr>
                  <a:t>X</a:t>
                </a:r>
                <a:r>
                  <a:rPr lang="en-US" altLang="zh-CN" sz="1600" b="1">
                    <a:latin typeface="Times New Roman" pitchFamily="18" charset="0"/>
                    <a:cs typeface="Times New Roman" pitchFamily="18" charset="0"/>
                  </a:rPr>
                  <a:t>M</a:t>
                </a:r>
                <a:endParaRPr lang="en-US" altLang="zh-CN" sz="2800" b="1">
                  <a:latin typeface="Times New Roman" pitchFamily="18" charset="0"/>
                  <a:cs typeface="Times New Roman" pitchFamily="18" charset="0"/>
                </a:endParaRPr>
              </a:p>
            </p:txBody>
          </p:sp>
          <p:sp>
            <p:nvSpPr>
              <p:cNvPr id="762895" name="Rectangle 13"/>
              <p:cNvSpPr>
                <a:spLocks noChangeArrowheads="1"/>
              </p:cNvSpPr>
              <p:nvPr/>
            </p:nvSpPr>
            <p:spPr bwMode="auto">
              <a:xfrm>
                <a:off x="3515" y="2160"/>
                <a:ext cx="373" cy="227"/>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cs typeface="Times New Roman" pitchFamily="18" charset="0"/>
                  </a:rPr>
                  <a:t>X</a:t>
                </a:r>
                <a:r>
                  <a:rPr lang="en-US" altLang="zh-CN" sz="1600" b="1">
                    <a:latin typeface="Times New Roman" pitchFamily="18" charset="0"/>
                    <a:cs typeface="Times New Roman" pitchFamily="18" charset="0"/>
                  </a:rPr>
                  <a:t>H</a:t>
                </a:r>
                <a:endParaRPr lang="en-US" altLang="zh-CN" sz="2800" b="1">
                  <a:latin typeface="Times New Roman" pitchFamily="18" charset="0"/>
                  <a:cs typeface="Times New Roman" pitchFamily="18" charset="0"/>
                </a:endParaRPr>
              </a:p>
            </p:txBody>
          </p:sp>
          <p:sp>
            <p:nvSpPr>
              <p:cNvPr id="762896" name="Rectangle 14"/>
              <p:cNvSpPr>
                <a:spLocks noChangeArrowheads="1"/>
              </p:cNvSpPr>
              <p:nvPr/>
            </p:nvSpPr>
            <p:spPr bwMode="auto">
              <a:xfrm>
                <a:off x="1927" y="2160"/>
                <a:ext cx="377" cy="237"/>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cs typeface="Times New Roman" pitchFamily="18" charset="0"/>
                  </a:rPr>
                  <a:t>X</a:t>
                </a:r>
                <a:r>
                  <a:rPr lang="en-US" altLang="zh-CN" sz="1600" b="1">
                    <a:latin typeface="Times New Roman" pitchFamily="18" charset="0"/>
                    <a:cs typeface="Times New Roman" pitchFamily="18" charset="0"/>
                  </a:rPr>
                  <a:t>L</a:t>
                </a:r>
                <a:endParaRPr lang="en-US" altLang="zh-CN" sz="2800" b="1">
                  <a:latin typeface="Times New Roman" pitchFamily="18" charset="0"/>
                  <a:cs typeface="Times New Roman" pitchFamily="18" charset="0"/>
                </a:endParaRPr>
              </a:p>
            </p:txBody>
          </p:sp>
          <p:sp>
            <p:nvSpPr>
              <p:cNvPr id="762897" name="Rectangle 24"/>
              <p:cNvSpPr>
                <a:spLocks noChangeArrowheads="1"/>
              </p:cNvSpPr>
              <p:nvPr/>
            </p:nvSpPr>
            <p:spPr bwMode="auto">
              <a:xfrm>
                <a:off x="4512" y="2112"/>
                <a:ext cx="1056" cy="288"/>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市场价格</a:t>
                </a:r>
              </a:p>
            </p:txBody>
          </p:sp>
          <p:sp>
            <p:nvSpPr>
              <p:cNvPr id="762898" name="Rectangle 25"/>
              <p:cNvSpPr>
                <a:spLocks noChangeArrowheads="1"/>
              </p:cNvSpPr>
              <p:nvPr/>
            </p:nvSpPr>
            <p:spPr bwMode="auto">
              <a:xfrm>
                <a:off x="864" y="624"/>
                <a:ext cx="432" cy="288"/>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盈亏</a:t>
                </a:r>
              </a:p>
            </p:txBody>
          </p:sp>
          <p:sp>
            <p:nvSpPr>
              <p:cNvPr id="762899" name="Line 26"/>
              <p:cNvSpPr>
                <a:spLocks noChangeShapeType="1"/>
              </p:cNvSpPr>
              <p:nvPr/>
            </p:nvSpPr>
            <p:spPr bwMode="auto">
              <a:xfrm>
                <a:off x="960" y="1728"/>
                <a:ext cx="144" cy="0"/>
              </a:xfrm>
              <a:prstGeom prst="line">
                <a:avLst/>
              </a:prstGeom>
              <a:noFill/>
              <a:ln w="9525">
                <a:solidFill>
                  <a:schemeClr val="tx1"/>
                </a:solidFill>
                <a:round/>
                <a:headEnd/>
                <a:tailEnd/>
              </a:ln>
            </p:spPr>
            <p:txBody>
              <a:bodyPr/>
              <a:lstStyle/>
              <a:p>
                <a:endParaRPr lang="zh-CN" altLang="en-US"/>
              </a:p>
            </p:txBody>
          </p:sp>
          <p:sp>
            <p:nvSpPr>
              <p:cNvPr id="762900" name="Line 27"/>
              <p:cNvSpPr>
                <a:spLocks noChangeShapeType="1"/>
              </p:cNvSpPr>
              <p:nvPr/>
            </p:nvSpPr>
            <p:spPr bwMode="auto">
              <a:xfrm>
                <a:off x="960" y="1344"/>
                <a:ext cx="144" cy="0"/>
              </a:xfrm>
              <a:prstGeom prst="line">
                <a:avLst/>
              </a:prstGeom>
              <a:noFill/>
              <a:ln w="9525">
                <a:solidFill>
                  <a:schemeClr val="tx1"/>
                </a:solidFill>
                <a:round/>
                <a:headEnd/>
                <a:tailEnd/>
              </a:ln>
            </p:spPr>
            <p:txBody>
              <a:bodyPr/>
              <a:lstStyle/>
              <a:p>
                <a:endParaRPr lang="zh-CN" altLang="en-US"/>
              </a:p>
            </p:txBody>
          </p:sp>
          <p:sp>
            <p:nvSpPr>
              <p:cNvPr id="762901" name="Line 28"/>
              <p:cNvSpPr>
                <a:spLocks noChangeShapeType="1"/>
              </p:cNvSpPr>
              <p:nvPr/>
            </p:nvSpPr>
            <p:spPr bwMode="auto">
              <a:xfrm>
                <a:off x="960" y="1008"/>
                <a:ext cx="144" cy="0"/>
              </a:xfrm>
              <a:prstGeom prst="line">
                <a:avLst/>
              </a:prstGeom>
              <a:noFill/>
              <a:ln w="9525">
                <a:solidFill>
                  <a:schemeClr val="tx1"/>
                </a:solidFill>
                <a:round/>
                <a:headEnd/>
                <a:tailEnd/>
              </a:ln>
            </p:spPr>
            <p:txBody>
              <a:bodyPr/>
              <a:lstStyle/>
              <a:p>
                <a:endParaRPr lang="zh-CN" altLang="en-US"/>
              </a:p>
            </p:txBody>
          </p:sp>
          <p:sp>
            <p:nvSpPr>
              <p:cNvPr id="762902" name="Line 29"/>
              <p:cNvSpPr>
                <a:spLocks noChangeShapeType="1"/>
              </p:cNvSpPr>
              <p:nvPr/>
            </p:nvSpPr>
            <p:spPr bwMode="auto">
              <a:xfrm>
                <a:off x="960" y="2112"/>
                <a:ext cx="144" cy="0"/>
              </a:xfrm>
              <a:prstGeom prst="line">
                <a:avLst/>
              </a:prstGeom>
              <a:noFill/>
              <a:ln w="9525">
                <a:solidFill>
                  <a:schemeClr val="tx1"/>
                </a:solidFill>
                <a:round/>
                <a:headEnd/>
                <a:tailEnd/>
              </a:ln>
            </p:spPr>
            <p:txBody>
              <a:bodyPr/>
              <a:lstStyle/>
              <a:p>
                <a:endParaRPr lang="zh-CN" altLang="en-US"/>
              </a:p>
            </p:txBody>
          </p:sp>
          <p:sp>
            <p:nvSpPr>
              <p:cNvPr id="762903" name="Line 30"/>
              <p:cNvSpPr>
                <a:spLocks noChangeShapeType="1"/>
              </p:cNvSpPr>
              <p:nvPr/>
            </p:nvSpPr>
            <p:spPr bwMode="auto">
              <a:xfrm>
                <a:off x="960" y="2784"/>
                <a:ext cx="144" cy="0"/>
              </a:xfrm>
              <a:prstGeom prst="line">
                <a:avLst/>
              </a:prstGeom>
              <a:noFill/>
              <a:ln w="9525">
                <a:solidFill>
                  <a:schemeClr val="tx1"/>
                </a:solidFill>
                <a:round/>
                <a:headEnd/>
                <a:tailEnd/>
              </a:ln>
            </p:spPr>
            <p:txBody>
              <a:bodyPr/>
              <a:lstStyle/>
              <a:p>
                <a:endParaRPr lang="zh-CN" altLang="en-US"/>
              </a:p>
            </p:txBody>
          </p:sp>
          <p:sp>
            <p:nvSpPr>
              <p:cNvPr id="762904" name="Line 31"/>
              <p:cNvSpPr>
                <a:spLocks noChangeShapeType="1"/>
              </p:cNvSpPr>
              <p:nvPr/>
            </p:nvSpPr>
            <p:spPr bwMode="auto">
              <a:xfrm>
                <a:off x="960" y="3168"/>
                <a:ext cx="144" cy="0"/>
              </a:xfrm>
              <a:prstGeom prst="line">
                <a:avLst/>
              </a:prstGeom>
              <a:noFill/>
              <a:ln w="9525">
                <a:solidFill>
                  <a:schemeClr val="tx1"/>
                </a:solidFill>
                <a:round/>
                <a:headEnd/>
                <a:tailEnd/>
              </a:ln>
            </p:spPr>
            <p:txBody>
              <a:bodyPr/>
              <a:lstStyle/>
              <a:p>
                <a:endParaRPr lang="zh-CN" altLang="en-US"/>
              </a:p>
            </p:txBody>
          </p:sp>
          <p:sp>
            <p:nvSpPr>
              <p:cNvPr id="762905" name="Line 32"/>
              <p:cNvSpPr>
                <a:spLocks noChangeShapeType="1"/>
              </p:cNvSpPr>
              <p:nvPr/>
            </p:nvSpPr>
            <p:spPr bwMode="auto">
              <a:xfrm>
                <a:off x="960" y="3552"/>
                <a:ext cx="144" cy="0"/>
              </a:xfrm>
              <a:prstGeom prst="line">
                <a:avLst/>
              </a:prstGeom>
              <a:noFill/>
              <a:ln w="9525">
                <a:solidFill>
                  <a:schemeClr val="tx1"/>
                </a:solidFill>
                <a:round/>
                <a:headEnd/>
                <a:tailEnd/>
              </a:ln>
            </p:spPr>
            <p:txBody>
              <a:bodyPr/>
              <a:lstStyle/>
              <a:p>
                <a:endParaRPr lang="zh-CN" altLang="en-US"/>
              </a:p>
            </p:txBody>
          </p:sp>
          <p:sp>
            <p:nvSpPr>
              <p:cNvPr id="762906" name="Line 33"/>
              <p:cNvSpPr>
                <a:spLocks noChangeShapeType="1"/>
              </p:cNvSpPr>
              <p:nvPr/>
            </p:nvSpPr>
            <p:spPr bwMode="auto">
              <a:xfrm>
                <a:off x="960" y="3888"/>
                <a:ext cx="144" cy="0"/>
              </a:xfrm>
              <a:prstGeom prst="line">
                <a:avLst/>
              </a:prstGeom>
              <a:noFill/>
              <a:ln w="9525">
                <a:solidFill>
                  <a:schemeClr val="tx1"/>
                </a:solidFill>
                <a:round/>
                <a:headEnd/>
                <a:tailEnd/>
              </a:ln>
            </p:spPr>
            <p:txBody>
              <a:bodyPr/>
              <a:lstStyle/>
              <a:p>
                <a:endParaRPr lang="zh-CN" altLang="en-US"/>
              </a:p>
            </p:txBody>
          </p:sp>
          <p:sp>
            <p:nvSpPr>
              <p:cNvPr id="762907" name="Line 34"/>
              <p:cNvSpPr>
                <a:spLocks noChangeShapeType="1"/>
              </p:cNvSpPr>
              <p:nvPr/>
            </p:nvSpPr>
            <p:spPr bwMode="auto">
              <a:xfrm>
                <a:off x="2016" y="2784"/>
                <a:ext cx="144" cy="0"/>
              </a:xfrm>
              <a:prstGeom prst="line">
                <a:avLst/>
              </a:prstGeom>
              <a:noFill/>
              <a:ln w="9525">
                <a:solidFill>
                  <a:schemeClr val="tx1"/>
                </a:solidFill>
                <a:round/>
                <a:headEnd/>
                <a:tailEnd/>
              </a:ln>
            </p:spPr>
            <p:txBody>
              <a:bodyPr/>
              <a:lstStyle/>
              <a:p>
                <a:endParaRPr lang="zh-CN" altLang="en-US"/>
              </a:p>
            </p:txBody>
          </p:sp>
        </p:grpSp>
        <p:sp>
          <p:nvSpPr>
            <p:cNvPr id="762885" name="Line 35"/>
            <p:cNvSpPr>
              <a:spLocks noChangeShapeType="1"/>
            </p:cNvSpPr>
            <p:nvPr/>
          </p:nvSpPr>
          <p:spPr bwMode="auto">
            <a:xfrm flipV="1">
              <a:off x="3352800" y="3886200"/>
              <a:ext cx="0" cy="533400"/>
            </a:xfrm>
            <a:prstGeom prst="line">
              <a:avLst/>
            </a:prstGeom>
            <a:noFill/>
            <a:ln w="57150">
              <a:solidFill>
                <a:srgbClr val="FF0000"/>
              </a:solidFill>
              <a:prstDash val="sysDot"/>
              <a:round/>
              <a:headEnd/>
              <a:tailEnd/>
            </a:ln>
          </p:spPr>
          <p:txBody>
            <a:bodyPr/>
            <a:lstStyle/>
            <a:p>
              <a:endParaRPr lang="zh-CN" altLang="en-US"/>
            </a:p>
          </p:txBody>
        </p:sp>
        <p:sp>
          <p:nvSpPr>
            <p:cNvPr id="762886" name="Line 36"/>
            <p:cNvSpPr>
              <a:spLocks noChangeShapeType="1"/>
            </p:cNvSpPr>
            <p:nvPr/>
          </p:nvSpPr>
          <p:spPr bwMode="auto">
            <a:xfrm flipV="1">
              <a:off x="5715000" y="3886200"/>
              <a:ext cx="0" cy="533400"/>
            </a:xfrm>
            <a:prstGeom prst="line">
              <a:avLst/>
            </a:prstGeom>
            <a:noFill/>
            <a:ln w="57150">
              <a:solidFill>
                <a:srgbClr val="FF0000"/>
              </a:solidFill>
              <a:prstDash val="sysDot"/>
              <a:round/>
              <a:headEnd/>
              <a:tailEnd/>
            </a:ln>
          </p:spPr>
          <p:txBody>
            <a:bodyPr/>
            <a:lstStyle/>
            <a:p>
              <a:endParaRPr lang="zh-CN" altLang="en-US"/>
            </a:p>
          </p:txBody>
        </p:sp>
      </p:grpSp>
    </p:spTree>
    <p:extLst>
      <p:ext uri="{BB962C8B-B14F-4D97-AF65-F5344CB8AC3E}">
        <p14:creationId xmlns:p14="http://schemas.microsoft.com/office/powerpoint/2010/main" val="17952956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3"/>
          <p:cNvSpPr>
            <a:spLocks noGrp="1" noChangeArrowheads="1"/>
          </p:cNvSpPr>
          <p:nvPr>
            <p:ph type="body" idx="1"/>
          </p:nvPr>
        </p:nvSpPr>
        <p:spPr>
          <a:xfrm>
            <a:off x="2640013" y="1557339"/>
            <a:ext cx="7467600" cy="4873625"/>
          </a:xfrm>
        </p:spPr>
        <p:txBody>
          <a:bodyPr/>
          <a:lstStyle/>
          <a:p>
            <a:pPr eaLnBrk="1" hangingPunct="1"/>
            <a:r>
              <a:rPr lang="zh-CN" altLang="en-US" b="1" smtClean="0">
                <a:latin typeface="华文细黑" pitchFamily="2" charset="-122"/>
                <a:ea typeface="华文细黑" pitchFamily="2" charset="-122"/>
              </a:rPr>
              <a:t>欧式期权与美式期权</a:t>
            </a:r>
          </a:p>
          <a:p>
            <a:pPr lvl="1" eaLnBrk="1" hangingPunct="1"/>
            <a:r>
              <a:rPr lang="zh-CN" altLang="en-US" b="1">
                <a:latin typeface="华文细黑" pitchFamily="2" charset="-122"/>
                <a:ea typeface="华文细黑" pitchFamily="2" charset="-122"/>
              </a:rPr>
              <a:t>欧式期权</a:t>
            </a:r>
          </a:p>
          <a:p>
            <a:pPr lvl="2" eaLnBrk="1" hangingPunct="1"/>
            <a:r>
              <a:rPr lang="zh-CN" altLang="en-US" b="1" smtClean="0">
                <a:latin typeface="华文细黑" pitchFamily="2" charset="-122"/>
                <a:ea typeface="华文细黑" pitchFamily="2" charset="-122"/>
              </a:rPr>
              <a:t>期权购买者只能在期权到期日这天行使权利，不能推迟也不能提前。</a:t>
            </a:r>
            <a:endParaRPr lang="en-US" altLang="zh-CN" b="1" smtClean="0">
              <a:latin typeface="华文细黑" pitchFamily="2" charset="-122"/>
              <a:ea typeface="华文细黑" pitchFamily="2" charset="-122"/>
            </a:endParaRPr>
          </a:p>
          <a:p>
            <a:pPr lvl="2" eaLnBrk="1" hangingPunct="1"/>
            <a:endParaRPr lang="zh-CN" altLang="en-US" b="1" smtClean="0">
              <a:latin typeface="华文细黑" pitchFamily="2" charset="-122"/>
              <a:ea typeface="华文细黑" pitchFamily="2" charset="-122"/>
            </a:endParaRPr>
          </a:p>
          <a:p>
            <a:pPr lvl="1" eaLnBrk="1" hangingPunct="1"/>
            <a:r>
              <a:rPr lang="zh-CN" altLang="en-US" b="1">
                <a:latin typeface="华文细黑" pitchFamily="2" charset="-122"/>
                <a:ea typeface="华文细黑" pitchFamily="2" charset="-122"/>
              </a:rPr>
              <a:t>美式期权</a:t>
            </a:r>
          </a:p>
          <a:p>
            <a:pPr lvl="2" eaLnBrk="1" hangingPunct="1"/>
            <a:r>
              <a:rPr lang="zh-CN" altLang="en-US" b="1" smtClean="0">
                <a:latin typeface="华文细黑" pitchFamily="2" charset="-122"/>
                <a:ea typeface="华文细黑" pitchFamily="2" charset="-122"/>
              </a:rPr>
              <a:t>期权购买者既可以在期权到期日这天行使权利，也可以在期权到期日之前任何一个营业日行使权利。</a:t>
            </a:r>
          </a:p>
          <a:p>
            <a:pPr lvl="1" eaLnBrk="1" hangingPunct="1"/>
            <a:r>
              <a:rPr lang="zh-CN" altLang="en-US" b="1">
                <a:latin typeface="华文细黑" pitchFamily="2" charset="-122"/>
                <a:ea typeface="华文细黑" pitchFamily="2" charset="-122"/>
              </a:rPr>
              <a:t>美式期权灵活，价格高</a:t>
            </a:r>
          </a:p>
        </p:txBody>
      </p:sp>
      <p:grpSp>
        <p:nvGrpSpPr>
          <p:cNvPr id="702467" name="Group 4"/>
          <p:cNvGrpSpPr>
            <a:grpSpLocks/>
          </p:cNvGrpSpPr>
          <p:nvPr/>
        </p:nvGrpSpPr>
        <p:grpSpPr bwMode="auto">
          <a:xfrm>
            <a:off x="2063751" y="2276476"/>
            <a:ext cx="976313" cy="1012825"/>
            <a:chOff x="3552" y="3339"/>
            <a:chExt cx="412" cy="392"/>
          </a:xfrm>
        </p:grpSpPr>
        <p:grpSp>
          <p:nvGrpSpPr>
            <p:cNvPr id="702474" name="Group 5"/>
            <p:cNvGrpSpPr>
              <a:grpSpLocks/>
            </p:cNvGrpSpPr>
            <p:nvPr/>
          </p:nvGrpSpPr>
          <p:grpSpPr bwMode="auto">
            <a:xfrm>
              <a:off x="3552" y="3339"/>
              <a:ext cx="412" cy="392"/>
              <a:chOff x="2016" y="1920"/>
              <a:chExt cx="1680" cy="1680"/>
            </a:xfrm>
          </p:grpSpPr>
          <p:sp>
            <p:nvSpPr>
              <p:cNvPr id="702476" name="Oval 6"/>
              <p:cNvSpPr>
                <a:spLocks noChangeArrowheads="1"/>
              </p:cNvSpPr>
              <p:nvPr/>
            </p:nvSpPr>
            <p:spPr bwMode="gray">
              <a:xfrm>
                <a:off x="2016" y="1920"/>
                <a:ext cx="1680" cy="1680"/>
              </a:xfrm>
              <a:prstGeom prst="ellipse">
                <a:avLst/>
              </a:prstGeom>
              <a:gradFill rotWithShape="1">
                <a:gsLst>
                  <a:gs pos="0">
                    <a:srgbClr val="9966FF"/>
                  </a:gs>
                  <a:gs pos="100000">
                    <a:srgbClr val="25193E"/>
                  </a:gs>
                </a:gsLst>
                <a:lin ang="5400000" scaled="1"/>
              </a:gradFill>
              <a:ln w="9525">
                <a:noFill/>
                <a:round/>
                <a:headEnd/>
                <a:tailEnd/>
              </a:ln>
            </p:spPr>
            <p:txBody>
              <a:bodyPr wrap="none" anchor="ctr"/>
              <a:lstStyle/>
              <a:p>
                <a:endParaRPr lang="zh-CN" altLang="en-US"/>
              </a:p>
            </p:txBody>
          </p:sp>
          <p:sp>
            <p:nvSpPr>
              <p:cNvPr id="702477" name="Freeform 7"/>
              <p:cNvSpPr>
                <a:spLocks/>
              </p:cNvSpPr>
              <p:nvPr/>
            </p:nvSpPr>
            <p:spPr bwMode="gray">
              <a:xfrm>
                <a:off x="2208" y="1948"/>
                <a:ext cx="1296" cy="634"/>
              </a:xfrm>
              <a:custGeom>
                <a:avLst/>
                <a:gdLst>
                  <a:gd name="T0" fmla="*/ 630 w 1321"/>
                  <a:gd name="T1" fmla="*/ 4 h 712"/>
                  <a:gd name="T2" fmla="*/ 637 w 1321"/>
                  <a:gd name="T3" fmla="*/ 5 h 712"/>
                  <a:gd name="T4" fmla="*/ 639 w 1321"/>
                  <a:gd name="T5" fmla="*/ 5 h 712"/>
                  <a:gd name="T6" fmla="*/ 636 w 1321"/>
                  <a:gd name="T7" fmla="*/ 6 h 712"/>
                  <a:gd name="T8" fmla="*/ 628 w 1321"/>
                  <a:gd name="T9" fmla="*/ 7 h 712"/>
                  <a:gd name="T10" fmla="*/ 615 w 1321"/>
                  <a:gd name="T11" fmla="*/ 7 h 712"/>
                  <a:gd name="T12" fmla="*/ 599 w 1321"/>
                  <a:gd name="T13" fmla="*/ 7 h 712"/>
                  <a:gd name="T14" fmla="*/ 578 w 1321"/>
                  <a:gd name="T15" fmla="*/ 8 h 712"/>
                  <a:gd name="T16" fmla="*/ 555 w 1321"/>
                  <a:gd name="T17" fmla="*/ 8 h 712"/>
                  <a:gd name="T18" fmla="*/ 528 w 1321"/>
                  <a:gd name="T19" fmla="*/ 8 h 712"/>
                  <a:gd name="T20" fmla="*/ 498 w 1321"/>
                  <a:gd name="T21" fmla="*/ 8 h 712"/>
                  <a:gd name="T22" fmla="*/ 468 w 1321"/>
                  <a:gd name="T23" fmla="*/ 9 h 712"/>
                  <a:gd name="T24" fmla="*/ 433 w 1321"/>
                  <a:gd name="T25" fmla="*/ 9 h 712"/>
                  <a:gd name="T26" fmla="*/ 399 w 1321"/>
                  <a:gd name="T27" fmla="*/ 9 h 712"/>
                  <a:gd name="T28" fmla="*/ 385 w 1321"/>
                  <a:gd name="T29" fmla="*/ 9 h 712"/>
                  <a:gd name="T30" fmla="*/ 230 w 1321"/>
                  <a:gd name="T31" fmla="*/ 9 h 712"/>
                  <a:gd name="T32" fmla="*/ 228 w 1321"/>
                  <a:gd name="T33" fmla="*/ 9 h 712"/>
                  <a:gd name="T34" fmla="*/ 198 w 1321"/>
                  <a:gd name="T35" fmla="*/ 9 h 712"/>
                  <a:gd name="T36" fmla="*/ 169 w 1321"/>
                  <a:gd name="T37" fmla="*/ 9 h 712"/>
                  <a:gd name="T38" fmla="*/ 141 w 1321"/>
                  <a:gd name="T39" fmla="*/ 9 h 712"/>
                  <a:gd name="T40" fmla="*/ 116 w 1321"/>
                  <a:gd name="T41" fmla="*/ 8 h 712"/>
                  <a:gd name="T42" fmla="*/ 91 w 1321"/>
                  <a:gd name="T43" fmla="*/ 8 h 712"/>
                  <a:gd name="T44" fmla="*/ 70 w 1321"/>
                  <a:gd name="T45" fmla="*/ 8 h 712"/>
                  <a:gd name="T46" fmla="*/ 52 w 1321"/>
                  <a:gd name="T47" fmla="*/ 8 h 712"/>
                  <a:gd name="T48" fmla="*/ 29 w 1321"/>
                  <a:gd name="T49" fmla="*/ 8 h 712"/>
                  <a:gd name="T50" fmla="*/ 26 w 1321"/>
                  <a:gd name="T51" fmla="*/ 7 h 712"/>
                  <a:gd name="T52" fmla="*/ 18 w 1321"/>
                  <a:gd name="T53" fmla="*/ 7 h 712"/>
                  <a:gd name="T54" fmla="*/ 6 w 1321"/>
                  <a:gd name="T55" fmla="*/ 7 h 712"/>
                  <a:gd name="T56" fmla="*/ 0 w 1321"/>
                  <a:gd name="T57" fmla="*/ 6 h 712"/>
                  <a:gd name="T58" fmla="*/ 0 w 1321"/>
                  <a:gd name="T59" fmla="*/ 6 h 712"/>
                  <a:gd name="T60" fmla="*/ 4 w 1321"/>
                  <a:gd name="T61" fmla="*/ 5 h 712"/>
                  <a:gd name="T62" fmla="*/ 16 w 1321"/>
                  <a:gd name="T63" fmla="*/ 5 h 712"/>
                  <a:gd name="T64" fmla="*/ 26 w 1321"/>
                  <a:gd name="T65" fmla="*/ 4 h 712"/>
                  <a:gd name="T66" fmla="*/ 48 w 1321"/>
                  <a:gd name="T67" fmla="*/ 4 h 712"/>
                  <a:gd name="T68" fmla="*/ 72 w 1321"/>
                  <a:gd name="T69" fmla="*/ 4 h 712"/>
                  <a:gd name="T70" fmla="*/ 100 w 1321"/>
                  <a:gd name="T71" fmla="*/ 4 h 712"/>
                  <a:gd name="T72" fmla="*/ 130 w 1321"/>
                  <a:gd name="T73" fmla="*/ 4 h 712"/>
                  <a:gd name="T74" fmla="*/ 166 w 1321"/>
                  <a:gd name="T75" fmla="*/ 4 h 712"/>
                  <a:gd name="T76" fmla="*/ 201 w 1321"/>
                  <a:gd name="T77" fmla="*/ 4 h 712"/>
                  <a:gd name="T78" fmla="*/ 240 w 1321"/>
                  <a:gd name="T79" fmla="*/ 4 h 712"/>
                  <a:gd name="T80" fmla="*/ 281 w 1321"/>
                  <a:gd name="T81" fmla="*/ 4 h 712"/>
                  <a:gd name="T82" fmla="*/ 324 w 1321"/>
                  <a:gd name="T83" fmla="*/ 0 h 712"/>
                  <a:gd name="T84" fmla="*/ 324 w 1321"/>
                  <a:gd name="T85" fmla="*/ 0 h 712"/>
                  <a:gd name="T86" fmla="*/ 368 w 1321"/>
                  <a:gd name="T87" fmla="*/ 4 h 712"/>
                  <a:gd name="T88" fmla="*/ 409 w 1321"/>
                  <a:gd name="T89" fmla="*/ 4 h 712"/>
                  <a:gd name="T90" fmla="*/ 450 w 1321"/>
                  <a:gd name="T91" fmla="*/ 4 h 712"/>
                  <a:gd name="T92" fmla="*/ 489 w 1321"/>
                  <a:gd name="T93" fmla="*/ 4 h 712"/>
                  <a:gd name="T94" fmla="*/ 524 w 1321"/>
                  <a:gd name="T95" fmla="*/ 4 h 712"/>
                  <a:gd name="T96" fmla="*/ 556 w 1321"/>
                  <a:gd name="T97" fmla="*/ 4 h 712"/>
                  <a:gd name="T98" fmla="*/ 585 w 1321"/>
                  <a:gd name="T99" fmla="*/ 4 h 712"/>
                  <a:gd name="T100" fmla="*/ 609 w 1321"/>
                  <a:gd name="T101" fmla="*/ 4 h 712"/>
                  <a:gd name="T102" fmla="*/ 630 w 1321"/>
                  <a:gd name="T103" fmla="*/ 4 h 712"/>
                  <a:gd name="T104" fmla="*/ 630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66FF"/>
                  </a:gs>
                </a:gsLst>
                <a:lin ang="5400000" scaled="1"/>
              </a:gradFill>
              <a:ln w="0">
                <a:noFill/>
                <a:round/>
                <a:headEnd/>
                <a:tailEnd/>
              </a:ln>
            </p:spPr>
            <p:txBody>
              <a:bodyPr/>
              <a:lstStyle/>
              <a:p>
                <a:endParaRPr lang="zh-CN" altLang="en-US"/>
              </a:p>
            </p:txBody>
          </p:sp>
        </p:grpSp>
        <p:sp>
          <p:nvSpPr>
            <p:cNvPr id="23560" name="Text Box 8"/>
            <p:cNvSpPr txBox="1">
              <a:spLocks noChangeArrowheads="1"/>
            </p:cNvSpPr>
            <p:nvPr/>
          </p:nvSpPr>
          <p:spPr bwMode="gray">
            <a:xfrm>
              <a:off x="3582" y="3367"/>
              <a:ext cx="339" cy="322"/>
            </a:xfrm>
            <a:prstGeom prst="rect">
              <a:avLst/>
            </a:prstGeom>
            <a:noFill/>
            <a:ln w="9525" algn="ctr">
              <a:noFill/>
              <a:miter lim="800000"/>
              <a:headEnd/>
              <a:tailEnd/>
            </a:ln>
            <a:effectLst/>
          </p:spPr>
          <p:txBody>
            <a:bodyPr wrap="none">
              <a:spAutoFit/>
            </a:bodyPr>
            <a:lstStyle/>
            <a:p>
              <a:pPr eaLnBrk="0" hangingPunct="0">
                <a:defRPr/>
              </a:pPr>
              <a:r>
                <a:rPr lang="zh-CN" altLang="en-US" sz="2400" b="1" dirty="0">
                  <a:solidFill>
                    <a:srgbClr val="000000"/>
                  </a:solidFill>
                  <a:effectLst>
                    <a:outerShdw blurRad="38100" dist="38100" dir="2700000" algn="tl">
                      <a:srgbClr val="C0C0C0"/>
                    </a:outerShdw>
                  </a:effectLst>
                  <a:latin typeface="Verdana" pitchFamily="34" charset="0"/>
                  <a:ea typeface="宋体" pitchFamily="2" charset="-122"/>
                </a:rPr>
                <a:t>欧式</a:t>
              </a:r>
            </a:p>
            <a:p>
              <a:pPr eaLnBrk="0" hangingPunct="0">
                <a:defRPr/>
              </a:pPr>
              <a:r>
                <a:rPr lang="zh-CN" altLang="en-US" sz="2400" b="1" dirty="0">
                  <a:solidFill>
                    <a:srgbClr val="000000"/>
                  </a:solidFill>
                  <a:effectLst>
                    <a:outerShdw blurRad="38100" dist="38100" dir="2700000" algn="tl">
                      <a:srgbClr val="C0C0C0"/>
                    </a:outerShdw>
                  </a:effectLst>
                  <a:latin typeface="Verdana" pitchFamily="34" charset="0"/>
                  <a:ea typeface="宋体" pitchFamily="2" charset="-122"/>
                </a:rPr>
                <a:t>期权</a:t>
              </a:r>
            </a:p>
          </p:txBody>
        </p:sp>
      </p:grpSp>
      <p:grpSp>
        <p:nvGrpSpPr>
          <p:cNvPr id="702468" name="Group 9"/>
          <p:cNvGrpSpPr>
            <a:grpSpLocks/>
          </p:cNvGrpSpPr>
          <p:nvPr/>
        </p:nvGrpSpPr>
        <p:grpSpPr bwMode="auto">
          <a:xfrm>
            <a:off x="2063750" y="4292601"/>
            <a:ext cx="979488" cy="1019175"/>
            <a:chOff x="3655" y="3120"/>
            <a:chExt cx="617" cy="642"/>
          </a:xfrm>
        </p:grpSpPr>
        <p:grpSp>
          <p:nvGrpSpPr>
            <p:cNvPr id="702470" name="Group 10"/>
            <p:cNvGrpSpPr>
              <a:grpSpLocks/>
            </p:cNvGrpSpPr>
            <p:nvPr/>
          </p:nvGrpSpPr>
          <p:grpSpPr bwMode="auto">
            <a:xfrm>
              <a:off x="3655" y="3120"/>
              <a:ext cx="617" cy="642"/>
              <a:chOff x="2016" y="1920"/>
              <a:chExt cx="1680" cy="1680"/>
            </a:xfrm>
          </p:grpSpPr>
          <p:sp>
            <p:nvSpPr>
              <p:cNvPr id="702472" name="Oval 11"/>
              <p:cNvSpPr>
                <a:spLocks noChangeArrowheads="1"/>
              </p:cNvSpPr>
              <p:nvPr/>
            </p:nvSpPr>
            <p:spPr bwMode="gray">
              <a:xfrm>
                <a:off x="2016" y="1920"/>
                <a:ext cx="1680" cy="1680"/>
              </a:xfrm>
              <a:prstGeom prst="ellipse">
                <a:avLst/>
              </a:prstGeom>
              <a:gradFill rotWithShape="1">
                <a:gsLst>
                  <a:gs pos="0">
                    <a:srgbClr val="33CCCC"/>
                  </a:gs>
                  <a:gs pos="100000">
                    <a:srgbClr val="0C3232"/>
                  </a:gs>
                </a:gsLst>
                <a:lin ang="5400000" scaled="1"/>
              </a:gradFill>
              <a:ln w="9525">
                <a:noFill/>
                <a:round/>
                <a:headEnd/>
                <a:tailEnd/>
              </a:ln>
            </p:spPr>
            <p:txBody>
              <a:bodyPr wrap="none" anchor="ctr"/>
              <a:lstStyle/>
              <a:p>
                <a:endParaRPr lang="zh-CN" altLang="en-US"/>
              </a:p>
            </p:txBody>
          </p:sp>
          <p:sp>
            <p:nvSpPr>
              <p:cNvPr id="702473" name="Freeform 12"/>
              <p:cNvSpPr>
                <a:spLocks/>
              </p:cNvSpPr>
              <p:nvPr/>
            </p:nvSpPr>
            <p:spPr bwMode="gray">
              <a:xfrm>
                <a:off x="2208" y="1948"/>
                <a:ext cx="1296" cy="634"/>
              </a:xfrm>
              <a:custGeom>
                <a:avLst/>
                <a:gdLst>
                  <a:gd name="T0" fmla="*/ 630 w 1321"/>
                  <a:gd name="T1" fmla="*/ 4 h 712"/>
                  <a:gd name="T2" fmla="*/ 637 w 1321"/>
                  <a:gd name="T3" fmla="*/ 5 h 712"/>
                  <a:gd name="T4" fmla="*/ 639 w 1321"/>
                  <a:gd name="T5" fmla="*/ 5 h 712"/>
                  <a:gd name="T6" fmla="*/ 636 w 1321"/>
                  <a:gd name="T7" fmla="*/ 6 h 712"/>
                  <a:gd name="T8" fmla="*/ 628 w 1321"/>
                  <a:gd name="T9" fmla="*/ 7 h 712"/>
                  <a:gd name="T10" fmla="*/ 615 w 1321"/>
                  <a:gd name="T11" fmla="*/ 7 h 712"/>
                  <a:gd name="T12" fmla="*/ 599 w 1321"/>
                  <a:gd name="T13" fmla="*/ 7 h 712"/>
                  <a:gd name="T14" fmla="*/ 578 w 1321"/>
                  <a:gd name="T15" fmla="*/ 8 h 712"/>
                  <a:gd name="T16" fmla="*/ 555 w 1321"/>
                  <a:gd name="T17" fmla="*/ 8 h 712"/>
                  <a:gd name="T18" fmla="*/ 528 w 1321"/>
                  <a:gd name="T19" fmla="*/ 8 h 712"/>
                  <a:gd name="T20" fmla="*/ 498 w 1321"/>
                  <a:gd name="T21" fmla="*/ 8 h 712"/>
                  <a:gd name="T22" fmla="*/ 468 w 1321"/>
                  <a:gd name="T23" fmla="*/ 9 h 712"/>
                  <a:gd name="T24" fmla="*/ 433 w 1321"/>
                  <a:gd name="T25" fmla="*/ 9 h 712"/>
                  <a:gd name="T26" fmla="*/ 399 w 1321"/>
                  <a:gd name="T27" fmla="*/ 9 h 712"/>
                  <a:gd name="T28" fmla="*/ 385 w 1321"/>
                  <a:gd name="T29" fmla="*/ 9 h 712"/>
                  <a:gd name="T30" fmla="*/ 230 w 1321"/>
                  <a:gd name="T31" fmla="*/ 9 h 712"/>
                  <a:gd name="T32" fmla="*/ 228 w 1321"/>
                  <a:gd name="T33" fmla="*/ 9 h 712"/>
                  <a:gd name="T34" fmla="*/ 198 w 1321"/>
                  <a:gd name="T35" fmla="*/ 9 h 712"/>
                  <a:gd name="T36" fmla="*/ 169 w 1321"/>
                  <a:gd name="T37" fmla="*/ 9 h 712"/>
                  <a:gd name="T38" fmla="*/ 141 w 1321"/>
                  <a:gd name="T39" fmla="*/ 9 h 712"/>
                  <a:gd name="T40" fmla="*/ 116 w 1321"/>
                  <a:gd name="T41" fmla="*/ 8 h 712"/>
                  <a:gd name="T42" fmla="*/ 91 w 1321"/>
                  <a:gd name="T43" fmla="*/ 8 h 712"/>
                  <a:gd name="T44" fmla="*/ 70 w 1321"/>
                  <a:gd name="T45" fmla="*/ 8 h 712"/>
                  <a:gd name="T46" fmla="*/ 52 w 1321"/>
                  <a:gd name="T47" fmla="*/ 8 h 712"/>
                  <a:gd name="T48" fmla="*/ 29 w 1321"/>
                  <a:gd name="T49" fmla="*/ 8 h 712"/>
                  <a:gd name="T50" fmla="*/ 26 w 1321"/>
                  <a:gd name="T51" fmla="*/ 7 h 712"/>
                  <a:gd name="T52" fmla="*/ 18 w 1321"/>
                  <a:gd name="T53" fmla="*/ 7 h 712"/>
                  <a:gd name="T54" fmla="*/ 6 w 1321"/>
                  <a:gd name="T55" fmla="*/ 7 h 712"/>
                  <a:gd name="T56" fmla="*/ 0 w 1321"/>
                  <a:gd name="T57" fmla="*/ 6 h 712"/>
                  <a:gd name="T58" fmla="*/ 0 w 1321"/>
                  <a:gd name="T59" fmla="*/ 6 h 712"/>
                  <a:gd name="T60" fmla="*/ 4 w 1321"/>
                  <a:gd name="T61" fmla="*/ 5 h 712"/>
                  <a:gd name="T62" fmla="*/ 16 w 1321"/>
                  <a:gd name="T63" fmla="*/ 5 h 712"/>
                  <a:gd name="T64" fmla="*/ 26 w 1321"/>
                  <a:gd name="T65" fmla="*/ 4 h 712"/>
                  <a:gd name="T66" fmla="*/ 48 w 1321"/>
                  <a:gd name="T67" fmla="*/ 4 h 712"/>
                  <a:gd name="T68" fmla="*/ 72 w 1321"/>
                  <a:gd name="T69" fmla="*/ 4 h 712"/>
                  <a:gd name="T70" fmla="*/ 100 w 1321"/>
                  <a:gd name="T71" fmla="*/ 4 h 712"/>
                  <a:gd name="T72" fmla="*/ 130 w 1321"/>
                  <a:gd name="T73" fmla="*/ 4 h 712"/>
                  <a:gd name="T74" fmla="*/ 166 w 1321"/>
                  <a:gd name="T75" fmla="*/ 4 h 712"/>
                  <a:gd name="T76" fmla="*/ 201 w 1321"/>
                  <a:gd name="T77" fmla="*/ 4 h 712"/>
                  <a:gd name="T78" fmla="*/ 240 w 1321"/>
                  <a:gd name="T79" fmla="*/ 4 h 712"/>
                  <a:gd name="T80" fmla="*/ 281 w 1321"/>
                  <a:gd name="T81" fmla="*/ 4 h 712"/>
                  <a:gd name="T82" fmla="*/ 324 w 1321"/>
                  <a:gd name="T83" fmla="*/ 0 h 712"/>
                  <a:gd name="T84" fmla="*/ 324 w 1321"/>
                  <a:gd name="T85" fmla="*/ 0 h 712"/>
                  <a:gd name="T86" fmla="*/ 368 w 1321"/>
                  <a:gd name="T87" fmla="*/ 4 h 712"/>
                  <a:gd name="T88" fmla="*/ 409 w 1321"/>
                  <a:gd name="T89" fmla="*/ 4 h 712"/>
                  <a:gd name="T90" fmla="*/ 450 w 1321"/>
                  <a:gd name="T91" fmla="*/ 4 h 712"/>
                  <a:gd name="T92" fmla="*/ 489 w 1321"/>
                  <a:gd name="T93" fmla="*/ 4 h 712"/>
                  <a:gd name="T94" fmla="*/ 524 w 1321"/>
                  <a:gd name="T95" fmla="*/ 4 h 712"/>
                  <a:gd name="T96" fmla="*/ 556 w 1321"/>
                  <a:gd name="T97" fmla="*/ 4 h 712"/>
                  <a:gd name="T98" fmla="*/ 585 w 1321"/>
                  <a:gd name="T99" fmla="*/ 4 h 712"/>
                  <a:gd name="T100" fmla="*/ 609 w 1321"/>
                  <a:gd name="T101" fmla="*/ 4 h 712"/>
                  <a:gd name="T102" fmla="*/ 630 w 1321"/>
                  <a:gd name="T103" fmla="*/ 4 h 712"/>
                  <a:gd name="T104" fmla="*/ 630 w 1321"/>
                  <a:gd name="T105" fmla="*/ 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3CCCC"/>
                  </a:gs>
                </a:gsLst>
                <a:lin ang="5400000" scaled="1"/>
              </a:gradFill>
              <a:ln w="0">
                <a:noFill/>
                <a:round/>
                <a:headEnd/>
                <a:tailEnd/>
              </a:ln>
            </p:spPr>
            <p:txBody>
              <a:bodyPr/>
              <a:lstStyle/>
              <a:p>
                <a:endParaRPr lang="zh-CN" altLang="en-US"/>
              </a:p>
            </p:txBody>
          </p:sp>
        </p:grpSp>
        <p:sp>
          <p:nvSpPr>
            <p:cNvPr id="23565" name="Text Box 13"/>
            <p:cNvSpPr txBox="1">
              <a:spLocks noChangeArrowheads="1"/>
            </p:cNvSpPr>
            <p:nvPr/>
          </p:nvSpPr>
          <p:spPr bwMode="gray">
            <a:xfrm>
              <a:off x="3731" y="3150"/>
              <a:ext cx="504" cy="523"/>
            </a:xfrm>
            <a:prstGeom prst="rect">
              <a:avLst/>
            </a:prstGeom>
            <a:noFill/>
            <a:ln w="9525" algn="ctr">
              <a:noFill/>
              <a:miter lim="800000"/>
              <a:headEnd/>
              <a:tailEnd/>
            </a:ln>
            <a:effectLst/>
          </p:spPr>
          <p:txBody>
            <a:bodyPr>
              <a:spAutoFit/>
            </a:bodyPr>
            <a:lstStyle/>
            <a:p>
              <a:pPr eaLnBrk="0" hangingPunct="0">
                <a:defRPr/>
              </a:pPr>
              <a:r>
                <a:rPr lang="zh-CN" altLang="en-US" sz="2400" b="1" dirty="0">
                  <a:solidFill>
                    <a:srgbClr val="000000"/>
                  </a:solidFill>
                  <a:effectLst>
                    <a:outerShdw blurRad="38100" dist="38100" dir="2700000" algn="tl">
                      <a:srgbClr val="C0C0C0"/>
                    </a:outerShdw>
                  </a:effectLst>
                  <a:latin typeface="Verdana" pitchFamily="34" charset="0"/>
                  <a:ea typeface="宋体" pitchFamily="2" charset="-122"/>
                </a:rPr>
                <a:t>美式</a:t>
              </a:r>
            </a:p>
            <a:p>
              <a:pPr eaLnBrk="0" hangingPunct="0">
                <a:defRPr/>
              </a:pPr>
              <a:r>
                <a:rPr lang="zh-CN" altLang="en-US" sz="2400" b="1" dirty="0">
                  <a:solidFill>
                    <a:srgbClr val="000000"/>
                  </a:solidFill>
                  <a:effectLst>
                    <a:outerShdw blurRad="38100" dist="38100" dir="2700000" algn="tl">
                      <a:srgbClr val="C0C0C0"/>
                    </a:outerShdw>
                  </a:effectLst>
                  <a:latin typeface="Verdana" pitchFamily="34" charset="0"/>
                  <a:ea typeface="宋体" pitchFamily="2" charset="-122"/>
                </a:rPr>
                <a:t>期权</a:t>
              </a:r>
            </a:p>
          </p:txBody>
        </p:sp>
      </p:grpSp>
      <p:sp>
        <p:nvSpPr>
          <p:cNvPr id="1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129873808"/>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1919288" y="404814"/>
            <a:ext cx="7467600" cy="581025"/>
          </a:xfrm>
        </p:spPr>
        <p:txBody>
          <a:bodyPr/>
          <a:lstStyle/>
          <a:p>
            <a:pPr eaLnBrk="1" hangingPunct="1">
              <a:defRPr/>
            </a:pPr>
            <a:r>
              <a:rPr lang="zh-CN" altLang="en-US" sz="3200" b="1" dirty="0"/>
              <a:t>盈亏分析</a:t>
            </a:r>
            <a:endParaRPr lang="zh-CN" altLang="zh-CN" sz="3200" b="1" dirty="0"/>
          </a:p>
        </p:txBody>
      </p:sp>
      <p:sp>
        <p:nvSpPr>
          <p:cNvPr id="149510" name="Rectangle 3"/>
          <p:cNvSpPr>
            <a:spLocks noGrp="1" noChangeArrowheads="1"/>
          </p:cNvSpPr>
          <p:nvPr>
            <p:ph type="body" idx="1"/>
          </p:nvPr>
        </p:nvSpPr>
        <p:spPr>
          <a:xfrm>
            <a:off x="1703388" y="1557339"/>
            <a:ext cx="7467600" cy="4873625"/>
          </a:xfrm>
        </p:spPr>
        <p:txBody>
          <a:bodyPr/>
          <a:lstStyle/>
          <a:p>
            <a:pPr eaLnBrk="1" hangingPunct="1"/>
            <a:r>
              <a:rPr lang="zh-CN" altLang="en-US" b="1">
                <a:latin typeface="华文细黑" pitchFamily="2" charset="-122"/>
                <a:ea typeface="华文细黑" pitchFamily="2" charset="-122"/>
              </a:rPr>
              <a:t>最大收益</a:t>
            </a:r>
            <a:endParaRPr lang="zh-CN" altLang="en-US" smtClean="0"/>
          </a:p>
          <a:p>
            <a:pPr eaLnBrk="1" hangingPunct="1"/>
            <a:endParaRPr lang="zh-CN" altLang="en-US" smtClean="0"/>
          </a:p>
          <a:p>
            <a:pPr eaLnBrk="1" hangingPunct="1"/>
            <a:endParaRPr lang="en-US" altLang="zh-CN" smtClean="0"/>
          </a:p>
          <a:p>
            <a:pPr eaLnBrk="1" hangingPunct="1"/>
            <a:r>
              <a:rPr lang="zh-CN" altLang="en-US" b="1">
                <a:latin typeface="华文细黑" pitchFamily="2" charset="-122"/>
                <a:ea typeface="华文细黑" pitchFamily="2" charset="-122"/>
              </a:rPr>
              <a:t>最大损失</a:t>
            </a:r>
          </a:p>
          <a:p>
            <a:pPr eaLnBrk="1" hangingPunct="1"/>
            <a:endParaRPr lang="zh-CN" altLang="en-US" smtClean="0"/>
          </a:p>
          <a:p>
            <a:pPr eaLnBrk="1" hangingPunct="1"/>
            <a:endParaRPr lang="en-US" altLang="zh-CN" smtClean="0"/>
          </a:p>
          <a:p>
            <a:pPr eaLnBrk="1" hangingPunct="1"/>
            <a:r>
              <a:rPr lang="zh-CN" altLang="en-US" b="1">
                <a:latin typeface="华文细黑" pitchFamily="2" charset="-122"/>
                <a:ea typeface="华文细黑" pitchFamily="2" charset="-122"/>
              </a:rPr>
              <a:t>盈亏平衡</a:t>
            </a:r>
          </a:p>
        </p:txBody>
      </p:sp>
      <p:grpSp>
        <p:nvGrpSpPr>
          <p:cNvPr id="149511" name="Group 4"/>
          <p:cNvGrpSpPr>
            <a:grpSpLocks/>
          </p:cNvGrpSpPr>
          <p:nvPr/>
        </p:nvGrpSpPr>
        <p:grpSpPr bwMode="auto">
          <a:xfrm>
            <a:off x="3648076" y="1557338"/>
            <a:ext cx="6397625" cy="4106862"/>
            <a:chOff x="1206" y="1296"/>
            <a:chExt cx="4030" cy="2587"/>
          </a:xfrm>
        </p:grpSpPr>
        <p:graphicFrame>
          <p:nvGraphicFramePr>
            <p:cNvPr id="149506" name="Object 5"/>
            <p:cNvGraphicFramePr>
              <a:graphicFrameLocks noChangeAspect="1"/>
            </p:cNvGraphicFramePr>
            <p:nvPr/>
          </p:nvGraphicFramePr>
          <p:xfrm>
            <a:off x="1297" y="1296"/>
            <a:ext cx="3939" cy="816"/>
          </p:xfrm>
          <a:graphic>
            <a:graphicData uri="http://schemas.openxmlformats.org/presentationml/2006/ole">
              <mc:AlternateContent xmlns:mc="http://schemas.openxmlformats.org/markup-compatibility/2006">
                <mc:Choice xmlns:v="urn:schemas-microsoft-com:vml" Requires="v">
                  <p:oleObj spid="_x0000_s43010" name="Equation" r:id="rId3" imgW="2197080" imgH="457200" progId="Equation.DSMT4">
                    <p:embed/>
                  </p:oleObj>
                </mc:Choice>
                <mc:Fallback>
                  <p:oleObj name="Equation" r:id="rId3" imgW="2197080" imgH="457200" progId="Equation.DSMT4">
                    <p:embed/>
                    <p:pic>
                      <p:nvPicPr>
                        <p:cNvPr id="14950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7" y="1296"/>
                          <a:ext cx="3939" cy="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07" name="Object 6"/>
            <p:cNvGraphicFramePr>
              <a:graphicFrameLocks noChangeAspect="1"/>
            </p:cNvGraphicFramePr>
            <p:nvPr/>
          </p:nvGraphicFramePr>
          <p:xfrm>
            <a:off x="1206" y="2157"/>
            <a:ext cx="2804" cy="912"/>
          </p:xfrm>
          <a:graphic>
            <a:graphicData uri="http://schemas.openxmlformats.org/presentationml/2006/ole">
              <mc:AlternateContent xmlns:mc="http://schemas.openxmlformats.org/markup-compatibility/2006">
                <mc:Choice xmlns:v="urn:schemas-microsoft-com:vml" Requires="v">
                  <p:oleObj spid="_x0000_s43011" name="Equation" r:id="rId5" imgW="1549080" imgH="457200" progId="Equation.DSMT4">
                    <p:embed/>
                  </p:oleObj>
                </mc:Choice>
                <mc:Fallback>
                  <p:oleObj name="Equation" r:id="rId5" imgW="1549080" imgH="457200" progId="Equation.DSMT4">
                    <p:embed/>
                    <p:pic>
                      <p:nvPicPr>
                        <p:cNvPr id="14950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 y="2157"/>
                          <a:ext cx="2804" cy="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08" name="Object 7"/>
            <p:cNvGraphicFramePr>
              <a:graphicFrameLocks noChangeAspect="1"/>
            </p:cNvGraphicFramePr>
            <p:nvPr/>
          </p:nvGraphicFramePr>
          <p:xfrm>
            <a:off x="1206" y="3019"/>
            <a:ext cx="2928" cy="864"/>
          </p:xfrm>
          <a:graphic>
            <a:graphicData uri="http://schemas.openxmlformats.org/presentationml/2006/ole">
              <mc:AlternateContent xmlns:mc="http://schemas.openxmlformats.org/markup-compatibility/2006">
                <mc:Choice xmlns:v="urn:schemas-microsoft-com:vml" Requires="v">
                  <p:oleObj spid="_x0000_s43012" name="Equation" r:id="rId7" imgW="1638000" imgH="457200" progId="Equation.DSMT4">
                    <p:embed/>
                  </p:oleObj>
                </mc:Choice>
                <mc:Fallback>
                  <p:oleObj name="Equation" r:id="rId7" imgW="1638000" imgH="457200" progId="Equation.DSMT4">
                    <p:embed/>
                    <p:pic>
                      <p:nvPicPr>
                        <p:cNvPr id="14950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6" y="3019"/>
                          <a:ext cx="2928"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9512" name="TextBox 7"/>
          <p:cNvSpPr txBox="1">
            <a:spLocks noChangeArrowheads="1"/>
          </p:cNvSpPr>
          <p:nvPr/>
        </p:nvSpPr>
        <p:spPr bwMode="auto">
          <a:xfrm>
            <a:off x="2208214" y="5661026"/>
            <a:ext cx="6048375" cy="523875"/>
          </a:xfrm>
          <a:prstGeom prst="rect">
            <a:avLst/>
          </a:prstGeom>
          <a:noFill/>
          <a:ln w="9525">
            <a:noFill/>
            <a:miter lim="800000"/>
            <a:headEnd/>
            <a:tailEnd/>
          </a:ln>
        </p:spPr>
        <p:txBody>
          <a:bodyPr>
            <a:spAutoFit/>
          </a:bodyPr>
          <a:lstStyle/>
          <a:p>
            <a:pPr algn="l"/>
            <a:r>
              <a:rPr lang="zh-CN" altLang="en-US" sz="2800" b="1">
                <a:latin typeface="Times New Roman" pitchFamily="18" charset="0"/>
                <a:ea typeface="华文细黑" pitchFamily="2" charset="-122"/>
                <a:cs typeface="Times New Roman" pitchFamily="18" charset="0"/>
              </a:rPr>
              <a:t>案例详见</a:t>
            </a:r>
            <a:r>
              <a:rPr lang="en-US" altLang="zh-CN" sz="2800" b="1">
                <a:latin typeface="Times New Roman" pitchFamily="18" charset="0"/>
                <a:ea typeface="华文细黑" pitchFamily="2" charset="-122"/>
                <a:cs typeface="Times New Roman" pitchFamily="18" charset="0"/>
              </a:rPr>
              <a:t>p234</a:t>
            </a:r>
            <a:r>
              <a:rPr lang="zh-CN" altLang="en-US" sz="2800" b="1">
                <a:latin typeface="Times New Roman" pitchFamily="18" charset="0"/>
                <a:ea typeface="华文细黑" pitchFamily="2" charset="-122"/>
                <a:cs typeface="Times New Roman" pitchFamily="18" charset="0"/>
              </a:rPr>
              <a:t>。</a:t>
            </a:r>
          </a:p>
        </p:txBody>
      </p:sp>
    </p:spTree>
    <p:extLst>
      <p:ext uri="{BB962C8B-B14F-4D97-AF65-F5344CB8AC3E}">
        <p14:creationId xmlns:p14="http://schemas.microsoft.com/office/powerpoint/2010/main" val="1697144784"/>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3"/>
          <p:cNvSpPr>
            <a:spLocks noGrp="1" noChangeArrowheads="1"/>
          </p:cNvSpPr>
          <p:nvPr>
            <p:ph type="body" idx="1"/>
          </p:nvPr>
        </p:nvSpPr>
        <p:spPr>
          <a:xfrm>
            <a:off x="1847850" y="1628776"/>
            <a:ext cx="8147050" cy="4873625"/>
          </a:xfrm>
        </p:spPr>
        <p:txBody>
          <a:bodyPr/>
          <a:lstStyle/>
          <a:p>
            <a:pPr eaLnBrk="1" hangingPunct="1"/>
            <a:r>
              <a:rPr lang="zh-CN" altLang="en-US" b="1">
                <a:latin typeface="华文细黑" pitchFamily="2" charset="-122"/>
                <a:ea typeface="华文细黑" pitchFamily="2" charset="-122"/>
              </a:rPr>
              <a:t>空头蝶式价差</a:t>
            </a:r>
          </a:p>
          <a:p>
            <a:pPr lvl="1" eaLnBrk="1" hangingPunct="1"/>
            <a:r>
              <a:rPr lang="zh-CN" altLang="en-US" sz="2800" b="1">
                <a:latin typeface="华文细黑" pitchFamily="2" charset="-122"/>
                <a:ea typeface="华文细黑" pitchFamily="2" charset="-122"/>
              </a:rPr>
              <a:t>卖出一个协定价格较低的看涨（或看跌）期权</a:t>
            </a:r>
          </a:p>
          <a:p>
            <a:pPr lvl="1" eaLnBrk="1" hangingPunct="1"/>
            <a:r>
              <a:rPr lang="zh-CN" altLang="en-US" sz="2800" b="1">
                <a:latin typeface="华文细黑" pitchFamily="2" charset="-122"/>
                <a:ea typeface="华文细黑" pitchFamily="2" charset="-122"/>
              </a:rPr>
              <a:t>卖出一个协定价格较高的看涨（或看跌）期权</a:t>
            </a:r>
          </a:p>
          <a:p>
            <a:pPr lvl="1" eaLnBrk="1" hangingPunct="1"/>
            <a:r>
              <a:rPr lang="zh-CN" altLang="en-US" sz="2800" b="1">
                <a:latin typeface="华文细黑" pitchFamily="2" charset="-122"/>
                <a:ea typeface="华文细黑" pitchFamily="2" charset="-122"/>
              </a:rPr>
              <a:t>买进两个协定价格介于上述两个价格之间的看</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涨（或看跌）期权</a:t>
            </a:r>
          </a:p>
          <a:p>
            <a:pPr eaLnBrk="1" hangingPunct="1"/>
            <a:endParaRPr lang="en-US" altLang="zh-CN" smtClean="0"/>
          </a:p>
        </p:txBody>
      </p:sp>
      <p:sp>
        <p:nvSpPr>
          <p:cNvPr id="4" name="Rectangle 2"/>
          <p:cNvSpPr>
            <a:spLocks noGrp="1" noChangeArrowheads="1"/>
          </p:cNvSpPr>
          <p:nvPr>
            <p:ph type="title"/>
          </p:nvPr>
        </p:nvSpPr>
        <p:spPr>
          <a:xfrm>
            <a:off x="2063750" y="549276"/>
            <a:ext cx="7467600" cy="652463"/>
          </a:xfrm>
        </p:spPr>
        <p:txBody>
          <a:bodyPr/>
          <a:lstStyle/>
          <a:p>
            <a:pPr eaLnBrk="1" hangingPunct="1">
              <a:defRPr/>
            </a:pPr>
            <a:r>
              <a:rPr lang="zh-CN" altLang="en-US" sz="3600" b="1" dirty="0"/>
              <a:t>蝶式价差</a:t>
            </a:r>
          </a:p>
        </p:txBody>
      </p:sp>
    </p:spTree>
    <p:extLst>
      <p:ext uri="{BB962C8B-B14F-4D97-AF65-F5344CB8AC3E}">
        <p14:creationId xmlns:p14="http://schemas.microsoft.com/office/powerpoint/2010/main" val="3659161995"/>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47850" y="333375"/>
            <a:ext cx="7467600" cy="579438"/>
          </a:xfrm>
        </p:spPr>
        <p:txBody>
          <a:bodyPr/>
          <a:lstStyle/>
          <a:p>
            <a:pPr algn="ctr" eaLnBrk="1" hangingPunct="1">
              <a:defRPr/>
            </a:pPr>
            <a:r>
              <a:rPr lang="zh-CN" altLang="en-US" sz="3200" b="1" dirty="0"/>
              <a:t>空头蝶式价差在到期日的盈亏</a:t>
            </a:r>
          </a:p>
        </p:txBody>
      </p:sp>
      <p:grpSp>
        <p:nvGrpSpPr>
          <p:cNvPr id="764931" name="Group 4"/>
          <p:cNvGrpSpPr>
            <a:grpSpLocks/>
          </p:cNvGrpSpPr>
          <p:nvPr/>
        </p:nvGrpSpPr>
        <p:grpSpPr bwMode="auto">
          <a:xfrm>
            <a:off x="2279650" y="981075"/>
            <a:ext cx="7239000" cy="5257800"/>
            <a:chOff x="864" y="624"/>
            <a:chExt cx="4560" cy="3312"/>
          </a:xfrm>
        </p:grpSpPr>
        <p:sp>
          <p:nvSpPr>
            <p:cNvPr id="764934" name="Line 5"/>
            <p:cNvSpPr>
              <a:spLocks noChangeShapeType="1"/>
            </p:cNvSpPr>
            <p:nvPr/>
          </p:nvSpPr>
          <p:spPr bwMode="auto">
            <a:xfrm>
              <a:off x="960" y="960"/>
              <a:ext cx="0" cy="2928"/>
            </a:xfrm>
            <a:prstGeom prst="line">
              <a:avLst/>
            </a:prstGeom>
            <a:noFill/>
            <a:ln w="38100">
              <a:solidFill>
                <a:srgbClr val="0000FF"/>
              </a:solidFill>
              <a:round/>
              <a:headEnd/>
              <a:tailEnd/>
            </a:ln>
          </p:spPr>
          <p:txBody>
            <a:bodyPr/>
            <a:lstStyle/>
            <a:p>
              <a:endParaRPr lang="zh-CN" altLang="en-US"/>
            </a:p>
          </p:txBody>
        </p:sp>
        <p:sp>
          <p:nvSpPr>
            <p:cNvPr id="764935" name="Line 6"/>
            <p:cNvSpPr>
              <a:spLocks noChangeShapeType="1"/>
            </p:cNvSpPr>
            <p:nvPr/>
          </p:nvSpPr>
          <p:spPr bwMode="auto">
            <a:xfrm>
              <a:off x="960" y="2448"/>
              <a:ext cx="4320" cy="0"/>
            </a:xfrm>
            <a:prstGeom prst="line">
              <a:avLst/>
            </a:prstGeom>
            <a:noFill/>
            <a:ln w="38100">
              <a:solidFill>
                <a:srgbClr val="0000FF"/>
              </a:solidFill>
              <a:round/>
              <a:headEnd/>
              <a:tailEnd/>
            </a:ln>
          </p:spPr>
          <p:txBody>
            <a:bodyPr/>
            <a:lstStyle/>
            <a:p>
              <a:endParaRPr lang="zh-CN" altLang="en-US"/>
            </a:p>
          </p:txBody>
        </p:sp>
        <p:sp>
          <p:nvSpPr>
            <p:cNvPr id="764936" name="Line 7"/>
            <p:cNvSpPr>
              <a:spLocks noChangeShapeType="1"/>
            </p:cNvSpPr>
            <p:nvPr/>
          </p:nvSpPr>
          <p:spPr bwMode="auto">
            <a:xfrm>
              <a:off x="960" y="2064"/>
              <a:ext cx="1152" cy="0"/>
            </a:xfrm>
            <a:prstGeom prst="line">
              <a:avLst/>
            </a:prstGeom>
            <a:noFill/>
            <a:ln w="38100">
              <a:solidFill>
                <a:schemeClr val="tx1"/>
              </a:solidFill>
              <a:round/>
              <a:headEnd/>
              <a:tailEnd/>
            </a:ln>
          </p:spPr>
          <p:txBody>
            <a:bodyPr/>
            <a:lstStyle/>
            <a:p>
              <a:endParaRPr lang="zh-CN" altLang="en-US"/>
            </a:p>
          </p:txBody>
        </p:sp>
        <p:sp>
          <p:nvSpPr>
            <p:cNvPr id="764937" name="Line 8"/>
            <p:cNvSpPr>
              <a:spLocks noChangeShapeType="1"/>
            </p:cNvSpPr>
            <p:nvPr/>
          </p:nvSpPr>
          <p:spPr bwMode="auto">
            <a:xfrm>
              <a:off x="3552" y="2112"/>
              <a:ext cx="1440" cy="0"/>
            </a:xfrm>
            <a:prstGeom prst="line">
              <a:avLst/>
            </a:prstGeom>
            <a:noFill/>
            <a:ln w="38100">
              <a:solidFill>
                <a:schemeClr val="tx1"/>
              </a:solidFill>
              <a:round/>
              <a:headEnd/>
              <a:tailEnd/>
            </a:ln>
          </p:spPr>
          <p:txBody>
            <a:bodyPr/>
            <a:lstStyle/>
            <a:p>
              <a:endParaRPr lang="zh-CN" altLang="en-US"/>
            </a:p>
          </p:txBody>
        </p:sp>
        <p:sp>
          <p:nvSpPr>
            <p:cNvPr id="764938" name="Line 9"/>
            <p:cNvSpPr>
              <a:spLocks noChangeShapeType="1"/>
            </p:cNvSpPr>
            <p:nvPr/>
          </p:nvSpPr>
          <p:spPr bwMode="auto">
            <a:xfrm>
              <a:off x="2112" y="2064"/>
              <a:ext cx="720" cy="1824"/>
            </a:xfrm>
            <a:prstGeom prst="line">
              <a:avLst/>
            </a:prstGeom>
            <a:noFill/>
            <a:ln w="28575">
              <a:solidFill>
                <a:srgbClr val="003366"/>
              </a:solidFill>
              <a:round/>
              <a:headEnd/>
              <a:tailEnd/>
            </a:ln>
          </p:spPr>
          <p:txBody>
            <a:bodyPr/>
            <a:lstStyle/>
            <a:p>
              <a:endParaRPr lang="zh-CN" altLang="en-US"/>
            </a:p>
          </p:txBody>
        </p:sp>
        <p:sp>
          <p:nvSpPr>
            <p:cNvPr id="764939" name="Line 10"/>
            <p:cNvSpPr>
              <a:spLocks noChangeShapeType="1"/>
            </p:cNvSpPr>
            <p:nvPr/>
          </p:nvSpPr>
          <p:spPr bwMode="auto">
            <a:xfrm flipH="1">
              <a:off x="2832" y="2112"/>
              <a:ext cx="720" cy="1776"/>
            </a:xfrm>
            <a:prstGeom prst="line">
              <a:avLst/>
            </a:prstGeom>
            <a:noFill/>
            <a:ln w="28575">
              <a:solidFill>
                <a:srgbClr val="003366"/>
              </a:solidFill>
              <a:round/>
              <a:headEnd/>
              <a:tailEnd/>
            </a:ln>
          </p:spPr>
          <p:txBody>
            <a:bodyPr/>
            <a:lstStyle/>
            <a:p>
              <a:endParaRPr lang="zh-CN" altLang="en-US"/>
            </a:p>
          </p:txBody>
        </p:sp>
        <p:sp>
          <p:nvSpPr>
            <p:cNvPr id="764940" name="Line 11"/>
            <p:cNvSpPr>
              <a:spLocks noChangeShapeType="1"/>
            </p:cNvSpPr>
            <p:nvPr/>
          </p:nvSpPr>
          <p:spPr bwMode="auto">
            <a:xfrm>
              <a:off x="2832" y="2448"/>
              <a:ext cx="0" cy="1488"/>
            </a:xfrm>
            <a:prstGeom prst="line">
              <a:avLst/>
            </a:prstGeom>
            <a:noFill/>
            <a:ln w="38100">
              <a:solidFill>
                <a:srgbClr val="FF0000"/>
              </a:solidFill>
              <a:prstDash val="sysDot"/>
              <a:round/>
              <a:headEnd/>
              <a:tailEnd/>
            </a:ln>
          </p:spPr>
          <p:txBody>
            <a:bodyPr/>
            <a:lstStyle/>
            <a:p>
              <a:endParaRPr lang="zh-CN" altLang="en-US"/>
            </a:p>
          </p:txBody>
        </p:sp>
        <p:sp>
          <p:nvSpPr>
            <p:cNvPr id="764941" name="Rectangle 12"/>
            <p:cNvSpPr>
              <a:spLocks noChangeArrowheads="1"/>
            </p:cNvSpPr>
            <p:nvPr/>
          </p:nvSpPr>
          <p:spPr bwMode="auto">
            <a:xfrm>
              <a:off x="2544" y="2112"/>
              <a:ext cx="480" cy="288"/>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cs typeface="Times New Roman" pitchFamily="18" charset="0"/>
                </a:rPr>
                <a:t>X</a:t>
              </a:r>
              <a:r>
                <a:rPr lang="en-US" altLang="zh-CN" sz="1600" b="1" i="1">
                  <a:latin typeface="Times New Roman" pitchFamily="18" charset="0"/>
                  <a:cs typeface="Times New Roman" pitchFamily="18" charset="0"/>
                </a:rPr>
                <a:t>M</a:t>
              </a:r>
              <a:endParaRPr lang="en-US" altLang="zh-CN" sz="2800" b="1" i="1">
                <a:latin typeface="Times New Roman" pitchFamily="18" charset="0"/>
                <a:cs typeface="Times New Roman" pitchFamily="18" charset="0"/>
              </a:endParaRPr>
            </a:p>
          </p:txBody>
        </p:sp>
        <p:sp>
          <p:nvSpPr>
            <p:cNvPr id="764942" name="Rectangle 24"/>
            <p:cNvSpPr>
              <a:spLocks noChangeArrowheads="1"/>
            </p:cNvSpPr>
            <p:nvPr/>
          </p:nvSpPr>
          <p:spPr bwMode="auto">
            <a:xfrm>
              <a:off x="4368" y="2496"/>
              <a:ext cx="1056" cy="288"/>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市场价格</a:t>
              </a:r>
            </a:p>
          </p:txBody>
        </p:sp>
        <p:sp>
          <p:nvSpPr>
            <p:cNvPr id="764943" name="Rectangle 25"/>
            <p:cNvSpPr>
              <a:spLocks noChangeArrowheads="1"/>
            </p:cNvSpPr>
            <p:nvPr/>
          </p:nvSpPr>
          <p:spPr bwMode="auto">
            <a:xfrm>
              <a:off x="864" y="624"/>
              <a:ext cx="432" cy="288"/>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盈亏</a:t>
              </a:r>
            </a:p>
          </p:txBody>
        </p:sp>
        <p:sp>
          <p:nvSpPr>
            <p:cNvPr id="764944" name="Line 26"/>
            <p:cNvSpPr>
              <a:spLocks noChangeShapeType="1"/>
            </p:cNvSpPr>
            <p:nvPr/>
          </p:nvSpPr>
          <p:spPr bwMode="auto">
            <a:xfrm>
              <a:off x="960" y="1728"/>
              <a:ext cx="144" cy="0"/>
            </a:xfrm>
            <a:prstGeom prst="line">
              <a:avLst/>
            </a:prstGeom>
            <a:noFill/>
            <a:ln w="9525">
              <a:solidFill>
                <a:schemeClr val="tx1"/>
              </a:solidFill>
              <a:round/>
              <a:headEnd/>
              <a:tailEnd/>
            </a:ln>
          </p:spPr>
          <p:txBody>
            <a:bodyPr/>
            <a:lstStyle/>
            <a:p>
              <a:endParaRPr lang="zh-CN" altLang="en-US"/>
            </a:p>
          </p:txBody>
        </p:sp>
        <p:sp>
          <p:nvSpPr>
            <p:cNvPr id="764945" name="Line 27"/>
            <p:cNvSpPr>
              <a:spLocks noChangeShapeType="1"/>
            </p:cNvSpPr>
            <p:nvPr/>
          </p:nvSpPr>
          <p:spPr bwMode="auto">
            <a:xfrm>
              <a:off x="960" y="1344"/>
              <a:ext cx="144" cy="0"/>
            </a:xfrm>
            <a:prstGeom prst="line">
              <a:avLst/>
            </a:prstGeom>
            <a:noFill/>
            <a:ln w="9525">
              <a:solidFill>
                <a:schemeClr val="tx1"/>
              </a:solidFill>
              <a:round/>
              <a:headEnd/>
              <a:tailEnd/>
            </a:ln>
          </p:spPr>
          <p:txBody>
            <a:bodyPr/>
            <a:lstStyle/>
            <a:p>
              <a:endParaRPr lang="zh-CN" altLang="en-US"/>
            </a:p>
          </p:txBody>
        </p:sp>
        <p:sp>
          <p:nvSpPr>
            <p:cNvPr id="764946" name="Line 28"/>
            <p:cNvSpPr>
              <a:spLocks noChangeShapeType="1"/>
            </p:cNvSpPr>
            <p:nvPr/>
          </p:nvSpPr>
          <p:spPr bwMode="auto">
            <a:xfrm>
              <a:off x="960" y="1008"/>
              <a:ext cx="144" cy="0"/>
            </a:xfrm>
            <a:prstGeom prst="line">
              <a:avLst/>
            </a:prstGeom>
            <a:noFill/>
            <a:ln w="9525">
              <a:solidFill>
                <a:schemeClr val="tx1"/>
              </a:solidFill>
              <a:round/>
              <a:headEnd/>
              <a:tailEnd/>
            </a:ln>
          </p:spPr>
          <p:txBody>
            <a:bodyPr/>
            <a:lstStyle/>
            <a:p>
              <a:endParaRPr lang="zh-CN" altLang="en-US"/>
            </a:p>
          </p:txBody>
        </p:sp>
        <p:sp>
          <p:nvSpPr>
            <p:cNvPr id="764947" name="Line 29"/>
            <p:cNvSpPr>
              <a:spLocks noChangeShapeType="1"/>
            </p:cNvSpPr>
            <p:nvPr/>
          </p:nvSpPr>
          <p:spPr bwMode="auto">
            <a:xfrm>
              <a:off x="960" y="2064"/>
              <a:ext cx="144" cy="0"/>
            </a:xfrm>
            <a:prstGeom prst="line">
              <a:avLst/>
            </a:prstGeom>
            <a:noFill/>
            <a:ln w="9525">
              <a:solidFill>
                <a:schemeClr val="tx1"/>
              </a:solidFill>
              <a:round/>
              <a:headEnd/>
              <a:tailEnd/>
            </a:ln>
          </p:spPr>
          <p:txBody>
            <a:bodyPr/>
            <a:lstStyle/>
            <a:p>
              <a:endParaRPr lang="zh-CN" altLang="en-US"/>
            </a:p>
          </p:txBody>
        </p:sp>
        <p:sp>
          <p:nvSpPr>
            <p:cNvPr id="764948" name="Line 30"/>
            <p:cNvSpPr>
              <a:spLocks noChangeShapeType="1"/>
            </p:cNvSpPr>
            <p:nvPr/>
          </p:nvSpPr>
          <p:spPr bwMode="auto">
            <a:xfrm>
              <a:off x="960" y="2784"/>
              <a:ext cx="144" cy="0"/>
            </a:xfrm>
            <a:prstGeom prst="line">
              <a:avLst/>
            </a:prstGeom>
            <a:noFill/>
            <a:ln w="9525">
              <a:solidFill>
                <a:schemeClr val="tx1"/>
              </a:solidFill>
              <a:round/>
              <a:headEnd/>
              <a:tailEnd/>
            </a:ln>
          </p:spPr>
          <p:txBody>
            <a:bodyPr/>
            <a:lstStyle/>
            <a:p>
              <a:endParaRPr lang="zh-CN" altLang="en-US"/>
            </a:p>
          </p:txBody>
        </p:sp>
        <p:sp>
          <p:nvSpPr>
            <p:cNvPr id="764949" name="Line 31"/>
            <p:cNvSpPr>
              <a:spLocks noChangeShapeType="1"/>
            </p:cNvSpPr>
            <p:nvPr/>
          </p:nvSpPr>
          <p:spPr bwMode="auto">
            <a:xfrm>
              <a:off x="960" y="3168"/>
              <a:ext cx="144" cy="0"/>
            </a:xfrm>
            <a:prstGeom prst="line">
              <a:avLst/>
            </a:prstGeom>
            <a:noFill/>
            <a:ln w="9525">
              <a:solidFill>
                <a:schemeClr val="tx1"/>
              </a:solidFill>
              <a:round/>
              <a:headEnd/>
              <a:tailEnd/>
            </a:ln>
          </p:spPr>
          <p:txBody>
            <a:bodyPr/>
            <a:lstStyle/>
            <a:p>
              <a:endParaRPr lang="zh-CN" altLang="en-US"/>
            </a:p>
          </p:txBody>
        </p:sp>
        <p:sp>
          <p:nvSpPr>
            <p:cNvPr id="764950" name="Line 32"/>
            <p:cNvSpPr>
              <a:spLocks noChangeShapeType="1"/>
            </p:cNvSpPr>
            <p:nvPr/>
          </p:nvSpPr>
          <p:spPr bwMode="auto">
            <a:xfrm>
              <a:off x="960" y="3552"/>
              <a:ext cx="144" cy="0"/>
            </a:xfrm>
            <a:prstGeom prst="line">
              <a:avLst/>
            </a:prstGeom>
            <a:noFill/>
            <a:ln w="9525">
              <a:solidFill>
                <a:schemeClr val="tx1"/>
              </a:solidFill>
              <a:round/>
              <a:headEnd/>
              <a:tailEnd/>
            </a:ln>
          </p:spPr>
          <p:txBody>
            <a:bodyPr/>
            <a:lstStyle/>
            <a:p>
              <a:endParaRPr lang="zh-CN" altLang="en-US"/>
            </a:p>
          </p:txBody>
        </p:sp>
        <p:sp>
          <p:nvSpPr>
            <p:cNvPr id="764951" name="Line 33"/>
            <p:cNvSpPr>
              <a:spLocks noChangeShapeType="1"/>
            </p:cNvSpPr>
            <p:nvPr/>
          </p:nvSpPr>
          <p:spPr bwMode="auto">
            <a:xfrm>
              <a:off x="960" y="3888"/>
              <a:ext cx="144" cy="0"/>
            </a:xfrm>
            <a:prstGeom prst="line">
              <a:avLst/>
            </a:prstGeom>
            <a:noFill/>
            <a:ln w="9525">
              <a:solidFill>
                <a:schemeClr val="tx1"/>
              </a:solidFill>
              <a:round/>
              <a:headEnd/>
              <a:tailEnd/>
            </a:ln>
          </p:spPr>
          <p:txBody>
            <a:bodyPr/>
            <a:lstStyle/>
            <a:p>
              <a:endParaRPr lang="zh-CN" altLang="en-US"/>
            </a:p>
          </p:txBody>
        </p:sp>
        <p:sp>
          <p:nvSpPr>
            <p:cNvPr id="764952" name="Line 34"/>
            <p:cNvSpPr>
              <a:spLocks noChangeShapeType="1"/>
            </p:cNvSpPr>
            <p:nvPr/>
          </p:nvSpPr>
          <p:spPr bwMode="auto">
            <a:xfrm flipV="1">
              <a:off x="2112" y="2064"/>
              <a:ext cx="0" cy="336"/>
            </a:xfrm>
            <a:prstGeom prst="line">
              <a:avLst/>
            </a:prstGeom>
            <a:noFill/>
            <a:ln w="57150">
              <a:solidFill>
                <a:srgbClr val="FF0000"/>
              </a:solidFill>
              <a:prstDash val="sysDot"/>
              <a:round/>
              <a:headEnd/>
              <a:tailEnd/>
            </a:ln>
          </p:spPr>
          <p:txBody>
            <a:bodyPr/>
            <a:lstStyle/>
            <a:p>
              <a:endParaRPr lang="zh-CN" altLang="en-US"/>
            </a:p>
          </p:txBody>
        </p:sp>
        <p:sp>
          <p:nvSpPr>
            <p:cNvPr id="764953" name="Line 35"/>
            <p:cNvSpPr>
              <a:spLocks noChangeShapeType="1"/>
            </p:cNvSpPr>
            <p:nvPr/>
          </p:nvSpPr>
          <p:spPr bwMode="auto">
            <a:xfrm flipV="1">
              <a:off x="3552" y="2112"/>
              <a:ext cx="0" cy="336"/>
            </a:xfrm>
            <a:prstGeom prst="line">
              <a:avLst/>
            </a:prstGeom>
            <a:noFill/>
            <a:ln w="57150">
              <a:solidFill>
                <a:srgbClr val="FF0000"/>
              </a:solidFill>
              <a:prstDash val="sysDot"/>
              <a:round/>
              <a:headEnd/>
              <a:tailEnd/>
            </a:ln>
          </p:spPr>
          <p:txBody>
            <a:bodyPr/>
            <a:lstStyle/>
            <a:p>
              <a:endParaRPr lang="zh-CN" altLang="en-US"/>
            </a:p>
          </p:txBody>
        </p:sp>
      </p:grpSp>
      <p:sp>
        <p:nvSpPr>
          <p:cNvPr id="764932" name="Rectangle 12"/>
          <p:cNvSpPr>
            <a:spLocks noChangeArrowheads="1"/>
          </p:cNvSpPr>
          <p:nvPr/>
        </p:nvSpPr>
        <p:spPr bwMode="auto">
          <a:xfrm>
            <a:off x="3719513" y="3933825"/>
            <a:ext cx="762000" cy="457200"/>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cs typeface="Times New Roman" pitchFamily="18" charset="0"/>
              </a:rPr>
              <a:t>X</a:t>
            </a:r>
            <a:r>
              <a:rPr lang="en-US" altLang="zh-CN" sz="1600" b="1" i="1">
                <a:latin typeface="Times New Roman" pitchFamily="18" charset="0"/>
                <a:cs typeface="Times New Roman" pitchFamily="18" charset="0"/>
              </a:rPr>
              <a:t>L</a:t>
            </a:r>
            <a:endParaRPr lang="en-US" altLang="zh-CN" sz="2800" b="1" i="1">
              <a:latin typeface="Times New Roman" pitchFamily="18" charset="0"/>
              <a:cs typeface="Times New Roman" pitchFamily="18" charset="0"/>
            </a:endParaRPr>
          </a:p>
        </p:txBody>
      </p:sp>
      <p:sp>
        <p:nvSpPr>
          <p:cNvPr id="764933" name="Rectangle 12"/>
          <p:cNvSpPr>
            <a:spLocks noChangeArrowheads="1"/>
          </p:cNvSpPr>
          <p:nvPr/>
        </p:nvSpPr>
        <p:spPr bwMode="auto">
          <a:xfrm>
            <a:off x="6311900" y="3933825"/>
            <a:ext cx="762000" cy="457200"/>
          </a:xfrm>
          <a:prstGeom prst="rect">
            <a:avLst/>
          </a:prstGeom>
          <a:solidFill>
            <a:schemeClr val="accent1"/>
          </a:solidFill>
          <a:ln w="9525">
            <a:noFill/>
            <a:miter lim="800000"/>
            <a:headEnd/>
            <a:tailEnd/>
          </a:ln>
        </p:spPr>
        <p:txBody>
          <a:bodyPr wrap="none" anchor="ctr"/>
          <a:lstStyle/>
          <a:p>
            <a:r>
              <a:rPr lang="en-US" altLang="zh-CN" sz="2800" b="1" i="1">
                <a:latin typeface="Times New Roman" pitchFamily="18" charset="0"/>
                <a:cs typeface="Times New Roman" pitchFamily="18" charset="0"/>
              </a:rPr>
              <a:t>X</a:t>
            </a:r>
            <a:r>
              <a:rPr lang="en-US" altLang="zh-CN" sz="1600" b="1" i="1">
                <a:latin typeface="Times New Roman" pitchFamily="18" charset="0"/>
                <a:cs typeface="Times New Roman" pitchFamily="18" charset="0"/>
              </a:rPr>
              <a:t>H</a:t>
            </a:r>
            <a:endParaRPr lang="en-US" altLang="zh-CN" sz="2800" b="1" i="1">
              <a:latin typeface="Times New Roman" pitchFamily="18" charset="0"/>
              <a:cs typeface="Times New Roman" pitchFamily="18" charset="0"/>
            </a:endParaRPr>
          </a:p>
        </p:txBody>
      </p:sp>
    </p:spTree>
    <p:extLst>
      <p:ext uri="{BB962C8B-B14F-4D97-AF65-F5344CB8AC3E}">
        <p14:creationId xmlns:p14="http://schemas.microsoft.com/office/powerpoint/2010/main" val="6403980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3"/>
          <p:cNvSpPr>
            <a:spLocks noGrp="1" noChangeArrowheads="1"/>
          </p:cNvSpPr>
          <p:nvPr>
            <p:ph type="body" idx="1"/>
          </p:nvPr>
        </p:nvSpPr>
        <p:spPr>
          <a:xfrm>
            <a:off x="1919288" y="1412875"/>
            <a:ext cx="8280400" cy="4103688"/>
          </a:xfrm>
        </p:spPr>
        <p:txBody>
          <a:bodyPr/>
          <a:lstStyle/>
          <a:p>
            <a:pPr eaLnBrk="1" hangingPunct="1"/>
            <a:r>
              <a:rPr lang="zh-CN" altLang="en-US" b="1">
                <a:latin typeface="华文细黑" pitchFamily="2" charset="-122"/>
                <a:ea typeface="华文细黑" pitchFamily="2" charset="-122"/>
              </a:rPr>
              <a:t>最大收益</a:t>
            </a:r>
          </a:p>
          <a:p>
            <a:pPr eaLnBrk="1" hangingPunct="1"/>
            <a:endParaRPr lang="en-US" altLang="zh-CN" smtClean="0"/>
          </a:p>
          <a:p>
            <a:pPr eaLnBrk="1" hangingPunct="1"/>
            <a:endParaRPr lang="zh-CN" altLang="en-US" smtClean="0"/>
          </a:p>
          <a:p>
            <a:pPr eaLnBrk="1" hangingPunct="1"/>
            <a:r>
              <a:rPr lang="zh-CN" altLang="en-US" b="1">
                <a:latin typeface="华文细黑" pitchFamily="2" charset="-122"/>
                <a:ea typeface="华文细黑" pitchFamily="2" charset="-122"/>
              </a:rPr>
              <a:t>最大损失</a:t>
            </a:r>
          </a:p>
          <a:p>
            <a:pPr eaLnBrk="1" hangingPunct="1"/>
            <a:endParaRPr lang="zh-CN" altLang="en-US" smtClean="0"/>
          </a:p>
          <a:p>
            <a:pPr eaLnBrk="1" hangingPunct="1"/>
            <a:endParaRPr lang="zh-CN" altLang="en-US" smtClean="0"/>
          </a:p>
          <a:p>
            <a:pPr eaLnBrk="1" hangingPunct="1"/>
            <a:r>
              <a:rPr lang="zh-CN" altLang="en-US" b="1">
                <a:latin typeface="华文细黑" pitchFamily="2" charset="-122"/>
                <a:ea typeface="华文细黑" pitchFamily="2" charset="-122"/>
              </a:rPr>
              <a:t>盈亏平衡</a:t>
            </a:r>
          </a:p>
          <a:p>
            <a:pPr eaLnBrk="1" hangingPunct="1"/>
            <a:endParaRPr lang="en-US" altLang="zh-CN" smtClean="0"/>
          </a:p>
        </p:txBody>
      </p:sp>
      <p:graphicFrame>
        <p:nvGraphicFramePr>
          <p:cNvPr id="150530" name="Object 4"/>
          <p:cNvGraphicFramePr>
            <a:graphicFrameLocks noChangeAspect="1"/>
          </p:cNvGraphicFramePr>
          <p:nvPr/>
        </p:nvGraphicFramePr>
        <p:xfrm>
          <a:off x="3865564" y="2852738"/>
          <a:ext cx="6213475" cy="1295400"/>
        </p:xfrm>
        <a:graphic>
          <a:graphicData uri="http://schemas.openxmlformats.org/presentationml/2006/ole">
            <mc:AlternateContent xmlns:mc="http://schemas.openxmlformats.org/markup-compatibility/2006">
              <mc:Choice xmlns:v="urn:schemas-microsoft-com:vml" Requires="v">
                <p:oleObj spid="_x0000_s44034" name="Equation" r:id="rId3" imgW="2184120" imgH="457200" progId="Equation.DSMT4">
                  <p:embed/>
                </p:oleObj>
              </mc:Choice>
              <mc:Fallback>
                <p:oleObj name="Equation" r:id="rId3" imgW="2184120" imgH="457200" progId="Equation.DSMT4">
                  <p:embed/>
                  <p:pic>
                    <p:nvPicPr>
                      <p:cNvPr id="15053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5564" y="2852738"/>
                        <a:ext cx="62134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531" name="Object 5"/>
          <p:cNvGraphicFramePr>
            <a:graphicFrameLocks noChangeAspect="1"/>
          </p:cNvGraphicFramePr>
          <p:nvPr/>
        </p:nvGraphicFramePr>
        <p:xfrm>
          <a:off x="3935414" y="1412875"/>
          <a:ext cx="3976687" cy="1447800"/>
        </p:xfrm>
        <a:graphic>
          <a:graphicData uri="http://schemas.openxmlformats.org/presentationml/2006/ole">
            <mc:AlternateContent xmlns:mc="http://schemas.openxmlformats.org/markup-compatibility/2006">
              <mc:Choice xmlns:v="urn:schemas-microsoft-com:vml" Requires="v">
                <p:oleObj spid="_x0000_s44035" name="Equation" r:id="rId5" imgW="1384200" imgH="457200" progId="Equation.DSMT4">
                  <p:embed/>
                </p:oleObj>
              </mc:Choice>
              <mc:Fallback>
                <p:oleObj name="Equation" r:id="rId5" imgW="1384200" imgH="457200" progId="Equation.DSMT4">
                  <p:embed/>
                  <p:pic>
                    <p:nvPicPr>
                      <p:cNvPr id="15053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4" y="1412875"/>
                        <a:ext cx="3976687"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532" name="Object 6"/>
          <p:cNvGraphicFramePr>
            <a:graphicFrameLocks noChangeAspect="1"/>
          </p:cNvGraphicFramePr>
          <p:nvPr/>
        </p:nvGraphicFramePr>
        <p:xfrm>
          <a:off x="3989388" y="4149725"/>
          <a:ext cx="4648200" cy="1371600"/>
        </p:xfrm>
        <a:graphic>
          <a:graphicData uri="http://schemas.openxmlformats.org/presentationml/2006/ole">
            <mc:AlternateContent xmlns:mc="http://schemas.openxmlformats.org/markup-compatibility/2006">
              <mc:Choice xmlns:v="urn:schemas-microsoft-com:vml" Requires="v">
                <p:oleObj spid="_x0000_s44036" name="Equation" r:id="rId7" imgW="1638000" imgH="457200" progId="Equation.DSMT4">
                  <p:embed/>
                </p:oleObj>
              </mc:Choice>
              <mc:Fallback>
                <p:oleObj name="Equation" r:id="rId7" imgW="1638000" imgH="457200" progId="Equation.DSMT4">
                  <p:embed/>
                  <p:pic>
                    <p:nvPicPr>
                      <p:cNvPr id="15053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9388" y="4149725"/>
                        <a:ext cx="46482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a:xfrm>
            <a:off x="1919288" y="404814"/>
            <a:ext cx="7467600" cy="581025"/>
          </a:xfrm>
        </p:spPr>
        <p:txBody>
          <a:bodyPr/>
          <a:lstStyle/>
          <a:p>
            <a:pPr eaLnBrk="1" hangingPunct="1">
              <a:defRPr/>
            </a:pPr>
            <a:r>
              <a:rPr lang="zh-CN" altLang="en-US" sz="3200" b="1" dirty="0"/>
              <a:t>盈亏分析</a:t>
            </a:r>
            <a:endParaRPr lang="zh-CN" altLang="zh-CN" sz="3200" b="1" dirty="0"/>
          </a:p>
        </p:txBody>
      </p:sp>
    </p:spTree>
    <p:extLst>
      <p:ext uri="{BB962C8B-B14F-4D97-AF65-F5344CB8AC3E}">
        <p14:creationId xmlns:p14="http://schemas.microsoft.com/office/powerpoint/2010/main" val="1784270094"/>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92313" y="404814"/>
            <a:ext cx="7467600" cy="725487"/>
          </a:xfrm>
        </p:spPr>
        <p:txBody>
          <a:bodyPr/>
          <a:lstStyle/>
          <a:p>
            <a:pPr eaLnBrk="1" hangingPunct="1">
              <a:defRPr/>
            </a:pPr>
            <a:r>
              <a:rPr lang="zh-CN" altLang="en-US" sz="3600" b="1" dirty="0"/>
              <a:t>蝶式价差</a:t>
            </a:r>
            <a:endParaRPr lang="zh-CN" altLang="zh-CN" sz="3600" b="1" dirty="0"/>
          </a:p>
        </p:txBody>
      </p:sp>
      <p:sp>
        <p:nvSpPr>
          <p:cNvPr id="765955" name="Rectangle 3"/>
          <p:cNvSpPr>
            <a:spLocks noGrp="1" noChangeArrowheads="1"/>
          </p:cNvSpPr>
          <p:nvPr>
            <p:ph type="body" idx="1"/>
          </p:nvPr>
        </p:nvSpPr>
        <p:spPr>
          <a:xfrm>
            <a:off x="1981200" y="1600201"/>
            <a:ext cx="7467600" cy="4873625"/>
          </a:xfrm>
        </p:spPr>
        <p:txBody>
          <a:bodyPr/>
          <a:lstStyle/>
          <a:p>
            <a:pPr eaLnBrk="1" hangingPunct="1"/>
            <a:r>
              <a:rPr lang="zh-CN" altLang="en-US" b="1">
                <a:latin typeface="Times New Roman" pitchFamily="18" charset="0"/>
                <a:ea typeface="华文细黑" pitchFamily="2" charset="-122"/>
                <a:cs typeface="Times New Roman" pitchFamily="18" charset="0"/>
              </a:rPr>
              <a:t>蝶式价差的性质</a:t>
            </a:r>
          </a:p>
          <a:p>
            <a:pPr lvl="1" eaLnBrk="1" hangingPunct="1"/>
            <a:r>
              <a:rPr lang="zh-CN" altLang="en-US" sz="2800" b="1">
                <a:latin typeface="Times New Roman" pitchFamily="18" charset="0"/>
                <a:ea typeface="华文细黑" pitchFamily="2" charset="-122"/>
                <a:cs typeface="Times New Roman" pitchFamily="18" charset="0"/>
              </a:rPr>
              <a:t>牛市价差与熊市价差的组合</a:t>
            </a:r>
          </a:p>
          <a:p>
            <a:pPr lvl="1" eaLnBrk="1" hangingPunct="1"/>
            <a:r>
              <a:rPr lang="en-US" altLang="zh-CN" sz="2800" b="1">
                <a:latin typeface="Times New Roman" pitchFamily="18" charset="0"/>
                <a:ea typeface="华文细黑" pitchFamily="2" charset="-122"/>
                <a:cs typeface="Times New Roman" pitchFamily="18" charset="0"/>
              </a:rPr>
              <a:t>A.</a:t>
            </a:r>
            <a:r>
              <a:rPr lang="zh-CN" altLang="en-US" sz="2800" b="1">
                <a:latin typeface="Times New Roman" pitchFamily="18" charset="0"/>
                <a:ea typeface="华文细黑" pitchFamily="2" charset="-122"/>
                <a:cs typeface="Times New Roman" pitchFamily="18" charset="0"/>
              </a:rPr>
              <a:t>买进一个协定价格低的期权</a:t>
            </a:r>
          </a:p>
          <a:p>
            <a:pPr lvl="1" eaLnBrk="1" hangingPunct="1"/>
            <a:r>
              <a:rPr lang="en-US" altLang="zh-CN" sz="2800" b="1">
                <a:latin typeface="Times New Roman" pitchFamily="18" charset="0"/>
                <a:ea typeface="华文细黑" pitchFamily="2" charset="-122"/>
                <a:cs typeface="Times New Roman" pitchFamily="18" charset="0"/>
              </a:rPr>
              <a:t>B.</a:t>
            </a:r>
            <a:r>
              <a:rPr lang="zh-CN" altLang="en-US" sz="2800" b="1">
                <a:latin typeface="Times New Roman" pitchFamily="18" charset="0"/>
                <a:ea typeface="华文细黑" pitchFamily="2" charset="-122"/>
                <a:cs typeface="Times New Roman" pitchFamily="18" charset="0"/>
              </a:rPr>
              <a:t>卖出一个协定价格为中间价的期权</a:t>
            </a:r>
          </a:p>
          <a:p>
            <a:pPr lvl="1" eaLnBrk="1" hangingPunct="1"/>
            <a:r>
              <a:rPr lang="en-US" altLang="zh-CN" sz="2800" b="1">
                <a:latin typeface="Times New Roman" pitchFamily="18" charset="0"/>
                <a:ea typeface="华文细黑" pitchFamily="2" charset="-122"/>
                <a:cs typeface="Times New Roman" pitchFamily="18" charset="0"/>
              </a:rPr>
              <a:t>C.</a:t>
            </a:r>
            <a:r>
              <a:rPr lang="zh-CN" altLang="en-US" sz="2800" b="1">
                <a:latin typeface="Times New Roman" pitchFamily="18" charset="0"/>
                <a:ea typeface="华文细黑" pitchFamily="2" charset="-122"/>
                <a:cs typeface="Times New Roman" pitchFamily="18" charset="0"/>
              </a:rPr>
              <a:t>卖出一个协定价格为中间价的期权</a:t>
            </a:r>
          </a:p>
          <a:p>
            <a:pPr lvl="1" eaLnBrk="1" hangingPunct="1"/>
            <a:r>
              <a:rPr lang="en-US" altLang="zh-CN" sz="2800" b="1">
                <a:latin typeface="Times New Roman" pitchFamily="18" charset="0"/>
                <a:ea typeface="华文细黑" pitchFamily="2" charset="-122"/>
                <a:cs typeface="Times New Roman" pitchFamily="18" charset="0"/>
              </a:rPr>
              <a:t>D.</a:t>
            </a:r>
            <a:r>
              <a:rPr lang="zh-CN" altLang="en-US" sz="2800" b="1">
                <a:latin typeface="Times New Roman" pitchFamily="18" charset="0"/>
                <a:ea typeface="华文细黑" pitchFamily="2" charset="-122"/>
                <a:cs typeface="Times New Roman" pitchFamily="18" charset="0"/>
              </a:rPr>
              <a:t>买进一个协定价格高的期权</a:t>
            </a:r>
          </a:p>
          <a:p>
            <a:pPr lvl="1" eaLnBrk="1" hangingPunct="1"/>
            <a:r>
              <a:rPr lang="en-US" altLang="zh-CN" sz="2800" b="1">
                <a:latin typeface="Times New Roman" pitchFamily="18" charset="0"/>
                <a:ea typeface="华文细黑" pitchFamily="2" charset="-122"/>
                <a:cs typeface="Times New Roman" pitchFamily="18" charset="0"/>
              </a:rPr>
              <a:t>A</a:t>
            </a:r>
            <a:r>
              <a:rPr lang="zh-CN" altLang="en-US" sz="2800" b="1">
                <a:latin typeface="Times New Roman" pitchFamily="18" charset="0"/>
                <a:ea typeface="华文细黑" pitchFamily="2" charset="-122"/>
                <a:cs typeface="Times New Roman" pitchFamily="18" charset="0"/>
              </a:rPr>
              <a:t>＋</a:t>
            </a:r>
            <a:r>
              <a:rPr lang="en-US" altLang="zh-CN" sz="2800" b="1">
                <a:latin typeface="Times New Roman" pitchFamily="18" charset="0"/>
                <a:ea typeface="华文细黑" pitchFamily="2" charset="-122"/>
                <a:cs typeface="Times New Roman" pitchFamily="18" charset="0"/>
              </a:rPr>
              <a:t>B</a:t>
            </a:r>
            <a:r>
              <a:rPr lang="zh-CN" altLang="en-US" sz="2800" b="1">
                <a:latin typeface="Times New Roman" pitchFamily="18" charset="0"/>
                <a:ea typeface="华文细黑" pitchFamily="2" charset="-122"/>
                <a:cs typeface="Times New Roman" pitchFamily="18" charset="0"/>
              </a:rPr>
              <a:t>是牛市价差</a:t>
            </a:r>
          </a:p>
          <a:p>
            <a:pPr lvl="1" eaLnBrk="1" hangingPunct="1"/>
            <a:r>
              <a:rPr lang="en-US" altLang="zh-CN" sz="2800" b="1">
                <a:latin typeface="Times New Roman" pitchFamily="18" charset="0"/>
                <a:ea typeface="华文细黑" pitchFamily="2" charset="-122"/>
                <a:cs typeface="Times New Roman" pitchFamily="18" charset="0"/>
              </a:rPr>
              <a:t>C</a:t>
            </a:r>
            <a:r>
              <a:rPr lang="zh-CN" altLang="en-US" sz="2800" b="1">
                <a:latin typeface="Times New Roman" pitchFamily="18" charset="0"/>
                <a:ea typeface="华文细黑" pitchFamily="2" charset="-122"/>
                <a:cs typeface="Times New Roman" pitchFamily="18" charset="0"/>
              </a:rPr>
              <a:t>＋</a:t>
            </a:r>
            <a:r>
              <a:rPr lang="en-US" altLang="zh-CN" sz="2800" b="1">
                <a:latin typeface="Times New Roman" pitchFamily="18" charset="0"/>
                <a:ea typeface="华文细黑" pitchFamily="2" charset="-122"/>
                <a:cs typeface="Times New Roman" pitchFamily="18" charset="0"/>
              </a:rPr>
              <a:t>D</a:t>
            </a:r>
            <a:r>
              <a:rPr lang="zh-CN" altLang="en-US" sz="2800" b="1">
                <a:latin typeface="Times New Roman" pitchFamily="18" charset="0"/>
                <a:ea typeface="华文细黑" pitchFamily="2" charset="-122"/>
                <a:cs typeface="Times New Roman" pitchFamily="18" charset="0"/>
              </a:rPr>
              <a:t>是熊市价差</a:t>
            </a:r>
          </a:p>
        </p:txBody>
      </p:sp>
    </p:spTree>
    <p:extLst>
      <p:ext uri="{BB962C8B-B14F-4D97-AF65-F5344CB8AC3E}">
        <p14:creationId xmlns:p14="http://schemas.microsoft.com/office/powerpoint/2010/main" val="2289768114"/>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3"/>
          <p:cNvSpPr>
            <a:spLocks noGrp="1" noChangeArrowheads="1"/>
          </p:cNvSpPr>
          <p:nvPr>
            <p:ph type="body" idx="1"/>
          </p:nvPr>
        </p:nvSpPr>
        <p:spPr>
          <a:xfrm>
            <a:off x="1847850" y="2133600"/>
            <a:ext cx="8496300" cy="3124200"/>
          </a:xfrm>
        </p:spPr>
        <p:txBody>
          <a:bodyPr/>
          <a:lstStyle/>
          <a:p>
            <a:pPr eaLnBrk="1" hangingPunct="1"/>
            <a:r>
              <a:rPr lang="zh-CN" altLang="en-US" b="1" smtClean="0">
                <a:latin typeface="华文细黑" pitchFamily="2" charset="-122"/>
                <a:ea typeface="华文细黑" pitchFamily="2" charset="-122"/>
              </a:rPr>
              <a:t>蝶式价差的适用场合与协定价格选择</a:t>
            </a:r>
          </a:p>
          <a:p>
            <a:pPr lvl="1" eaLnBrk="1" hangingPunct="1"/>
            <a:r>
              <a:rPr lang="zh-CN" altLang="en-US" b="1">
                <a:latin typeface="华文细黑" pitchFamily="2" charset="-122"/>
                <a:ea typeface="华文细黑" pitchFamily="2" charset="-122"/>
              </a:rPr>
              <a:t>多头适合预期市场价格平稳（</a:t>
            </a:r>
            <a:r>
              <a:rPr lang="zh-CN" altLang="en-US" b="1">
                <a:solidFill>
                  <a:srgbClr val="FF0000"/>
                </a:solidFill>
                <a:latin typeface="华文细黑" pitchFamily="2" charset="-122"/>
                <a:ea typeface="华文细黑" pitchFamily="2" charset="-122"/>
              </a:rPr>
              <a:t>处于盈利区间概率大</a:t>
            </a:r>
            <a:r>
              <a:rPr lang="zh-CN" altLang="en-US" b="1">
                <a:latin typeface="华文细黑" pitchFamily="2" charset="-122"/>
                <a:ea typeface="华文细黑" pitchFamily="2" charset="-122"/>
              </a:rPr>
              <a:t>）</a:t>
            </a:r>
          </a:p>
          <a:p>
            <a:pPr lvl="1" eaLnBrk="1" hangingPunct="1"/>
            <a:r>
              <a:rPr lang="zh-CN" altLang="en-US" b="1">
                <a:latin typeface="华文细黑" pitchFamily="2" charset="-122"/>
                <a:ea typeface="华文细黑" pitchFamily="2" charset="-122"/>
              </a:rPr>
              <a:t>空头适合预期市场价格较大变动（</a:t>
            </a:r>
            <a:r>
              <a:rPr lang="zh-CN" altLang="en-US" b="1">
                <a:solidFill>
                  <a:srgbClr val="FF0000"/>
                </a:solidFill>
                <a:latin typeface="华文细黑" pitchFamily="2" charset="-122"/>
                <a:ea typeface="华文细黑" pitchFamily="2" charset="-122"/>
              </a:rPr>
              <a:t>处于盈利区间概率大</a:t>
            </a:r>
            <a:r>
              <a:rPr lang="zh-CN" altLang="en-US" b="1">
                <a:latin typeface="华文细黑" pitchFamily="2" charset="-122"/>
                <a:ea typeface="华文细黑" pitchFamily="2" charset="-122"/>
              </a:rPr>
              <a:t>） ，但方向未知</a:t>
            </a:r>
          </a:p>
          <a:p>
            <a:pPr lvl="1" eaLnBrk="1" hangingPunct="1"/>
            <a:r>
              <a:rPr lang="zh-CN" altLang="en-US" b="1">
                <a:latin typeface="华文细黑" pitchFamily="2" charset="-122"/>
                <a:ea typeface="华文细黑" pitchFamily="2" charset="-122"/>
              </a:rPr>
              <a:t>预期市场价格比较稳定，多头蝶状价差选择接近市场价格的协定价格作为卖出的中间协定价格，即选平价期权</a:t>
            </a:r>
          </a:p>
          <a:p>
            <a:pPr lvl="1" eaLnBrk="1" hangingPunct="1"/>
            <a:r>
              <a:rPr lang="zh-CN" altLang="en-US" b="1">
                <a:latin typeface="华文细黑" pitchFamily="2" charset="-122"/>
                <a:ea typeface="华文细黑" pitchFamily="2" charset="-122"/>
              </a:rPr>
              <a:t>较高价格与较低价格的间隔代表获利可能性（</a:t>
            </a:r>
            <a:r>
              <a:rPr lang="en-US" altLang="zh-CN" b="1">
                <a:solidFill>
                  <a:srgbClr val="FF0000"/>
                </a:solidFill>
                <a:latin typeface="Times New Roman" pitchFamily="18" charset="0"/>
                <a:ea typeface="华文细黑" pitchFamily="2" charset="-122"/>
                <a:cs typeface="Times New Roman" pitchFamily="18" charset="0"/>
              </a:rPr>
              <a:t>?</a:t>
            </a:r>
            <a:r>
              <a:rPr lang="zh-CN" altLang="en-US" b="1">
                <a:latin typeface="华文细黑" pitchFamily="2" charset="-122"/>
                <a:ea typeface="华文细黑" pitchFamily="2" charset="-122"/>
              </a:rPr>
              <a:t>）</a:t>
            </a:r>
            <a:endParaRPr lang="en-US" altLang="zh-CN" b="1">
              <a:latin typeface="华文细黑" pitchFamily="2" charset="-122"/>
              <a:ea typeface="华文细黑" pitchFamily="2" charset="-122"/>
            </a:endParaRPr>
          </a:p>
        </p:txBody>
      </p:sp>
      <p:sp>
        <p:nvSpPr>
          <p:cNvPr id="4" name="Rectangle 2"/>
          <p:cNvSpPr>
            <a:spLocks noGrp="1" noChangeArrowheads="1"/>
          </p:cNvSpPr>
          <p:nvPr>
            <p:ph type="title"/>
          </p:nvPr>
        </p:nvSpPr>
        <p:spPr>
          <a:xfrm>
            <a:off x="2063750" y="908050"/>
            <a:ext cx="7467600" cy="725488"/>
          </a:xfrm>
        </p:spPr>
        <p:txBody>
          <a:bodyPr/>
          <a:lstStyle/>
          <a:p>
            <a:pPr eaLnBrk="1" hangingPunct="1">
              <a:defRPr/>
            </a:pPr>
            <a:r>
              <a:rPr lang="zh-CN" altLang="en-US" sz="3600" b="1" dirty="0"/>
              <a:t>蝶式价差</a:t>
            </a:r>
            <a:endParaRPr lang="zh-CN" altLang="zh-CN" sz="3600" b="1" dirty="0"/>
          </a:p>
        </p:txBody>
      </p:sp>
    </p:spTree>
    <p:extLst>
      <p:ext uri="{BB962C8B-B14F-4D97-AF65-F5344CB8AC3E}">
        <p14:creationId xmlns:p14="http://schemas.microsoft.com/office/powerpoint/2010/main" val="691410002"/>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1703388" y="620713"/>
            <a:ext cx="8640762" cy="5256212"/>
          </a:xfrm>
        </p:spPr>
        <p:txBody>
          <a:bodyPr>
            <a:normAutofit fontScale="92500" lnSpcReduction="10000"/>
          </a:bodyPr>
          <a:lstStyle/>
          <a:p>
            <a:pPr eaLnBrk="1" hangingPunct="1">
              <a:buFont typeface="Wingdings" pitchFamily="2" charset="2"/>
              <a:buNone/>
              <a:defRPr/>
            </a:pPr>
            <a:r>
              <a:rPr lang="zh-CN" altLang="en-US" sz="3200" b="1" dirty="0">
                <a:solidFill>
                  <a:srgbClr val="FF0000"/>
                </a:solidFill>
                <a:latin typeface="+mn-ea"/>
              </a:rPr>
              <a:t>比率价差和比率反价差</a:t>
            </a:r>
          </a:p>
          <a:p>
            <a:pPr>
              <a:spcAft>
                <a:spcPts val="600"/>
              </a:spcAft>
              <a:defRPr/>
            </a:pPr>
            <a:r>
              <a:rPr lang="zh-CN" altLang="en-US" b="1" dirty="0">
                <a:latin typeface="华文细黑" pitchFamily="2" charset="-122"/>
                <a:ea typeface="华文细黑" pitchFamily="2" charset="-122"/>
              </a:rPr>
              <a:t>比率价差和反价差组合策略都是指购入一类期权，出</a:t>
            </a:r>
            <a:endParaRPr lang="en-US" altLang="zh-CN" b="1" dirty="0">
              <a:latin typeface="华文细黑" pitchFamily="2" charset="-122"/>
              <a:ea typeface="华文细黑" pitchFamily="2" charset="-122"/>
            </a:endParaRPr>
          </a:p>
          <a:p>
            <a:pPr>
              <a:spcAft>
                <a:spcPts val="600"/>
              </a:spcAft>
              <a:buNone/>
              <a:defRPr/>
            </a:pPr>
            <a:r>
              <a:rPr lang="zh-CN" altLang="en-US" b="1" dirty="0">
                <a:latin typeface="华文细黑" pitchFamily="2" charset="-122"/>
                <a:ea typeface="华文细黑" pitchFamily="2" charset="-122"/>
              </a:rPr>
              <a:t>售不同约定价格的一定倍数的同类期权。</a:t>
            </a:r>
          </a:p>
          <a:p>
            <a:pPr>
              <a:spcAft>
                <a:spcPts val="600"/>
              </a:spcAft>
              <a:defRPr/>
            </a:pPr>
            <a:r>
              <a:rPr lang="zh-CN" altLang="en-US" b="1" dirty="0">
                <a:latin typeface="华文细黑" pitchFamily="2" charset="-122"/>
                <a:ea typeface="华文细黑" pitchFamily="2" charset="-122"/>
              </a:rPr>
              <a:t>比率价差</a:t>
            </a:r>
            <a:r>
              <a:rPr lang="en-US" altLang="zh-CN" b="1" dirty="0">
                <a:latin typeface="华文细黑" pitchFamily="2" charset="-122"/>
                <a:ea typeface="华文细黑" pitchFamily="2" charset="-122"/>
              </a:rPr>
              <a:t>:</a:t>
            </a:r>
          </a:p>
          <a:p>
            <a:pPr>
              <a:spcAft>
                <a:spcPts val="600"/>
              </a:spcAft>
              <a:buNone/>
              <a:defRPr/>
            </a:pPr>
            <a:r>
              <a:rPr lang="en-US" altLang="zh-CN" b="1" dirty="0">
                <a:latin typeface="华文细黑" pitchFamily="2" charset="-122"/>
                <a:ea typeface="华文细黑" pitchFamily="2" charset="-122"/>
              </a:rPr>
              <a:t>     </a:t>
            </a:r>
            <a:r>
              <a:rPr lang="zh-CN" altLang="en-US" b="1" dirty="0">
                <a:solidFill>
                  <a:srgbClr val="FF0000"/>
                </a:solidFill>
                <a:latin typeface="华文细黑" pitchFamily="2" charset="-122"/>
                <a:ea typeface="华文细黑" pitchFamily="2" charset="-122"/>
              </a:rPr>
              <a:t>售出的期权比购入的期权多</a:t>
            </a:r>
            <a:r>
              <a:rPr lang="zh-CN" altLang="en-US" b="1" dirty="0">
                <a:latin typeface="华文细黑" pitchFamily="2" charset="-122"/>
                <a:ea typeface="华文细黑" pitchFamily="2" charset="-122"/>
              </a:rPr>
              <a:t>的一种期权组合。</a:t>
            </a:r>
          </a:p>
          <a:p>
            <a:pPr>
              <a:spcAft>
                <a:spcPts val="600"/>
              </a:spcAft>
              <a:defRPr/>
            </a:pPr>
            <a:r>
              <a:rPr lang="zh-CN" altLang="en-US" b="1" dirty="0">
                <a:latin typeface="华文细黑" pitchFamily="2" charset="-122"/>
                <a:ea typeface="华文细黑" pitchFamily="2" charset="-122"/>
              </a:rPr>
              <a:t>比率反价差</a:t>
            </a:r>
            <a:r>
              <a:rPr lang="en-US" altLang="zh-CN" b="1" dirty="0">
                <a:latin typeface="华文细黑" pitchFamily="2" charset="-122"/>
                <a:ea typeface="华文细黑" pitchFamily="2" charset="-122"/>
              </a:rPr>
              <a:t>:</a:t>
            </a:r>
          </a:p>
          <a:p>
            <a:pPr>
              <a:spcAft>
                <a:spcPts val="600"/>
              </a:spcAft>
              <a:buNone/>
              <a:defRPr/>
            </a:pPr>
            <a:r>
              <a:rPr lang="zh-CN" altLang="en-US" b="1" dirty="0">
                <a:solidFill>
                  <a:srgbClr val="FF0000"/>
                </a:solidFill>
                <a:latin typeface="华文细黑" pitchFamily="2" charset="-122"/>
                <a:ea typeface="华文细黑" pitchFamily="2" charset="-122"/>
              </a:rPr>
              <a:t>     购入的期权比出售的期权多</a:t>
            </a:r>
            <a:r>
              <a:rPr lang="zh-CN" altLang="en-US" b="1" dirty="0">
                <a:latin typeface="华文细黑" pitchFamily="2" charset="-122"/>
                <a:ea typeface="华文细黑" pitchFamily="2" charset="-122"/>
              </a:rPr>
              <a:t>的期权组合。</a:t>
            </a:r>
            <a:endParaRPr lang="en-US" altLang="zh-CN" b="1" dirty="0">
              <a:latin typeface="华文细黑" pitchFamily="2" charset="-122"/>
              <a:ea typeface="华文细黑" pitchFamily="2" charset="-122"/>
            </a:endParaRPr>
          </a:p>
          <a:p>
            <a:pPr>
              <a:spcAft>
                <a:spcPts val="600"/>
              </a:spcAft>
              <a:defRPr/>
            </a:pPr>
            <a:r>
              <a:rPr lang="zh-CN" altLang="en-US" b="1" dirty="0">
                <a:latin typeface="华文细黑" pitchFamily="2" charset="-122"/>
                <a:ea typeface="华文细黑" pitchFamily="2" charset="-122"/>
              </a:rPr>
              <a:t>具体又分为买权比率价差</a:t>
            </a:r>
            <a:r>
              <a:rPr lang="en-US" altLang="zh-CN" b="1" dirty="0">
                <a:latin typeface="华文细黑" pitchFamily="2" charset="-122"/>
                <a:ea typeface="华文细黑" pitchFamily="2" charset="-122"/>
              </a:rPr>
              <a:t>/</a:t>
            </a:r>
            <a:r>
              <a:rPr lang="zh-CN" altLang="en-US" b="1" dirty="0">
                <a:latin typeface="华文细黑" pitchFamily="2" charset="-122"/>
                <a:ea typeface="华文细黑" pitchFamily="2" charset="-122"/>
              </a:rPr>
              <a:t>反价差；卖权比率价差</a:t>
            </a:r>
            <a:r>
              <a:rPr lang="en-US" altLang="zh-CN" b="1" dirty="0">
                <a:latin typeface="华文细黑" pitchFamily="2" charset="-122"/>
                <a:ea typeface="华文细黑" pitchFamily="2" charset="-122"/>
              </a:rPr>
              <a:t>/</a:t>
            </a:r>
            <a:r>
              <a:rPr lang="zh-CN" altLang="en-US" b="1" dirty="0">
                <a:latin typeface="华文细黑" pitchFamily="2" charset="-122"/>
                <a:ea typeface="华文细黑" pitchFamily="2" charset="-122"/>
              </a:rPr>
              <a:t>反</a:t>
            </a:r>
            <a:endParaRPr lang="en-US" altLang="zh-CN" b="1" dirty="0">
              <a:latin typeface="华文细黑" pitchFamily="2" charset="-122"/>
              <a:ea typeface="华文细黑" pitchFamily="2" charset="-122"/>
            </a:endParaRPr>
          </a:p>
          <a:p>
            <a:pPr>
              <a:spcAft>
                <a:spcPts val="600"/>
              </a:spcAft>
              <a:buNone/>
              <a:defRPr/>
            </a:pPr>
            <a:r>
              <a:rPr lang="zh-CN" altLang="en-US" b="1" dirty="0">
                <a:latin typeface="华文细黑" pitchFamily="2" charset="-122"/>
                <a:ea typeface="华文细黑" pitchFamily="2" charset="-122"/>
              </a:rPr>
              <a:t>价差四种情况。</a:t>
            </a:r>
            <a:endParaRPr lang="en-US" altLang="zh-CN" b="1" dirty="0">
              <a:latin typeface="华文细黑" pitchFamily="2" charset="-122"/>
              <a:ea typeface="华文细黑" pitchFamily="2" charset="-122"/>
            </a:endParaRPr>
          </a:p>
          <a:p>
            <a:pPr>
              <a:spcAft>
                <a:spcPts val="600"/>
              </a:spcAft>
              <a:buNone/>
              <a:defRPr/>
            </a:pPr>
            <a:r>
              <a:rPr lang="en-US" altLang="zh-CN" b="1" dirty="0">
                <a:latin typeface="华文细黑" pitchFamily="2" charset="-122"/>
                <a:ea typeface="华文细黑" pitchFamily="2" charset="-122"/>
              </a:rPr>
              <a:t>     </a:t>
            </a:r>
          </a:p>
          <a:p>
            <a:pPr>
              <a:spcAft>
                <a:spcPts val="600"/>
              </a:spcAft>
              <a:buNone/>
              <a:defRPr/>
            </a:pPr>
            <a:endParaRPr lang="zh-CN" altLang="en-US" b="1" dirty="0">
              <a:latin typeface="华文细黑" pitchFamily="2" charset="-122"/>
              <a:ea typeface="华文细黑" pitchFamily="2" charset="-122"/>
            </a:endParaRPr>
          </a:p>
        </p:txBody>
      </p:sp>
    </p:spTree>
    <p:extLst>
      <p:ext uri="{BB962C8B-B14F-4D97-AF65-F5344CB8AC3E}">
        <p14:creationId xmlns:p14="http://schemas.microsoft.com/office/powerpoint/2010/main" val="13327124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body" idx="1"/>
          </p:nvPr>
        </p:nvSpPr>
        <p:spPr>
          <a:xfrm>
            <a:off x="1847851" y="1773238"/>
            <a:ext cx="8424863" cy="3600450"/>
          </a:xfrm>
        </p:spPr>
        <p:txBody>
          <a:bodyPr>
            <a:normAutofit lnSpcReduction="10000"/>
          </a:bodyPr>
          <a:lstStyle/>
          <a:p>
            <a:pPr algn="ctr" eaLnBrk="1" hangingPunct="1">
              <a:lnSpc>
                <a:spcPct val="150000"/>
              </a:lnSpc>
              <a:buFont typeface="Wingdings" pitchFamily="2" charset="2"/>
              <a:buNone/>
            </a:pPr>
            <a:r>
              <a:rPr lang="zh-CN" altLang="en-US" b="1">
                <a:latin typeface="华文细黑" pitchFamily="2" charset="-122"/>
                <a:ea typeface="华文细黑" pitchFamily="2" charset="-122"/>
              </a:rPr>
              <a:t>购入较低约定价格的一个看涨期权</a:t>
            </a:r>
          </a:p>
          <a:p>
            <a:pPr algn="ctr" eaLnBrk="1" hangingPunct="1">
              <a:lnSpc>
                <a:spcPct val="150000"/>
              </a:lnSpc>
              <a:buFont typeface="Wingdings" pitchFamily="2" charset="2"/>
              <a:buNone/>
            </a:pPr>
            <a:r>
              <a:rPr lang="zh-CN" altLang="en-US" b="1">
                <a:latin typeface="华文细黑" pitchFamily="2" charset="-122"/>
                <a:ea typeface="华文细黑" pitchFamily="2" charset="-122"/>
              </a:rPr>
              <a:t>出售较高约定价格的两个看涨期权</a:t>
            </a:r>
          </a:p>
          <a:p>
            <a:pPr algn="ctr" eaLnBrk="1" hangingPunct="1">
              <a:lnSpc>
                <a:spcPct val="150000"/>
              </a:lnSpc>
              <a:buFont typeface="Wingdings" pitchFamily="2" charset="2"/>
              <a:buNone/>
            </a:pPr>
            <a:r>
              <a:rPr lang="en-US" altLang="zh-CN" sz="2600" b="1"/>
              <a:t>——————————————————————</a:t>
            </a:r>
          </a:p>
          <a:p>
            <a:pPr eaLnBrk="1" hangingPunct="1">
              <a:lnSpc>
                <a:spcPct val="150000"/>
              </a:lnSpc>
              <a:buFont typeface="Wingdings" pitchFamily="2" charset="2"/>
              <a:buNone/>
            </a:pPr>
            <a:r>
              <a:rPr lang="zh-CN" altLang="en-US" b="1">
                <a:solidFill>
                  <a:srgbClr val="FF0000"/>
                </a:solidFill>
              </a:rPr>
              <a:t>适应情形：</a:t>
            </a:r>
            <a:r>
              <a:rPr lang="zh-CN" altLang="en-US" b="1">
                <a:latin typeface="华文细黑" pitchFamily="2" charset="-122"/>
                <a:ea typeface="华文细黑" pitchFamily="2" charset="-122"/>
              </a:rPr>
              <a:t>标的资产价格变化不大</a:t>
            </a:r>
            <a:r>
              <a:rPr lang="en-US" altLang="zh-CN" b="1">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道理类似蝶式价差</a:t>
            </a:r>
            <a:r>
              <a:rPr lang="en-US" altLang="zh-CN" b="1">
                <a:latin typeface="华文细黑" pitchFamily="2" charset="-122"/>
                <a:ea typeface="华文细黑" pitchFamily="2" charset="-122"/>
              </a:rPr>
              <a:t>) </a:t>
            </a:r>
            <a:r>
              <a:rPr lang="zh-CN" altLang="en-US" b="1">
                <a:latin typeface="华文细黑" pitchFamily="2" charset="-122"/>
                <a:ea typeface="华文细黑" pitchFamily="2" charset="-122"/>
              </a:rPr>
              <a:t>；即使变化，下跌的可能性大于上涨的可能性。</a:t>
            </a:r>
          </a:p>
        </p:txBody>
      </p:sp>
      <p:sp>
        <p:nvSpPr>
          <p:cNvPr id="769027" name="TextBox 2"/>
          <p:cNvSpPr txBox="1">
            <a:spLocks noChangeArrowheads="1"/>
          </p:cNvSpPr>
          <p:nvPr/>
        </p:nvSpPr>
        <p:spPr bwMode="auto">
          <a:xfrm>
            <a:off x="2208214" y="692151"/>
            <a:ext cx="3743325" cy="646113"/>
          </a:xfrm>
          <a:prstGeom prst="rect">
            <a:avLst/>
          </a:prstGeom>
          <a:noFill/>
          <a:ln w="9525">
            <a:noFill/>
            <a:miter lim="800000"/>
            <a:headEnd/>
            <a:tailEnd/>
          </a:ln>
        </p:spPr>
        <p:txBody>
          <a:bodyPr>
            <a:spAutoFit/>
          </a:bodyPr>
          <a:lstStyle/>
          <a:p>
            <a:pPr algn="l"/>
            <a:r>
              <a:rPr lang="zh-CN" altLang="en-US" sz="3600" b="1">
                <a:solidFill>
                  <a:srgbClr val="FF0000"/>
                </a:solidFill>
                <a:latin typeface="黑体" pitchFamily="49" charset="-122"/>
                <a:ea typeface="黑体" pitchFamily="49" charset="-122"/>
              </a:rPr>
              <a:t>买权比率价差</a:t>
            </a:r>
          </a:p>
        </p:txBody>
      </p:sp>
    </p:spTree>
    <p:extLst>
      <p:ext uri="{BB962C8B-B14F-4D97-AF65-F5344CB8AC3E}">
        <p14:creationId xmlns:p14="http://schemas.microsoft.com/office/powerpoint/2010/main" val="109656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4930">
                                            <p:txEl>
                                              <p:pRg st="3" end="3"/>
                                            </p:txEl>
                                          </p:spTgt>
                                        </p:tgtEl>
                                        <p:attrNameLst>
                                          <p:attrName>style.visibility</p:attrName>
                                        </p:attrNameLst>
                                      </p:cBhvr>
                                      <p:to>
                                        <p:strVal val="visible"/>
                                      </p:to>
                                    </p:set>
                                    <p:animEffect transition="in" filter="blinds(horizontal)">
                                      <p:cBhvr>
                                        <p:cTn id="7" dur="500"/>
                                        <p:tgtEl>
                                          <p:spTgt spid="7649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Line 5"/>
          <p:cNvSpPr>
            <a:spLocks noChangeShapeType="1"/>
          </p:cNvSpPr>
          <p:nvPr/>
        </p:nvSpPr>
        <p:spPr bwMode="auto">
          <a:xfrm>
            <a:off x="4267200" y="5105400"/>
            <a:ext cx="0" cy="152400"/>
          </a:xfrm>
          <a:prstGeom prst="line">
            <a:avLst/>
          </a:prstGeom>
          <a:noFill/>
          <a:ln w="9525">
            <a:solidFill>
              <a:schemeClr val="tx2"/>
            </a:solidFill>
            <a:round/>
            <a:headEnd/>
            <a:tailEnd/>
          </a:ln>
        </p:spPr>
        <p:txBody>
          <a:bodyPr wrap="none" anchor="ctr">
            <a:spAutoFit/>
          </a:bodyPr>
          <a:lstStyle/>
          <a:p>
            <a:endParaRPr lang="zh-CN" altLang="en-US"/>
          </a:p>
        </p:txBody>
      </p:sp>
      <p:sp>
        <p:nvSpPr>
          <p:cNvPr id="770051" name="Line 6"/>
          <p:cNvSpPr>
            <a:spLocks noChangeShapeType="1"/>
          </p:cNvSpPr>
          <p:nvPr/>
        </p:nvSpPr>
        <p:spPr bwMode="auto">
          <a:xfrm>
            <a:off x="5029200" y="5105400"/>
            <a:ext cx="0" cy="152400"/>
          </a:xfrm>
          <a:prstGeom prst="line">
            <a:avLst/>
          </a:prstGeom>
          <a:noFill/>
          <a:ln w="9525">
            <a:solidFill>
              <a:schemeClr val="tx2"/>
            </a:solidFill>
            <a:round/>
            <a:headEnd/>
            <a:tailEnd/>
          </a:ln>
        </p:spPr>
        <p:txBody>
          <a:bodyPr wrap="none" anchor="ctr">
            <a:spAutoFit/>
          </a:bodyPr>
          <a:lstStyle/>
          <a:p>
            <a:endParaRPr lang="zh-CN" altLang="en-US"/>
          </a:p>
        </p:txBody>
      </p:sp>
      <p:sp>
        <p:nvSpPr>
          <p:cNvPr id="770052" name="Line 7"/>
          <p:cNvSpPr>
            <a:spLocks noChangeShapeType="1"/>
          </p:cNvSpPr>
          <p:nvPr/>
        </p:nvSpPr>
        <p:spPr bwMode="auto">
          <a:xfrm>
            <a:off x="5791200" y="5105400"/>
            <a:ext cx="0" cy="152400"/>
          </a:xfrm>
          <a:prstGeom prst="line">
            <a:avLst/>
          </a:prstGeom>
          <a:noFill/>
          <a:ln w="9525">
            <a:solidFill>
              <a:schemeClr val="tx2"/>
            </a:solidFill>
            <a:round/>
            <a:headEnd/>
            <a:tailEnd/>
          </a:ln>
        </p:spPr>
        <p:txBody>
          <a:bodyPr wrap="none" anchor="ctr">
            <a:spAutoFit/>
          </a:bodyPr>
          <a:lstStyle/>
          <a:p>
            <a:endParaRPr lang="zh-CN" altLang="en-US"/>
          </a:p>
        </p:txBody>
      </p:sp>
      <p:sp>
        <p:nvSpPr>
          <p:cNvPr id="770053" name="Line 8"/>
          <p:cNvSpPr>
            <a:spLocks noChangeShapeType="1"/>
          </p:cNvSpPr>
          <p:nvPr/>
        </p:nvSpPr>
        <p:spPr bwMode="auto">
          <a:xfrm>
            <a:off x="6553200" y="5105400"/>
            <a:ext cx="0" cy="152400"/>
          </a:xfrm>
          <a:prstGeom prst="line">
            <a:avLst/>
          </a:prstGeom>
          <a:noFill/>
          <a:ln w="9525">
            <a:solidFill>
              <a:schemeClr val="tx2"/>
            </a:solidFill>
            <a:round/>
            <a:headEnd/>
            <a:tailEnd/>
          </a:ln>
        </p:spPr>
        <p:txBody>
          <a:bodyPr wrap="none" anchor="ctr">
            <a:spAutoFit/>
          </a:bodyPr>
          <a:lstStyle/>
          <a:p>
            <a:endParaRPr lang="zh-CN" altLang="en-US"/>
          </a:p>
        </p:txBody>
      </p:sp>
      <p:sp>
        <p:nvSpPr>
          <p:cNvPr id="770054" name="Line 9"/>
          <p:cNvSpPr>
            <a:spLocks noChangeShapeType="1"/>
          </p:cNvSpPr>
          <p:nvPr/>
        </p:nvSpPr>
        <p:spPr bwMode="auto">
          <a:xfrm>
            <a:off x="7315200" y="5105400"/>
            <a:ext cx="0" cy="152400"/>
          </a:xfrm>
          <a:prstGeom prst="line">
            <a:avLst/>
          </a:prstGeom>
          <a:noFill/>
          <a:ln w="9525">
            <a:solidFill>
              <a:schemeClr val="tx2"/>
            </a:solidFill>
            <a:round/>
            <a:headEnd/>
            <a:tailEnd/>
          </a:ln>
        </p:spPr>
        <p:txBody>
          <a:bodyPr wrap="none" anchor="ctr">
            <a:spAutoFit/>
          </a:bodyPr>
          <a:lstStyle/>
          <a:p>
            <a:endParaRPr lang="zh-CN" altLang="en-US"/>
          </a:p>
        </p:txBody>
      </p:sp>
      <p:sp>
        <p:nvSpPr>
          <p:cNvPr id="770055" name="Line 10"/>
          <p:cNvSpPr>
            <a:spLocks noChangeShapeType="1"/>
          </p:cNvSpPr>
          <p:nvPr/>
        </p:nvSpPr>
        <p:spPr bwMode="auto">
          <a:xfrm>
            <a:off x="8077200" y="5105400"/>
            <a:ext cx="0" cy="152400"/>
          </a:xfrm>
          <a:prstGeom prst="line">
            <a:avLst/>
          </a:prstGeom>
          <a:noFill/>
          <a:ln w="9525">
            <a:solidFill>
              <a:schemeClr val="tx2"/>
            </a:solidFill>
            <a:round/>
            <a:headEnd/>
            <a:tailEnd/>
          </a:ln>
        </p:spPr>
        <p:txBody>
          <a:bodyPr wrap="none" anchor="ctr">
            <a:spAutoFit/>
          </a:bodyPr>
          <a:lstStyle/>
          <a:p>
            <a:endParaRPr lang="zh-CN" altLang="en-US"/>
          </a:p>
        </p:txBody>
      </p:sp>
      <p:sp>
        <p:nvSpPr>
          <p:cNvPr id="770056" name="Line 11"/>
          <p:cNvSpPr>
            <a:spLocks noChangeShapeType="1"/>
          </p:cNvSpPr>
          <p:nvPr/>
        </p:nvSpPr>
        <p:spPr bwMode="auto">
          <a:xfrm>
            <a:off x="8839200" y="5105400"/>
            <a:ext cx="0" cy="152400"/>
          </a:xfrm>
          <a:prstGeom prst="line">
            <a:avLst/>
          </a:prstGeom>
          <a:noFill/>
          <a:ln w="9525">
            <a:solidFill>
              <a:schemeClr val="tx2"/>
            </a:solidFill>
            <a:round/>
            <a:headEnd/>
            <a:tailEnd/>
          </a:ln>
        </p:spPr>
        <p:txBody>
          <a:bodyPr wrap="none" anchor="ctr">
            <a:spAutoFit/>
          </a:bodyPr>
          <a:lstStyle/>
          <a:p>
            <a:endParaRPr lang="zh-CN" altLang="en-US"/>
          </a:p>
        </p:txBody>
      </p:sp>
      <p:sp>
        <p:nvSpPr>
          <p:cNvPr id="770057" name="Line 12"/>
          <p:cNvSpPr>
            <a:spLocks noChangeShapeType="1"/>
          </p:cNvSpPr>
          <p:nvPr/>
        </p:nvSpPr>
        <p:spPr bwMode="auto">
          <a:xfrm>
            <a:off x="9601200" y="5105400"/>
            <a:ext cx="0" cy="152400"/>
          </a:xfrm>
          <a:prstGeom prst="line">
            <a:avLst/>
          </a:prstGeom>
          <a:noFill/>
          <a:ln w="9525">
            <a:solidFill>
              <a:schemeClr val="tx2"/>
            </a:solidFill>
            <a:round/>
            <a:headEnd/>
            <a:tailEnd/>
          </a:ln>
        </p:spPr>
        <p:txBody>
          <a:bodyPr wrap="none" anchor="ctr">
            <a:spAutoFit/>
          </a:bodyPr>
          <a:lstStyle/>
          <a:p>
            <a:endParaRPr lang="zh-CN" altLang="en-US"/>
          </a:p>
        </p:txBody>
      </p:sp>
      <p:sp>
        <p:nvSpPr>
          <p:cNvPr id="770058" name="Line 13"/>
          <p:cNvSpPr>
            <a:spLocks noChangeShapeType="1"/>
          </p:cNvSpPr>
          <p:nvPr/>
        </p:nvSpPr>
        <p:spPr bwMode="auto">
          <a:xfrm flipV="1">
            <a:off x="37338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59" name="Line 14"/>
          <p:cNvSpPr>
            <a:spLocks noChangeShapeType="1"/>
          </p:cNvSpPr>
          <p:nvPr/>
        </p:nvSpPr>
        <p:spPr bwMode="auto">
          <a:xfrm flipV="1">
            <a:off x="41910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0" name="Line 15"/>
          <p:cNvSpPr>
            <a:spLocks noChangeShapeType="1"/>
          </p:cNvSpPr>
          <p:nvPr/>
        </p:nvSpPr>
        <p:spPr bwMode="auto">
          <a:xfrm flipV="1">
            <a:off x="38862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1" name="Line 16"/>
          <p:cNvSpPr>
            <a:spLocks noChangeShapeType="1"/>
          </p:cNvSpPr>
          <p:nvPr/>
        </p:nvSpPr>
        <p:spPr bwMode="auto">
          <a:xfrm flipV="1">
            <a:off x="40386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2" name="Line 17"/>
          <p:cNvSpPr>
            <a:spLocks noChangeShapeType="1"/>
          </p:cNvSpPr>
          <p:nvPr/>
        </p:nvSpPr>
        <p:spPr bwMode="auto">
          <a:xfrm flipV="1">
            <a:off x="45720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3" name="Line 18"/>
          <p:cNvSpPr>
            <a:spLocks noChangeShapeType="1"/>
          </p:cNvSpPr>
          <p:nvPr/>
        </p:nvSpPr>
        <p:spPr bwMode="auto">
          <a:xfrm flipV="1">
            <a:off x="48768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4" name="Line 19"/>
          <p:cNvSpPr>
            <a:spLocks noChangeShapeType="1"/>
          </p:cNvSpPr>
          <p:nvPr/>
        </p:nvSpPr>
        <p:spPr bwMode="auto">
          <a:xfrm flipV="1">
            <a:off x="47244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5" name="Line 20"/>
          <p:cNvSpPr>
            <a:spLocks noChangeShapeType="1"/>
          </p:cNvSpPr>
          <p:nvPr/>
        </p:nvSpPr>
        <p:spPr bwMode="auto">
          <a:xfrm flipV="1">
            <a:off x="44196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6" name="Line 21"/>
          <p:cNvSpPr>
            <a:spLocks noChangeShapeType="1"/>
          </p:cNvSpPr>
          <p:nvPr/>
        </p:nvSpPr>
        <p:spPr bwMode="auto">
          <a:xfrm flipV="1">
            <a:off x="76200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7" name="Line 22"/>
          <p:cNvSpPr>
            <a:spLocks noChangeShapeType="1"/>
          </p:cNvSpPr>
          <p:nvPr/>
        </p:nvSpPr>
        <p:spPr bwMode="auto">
          <a:xfrm flipV="1">
            <a:off x="62484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8" name="Line 23"/>
          <p:cNvSpPr>
            <a:spLocks noChangeShapeType="1"/>
          </p:cNvSpPr>
          <p:nvPr/>
        </p:nvSpPr>
        <p:spPr bwMode="auto">
          <a:xfrm flipV="1">
            <a:off x="60960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69" name="Line 24"/>
          <p:cNvSpPr>
            <a:spLocks noChangeShapeType="1"/>
          </p:cNvSpPr>
          <p:nvPr/>
        </p:nvSpPr>
        <p:spPr bwMode="auto">
          <a:xfrm flipV="1">
            <a:off x="64008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0" name="Line 25"/>
          <p:cNvSpPr>
            <a:spLocks noChangeShapeType="1"/>
          </p:cNvSpPr>
          <p:nvPr/>
        </p:nvSpPr>
        <p:spPr bwMode="auto">
          <a:xfrm flipV="1">
            <a:off x="59436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1" name="Line 26"/>
          <p:cNvSpPr>
            <a:spLocks noChangeShapeType="1"/>
          </p:cNvSpPr>
          <p:nvPr/>
        </p:nvSpPr>
        <p:spPr bwMode="auto">
          <a:xfrm flipV="1">
            <a:off x="53340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2" name="Line 27"/>
          <p:cNvSpPr>
            <a:spLocks noChangeShapeType="1"/>
          </p:cNvSpPr>
          <p:nvPr/>
        </p:nvSpPr>
        <p:spPr bwMode="auto">
          <a:xfrm flipV="1">
            <a:off x="54864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3" name="Line 28"/>
          <p:cNvSpPr>
            <a:spLocks noChangeShapeType="1"/>
          </p:cNvSpPr>
          <p:nvPr/>
        </p:nvSpPr>
        <p:spPr bwMode="auto">
          <a:xfrm flipV="1">
            <a:off x="56388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4" name="Line 29"/>
          <p:cNvSpPr>
            <a:spLocks noChangeShapeType="1"/>
          </p:cNvSpPr>
          <p:nvPr/>
        </p:nvSpPr>
        <p:spPr bwMode="auto">
          <a:xfrm flipV="1">
            <a:off x="51816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5" name="Line 30"/>
          <p:cNvSpPr>
            <a:spLocks noChangeShapeType="1"/>
          </p:cNvSpPr>
          <p:nvPr/>
        </p:nvSpPr>
        <p:spPr bwMode="auto">
          <a:xfrm flipV="1">
            <a:off x="77724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6" name="Line 31"/>
          <p:cNvSpPr>
            <a:spLocks noChangeShapeType="1"/>
          </p:cNvSpPr>
          <p:nvPr/>
        </p:nvSpPr>
        <p:spPr bwMode="auto">
          <a:xfrm flipV="1">
            <a:off x="79248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7" name="Line 32"/>
          <p:cNvSpPr>
            <a:spLocks noChangeShapeType="1"/>
          </p:cNvSpPr>
          <p:nvPr/>
        </p:nvSpPr>
        <p:spPr bwMode="auto">
          <a:xfrm flipV="1">
            <a:off x="74676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8" name="Line 33"/>
          <p:cNvSpPr>
            <a:spLocks noChangeShapeType="1"/>
          </p:cNvSpPr>
          <p:nvPr/>
        </p:nvSpPr>
        <p:spPr bwMode="auto">
          <a:xfrm flipV="1">
            <a:off x="68580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79" name="Line 34"/>
          <p:cNvSpPr>
            <a:spLocks noChangeShapeType="1"/>
          </p:cNvSpPr>
          <p:nvPr/>
        </p:nvSpPr>
        <p:spPr bwMode="auto">
          <a:xfrm flipV="1">
            <a:off x="70104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0" name="Line 35"/>
          <p:cNvSpPr>
            <a:spLocks noChangeShapeType="1"/>
          </p:cNvSpPr>
          <p:nvPr/>
        </p:nvSpPr>
        <p:spPr bwMode="auto">
          <a:xfrm flipV="1">
            <a:off x="71628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1" name="Line 36"/>
          <p:cNvSpPr>
            <a:spLocks noChangeShapeType="1"/>
          </p:cNvSpPr>
          <p:nvPr/>
        </p:nvSpPr>
        <p:spPr bwMode="auto">
          <a:xfrm flipV="1">
            <a:off x="67056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2" name="Line 37"/>
          <p:cNvSpPr>
            <a:spLocks noChangeShapeType="1"/>
          </p:cNvSpPr>
          <p:nvPr/>
        </p:nvSpPr>
        <p:spPr bwMode="auto">
          <a:xfrm flipV="1">
            <a:off x="92964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3" name="Line 38"/>
          <p:cNvSpPr>
            <a:spLocks noChangeShapeType="1"/>
          </p:cNvSpPr>
          <p:nvPr/>
        </p:nvSpPr>
        <p:spPr bwMode="auto">
          <a:xfrm flipV="1">
            <a:off x="91440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4" name="Line 39"/>
          <p:cNvSpPr>
            <a:spLocks noChangeShapeType="1"/>
          </p:cNvSpPr>
          <p:nvPr/>
        </p:nvSpPr>
        <p:spPr bwMode="auto">
          <a:xfrm flipV="1">
            <a:off x="89916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5" name="Line 40"/>
          <p:cNvSpPr>
            <a:spLocks noChangeShapeType="1"/>
          </p:cNvSpPr>
          <p:nvPr/>
        </p:nvSpPr>
        <p:spPr bwMode="auto">
          <a:xfrm flipV="1">
            <a:off x="94488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6" name="Line 41"/>
          <p:cNvSpPr>
            <a:spLocks noChangeShapeType="1"/>
          </p:cNvSpPr>
          <p:nvPr/>
        </p:nvSpPr>
        <p:spPr bwMode="auto">
          <a:xfrm flipV="1">
            <a:off x="83820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7" name="Line 42"/>
          <p:cNvSpPr>
            <a:spLocks noChangeShapeType="1"/>
          </p:cNvSpPr>
          <p:nvPr/>
        </p:nvSpPr>
        <p:spPr bwMode="auto">
          <a:xfrm flipV="1">
            <a:off x="85344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8" name="Line 43"/>
          <p:cNvSpPr>
            <a:spLocks noChangeShapeType="1"/>
          </p:cNvSpPr>
          <p:nvPr/>
        </p:nvSpPr>
        <p:spPr bwMode="auto">
          <a:xfrm flipV="1">
            <a:off x="86868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89" name="Line 44"/>
          <p:cNvSpPr>
            <a:spLocks noChangeShapeType="1"/>
          </p:cNvSpPr>
          <p:nvPr/>
        </p:nvSpPr>
        <p:spPr bwMode="auto">
          <a:xfrm flipV="1">
            <a:off x="8229600" y="5181600"/>
            <a:ext cx="0" cy="76200"/>
          </a:xfrm>
          <a:prstGeom prst="line">
            <a:avLst/>
          </a:prstGeom>
          <a:noFill/>
          <a:ln w="9525">
            <a:solidFill>
              <a:schemeClr val="tx2"/>
            </a:solidFill>
            <a:round/>
            <a:headEnd/>
            <a:tailEnd/>
          </a:ln>
        </p:spPr>
        <p:txBody>
          <a:bodyPr wrap="none" anchor="ctr">
            <a:spAutoFit/>
          </a:bodyPr>
          <a:lstStyle/>
          <a:p>
            <a:endParaRPr lang="zh-CN" altLang="en-US"/>
          </a:p>
        </p:txBody>
      </p:sp>
      <p:sp>
        <p:nvSpPr>
          <p:cNvPr id="770090" name="Line 45"/>
          <p:cNvSpPr>
            <a:spLocks noChangeShapeType="1"/>
          </p:cNvSpPr>
          <p:nvPr/>
        </p:nvSpPr>
        <p:spPr bwMode="auto">
          <a:xfrm>
            <a:off x="3581400" y="4495800"/>
            <a:ext cx="1524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091" name="Line 46"/>
          <p:cNvSpPr>
            <a:spLocks noChangeShapeType="1"/>
          </p:cNvSpPr>
          <p:nvPr/>
        </p:nvSpPr>
        <p:spPr bwMode="auto">
          <a:xfrm>
            <a:off x="3581400" y="3733800"/>
            <a:ext cx="1524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092" name="Line 47"/>
          <p:cNvSpPr>
            <a:spLocks noChangeShapeType="1"/>
          </p:cNvSpPr>
          <p:nvPr/>
        </p:nvSpPr>
        <p:spPr bwMode="auto">
          <a:xfrm>
            <a:off x="3581400" y="2209800"/>
            <a:ext cx="1524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093" name="Line 48"/>
          <p:cNvSpPr>
            <a:spLocks noChangeShapeType="1"/>
          </p:cNvSpPr>
          <p:nvPr/>
        </p:nvSpPr>
        <p:spPr bwMode="auto">
          <a:xfrm>
            <a:off x="3581400" y="1447800"/>
            <a:ext cx="1524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094" name="Line 49"/>
          <p:cNvSpPr>
            <a:spLocks noChangeShapeType="1"/>
          </p:cNvSpPr>
          <p:nvPr/>
        </p:nvSpPr>
        <p:spPr bwMode="auto">
          <a:xfrm>
            <a:off x="3581400" y="762000"/>
            <a:ext cx="1524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095" name="Line 51"/>
          <p:cNvSpPr>
            <a:spLocks noChangeShapeType="1"/>
          </p:cNvSpPr>
          <p:nvPr/>
        </p:nvSpPr>
        <p:spPr bwMode="auto">
          <a:xfrm>
            <a:off x="3581400" y="51054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096" name="Line 52"/>
          <p:cNvSpPr>
            <a:spLocks noChangeShapeType="1"/>
          </p:cNvSpPr>
          <p:nvPr/>
        </p:nvSpPr>
        <p:spPr bwMode="auto">
          <a:xfrm>
            <a:off x="3581400" y="26670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097" name="Line 53"/>
          <p:cNvSpPr>
            <a:spLocks noChangeShapeType="1"/>
          </p:cNvSpPr>
          <p:nvPr/>
        </p:nvSpPr>
        <p:spPr bwMode="auto">
          <a:xfrm>
            <a:off x="3581400" y="41910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098" name="Line 54"/>
          <p:cNvSpPr>
            <a:spLocks noChangeShapeType="1"/>
          </p:cNvSpPr>
          <p:nvPr/>
        </p:nvSpPr>
        <p:spPr bwMode="auto">
          <a:xfrm>
            <a:off x="3581400" y="43434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099" name="Line 55"/>
          <p:cNvSpPr>
            <a:spLocks noChangeShapeType="1"/>
          </p:cNvSpPr>
          <p:nvPr/>
        </p:nvSpPr>
        <p:spPr bwMode="auto">
          <a:xfrm>
            <a:off x="3581400" y="40386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0" name="Line 56"/>
          <p:cNvSpPr>
            <a:spLocks noChangeShapeType="1"/>
          </p:cNvSpPr>
          <p:nvPr/>
        </p:nvSpPr>
        <p:spPr bwMode="auto">
          <a:xfrm>
            <a:off x="3581400" y="38862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1" name="Line 57"/>
          <p:cNvSpPr>
            <a:spLocks noChangeShapeType="1"/>
          </p:cNvSpPr>
          <p:nvPr/>
        </p:nvSpPr>
        <p:spPr bwMode="auto">
          <a:xfrm>
            <a:off x="3581400" y="48006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2" name="Line 58"/>
          <p:cNvSpPr>
            <a:spLocks noChangeShapeType="1"/>
          </p:cNvSpPr>
          <p:nvPr/>
        </p:nvSpPr>
        <p:spPr bwMode="auto">
          <a:xfrm>
            <a:off x="3581400" y="49530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3" name="Line 59"/>
          <p:cNvSpPr>
            <a:spLocks noChangeShapeType="1"/>
          </p:cNvSpPr>
          <p:nvPr/>
        </p:nvSpPr>
        <p:spPr bwMode="auto">
          <a:xfrm>
            <a:off x="3581400" y="46482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4" name="Line 60"/>
          <p:cNvSpPr>
            <a:spLocks noChangeShapeType="1"/>
          </p:cNvSpPr>
          <p:nvPr/>
        </p:nvSpPr>
        <p:spPr bwMode="auto">
          <a:xfrm>
            <a:off x="3581400" y="25146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5" name="Line 61"/>
          <p:cNvSpPr>
            <a:spLocks noChangeShapeType="1"/>
          </p:cNvSpPr>
          <p:nvPr/>
        </p:nvSpPr>
        <p:spPr bwMode="auto">
          <a:xfrm>
            <a:off x="3581400" y="23622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6" name="Line 62"/>
          <p:cNvSpPr>
            <a:spLocks noChangeShapeType="1"/>
          </p:cNvSpPr>
          <p:nvPr/>
        </p:nvSpPr>
        <p:spPr bwMode="auto">
          <a:xfrm>
            <a:off x="3581400" y="28194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7" name="Line 63"/>
          <p:cNvSpPr>
            <a:spLocks noChangeShapeType="1"/>
          </p:cNvSpPr>
          <p:nvPr/>
        </p:nvSpPr>
        <p:spPr bwMode="auto">
          <a:xfrm>
            <a:off x="3581400" y="35814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8" name="Line 64"/>
          <p:cNvSpPr>
            <a:spLocks noChangeShapeType="1"/>
          </p:cNvSpPr>
          <p:nvPr/>
        </p:nvSpPr>
        <p:spPr bwMode="auto">
          <a:xfrm>
            <a:off x="3581400" y="34290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09" name="Line 65"/>
          <p:cNvSpPr>
            <a:spLocks noChangeShapeType="1"/>
          </p:cNvSpPr>
          <p:nvPr/>
        </p:nvSpPr>
        <p:spPr bwMode="auto">
          <a:xfrm>
            <a:off x="3581400" y="32766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10" name="Line 66"/>
          <p:cNvSpPr>
            <a:spLocks noChangeShapeType="1"/>
          </p:cNvSpPr>
          <p:nvPr/>
        </p:nvSpPr>
        <p:spPr bwMode="auto">
          <a:xfrm>
            <a:off x="3581400" y="31242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11" name="Line 67"/>
          <p:cNvSpPr>
            <a:spLocks noChangeShapeType="1"/>
          </p:cNvSpPr>
          <p:nvPr/>
        </p:nvSpPr>
        <p:spPr bwMode="auto">
          <a:xfrm>
            <a:off x="3581400" y="19050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12" name="Line 68"/>
          <p:cNvSpPr>
            <a:spLocks noChangeShapeType="1"/>
          </p:cNvSpPr>
          <p:nvPr/>
        </p:nvSpPr>
        <p:spPr bwMode="auto">
          <a:xfrm>
            <a:off x="3581400" y="17526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13" name="Line 69"/>
          <p:cNvSpPr>
            <a:spLocks noChangeShapeType="1"/>
          </p:cNvSpPr>
          <p:nvPr/>
        </p:nvSpPr>
        <p:spPr bwMode="auto">
          <a:xfrm>
            <a:off x="3581400" y="16002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14" name="Line 70"/>
          <p:cNvSpPr>
            <a:spLocks noChangeShapeType="1"/>
          </p:cNvSpPr>
          <p:nvPr/>
        </p:nvSpPr>
        <p:spPr bwMode="auto">
          <a:xfrm>
            <a:off x="3581400" y="12192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15" name="Line 71"/>
          <p:cNvSpPr>
            <a:spLocks noChangeShapeType="1"/>
          </p:cNvSpPr>
          <p:nvPr/>
        </p:nvSpPr>
        <p:spPr bwMode="auto">
          <a:xfrm>
            <a:off x="3581400" y="10668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16" name="Line 72"/>
          <p:cNvSpPr>
            <a:spLocks noChangeShapeType="1"/>
          </p:cNvSpPr>
          <p:nvPr/>
        </p:nvSpPr>
        <p:spPr bwMode="auto">
          <a:xfrm>
            <a:off x="3581400" y="12954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17" name="Line 73"/>
          <p:cNvSpPr>
            <a:spLocks noChangeShapeType="1"/>
          </p:cNvSpPr>
          <p:nvPr/>
        </p:nvSpPr>
        <p:spPr bwMode="auto">
          <a:xfrm>
            <a:off x="3581400" y="9144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18" name="Line 74"/>
          <p:cNvSpPr>
            <a:spLocks noChangeShapeType="1"/>
          </p:cNvSpPr>
          <p:nvPr/>
        </p:nvSpPr>
        <p:spPr bwMode="auto">
          <a:xfrm>
            <a:off x="3429000" y="2057400"/>
            <a:ext cx="0" cy="0"/>
          </a:xfrm>
          <a:prstGeom prst="line">
            <a:avLst/>
          </a:prstGeom>
          <a:noFill/>
          <a:ln w="9525">
            <a:solidFill>
              <a:schemeClr val="tx2"/>
            </a:solidFill>
            <a:round/>
            <a:headEnd/>
            <a:tailEnd/>
          </a:ln>
        </p:spPr>
        <p:txBody>
          <a:bodyPr anchor="ctr">
            <a:spAutoFit/>
          </a:bodyPr>
          <a:lstStyle/>
          <a:p>
            <a:endParaRPr lang="zh-CN" altLang="en-US"/>
          </a:p>
        </p:txBody>
      </p:sp>
      <p:sp>
        <p:nvSpPr>
          <p:cNvPr id="770119" name="Line 75"/>
          <p:cNvSpPr>
            <a:spLocks noChangeShapeType="1"/>
          </p:cNvSpPr>
          <p:nvPr/>
        </p:nvSpPr>
        <p:spPr bwMode="auto">
          <a:xfrm>
            <a:off x="3581400" y="2057400"/>
            <a:ext cx="762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20" name="Text Box 85"/>
          <p:cNvSpPr txBox="1">
            <a:spLocks noChangeArrowheads="1"/>
          </p:cNvSpPr>
          <p:nvPr/>
        </p:nvSpPr>
        <p:spPr bwMode="auto">
          <a:xfrm>
            <a:off x="3105150" y="5142013"/>
            <a:ext cx="463588" cy="307777"/>
          </a:xfrm>
          <a:prstGeom prst="rect">
            <a:avLst/>
          </a:prstGeom>
          <a:noFill/>
          <a:ln w="9525">
            <a:noFill/>
            <a:miter lim="800000"/>
            <a:headEnd/>
            <a:tailEnd/>
          </a:ln>
        </p:spPr>
        <p:txBody>
          <a:bodyPr wrap="none" anchor="ctr">
            <a:spAutoFit/>
          </a:bodyPr>
          <a:lstStyle/>
          <a:p>
            <a:pPr>
              <a:spcBef>
                <a:spcPct val="50000"/>
              </a:spcBef>
            </a:pPr>
            <a:r>
              <a:rPr kumimoji="1" lang="en-US" altLang="zh-CN" sz="1400"/>
              <a:t>-15</a:t>
            </a:r>
          </a:p>
        </p:txBody>
      </p:sp>
      <p:sp>
        <p:nvSpPr>
          <p:cNvPr id="770121" name="Text Box 91"/>
          <p:cNvSpPr txBox="1">
            <a:spLocks noChangeArrowheads="1"/>
          </p:cNvSpPr>
          <p:nvPr/>
        </p:nvSpPr>
        <p:spPr bwMode="auto">
          <a:xfrm>
            <a:off x="3171825" y="684313"/>
            <a:ext cx="373820" cy="307777"/>
          </a:xfrm>
          <a:prstGeom prst="rect">
            <a:avLst/>
          </a:prstGeom>
          <a:noFill/>
          <a:ln w="9525">
            <a:noFill/>
            <a:miter lim="800000"/>
            <a:headEnd/>
            <a:tailEnd/>
          </a:ln>
        </p:spPr>
        <p:txBody>
          <a:bodyPr wrap="none" anchor="ctr">
            <a:spAutoFit/>
          </a:bodyPr>
          <a:lstStyle/>
          <a:p>
            <a:pPr>
              <a:spcBef>
                <a:spcPct val="50000"/>
              </a:spcBef>
            </a:pPr>
            <a:r>
              <a:rPr kumimoji="1" lang="en-US" altLang="zh-CN" sz="1400"/>
              <a:t>15</a:t>
            </a:r>
          </a:p>
        </p:txBody>
      </p:sp>
      <p:sp>
        <p:nvSpPr>
          <p:cNvPr id="770122" name="Text Box 92"/>
          <p:cNvSpPr txBox="1">
            <a:spLocks noChangeArrowheads="1"/>
          </p:cNvSpPr>
          <p:nvPr/>
        </p:nvSpPr>
        <p:spPr bwMode="auto">
          <a:xfrm>
            <a:off x="2633197" y="2646363"/>
            <a:ext cx="523220" cy="656590"/>
          </a:xfrm>
          <a:prstGeom prst="rect">
            <a:avLst/>
          </a:prstGeom>
          <a:noFill/>
          <a:ln w="9525">
            <a:noFill/>
            <a:miter lim="800000"/>
            <a:headEnd/>
            <a:tailEnd/>
          </a:ln>
        </p:spPr>
        <p:txBody>
          <a:bodyPr vert="eaVert" wrap="none" anchor="ctr">
            <a:spAutoFit/>
          </a:bodyPr>
          <a:lstStyle/>
          <a:p>
            <a:pPr>
              <a:spcBef>
                <a:spcPct val="50000"/>
              </a:spcBef>
            </a:pPr>
            <a:r>
              <a:rPr kumimoji="1" lang="zh-CN" altLang="en-US" sz="2200"/>
              <a:t>利润</a:t>
            </a:r>
          </a:p>
        </p:txBody>
      </p:sp>
      <p:grpSp>
        <p:nvGrpSpPr>
          <p:cNvPr id="770123" name="组合 100"/>
          <p:cNvGrpSpPr>
            <a:grpSpLocks/>
          </p:cNvGrpSpPr>
          <p:nvPr/>
        </p:nvGrpSpPr>
        <p:grpSpPr bwMode="auto">
          <a:xfrm>
            <a:off x="3217863" y="762000"/>
            <a:ext cx="7059612" cy="4897438"/>
            <a:chOff x="1693611" y="762000"/>
            <a:chExt cx="7060082" cy="4898087"/>
          </a:xfrm>
        </p:grpSpPr>
        <p:sp>
          <p:nvSpPr>
            <p:cNvPr id="770132" name="Line 3"/>
            <p:cNvSpPr>
              <a:spLocks noChangeShapeType="1"/>
            </p:cNvSpPr>
            <p:nvPr/>
          </p:nvSpPr>
          <p:spPr bwMode="auto">
            <a:xfrm>
              <a:off x="2057400" y="762000"/>
              <a:ext cx="0" cy="4495800"/>
            </a:xfrm>
            <a:prstGeom prst="line">
              <a:avLst/>
            </a:prstGeom>
            <a:noFill/>
            <a:ln w="9525">
              <a:solidFill>
                <a:schemeClr val="tx2"/>
              </a:solidFill>
              <a:round/>
              <a:headEnd/>
              <a:tailEnd/>
            </a:ln>
          </p:spPr>
          <p:txBody>
            <a:bodyPr wrap="none" anchor="ctr">
              <a:spAutoFit/>
            </a:bodyPr>
            <a:lstStyle/>
            <a:p>
              <a:endParaRPr lang="zh-CN" altLang="en-US"/>
            </a:p>
          </p:txBody>
        </p:sp>
        <p:sp>
          <p:nvSpPr>
            <p:cNvPr id="770133" name="Line 4"/>
            <p:cNvSpPr>
              <a:spLocks noChangeShapeType="1"/>
            </p:cNvSpPr>
            <p:nvPr/>
          </p:nvSpPr>
          <p:spPr bwMode="auto">
            <a:xfrm>
              <a:off x="2057400" y="5257800"/>
              <a:ext cx="60198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34" name="Line 50"/>
            <p:cNvSpPr>
              <a:spLocks noChangeShapeType="1"/>
            </p:cNvSpPr>
            <p:nvPr/>
          </p:nvSpPr>
          <p:spPr bwMode="auto">
            <a:xfrm>
              <a:off x="2057400" y="2971800"/>
              <a:ext cx="60198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0135" name="Text Box 88"/>
            <p:cNvSpPr txBox="1">
              <a:spLocks noChangeArrowheads="1"/>
            </p:cNvSpPr>
            <p:nvPr/>
          </p:nvSpPr>
          <p:spPr bwMode="auto">
            <a:xfrm>
              <a:off x="1693611" y="2855237"/>
              <a:ext cx="346577" cy="461726"/>
            </a:xfrm>
            <a:prstGeom prst="rect">
              <a:avLst/>
            </a:prstGeom>
            <a:noFill/>
            <a:ln w="9525">
              <a:noFill/>
              <a:miter lim="800000"/>
              <a:headEnd/>
              <a:tailEnd/>
            </a:ln>
          </p:spPr>
          <p:txBody>
            <a:bodyPr wrap="none" anchor="ctr">
              <a:spAutoFit/>
            </a:bodyPr>
            <a:lstStyle/>
            <a:p>
              <a:pPr>
                <a:spcBef>
                  <a:spcPct val="50000"/>
                </a:spcBef>
              </a:pPr>
              <a:r>
                <a:rPr kumimoji="1" lang="en-US" altLang="zh-CN" sz="2400">
                  <a:solidFill>
                    <a:srgbClr val="FF0000"/>
                  </a:solidFill>
                  <a:latin typeface="Times New Roman" pitchFamily="18" charset="0"/>
                  <a:cs typeface="Times New Roman" pitchFamily="18" charset="0"/>
                </a:rPr>
                <a:t>0</a:t>
              </a:r>
            </a:p>
          </p:txBody>
        </p:sp>
        <p:sp>
          <p:nvSpPr>
            <p:cNvPr id="770136" name="Text Box 93"/>
            <p:cNvSpPr txBox="1">
              <a:spLocks noChangeArrowheads="1"/>
            </p:cNvSpPr>
            <p:nvPr/>
          </p:nvSpPr>
          <p:spPr bwMode="auto">
            <a:xfrm>
              <a:off x="6876256" y="5229200"/>
              <a:ext cx="1877437" cy="430887"/>
            </a:xfrm>
            <a:prstGeom prst="rect">
              <a:avLst/>
            </a:prstGeom>
            <a:noFill/>
            <a:ln w="9525">
              <a:noFill/>
              <a:miter lim="800000"/>
              <a:headEnd/>
              <a:tailEnd/>
            </a:ln>
          </p:spPr>
          <p:txBody>
            <a:bodyPr wrap="none" anchor="ctr">
              <a:spAutoFit/>
            </a:bodyPr>
            <a:lstStyle/>
            <a:p>
              <a:pPr>
                <a:spcBef>
                  <a:spcPct val="50000"/>
                </a:spcBef>
              </a:pPr>
              <a:r>
                <a:rPr kumimoji="1" lang="zh-CN" altLang="en-US" sz="2200">
                  <a:solidFill>
                    <a:srgbClr val="FF0000"/>
                  </a:solidFill>
                </a:rPr>
                <a:t>标的资产价格</a:t>
              </a:r>
            </a:p>
          </p:txBody>
        </p:sp>
        <p:sp>
          <p:nvSpPr>
            <p:cNvPr id="770137" name="Line 94"/>
            <p:cNvSpPr>
              <a:spLocks noChangeShapeType="1"/>
            </p:cNvSpPr>
            <p:nvPr/>
          </p:nvSpPr>
          <p:spPr bwMode="auto">
            <a:xfrm>
              <a:off x="2051720" y="3501008"/>
              <a:ext cx="864096" cy="0"/>
            </a:xfrm>
            <a:prstGeom prst="line">
              <a:avLst/>
            </a:prstGeom>
            <a:noFill/>
            <a:ln w="22225">
              <a:solidFill>
                <a:schemeClr val="tx1"/>
              </a:solidFill>
              <a:round/>
              <a:headEnd/>
              <a:tailEnd/>
            </a:ln>
          </p:spPr>
          <p:txBody>
            <a:bodyPr anchor="ctr">
              <a:spAutoFit/>
            </a:bodyPr>
            <a:lstStyle/>
            <a:p>
              <a:endParaRPr lang="zh-CN" altLang="en-US"/>
            </a:p>
          </p:txBody>
        </p:sp>
        <p:sp>
          <p:nvSpPr>
            <p:cNvPr id="770138" name="Line 95"/>
            <p:cNvSpPr>
              <a:spLocks noChangeShapeType="1"/>
            </p:cNvSpPr>
            <p:nvPr/>
          </p:nvSpPr>
          <p:spPr bwMode="auto">
            <a:xfrm flipV="1">
              <a:off x="2915816" y="762000"/>
              <a:ext cx="2113384" cy="2739008"/>
            </a:xfrm>
            <a:prstGeom prst="line">
              <a:avLst/>
            </a:prstGeom>
            <a:noFill/>
            <a:ln w="22225">
              <a:solidFill>
                <a:schemeClr val="tx1"/>
              </a:solidFill>
              <a:round/>
              <a:headEnd/>
              <a:tailEnd/>
            </a:ln>
          </p:spPr>
          <p:txBody>
            <a:bodyPr anchor="ctr">
              <a:spAutoFit/>
            </a:bodyPr>
            <a:lstStyle/>
            <a:p>
              <a:endParaRPr lang="zh-CN" altLang="en-US"/>
            </a:p>
          </p:txBody>
        </p:sp>
        <p:sp>
          <p:nvSpPr>
            <p:cNvPr id="770139" name="Line 96"/>
            <p:cNvSpPr>
              <a:spLocks noChangeShapeType="1"/>
            </p:cNvSpPr>
            <p:nvPr/>
          </p:nvSpPr>
          <p:spPr bwMode="auto">
            <a:xfrm>
              <a:off x="5029200" y="762000"/>
              <a:ext cx="2063080" cy="3531096"/>
            </a:xfrm>
            <a:prstGeom prst="line">
              <a:avLst/>
            </a:prstGeom>
            <a:noFill/>
            <a:ln w="22225">
              <a:solidFill>
                <a:schemeClr val="tx1"/>
              </a:solidFill>
              <a:round/>
              <a:headEnd/>
              <a:tailEnd/>
            </a:ln>
          </p:spPr>
          <p:txBody>
            <a:bodyPr anchor="ctr">
              <a:spAutoFit/>
            </a:bodyPr>
            <a:lstStyle/>
            <a:p>
              <a:endParaRPr lang="zh-CN" altLang="en-US"/>
            </a:p>
          </p:txBody>
        </p:sp>
      </p:grpSp>
      <p:sp>
        <p:nvSpPr>
          <p:cNvPr id="770124" name="Text Box 100"/>
          <p:cNvSpPr txBox="1">
            <a:spLocks noChangeArrowheads="1"/>
          </p:cNvSpPr>
          <p:nvPr/>
        </p:nvSpPr>
        <p:spPr bwMode="auto">
          <a:xfrm>
            <a:off x="8448675" y="646213"/>
            <a:ext cx="647934" cy="307777"/>
          </a:xfrm>
          <a:prstGeom prst="rect">
            <a:avLst/>
          </a:prstGeom>
          <a:noFill/>
          <a:ln w="9525">
            <a:noFill/>
            <a:miter lim="800000"/>
            <a:headEnd/>
            <a:tailEnd/>
          </a:ln>
        </p:spPr>
        <p:txBody>
          <a:bodyPr wrap="none" anchor="ctr">
            <a:spAutoFit/>
          </a:bodyPr>
          <a:lstStyle/>
          <a:p>
            <a:pPr>
              <a:spcBef>
                <a:spcPct val="50000"/>
              </a:spcBef>
            </a:pPr>
            <a:r>
              <a:rPr kumimoji="1" lang="en-US" altLang="zh-CN" sz="1400"/>
              <a:t>270</a:t>
            </a:r>
            <a:r>
              <a:rPr kumimoji="1" lang="zh-CN" altLang="en-US" sz="1400"/>
              <a:t>天</a:t>
            </a:r>
          </a:p>
        </p:txBody>
      </p:sp>
      <p:sp>
        <p:nvSpPr>
          <p:cNvPr id="770125" name="Text Box 102"/>
          <p:cNvSpPr txBox="1">
            <a:spLocks noChangeArrowheads="1"/>
          </p:cNvSpPr>
          <p:nvPr/>
        </p:nvSpPr>
        <p:spPr bwMode="auto">
          <a:xfrm>
            <a:off x="8721726" y="1217713"/>
            <a:ext cx="553357" cy="307777"/>
          </a:xfrm>
          <a:prstGeom prst="rect">
            <a:avLst/>
          </a:prstGeom>
          <a:noFill/>
          <a:ln w="9525">
            <a:noFill/>
            <a:miter lim="800000"/>
            <a:headEnd/>
            <a:tailEnd/>
          </a:ln>
        </p:spPr>
        <p:txBody>
          <a:bodyPr wrap="none" anchor="ctr">
            <a:spAutoFit/>
          </a:bodyPr>
          <a:lstStyle/>
          <a:p>
            <a:pPr>
              <a:spcBef>
                <a:spcPct val="50000"/>
              </a:spcBef>
            </a:pPr>
            <a:r>
              <a:rPr kumimoji="1" lang="en-US" altLang="zh-CN" sz="1400"/>
              <a:t>90</a:t>
            </a:r>
            <a:r>
              <a:rPr kumimoji="1" lang="zh-CN" altLang="en-US" sz="1400"/>
              <a:t>天</a:t>
            </a:r>
          </a:p>
        </p:txBody>
      </p:sp>
      <p:sp>
        <p:nvSpPr>
          <p:cNvPr id="770126" name="Text Box 104"/>
          <p:cNvSpPr txBox="1">
            <a:spLocks noChangeArrowheads="1"/>
          </p:cNvSpPr>
          <p:nvPr/>
        </p:nvSpPr>
        <p:spPr bwMode="auto">
          <a:xfrm>
            <a:off x="8759826" y="1713013"/>
            <a:ext cx="553357" cy="307777"/>
          </a:xfrm>
          <a:prstGeom prst="rect">
            <a:avLst/>
          </a:prstGeom>
          <a:noFill/>
          <a:ln w="9525">
            <a:noFill/>
            <a:miter lim="800000"/>
            <a:headEnd/>
            <a:tailEnd/>
          </a:ln>
        </p:spPr>
        <p:txBody>
          <a:bodyPr wrap="none" anchor="ctr">
            <a:spAutoFit/>
          </a:bodyPr>
          <a:lstStyle/>
          <a:p>
            <a:pPr>
              <a:spcBef>
                <a:spcPct val="50000"/>
              </a:spcBef>
            </a:pPr>
            <a:r>
              <a:rPr kumimoji="1" lang="en-US" altLang="zh-CN" sz="1400"/>
              <a:t>30</a:t>
            </a:r>
            <a:r>
              <a:rPr kumimoji="1" lang="zh-CN" altLang="en-US" sz="1400"/>
              <a:t>天</a:t>
            </a:r>
          </a:p>
        </p:txBody>
      </p:sp>
      <p:sp>
        <p:nvSpPr>
          <p:cNvPr id="770127" name="Text Box 106"/>
          <p:cNvSpPr txBox="1">
            <a:spLocks noChangeArrowheads="1"/>
          </p:cNvSpPr>
          <p:nvPr/>
        </p:nvSpPr>
        <p:spPr bwMode="auto">
          <a:xfrm>
            <a:off x="8709025" y="2286000"/>
            <a:ext cx="717550" cy="304800"/>
          </a:xfrm>
          <a:prstGeom prst="rect">
            <a:avLst/>
          </a:prstGeom>
          <a:noFill/>
          <a:ln w="9525">
            <a:noFill/>
            <a:miter lim="800000"/>
            <a:headEnd/>
            <a:tailEnd/>
          </a:ln>
        </p:spPr>
        <p:txBody>
          <a:bodyPr wrap="none" anchor="ctr">
            <a:spAutoFit/>
          </a:bodyPr>
          <a:lstStyle/>
          <a:p>
            <a:pPr>
              <a:spcBef>
                <a:spcPct val="50000"/>
              </a:spcBef>
            </a:pPr>
            <a:r>
              <a:rPr kumimoji="1" lang="zh-CN" altLang="en-US" sz="1400"/>
              <a:t>到期日</a:t>
            </a:r>
          </a:p>
        </p:txBody>
      </p:sp>
      <p:sp>
        <p:nvSpPr>
          <p:cNvPr id="770128" name="TextBox 101"/>
          <p:cNvSpPr txBox="1">
            <a:spLocks noChangeArrowheads="1"/>
          </p:cNvSpPr>
          <p:nvPr/>
        </p:nvSpPr>
        <p:spPr bwMode="auto">
          <a:xfrm>
            <a:off x="2782888" y="549276"/>
            <a:ext cx="1009650" cy="430213"/>
          </a:xfrm>
          <a:prstGeom prst="rect">
            <a:avLst/>
          </a:prstGeom>
          <a:noFill/>
          <a:ln w="9525">
            <a:noFill/>
            <a:miter lim="800000"/>
            <a:headEnd/>
            <a:tailEnd/>
          </a:ln>
        </p:spPr>
        <p:txBody>
          <a:bodyPr>
            <a:spAutoFit/>
          </a:bodyPr>
          <a:lstStyle/>
          <a:p>
            <a:pPr algn="l"/>
            <a:r>
              <a:rPr lang="zh-CN" altLang="en-US" sz="2200" b="1">
                <a:solidFill>
                  <a:srgbClr val="FF0000"/>
                </a:solidFill>
                <a:latin typeface="华文细黑" pitchFamily="2" charset="-122"/>
                <a:ea typeface="华文细黑" pitchFamily="2" charset="-122"/>
              </a:rPr>
              <a:t>盈亏</a:t>
            </a:r>
          </a:p>
        </p:txBody>
      </p:sp>
      <p:cxnSp>
        <p:nvCxnSpPr>
          <p:cNvPr id="104" name="直接连接符 103"/>
          <p:cNvCxnSpPr>
            <a:stCxn id="770139" idx="0"/>
          </p:cNvCxnSpPr>
          <p:nvPr/>
        </p:nvCxnSpPr>
        <p:spPr>
          <a:xfrm>
            <a:off x="6553201" y="762000"/>
            <a:ext cx="47625" cy="22352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70130" name="TextBox 110"/>
          <p:cNvSpPr txBox="1">
            <a:spLocks noChangeArrowheads="1"/>
          </p:cNvSpPr>
          <p:nvPr/>
        </p:nvSpPr>
        <p:spPr bwMode="auto">
          <a:xfrm>
            <a:off x="6240464" y="2997200"/>
            <a:ext cx="719137" cy="522288"/>
          </a:xfrm>
          <a:prstGeom prst="rect">
            <a:avLst/>
          </a:prstGeom>
          <a:noFill/>
          <a:ln w="9525">
            <a:noFill/>
            <a:miter lim="800000"/>
            <a:headEnd/>
            <a:tailEnd/>
          </a:ln>
        </p:spPr>
        <p:txBody>
          <a:bodyPr>
            <a:spAutoFit/>
          </a:bodyPr>
          <a:lstStyle/>
          <a:p>
            <a:pPr algn="l"/>
            <a:r>
              <a:rPr lang="en-US" altLang="zh-CN" sz="2800" b="1" i="1">
                <a:solidFill>
                  <a:srgbClr val="FF0000"/>
                </a:solidFill>
                <a:latin typeface="Times New Roman" pitchFamily="18" charset="0"/>
                <a:cs typeface="Times New Roman" pitchFamily="18" charset="0"/>
              </a:rPr>
              <a:t>X</a:t>
            </a:r>
            <a:r>
              <a:rPr lang="en-US" altLang="zh-CN" sz="1600" b="1">
                <a:solidFill>
                  <a:srgbClr val="FF0000"/>
                </a:solidFill>
                <a:latin typeface="Times New Roman" pitchFamily="18" charset="0"/>
                <a:cs typeface="Times New Roman" pitchFamily="18" charset="0"/>
              </a:rPr>
              <a:t>H</a:t>
            </a:r>
            <a:endParaRPr lang="zh-CN" altLang="en-US" sz="2800" b="1">
              <a:solidFill>
                <a:srgbClr val="FF0000"/>
              </a:solidFill>
              <a:latin typeface="Times New Roman" pitchFamily="18" charset="0"/>
              <a:cs typeface="Times New Roman" pitchFamily="18" charset="0"/>
            </a:endParaRPr>
          </a:p>
        </p:txBody>
      </p:sp>
      <p:sp>
        <p:nvSpPr>
          <p:cNvPr id="770131" name="TextBox 112"/>
          <p:cNvSpPr txBox="1">
            <a:spLocks noChangeArrowheads="1"/>
          </p:cNvSpPr>
          <p:nvPr/>
        </p:nvSpPr>
        <p:spPr bwMode="auto">
          <a:xfrm>
            <a:off x="4872038" y="5589589"/>
            <a:ext cx="3384550" cy="522287"/>
          </a:xfrm>
          <a:prstGeom prst="rect">
            <a:avLst/>
          </a:prstGeom>
          <a:noFill/>
          <a:ln w="9525">
            <a:noFill/>
            <a:miter lim="800000"/>
            <a:headEnd/>
            <a:tailEnd/>
          </a:ln>
        </p:spPr>
        <p:txBody>
          <a:bodyPr>
            <a:spAutoFit/>
          </a:bodyPr>
          <a:lstStyle/>
          <a:p>
            <a:r>
              <a:rPr lang="zh-CN" altLang="en-US" sz="2800" b="1">
                <a:solidFill>
                  <a:srgbClr val="FF0000"/>
                </a:solidFill>
                <a:latin typeface="华文细黑" pitchFamily="2" charset="-122"/>
                <a:ea typeface="华文细黑" pitchFamily="2" charset="-122"/>
              </a:rPr>
              <a:t>买权比率价差盈亏</a:t>
            </a:r>
            <a:r>
              <a:rPr lang="en-US" altLang="zh-CN" sz="2800" b="1">
                <a:solidFill>
                  <a:srgbClr val="FF0000"/>
                </a:solidFill>
                <a:latin typeface="华文细黑" pitchFamily="2" charset="-122"/>
                <a:ea typeface="华文细黑" pitchFamily="2" charset="-122"/>
              </a:rPr>
              <a:t>  </a:t>
            </a:r>
            <a:endParaRPr lang="zh-CN" altLang="en-US" sz="2800" b="1">
              <a:solidFill>
                <a:srgbClr val="FF0000"/>
              </a:solidFill>
              <a:latin typeface="华文细黑" pitchFamily="2" charset="-122"/>
              <a:ea typeface="华文细黑" pitchFamily="2" charset="-122"/>
            </a:endParaRPr>
          </a:p>
        </p:txBody>
      </p:sp>
    </p:spTree>
    <p:extLst>
      <p:ext uri="{BB962C8B-B14F-4D97-AF65-F5344CB8AC3E}">
        <p14:creationId xmlns:p14="http://schemas.microsoft.com/office/powerpoint/2010/main" val="353268614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Line 3"/>
          <p:cNvSpPr>
            <a:spLocks noChangeShapeType="1"/>
          </p:cNvSpPr>
          <p:nvPr/>
        </p:nvSpPr>
        <p:spPr bwMode="auto">
          <a:xfrm>
            <a:off x="2819400" y="2286000"/>
            <a:ext cx="2667000" cy="0"/>
          </a:xfrm>
          <a:prstGeom prst="line">
            <a:avLst/>
          </a:prstGeom>
          <a:noFill/>
          <a:ln w="9525">
            <a:solidFill>
              <a:schemeClr val="tx1"/>
            </a:solidFill>
            <a:round/>
            <a:headEnd/>
            <a:tailEnd/>
          </a:ln>
        </p:spPr>
        <p:txBody>
          <a:bodyPr wrap="none" anchor="ctr"/>
          <a:lstStyle/>
          <a:p>
            <a:endParaRPr lang="zh-CN" altLang="en-US"/>
          </a:p>
        </p:txBody>
      </p:sp>
      <p:sp>
        <p:nvSpPr>
          <p:cNvPr id="771075" name="Line 4"/>
          <p:cNvSpPr>
            <a:spLocks noChangeShapeType="1"/>
          </p:cNvSpPr>
          <p:nvPr/>
        </p:nvSpPr>
        <p:spPr bwMode="auto">
          <a:xfrm>
            <a:off x="4191000" y="1219200"/>
            <a:ext cx="0" cy="1905000"/>
          </a:xfrm>
          <a:prstGeom prst="line">
            <a:avLst/>
          </a:prstGeom>
          <a:noFill/>
          <a:ln w="9525">
            <a:solidFill>
              <a:schemeClr val="tx1"/>
            </a:solidFill>
            <a:round/>
            <a:headEnd/>
            <a:tailEnd/>
          </a:ln>
        </p:spPr>
        <p:txBody>
          <a:bodyPr wrap="none" anchor="ctr"/>
          <a:lstStyle/>
          <a:p>
            <a:endParaRPr lang="zh-CN" altLang="en-US"/>
          </a:p>
        </p:txBody>
      </p:sp>
      <p:sp>
        <p:nvSpPr>
          <p:cNvPr id="771076" name="Line 5"/>
          <p:cNvSpPr>
            <a:spLocks noChangeShapeType="1"/>
          </p:cNvSpPr>
          <p:nvPr/>
        </p:nvSpPr>
        <p:spPr bwMode="auto">
          <a:xfrm flipH="1">
            <a:off x="3352800" y="1447800"/>
            <a:ext cx="838200" cy="1295400"/>
          </a:xfrm>
          <a:prstGeom prst="line">
            <a:avLst/>
          </a:prstGeom>
          <a:noFill/>
          <a:ln w="9525">
            <a:solidFill>
              <a:schemeClr val="tx1"/>
            </a:solidFill>
            <a:round/>
            <a:headEnd/>
            <a:tailEnd/>
          </a:ln>
        </p:spPr>
        <p:txBody>
          <a:bodyPr wrap="none" anchor="ctr"/>
          <a:lstStyle/>
          <a:p>
            <a:endParaRPr lang="zh-CN" altLang="en-US"/>
          </a:p>
        </p:txBody>
      </p:sp>
      <p:sp>
        <p:nvSpPr>
          <p:cNvPr id="771077" name="Line 6"/>
          <p:cNvSpPr>
            <a:spLocks noChangeShapeType="1"/>
          </p:cNvSpPr>
          <p:nvPr/>
        </p:nvSpPr>
        <p:spPr bwMode="auto">
          <a:xfrm>
            <a:off x="4191000" y="1447800"/>
            <a:ext cx="914400" cy="1219200"/>
          </a:xfrm>
          <a:prstGeom prst="line">
            <a:avLst/>
          </a:prstGeom>
          <a:noFill/>
          <a:ln w="9525">
            <a:solidFill>
              <a:schemeClr val="tx1"/>
            </a:solidFill>
            <a:round/>
            <a:headEnd/>
            <a:tailEnd/>
          </a:ln>
        </p:spPr>
        <p:txBody>
          <a:bodyPr wrap="none" anchor="ctr"/>
          <a:lstStyle/>
          <a:p>
            <a:endParaRPr lang="zh-CN" altLang="en-US"/>
          </a:p>
        </p:txBody>
      </p:sp>
      <p:sp>
        <p:nvSpPr>
          <p:cNvPr id="771078" name="Line 7"/>
          <p:cNvSpPr>
            <a:spLocks noChangeShapeType="1"/>
          </p:cNvSpPr>
          <p:nvPr/>
        </p:nvSpPr>
        <p:spPr bwMode="auto">
          <a:xfrm flipH="1">
            <a:off x="2895600" y="2743200"/>
            <a:ext cx="457200" cy="0"/>
          </a:xfrm>
          <a:prstGeom prst="line">
            <a:avLst/>
          </a:prstGeom>
          <a:noFill/>
          <a:ln w="9525">
            <a:solidFill>
              <a:schemeClr val="tx1"/>
            </a:solidFill>
            <a:round/>
            <a:headEnd/>
            <a:tailEnd/>
          </a:ln>
        </p:spPr>
        <p:txBody>
          <a:bodyPr wrap="none" anchor="ctr"/>
          <a:lstStyle/>
          <a:p>
            <a:endParaRPr lang="zh-CN" altLang="en-US"/>
          </a:p>
        </p:txBody>
      </p:sp>
      <p:sp>
        <p:nvSpPr>
          <p:cNvPr id="771079" name="Line 8"/>
          <p:cNvSpPr>
            <a:spLocks noChangeShapeType="1"/>
          </p:cNvSpPr>
          <p:nvPr/>
        </p:nvSpPr>
        <p:spPr bwMode="auto">
          <a:xfrm>
            <a:off x="6324600" y="2362200"/>
            <a:ext cx="2514600" cy="0"/>
          </a:xfrm>
          <a:prstGeom prst="line">
            <a:avLst/>
          </a:prstGeom>
          <a:noFill/>
          <a:ln w="9525">
            <a:solidFill>
              <a:schemeClr val="tx1"/>
            </a:solidFill>
            <a:round/>
            <a:headEnd/>
            <a:tailEnd/>
          </a:ln>
        </p:spPr>
        <p:txBody>
          <a:bodyPr wrap="none" anchor="ctr"/>
          <a:lstStyle/>
          <a:p>
            <a:endParaRPr lang="zh-CN" altLang="en-US"/>
          </a:p>
        </p:txBody>
      </p:sp>
      <p:sp>
        <p:nvSpPr>
          <p:cNvPr id="771080" name="Line 9"/>
          <p:cNvSpPr>
            <a:spLocks noChangeShapeType="1"/>
          </p:cNvSpPr>
          <p:nvPr/>
        </p:nvSpPr>
        <p:spPr bwMode="auto">
          <a:xfrm>
            <a:off x="7467600" y="1143000"/>
            <a:ext cx="0" cy="2057400"/>
          </a:xfrm>
          <a:prstGeom prst="line">
            <a:avLst/>
          </a:prstGeom>
          <a:noFill/>
          <a:ln w="9525">
            <a:solidFill>
              <a:schemeClr val="tx1"/>
            </a:solidFill>
            <a:round/>
            <a:headEnd/>
            <a:tailEnd/>
          </a:ln>
        </p:spPr>
        <p:txBody>
          <a:bodyPr wrap="none" anchor="ctr"/>
          <a:lstStyle/>
          <a:p>
            <a:endParaRPr lang="zh-CN" altLang="en-US"/>
          </a:p>
        </p:txBody>
      </p:sp>
      <p:sp>
        <p:nvSpPr>
          <p:cNvPr id="771081" name="Line 10"/>
          <p:cNvSpPr>
            <a:spLocks noChangeShapeType="1"/>
          </p:cNvSpPr>
          <p:nvPr/>
        </p:nvSpPr>
        <p:spPr bwMode="auto">
          <a:xfrm flipH="1">
            <a:off x="6553200" y="1447800"/>
            <a:ext cx="914400" cy="1600200"/>
          </a:xfrm>
          <a:prstGeom prst="line">
            <a:avLst/>
          </a:prstGeom>
          <a:noFill/>
          <a:ln w="9525">
            <a:solidFill>
              <a:schemeClr val="tx1"/>
            </a:solidFill>
            <a:round/>
            <a:headEnd/>
            <a:tailEnd/>
          </a:ln>
        </p:spPr>
        <p:txBody>
          <a:bodyPr wrap="none" anchor="ctr"/>
          <a:lstStyle/>
          <a:p>
            <a:endParaRPr lang="zh-CN" altLang="en-US"/>
          </a:p>
        </p:txBody>
      </p:sp>
      <p:sp>
        <p:nvSpPr>
          <p:cNvPr id="771082" name="Line 11"/>
          <p:cNvSpPr>
            <a:spLocks noChangeShapeType="1"/>
          </p:cNvSpPr>
          <p:nvPr/>
        </p:nvSpPr>
        <p:spPr bwMode="auto">
          <a:xfrm>
            <a:off x="7467600" y="1447800"/>
            <a:ext cx="914400" cy="1295400"/>
          </a:xfrm>
          <a:prstGeom prst="line">
            <a:avLst/>
          </a:prstGeom>
          <a:noFill/>
          <a:ln w="9525">
            <a:solidFill>
              <a:schemeClr val="tx1"/>
            </a:solidFill>
            <a:round/>
            <a:headEnd/>
            <a:tailEnd/>
          </a:ln>
        </p:spPr>
        <p:txBody>
          <a:bodyPr wrap="none" anchor="ctr"/>
          <a:lstStyle/>
          <a:p>
            <a:endParaRPr lang="zh-CN" altLang="en-US"/>
          </a:p>
        </p:txBody>
      </p:sp>
      <p:sp>
        <p:nvSpPr>
          <p:cNvPr id="771083" name="Line 12"/>
          <p:cNvSpPr>
            <a:spLocks noChangeShapeType="1"/>
          </p:cNvSpPr>
          <p:nvPr/>
        </p:nvSpPr>
        <p:spPr bwMode="auto">
          <a:xfrm>
            <a:off x="8382000" y="2743200"/>
            <a:ext cx="533400" cy="0"/>
          </a:xfrm>
          <a:prstGeom prst="line">
            <a:avLst/>
          </a:prstGeom>
          <a:noFill/>
          <a:ln w="9525">
            <a:solidFill>
              <a:schemeClr val="tx1"/>
            </a:solidFill>
            <a:round/>
            <a:headEnd/>
            <a:tailEnd/>
          </a:ln>
        </p:spPr>
        <p:txBody>
          <a:bodyPr wrap="none" anchor="ctr"/>
          <a:lstStyle/>
          <a:p>
            <a:endParaRPr lang="zh-CN" altLang="en-US"/>
          </a:p>
        </p:txBody>
      </p:sp>
      <p:sp>
        <p:nvSpPr>
          <p:cNvPr id="771084" name="Text Box 13"/>
          <p:cNvSpPr txBox="1">
            <a:spLocks noChangeArrowheads="1"/>
          </p:cNvSpPr>
          <p:nvPr/>
        </p:nvSpPr>
        <p:spPr bwMode="auto">
          <a:xfrm>
            <a:off x="7924800" y="1219200"/>
            <a:ext cx="1447800" cy="641350"/>
          </a:xfrm>
          <a:prstGeom prst="rect">
            <a:avLst/>
          </a:prstGeom>
          <a:noFill/>
          <a:ln w="9525">
            <a:noFill/>
            <a:miter lim="800000"/>
            <a:headEnd/>
            <a:tailEnd/>
          </a:ln>
        </p:spPr>
        <p:txBody>
          <a:bodyPr>
            <a:spAutoFit/>
          </a:bodyPr>
          <a:lstStyle/>
          <a:p>
            <a:pPr>
              <a:spcBef>
                <a:spcPct val="50000"/>
              </a:spcBef>
            </a:pPr>
            <a:r>
              <a:rPr kumimoji="1" lang="zh-CN" altLang="en-US"/>
              <a:t>看跌期权比率价差</a:t>
            </a:r>
          </a:p>
        </p:txBody>
      </p:sp>
      <p:sp>
        <p:nvSpPr>
          <p:cNvPr id="771085" name="Text Box 14"/>
          <p:cNvSpPr txBox="1">
            <a:spLocks noChangeArrowheads="1"/>
          </p:cNvSpPr>
          <p:nvPr/>
        </p:nvSpPr>
        <p:spPr bwMode="auto">
          <a:xfrm>
            <a:off x="4572000" y="1295400"/>
            <a:ext cx="1295400" cy="641350"/>
          </a:xfrm>
          <a:prstGeom prst="rect">
            <a:avLst/>
          </a:prstGeom>
          <a:noFill/>
          <a:ln w="9525">
            <a:noFill/>
            <a:miter lim="800000"/>
            <a:headEnd/>
            <a:tailEnd/>
          </a:ln>
        </p:spPr>
        <p:txBody>
          <a:bodyPr>
            <a:spAutoFit/>
          </a:bodyPr>
          <a:lstStyle/>
          <a:p>
            <a:pPr>
              <a:spcBef>
                <a:spcPct val="50000"/>
              </a:spcBef>
            </a:pPr>
            <a:r>
              <a:rPr kumimoji="1" lang="zh-CN" altLang="en-US"/>
              <a:t>看涨期权比率价差</a:t>
            </a:r>
          </a:p>
        </p:txBody>
      </p:sp>
      <p:sp>
        <p:nvSpPr>
          <p:cNvPr id="771086" name="Line 15"/>
          <p:cNvSpPr>
            <a:spLocks noChangeShapeType="1"/>
          </p:cNvSpPr>
          <p:nvPr/>
        </p:nvSpPr>
        <p:spPr bwMode="auto">
          <a:xfrm>
            <a:off x="2667000" y="4419600"/>
            <a:ext cx="2819400" cy="0"/>
          </a:xfrm>
          <a:prstGeom prst="line">
            <a:avLst/>
          </a:prstGeom>
          <a:noFill/>
          <a:ln w="9525">
            <a:solidFill>
              <a:schemeClr val="tx1"/>
            </a:solidFill>
            <a:round/>
            <a:headEnd/>
            <a:tailEnd/>
          </a:ln>
        </p:spPr>
        <p:txBody>
          <a:bodyPr wrap="none" anchor="ctr"/>
          <a:lstStyle/>
          <a:p>
            <a:endParaRPr lang="zh-CN" altLang="en-US"/>
          </a:p>
        </p:txBody>
      </p:sp>
      <p:sp>
        <p:nvSpPr>
          <p:cNvPr id="771087" name="Line 16"/>
          <p:cNvSpPr>
            <a:spLocks noChangeShapeType="1"/>
          </p:cNvSpPr>
          <p:nvPr/>
        </p:nvSpPr>
        <p:spPr bwMode="auto">
          <a:xfrm>
            <a:off x="4191000" y="3429000"/>
            <a:ext cx="0" cy="2209800"/>
          </a:xfrm>
          <a:prstGeom prst="line">
            <a:avLst/>
          </a:prstGeom>
          <a:noFill/>
          <a:ln w="9525">
            <a:solidFill>
              <a:schemeClr val="tx1"/>
            </a:solidFill>
            <a:round/>
            <a:headEnd/>
            <a:tailEnd/>
          </a:ln>
        </p:spPr>
        <p:txBody>
          <a:bodyPr wrap="none" anchor="ctr"/>
          <a:lstStyle/>
          <a:p>
            <a:endParaRPr lang="zh-CN" altLang="en-US"/>
          </a:p>
        </p:txBody>
      </p:sp>
      <p:sp>
        <p:nvSpPr>
          <p:cNvPr id="771088" name="Line 17"/>
          <p:cNvSpPr>
            <a:spLocks noChangeShapeType="1"/>
          </p:cNvSpPr>
          <p:nvPr/>
        </p:nvSpPr>
        <p:spPr bwMode="auto">
          <a:xfrm flipV="1">
            <a:off x="4191000" y="3657600"/>
            <a:ext cx="1066800" cy="1524000"/>
          </a:xfrm>
          <a:prstGeom prst="line">
            <a:avLst/>
          </a:prstGeom>
          <a:noFill/>
          <a:ln w="9525">
            <a:solidFill>
              <a:schemeClr val="tx1"/>
            </a:solidFill>
            <a:round/>
            <a:headEnd/>
            <a:tailEnd/>
          </a:ln>
        </p:spPr>
        <p:txBody>
          <a:bodyPr wrap="none" anchor="ctr"/>
          <a:lstStyle/>
          <a:p>
            <a:endParaRPr lang="zh-CN" altLang="en-US"/>
          </a:p>
        </p:txBody>
      </p:sp>
      <p:sp>
        <p:nvSpPr>
          <p:cNvPr id="771089" name="Line 18"/>
          <p:cNvSpPr>
            <a:spLocks noChangeShapeType="1"/>
          </p:cNvSpPr>
          <p:nvPr/>
        </p:nvSpPr>
        <p:spPr bwMode="auto">
          <a:xfrm flipH="1" flipV="1">
            <a:off x="3352800" y="3886200"/>
            <a:ext cx="838200" cy="1295400"/>
          </a:xfrm>
          <a:prstGeom prst="line">
            <a:avLst/>
          </a:prstGeom>
          <a:noFill/>
          <a:ln w="9525">
            <a:solidFill>
              <a:schemeClr val="tx1"/>
            </a:solidFill>
            <a:round/>
            <a:headEnd/>
            <a:tailEnd/>
          </a:ln>
        </p:spPr>
        <p:txBody>
          <a:bodyPr wrap="none" anchor="ctr"/>
          <a:lstStyle/>
          <a:p>
            <a:endParaRPr lang="zh-CN" altLang="en-US"/>
          </a:p>
        </p:txBody>
      </p:sp>
      <p:sp>
        <p:nvSpPr>
          <p:cNvPr id="771090" name="Line 19"/>
          <p:cNvSpPr>
            <a:spLocks noChangeShapeType="1"/>
          </p:cNvSpPr>
          <p:nvPr/>
        </p:nvSpPr>
        <p:spPr bwMode="auto">
          <a:xfrm flipH="1">
            <a:off x="2819400" y="3886200"/>
            <a:ext cx="533400" cy="0"/>
          </a:xfrm>
          <a:prstGeom prst="line">
            <a:avLst/>
          </a:prstGeom>
          <a:noFill/>
          <a:ln w="9525">
            <a:solidFill>
              <a:schemeClr val="tx1"/>
            </a:solidFill>
            <a:round/>
            <a:headEnd/>
            <a:tailEnd/>
          </a:ln>
        </p:spPr>
        <p:txBody>
          <a:bodyPr wrap="none" anchor="ctr"/>
          <a:lstStyle/>
          <a:p>
            <a:endParaRPr lang="zh-CN" altLang="en-US"/>
          </a:p>
        </p:txBody>
      </p:sp>
      <p:sp>
        <p:nvSpPr>
          <p:cNvPr id="771091" name="Text Box 20"/>
          <p:cNvSpPr txBox="1">
            <a:spLocks noChangeArrowheads="1"/>
          </p:cNvSpPr>
          <p:nvPr/>
        </p:nvSpPr>
        <p:spPr bwMode="auto">
          <a:xfrm>
            <a:off x="4495800" y="5105400"/>
            <a:ext cx="1371600" cy="641350"/>
          </a:xfrm>
          <a:prstGeom prst="rect">
            <a:avLst/>
          </a:prstGeom>
          <a:noFill/>
          <a:ln w="9525">
            <a:noFill/>
            <a:miter lim="800000"/>
            <a:headEnd/>
            <a:tailEnd/>
          </a:ln>
        </p:spPr>
        <p:txBody>
          <a:bodyPr>
            <a:spAutoFit/>
          </a:bodyPr>
          <a:lstStyle/>
          <a:p>
            <a:pPr>
              <a:spcBef>
                <a:spcPct val="50000"/>
              </a:spcBef>
            </a:pPr>
            <a:r>
              <a:rPr kumimoji="1" lang="zh-CN" altLang="en-US"/>
              <a:t>看涨期权比率反价差</a:t>
            </a:r>
          </a:p>
        </p:txBody>
      </p:sp>
      <p:sp>
        <p:nvSpPr>
          <p:cNvPr id="771092" name="Line 21"/>
          <p:cNvSpPr>
            <a:spLocks noChangeShapeType="1"/>
          </p:cNvSpPr>
          <p:nvPr/>
        </p:nvSpPr>
        <p:spPr bwMode="auto">
          <a:xfrm>
            <a:off x="6400800" y="4419600"/>
            <a:ext cx="2362200" cy="0"/>
          </a:xfrm>
          <a:prstGeom prst="line">
            <a:avLst/>
          </a:prstGeom>
          <a:noFill/>
          <a:ln w="9525">
            <a:solidFill>
              <a:schemeClr val="tx1"/>
            </a:solidFill>
            <a:round/>
            <a:headEnd/>
            <a:tailEnd/>
          </a:ln>
        </p:spPr>
        <p:txBody>
          <a:bodyPr wrap="none" anchor="ctr"/>
          <a:lstStyle/>
          <a:p>
            <a:endParaRPr lang="zh-CN" altLang="en-US"/>
          </a:p>
        </p:txBody>
      </p:sp>
      <p:sp>
        <p:nvSpPr>
          <p:cNvPr id="771093" name="Line 22"/>
          <p:cNvSpPr>
            <a:spLocks noChangeShapeType="1"/>
          </p:cNvSpPr>
          <p:nvPr/>
        </p:nvSpPr>
        <p:spPr bwMode="auto">
          <a:xfrm>
            <a:off x="7467600" y="3581400"/>
            <a:ext cx="0" cy="2057400"/>
          </a:xfrm>
          <a:prstGeom prst="line">
            <a:avLst/>
          </a:prstGeom>
          <a:noFill/>
          <a:ln w="9525">
            <a:solidFill>
              <a:schemeClr val="tx1"/>
            </a:solidFill>
            <a:round/>
            <a:headEnd/>
            <a:tailEnd/>
          </a:ln>
        </p:spPr>
        <p:txBody>
          <a:bodyPr wrap="none" anchor="ctr"/>
          <a:lstStyle/>
          <a:p>
            <a:endParaRPr lang="zh-CN" altLang="en-US"/>
          </a:p>
        </p:txBody>
      </p:sp>
      <p:sp>
        <p:nvSpPr>
          <p:cNvPr id="771094" name="Line 23"/>
          <p:cNvSpPr>
            <a:spLocks noChangeShapeType="1"/>
          </p:cNvSpPr>
          <p:nvPr/>
        </p:nvSpPr>
        <p:spPr bwMode="auto">
          <a:xfrm flipV="1">
            <a:off x="7467600" y="3962400"/>
            <a:ext cx="914400" cy="1295400"/>
          </a:xfrm>
          <a:prstGeom prst="line">
            <a:avLst/>
          </a:prstGeom>
          <a:noFill/>
          <a:ln w="9525">
            <a:solidFill>
              <a:schemeClr val="tx1"/>
            </a:solidFill>
            <a:round/>
            <a:headEnd/>
            <a:tailEnd/>
          </a:ln>
        </p:spPr>
        <p:txBody>
          <a:bodyPr wrap="none" anchor="ctr"/>
          <a:lstStyle/>
          <a:p>
            <a:endParaRPr lang="zh-CN" altLang="en-US"/>
          </a:p>
        </p:txBody>
      </p:sp>
      <p:sp>
        <p:nvSpPr>
          <p:cNvPr id="771095" name="Line 24"/>
          <p:cNvSpPr>
            <a:spLocks noChangeShapeType="1"/>
          </p:cNvSpPr>
          <p:nvPr/>
        </p:nvSpPr>
        <p:spPr bwMode="auto">
          <a:xfrm flipH="1" flipV="1">
            <a:off x="6400800" y="3886200"/>
            <a:ext cx="1066800" cy="1371600"/>
          </a:xfrm>
          <a:prstGeom prst="line">
            <a:avLst/>
          </a:prstGeom>
          <a:noFill/>
          <a:ln w="9525">
            <a:solidFill>
              <a:schemeClr val="tx1"/>
            </a:solidFill>
            <a:round/>
            <a:headEnd/>
            <a:tailEnd/>
          </a:ln>
        </p:spPr>
        <p:txBody>
          <a:bodyPr wrap="none" anchor="ctr"/>
          <a:lstStyle/>
          <a:p>
            <a:endParaRPr lang="zh-CN" altLang="en-US"/>
          </a:p>
        </p:txBody>
      </p:sp>
      <p:sp>
        <p:nvSpPr>
          <p:cNvPr id="771096" name="Line 25"/>
          <p:cNvSpPr>
            <a:spLocks noChangeShapeType="1"/>
          </p:cNvSpPr>
          <p:nvPr/>
        </p:nvSpPr>
        <p:spPr bwMode="auto">
          <a:xfrm>
            <a:off x="8382000" y="3962400"/>
            <a:ext cx="381000" cy="0"/>
          </a:xfrm>
          <a:prstGeom prst="line">
            <a:avLst/>
          </a:prstGeom>
          <a:noFill/>
          <a:ln w="9525">
            <a:solidFill>
              <a:schemeClr val="tx1"/>
            </a:solidFill>
            <a:round/>
            <a:headEnd/>
            <a:tailEnd/>
          </a:ln>
        </p:spPr>
        <p:txBody>
          <a:bodyPr wrap="none" anchor="ctr"/>
          <a:lstStyle/>
          <a:p>
            <a:endParaRPr lang="zh-CN" altLang="en-US"/>
          </a:p>
        </p:txBody>
      </p:sp>
      <p:sp>
        <p:nvSpPr>
          <p:cNvPr id="771097" name="Text Box 26"/>
          <p:cNvSpPr txBox="1">
            <a:spLocks noChangeArrowheads="1"/>
          </p:cNvSpPr>
          <p:nvPr/>
        </p:nvSpPr>
        <p:spPr bwMode="auto">
          <a:xfrm>
            <a:off x="8001000" y="4876800"/>
            <a:ext cx="1524000" cy="641350"/>
          </a:xfrm>
          <a:prstGeom prst="rect">
            <a:avLst/>
          </a:prstGeom>
          <a:noFill/>
          <a:ln w="9525">
            <a:noFill/>
            <a:miter lim="800000"/>
            <a:headEnd/>
            <a:tailEnd/>
          </a:ln>
        </p:spPr>
        <p:txBody>
          <a:bodyPr>
            <a:spAutoFit/>
          </a:bodyPr>
          <a:lstStyle/>
          <a:p>
            <a:pPr>
              <a:spcBef>
                <a:spcPct val="50000"/>
              </a:spcBef>
            </a:pPr>
            <a:r>
              <a:rPr kumimoji="1" lang="zh-CN" altLang="en-US"/>
              <a:t>看跌期权比率反价差</a:t>
            </a:r>
          </a:p>
        </p:txBody>
      </p:sp>
      <p:sp>
        <p:nvSpPr>
          <p:cNvPr id="771098" name="TextBox 27"/>
          <p:cNvSpPr txBox="1">
            <a:spLocks noChangeArrowheads="1"/>
          </p:cNvSpPr>
          <p:nvPr/>
        </p:nvSpPr>
        <p:spPr bwMode="auto">
          <a:xfrm>
            <a:off x="3000376" y="765175"/>
            <a:ext cx="2303463" cy="400050"/>
          </a:xfrm>
          <a:prstGeom prst="rect">
            <a:avLst/>
          </a:prstGeom>
          <a:noFill/>
          <a:ln w="9525">
            <a:noFill/>
            <a:miter lim="800000"/>
            <a:headEnd/>
            <a:tailEnd/>
          </a:ln>
        </p:spPr>
        <p:txBody>
          <a:bodyPr>
            <a:spAutoFit/>
          </a:bodyPr>
          <a:lstStyle/>
          <a:p>
            <a:r>
              <a:rPr lang="zh-CN" altLang="en-US" sz="2000" b="1">
                <a:solidFill>
                  <a:srgbClr val="FF0000"/>
                </a:solidFill>
                <a:latin typeface="华文细黑" pitchFamily="2" charset="-122"/>
                <a:ea typeface="华文细黑" pitchFamily="2" charset="-122"/>
              </a:rPr>
              <a:t>买权比率价差盈亏</a:t>
            </a:r>
            <a:r>
              <a:rPr lang="en-US" altLang="zh-CN" sz="2000" b="1">
                <a:solidFill>
                  <a:srgbClr val="FF0000"/>
                </a:solidFill>
                <a:latin typeface="华文细黑" pitchFamily="2" charset="-122"/>
                <a:ea typeface="华文细黑" pitchFamily="2" charset="-122"/>
              </a:rPr>
              <a:t>  </a:t>
            </a:r>
            <a:endParaRPr lang="zh-CN" altLang="en-US" sz="2000" b="1">
              <a:solidFill>
                <a:srgbClr val="FF0000"/>
              </a:solidFill>
              <a:latin typeface="华文细黑" pitchFamily="2" charset="-122"/>
              <a:ea typeface="华文细黑" pitchFamily="2" charset="-122"/>
            </a:endParaRPr>
          </a:p>
        </p:txBody>
      </p:sp>
      <p:sp>
        <p:nvSpPr>
          <p:cNvPr id="771099" name="TextBox 28"/>
          <p:cNvSpPr txBox="1">
            <a:spLocks noChangeArrowheads="1"/>
          </p:cNvSpPr>
          <p:nvPr/>
        </p:nvSpPr>
        <p:spPr bwMode="auto">
          <a:xfrm>
            <a:off x="6240463" y="765175"/>
            <a:ext cx="2303462" cy="400050"/>
          </a:xfrm>
          <a:prstGeom prst="rect">
            <a:avLst/>
          </a:prstGeom>
          <a:noFill/>
          <a:ln w="9525">
            <a:noFill/>
            <a:miter lim="800000"/>
            <a:headEnd/>
            <a:tailEnd/>
          </a:ln>
        </p:spPr>
        <p:txBody>
          <a:bodyPr>
            <a:spAutoFit/>
          </a:bodyPr>
          <a:lstStyle/>
          <a:p>
            <a:r>
              <a:rPr lang="zh-CN" altLang="en-US" sz="2000" b="1">
                <a:solidFill>
                  <a:srgbClr val="FF0000"/>
                </a:solidFill>
                <a:latin typeface="华文细黑" pitchFamily="2" charset="-122"/>
                <a:ea typeface="华文细黑" pitchFamily="2" charset="-122"/>
              </a:rPr>
              <a:t>卖权比率价差盈亏</a:t>
            </a:r>
            <a:r>
              <a:rPr lang="en-US" altLang="zh-CN" sz="2000" b="1">
                <a:solidFill>
                  <a:srgbClr val="FF0000"/>
                </a:solidFill>
                <a:latin typeface="华文细黑" pitchFamily="2" charset="-122"/>
                <a:ea typeface="华文细黑" pitchFamily="2" charset="-122"/>
              </a:rPr>
              <a:t>  </a:t>
            </a:r>
            <a:endParaRPr lang="zh-CN" altLang="en-US" sz="2000" b="1">
              <a:solidFill>
                <a:srgbClr val="FF0000"/>
              </a:solidFill>
              <a:latin typeface="华文细黑" pitchFamily="2" charset="-122"/>
              <a:ea typeface="华文细黑" pitchFamily="2" charset="-122"/>
            </a:endParaRPr>
          </a:p>
        </p:txBody>
      </p:sp>
      <p:sp>
        <p:nvSpPr>
          <p:cNvPr id="771100" name="TextBox 30"/>
          <p:cNvSpPr txBox="1">
            <a:spLocks noChangeArrowheads="1"/>
          </p:cNvSpPr>
          <p:nvPr/>
        </p:nvSpPr>
        <p:spPr bwMode="auto">
          <a:xfrm>
            <a:off x="2640013" y="5732464"/>
            <a:ext cx="2735262" cy="401637"/>
          </a:xfrm>
          <a:prstGeom prst="rect">
            <a:avLst/>
          </a:prstGeom>
          <a:noFill/>
          <a:ln w="9525">
            <a:noFill/>
            <a:miter lim="800000"/>
            <a:headEnd/>
            <a:tailEnd/>
          </a:ln>
        </p:spPr>
        <p:txBody>
          <a:bodyPr>
            <a:spAutoFit/>
          </a:bodyPr>
          <a:lstStyle/>
          <a:p>
            <a:r>
              <a:rPr lang="zh-CN" altLang="en-US" sz="2000" b="1">
                <a:solidFill>
                  <a:srgbClr val="FF0000"/>
                </a:solidFill>
                <a:latin typeface="华文细黑" pitchFamily="2" charset="-122"/>
                <a:ea typeface="华文细黑" pitchFamily="2" charset="-122"/>
              </a:rPr>
              <a:t>买权比率反价差盈亏</a:t>
            </a:r>
            <a:r>
              <a:rPr lang="en-US" altLang="zh-CN" sz="2000" b="1">
                <a:solidFill>
                  <a:srgbClr val="FF0000"/>
                </a:solidFill>
                <a:latin typeface="华文细黑" pitchFamily="2" charset="-122"/>
                <a:ea typeface="华文细黑" pitchFamily="2" charset="-122"/>
              </a:rPr>
              <a:t>  </a:t>
            </a:r>
            <a:endParaRPr lang="zh-CN" altLang="en-US" sz="2000" b="1">
              <a:solidFill>
                <a:srgbClr val="FF0000"/>
              </a:solidFill>
              <a:latin typeface="华文细黑" pitchFamily="2" charset="-122"/>
              <a:ea typeface="华文细黑" pitchFamily="2" charset="-122"/>
            </a:endParaRPr>
          </a:p>
        </p:txBody>
      </p:sp>
      <p:sp>
        <p:nvSpPr>
          <p:cNvPr id="771101" name="TextBox 31"/>
          <p:cNvSpPr txBox="1">
            <a:spLocks noChangeArrowheads="1"/>
          </p:cNvSpPr>
          <p:nvPr/>
        </p:nvSpPr>
        <p:spPr bwMode="auto">
          <a:xfrm>
            <a:off x="6024563" y="5732464"/>
            <a:ext cx="2735262" cy="401637"/>
          </a:xfrm>
          <a:prstGeom prst="rect">
            <a:avLst/>
          </a:prstGeom>
          <a:noFill/>
          <a:ln w="9525">
            <a:noFill/>
            <a:miter lim="800000"/>
            <a:headEnd/>
            <a:tailEnd/>
          </a:ln>
        </p:spPr>
        <p:txBody>
          <a:bodyPr>
            <a:spAutoFit/>
          </a:bodyPr>
          <a:lstStyle/>
          <a:p>
            <a:r>
              <a:rPr lang="zh-CN" altLang="en-US" sz="2000" b="1">
                <a:solidFill>
                  <a:srgbClr val="FF0000"/>
                </a:solidFill>
                <a:latin typeface="华文细黑" pitchFamily="2" charset="-122"/>
                <a:ea typeface="华文细黑" pitchFamily="2" charset="-122"/>
              </a:rPr>
              <a:t>卖权比率反价差盈亏</a:t>
            </a:r>
            <a:r>
              <a:rPr lang="en-US" altLang="zh-CN" sz="2000" b="1">
                <a:solidFill>
                  <a:srgbClr val="FF0000"/>
                </a:solidFill>
                <a:latin typeface="华文细黑" pitchFamily="2" charset="-122"/>
                <a:ea typeface="华文细黑" pitchFamily="2" charset="-122"/>
              </a:rPr>
              <a:t>  </a:t>
            </a:r>
            <a:endParaRPr lang="zh-CN" altLang="en-US" sz="2000" b="1">
              <a:solidFill>
                <a:srgbClr val="FF0000"/>
              </a:solidFill>
              <a:latin typeface="华文细黑" pitchFamily="2" charset="-122"/>
              <a:ea typeface="华文细黑" pitchFamily="2" charset="-122"/>
            </a:endParaRPr>
          </a:p>
        </p:txBody>
      </p:sp>
    </p:spTree>
    <p:extLst>
      <p:ext uri="{BB962C8B-B14F-4D97-AF65-F5344CB8AC3E}">
        <p14:creationId xmlns:p14="http://schemas.microsoft.com/office/powerpoint/2010/main" val="2729992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3"/>
          <p:cNvSpPr>
            <a:spLocks noGrp="1" noChangeArrowheads="1"/>
          </p:cNvSpPr>
          <p:nvPr>
            <p:ph type="body" idx="1"/>
          </p:nvPr>
        </p:nvSpPr>
        <p:spPr>
          <a:xfrm>
            <a:off x="1992314" y="2349500"/>
            <a:ext cx="8289925" cy="3556000"/>
          </a:xfrm>
        </p:spPr>
        <p:txBody>
          <a:bodyPr/>
          <a:lstStyle/>
          <a:p>
            <a:pPr eaLnBrk="1" hangingPunct="1"/>
            <a:r>
              <a:rPr lang="zh-CN" altLang="en-US">
                <a:solidFill>
                  <a:srgbClr val="FF0000"/>
                </a:solidFill>
              </a:rPr>
              <a:t>内在价值</a:t>
            </a:r>
          </a:p>
          <a:p>
            <a:pPr lvl="1" eaLnBrk="1" hangingPunct="1"/>
            <a:r>
              <a:rPr lang="zh-CN" altLang="en-US" sz="2800" b="1">
                <a:latin typeface="华文细黑" pitchFamily="2" charset="-122"/>
                <a:ea typeface="华文细黑" pitchFamily="2" charset="-122"/>
              </a:rPr>
              <a:t>也称履约价值</a:t>
            </a:r>
          </a:p>
          <a:p>
            <a:pPr lvl="1" eaLnBrk="1" hangingPunct="1"/>
            <a:r>
              <a:rPr lang="zh-CN" altLang="en-US" sz="2800" b="1">
                <a:latin typeface="华文细黑" pitchFamily="2" charset="-122"/>
                <a:ea typeface="华文细黑" pitchFamily="2" charset="-122"/>
              </a:rPr>
              <a:t>是期权合约本身所具有的价值，也就是期权购</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买者如果</a:t>
            </a:r>
            <a:r>
              <a:rPr lang="zh-CN" altLang="en-US" sz="2800" b="1">
                <a:solidFill>
                  <a:srgbClr val="FF0000"/>
                </a:solidFill>
                <a:latin typeface="华文细黑" pitchFamily="2" charset="-122"/>
                <a:ea typeface="华文细黑" pitchFamily="2" charset="-122"/>
              </a:rPr>
              <a:t>立即执行该期权所能获得的收益</a:t>
            </a:r>
            <a:r>
              <a:rPr lang="zh-CN" altLang="en-US" sz="2800" b="1">
                <a:latin typeface="华文细黑" pitchFamily="2" charset="-122"/>
                <a:ea typeface="华文细黑" pitchFamily="2" charset="-122"/>
              </a:rPr>
              <a:t>。</a:t>
            </a:r>
          </a:p>
          <a:p>
            <a:pPr lvl="1" eaLnBrk="1" hangingPunct="1"/>
            <a:r>
              <a:rPr lang="zh-CN" altLang="en-US" sz="2800" b="1">
                <a:latin typeface="华文细黑" pitchFamily="2" charset="-122"/>
                <a:ea typeface="华文细黑" pitchFamily="2" charset="-122"/>
              </a:rPr>
              <a:t>期权的内在价值决定于期权协定价格与标的物</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市场价格之间的关系</a:t>
            </a:r>
          </a:p>
          <a:p>
            <a:pPr lvl="1" eaLnBrk="1" hangingPunct="1"/>
            <a:r>
              <a:rPr lang="zh-CN" altLang="en-US" sz="2800" b="1">
                <a:solidFill>
                  <a:srgbClr val="FF0000"/>
                </a:solidFill>
                <a:latin typeface="华文细黑" pitchFamily="2" charset="-122"/>
                <a:ea typeface="华文细黑" pitchFamily="2" charset="-122"/>
              </a:rPr>
              <a:t>实值期权</a:t>
            </a:r>
            <a:r>
              <a:rPr lang="zh-CN" altLang="en-US" sz="2800" b="1">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虚值期权</a:t>
            </a:r>
            <a:r>
              <a:rPr lang="zh-CN" altLang="en-US" sz="2800" b="1">
                <a:latin typeface="华文细黑" pitchFamily="2" charset="-122"/>
                <a:ea typeface="华文细黑" pitchFamily="2" charset="-122"/>
              </a:rPr>
              <a:t>和</a:t>
            </a:r>
            <a:r>
              <a:rPr lang="zh-CN" altLang="en-US" sz="2800" b="1">
                <a:solidFill>
                  <a:srgbClr val="FF0000"/>
                </a:solidFill>
                <a:latin typeface="华文细黑" pitchFamily="2" charset="-122"/>
                <a:ea typeface="华文细黑" pitchFamily="2" charset="-122"/>
              </a:rPr>
              <a:t>平价期权</a:t>
            </a:r>
          </a:p>
          <a:p>
            <a:pPr eaLnBrk="1" hangingPunct="1"/>
            <a:endParaRPr lang="en-US" altLang="zh-CN" smtClean="0">
              <a:solidFill>
                <a:srgbClr val="FF0000"/>
              </a:solidFill>
            </a:endParaRPr>
          </a:p>
        </p:txBody>
      </p:sp>
      <p:sp>
        <p:nvSpPr>
          <p:cNvPr id="5"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03492" name="TextBox 5"/>
          <p:cNvSpPr txBox="1">
            <a:spLocks noChangeArrowheads="1"/>
          </p:cNvSpPr>
          <p:nvPr/>
        </p:nvSpPr>
        <p:spPr bwMode="auto">
          <a:xfrm>
            <a:off x="1992313" y="1484314"/>
            <a:ext cx="5111750"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期权合约价格的构成</a:t>
            </a:r>
          </a:p>
        </p:txBody>
      </p:sp>
    </p:spTree>
    <p:extLst>
      <p:ext uri="{BB962C8B-B14F-4D97-AF65-F5344CB8AC3E}">
        <p14:creationId xmlns:p14="http://schemas.microsoft.com/office/powerpoint/2010/main" val="1785350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3314">
                                            <p:txEl>
                                              <p:pRg st="4" end="4"/>
                                            </p:txEl>
                                          </p:spTgt>
                                        </p:tgtEl>
                                        <p:attrNameLst>
                                          <p:attrName>style.visibility</p:attrName>
                                        </p:attrNameLst>
                                      </p:cBhvr>
                                      <p:to>
                                        <p:strVal val="visible"/>
                                      </p:to>
                                    </p:set>
                                    <p:animEffect transition="in" filter="blinds(horizontal)">
                                      <p:cBhvr>
                                        <p:cTn id="7" dur="500"/>
                                        <p:tgtEl>
                                          <p:spTgt spid="653314">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3314">
                                            <p:txEl>
                                              <p:pRg st="5" end="5"/>
                                            </p:txEl>
                                          </p:spTgt>
                                        </p:tgtEl>
                                        <p:attrNameLst>
                                          <p:attrName>style.visibility</p:attrName>
                                        </p:attrNameLst>
                                      </p:cBhvr>
                                      <p:to>
                                        <p:strVal val="visible"/>
                                      </p:to>
                                    </p:set>
                                    <p:animEffect transition="in" filter="blinds(horizontal)">
                                      <p:cBhvr>
                                        <p:cTn id="10" dur="500"/>
                                        <p:tgtEl>
                                          <p:spTgt spid="653314">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53314">
                                            <p:txEl>
                                              <p:pRg st="6" end="6"/>
                                            </p:txEl>
                                          </p:spTgt>
                                        </p:tgtEl>
                                        <p:attrNameLst>
                                          <p:attrName>style.visibility</p:attrName>
                                        </p:attrNameLst>
                                      </p:cBhvr>
                                      <p:to>
                                        <p:strVal val="visible"/>
                                      </p:to>
                                    </p:set>
                                    <p:animEffect transition="in" filter="blinds(horizontal)">
                                      <p:cBhvr>
                                        <p:cTn id="13" dur="500"/>
                                        <p:tgtEl>
                                          <p:spTgt spid="6533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body" idx="1"/>
          </p:nvPr>
        </p:nvSpPr>
        <p:spPr>
          <a:xfrm>
            <a:off x="1703389" y="2636839"/>
            <a:ext cx="8569325" cy="2232025"/>
          </a:xfrm>
        </p:spPr>
        <p:txBody>
          <a:bodyPr/>
          <a:lstStyle/>
          <a:p>
            <a:pPr eaLnBrk="1" hangingPunct="1">
              <a:buFont typeface="Wingdings" pitchFamily="2" charset="2"/>
              <a:buNone/>
            </a:pPr>
            <a:r>
              <a:rPr lang="zh-CN" altLang="en-US" sz="2000"/>
              <a:t>    </a:t>
            </a:r>
            <a:r>
              <a:rPr lang="en-US" altLang="zh-CN" sz="2000"/>
              <a:t>	</a:t>
            </a:r>
            <a:r>
              <a:rPr lang="en-US" altLang="zh-CN" sz="2000" b="1">
                <a:latin typeface="华文细黑" pitchFamily="2" charset="-122"/>
                <a:ea typeface="华文细黑" pitchFamily="2" charset="-122"/>
              </a:rPr>
              <a:t>                            </a:t>
            </a:r>
            <a:r>
              <a:rPr lang="zh-CN" altLang="en-US" sz="2000" b="1">
                <a:latin typeface="华文细黑" pitchFamily="2" charset="-122"/>
                <a:ea typeface="华文细黑" pitchFamily="2" charset="-122"/>
              </a:rPr>
              <a:t>价格下降可能性大   	价格上升可能性大</a:t>
            </a:r>
          </a:p>
          <a:p>
            <a:pPr eaLnBrk="1" hangingPunct="1">
              <a:buFont typeface="Wingdings" pitchFamily="2" charset="2"/>
              <a:buNone/>
            </a:pPr>
            <a:endParaRPr lang="zh-CN" altLang="en-US" sz="2000" b="1">
              <a:latin typeface="华文细黑" pitchFamily="2" charset="-122"/>
              <a:ea typeface="华文细黑" pitchFamily="2" charset="-122"/>
            </a:endParaRPr>
          </a:p>
          <a:p>
            <a:pPr eaLnBrk="1" hangingPunct="1">
              <a:buFont typeface="Wingdings" pitchFamily="2" charset="2"/>
              <a:buNone/>
            </a:pPr>
            <a:r>
              <a:rPr lang="zh-CN" altLang="en-US" sz="2000" b="1">
                <a:latin typeface="华文细黑" pitchFamily="2" charset="-122"/>
                <a:ea typeface="华文细黑" pitchFamily="2" charset="-122"/>
              </a:rPr>
              <a:t>预期市场价格稳定	看涨期权比率价差	看跌期权比率价差</a:t>
            </a:r>
          </a:p>
          <a:p>
            <a:pPr eaLnBrk="1" hangingPunct="1">
              <a:buFont typeface="Wingdings" pitchFamily="2" charset="2"/>
              <a:buNone/>
            </a:pPr>
            <a:endParaRPr lang="zh-CN" altLang="en-US" sz="2000" b="1">
              <a:latin typeface="华文细黑" pitchFamily="2" charset="-122"/>
              <a:ea typeface="华文细黑" pitchFamily="2" charset="-122"/>
            </a:endParaRPr>
          </a:p>
          <a:p>
            <a:pPr eaLnBrk="1" hangingPunct="1">
              <a:buFont typeface="Wingdings" pitchFamily="2" charset="2"/>
              <a:buNone/>
            </a:pPr>
            <a:r>
              <a:rPr lang="zh-CN" altLang="en-US" sz="2000" b="1">
                <a:latin typeface="华文细黑" pitchFamily="2" charset="-122"/>
                <a:ea typeface="华文细黑" pitchFamily="2" charset="-122"/>
              </a:rPr>
              <a:t>预期市场价格不稳定       看跌期权比率反价差	看涨期权比率反价差</a:t>
            </a:r>
          </a:p>
          <a:p>
            <a:pPr eaLnBrk="1" hangingPunct="1">
              <a:buFont typeface="Wingdings" pitchFamily="2" charset="2"/>
              <a:buNone/>
            </a:pPr>
            <a:endParaRPr lang="zh-CN" altLang="en-US" sz="2000" b="1">
              <a:latin typeface="华文细黑" pitchFamily="2" charset="-122"/>
              <a:ea typeface="华文细黑" pitchFamily="2" charset="-122"/>
            </a:endParaRPr>
          </a:p>
          <a:p>
            <a:pPr eaLnBrk="1" hangingPunct="1">
              <a:buFont typeface="Wingdings" pitchFamily="2" charset="2"/>
              <a:buNone/>
            </a:pPr>
            <a:endParaRPr lang="en-US" altLang="zh-CN" sz="2000" b="1">
              <a:latin typeface="华文细黑" pitchFamily="2" charset="-122"/>
              <a:ea typeface="华文细黑" pitchFamily="2" charset="-122"/>
            </a:endParaRPr>
          </a:p>
        </p:txBody>
      </p:sp>
      <p:sp>
        <p:nvSpPr>
          <p:cNvPr id="4" name="矩形 3"/>
          <p:cNvSpPr/>
          <p:nvPr/>
        </p:nvSpPr>
        <p:spPr>
          <a:xfrm>
            <a:off x="2711450" y="1268414"/>
            <a:ext cx="6553200" cy="585787"/>
          </a:xfrm>
          <a:prstGeom prst="rect">
            <a:avLst/>
          </a:prstGeom>
        </p:spPr>
        <p:txBody>
          <a:bodyPr>
            <a:spAutoFit/>
          </a:bodyPr>
          <a:lstStyle/>
          <a:p>
            <a:pPr>
              <a:defRPr/>
            </a:pPr>
            <a:r>
              <a:rPr lang="zh-CN" altLang="en-US" sz="3200" b="1" dirty="0">
                <a:solidFill>
                  <a:srgbClr val="FF0000"/>
                </a:solidFill>
                <a:latin typeface="+mn-ea"/>
              </a:rPr>
              <a:t>比率价差和比率反价差策略</a:t>
            </a:r>
          </a:p>
        </p:txBody>
      </p:sp>
    </p:spTree>
    <p:extLst>
      <p:ext uri="{BB962C8B-B14F-4D97-AF65-F5344CB8AC3E}">
        <p14:creationId xmlns:p14="http://schemas.microsoft.com/office/powerpoint/2010/main" val="9522539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3"/>
          <p:cNvSpPr>
            <a:spLocks noGrp="1" noChangeArrowheads="1"/>
          </p:cNvSpPr>
          <p:nvPr>
            <p:ph type="body" idx="1"/>
          </p:nvPr>
        </p:nvSpPr>
        <p:spPr>
          <a:xfrm>
            <a:off x="1774825" y="1341439"/>
            <a:ext cx="8497888" cy="4873625"/>
          </a:xfrm>
        </p:spPr>
        <p:txBody>
          <a:bodyPr/>
          <a:lstStyle/>
          <a:p>
            <a:pPr eaLnBrk="1" hangingPunct="1"/>
            <a:r>
              <a:rPr lang="zh-CN" altLang="en-US" b="1">
                <a:latin typeface="华文细黑" pitchFamily="2" charset="-122"/>
                <a:ea typeface="华文细黑" pitchFamily="2" charset="-122"/>
              </a:rPr>
              <a:t>水平</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时间</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价差</a:t>
            </a:r>
          </a:p>
          <a:p>
            <a:pPr lvl="1" eaLnBrk="1" hangingPunct="1"/>
            <a:r>
              <a:rPr lang="zh-CN" altLang="en-US" sz="2800" b="1">
                <a:latin typeface="华文细黑" pitchFamily="2" charset="-122"/>
                <a:ea typeface="华文细黑" pitchFamily="2" charset="-122"/>
              </a:rPr>
              <a:t>日历价差</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投资人</a:t>
            </a:r>
            <a:r>
              <a:rPr lang="zh-CN" altLang="en-US" sz="2800" b="1">
                <a:solidFill>
                  <a:srgbClr val="FF0000"/>
                </a:solidFill>
                <a:latin typeface="华文细黑" pitchFamily="2" charset="-122"/>
                <a:ea typeface="华文细黑" pitchFamily="2" charset="-122"/>
              </a:rPr>
              <a:t>买进离到期日较远的期权</a:t>
            </a:r>
            <a:r>
              <a:rPr lang="zh-CN" altLang="en-US" sz="2800" b="1">
                <a:latin typeface="华文细黑" pitchFamily="2" charset="-122"/>
                <a:ea typeface="华文细黑" pitchFamily="2" charset="-122"/>
              </a:rPr>
              <a:t>而同时又卖出数</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量相同、协定价格也相同但离到期日较近的期权，</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以获取利润的期权交易策略。</a:t>
            </a:r>
            <a:endParaRPr lang="en-US" altLang="zh-CN" sz="2800" b="1">
              <a:latin typeface="华文细黑" pitchFamily="2" charset="-122"/>
              <a:ea typeface="华文细黑" pitchFamily="2" charset="-122"/>
            </a:endParaRPr>
          </a:p>
          <a:p>
            <a:pPr lvl="1" eaLnBrk="1" hangingPunct="1"/>
            <a:r>
              <a:rPr lang="zh-CN" altLang="en-US" sz="2800" b="1">
                <a:latin typeface="华文细黑" pitchFamily="2" charset="-122"/>
                <a:ea typeface="华文细黑" pitchFamily="2" charset="-122"/>
              </a:rPr>
              <a:t>逆日历价差</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投资人</a:t>
            </a:r>
            <a:r>
              <a:rPr lang="zh-CN" altLang="en-US" sz="2800" b="1">
                <a:solidFill>
                  <a:srgbClr val="FF0000"/>
                </a:solidFill>
                <a:latin typeface="华文细黑" pitchFamily="2" charset="-122"/>
                <a:ea typeface="华文细黑" pitchFamily="2" charset="-122"/>
              </a:rPr>
              <a:t>卖出离到期日较远的期权</a:t>
            </a:r>
            <a:r>
              <a:rPr lang="zh-CN" altLang="en-US" sz="2800" b="1">
                <a:latin typeface="华文细黑" pitchFamily="2" charset="-122"/>
                <a:ea typeface="华文细黑" pitchFamily="2" charset="-122"/>
              </a:rPr>
              <a:t>而同时又买进数</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量相同、协定价格也相同但离到期日较近的期权，</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以获取利润的期权交易策略。</a:t>
            </a:r>
            <a:endParaRPr lang="en-US" altLang="zh-CN" sz="2800" b="1">
              <a:latin typeface="华文细黑" pitchFamily="2" charset="-122"/>
              <a:ea typeface="华文细黑" pitchFamily="2" charset="-122"/>
            </a:endParaRPr>
          </a:p>
          <a:p>
            <a:pPr lvl="1" eaLnBrk="1" hangingPunct="1">
              <a:buFont typeface="Wingdings 2" pitchFamily="18" charset="2"/>
              <a:buNone/>
            </a:pPr>
            <a:endParaRPr lang="zh-CN" altLang="en-US" sz="2800" b="1">
              <a:latin typeface="华文细黑" pitchFamily="2" charset="-122"/>
              <a:ea typeface="华文细黑" pitchFamily="2" charset="-122"/>
            </a:endParaRPr>
          </a:p>
        </p:txBody>
      </p:sp>
    </p:spTree>
    <p:extLst>
      <p:ext uri="{BB962C8B-B14F-4D97-AF65-F5344CB8AC3E}">
        <p14:creationId xmlns:p14="http://schemas.microsoft.com/office/powerpoint/2010/main" val="1891585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26">
                                            <p:txEl>
                                              <p:pRg st="2" end="2"/>
                                            </p:txEl>
                                          </p:spTgt>
                                        </p:tgtEl>
                                        <p:attrNameLst>
                                          <p:attrName>style.visibility</p:attrName>
                                        </p:attrNameLst>
                                      </p:cBhvr>
                                      <p:to>
                                        <p:strVal val="visible"/>
                                      </p:to>
                                    </p:set>
                                    <p:animEffect transition="in" filter="blinds(horizontal)">
                                      <p:cBhvr>
                                        <p:cTn id="7" dur="500"/>
                                        <p:tgtEl>
                                          <p:spTgt spid="76902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9026">
                                            <p:txEl>
                                              <p:pRg st="3" end="3"/>
                                            </p:txEl>
                                          </p:spTgt>
                                        </p:tgtEl>
                                        <p:attrNameLst>
                                          <p:attrName>style.visibility</p:attrName>
                                        </p:attrNameLst>
                                      </p:cBhvr>
                                      <p:to>
                                        <p:strVal val="visible"/>
                                      </p:to>
                                    </p:set>
                                    <p:animEffect transition="in" filter="blinds(horizontal)">
                                      <p:cBhvr>
                                        <p:cTn id="10" dur="500"/>
                                        <p:tgtEl>
                                          <p:spTgt spid="76902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69026">
                                            <p:txEl>
                                              <p:pRg st="4" end="4"/>
                                            </p:txEl>
                                          </p:spTgt>
                                        </p:tgtEl>
                                        <p:attrNameLst>
                                          <p:attrName>style.visibility</p:attrName>
                                        </p:attrNameLst>
                                      </p:cBhvr>
                                      <p:to>
                                        <p:strVal val="visible"/>
                                      </p:to>
                                    </p:set>
                                    <p:animEffect transition="in" filter="blinds(horizontal)">
                                      <p:cBhvr>
                                        <p:cTn id="13" dur="500"/>
                                        <p:tgtEl>
                                          <p:spTgt spid="76902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69026">
                                            <p:txEl>
                                              <p:pRg st="5" end="5"/>
                                            </p:txEl>
                                          </p:spTgt>
                                        </p:tgtEl>
                                        <p:attrNameLst>
                                          <p:attrName>style.visibility</p:attrName>
                                        </p:attrNameLst>
                                      </p:cBhvr>
                                      <p:to>
                                        <p:strVal val="visible"/>
                                      </p:to>
                                    </p:set>
                                    <p:animEffect transition="in" filter="blinds(horizontal)">
                                      <p:cBhvr>
                                        <p:cTn id="18" dur="500"/>
                                        <p:tgtEl>
                                          <p:spTgt spid="769026">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69026">
                                            <p:txEl>
                                              <p:pRg st="6" end="6"/>
                                            </p:txEl>
                                          </p:spTgt>
                                        </p:tgtEl>
                                        <p:attrNameLst>
                                          <p:attrName>style.visibility</p:attrName>
                                        </p:attrNameLst>
                                      </p:cBhvr>
                                      <p:to>
                                        <p:strVal val="visible"/>
                                      </p:to>
                                    </p:set>
                                    <p:animEffect transition="in" filter="blinds(horizontal)">
                                      <p:cBhvr>
                                        <p:cTn id="21" dur="500"/>
                                        <p:tgtEl>
                                          <p:spTgt spid="769026">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69026">
                                            <p:txEl>
                                              <p:pRg st="7" end="7"/>
                                            </p:txEl>
                                          </p:spTgt>
                                        </p:tgtEl>
                                        <p:attrNameLst>
                                          <p:attrName>style.visibility</p:attrName>
                                        </p:attrNameLst>
                                      </p:cBhvr>
                                      <p:to>
                                        <p:strVal val="visible"/>
                                      </p:to>
                                    </p:set>
                                    <p:animEffect transition="in" filter="blinds(horizontal)">
                                      <p:cBhvr>
                                        <p:cTn id="24" dur="500"/>
                                        <p:tgtEl>
                                          <p:spTgt spid="769026">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69026">
                                            <p:txEl>
                                              <p:pRg st="8" end="8"/>
                                            </p:txEl>
                                          </p:spTgt>
                                        </p:tgtEl>
                                        <p:attrNameLst>
                                          <p:attrName>style.visibility</p:attrName>
                                        </p:attrNameLst>
                                      </p:cBhvr>
                                      <p:to>
                                        <p:strVal val="visible"/>
                                      </p:to>
                                    </p:set>
                                    <p:animEffect transition="in" filter="blinds(horizontal)">
                                      <p:cBhvr>
                                        <p:cTn id="27" dur="500"/>
                                        <p:tgtEl>
                                          <p:spTgt spid="7690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92313" y="476250"/>
            <a:ext cx="7467600" cy="654050"/>
          </a:xfrm>
        </p:spPr>
        <p:txBody>
          <a:bodyPr/>
          <a:lstStyle/>
          <a:p>
            <a:pPr eaLnBrk="1" hangingPunct="1">
              <a:defRPr/>
            </a:pPr>
            <a:r>
              <a:rPr lang="zh-CN" altLang="en-US" sz="3200" dirty="0"/>
              <a:t>买权水平价差在近期期权到期日的盈亏</a:t>
            </a:r>
          </a:p>
        </p:txBody>
      </p:sp>
      <p:sp>
        <p:nvSpPr>
          <p:cNvPr id="774147" name="Line 4"/>
          <p:cNvSpPr>
            <a:spLocks noChangeShapeType="1"/>
          </p:cNvSpPr>
          <p:nvPr/>
        </p:nvSpPr>
        <p:spPr bwMode="auto">
          <a:xfrm>
            <a:off x="3429000" y="2209800"/>
            <a:ext cx="0" cy="3810000"/>
          </a:xfrm>
          <a:prstGeom prst="line">
            <a:avLst/>
          </a:prstGeom>
          <a:noFill/>
          <a:ln w="38100">
            <a:solidFill>
              <a:srgbClr val="0000FF"/>
            </a:solidFill>
            <a:round/>
            <a:headEnd/>
            <a:tailEnd/>
          </a:ln>
        </p:spPr>
        <p:txBody>
          <a:bodyPr/>
          <a:lstStyle/>
          <a:p>
            <a:endParaRPr lang="zh-CN" altLang="en-US"/>
          </a:p>
        </p:txBody>
      </p:sp>
      <p:sp>
        <p:nvSpPr>
          <p:cNvPr id="774148" name="Line 5"/>
          <p:cNvSpPr>
            <a:spLocks noChangeShapeType="1"/>
          </p:cNvSpPr>
          <p:nvPr/>
        </p:nvSpPr>
        <p:spPr bwMode="auto">
          <a:xfrm>
            <a:off x="3429000" y="4191000"/>
            <a:ext cx="6477000" cy="0"/>
          </a:xfrm>
          <a:prstGeom prst="line">
            <a:avLst/>
          </a:prstGeom>
          <a:noFill/>
          <a:ln w="38100">
            <a:solidFill>
              <a:srgbClr val="0000FF"/>
            </a:solidFill>
            <a:round/>
            <a:headEnd/>
            <a:tailEnd/>
          </a:ln>
        </p:spPr>
        <p:txBody>
          <a:bodyPr/>
          <a:lstStyle/>
          <a:p>
            <a:endParaRPr lang="zh-CN" altLang="en-US"/>
          </a:p>
        </p:txBody>
      </p:sp>
      <p:sp>
        <p:nvSpPr>
          <p:cNvPr id="774149" name="Freeform 6"/>
          <p:cNvSpPr>
            <a:spLocks/>
          </p:cNvSpPr>
          <p:nvPr/>
        </p:nvSpPr>
        <p:spPr bwMode="auto">
          <a:xfrm>
            <a:off x="3886200" y="3124200"/>
            <a:ext cx="2209800" cy="1752600"/>
          </a:xfrm>
          <a:custGeom>
            <a:avLst/>
            <a:gdLst>
              <a:gd name="T0" fmla="*/ 0 w 1536"/>
              <a:gd name="T1" fmla="*/ 2147483647 h 1152"/>
              <a:gd name="T2" fmla="*/ 2147483647 w 1536"/>
              <a:gd name="T3" fmla="*/ 2147483647 h 1152"/>
              <a:gd name="T4" fmla="*/ 2147483647 w 1536"/>
              <a:gd name="T5" fmla="*/ 0 h 1152"/>
              <a:gd name="T6" fmla="*/ 0 60000 65536"/>
              <a:gd name="T7" fmla="*/ 0 60000 65536"/>
              <a:gd name="T8" fmla="*/ 0 60000 65536"/>
              <a:gd name="T9" fmla="*/ 0 w 1536"/>
              <a:gd name="T10" fmla="*/ 0 h 1152"/>
              <a:gd name="T11" fmla="*/ 1536 w 1536"/>
              <a:gd name="T12" fmla="*/ 1152 h 1152"/>
            </a:gdLst>
            <a:ahLst/>
            <a:cxnLst>
              <a:cxn ang="T6">
                <a:pos x="T0" y="T1"/>
              </a:cxn>
              <a:cxn ang="T7">
                <a:pos x="T2" y="T3"/>
              </a:cxn>
              <a:cxn ang="T8">
                <a:pos x="T4" y="T5"/>
              </a:cxn>
            </a:cxnLst>
            <a:rect l="T9" t="T10" r="T11" b="T12"/>
            <a:pathLst>
              <a:path w="1536" h="1152">
                <a:moveTo>
                  <a:pt x="0" y="1152"/>
                </a:moveTo>
                <a:cubicBezTo>
                  <a:pt x="376" y="1104"/>
                  <a:pt x="752" y="1056"/>
                  <a:pt x="1008" y="864"/>
                </a:cubicBezTo>
                <a:cubicBezTo>
                  <a:pt x="1264" y="672"/>
                  <a:pt x="1448" y="144"/>
                  <a:pt x="1536" y="0"/>
                </a:cubicBezTo>
              </a:path>
            </a:pathLst>
          </a:custGeom>
          <a:noFill/>
          <a:ln w="22225">
            <a:solidFill>
              <a:schemeClr val="tx1"/>
            </a:solidFill>
            <a:round/>
            <a:headEnd/>
            <a:tailEnd/>
          </a:ln>
        </p:spPr>
        <p:txBody>
          <a:bodyPr/>
          <a:lstStyle/>
          <a:p>
            <a:endParaRPr lang="zh-CN" altLang="en-US"/>
          </a:p>
        </p:txBody>
      </p:sp>
      <p:sp>
        <p:nvSpPr>
          <p:cNvPr id="774150" name="Freeform 7"/>
          <p:cNvSpPr>
            <a:spLocks/>
          </p:cNvSpPr>
          <p:nvPr/>
        </p:nvSpPr>
        <p:spPr bwMode="auto">
          <a:xfrm>
            <a:off x="6096000" y="3124200"/>
            <a:ext cx="2438400" cy="1752600"/>
          </a:xfrm>
          <a:custGeom>
            <a:avLst/>
            <a:gdLst>
              <a:gd name="T0" fmla="*/ 2147483647 w 1296"/>
              <a:gd name="T1" fmla="*/ 2147483647 h 1104"/>
              <a:gd name="T2" fmla="*/ 2147483647 w 1296"/>
              <a:gd name="T3" fmla="*/ 2147483647 h 1104"/>
              <a:gd name="T4" fmla="*/ 0 w 1296"/>
              <a:gd name="T5" fmla="*/ 0 h 1104"/>
              <a:gd name="T6" fmla="*/ 0 60000 65536"/>
              <a:gd name="T7" fmla="*/ 0 60000 65536"/>
              <a:gd name="T8" fmla="*/ 0 60000 65536"/>
              <a:gd name="T9" fmla="*/ 0 w 1296"/>
              <a:gd name="T10" fmla="*/ 0 h 1104"/>
              <a:gd name="T11" fmla="*/ 1296 w 1296"/>
              <a:gd name="T12" fmla="*/ 1104 h 1104"/>
            </a:gdLst>
            <a:ahLst/>
            <a:cxnLst>
              <a:cxn ang="T6">
                <a:pos x="T0" y="T1"/>
              </a:cxn>
              <a:cxn ang="T7">
                <a:pos x="T2" y="T3"/>
              </a:cxn>
              <a:cxn ang="T8">
                <a:pos x="T4" y="T5"/>
              </a:cxn>
            </a:cxnLst>
            <a:rect l="T9" t="T10" r="T11" b="T12"/>
            <a:pathLst>
              <a:path w="1296" h="1104">
                <a:moveTo>
                  <a:pt x="1296" y="1104"/>
                </a:moveTo>
                <a:cubicBezTo>
                  <a:pt x="948" y="1100"/>
                  <a:pt x="600" y="1096"/>
                  <a:pt x="384" y="912"/>
                </a:cubicBezTo>
                <a:cubicBezTo>
                  <a:pt x="168" y="728"/>
                  <a:pt x="84" y="364"/>
                  <a:pt x="0" y="0"/>
                </a:cubicBezTo>
              </a:path>
            </a:pathLst>
          </a:custGeom>
          <a:noFill/>
          <a:ln w="22225">
            <a:solidFill>
              <a:schemeClr val="tx1"/>
            </a:solidFill>
            <a:round/>
            <a:headEnd/>
            <a:tailEnd/>
          </a:ln>
        </p:spPr>
        <p:txBody>
          <a:bodyPr/>
          <a:lstStyle/>
          <a:p>
            <a:endParaRPr lang="zh-CN" altLang="en-US"/>
          </a:p>
        </p:txBody>
      </p:sp>
      <p:sp>
        <p:nvSpPr>
          <p:cNvPr id="774151" name="Line 8"/>
          <p:cNvSpPr>
            <a:spLocks noChangeShapeType="1"/>
          </p:cNvSpPr>
          <p:nvPr/>
        </p:nvSpPr>
        <p:spPr bwMode="auto">
          <a:xfrm>
            <a:off x="6096000" y="3200400"/>
            <a:ext cx="0" cy="990600"/>
          </a:xfrm>
          <a:prstGeom prst="line">
            <a:avLst/>
          </a:prstGeom>
          <a:noFill/>
          <a:ln w="57150">
            <a:solidFill>
              <a:srgbClr val="FF0000"/>
            </a:solidFill>
            <a:prstDash val="sysDot"/>
            <a:round/>
            <a:headEnd/>
            <a:tailEnd/>
          </a:ln>
        </p:spPr>
        <p:txBody>
          <a:bodyPr/>
          <a:lstStyle/>
          <a:p>
            <a:endParaRPr lang="zh-CN" altLang="en-US"/>
          </a:p>
        </p:txBody>
      </p:sp>
      <p:sp>
        <p:nvSpPr>
          <p:cNvPr id="774152" name="Rectangle 9"/>
          <p:cNvSpPr>
            <a:spLocks noChangeArrowheads="1"/>
          </p:cNvSpPr>
          <p:nvPr/>
        </p:nvSpPr>
        <p:spPr bwMode="auto">
          <a:xfrm>
            <a:off x="3000376" y="4005264"/>
            <a:ext cx="352425" cy="338137"/>
          </a:xfrm>
          <a:prstGeom prst="rect">
            <a:avLst/>
          </a:prstGeom>
          <a:solidFill>
            <a:schemeClr val="accent1"/>
          </a:solidFill>
          <a:ln w="9525">
            <a:noFill/>
            <a:miter lim="800000"/>
            <a:headEnd/>
            <a:tailEnd/>
          </a:ln>
        </p:spPr>
        <p:txBody>
          <a:bodyPr wrap="none" anchor="ctr"/>
          <a:lstStyle/>
          <a:p>
            <a:r>
              <a:rPr lang="en-US" altLang="zh-CN" sz="2800" b="1">
                <a:latin typeface="Times New Roman" pitchFamily="18" charset="0"/>
                <a:cs typeface="Times New Roman" pitchFamily="18" charset="0"/>
              </a:rPr>
              <a:t>0</a:t>
            </a:r>
          </a:p>
        </p:txBody>
      </p:sp>
      <p:sp>
        <p:nvSpPr>
          <p:cNvPr id="774153" name="Rectangle 10"/>
          <p:cNvSpPr>
            <a:spLocks noChangeArrowheads="1"/>
          </p:cNvSpPr>
          <p:nvPr/>
        </p:nvSpPr>
        <p:spPr bwMode="auto">
          <a:xfrm>
            <a:off x="3505200" y="2286000"/>
            <a:ext cx="838200" cy="533400"/>
          </a:xfrm>
          <a:prstGeom prst="rect">
            <a:avLst/>
          </a:prstGeom>
          <a:solidFill>
            <a:schemeClr val="accent1"/>
          </a:solidFill>
          <a:ln w="9525">
            <a:noFill/>
            <a:miter lim="800000"/>
            <a:headEnd/>
            <a:tailEnd/>
          </a:ln>
        </p:spPr>
        <p:txBody>
          <a:bodyPr wrap="none" anchor="ctr"/>
          <a:lstStyle/>
          <a:p>
            <a:r>
              <a:rPr lang="zh-CN" altLang="en-US" sz="2800">
                <a:latin typeface="Britannic Bold" pitchFamily="34" charset="0"/>
                <a:ea typeface="黑体" pitchFamily="49" charset="-122"/>
              </a:rPr>
              <a:t>盈亏</a:t>
            </a:r>
          </a:p>
        </p:txBody>
      </p:sp>
      <p:sp>
        <p:nvSpPr>
          <p:cNvPr id="774154" name="Rectangle 11"/>
          <p:cNvSpPr>
            <a:spLocks noChangeArrowheads="1"/>
          </p:cNvSpPr>
          <p:nvPr/>
        </p:nvSpPr>
        <p:spPr bwMode="auto">
          <a:xfrm>
            <a:off x="2895600" y="4800600"/>
            <a:ext cx="457200" cy="457200"/>
          </a:xfrm>
          <a:prstGeom prst="rect">
            <a:avLst/>
          </a:prstGeom>
          <a:solidFill>
            <a:schemeClr val="accent1"/>
          </a:solidFill>
          <a:ln w="9525">
            <a:noFill/>
            <a:miter lim="800000"/>
            <a:headEnd/>
            <a:tailEnd/>
          </a:ln>
        </p:spPr>
        <p:txBody>
          <a:bodyPr wrap="none" anchor="ctr"/>
          <a:lstStyle/>
          <a:p>
            <a:r>
              <a:rPr lang="zh-CN" altLang="en-US" sz="2800" b="1">
                <a:latin typeface="Times New Roman" pitchFamily="18" charset="0"/>
                <a:cs typeface="Times New Roman" pitchFamily="18" charset="0"/>
              </a:rPr>
              <a:t>－</a:t>
            </a:r>
          </a:p>
        </p:txBody>
      </p:sp>
      <p:sp>
        <p:nvSpPr>
          <p:cNvPr id="774155" name="Rectangle 12"/>
          <p:cNvSpPr>
            <a:spLocks noChangeArrowheads="1"/>
          </p:cNvSpPr>
          <p:nvPr/>
        </p:nvSpPr>
        <p:spPr bwMode="auto">
          <a:xfrm>
            <a:off x="3000376" y="2924176"/>
            <a:ext cx="352425" cy="360363"/>
          </a:xfrm>
          <a:prstGeom prst="rect">
            <a:avLst/>
          </a:prstGeom>
          <a:solidFill>
            <a:schemeClr val="accent1"/>
          </a:solidFill>
          <a:ln w="9525">
            <a:noFill/>
            <a:miter lim="800000"/>
            <a:headEnd/>
            <a:tailEnd/>
          </a:ln>
        </p:spPr>
        <p:txBody>
          <a:bodyPr wrap="none" anchor="ctr"/>
          <a:lstStyle/>
          <a:p>
            <a:r>
              <a:rPr lang="zh-CN" altLang="en-US" sz="2800" b="1"/>
              <a:t>＋</a:t>
            </a:r>
          </a:p>
        </p:txBody>
      </p:sp>
      <p:sp>
        <p:nvSpPr>
          <p:cNvPr id="774156" name="Rectangle 13"/>
          <p:cNvSpPr>
            <a:spLocks noChangeArrowheads="1"/>
          </p:cNvSpPr>
          <p:nvPr/>
        </p:nvSpPr>
        <p:spPr bwMode="auto">
          <a:xfrm>
            <a:off x="8256589" y="3644900"/>
            <a:ext cx="1800225" cy="457200"/>
          </a:xfrm>
          <a:prstGeom prst="rect">
            <a:avLst/>
          </a:prstGeom>
          <a:solidFill>
            <a:schemeClr val="accent1"/>
          </a:solidFill>
          <a:ln w="9525">
            <a:noFill/>
            <a:miter lim="800000"/>
            <a:headEnd/>
            <a:tailEnd/>
          </a:ln>
        </p:spPr>
        <p:txBody>
          <a:bodyPr wrap="none" anchor="ctr"/>
          <a:lstStyle/>
          <a:p>
            <a:r>
              <a:rPr lang="zh-CN" altLang="en-US" sz="2800">
                <a:ea typeface="黑体" pitchFamily="49" charset="-122"/>
              </a:rPr>
              <a:t>市场价格</a:t>
            </a:r>
          </a:p>
        </p:txBody>
      </p:sp>
      <p:sp>
        <p:nvSpPr>
          <p:cNvPr id="774157" name="TextBox 13"/>
          <p:cNvSpPr txBox="1">
            <a:spLocks noChangeArrowheads="1"/>
          </p:cNvSpPr>
          <p:nvPr/>
        </p:nvSpPr>
        <p:spPr bwMode="auto">
          <a:xfrm>
            <a:off x="5808664" y="4221164"/>
            <a:ext cx="574675" cy="523875"/>
          </a:xfrm>
          <a:prstGeom prst="rect">
            <a:avLst/>
          </a:prstGeom>
          <a:noFill/>
          <a:ln w="9525">
            <a:noFill/>
            <a:miter lim="800000"/>
            <a:headEnd/>
            <a:tailEnd/>
          </a:ln>
        </p:spPr>
        <p:txBody>
          <a:bodyPr>
            <a:spAutoFit/>
          </a:bodyPr>
          <a:lstStyle/>
          <a:p>
            <a:r>
              <a:rPr lang="en-US" altLang="zh-CN" sz="2800" b="1" i="1">
                <a:latin typeface="Times New Roman" pitchFamily="18" charset="0"/>
                <a:cs typeface="Times New Roman" pitchFamily="18" charset="0"/>
              </a:rPr>
              <a:t>X</a:t>
            </a:r>
            <a:endParaRPr lang="zh-CN" altLang="en-US" sz="2800" b="1" i="1">
              <a:latin typeface="Times New Roman" pitchFamily="18" charset="0"/>
              <a:cs typeface="Times New Roman" pitchFamily="18" charset="0"/>
            </a:endParaRPr>
          </a:p>
        </p:txBody>
      </p:sp>
      <p:sp>
        <p:nvSpPr>
          <p:cNvPr id="15" name="线形标注 1 14"/>
          <p:cNvSpPr/>
          <p:nvPr/>
        </p:nvSpPr>
        <p:spPr>
          <a:xfrm>
            <a:off x="6383339" y="2276475"/>
            <a:ext cx="3673475" cy="431800"/>
          </a:xfrm>
          <a:prstGeom prst="borderCallout1">
            <a:avLst>
              <a:gd name="adj1" fmla="val 18750"/>
              <a:gd name="adj2" fmla="val -8333"/>
              <a:gd name="adj3" fmla="val 202889"/>
              <a:gd name="adj4" fmla="val -82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t>组合的时间价值最大？</a:t>
            </a:r>
          </a:p>
        </p:txBody>
      </p:sp>
    </p:spTree>
    <p:extLst>
      <p:ext uri="{BB962C8B-B14F-4D97-AF65-F5344CB8AC3E}">
        <p14:creationId xmlns:p14="http://schemas.microsoft.com/office/powerpoint/2010/main" val="1841632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3"/>
          <p:cNvSpPr>
            <a:spLocks noGrp="1" noChangeArrowheads="1"/>
          </p:cNvSpPr>
          <p:nvPr>
            <p:ph type="body" idx="1"/>
          </p:nvPr>
        </p:nvSpPr>
        <p:spPr>
          <a:xfrm>
            <a:off x="1774825" y="1341438"/>
            <a:ext cx="8497888" cy="3816350"/>
          </a:xfrm>
        </p:spPr>
        <p:txBody>
          <a:bodyPr/>
          <a:lstStyle/>
          <a:p>
            <a:pPr eaLnBrk="1" hangingPunct="1"/>
            <a:r>
              <a:rPr lang="zh-CN" altLang="en-US" b="1">
                <a:latin typeface="华文细黑" pitchFamily="2" charset="-122"/>
                <a:ea typeface="华文细黑" pitchFamily="2" charset="-122"/>
              </a:rPr>
              <a:t>斜线</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对角</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价差</a:t>
            </a:r>
          </a:p>
          <a:p>
            <a:pPr lvl="1" eaLnBrk="1" hangingPunct="1"/>
            <a:r>
              <a:rPr lang="zh-CN" altLang="en-US" sz="2800" b="1">
                <a:latin typeface="华文细黑" pitchFamily="2" charset="-122"/>
                <a:ea typeface="华文细黑" pitchFamily="2" charset="-122"/>
              </a:rPr>
              <a:t>属垂直价差与水平价差的结合。</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        投资人买进某种期权，同时又卖出不同执行价</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格（价格价差）与不同到期日（时间价差）的同类</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型期权。例如：</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买进执行价格</a:t>
            </a:r>
            <a:r>
              <a:rPr lang="en-US" altLang="zh-CN" sz="2800" b="1">
                <a:solidFill>
                  <a:srgbClr val="FF0000"/>
                </a:solidFill>
                <a:latin typeface="Times New Roman" pitchFamily="18" charset="0"/>
                <a:ea typeface="华文细黑" pitchFamily="2" charset="-122"/>
                <a:cs typeface="Times New Roman" pitchFamily="18" charset="0"/>
              </a:rPr>
              <a:t>100</a:t>
            </a:r>
            <a:r>
              <a:rPr lang="zh-CN" altLang="en-US" sz="2800" b="1">
                <a:solidFill>
                  <a:srgbClr val="FF0000"/>
                </a:solidFill>
                <a:latin typeface="Times New Roman" pitchFamily="18" charset="0"/>
                <a:ea typeface="华文细黑" pitchFamily="2" charset="-122"/>
                <a:cs typeface="Times New Roman" pitchFamily="18" charset="0"/>
              </a:rPr>
              <a:t>美元</a:t>
            </a:r>
            <a:r>
              <a:rPr lang="zh-CN" altLang="en-US" sz="2800" b="1">
                <a:latin typeface="Times New Roman" pitchFamily="18" charset="0"/>
                <a:ea typeface="华文细黑" pitchFamily="2" charset="-122"/>
                <a:cs typeface="Times New Roman" pitchFamily="18" charset="0"/>
              </a:rPr>
              <a:t>的</a:t>
            </a:r>
            <a:r>
              <a:rPr lang="en-US" altLang="zh-CN" sz="2800" b="1">
                <a:solidFill>
                  <a:srgbClr val="FF0000"/>
                </a:solidFill>
                <a:latin typeface="Times New Roman" pitchFamily="18" charset="0"/>
                <a:ea typeface="华文细黑" pitchFamily="2" charset="-122"/>
                <a:cs typeface="Times New Roman" pitchFamily="18" charset="0"/>
              </a:rPr>
              <a:t>5</a:t>
            </a:r>
            <a:r>
              <a:rPr lang="zh-CN" altLang="en-US" sz="2800" b="1">
                <a:solidFill>
                  <a:srgbClr val="FF0000"/>
                </a:solidFill>
                <a:latin typeface="Times New Roman" pitchFamily="18" charset="0"/>
                <a:ea typeface="华文细黑" pitchFamily="2" charset="-122"/>
                <a:cs typeface="Times New Roman" pitchFamily="18" charset="0"/>
              </a:rPr>
              <a:t>月看涨</a:t>
            </a:r>
            <a:r>
              <a:rPr lang="zh-CN" altLang="en-US" sz="2800" b="1">
                <a:latin typeface="Times New Roman" pitchFamily="18" charset="0"/>
                <a:ea typeface="华文细黑" pitchFamily="2" charset="-122"/>
                <a:cs typeface="Times New Roman" pitchFamily="18" charset="0"/>
              </a:rPr>
              <a:t>期权合约，同时卖</a:t>
            </a:r>
            <a:endParaRPr lang="en-US" altLang="zh-CN" sz="2800"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出执行价格</a:t>
            </a:r>
            <a:r>
              <a:rPr lang="en-US" altLang="zh-CN" sz="2800" b="1">
                <a:solidFill>
                  <a:srgbClr val="FF0000"/>
                </a:solidFill>
                <a:latin typeface="Times New Roman" pitchFamily="18" charset="0"/>
                <a:ea typeface="华文细黑" pitchFamily="2" charset="-122"/>
                <a:cs typeface="Times New Roman" pitchFamily="18" charset="0"/>
              </a:rPr>
              <a:t>110</a:t>
            </a:r>
            <a:r>
              <a:rPr lang="zh-CN" altLang="en-US" sz="2800" b="1">
                <a:solidFill>
                  <a:srgbClr val="FF0000"/>
                </a:solidFill>
                <a:latin typeface="Times New Roman" pitchFamily="18" charset="0"/>
                <a:ea typeface="华文细黑" pitchFamily="2" charset="-122"/>
                <a:cs typeface="Times New Roman" pitchFamily="18" charset="0"/>
              </a:rPr>
              <a:t>美元</a:t>
            </a:r>
            <a:r>
              <a:rPr lang="zh-CN" altLang="en-US" sz="2800" b="1">
                <a:latin typeface="Times New Roman" pitchFamily="18" charset="0"/>
                <a:ea typeface="华文细黑" pitchFamily="2" charset="-122"/>
                <a:cs typeface="Times New Roman" pitchFamily="18" charset="0"/>
              </a:rPr>
              <a:t>的</a:t>
            </a:r>
            <a:r>
              <a:rPr lang="en-US" altLang="zh-CN" sz="2800" b="1">
                <a:solidFill>
                  <a:srgbClr val="FF0000"/>
                </a:solidFill>
                <a:latin typeface="Times New Roman" pitchFamily="18" charset="0"/>
                <a:ea typeface="华文细黑" pitchFamily="2" charset="-122"/>
                <a:cs typeface="Times New Roman" pitchFamily="18" charset="0"/>
              </a:rPr>
              <a:t>6</a:t>
            </a:r>
            <a:r>
              <a:rPr lang="zh-CN" altLang="en-US" sz="2800" b="1">
                <a:solidFill>
                  <a:srgbClr val="FF0000"/>
                </a:solidFill>
                <a:latin typeface="Times New Roman" pitchFamily="18" charset="0"/>
                <a:ea typeface="华文细黑" pitchFamily="2" charset="-122"/>
                <a:cs typeface="Times New Roman" pitchFamily="18" charset="0"/>
              </a:rPr>
              <a:t>月看涨</a:t>
            </a:r>
            <a:r>
              <a:rPr lang="zh-CN" altLang="en-US" sz="2800" b="1">
                <a:latin typeface="Times New Roman" pitchFamily="18" charset="0"/>
                <a:ea typeface="华文细黑" pitchFamily="2" charset="-122"/>
                <a:cs typeface="Times New Roman" pitchFamily="18" charset="0"/>
              </a:rPr>
              <a:t>期权合约。</a:t>
            </a:r>
          </a:p>
        </p:txBody>
      </p:sp>
    </p:spTree>
    <p:extLst>
      <p:ext uri="{BB962C8B-B14F-4D97-AF65-F5344CB8AC3E}">
        <p14:creationId xmlns:p14="http://schemas.microsoft.com/office/powerpoint/2010/main" val="2700834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1074">
                                            <p:txEl>
                                              <p:pRg st="5" end="5"/>
                                            </p:txEl>
                                          </p:spTgt>
                                        </p:tgtEl>
                                        <p:attrNameLst>
                                          <p:attrName>style.visibility</p:attrName>
                                        </p:attrNameLst>
                                      </p:cBhvr>
                                      <p:to>
                                        <p:strVal val="visible"/>
                                      </p:to>
                                    </p:set>
                                    <p:animEffect transition="in" filter="blinds(horizontal)">
                                      <p:cBhvr>
                                        <p:cTn id="7" dur="500"/>
                                        <p:tgtEl>
                                          <p:spTgt spid="77107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71074">
                                            <p:txEl>
                                              <p:pRg st="6" end="6"/>
                                            </p:txEl>
                                          </p:spTgt>
                                        </p:tgtEl>
                                        <p:attrNameLst>
                                          <p:attrName>style.visibility</p:attrName>
                                        </p:attrNameLst>
                                      </p:cBhvr>
                                      <p:to>
                                        <p:strVal val="visible"/>
                                      </p:to>
                                    </p:set>
                                    <p:animEffect transition="in" filter="blinds(horizontal)">
                                      <p:cBhvr>
                                        <p:cTn id="10" dur="500"/>
                                        <p:tgtEl>
                                          <p:spTgt spid="7710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AutoShape 5"/>
          <p:cNvSpPr>
            <a:spLocks noChangeArrowheads="1"/>
          </p:cNvSpPr>
          <p:nvPr/>
        </p:nvSpPr>
        <p:spPr bwMode="auto">
          <a:xfrm>
            <a:off x="3719513" y="3141664"/>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复杂期权</a:t>
            </a:r>
          </a:p>
        </p:txBody>
      </p:sp>
      <p:sp>
        <p:nvSpPr>
          <p:cNvPr id="776195" name="AutoShape 6"/>
          <p:cNvSpPr>
            <a:spLocks noChangeArrowheads="1"/>
          </p:cNvSpPr>
          <p:nvPr/>
        </p:nvSpPr>
        <p:spPr bwMode="auto">
          <a:xfrm>
            <a:off x="3719513" y="4437064"/>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期权定价在实际中的应用</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第十一章    期权的发展与应用</a:t>
            </a:r>
            <a:endParaRPr lang="zh-CN" altLang="en-US" sz="3600" b="1" dirty="0">
              <a:effectLst>
                <a:outerShdw blurRad="38100" dist="38100" dir="2700000" algn="tl">
                  <a:srgbClr val="C0C0C0"/>
                </a:outerShdw>
              </a:effectLst>
              <a:latin typeface="Arial" charset="0"/>
              <a:ea typeface="黑体" pitchFamily="49" charset="-122"/>
            </a:endParaRPr>
          </a:p>
        </p:txBody>
      </p:sp>
      <p:sp>
        <p:nvSpPr>
          <p:cNvPr id="776197" name="AutoShape 5"/>
          <p:cNvSpPr>
            <a:spLocks noChangeArrowheads="1"/>
          </p:cNvSpPr>
          <p:nvPr/>
        </p:nvSpPr>
        <p:spPr bwMode="auto">
          <a:xfrm>
            <a:off x="3719513" y="18446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期权组合</a:t>
            </a:r>
          </a:p>
        </p:txBody>
      </p:sp>
    </p:spTree>
    <p:extLst>
      <p:ext uri="{BB962C8B-B14F-4D97-AF65-F5344CB8AC3E}">
        <p14:creationId xmlns:p14="http://schemas.microsoft.com/office/powerpoint/2010/main" val="3782585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3216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3"/>
          <p:cNvSpPr>
            <a:spLocks noGrp="1" noChangeArrowheads="1"/>
          </p:cNvSpPr>
          <p:nvPr>
            <p:ph type="body" idx="1"/>
          </p:nvPr>
        </p:nvSpPr>
        <p:spPr>
          <a:xfrm>
            <a:off x="1919288" y="762001"/>
            <a:ext cx="8280400" cy="4538663"/>
          </a:xfrm>
        </p:spPr>
        <p:txBody>
          <a:bodyPr>
            <a:normAutofit fontScale="92500"/>
          </a:bodyPr>
          <a:lstStyle/>
          <a:p>
            <a:pPr eaLnBrk="1" hangingPunct="1">
              <a:lnSpc>
                <a:spcPct val="110000"/>
              </a:lnSpc>
            </a:pPr>
            <a:r>
              <a:rPr lang="zh-CN" altLang="en-US" b="1">
                <a:solidFill>
                  <a:srgbClr val="FF0000"/>
                </a:solidFill>
              </a:rPr>
              <a:t>合同条款变化型期权</a:t>
            </a:r>
            <a:endParaRPr lang="en-US" altLang="zh-CN" b="1">
              <a:solidFill>
                <a:srgbClr val="FF0000"/>
              </a:solidFill>
            </a:endParaRPr>
          </a:p>
          <a:p>
            <a:pPr eaLnBrk="1" hangingPunct="1">
              <a:lnSpc>
                <a:spcPct val="110000"/>
              </a:lnSpc>
              <a:buFont typeface="Wingdings" pitchFamily="2" charset="2"/>
              <a:buNone/>
            </a:pPr>
            <a:r>
              <a:rPr lang="zh-CN" altLang="en-US" b="1" smtClean="0">
                <a:latin typeface="华文细黑" pitchFamily="2" charset="-122"/>
                <a:ea typeface="华文细黑" pitchFamily="2" charset="-122"/>
              </a:rPr>
              <a:t>     由于标准条款的一些基本特征的变化而产生的新期权。</a:t>
            </a:r>
          </a:p>
          <a:p>
            <a:pPr eaLnBrk="1" hangingPunct="1">
              <a:lnSpc>
                <a:spcPct val="110000"/>
              </a:lnSpc>
            </a:pPr>
            <a:r>
              <a:rPr lang="zh-CN" altLang="en-US" b="1" smtClean="0">
                <a:latin typeface="华文细黑" pitchFamily="2" charset="-122"/>
                <a:ea typeface="华文细黑" pitchFamily="2" charset="-122"/>
              </a:rPr>
              <a:t>包括</a:t>
            </a:r>
            <a:r>
              <a:rPr lang="en-US" altLang="zh-CN" b="1" smtClean="0">
                <a:latin typeface="华文细黑" pitchFamily="2" charset="-122"/>
                <a:ea typeface="华文细黑" pitchFamily="2" charset="-122"/>
              </a:rPr>
              <a:t>:</a:t>
            </a:r>
          </a:p>
          <a:p>
            <a:pPr lvl="1" eaLnBrk="1" hangingPunct="1">
              <a:lnSpc>
                <a:spcPct val="110000"/>
              </a:lnSpc>
            </a:pPr>
            <a:r>
              <a:rPr lang="zh-CN" altLang="en-US" sz="2000" b="1">
                <a:latin typeface="华文细黑" pitchFamily="2" charset="-122"/>
                <a:ea typeface="华文细黑" pitchFamily="2" charset="-122"/>
              </a:rPr>
              <a:t>半美式期权（百慕大式期权）</a:t>
            </a:r>
            <a:r>
              <a:rPr lang="en-US" altLang="zh-CN" sz="2000" b="1">
                <a:latin typeface="华文细黑" pitchFamily="2" charset="-122"/>
                <a:ea typeface="华文细黑" pitchFamily="2" charset="-122"/>
              </a:rPr>
              <a:t>——</a:t>
            </a:r>
            <a:r>
              <a:rPr lang="zh-CN" altLang="en-US" sz="2000" b="1">
                <a:latin typeface="华文细黑" pitchFamily="2" charset="-122"/>
                <a:ea typeface="华文细黑" pitchFamily="2" charset="-122"/>
              </a:rPr>
              <a:t>有效期内几个 特定日可执行</a:t>
            </a:r>
          </a:p>
          <a:p>
            <a:pPr lvl="1" eaLnBrk="1" hangingPunct="1">
              <a:lnSpc>
                <a:spcPct val="110000"/>
              </a:lnSpc>
            </a:pPr>
            <a:r>
              <a:rPr lang="zh-CN" altLang="en-US" sz="2000" b="1">
                <a:latin typeface="华文细黑" pitchFamily="2" charset="-122"/>
                <a:ea typeface="华文细黑" pitchFamily="2" charset="-122"/>
              </a:rPr>
              <a:t>数字期权（二元期权）</a:t>
            </a:r>
            <a:r>
              <a:rPr lang="en-US" altLang="zh-CN" sz="2000" b="1">
                <a:latin typeface="华文细黑" pitchFamily="2" charset="-122"/>
                <a:ea typeface="华文细黑" pitchFamily="2" charset="-122"/>
              </a:rPr>
              <a:t>——</a:t>
            </a:r>
            <a:r>
              <a:rPr lang="zh-CN" altLang="en-US" sz="2000" b="1">
                <a:latin typeface="华文细黑" pitchFamily="2" charset="-122"/>
                <a:ea typeface="华文细黑" pitchFamily="2" charset="-122"/>
              </a:rPr>
              <a:t>收益为</a:t>
            </a:r>
            <a:r>
              <a:rPr lang="en-US" altLang="zh-CN" sz="2000" b="1">
                <a:latin typeface="Times New Roman" pitchFamily="18" charset="0"/>
                <a:ea typeface="华文细黑" pitchFamily="2" charset="-122"/>
                <a:cs typeface="Times New Roman" pitchFamily="18" charset="0"/>
              </a:rPr>
              <a:t>0</a:t>
            </a:r>
            <a:r>
              <a:rPr lang="zh-CN" altLang="en-US" sz="2000" b="1">
                <a:latin typeface="Times New Roman" pitchFamily="18" charset="0"/>
                <a:ea typeface="华文细黑" pitchFamily="2" charset="-122"/>
                <a:cs typeface="Times New Roman" pitchFamily="18" charset="0"/>
              </a:rPr>
              <a:t>或</a:t>
            </a:r>
            <a:r>
              <a:rPr lang="zh-CN" altLang="en-US" sz="2000" b="1">
                <a:latin typeface="华文细黑" pitchFamily="2" charset="-122"/>
                <a:ea typeface="华文细黑" pitchFamily="2" charset="-122"/>
              </a:rPr>
              <a:t>某个固定值</a:t>
            </a:r>
          </a:p>
          <a:p>
            <a:pPr lvl="1" eaLnBrk="1" hangingPunct="1">
              <a:lnSpc>
                <a:spcPct val="110000"/>
              </a:lnSpc>
            </a:pPr>
            <a:r>
              <a:rPr lang="zh-CN" altLang="en-US" sz="2000" b="1">
                <a:latin typeface="华文细黑" pitchFamily="2" charset="-122"/>
                <a:ea typeface="华文细黑" pitchFamily="2" charset="-122"/>
              </a:rPr>
              <a:t>迟付期权（或有期权）</a:t>
            </a:r>
            <a:r>
              <a:rPr lang="en-US" altLang="zh-CN" sz="2000" b="1">
                <a:latin typeface="华文细黑" pitchFamily="2" charset="-122"/>
                <a:ea typeface="华文细黑" pitchFamily="2" charset="-122"/>
              </a:rPr>
              <a:t>——</a:t>
            </a:r>
            <a:r>
              <a:rPr lang="zh-CN" altLang="en-US" sz="2000" b="1">
                <a:latin typeface="华文细黑" pitchFamily="2" charset="-122"/>
                <a:ea typeface="华文细黑" pitchFamily="2" charset="-122"/>
              </a:rPr>
              <a:t>执行才需支付购买价格，但到期日是价内就必须执行</a:t>
            </a:r>
          </a:p>
          <a:p>
            <a:pPr lvl="1" eaLnBrk="1" hangingPunct="1">
              <a:lnSpc>
                <a:spcPct val="110000"/>
              </a:lnSpc>
            </a:pPr>
            <a:r>
              <a:rPr lang="zh-CN" altLang="en-US" sz="2000" b="1">
                <a:latin typeface="华文细黑" pitchFamily="2" charset="-122"/>
                <a:ea typeface="华文细黑" pitchFamily="2" charset="-122"/>
              </a:rPr>
              <a:t>延期期权</a:t>
            </a:r>
            <a:r>
              <a:rPr lang="en-US" altLang="zh-CN" sz="2000" b="1">
                <a:latin typeface="华文细黑" pitchFamily="2" charset="-122"/>
                <a:ea typeface="华文细黑" pitchFamily="2" charset="-122"/>
              </a:rPr>
              <a:t>——</a:t>
            </a:r>
            <a:r>
              <a:rPr lang="zh-CN" altLang="en-US" sz="2000" b="1">
                <a:latin typeface="华文细黑" pitchFamily="2" charset="-122"/>
                <a:ea typeface="华文细黑" pitchFamily="2" charset="-122"/>
              </a:rPr>
              <a:t>有权在未来某时刻获得另一期权，且该期权的约定价格为当日基础资产的价格</a:t>
            </a:r>
          </a:p>
          <a:p>
            <a:pPr lvl="1" eaLnBrk="1" hangingPunct="1">
              <a:lnSpc>
                <a:spcPct val="110000"/>
              </a:lnSpc>
            </a:pPr>
            <a:r>
              <a:rPr lang="zh-CN" altLang="en-US" sz="2000" b="1">
                <a:latin typeface="华文细黑" pitchFamily="2" charset="-122"/>
                <a:ea typeface="华文细黑" pitchFamily="2" charset="-122"/>
              </a:rPr>
              <a:t>买卖权 （看涨看跌）可选期权</a:t>
            </a:r>
            <a:r>
              <a:rPr lang="en-US" altLang="zh-CN" sz="2000" b="1">
                <a:latin typeface="华文细黑" pitchFamily="2" charset="-122"/>
                <a:ea typeface="华文细黑" pitchFamily="2" charset="-122"/>
              </a:rPr>
              <a:t>——</a:t>
            </a:r>
            <a:r>
              <a:rPr lang="zh-CN" altLang="en-US" sz="2000" b="1">
                <a:latin typeface="华文细黑" pitchFamily="2" charset="-122"/>
                <a:ea typeface="华文细黑" pitchFamily="2" charset="-122"/>
              </a:rPr>
              <a:t>可在未来某一天选期权种类（买权或卖权）的期权 </a:t>
            </a:r>
          </a:p>
        </p:txBody>
      </p:sp>
    </p:spTree>
    <p:extLst>
      <p:ext uri="{BB962C8B-B14F-4D97-AF65-F5344CB8AC3E}">
        <p14:creationId xmlns:p14="http://schemas.microsoft.com/office/powerpoint/2010/main" val="210970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3122">
                                            <p:txEl>
                                              <p:pRg st="3" end="3"/>
                                            </p:txEl>
                                          </p:spTgt>
                                        </p:tgtEl>
                                        <p:attrNameLst>
                                          <p:attrName>style.visibility</p:attrName>
                                        </p:attrNameLst>
                                      </p:cBhvr>
                                      <p:to>
                                        <p:strVal val="visible"/>
                                      </p:to>
                                    </p:set>
                                    <p:animEffect transition="in" filter="blinds(horizontal)">
                                      <p:cBhvr>
                                        <p:cTn id="7" dur="500"/>
                                        <p:tgtEl>
                                          <p:spTgt spid="77312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3122">
                                            <p:txEl>
                                              <p:pRg st="4" end="4"/>
                                            </p:txEl>
                                          </p:spTgt>
                                        </p:tgtEl>
                                        <p:attrNameLst>
                                          <p:attrName>style.visibility</p:attrName>
                                        </p:attrNameLst>
                                      </p:cBhvr>
                                      <p:to>
                                        <p:strVal val="visible"/>
                                      </p:to>
                                    </p:set>
                                    <p:animEffect transition="in" filter="blinds(horizontal)">
                                      <p:cBhvr>
                                        <p:cTn id="12" dur="500"/>
                                        <p:tgtEl>
                                          <p:spTgt spid="77312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3122">
                                            <p:txEl>
                                              <p:pRg st="5" end="5"/>
                                            </p:txEl>
                                          </p:spTgt>
                                        </p:tgtEl>
                                        <p:attrNameLst>
                                          <p:attrName>style.visibility</p:attrName>
                                        </p:attrNameLst>
                                      </p:cBhvr>
                                      <p:to>
                                        <p:strVal val="visible"/>
                                      </p:to>
                                    </p:set>
                                    <p:animEffect transition="in" filter="blinds(horizontal)">
                                      <p:cBhvr>
                                        <p:cTn id="17" dur="500"/>
                                        <p:tgtEl>
                                          <p:spTgt spid="77312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3122">
                                            <p:txEl>
                                              <p:pRg st="6" end="6"/>
                                            </p:txEl>
                                          </p:spTgt>
                                        </p:tgtEl>
                                        <p:attrNameLst>
                                          <p:attrName>style.visibility</p:attrName>
                                        </p:attrNameLst>
                                      </p:cBhvr>
                                      <p:to>
                                        <p:strVal val="visible"/>
                                      </p:to>
                                    </p:set>
                                    <p:animEffect transition="in" filter="blinds(horizontal)">
                                      <p:cBhvr>
                                        <p:cTn id="22" dur="500"/>
                                        <p:tgtEl>
                                          <p:spTgt spid="77312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3122">
                                            <p:txEl>
                                              <p:pRg st="7" end="7"/>
                                            </p:txEl>
                                          </p:spTgt>
                                        </p:tgtEl>
                                        <p:attrNameLst>
                                          <p:attrName>style.visibility</p:attrName>
                                        </p:attrNameLst>
                                      </p:cBhvr>
                                      <p:to>
                                        <p:strVal val="visible"/>
                                      </p:to>
                                    </p:set>
                                    <p:animEffect transition="in" filter="blinds(horizontal)">
                                      <p:cBhvr>
                                        <p:cTn id="27" dur="500"/>
                                        <p:tgtEl>
                                          <p:spTgt spid="773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body" idx="1"/>
          </p:nvPr>
        </p:nvSpPr>
        <p:spPr>
          <a:xfrm>
            <a:off x="2927350" y="981076"/>
            <a:ext cx="6096000" cy="493713"/>
          </a:xfrm>
        </p:spPr>
        <p:txBody>
          <a:bodyPr/>
          <a:lstStyle/>
          <a:p>
            <a:pPr algn="ctr" eaLnBrk="1" hangingPunct="1">
              <a:buFont typeface="Wingdings" pitchFamily="2" charset="2"/>
              <a:buNone/>
            </a:pPr>
            <a:r>
              <a:rPr lang="zh-CN" altLang="en-US" b="1">
                <a:latin typeface="隶书" pitchFamily="49" charset="-122"/>
                <a:ea typeface="隶书" pitchFamily="49" charset="-122"/>
              </a:rPr>
              <a:t>标准期权和数字期权</a:t>
            </a:r>
          </a:p>
        </p:txBody>
      </p:sp>
      <p:sp>
        <p:nvSpPr>
          <p:cNvPr id="778243" name="Line 3"/>
          <p:cNvSpPr>
            <a:spLocks noChangeShapeType="1"/>
          </p:cNvSpPr>
          <p:nvPr/>
        </p:nvSpPr>
        <p:spPr bwMode="auto">
          <a:xfrm>
            <a:off x="2895600" y="3733800"/>
            <a:ext cx="24384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8244" name="Line 4"/>
          <p:cNvSpPr>
            <a:spLocks noChangeShapeType="1"/>
          </p:cNvSpPr>
          <p:nvPr/>
        </p:nvSpPr>
        <p:spPr bwMode="auto">
          <a:xfrm flipV="1">
            <a:off x="2895600" y="2057400"/>
            <a:ext cx="0" cy="1676400"/>
          </a:xfrm>
          <a:prstGeom prst="line">
            <a:avLst/>
          </a:prstGeom>
          <a:noFill/>
          <a:ln w="9525">
            <a:solidFill>
              <a:schemeClr val="tx2"/>
            </a:solidFill>
            <a:round/>
            <a:headEnd/>
            <a:tailEnd/>
          </a:ln>
        </p:spPr>
        <p:txBody>
          <a:bodyPr wrap="none" anchor="ctr">
            <a:spAutoFit/>
          </a:bodyPr>
          <a:lstStyle/>
          <a:p>
            <a:endParaRPr lang="zh-CN" altLang="en-US"/>
          </a:p>
        </p:txBody>
      </p:sp>
      <p:sp>
        <p:nvSpPr>
          <p:cNvPr id="778245" name="Line 5"/>
          <p:cNvSpPr>
            <a:spLocks noChangeShapeType="1"/>
          </p:cNvSpPr>
          <p:nvPr/>
        </p:nvSpPr>
        <p:spPr bwMode="auto">
          <a:xfrm flipV="1">
            <a:off x="3886200" y="2362200"/>
            <a:ext cx="1371600" cy="1371600"/>
          </a:xfrm>
          <a:prstGeom prst="line">
            <a:avLst/>
          </a:prstGeom>
          <a:noFill/>
          <a:ln w="25400">
            <a:solidFill>
              <a:schemeClr val="tx1"/>
            </a:solidFill>
            <a:round/>
            <a:headEnd/>
            <a:tailEnd/>
          </a:ln>
        </p:spPr>
        <p:txBody>
          <a:bodyPr wrap="none" anchor="ctr">
            <a:spAutoFit/>
          </a:bodyPr>
          <a:lstStyle/>
          <a:p>
            <a:endParaRPr lang="zh-CN" altLang="en-US"/>
          </a:p>
        </p:txBody>
      </p:sp>
      <p:sp>
        <p:nvSpPr>
          <p:cNvPr id="778246" name="Text Box 6"/>
          <p:cNvSpPr txBox="1">
            <a:spLocks noChangeArrowheads="1"/>
          </p:cNvSpPr>
          <p:nvPr/>
        </p:nvSpPr>
        <p:spPr bwMode="auto">
          <a:xfrm>
            <a:off x="3629025" y="3762375"/>
            <a:ext cx="369888" cy="400050"/>
          </a:xfrm>
          <a:prstGeom prst="rect">
            <a:avLst/>
          </a:prstGeom>
          <a:noFill/>
          <a:ln w="9525">
            <a:noFill/>
            <a:miter lim="800000"/>
            <a:headEnd/>
            <a:tailEnd/>
          </a:ln>
        </p:spPr>
        <p:txBody>
          <a:bodyPr wrap="none" anchor="ctr">
            <a:spAutoFit/>
          </a:bodyPr>
          <a:lstStyle/>
          <a:p>
            <a:pPr>
              <a:spcBef>
                <a:spcPct val="50000"/>
              </a:spcBef>
            </a:pPr>
            <a:r>
              <a:rPr kumimoji="1" lang="en-US" altLang="zh-CN" sz="2000" b="1" i="1">
                <a:solidFill>
                  <a:srgbClr val="FF0000"/>
                </a:solidFill>
                <a:latin typeface="Times New Roman" pitchFamily="18" charset="0"/>
                <a:cs typeface="Times New Roman" pitchFamily="18" charset="0"/>
              </a:rPr>
              <a:t>X</a:t>
            </a:r>
          </a:p>
        </p:txBody>
      </p:sp>
      <p:sp>
        <p:nvSpPr>
          <p:cNvPr id="778247" name="Text Box 7"/>
          <p:cNvSpPr txBox="1">
            <a:spLocks noChangeArrowheads="1"/>
          </p:cNvSpPr>
          <p:nvPr/>
        </p:nvSpPr>
        <p:spPr bwMode="auto">
          <a:xfrm>
            <a:off x="3294064" y="4044950"/>
            <a:ext cx="1108075" cy="368300"/>
          </a:xfrm>
          <a:prstGeom prst="rect">
            <a:avLst/>
          </a:prstGeom>
          <a:noFill/>
          <a:ln w="9525">
            <a:noFill/>
            <a:miter lim="800000"/>
            <a:headEnd/>
            <a:tailEnd/>
          </a:ln>
        </p:spPr>
        <p:txBody>
          <a:bodyPr wrap="none" anchor="ctr">
            <a:spAutoFit/>
          </a:bodyPr>
          <a:lstStyle/>
          <a:p>
            <a:pPr>
              <a:spcBef>
                <a:spcPct val="50000"/>
              </a:spcBef>
            </a:pPr>
            <a:r>
              <a:rPr kumimoji="1" lang="zh-CN" altLang="en-US">
                <a:solidFill>
                  <a:srgbClr val="FF0000"/>
                </a:solidFill>
              </a:rPr>
              <a:t>载体价格</a:t>
            </a:r>
          </a:p>
        </p:txBody>
      </p:sp>
      <p:sp>
        <p:nvSpPr>
          <p:cNvPr id="778248" name="Line 8"/>
          <p:cNvSpPr>
            <a:spLocks noChangeShapeType="1"/>
          </p:cNvSpPr>
          <p:nvPr/>
        </p:nvSpPr>
        <p:spPr bwMode="auto">
          <a:xfrm>
            <a:off x="4440238" y="4221163"/>
            <a:ext cx="304800" cy="0"/>
          </a:xfrm>
          <a:prstGeom prst="line">
            <a:avLst/>
          </a:prstGeom>
          <a:noFill/>
          <a:ln w="9525">
            <a:solidFill>
              <a:schemeClr val="tx2"/>
            </a:solidFill>
            <a:round/>
            <a:headEnd/>
            <a:tailEnd type="triangle" w="med" len="med"/>
          </a:ln>
        </p:spPr>
        <p:txBody>
          <a:bodyPr wrap="none" anchor="ctr">
            <a:spAutoFit/>
          </a:bodyPr>
          <a:lstStyle/>
          <a:p>
            <a:endParaRPr lang="zh-CN" altLang="en-US"/>
          </a:p>
        </p:txBody>
      </p:sp>
      <p:sp>
        <p:nvSpPr>
          <p:cNvPr id="778249" name="Line 9"/>
          <p:cNvSpPr>
            <a:spLocks noChangeShapeType="1"/>
          </p:cNvSpPr>
          <p:nvPr/>
        </p:nvSpPr>
        <p:spPr bwMode="auto">
          <a:xfrm flipV="1">
            <a:off x="2743200" y="2362200"/>
            <a:ext cx="0" cy="457200"/>
          </a:xfrm>
          <a:prstGeom prst="line">
            <a:avLst/>
          </a:prstGeom>
          <a:noFill/>
          <a:ln w="9525">
            <a:solidFill>
              <a:schemeClr val="tx2"/>
            </a:solidFill>
            <a:round/>
            <a:headEnd/>
            <a:tailEnd type="triangle" w="med" len="med"/>
          </a:ln>
        </p:spPr>
        <p:txBody>
          <a:bodyPr wrap="none" anchor="ctr">
            <a:spAutoFit/>
          </a:bodyPr>
          <a:lstStyle/>
          <a:p>
            <a:endParaRPr lang="zh-CN" altLang="en-US"/>
          </a:p>
        </p:txBody>
      </p:sp>
      <p:sp>
        <p:nvSpPr>
          <p:cNvPr id="778250" name="Text Box 10"/>
          <p:cNvSpPr txBox="1">
            <a:spLocks noChangeArrowheads="1"/>
          </p:cNvSpPr>
          <p:nvPr/>
        </p:nvSpPr>
        <p:spPr bwMode="auto">
          <a:xfrm rot="-5400000">
            <a:off x="1884363" y="2473326"/>
            <a:ext cx="1108075" cy="368300"/>
          </a:xfrm>
          <a:prstGeom prst="rect">
            <a:avLst/>
          </a:prstGeom>
          <a:noFill/>
          <a:ln w="9525">
            <a:noFill/>
            <a:miter lim="800000"/>
            <a:headEnd/>
            <a:tailEnd/>
          </a:ln>
        </p:spPr>
        <p:txBody>
          <a:bodyPr wrap="none" anchor="ctr">
            <a:spAutoFit/>
          </a:bodyPr>
          <a:lstStyle/>
          <a:p>
            <a:pPr>
              <a:spcBef>
                <a:spcPct val="50000"/>
              </a:spcBef>
            </a:pPr>
            <a:r>
              <a:rPr kumimoji="1" lang="zh-CN" altLang="en-US">
                <a:solidFill>
                  <a:srgbClr val="FF0000"/>
                </a:solidFill>
              </a:rPr>
              <a:t>到期收益</a:t>
            </a:r>
          </a:p>
        </p:txBody>
      </p:sp>
      <p:sp>
        <p:nvSpPr>
          <p:cNvPr id="778251" name="Line 11"/>
          <p:cNvSpPr>
            <a:spLocks noChangeShapeType="1"/>
          </p:cNvSpPr>
          <p:nvPr/>
        </p:nvSpPr>
        <p:spPr bwMode="auto">
          <a:xfrm>
            <a:off x="5895975" y="2932113"/>
            <a:ext cx="0" cy="0"/>
          </a:xfrm>
          <a:prstGeom prst="line">
            <a:avLst/>
          </a:prstGeom>
          <a:noFill/>
          <a:ln w="9525">
            <a:solidFill>
              <a:schemeClr val="tx2"/>
            </a:solidFill>
            <a:round/>
            <a:headEnd/>
            <a:tailEnd/>
          </a:ln>
        </p:spPr>
        <p:txBody>
          <a:bodyPr anchor="ctr">
            <a:spAutoFit/>
          </a:bodyPr>
          <a:lstStyle/>
          <a:p>
            <a:endParaRPr lang="zh-CN" altLang="en-US"/>
          </a:p>
        </p:txBody>
      </p:sp>
      <p:sp>
        <p:nvSpPr>
          <p:cNvPr id="778252" name="Line 12"/>
          <p:cNvSpPr>
            <a:spLocks noChangeShapeType="1"/>
          </p:cNvSpPr>
          <p:nvPr/>
        </p:nvSpPr>
        <p:spPr bwMode="auto">
          <a:xfrm>
            <a:off x="6810375" y="3771900"/>
            <a:ext cx="24384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8253" name="Line 13"/>
          <p:cNvSpPr>
            <a:spLocks noChangeShapeType="1"/>
          </p:cNvSpPr>
          <p:nvPr/>
        </p:nvSpPr>
        <p:spPr bwMode="auto">
          <a:xfrm flipV="1">
            <a:off x="6810375" y="2095500"/>
            <a:ext cx="0" cy="1676400"/>
          </a:xfrm>
          <a:prstGeom prst="line">
            <a:avLst/>
          </a:prstGeom>
          <a:noFill/>
          <a:ln w="9525">
            <a:solidFill>
              <a:schemeClr val="tx2"/>
            </a:solidFill>
            <a:round/>
            <a:headEnd/>
            <a:tailEnd/>
          </a:ln>
        </p:spPr>
        <p:txBody>
          <a:bodyPr wrap="none" anchor="ctr">
            <a:spAutoFit/>
          </a:bodyPr>
          <a:lstStyle/>
          <a:p>
            <a:endParaRPr lang="zh-CN" altLang="en-US"/>
          </a:p>
        </p:txBody>
      </p:sp>
      <p:sp>
        <p:nvSpPr>
          <p:cNvPr id="778254" name="Text Box 14"/>
          <p:cNvSpPr txBox="1">
            <a:spLocks noChangeArrowheads="1"/>
          </p:cNvSpPr>
          <p:nvPr/>
        </p:nvSpPr>
        <p:spPr bwMode="auto">
          <a:xfrm>
            <a:off x="7896225" y="3762375"/>
            <a:ext cx="369888" cy="400050"/>
          </a:xfrm>
          <a:prstGeom prst="rect">
            <a:avLst/>
          </a:prstGeom>
          <a:noFill/>
          <a:ln w="9525">
            <a:noFill/>
            <a:miter lim="800000"/>
            <a:headEnd/>
            <a:tailEnd/>
          </a:ln>
        </p:spPr>
        <p:txBody>
          <a:bodyPr wrap="none" anchor="ctr">
            <a:spAutoFit/>
          </a:bodyPr>
          <a:lstStyle/>
          <a:p>
            <a:pPr>
              <a:spcBef>
                <a:spcPct val="50000"/>
              </a:spcBef>
            </a:pPr>
            <a:r>
              <a:rPr kumimoji="1" lang="en-US" altLang="zh-CN" sz="2000" b="1" i="1">
                <a:solidFill>
                  <a:srgbClr val="FF0000"/>
                </a:solidFill>
                <a:latin typeface="Times New Roman" pitchFamily="18" charset="0"/>
                <a:cs typeface="Times New Roman" pitchFamily="18" charset="0"/>
              </a:rPr>
              <a:t>X</a:t>
            </a:r>
          </a:p>
        </p:txBody>
      </p:sp>
      <p:sp>
        <p:nvSpPr>
          <p:cNvPr id="778255" name="Text Box 15"/>
          <p:cNvSpPr txBox="1">
            <a:spLocks noChangeArrowheads="1"/>
          </p:cNvSpPr>
          <p:nvPr/>
        </p:nvSpPr>
        <p:spPr bwMode="auto">
          <a:xfrm>
            <a:off x="7208839" y="4083050"/>
            <a:ext cx="1108075" cy="368300"/>
          </a:xfrm>
          <a:prstGeom prst="rect">
            <a:avLst/>
          </a:prstGeom>
          <a:noFill/>
          <a:ln w="9525">
            <a:noFill/>
            <a:miter lim="800000"/>
            <a:headEnd/>
            <a:tailEnd/>
          </a:ln>
        </p:spPr>
        <p:txBody>
          <a:bodyPr wrap="none" anchor="ctr">
            <a:spAutoFit/>
          </a:bodyPr>
          <a:lstStyle/>
          <a:p>
            <a:pPr>
              <a:spcBef>
                <a:spcPct val="50000"/>
              </a:spcBef>
            </a:pPr>
            <a:r>
              <a:rPr kumimoji="1" lang="zh-CN" altLang="en-US">
                <a:solidFill>
                  <a:srgbClr val="FF0000"/>
                </a:solidFill>
              </a:rPr>
              <a:t>载体价格</a:t>
            </a:r>
          </a:p>
        </p:txBody>
      </p:sp>
      <p:sp>
        <p:nvSpPr>
          <p:cNvPr id="778256" name="Line 16"/>
          <p:cNvSpPr>
            <a:spLocks noChangeShapeType="1"/>
          </p:cNvSpPr>
          <p:nvPr/>
        </p:nvSpPr>
        <p:spPr bwMode="auto">
          <a:xfrm>
            <a:off x="8543925" y="4221163"/>
            <a:ext cx="304800" cy="0"/>
          </a:xfrm>
          <a:prstGeom prst="line">
            <a:avLst/>
          </a:prstGeom>
          <a:noFill/>
          <a:ln w="9525">
            <a:solidFill>
              <a:schemeClr val="tx2"/>
            </a:solidFill>
            <a:round/>
            <a:headEnd/>
            <a:tailEnd type="triangle" w="med" len="med"/>
          </a:ln>
        </p:spPr>
        <p:txBody>
          <a:bodyPr wrap="none" anchor="ctr">
            <a:spAutoFit/>
          </a:bodyPr>
          <a:lstStyle/>
          <a:p>
            <a:endParaRPr lang="zh-CN" altLang="en-US"/>
          </a:p>
        </p:txBody>
      </p:sp>
      <p:sp>
        <p:nvSpPr>
          <p:cNvPr id="778257" name="Line 17"/>
          <p:cNvSpPr>
            <a:spLocks noChangeShapeType="1"/>
          </p:cNvSpPr>
          <p:nvPr/>
        </p:nvSpPr>
        <p:spPr bwMode="auto">
          <a:xfrm flipV="1">
            <a:off x="6657975" y="2400300"/>
            <a:ext cx="0" cy="457200"/>
          </a:xfrm>
          <a:prstGeom prst="line">
            <a:avLst/>
          </a:prstGeom>
          <a:noFill/>
          <a:ln w="9525">
            <a:solidFill>
              <a:schemeClr val="tx2"/>
            </a:solidFill>
            <a:round/>
            <a:headEnd/>
            <a:tailEnd type="triangle" w="med" len="med"/>
          </a:ln>
        </p:spPr>
        <p:txBody>
          <a:bodyPr wrap="none" anchor="ctr">
            <a:spAutoFit/>
          </a:bodyPr>
          <a:lstStyle/>
          <a:p>
            <a:endParaRPr lang="zh-CN" altLang="en-US"/>
          </a:p>
        </p:txBody>
      </p:sp>
      <p:sp>
        <p:nvSpPr>
          <p:cNvPr id="778258" name="Text Box 18"/>
          <p:cNvSpPr txBox="1">
            <a:spLocks noChangeArrowheads="1"/>
          </p:cNvSpPr>
          <p:nvPr/>
        </p:nvSpPr>
        <p:spPr bwMode="auto">
          <a:xfrm rot="-5400000">
            <a:off x="5799138" y="2509838"/>
            <a:ext cx="1108075" cy="368300"/>
          </a:xfrm>
          <a:prstGeom prst="rect">
            <a:avLst/>
          </a:prstGeom>
          <a:noFill/>
          <a:ln w="9525">
            <a:noFill/>
            <a:miter lim="800000"/>
            <a:headEnd/>
            <a:tailEnd/>
          </a:ln>
        </p:spPr>
        <p:txBody>
          <a:bodyPr wrap="none" anchor="ctr">
            <a:spAutoFit/>
          </a:bodyPr>
          <a:lstStyle/>
          <a:p>
            <a:pPr>
              <a:spcBef>
                <a:spcPct val="50000"/>
              </a:spcBef>
            </a:pPr>
            <a:r>
              <a:rPr kumimoji="1" lang="zh-CN" altLang="en-US">
                <a:solidFill>
                  <a:srgbClr val="FF0000"/>
                </a:solidFill>
              </a:rPr>
              <a:t>到期收益</a:t>
            </a:r>
          </a:p>
        </p:txBody>
      </p:sp>
      <p:sp>
        <p:nvSpPr>
          <p:cNvPr id="778259" name="Line 19"/>
          <p:cNvSpPr>
            <a:spLocks noChangeShapeType="1"/>
          </p:cNvSpPr>
          <p:nvPr/>
        </p:nvSpPr>
        <p:spPr bwMode="auto">
          <a:xfrm>
            <a:off x="6816725" y="3284538"/>
            <a:ext cx="1524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8260" name="Text Box 20"/>
          <p:cNvSpPr txBox="1">
            <a:spLocks noChangeArrowheads="1"/>
          </p:cNvSpPr>
          <p:nvPr/>
        </p:nvSpPr>
        <p:spPr bwMode="auto">
          <a:xfrm>
            <a:off x="6416675" y="3094039"/>
            <a:ext cx="369888" cy="401637"/>
          </a:xfrm>
          <a:prstGeom prst="rect">
            <a:avLst/>
          </a:prstGeom>
          <a:noFill/>
          <a:ln w="9525">
            <a:noFill/>
            <a:miter lim="800000"/>
            <a:headEnd/>
            <a:tailEnd/>
          </a:ln>
        </p:spPr>
        <p:txBody>
          <a:bodyPr wrap="none" anchor="ctr">
            <a:spAutoFit/>
          </a:bodyPr>
          <a:lstStyle/>
          <a:p>
            <a:pPr>
              <a:spcBef>
                <a:spcPct val="50000"/>
              </a:spcBef>
            </a:pPr>
            <a:r>
              <a:rPr kumimoji="1" lang="en-US" altLang="zh-CN" sz="2000" b="1" i="1">
                <a:solidFill>
                  <a:srgbClr val="FF0000"/>
                </a:solidFill>
                <a:latin typeface="Times New Roman" pitchFamily="18" charset="0"/>
                <a:cs typeface="Times New Roman" pitchFamily="18" charset="0"/>
              </a:rPr>
              <a:t>A</a:t>
            </a:r>
          </a:p>
        </p:txBody>
      </p:sp>
      <p:sp>
        <p:nvSpPr>
          <p:cNvPr id="778261" name="Line 21"/>
          <p:cNvSpPr>
            <a:spLocks noChangeShapeType="1"/>
          </p:cNvSpPr>
          <p:nvPr/>
        </p:nvSpPr>
        <p:spPr bwMode="auto">
          <a:xfrm flipV="1">
            <a:off x="8077200" y="3276600"/>
            <a:ext cx="0" cy="457200"/>
          </a:xfrm>
          <a:prstGeom prst="line">
            <a:avLst/>
          </a:prstGeom>
          <a:noFill/>
          <a:ln w="15875">
            <a:solidFill>
              <a:schemeClr val="tx1"/>
            </a:solidFill>
            <a:prstDash val="sysDash"/>
            <a:round/>
            <a:headEnd/>
            <a:tailEnd/>
          </a:ln>
        </p:spPr>
        <p:txBody>
          <a:bodyPr wrap="none" anchor="ctr">
            <a:spAutoFit/>
          </a:bodyPr>
          <a:lstStyle/>
          <a:p>
            <a:endParaRPr lang="zh-CN" altLang="en-US"/>
          </a:p>
        </p:txBody>
      </p:sp>
      <p:sp>
        <p:nvSpPr>
          <p:cNvPr id="778262" name="Line 22"/>
          <p:cNvSpPr>
            <a:spLocks noChangeShapeType="1"/>
          </p:cNvSpPr>
          <p:nvPr/>
        </p:nvSpPr>
        <p:spPr bwMode="auto">
          <a:xfrm>
            <a:off x="8077200" y="3276600"/>
            <a:ext cx="990600" cy="0"/>
          </a:xfrm>
          <a:prstGeom prst="line">
            <a:avLst/>
          </a:prstGeom>
          <a:noFill/>
          <a:ln w="25400">
            <a:solidFill>
              <a:schemeClr val="tx1"/>
            </a:solidFill>
            <a:round/>
            <a:headEnd/>
            <a:tailEnd/>
          </a:ln>
        </p:spPr>
        <p:txBody>
          <a:bodyPr wrap="none" anchor="ctr">
            <a:spAutoFit/>
          </a:bodyPr>
          <a:lstStyle/>
          <a:p>
            <a:endParaRPr lang="zh-CN" altLang="en-US"/>
          </a:p>
        </p:txBody>
      </p:sp>
    </p:spTree>
    <p:extLst>
      <p:ext uri="{BB962C8B-B14F-4D97-AF65-F5344CB8AC3E}">
        <p14:creationId xmlns:p14="http://schemas.microsoft.com/office/powerpoint/2010/main" val="5039874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body" idx="1"/>
          </p:nvPr>
        </p:nvSpPr>
        <p:spPr>
          <a:xfrm>
            <a:off x="3581400" y="1143000"/>
            <a:ext cx="5181600" cy="838200"/>
          </a:xfrm>
        </p:spPr>
        <p:txBody>
          <a:bodyPr/>
          <a:lstStyle/>
          <a:p>
            <a:pPr algn="ctr" eaLnBrk="1" hangingPunct="1">
              <a:buFont typeface="Wingdings" pitchFamily="2" charset="2"/>
              <a:buNone/>
            </a:pPr>
            <a:r>
              <a:rPr lang="zh-CN" altLang="en-US" sz="3000">
                <a:latin typeface="隶书" pitchFamily="49" charset="-122"/>
                <a:ea typeface="隶书" pitchFamily="49" charset="-122"/>
              </a:rPr>
              <a:t>或有期权的收益</a:t>
            </a:r>
          </a:p>
        </p:txBody>
      </p:sp>
      <p:sp>
        <p:nvSpPr>
          <p:cNvPr id="779267" name="Line 3"/>
          <p:cNvSpPr>
            <a:spLocks noChangeShapeType="1"/>
          </p:cNvSpPr>
          <p:nvPr/>
        </p:nvSpPr>
        <p:spPr bwMode="auto">
          <a:xfrm>
            <a:off x="4384675" y="2476500"/>
            <a:ext cx="0" cy="3048000"/>
          </a:xfrm>
          <a:prstGeom prst="line">
            <a:avLst/>
          </a:prstGeom>
          <a:noFill/>
          <a:ln w="9525">
            <a:solidFill>
              <a:schemeClr val="tx2"/>
            </a:solidFill>
            <a:round/>
            <a:headEnd/>
            <a:tailEnd/>
          </a:ln>
        </p:spPr>
        <p:txBody>
          <a:bodyPr wrap="none" anchor="ctr">
            <a:spAutoFit/>
          </a:bodyPr>
          <a:lstStyle/>
          <a:p>
            <a:endParaRPr lang="zh-CN" altLang="en-US"/>
          </a:p>
        </p:txBody>
      </p:sp>
      <p:sp>
        <p:nvSpPr>
          <p:cNvPr id="779268" name="Line 4"/>
          <p:cNvSpPr>
            <a:spLocks noChangeShapeType="1"/>
          </p:cNvSpPr>
          <p:nvPr/>
        </p:nvSpPr>
        <p:spPr bwMode="auto">
          <a:xfrm>
            <a:off x="4384675" y="4000500"/>
            <a:ext cx="3657600" cy="0"/>
          </a:xfrm>
          <a:prstGeom prst="line">
            <a:avLst/>
          </a:prstGeom>
          <a:noFill/>
          <a:ln w="9525">
            <a:solidFill>
              <a:schemeClr val="tx2"/>
            </a:solidFill>
            <a:round/>
            <a:headEnd/>
            <a:tailEnd/>
          </a:ln>
        </p:spPr>
        <p:txBody>
          <a:bodyPr wrap="none" anchor="ctr">
            <a:spAutoFit/>
          </a:bodyPr>
          <a:lstStyle/>
          <a:p>
            <a:endParaRPr lang="zh-CN" altLang="en-US"/>
          </a:p>
        </p:txBody>
      </p:sp>
      <p:sp>
        <p:nvSpPr>
          <p:cNvPr id="779269" name="Line 5"/>
          <p:cNvSpPr>
            <a:spLocks noChangeShapeType="1"/>
          </p:cNvSpPr>
          <p:nvPr/>
        </p:nvSpPr>
        <p:spPr bwMode="auto">
          <a:xfrm>
            <a:off x="5832475" y="4000500"/>
            <a:ext cx="0" cy="609600"/>
          </a:xfrm>
          <a:prstGeom prst="line">
            <a:avLst/>
          </a:prstGeom>
          <a:noFill/>
          <a:ln w="12700">
            <a:solidFill>
              <a:schemeClr val="tx1"/>
            </a:solidFill>
            <a:prstDash val="sysDash"/>
            <a:round/>
            <a:headEnd/>
            <a:tailEnd/>
          </a:ln>
        </p:spPr>
        <p:txBody>
          <a:bodyPr wrap="none" anchor="ctr">
            <a:spAutoFit/>
          </a:bodyPr>
          <a:lstStyle/>
          <a:p>
            <a:endParaRPr lang="zh-CN" altLang="en-US"/>
          </a:p>
        </p:txBody>
      </p:sp>
      <p:sp>
        <p:nvSpPr>
          <p:cNvPr id="779270" name="Line 6"/>
          <p:cNvSpPr>
            <a:spLocks noChangeShapeType="1"/>
          </p:cNvSpPr>
          <p:nvPr/>
        </p:nvSpPr>
        <p:spPr bwMode="auto">
          <a:xfrm flipV="1">
            <a:off x="5832475" y="2476500"/>
            <a:ext cx="1981200" cy="2133600"/>
          </a:xfrm>
          <a:prstGeom prst="line">
            <a:avLst/>
          </a:prstGeom>
          <a:noFill/>
          <a:ln w="31750">
            <a:solidFill>
              <a:schemeClr val="tx1"/>
            </a:solidFill>
            <a:round/>
            <a:headEnd/>
            <a:tailEnd/>
          </a:ln>
        </p:spPr>
        <p:txBody>
          <a:bodyPr wrap="none" anchor="ctr">
            <a:spAutoFit/>
          </a:bodyPr>
          <a:lstStyle/>
          <a:p>
            <a:endParaRPr lang="zh-CN" altLang="en-US"/>
          </a:p>
        </p:txBody>
      </p:sp>
      <p:sp>
        <p:nvSpPr>
          <p:cNvPr id="779271" name="Text Box 7"/>
          <p:cNvSpPr txBox="1">
            <a:spLocks noChangeArrowheads="1"/>
          </p:cNvSpPr>
          <p:nvPr/>
        </p:nvSpPr>
        <p:spPr bwMode="auto">
          <a:xfrm rot="-5400000">
            <a:off x="3296444" y="3942556"/>
            <a:ext cx="1301750" cy="427038"/>
          </a:xfrm>
          <a:prstGeom prst="rect">
            <a:avLst/>
          </a:prstGeom>
          <a:noFill/>
          <a:ln w="9525">
            <a:noFill/>
            <a:miter lim="800000"/>
            <a:headEnd/>
            <a:tailEnd/>
          </a:ln>
        </p:spPr>
        <p:txBody>
          <a:bodyPr wrap="none" anchor="ctr">
            <a:spAutoFit/>
          </a:bodyPr>
          <a:lstStyle/>
          <a:p>
            <a:pPr>
              <a:spcBef>
                <a:spcPct val="50000"/>
              </a:spcBef>
            </a:pPr>
            <a:r>
              <a:rPr kumimoji="1" lang="zh-CN" altLang="en-US" sz="2200">
                <a:solidFill>
                  <a:srgbClr val="FF0000"/>
                </a:solidFill>
              </a:rPr>
              <a:t>到期收益</a:t>
            </a:r>
          </a:p>
        </p:txBody>
      </p:sp>
      <p:sp>
        <p:nvSpPr>
          <p:cNvPr id="779272" name="Line 8"/>
          <p:cNvSpPr>
            <a:spLocks noChangeShapeType="1"/>
          </p:cNvSpPr>
          <p:nvPr/>
        </p:nvSpPr>
        <p:spPr bwMode="auto">
          <a:xfrm flipV="1">
            <a:off x="4003675" y="3009900"/>
            <a:ext cx="0" cy="457200"/>
          </a:xfrm>
          <a:prstGeom prst="line">
            <a:avLst/>
          </a:prstGeom>
          <a:noFill/>
          <a:ln w="9525">
            <a:solidFill>
              <a:schemeClr val="tx2"/>
            </a:solidFill>
            <a:round/>
            <a:headEnd/>
            <a:tailEnd type="triangle" w="med" len="med"/>
          </a:ln>
        </p:spPr>
        <p:txBody>
          <a:bodyPr wrap="none" anchor="ctr">
            <a:spAutoFit/>
          </a:bodyPr>
          <a:lstStyle/>
          <a:p>
            <a:endParaRPr lang="zh-CN" altLang="en-US"/>
          </a:p>
        </p:txBody>
      </p:sp>
      <p:sp>
        <p:nvSpPr>
          <p:cNvPr id="779273" name="Text Box 9"/>
          <p:cNvSpPr txBox="1">
            <a:spLocks noChangeArrowheads="1"/>
          </p:cNvSpPr>
          <p:nvPr/>
        </p:nvSpPr>
        <p:spPr bwMode="auto">
          <a:xfrm>
            <a:off x="5684838" y="3519488"/>
            <a:ext cx="373062" cy="430212"/>
          </a:xfrm>
          <a:prstGeom prst="rect">
            <a:avLst/>
          </a:prstGeom>
          <a:noFill/>
          <a:ln w="9525">
            <a:noFill/>
            <a:miter lim="800000"/>
            <a:headEnd/>
            <a:tailEnd/>
          </a:ln>
        </p:spPr>
        <p:txBody>
          <a:bodyPr wrap="none" anchor="ctr">
            <a:spAutoFit/>
          </a:bodyPr>
          <a:lstStyle/>
          <a:p>
            <a:pPr>
              <a:spcBef>
                <a:spcPct val="50000"/>
              </a:spcBef>
            </a:pPr>
            <a:r>
              <a:rPr kumimoji="1" lang="en-US" altLang="zh-CN" sz="2200" b="1" i="1">
                <a:latin typeface="Times New Roman" pitchFamily="18" charset="0"/>
                <a:cs typeface="Times New Roman" pitchFamily="18" charset="0"/>
              </a:rPr>
              <a:t>X</a:t>
            </a:r>
          </a:p>
        </p:txBody>
      </p:sp>
      <p:sp>
        <p:nvSpPr>
          <p:cNvPr id="779274" name="Text Box 10"/>
          <p:cNvSpPr txBox="1">
            <a:spLocks noChangeArrowheads="1"/>
          </p:cNvSpPr>
          <p:nvPr/>
        </p:nvSpPr>
        <p:spPr bwMode="auto">
          <a:xfrm>
            <a:off x="5715000" y="4648200"/>
            <a:ext cx="1301750" cy="427038"/>
          </a:xfrm>
          <a:prstGeom prst="rect">
            <a:avLst/>
          </a:prstGeom>
          <a:noFill/>
          <a:ln w="9525">
            <a:noFill/>
            <a:miter lim="800000"/>
            <a:headEnd/>
            <a:tailEnd/>
          </a:ln>
        </p:spPr>
        <p:txBody>
          <a:bodyPr wrap="none" anchor="ctr">
            <a:spAutoFit/>
          </a:bodyPr>
          <a:lstStyle/>
          <a:p>
            <a:pPr>
              <a:spcBef>
                <a:spcPct val="50000"/>
              </a:spcBef>
            </a:pPr>
            <a:r>
              <a:rPr kumimoji="1" lang="zh-CN" altLang="en-US" sz="2200">
                <a:solidFill>
                  <a:srgbClr val="FF0000"/>
                </a:solidFill>
              </a:rPr>
              <a:t>载体价格</a:t>
            </a:r>
          </a:p>
        </p:txBody>
      </p:sp>
      <p:sp>
        <p:nvSpPr>
          <p:cNvPr id="779275" name="Line 11"/>
          <p:cNvSpPr>
            <a:spLocks noChangeShapeType="1"/>
          </p:cNvSpPr>
          <p:nvPr/>
        </p:nvSpPr>
        <p:spPr bwMode="auto">
          <a:xfrm>
            <a:off x="6975475" y="4838700"/>
            <a:ext cx="685800" cy="0"/>
          </a:xfrm>
          <a:prstGeom prst="line">
            <a:avLst/>
          </a:prstGeom>
          <a:noFill/>
          <a:ln w="9525">
            <a:solidFill>
              <a:schemeClr val="tx2"/>
            </a:solidFill>
            <a:round/>
            <a:headEnd/>
            <a:tailEnd type="triangle" w="med" len="med"/>
          </a:ln>
        </p:spPr>
        <p:txBody>
          <a:bodyPr wrap="none" anchor="ctr">
            <a:spAutoFit/>
          </a:bodyPr>
          <a:lstStyle/>
          <a:p>
            <a:endParaRPr lang="zh-CN" altLang="en-US"/>
          </a:p>
        </p:txBody>
      </p:sp>
      <p:cxnSp>
        <p:nvCxnSpPr>
          <p:cNvPr id="13" name="直接连接符 12"/>
          <p:cNvCxnSpPr>
            <a:stCxn id="779268" idx="0"/>
            <a:endCxn id="779269" idx="0"/>
          </p:cNvCxnSpPr>
          <p:nvPr/>
        </p:nvCxnSpPr>
        <p:spPr>
          <a:xfrm>
            <a:off x="4384675" y="4000500"/>
            <a:ext cx="14478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6261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body" idx="1"/>
          </p:nvPr>
        </p:nvSpPr>
        <p:spPr>
          <a:xfrm>
            <a:off x="1774826" y="476250"/>
            <a:ext cx="8443913" cy="5429250"/>
          </a:xfrm>
        </p:spPr>
        <p:txBody>
          <a:bodyPr/>
          <a:lstStyle/>
          <a:p>
            <a:pPr lvl="1" algn="just" eaLnBrk="1" hangingPunct="1"/>
            <a:r>
              <a:rPr lang="zh-CN" altLang="en-US" sz="3200" b="1">
                <a:solidFill>
                  <a:srgbClr val="FF0000"/>
                </a:solidFill>
              </a:rPr>
              <a:t>路径依赖型期权</a:t>
            </a:r>
            <a:endParaRPr lang="zh-CN" altLang="en-US" sz="3200">
              <a:solidFill>
                <a:srgbClr val="FF0000"/>
              </a:solidFill>
            </a:endParaRPr>
          </a:p>
          <a:p>
            <a:pPr lvl="1" algn="just" eaLnBrk="1" hangingPunct="1">
              <a:lnSpc>
                <a:spcPct val="130000"/>
              </a:lnSpc>
              <a:buFont typeface="Wingdings 2" pitchFamily="18" charset="2"/>
              <a:buNone/>
            </a:pPr>
            <a:r>
              <a:rPr lang="zh-CN" altLang="en-US" b="1">
                <a:latin typeface="华文细黑" pitchFamily="2" charset="-122"/>
                <a:ea typeface="华文细黑" pitchFamily="2" charset="-122"/>
              </a:rPr>
              <a:t>这类期权的最终收益不仅依赖于载体资产到期日的价格，</a:t>
            </a:r>
            <a:endParaRPr lang="en-US" altLang="zh-CN" b="1">
              <a:latin typeface="华文细黑" pitchFamily="2" charset="-122"/>
              <a:ea typeface="华文细黑" pitchFamily="2" charset="-122"/>
            </a:endParaRPr>
          </a:p>
          <a:p>
            <a:pPr lvl="1" algn="just" eaLnBrk="1" hangingPunct="1">
              <a:lnSpc>
                <a:spcPct val="130000"/>
              </a:lnSpc>
              <a:buFont typeface="Wingdings 2" pitchFamily="18" charset="2"/>
              <a:buNone/>
            </a:pPr>
            <a:r>
              <a:rPr lang="zh-CN" altLang="en-US" b="1">
                <a:latin typeface="华文细黑" pitchFamily="2" charset="-122"/>
                <a:ea typeface="华文细黑" pitchFamily="2" charset="-122"/>
              </a:rPr>
              <a:t>更取决于随时间变化载体资产价格</a:t>
            </a:r>
            <a:r>
              <a:rPr lang="zh-CN" altLang="en-US" b="1">
                <a:solidFill>
                  <a:srgbClr val="FF0000"/>
                </a:solidFill>
                <a:latin typeface="华文细黑" pitchFamily="2" charset="-122"/>
                <a:ea typeface="华文细黑" pitchFamily="2" charset="-122"/>
              </a:rPr>
              <a:t>变化的路径</a:t>
            </a:r>
            <a:r>
              <a:rPr lang="zh-CN" altLang="en-US" b="1">
                <a:latin typeface="华文细黑" pitchFamily="2" charset="-122"/>
                <a:ea typeface="华文细黑" pitchFamily="2" charset="-122"/>
              </a:rPr>
              <a:t>。</a:t>
            </a:r>
          </a:p>
          <a:p>
            <a:pPr lvl="1" algn="just" eaLnBrk="1" hangingPunct="1">
              <a:lnSpc>
                <a:spcPct val="130000"/>
              </a:lnSpc>
            </a:pPr>
            <a:r>
              <a:rPr lang="zh-CN" altLang="en-US" b="1"/>
              <a:t>包括</a:t>
            </a:r>
            <a:r>
              <a:rPr lang="en-US" altLang="zh-CN" b="1"/>
              <a:t>:</a:t>
            </a:r>
          </a:p>
          <a:p>
            <a:pPr lvl="2" algn="just" eaLnBrk="1" hangingPunct="1">
              <a:lnSpc>
                <a:spcPct val="130000"/>
              </a:lnSpc>
            </a:pPr>
            <a:r>
              <a:rPr lang="zh-CN" altLang="en-US" b="1" smtClean="0">
                <a:latin typeface="华文细黑" pitchFamily="2" charset="-122"/>
                <a:ea typeface="华文细黑" pitchFamily="2" charset="-122"/>
              </a:rPr>
              <a:t>亚式期权</a:t>
            </a:r>
            <a:r>
              <a:rPr lang="en-US" altLang="zh-CN" b="1" smtClean="0">
                <a:latin typeface="华文细黑" pitchFamily="2" charset="-122"/>
                <a:ea typeface="华文细黑" pitchFamily="2" charset="-122"/>
              </a:rPr>
              <a:t>——</a:t>
            </a:r>
            <a:r>
              <a:rPr lang="zh-CN" altLang="en-US" b="1" smtClean="0">
                <a:latin typeface="华文细黑" pitchFamily="2" charset="-122"/>
                <a:ea typeface="华文细黑" pitchFamily="2" charset="-122"/>
              </a:rPr>
              <a:t>平均价格期权，标的资产价格取有效期内的某</a:t>
            </a:r>
            <a:r>
              <a:rPr lang="zh-CN" altLang="en-US" b="1" smtClean="0">
                <a:solidFill>
                  <a:srgbClr val="FF0000"/>
                </a:solidFill>
                <a:latin typeface="华文细黑" pitchFamily="2" charset="-122"/>
                <a:ea typeface="华文细黑" pitchFamily="2" charset="-122"/>
              </a:rPr>
              <a:t>一段时间</a:t>
            </a:r>
            <a:r>
              <a:rPr lang="zh-CN" altLang="en-US" b="1" smtClean="0">
                <a:latin typeface="华文细黑" pitchFamily="2" charset="-122"/>
                <a:ea typeface="华文细黑" pitchFamily="2" charset="-122"/>
              </a:rPr>
              <a:t>的平均值，可用来控制市场操纵行为。</a:t>
            </a:r>
          </a:p>
          <a:p>
            <a:pPr lvl="2" algn="just" eaLnBrk="1" hangingPunct="1">
              <a:lnSpc>
                <a:spcPct val="130000"/>
              </a:lnSpc>
            </a:pPr>
            <a:r>
              <a:rPr lang="zh-CN" altLang="en-US" b="1" smtClean="0">
                <a:latin typeface="华文细黑" pitchFamily="2" charset="-122"/>
                <a:ea typeface="华文细黑" pitchFamily="2" charset="-122"/>
              </a:rPr>
              <a:t>障碍期权</a:t>
            </a:r>
            <a:r>
              <a:rPr lang="en-US" altLang="zh-CN" b="1" smtClean="0">
                <a:latin typeface="华文细黑" pitchFamily="2" charset="-122"/>
                <a:ea typeface="华文细黑" pitchFamily="2" charset="-122"/>
              </a:rPr>
              <a:t>——</a:t>
            </a:r>
            <a:r>
              <a:rPr lang="zh-CN" altLang="en-US" b="1" smtClean="0">
                <a:latin typeface="华文细黑" pitchFamily="2" charset="-122"/>
                <a:ea typeface="华文细黑" pitchFamily="2" charset="-122"/>
              </a:rPr>
              <a:t>当标的资产价格达到障碍水平时，即</a:t>
            </a:r>
            <a:r>
              <a:rPr lang="zh-CN" altLang="en-US" b="1" smtClean="0">
                <a:solidFill>
                  <a:srgbClr val="FF0000"/>
                </a:solidFill>
                <a:latin typeface="华文细黑" pitchFamily="2" charset="-122"/>
                <a:ea typeface="华文细黑" pitchFamily="2" charset="-122"/>
              </a:rPr>
              <a:t>触发（开始生效）</a:t>
            </a:r>
            <a:r>
              <a:rPr lang="zh-CN" altLang="en-US" b="1" smtClean="0">
                <a:latin typeface="华文细黑" pitchFamily="2" charset="-122"/>
                <a:ea typeface="华文细黑" pitchFamily="2" charset="-122"/>
              </a:rPr>
              <a:t>或</a:t>
            </a:r>
            <a:r>
              <a:rPr lang="zh-CN" altLang="en-US" b="1" smtClean="0">
                <a:solidFill>
                  <a:srgbClr val="FF0000"/>
                </a:solidFill>
                <a:latin typeface="华文细黑" pitchFamily="2" charset="-122"/>
                <a:ea typeface="华文细黑" pitchFamily="2" charset="-122"/>
              </a:rPr>
              <a:t>触销（开始作废）</a:t>
            </a:r>
            <a:r>
              <a:rPr lang="zh-CN" altLang="en-US" b="1" smtClean="0">
                <a:latin typeface="华文细黑" pitchFamily="2" charset="-122"/>
                <a:ea typeface="华文细黑" pitchFamily="2" charset="-122"/>
              </a:rPr>
              <a:t>预先约定的期权。</a:t>
            </a:r>
            <a:endParaRPr lang="en-US" altLang="zh-CN" b="1" smtClean="0">
              <a:latin typeface="华文细黑" pitchFamily="2" charset="-122"/>
              <a:ea typeface="华文细黑" pitchFamily="2" charset="-122"/>
            </a:endParaRPr>
          </a:p>
          <a:p>
            <a:pPr lvl="2" algn="just" eaLnBrk="1" hangingPunct="1">
              <a:lnSpc>
                <a:spcPct val="130000"/>
              </a:lnSpc>
            </a:pPr>
            <a:r>
              <a:rPr lang="zh-CN" altLang="en-US" b="1" smtClean="0">
                <a:latin typeface="华文细黑" pitchFamily="2" charset="-122"/>
                <a:ea typeface="华文细黑" pitchFamily="2" charset="-122"/>
              </a:rPr>
              <a:t>回顾期权</a:t>
            </a:r>
            <a:r>
              <a:rPr lang="en-US" altLang="zh-CN" b="1" smtClean="0">
                <a:latin typeface="华文细黑" pitchFamily="2" charset="-122"/>
                <a:ea typeface="华文细黑" pitchFamily="2" charset="-122"/>
              </a:rPr>
              <a:t>——</a:t>
            </a:r>
            <a:r>
              <a:rPr lang="zh-CN" altLang="en-US" b="1" smtClean="0">
                <a:latin typeface="华文细黑" pitchFamily="2" charset="-122"/>
                <a:ea typeface="华文细黑" pitchFamily="2" charset="-122"/>
              </a:rPr>
              <a:t>在期权有效期内选择最佳的资产价格作为约定价格（看涨则为最低价，看跌则为最高）。</a:t>
            </a:r>
          </a:p>
          <a:p>
            <a:pPr lvl="1" algn="just" eaLnBrk="1" hangingPunct="1"/>
            <a:endParaRPr lang="en-US" altLang="zh-CN" b="1" smtClean="0"/>
          </a:p>
        </p:txBody>
      </p:sp>
    </p:spTree>
    <p:extLst>
      <p:ext uri="{BB962C8B-B14F-4D97-AF65-F5344CB8AC3E}">
        <p14:creationId xmlns:p14="http://schemas.microsoft.com/office/powerpoint/2010/main" val="292498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6194">
                                            <p:txEl>
                                              <p:pRg st="4" end="4"/>
                                            </p:txEl>
                                          </p:spTgt>
                                        </p:tgtEl>
                                        <p:attrNameLst>
                                          <p:attrName>style.visibility</p:attrName>
                                        </p:attrNameLst>
                                      </p:cBhvr>
                                      <p:to>
                                        <p:strVal val="visible"/>
                                      </p:to>
                                    </p:set>
                                    <p:animEffect transition="in" filter="blinds(horizontal)">
                                      <p:cBhvr>
                                        <p:cTn id="7" dur="500"/>
                                        <p:tgtEl>
                                          <p:spTgt spid="77619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4">
                                            <p:txEl>
                                              <p:pRg st="5" end="5"/>
                                            </p:txEl>
                                          </p:spTgt>
                                        </p:tgtEl>
                                        <p:attrNameLst>
                                          <p:attrName>style.visibility</p:attrName>
                                        </p:attrNameLst>
                                      </p:cBhvr>
                                      <p:to>
                                        <p:strVal val="visible"/>
                                      </p:to>
                                    </p:set>
                                    <p:animEffect transition="in" filter="blinds(horizontal)">
                                      <p:cBhvr>
                                        <p:cTn id="12" dur="500"/>
                                        <p:tgtEl>
                                          <p:spTgt spid="77619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4">
                                            <p:txEl>
                                              <p:pRg st="6" end="6"/>
                                            </p:txEl>
                                          </p:spTgt>
                                        </p:tgtEl>
                                        <p:attrNameLst>
                                          <p:attrName>style.visibility</p:attrName>
                                        </p:attrNameLst>
                                      </p:cBhvr>
                                      <p:to>
                                        <p:strVal val="visible"/>
                                      </p:to>
                                    </p:set>
                                    <p:animEffect transition="in" filter="blinds(horizontal)">
                                      <p:cBhvr>
                                        <p:cTn id="17" dur="500"/>
                                        <p:tgtEl>
                                          <p:spTgt spid="7761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body" idx="1"/>
          </p:nvPr>
        </p:nvSpPr>
        <p:spPr>
          <a:xfrm>
            <a:off x="1992313" y="549276"/>
            <a:ext cx="8077200" cy="5472113"/>
          </a:xfrm>
        </p:spPr>
        <p:txBody>
          <a:bodyPr>
            <a:normAutofit fontScale="92500" lnSpcReduction="10000"/>
          </a:bodyPr>
          <a:lstStyle/>
          <a:p>
            <a:pPr lvl="2" eaLnBrk="1" hangingPunct="1">
              <a:buFont typeface="Wingdings" pitchFamily="2" charset="2"/>
              <a:buNone/>
            </a:pPr>
            <a:r>
              <a:rPr lang="zh-CN" altLang="en-US" sz="3200" b="1">
                <a:solidFill>
                  <a:srgbClr val="FF0000"/>
                </a:solidFill>
              </a:rPr>
              <a:t>复合期权</a:t>
            </a:r>
            <a:endParaRPr lang="zh-CN" altLang="en-US" sz="3200" b="1"/>
          </a:p>
          <a:p>
            <a:pPr algn="just" eaLnBrk="1" hangingPunct="1">
              <a:buFont typeface="Wingdings" pitchFamily="2" charset="2"/>
              <a:buNone/>
            </a:pPr>
            <a:r>
              <a:rPr lang="zh-CN" altLang="en-US" b="1" smtClean="0">
                <a:latin typeface="华文细黑" pitchFamily="2" charset="-122"/>
                <a:ea typeface="华文细黑" pitchFamily="2" charset="-122"/>
              </a:rPr>
              <a:t>        </a:t>
            </a:r>
            <a:endParaRPr lang="en-US" altLang="zh-CN" b="1" smtClean="0">
              <a:latin typeface="华文细黑" pitchFamily="2" charset="-122"/>
              <a:ea typeface="华文细黑" pitchFamily="2" charset="-122"/>
            </a:endParaRPr>
          </a:p>
          <a:p>
            <a:pPr algn="just" eaLnBrk="1" hangingPunct="1">
              <a:buFont typeface="Wingdings" pitchFamily="2" charset="2"/>
              <a:buNone/>
            </a:pPr>
            <a:r>
              <a:rPr lang="zh-CN" altLang="en-US" b="1" smtClean="0">
                <a:latin typeface="华文细黑" pitchFamily="2" charset="-122"/>
                <a:ea typeface="华文细黑" pitchFamily="2" charset="-122"/>
              </a:rPr>
              <a:t>        复合期权是</a:t>
            </a:r>
            <a:r>
              <a:rPr lang="zh-CN" altLang="en-US" b="1" smtClean="0">
                <a:solidFill>
                  <a:srgbClr val="FF0000"/>
                </a:solidFill>
                <a:latin typeface="华文细黑" pitchFamily="2" charset="-122"/>
                <a:ea typeface="华文细黑" pitchFamily="2" charset="-122"/>
              </a:rPr>
              <a:t>期权的期权</a:t>
            </a:r>
            <a:r>
              <a:rPr lang="zh-CN" altLang="en-US" b="1" smtClean="0">
                <a:latin typeface="华文细黑" pitchFamily="2" charset="-122"/>
                <a:ea typeface="华文细黑" pitchFamily="2" charset="-122"/>
              </a:rPr>
              <a:t>，有四种形式：</a:t>
            </a:r>
            <a:endParaRPr lang="en-US" altLang="zh-CN" b="1" smtClean="0">
              <a:latin typeface="华文细黑" pitchFamily="2" charset="-122"/>
              <a:ea typeface="华文细黑" pitchFamily="2" charset="-122"/>
            </a:endParaRPr>
          </a:p>
          <a:p>
            <a:pPr algn="just" eaLnBrk="1" hangingPunct="1">
              <a:buFont typeface="Wingdings" pitchFamily="2" charset="2"/>
              <a:buNone/>
            </a:pPr>
            <a:endParaRPr lang="zh-CN" altLang="en-US" b="1" smtClean="0">
              <a:latin typeface="华文细黑" pitchFamily="2" charset="-122"/>
              <a:ea typeface="华文细黑" pitchFamily="2" charset="-122"/>
            </a:endParaRPr>
          </a:p>
          <a:p>
            <a:pPr algn="just" fontAlgn="ctr">
              <a:spcBef>
                <a:spcPts val="300"/>
              </a:spcBef>
              <a:buNone/>
            </a:pPr>
            <a:r>
              <a:rPr lang="zh-CN" altLang="en-US" b="1" smtClean="0">
                <a:latin typeface="华文细黑" pitchFamily="2" charset="-122"/>
                <a:ea typeface="华文细黑" pitchFamily="2" charset="-122"/>
              </a:rPr>
              <a:t>看涨期权的看涨期权      持有人有权买入载体期权</a:t>
            </a:r>
          </a:p>
          <a:p>
            <a:pPr algn="just" eaLnBrk="1" hangingPunct="1">
              <a:buFont typeface="Wingdings" pitchFamily="2" charset="2"/>
              <a:buNone/>
            </a:pPr>
            <a:r>
              <a:rPr lang="zh-CN" altLang="en-US" b="1" smtClean="0">
                <a:latin typeface="华文细黑" pitchFamily="2" charset="-122"/>
                <a:ea typeface="华文细黑" pitchFamily="2" charset="-122"/>
              </a:rPr>
              <a:t>看跌期权的看涨期权</a:t>
            </a:r>
            <a:endParaRPr lang="en-US" altLang="zh-CN" b="1" smtClean="0">
              <a:latin typeface="华文细黑" pitchFamily="2" charset="-122"/>
              <a:ea typeface="华文细黑" pitchFamily="2" charset="-122"/>
            </a:endParaRPr>
          </a:p>
          <a:p>
            <a:pPr algn="just" eaLnBrk="1" hangingPunct="1">
              <a:buFont typeface="Wingdings" pitchFamily="2" charset="2"/>
              <a:buNone/>
            </a:pPr>
            <a:endParaRPr lang="zh-CN" altLang="en-US" b="1" smtClean="0">
              <a:latin typeface="华文细黑" pitchFamily="2" charset="-122"/>
              <a:ea typeface="华文细黑" pitchFamily="2" charset="-122"/>
            </a:endParaRPr>
          </a:p>
          <a:p>
            <a:pPr algn="just" eaLnBrk="1" fontAlgn="ctr" hangingPunct="1">
              <a:spcBef>
                <a:spcPct val="0"/>
              </a:spcBef>
              <a:buFont typeface="Wingdings" pitchFamily="2" charset="2"/>
              <a:buNone/>
            </a:pPr>
            <a:r>
              <a:rPr lang="zh-CN" altLang="en-US" b="1" smtClean="0">
                <a:latin typeface="华文细黑" pitchFamily="2" charset="-122"/>
                <a:ea typeface="华文细黑" pitchFamily="2" charset="-122"/>
              </a:rPr>
              <a:t>看涨期权的看跌期权      持有人有权卖出载体期权</a:t>
            </a:r>
          </a:p>
          <a:p>
            <a:pPr algn="just" eaLnBrk="1" hangingPunct="1">
              <a:buFont typeface="Wingdings" pitchFamily="2" charset="2"/>
              <a:buNone/>
            </a:pPr>
            <a:r>
              <a:rPr lang="zh-CN" altLang="en-US" b="1" smtClean="0">
                <a:latin typeface="华文细黑" pitchFamily="2" charset="-122"/>
                <a:ea typeface="华文细黑" pitchFamily="2" charset="-122"/>
              </a:rPr>
              <a:t>看跌期权的看跌期权</a:t>
            </a:r>
          </a:p>
          <a:p>
            <a:pPr algn="just" eaLnBrk="1" hangingPunct="1">
              <a:buFont typeface="Wingdings" pitchFamily="2" charset="2"/>
              <a:buNone/>
            </a:pPr>
            <a:endParaRPr lang="en-US" altLang="zh-CN" b="1" smtClean="0">
              <a:latin typeface="华文细黑" pitchFamily="2" charset="-122"/>
              <a:ea typeface="华文细黑" pitchFamily="2" charset="-122"/>
            </a:endParaRPr>
          </a:p>
          <a:p>
            <a:pPr algn="just" eaLnBrk="1" hangingPunct="1">
              <a:buFont typeface="Wingdings" pitchFamily="2" charset="2"/>
              <a:buNone/>
            </a:pPr>
            <a:r>
              <a:rPr lang="zh-CN" altLang="en-US" b="1" smtClean="0">
                <a:latin typeface="华文细黑" pitchFamily="2" charset="-122"/>
                <a:ea typeface="华文细黑" pitchFamily="2" charset="-122"/>
              </a:rPr>
              <a:t>复合期权属高阶期权（二阶），费用相对基础期权便宜，</a:t>
            </a:r>
            <a:endParaRPr lang="en-US" altLang="zh-CN" b="1" smtClean="0">
              <a:latin typeface="华文细黑" pitchFamily="2" charset="-122"/>
              <a:ea typeface="华文细黑" pitchFamily="2" charset="-122"/>
            </a:endParaRPr>
          </a:p>
          <a:p>
            <a:pPr algn="just"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详细案例见</a:t>
            </a:r>
            <a:r>
              <a:rPr lang="en-US" altLang="zh-CN" b="1" smtClean="0">
                <a:latin typeface="Times New Roman" pitchFamily="18" charset="0"/>
                <a:ea typeface="华文细黑" pitchFamily="2" charset="-122"/>
                <a:cs typeface="Times New Roman" pitchFamily="18" charset="0"/>
              </a:rPr>
              <a:t>p249</a:t>
            </a:r>
            <a:r>
              <a:rPr lang="zh-CN" altLang="en-US" b="1" smtClean="0">
                <a:latin typeface="Times New Roman" pitchFamily="18" charset="0"/>
                <a:ea typeface="华文细黑" pitchFamily="2" charset="-122"/>
                <a:cs typeface="Times New Roman" pitchFamily="18" charset="0"/>
              </a:rPr>
              <a:t>。</a:t>
            </a:r>
          </a:p>
        </p:txBody>
      </p:sp>
      <p:sp>
        <p:nvSpPr>
          <p:cNvPr id="781315" name="AutoShape 3"/>
          <p:cNvSpPr>
            <a:spLocks/>
          </p:cNvSpPr>
          <p:nvPr/>
        </p:nvSpPr>
        <p:spPr bwMode="auto">
          <a:xfrm>
            <a:off x="5016500" y="2565400"/>
            <a:ext cx="152400" cy="533400"/>
          </a:xfrm>
          <a:prstGeom prst="rightBrace">
            <a:avLst>
              <a:gd name="adj1" fmla="val 29167"/>
              <a:gd name="adj2" fmla="val 50000"/>
            </a:avLst>
          </a:prstGeom>
          <a:noFill/>
          <a:ln w="9525">
            <a:solidFill>
              <a:schemeClr val="tx1"/>
            </a:solidFill>
            <a:round/>
            <a:headEnd/>
            <a:tailEnd/>
          </a:ln>
        </p:spPr>
        <p:txBody>
          <a:bodyPr wrap="none" anchor="ctr"/>
          <a:lstStyle/>
          <a:p>
            <a:endParaRPr lang="zh-CN" altLang="en-US"/>
          </a:p>
        </p:txBody>
      </p:sp>
      <p:sp>
        <p:nvSpPr>
          <p:cNvPr id="781316" name="AutoShape 4"/>
          <p:cNvSpPr>
            <a:spLocks/>
          </p:cNvSpPr>
          <p:nvPr/>
        </p:nvSpPr>
        <p:spPr bwMode="auto">
          <a:xfrm>
            <a:off x="5016501" y="3789364"/>
            <a:ext cx="144463" cy="528637"/>
          </a:xfrm>
          <a:prstGeom prst="rightBrace">
            <a:avLst>
              <a:gd name="adj1" fmla="val 49791"/>
              <a:gd name="adj2" fmla="val 50000"/>
            </a:avLst>
          </a:prstGeom>
          <a:noFill/>
          <a:ln w="952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20495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7218">
                                            <p:txEl>
                                              <p:pRg st="10" end="10"/>
                                            </p:txEl>
                                          </p:spTgt>
                                        </p:tgtEl>
                                        <p:attrNameLst>
                                          <p:attrName>style.visibility</p:attrName>
                                        </p:attrNameLst>
                                      </p:cBhvr>
                                      <p:to>
                                        <p:strVal val="visible"/>
                                      </p:to>
                                    </p:set>
                                    <p:animEffect transition="in" filter="blinds(horizontal)">
                                      <p:cBhvr>
                                        <p:cTn id="7" dur="500"/>
                                        <p:tgtEl>
                                          <p:spTgt spid="777218">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77218">
                                            <p:txEl>
                                              <p:pRg st="11" end="11"/>
                                            </p:txEl>
                                          </p:spTgt>
                                        </p:tgtEl>
                                        <p:attrNameLst>
                                          <p:attrName>style.visibility</p:attrName>
                                        </p:attrNameLst>
                                      </p:cBhvr>
                                      <p:to>
                                        <p:strVal val="visible"/>
                                      </p:to>
                                    </p:set>
                                    <p:animEffect transition="in" filter="blinds(horizontal)">
                                      <p:cBhvr>
                                        <p:cTn id="10" dur="500"/>
                                        <p:tgtEl>
                                          <p:spTgt spid="77721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3"/>
          <p:cNvSpPr>
            <a:spLocks noGrp="1" noChangeArrowheads="1"/>
          </p:cNvSpPr>
          <p:nvPr>
            <p:ph type="body" sz="half" idx="1"/>
          </p:nvPr>
        </p:nvSpPr>
        <p:spPr>
          <a:xfrm>
            <a:off x="2667000" y="1524000"/>
            <a:ext cx="7239000" cy="4648200"/>
          </a:xfrm>
        </p:spPr>
        <p:txBody>
          <a:bodyPr/>
          <a:lstStyle/>
          <a:p>
            <a:pPr eaLnBrk="1" hangingPunct="1"/>
            <a:endParaRPr lang="en-US" altLang="zh-CN" b="1">
              <a:latin typeface="Times New Roman" pitchFamily="18" charset="0"/>
              <a:ea typeface="华文细黑" pitchFamily="2" charset="-122"/>
              <a:cs typeface="Times New Roman" pitchFamily="18" charset="0"/>
            </a:endParaRPr>
          </a:p>
          <a:p>
            <a:pPr eaLnBrk="1" hangingPunct="1"/>
            <a:r>
              <a:rPr lang="en-US" altLang="zh-CN" b="1" i="1">
                <a:latin typeface="Times New Roman" pitchFamily="18" charset="0"/>
                <a:ea typeface="华文细黑" pitchFamily="2" charset="-122"/>
                <a:cs typeface="Times New Roman" pitchFamily="18" charset="0"/>
              </a:rPr>
              <a:t>X—</a:t>
            </a:r>
            <a:r>
              <a:rPr lang="zh-CN" altLang="en-US" b="1">
                <a:latin typeface="Times New Roman" pitchFamily="18" charset="0"/>
                <a:ea typeface="华文细黑" pitchFamily="2" charset="-122"/>
                <a:cs typeface="Times New Roman" pitchFamily="18" charset="0"/>
              </a:rPr>
              <a:t>期权合约的协定价格</a:t>
            </a:r>
          </a:p>
          <a:p>
            <a:pPr eaLnBrk="1" hangingPunct="1"/>
            <a:r>
              <a:rPr lang="en-US" altLang="zh-CN" b="1" i="1">
                <a:latin typeface="Times New Roman" pitchFamily="18" charset="0"/>
                <a:ea typeface="华文细黑" pitchFamily="2" charset="-122"/>
                <a:cs typeface="Times New Roman" pitchFamily="18" charset="0"/>
              </a:rPr>
              <a:t>S—</a:t>
            </a:r>
            <a:r>
              <a:rPr lang="zh-CN" altLang="en-US" b="1">
                <a:latin typeface="Times New Roman" pitchFamily="18" charset="0"/>
                <a:ea typeface="华文细黑" pitchFamily="2" charset="-122"/>
                <a:cs typeface="Times New Roman" pitchFamily="18" charset="0"/>
              </a:rPr>
              <a:t>期权标的物市场价格</a:t>
            </a:r>
            <a:endParaRPr lang="en-US" altLang="zh-CN" b="1">
              <a:latin typeface="Times New Roman" pitchFamily="18" charset="0"/>
              <a:ea typeface="华文细黑" pitchFamily="2" charset="-122"/>
              <a:cs typeface="Times New Roman" pitchFamily="18" charset="0"/>
            </a:endParaRPr>
          </a:p>
          <a:p>
            <a:pPr eaLnBrk="1" hangingPunct="1"/>
            <a:r>
              <a:rPr lang="en-US" altLang="zh-CN" b="1" i="1">
                <a:latin typeface="Times New Roman" pitchFamily="18" charset="0"/>
                <a:ea typeface="华文细黑" pitchFamily="2" charset="-122"/>
                <a:cs typeface="Times New Roman" pitchFamily="18" charset="0"/>
              </a:rPr>
              <a:t>E</a:t>
            </a:r>
            <a:r>
              <a:rPr lang="en-US" altLang="zh-CN" b="1">
                <a:latin typeface="Times New Roman" pitchFamily="18" charset="0"/>
                <a:ea typeface="华文细黑" pitchFamily="2" charset="-122"/>
                <a:cs typeface="Times New Roman" pitchFamily="18" charset="0"/>
              </a:rPr>
              <a:t>—</a:t>
            </a:r>
            <a:r>
              <a:rPr lang="zh-CN" altLang="en-US" b="1">
                <a:latin typeface="Times New Roman" pitchFamily="18" charset="0"/>
                <a:ea typeface="华文细黑" pitchFamily="2" charset="-122"/>
                <a:cs typeface="Times New Roman" pitchFamily="18" charset="0"/>
              </a:rPr>
              <a:t>内在价值</a:t>
            </a:r>
            <a:endParaRPr lang="en-US" altLang="zh-CN" b="1">
              <a:latin typeface="Times New Roman" pitchFamily="18" charset="0"/>
              <a:ea typeface="华文细黑" pitchFamily="2" charset="-122"/>
              <a:cs typeface="Times New Roman" pitchFamily="18" charset="0"/>
            </a:endParaRPr>
          </a:p>
          <a:p>
            <a:pPr eaLnBrk="1" hangingPunct="1"/>
            <a:endParaRPr lang="en-US" altLang="zh-CN" b="1">
              <a:latin typeface="Times New Roman" pitchFamily="18" charset="0"/>
              <a:ea typeface="华文细黑" pitchFamily="2" charset="-122"/>
              <a:cs typeface="Times New Roman" pitchFamily="18" charset="0"/>
            </a:endParaRPr>
          </a:p>
          <a:p>
            <a:pPr eaLnBrk="1" hangingPunct="1"/>
            <a:r>
              <a:rPr lang="zh-CN" altLang="en-US" b="1">
                <a:latin typeface="Times New Roman" pitchFamily="18" charset="0"/>
                <a:ea typeface="华文细黑" pitchFamily="2" charset="-122"/>
                <a:cs typeface="Times New Roman" pitchFamily="18" charset="0"/>
              </a:rPr>
              <a:t>看涨期权</a:t>
            </a:r>
          </a:p>
          <a:p>
            <a:pPr eaLnBrk="1" hangingPunct="1"/>
            <a:endParaRPr lang="zh-CN" altLang="en-US" b="1">
              <a:latin typeface="Times New Roman" pitchFamily="18" charset="0"/>
              <a:ea typeface="华文细黑" pitchFamily="2" charset="-122"/>
              <a:cs typeface="Times New Roman" pitchFamily="18" charset="0"/>
            </a:endParaRPr>
          </a:p>
          <a:p>
            <a:pPr eaLnBrk="1" hangingPunct="1"/>
            <a:endParaRPr lang="zh-CN" altLang="en-US" b="1">
              <a:latin typeface="Times New Roman" pitchFamily="18" charset="0"/>
              <a:ea typeface="华文细黑" pitchFamily="2" charset="-122"/>
              <a:cs typeface="Times New Roman" pitchFamily="18" charset="0"/>
            </a:endParaRPr>
          </a:p>
          <a:p>
            <a:pPr eaLnBrk="1" hangingPunct="1"/>
            <a:r>
              <a:rPr lang="zh-CN" altLang="en-US" b="1">
                <a:latin typeface="Times New Roman" pitchFamily="18" charset="0"/>
                <a:ea typeface="华文细黑" pitchFamily="2" charset="-122"/>
                <a:cs typeface="Times New Roman" pitchFamily="18" charset="0"/>
              </a:rPr>
              <a:t>看跌期权</a:t>
            </a:r>
          </a:p>
        </p:txBody>
      </p:sp>
      <p:graphicFrame>
        <p:nvGraphicFramePr>
          <p:cNvPr id="109570" name="Object 4"/>
          <p:cNvGraphicFramePr>
            <a:graphicFrameLocks noChangeAspect="1"/>
          </p:cNvGraphicFramePr>
          <p:nvPr/>
        </p:nvGraphicFramePr>
        <p:xfrm>
          <a:off x="4511676" y="3644900"/>
          <a:ext cx="4092575" cy="1447800"/>
        </p:xfrm>
        <a:graphic>
          <a:graphicData uri="http://schemas.openxmlformats.org/presentationml/2006/ole">
            <mc:AlternateContent xmlns:mc="http://schemas.openxmlformats.org/markup-compatibility/2006">
              <mc:Choice xmlns:v="urn:schemas-microsoft-com:vml" Requires="v">
                <p:oleObj spid="_x0000_s3078" name="Equation" r:id="rId3" imgW="1612800" imgH="457200" progId="Equation.DSMT4">
                  <p:embed/>
                </p:oleObj>
              </mc:Choice>
              <mc:Fallback>
                <p:oleObj name="Equation" r:id="rId3" imgW="1612800" imgH="457200" progId="Equation.DSMT4">
                  <p:embed/>
                  <p:pic>
                    <p:nvPicPr>
                      <p:cNvPr id="1095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6" y="3644900"/>
                        <a:ext cx="4092575"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1" name="Object 5"/>
          <p:cNvGraphicFramePr>
            <a:graphicFrameLocks noGrp="1" noChangeAspect="1"/>
          </p:cNvGraphicFramePr>
          <p:nvPr>
            <p:ph sz="half" idx="2"/>
          </p:nvPr>
        </p:nvGraphicFramePr>
        <p:xfrm>
          <a:off x="4511675" y="5229226"/>
          <a:ext cx="5029200" cy="1293813"/>
        </p:xfrm>
        <a:graphic>
          <a:graphicData uri="http://schemas.openxmlformats.org/presentationml/2006/ole">
            <mc:AlternateContent xmlns:mc="http://schemas.openxmlformats.org/markup-compatibility/2006">
              <mc:Choice xmlns:v="urn:schemas-microsoft-com:vml" Requires="v">
                <p:oleObj spid="_x0000_s3079" name="Equation" r:id="rId5" imgW="1777680" imgH="457200" progId="Equation.DSMT4">
                  <p:embed/>
                </p:oleObj>
              </mc:Choice>
              <mc:Fallback>
                <p:oleObj name="Equation" r:id="rId5" imgW="1777680" imgH="457200" progId="Equation.DSMT4">
                  <p:embed/>
                  <p:pic>
                    <p:nvPicPr>
                      <p:cNvPr id="10957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675" y="5229226"/>
                        <a:ext cx="5029200" cy="129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3" name="TextBox 5"/>
          <p:cNvSpPr txBox="1">
            <a:spLocks noChangeArrowheads="1"/>
          </p:cNvSpPr>
          <p:nvPr/>
        </p:nvSpPr>
        <p:spPr bwMode="auto">
          <a:xfrm>
            <a:off x="2279650" y="1341439"/>
            <a:ext cx="5111750"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期权合约价格的构成</a:t>
            </a:r>
          </a:p>
        </p:txBody>
      </p:sp>
      <p:sp>
        <p:nvSpPr>
          <p:cNvPr id="7"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453015844"/>
      </p:ext>
    </p:extLst>
  </p:cSld>
  <p:clrMapOvr>
    <a:masterClrMapping/>
  </p:clrMapOvr>
  <p:transition>
    <p:blinds dir="ver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5"/>
          <p:cNvSpPr>
            <a:spLocks noGrp="1" noChangeArrowheads="1"/>
          </p:cNvSpPr>
          <p:nvPr>
            <p:ph type="body" idx="1"/>
          </p:nvPr>
        </p:nvSpPr>
        <p:spPr>
          <a:xfrm>
            <a:off x="2135189" y="981075"/>
            <a:ext cx="7705725" cy="4114800"/>
          </a:xfrm>
        </p:spPr>
        <p:txBody>
          <a:bodyPr/>
          <a:lstStyle/>
          <a:p>
            <a:pPr eaLnBrk="1" hangingPunct="1">
              <a:buFont typeface="Wingdings" pitchFamily="2" charset="2"/>
              <a:buNone/>
              <a:defRPr/>
            </a:pPr>
            <a:r>
              <a:rPr lang="zh-CN" altLang="en-US" sz="3600" b="1" dirty="0">
                <a:solidFill>
                  <a:srgbClr val="FF0000"/>
                </a:solidFill>
                <a:latin typeface="+mn-ea"/>
              </a:rPr>
              <a:t>嵌入期权</a:t>
            </a:r>
            <a:endParaRPr lang="en-US" altLang="zh-CN" sz="3600" b="1" dirty="0">
              <a:solidFill>
                <a:srgbClr val="FF0000"/>
              </a:solidFill>
              <a:latin typeface="+mn-ea"/>
            </a:endParaRPr>
          </a:p>
          <a:p>
            <a:pPr eaLnBrk="1" hangingPunct="1">
              <a:buFont typeface="Wingdings" pitchFamily="2" charset="2"/>
              <a:buNone/>
              <a:defRPr/>
            </a:pPr>
            <a:endParaRPr lang="zh-CN" altLang="en-US" sz="3600" b="1" dirty="0">
              <a:solidFill>
                <a:srgbClr val="FF0000"/>
              </a:solidFill>
              <a:latin typeface="+mn-ea"/>
            </a:endParaRPr>
          </a:p>
          <a:p>
            <a:pPr eaLnBrk="1" hangingPunct="1">
              <a:defRPr/>
            </a:pPr>
            <a:r>
              <a:rPr lang="zh-CN" altLang="en-US" b="1" dirty="0">
                <a:latin typeface="华文细黑" pitchFamily="2" charset="-122"/>
                <a:ea typeface="华文细黑" pitchFamily="2" charset="-122"/>
              </a:rPr>
              <a:t>许多金融工具都隐含有或内含期权特征</a:t>
            </a:r>
            <a:r>
              <a:rPr lang="en-US" altLang="zh-CN" b="1" dirty="0">
                <a:latin typeface="华文细黑" pitchFamily="2" charset="-122"/>
                <a:ea typeface="华文细黑" pitchFamily="2" charset="-122"/>
              </a:rPr>
              <a:t>:</a:t>
            </a:r>
          </a:p>
          <a:p>
            <a:pPr lvl="1" eaLnBrk="1" hangingPunct="1">
              <a:defRPr/>
            </a:pPr>
            <a:r>
              <a:rPr lang="zh-CN" altLang="en-US" sz="2800" b="1" dirty="0">
                <a:latin typeface="华文细黑" pitchFamily="2" charset="-122"/>
                <a:ea typeface="华文细黑" pitchFamily="2" charset="-122"/>
              </a:rPr>
              <a:t>可转换债券</a:t>
            </a:r>
          </a:p>
          <a:p>
            <a:pPr lvl="1" eaLnBrk="1" hangingPunct="1">
              <a:defRPr/>
            </a:pPr>
            <a:r>
              <a:rPr lang="zh-CN" altLang="en-US" sz="2800" b="1" dirty="0">
                <a:latin typeface="华文细黑" pitchFamily="2" charset="-122"/>
                <a:ea typeface="华文细黑" pitchFamily="2" charset="-122"/>
              </a:rPr>
              <a:t>抵押担保证券</a:t>
            </a:r>
          </a:p>
          <a:p>
            <a:pPr lvl="1" eaLnBrk="1" hangingPunct="1">
              <a:defRPr/>
            </a:pPr>
            <a:r>
              <a:rPr lang="zh-CN" altLang="en-US" sz="2800" b="1" dirty="0">
                <a:latin typeface="华文细黑" pitchFamily="2" charset="-122"/>
                <a:ea typeface="华文细黑" pitchFamily="2" charset="-122"/>
              </a:rPr>
              <a:t>可赎回债券（发行者向投资者主动赎回）</a:t>
            </a:r>
          </a:p>
          <a:p>
            <a:pPr lvl="1" eaLnBrk="1" hangingPunct="1">
              <a:defRPr/>
            </a:pPr>
            <a:r>
              <a:rPr lang="zh-CN" altLang="en-US" sz="2800" b="1" dirty="0">
                <a:latin typeface="华文细黑" pitchFamily="2" charset="-122"/>
                <a:ea typeface="华文细黑" pitchFamily="2" charset="-122"/>
              </a:rPr>
              <a:t>可回售债券（投资者向发行者回售）</a:t>
            </a:r>
          </a:p>
        </p:txBody>
      </p:sp>
    </p:spTree>
    <p:extLst>
      <p:ext uri="{BB962C8B-B14F-4D97-AF65-F5344CB8AC3E}">
        <p14:creationId xmlns:p14="http://schemas.microsoft.com/office/powerpoint/2010/main" val="25231504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AutoShape 5"/>
          <p:cNvSpPr>
            <a:spLocks noChangeArrowheads="1"/>
          </p:cNvSpPr>
          <p:nvPr/>
        </p:nvSpPr>
        <p:spPr bwMode="auto">
          <a:xfrm>
            <a:off x="3719513" y="3141664"/>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复杂期权</a:t>
            </a:r>
          </a:p>
        </p:txBody>
      </p:sp>
      <p:sp>
        <p:nvSpPr>
          <p:cNvPr id="732163" name="AutoShape 6"/>
          <p:cNvSpPr>
            <a:spLocks noChangeArrowheads="1"/>
          </p:cNvSpPr>
          <p:nvPr/>
        </p:nvSpPr>
        <p:spPr bwMode="auto">
          <a:xfrm>
            <a:off x="3719513" y="4437064"/>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期权定价在实际中的应用</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第十一章    期权的发展与应用</a:t>
            </a:r>
            <a:endParaRPr lang="zh-CN" altLang="en-US" sz="3600" b="1" dirty="0">
              <a:effectLst>
                <a:outerShdw blurRad="38100" dist="38100" dir="2700000" algn="tl">
                  <a:srgbClr val="C0C0C0"/>
                </a:outerShdw>
              </a:effectLst>
              <a:latin typeface="Arial" charset="0"/>
              <a:ea typeface="黑体" pitchFamily="49" charset="-122"/>
            </a:endParaRPr>
          </a:p>
        </p:txBody>
      </p:sp>
      <p:sp>
        <p:nvSpPr>
          <p:cNvPr id="783365" name="AutoShape 5"/>
          <p:cNvSpPr>
            <a:spLocks noChangeArrowheads="1"/>
          </p:cNvSpPr>
          <p:nvPr/>
        </p:nvSpPr>
        <p:spPr bwMode="auto">
          <a:xfrm>
            <a:off x="3719513" y="18446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期权组合</a:t>
            </a:r>
          </a:p>
        </p:txBody>
      </p:sp>
    </p:spTree>
    <p:extLst>
      <p:ext uri="{BB962C8B-B14F-4D97-AF65-F5344CB8AC3E}">
        <p14:creationId xmlns:p14="http://schemas.microsoft.com/office/powerpoint/2010/main" val="3491956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321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1992313" y="404814"/>
            <a:ext cx="7467600" cy="725487"/>
          </a:xfrm>
        </p:spPr>
        <p:txBody>
          <a:bodyPr/>
          <a:lstStyle/>
          <a:p>
            <a:pPr eaLnBrk="1" hangingPunct="1">
              <a:defRPr/>
            </a:pPr>
            <a:r>
              <a:rPr lang="zh-CN" altLang="en-US" sz="3600" b="1" dirty="0">
                <a:latin typeface="黑体" pitchFamily="49" charset="-122"/>
              </a:rPr>
              <a:t>认股权证定价</a:t>
            </a:r>
          </a:p>
        </p:txBody>
      </p:sp>
      <p:sp>
        <p:nvSpPr>
          <p:cNvPr id="151556" name="Rectangle 3"/>
          <p:cNvSpPr>
            <a:spLocks noGrp="1" noChangeArrowheads="1"/>
          </p:cNvSpPr>
          <p:nvPr>
            <p:ph type="body" idx="1"/>
          </p:nvPr>
        </p:nvSpPr>
        <p:spPr>
          <a:xfrm>
            <a:off x="2279650" y="1557338"/>
            <a:ext cx="7848600" cy="4038600"/>
          </a:xfrm>
        </p:spPr>
        <p:txBody>
          <a:bodyPr/>
          <a:lstStyle/>
          <a:p>
            <a:pPr eaLnBrk="1" hangingPunct="1">
              <a:lnSpc>
                <a:spcPct val="90000"/>
              </a:lnSpc>
            </a:pPr>
            <a:r>
              <a:rPr lang="zh-CN" altLang="en-US">
                <a:latin typeface="Times New Roman" pitchFamily="18" charset="0"/>
                <a:cs typeface="Times New Roman" pitchFamily="18" charset="0"/>
              </a:rPr>
              <a:t>执行前的股票数</a:t>
            </a:r>
            <a:r>
              <a:rPr lang="en-US" altLang="zh-CN" b="1" i="1">
                <a:latin typeface="Times New Roman" pitchFamily="18" charset="0"/>
                <a:cs typeface="Times New Roman" pitchFamily="18" charset="0"/>
              </a:rPr>
              <a:t>N</a:t>
            </a:r>
            <a:r>
              <a:rPr lang="zh-CN" altLang="en-US">
                <a:latin typeface="Times New Roman" pitchFamily="18" charset="0"/>
                <a:cs typeface="Times New Roman" pitchFamily="18" charset="0"/>
              </a:rPr>
              <a:t>，每股价格为</a:t>
            </a:r>
            <a:r>
              <a:rPr lang="en-US" altLang="zh-CN" b="1" i="1">
                <a:latin typeface="Times New Roman" pitchFamily="18" charset="0"/>
                <a:cs typeface="Times New Roman" pitchFamily="18" charset="0"/>
              </a:rPr>
              <a:t>S</a:t>
            </a:r>
          </a:p>
          <a:p>
            <a:pPr eaLnBrk="1" hangingPunct="1">
              <a:lnSpc>
                <a:spcPct val="90000"/>
              </a:lnSpc>
            </a:pPr>
            <a:r>
              <a:rPr lang="zh-CN" altLang="en-US">
                <a:latin typeface="Times New Roman" pitchFamily="18" charset="0"/>
                <a:cs typeface="Times New Roman" pitchFamily="18" charset="0"/>
              </a:rPr>
              <a:t>认股权证数量为</a:t>
            </a:r>
            <a:r>
              <a:rPr lang="en-US" altLang="zh-CN" b="1" i="1">
                <a:latin typeface="Times New Roman" pitchFamily="18" charset="0"/>
                <a:cs typeface="Times New Roman" pitchFamily="18" charset="0"/>
              </a:rPr>
              <a:t>M</a:t>
            </a:r>
          </a:p>
          <a:p>
            <a:pPr eaLnBrk="1" hangingPunct="1">
              <a:lnSpc>
                <a:spcPct val="90000"/>
              </a:lnSpc>
            </a:pPr>
            <a:r>
              <a:rPr lang="zh-CN" altLang="en-US">
                <a:latin typeface="Times New Roman" pitchFamily="18" charset="0"/>
                <a:cs typeface="Times New Roman" pitchFamily="18" charset="0"/>
              </a:rPr>
              <a:t>每股以</a:t>
            </a:r>
            <a:r>
              <a:rPr lang="en-US" altLang="zh-CN" b="1" i="1">
                <a:latin typeface="Times New Roman" pitchFamily="18" charset="0"/>
                <a:cs typeface="Times New Roman" pitchFamily="18" charset="0"/>
              </a:rPr>
              <a:t>x</a:t>
            </a:r>
            <a:r>
              <a:rPr lang="zh-CN" altLang="en-US">
                <a:latin typeface="Times New Roman" pitchFamily="18" charset="0"/>
                <a:cs typeface="Times New Roman" pitchFamily="18" charset="0"/>
              </a:rPr>
              <a:t>的价格执行</a:t>
            </a:r>
          </a:p>
          <a:p>
            <a:pPr eaLnBrk="1" hangingPunct="1">
              <a:lnSpc>
                <a:spcPct val="90000"/>
              </a:lnSpc>
            </a:pPr>
            <a:r>
              <a:rPr lang="zh-CN" altLang="en-US">
                <a:latin typeface="Times New Roman" pitchFamily="18" charset="0"/>
                <a:cs typeface="Times New Roman" pitchFamily="18" charset="0"/>
              </a:rPr>
              <a:t>每份认股权证可购买</a:t>
            </a:r>
            <a:r>
              <a:rPr lang="en-US" altLang="zh-CN" b="1" i="1">
                <a:latin typeface="Times New Roman" pitchFamily="18" charset="0"/>
                <a:cs typeface="Times New Roman" pitchFamily="18" charset="0"/>
              </a:rPr>
              <a:t>r</a:t>
            </a: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股股票</a:t>
            </a:r>
          </a:p>
          <a:p>
            <a:pPr eaLnBrk="1" hangingPunct="1">
              <a:lnSpc>
                <a:spcPct val="90000"/>
              </a:lnSpc>
            </a:pPr>
            <a:r>
              <a:rPr lang="zh-CN" altLang="en-US">
                <a:latin typeface="Times New Roman" pitchFamily="18" charset="0"/>
                <a:cs typeface="Times New Roman" pitchFamily="18" charset="0"/>
              </a:rPr>
              <a:t>执行后，公司价值</a:t>
            </a:r>
            <a:r>
              <a:rPr lang="en-US" altLang="zh-CN" b="1" i="1">
                <a:latin typeface="Times New Roman" pitchFamily="18" charset="0"/>
                <a:cs typeface="Times New Roman" pitchFamily="18" charset="0"/>
              </a:rPr>
              <a:t>SN +Mrx, </a:t>
            </a:r>
            <a:r>
              <a:rPr lang="zh-CN" altLang="en-US">
                <a:latin typeface="Times New Roman" pitchFamily="18" charset="0"/>
                <a:cs typeface="Times New Roman" pitchFamily="18" charset="0"/>
              </a:rPr>
              <a:t>执行后的每股价值</a:t>
            </a:r>
          </a:p>
        </p:txBody>
      </p:sp>
      <p:graphicFrame>
        <p:nvGraphicFramePr>
          <p:cNvPr id="151554" name="Object 4"/>
          <p:cNvGraphicFramePr>
            <a:graphicFrameLocks noChangeAspect="1"/>
          </p:cNvGraphicFramePr>
          <p:nvPr/>
        </p:nvGraphicFramePr>
        <p:xfrm>
          <a:off x="4656138" y="4149725"/>
          <a:ext cx="2305050" cy="914400"/>
        </p:xfrm>
        <a:graphic>
          <a:graphicData uri="http://schemas.openxmlformats.org/presentationml/2006/ole">
            <mc:AlternateContent xmlns:mc="http://schemas.openxmlformats.org/markup-compatibility/2006">
              <mc:Choice xmlns:v="urn:schemas-microsoft-com:vml" Requires="v">
                <p:oleObj spid="_x0000_s45058" name="Equation" r:id="rId3" imgW="990360" imgH="393480" progId="Equation.DSMT4">
                  <p:embed/>
                </p:oleObj>
              </mc:Choice>
              <mc:Fallback>
                <p:oleObj name="Equation" r:id="rId3" imgW="990360" imgH="393480" progId="Equation.DSMT4">
                  <p:embed/>
                  <p:pic>
                    <p:nvPicPr>
                      <p:cNvPr id="15155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4149725"/>
                        <a:ext cx="2305050" cy="914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4798868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2"/>
          <p:cNvSpPr>
            <a:spLocks noGrp="1" noChangeArrowheads="1"/>
          </p:cNvSpPr>
          <p:nvPr>
            <p:ph type="body" idx="1"/>
          </p:nvPr>
        </p:nvSpPr>
        <p:spPr>
          <a:xfrm>
            <a:off x="1847851" y="692150"/>
            <a:ext cx="8424863" cy="3384550"/>
          </a:xfrm>
        </p:spPr>
        <p:txBody>
          <a:bodyPr/>
          <a:lstStyle/>
          <a:p>
            <a:pPr eaLnBrk="1" hangingPunct="1"/>
            <a:r>
              <a:rPr lang="zh-CN" altLang="en-US" b="1">
                <a:latin typeface="华文细黑" pitchFamily="2" charset="-122"/>
                <a:ea typeface="华文细黑" pitchFamily="2" charset="-122"/>
              </a:rPr>
              <a:t>只有盈利为正时才执行，则有认购权证价格     为，</a:t>
            </a:r>
            <a:endParaRPr lang="en-US" altLang="zh-CN" b="1">
              <a:latin typeface="华文细黑" pitchFamily="2" charset="-122"/>
              <a:ea typeface="华文细黑" pitchFamily="2" charset="-122"/>
            </a:endParaRPr>
          </a:p>
          <a:p>
            <a:pPr eaLnBrk="1" hangingPunct="1">
              <a:buFont typeface="Wingdings" pitchFamily="2" charset="2"/>
              <a:buNone/>
            </a:pPr>
            <a:endParaRPr lang="en-US" altLang="zh-CN" b="1">
              <a:latin typeface="华文细黑" pitchFamily="2" charset="-122"/>
              <a:ea typeface="华文细黑" pitchFamily="2" charset="-122"/>
            </a:endParaRPr>
          </a:p>
          <a:p>
            <a:pPr eaLnBrk="1" hangingPunct="1"/>
            <a:endParaRPr lang="en-US" altLang="zh-CN" b="1">
              <a:latin typeface="华文细黑" pitchFamily="2" charset="-122"/>
              <a:ea typeface="华文细黑" pitchFamily="2" charset="-122"/>
            </a:endParaRPr>
          </a:p>
          <a:p>
            <a:pPr eaLnBrk="1" hangingPunct="1"/>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Times New Roman" pitchFamily="18" charset="0"/>
                <a:ea typeface="华文细黑" pitchFamily="2" charset="-122"/>
                <a:cs typeface="Times New Roman" pitchFamily="18" charset="0"/>
              </a:rPr>
              <a:t>其中</a:t>
            </a:r>
            <a:r>
              <a:rPr lang="en-US" altLang="zh-CN" b="1" i="1">
                <a:latin typeface="Times New Roman" pitchFamily="18" charset="0"/>
                <a:ea typeface="华文细黑" pitchFamily="2" charset="-122"/>
                <a:cs typeface="Times New Roman" pitchFamily="18" charset="0"/>
              </a:rPr>
              <a:t>C</a:t>
            </a:r>
            <a:r>
              <a:rPr lang="zh-CN" altLang="en-US" b="1">
                <a:latin typeface="Times New Roman" pitchFamily="18" charset="0"/>
                <a:ea typeface="华文细黑" pitchFamily="2" charset="-122"/>
                <a:cs typeface="Times New Roman" pitchFamily="18" charset="0"/>
              </a:rPr>
              <a:t>为股票看涨期权的价格，可由</a:t>
            </a:r>
            <a:r>
              <a:rPr lang="en-US" altLang="zh-CN" b="1">
                <a:latin typeface="Times New Roman" pitchFamily="18" charset="0"/>
                <a:ea typeface="华文细黑" pitchFamily="2" charset="-122"/>
                <a:cs typeface="Times New Roman" pitchFamily="18" charset="0"/>
              </a:rPr>
              <a:t>B-S</a:t>
            </a:r>
            <a:r>
              <a:rPr lang="zh-CN" altLang="en-US" b="1">
                <a:latin typeface="Times New Roman" pitchFamily="18" charset="0"/>
                <a:ea typeface="华文细黑" pitchFamily="2" charset="-122"/>
                <a:cs typeface="Times New Roman" pitchFamily="18" charset="0"/>
              </a:rPr>
              <a:t>公式或二叉</a:t>
            </a: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a:latin typeface="Times New Roman" pitchFamily="18" charset="0"/>
                <a:ea typeface="华文细黑" pitchFamily="2" charset="-122"/>
                <a:cs typeface="Times New Roman" pitchFamily="18" charset="0"/>
              </a:rPr>
              <a:t>树方法求解。</a:t>
            </a:r>
          </a:p>
        </p:txBody>
      </p:sp>
      <p:graphicFrame>
        <p:nvGraphicFramePr>
          <p:cNvPr id="152578" name="Object 4"/>
          <p:cNvGraphicFramePr>
            <a:graphicFrameLocks noChangeAspect="1"/>
          </p:cNvGraphicFramePr>
          <p:nvPr/>
        </p:nvGraphicFramePr>
        <p:xfrm>
          <a:off x="2424113" y="1484314"/>
          <a:ext cx="7326312" cy="801687"/>
        </p:xfrm>
        <a:graphic>
          <a:graphicData uri="http://schemas.openxmlformats.org/presentationml/2006/ole">
            <mc:AlternateContent xmlns:mc="http://schemas.openxmlformats.org/markup-compatibility/2006">
              <mc:Choice xmlns:v="urn:schemas-microsoft-com:vml" Requires="v">
                <p:oleObj spid="_x0000_s46082" name="Equation" r:id="rId3" imgW="3593880" imgH="393480" progId="Equation.DSMT4">
                  <p:embed/>
                </p:oleObj>
              </mc:Choice>
              <mc:Fallback>
                <p:oleObj name="Equation" r:id="rId3" imgW="3593880" imgH="393480" progId="Equation.DSMT4">
                  <p:embed/>
                  <p:pic>
                    <p:nvPicPr>
                      <p:cNvPr id="15257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1484314"/>
                        <a:ext cx="7326312" cy="8016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79" name="Object 3"/>
          <p:cNvGraphicFramePr>
            <a:graphicFrameLocks noChangeAspect="1"/>
          </p:cNvGraphicFramePr>
          <p:nvPr/>
        </p:nvGraphicFramePr>
        <p:xfrm>
          <a:off x="8975726" y="765175"/>
          <a:ext cx="460375" cy="431800"/>
        </p:xfrm>
        <a:graphic>
          <a:graphicData uri="http://schemas.openxmlformats.org/presentationml/2006/ole">
            <mc:AlternateContent xmlns:mc="http://schemas.openxmlformats.org/markup-compatibility/2006">
              <mc:Choice xmlns:v="urn:schemas-microsoft-com:vml" Requires="v">
                <p:oleObj spid="_x0000_s46083" name="Equation" r:id="rId5" imgW="215640" imgH="203040" progId="Equation.DSMT4">
                  <p:embed/>
                </p:oleObj>
              </mc:Choice>
              <mc:Fallback>
                <p:oleObj name="Equation" r:id="rId5" imgW="215640" imgH="203040" progId="Equation.DSMT4">
                  <p:embed/>
                  <p:pic>
                    <p:nvPicPr>
                      <p:cNvPr id="1525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5726" y="765175"/>
                        <a:ext cx="4603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955188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3604" name="Rectangle 3"/>
          <p:cNvSpPr>
            <a:spLocks noGrp="1" noChangeArrowheads="1"/>
          </p:cNvSpPr>
          <p:nvPr>
            <p:ph type="body" idx="1"/>
          </p:nvPr>
        </p:nvSpPr>
        <p:spPr>
          <a:xfrm>
            <a:off x="1631951" y="1125538"/>
            <a:ext cx="8569325" cy="4462462"/>
          </a:xfrm>
        </p:spPr>
        <p:txBody>
          <a:bodyPr>
            <a:normAutofit fontScale="92500" lnSpcReduction="10000"/>
          </a:bodyPr>
          <a:lstStyle/>
          <a:p>
            <a:pPr eaLnBrk="1" hangingPunct="1">
              <a:buFont typeface="Wingdings" pitchFamily="2" charset="2"/>
              <a:buNone/>
            </a:pPr>
            <a:r>
              <a:rPr lang="zh-CN" altLang="en-US" b="1">
                <a:latin typeface="华文细黑" pitchFamily="2" charset="-122"/>
                <a:ea typeface="华文细黑" pitchFamily="2" charset="-122"/>
              </a:rPr>
              <a:t>可看做：</a:t>
            </a:r>
          </a:p>
          <a:p>
            <a:pPr eaLnBrk="1" hangingPunct="1">
              <a:buFont typeface="Wingdings" pitchFamily="2" charset="2"/>
              <a:buNone/>
            </a:pPr>
            <a:r>
              <a:rPr lang="zh-CN" altLang="en-US" b="1">
                <a:latin typeface="华文细黑" pitchFamily="2" charset="-122"/>
                <a:ea typeface="华文细黑" pitchFamily="2" charset="-122"/>
              </a:rPr>
              <a:t>       </a:t>
            </a:r>
            <a:r>
              <a:rPr lang="zh-CN" altLang="en-US" b="1">
                <a:latin typeface="Times New Roman" pitchFamily="18" charset="0"/>
                <a:ea typeface="华文细黑" pitchFamily="2" charset="-122"/>
                <a:cs typeface="Times New Roman" pitchFamily="18" charset="0"/>
              </a:rPr>
              <a:t>债券价格＋</a:t>
            </a:r>
            <a:r>
              <a:rPr lang="zh-CN" altLang="en-US" b="1">
                <a:solidFill>
                  <a:srgbClr val="FF0000"/>
                </a:solidFill>
                <a:latin typeface="Times New Roman" pitchFamily="18" charset="0"/>
                <a:ea typeface="华文细黑" pitchFamily="2" charset="-122"/>
                <a:cs typeface="Times New Roman" pitchFamily="18" charset="0"/>
              </a:rPr>
              <a:t>可转换股票期权</a:t>
            </a:r>
            <a:r>
              <a:rPr lang="zh-CN" altLang="en-US" b="1">
                <a:latin typeface="Times New Roman" pitchFamily="18" charset="0"/>
                <a:ea typeface="华文细黑" pitchFamily="2" charset="-122"/>
                <a:cs typeface="Times New Roman" pitchFamily="18" charset="0"/>
              </a:rPr>
              <a:t>价格</a:t>
            </a:r>
            <a:r>
              <a:rPr lang="en-US" altLang="zh-CN" b="1">
                <a:latin typeface="Times New Roman" pitchFamily="18" charset="0"/>
                <a:ea typeface="华文细黑" pitchFamily="2" charset="-122"/>
                <a:cs typeface="Times New Roman" pitchFamily="18" charset="0"/>
              </a:rPr>
              <a:t>+</a:t>
            </a:r>
            <a:r>
              <a:rPr lang="zh-CN" altLang="en-US" b="1">
                <a:latin typeface="Times New Roman" pitchFamily="18" charset="0"/>
                <a:ea typeface="华文细黑" pitchFamily="2" charset="-122"/>
                <a:cs typeface="Times New Roman" pitchFamily="18" charset="0"/>
              </a:rPr>
              <a:t>回售价值</a:t>
            </a:r>
            <a:r>
              <a:rPr lang="en-US" altLang="zh-CN" b="1">
                <a:latin typeface="华文细黑" pitchFamily="2" charset="-122"/>
                <a:ea typeface="华文细黑" pitchFamily="2" charset="-122"/>
                <a:cs typeface="Times New Roman" pitchFamily="18" charset="0"/>
              </a:rPr>
              <a:t>-</a:t>
            </a:r>
            <a:r>
              <a:rPr lang="zh-CN" altLang="en-US" b="1">
                <a:latin typeface="Times New Roman" pitchFamily="18" charset="0"/>
                <a:ea typeface="华文细黑" pitchFamily="2" charset="-122"/>
                <a:cs typeface="Times New Roman" pitchFamily="18" charset="0"/>
              </a:rPr>
              <a:t>赎回</a:t>
            </a: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a:latin typeface="Times New Roman" pitchFamily="18" charset="0"/>
                <a:ea typeface="华文细黑" pitchFamily="2" charset="-122"/>
                <a:cs typeface="Times New Roman" pitchFamily="18" charset="0"/>
              </a:rPr>
              <a:t>价值，关键是给</a:t>
            </a:r>
            <a:r>
              <a:rPr lang="zh-CN" altLang="en-US" b="1">
                <a:solidFill>
                  <a:srgbClr val="FF0000"/>
                </a:solidFill>
                <a:latin typeface="Times New Roman" pitchFamily="18" charset="0"/>
                <a:ea typeface="华文细黑" pitchFamily="2" charset="-122"/>
                <a:cs typeface="Times New Roman" pitchFamily="18" charset="0"/>
              </a:rPr>
              <a:t>转股权</a:t>
            </a:r>
            <a:r>
              <a:rPr lang="zh-CN" altLang="en-US" b="1">
                <a:latin typeface="Times New Roman" pitchFamily="18" charset="0"/>
                <a:ea typeface="华文细黑" pitchFamily="2" charset="-122"/>
                <a:cs typeface="Times New Roman" pitchFamily="18" charset="0"/>
              </a:rPr>
              <a:t>进行定价。</a:t>
            </a: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a:latin typeface="Times New Roman" pitchFamily="18" charset="0"/>
                <a:ea typeface="华文细黑" pitchFamily="2" charset="-122"/>
                <a:cs typeface="Times New Roman" pitchFamily="18" charset="0"/>
              </a:rPr>
              <a:t>        设转股后的价值大于债券面值</a:t>
            </a:r>
            <a:r>
              <a:rPr lang="en-US" altLang="zh-CN" b="1" i="1">
                <a:latin typeface="Times New Roman" pitchFamily="18" charset="0"/>
                <a:ea typeface="华文细黑" pitchFamily="2" charset="-122"/>
                <a:cs typeface="Times New Roman" pitchFamily="18" charset="0"/>
              </a:rPr>
              <a:t>F</a:t>
            </a:r>
            <a:r>
              <a:rPr lang="zh-CN" altLang="en-US" b="1">
                <a:latin typeface="Times New Roman" pitchFamily="18" charset="0"/>
                <a:ea typeface="华文细黑" pitchFamily="2" charset="-122"/>
                <a:cs typeface="Times New Roman" pitchFamily="18" charset="0"/>
              </a:rPr>
              <a:t>时，债权人将执</a:t>
            </a: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a:latin typeface="Times New Roman" pitchFamily="18" charset="0"/>
                <a:ea typeface="华文细黑" pitchFamily="2" charset="-122"/>
                <a:cs typeface="Times New Roman" pitchFamily="18" charset="0"/>
              </a:rPr>
              <a:t>行转股权，公司股份增加</a:t>
            </a:r>
            <a:r>
              <a:rPr lang="en-US" altLang="zh-CN" b="1" i="1">
                <a:latin typeface="Times New Roman" pitchFamily="18" charset="0"/>
                <a:ea typeface="华文细黑" pitchFamily="2" charset="-122"/>
                <a:cs typeface="Times New Roman" pitchFamily="18" charset="0"/>
              </a:rPr>
              <a:t>k</a:t>
            </a:r>
            <a:r>
              <a:rPr lang="zh-CN" altLang="en-US" b="1">
                <a:latin typeface="Times New Roman" pitchFamily="18" charset="0"/>
                <a:ea typeface="华文细黑" pitchFamily="2" charset="-122"/>
                <a:cs typeface="Times New Roman" pitchFamily="18" charset="0"/>
              </a:rPr>
              <a:t>股，则转股权价值可表述为，</a:t>
            </a: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a:latin typeface="Times New Roman" pitchFamily="18" charset="0"/>
                <a:ea typeface="华文细黑" pitchFamily="2" charset="-122"/>
                <a:cs typeface="Times New Roman" pitchFamily="18" charset="0"/>
              </a:rPr>
              <a:t>其中</a:t>
            </a:r>
            <a:r>
              <a:rPr lang="en-US" altLang="zh-CN" b="1" i="1">
                <a:latin typeface="Times New Roman" pitchFamily="18" charset="0"/>
                <a:ea typeface="华文细黑" pitchFamily="2" charset="-122"/>
                <a:cs typeface="Times New Roman" pitchFamily="18" charset="0"/>
              </a:rPr>
              <a:t>n</a:t>
            </a:r>
            <a:r>
              <a:rPr lang="zh-CN" altLang="en-US" b="1">
                <a:latin typeface="Times New Roman" pitchFamily="18" charset="0"/>
                <a:ea typeface="华文细黑" pitchFamily="2" charset="-122"/>
                <a:cs typeface="Times New Roman" pitchFamily="18" charset="0"/>
              </a:rPr>
              <a:t>为转股前股票数量，</a:t>
            </a:r>
            <a:r>
              <a:rPr lang="en-US" altLang="zh-CN" b="1" i="1">
                <a:latin typeface="Times New Roman" pitchFamily="18" charset="0"/>
                <a:ea typeface="华文细黑" pitchFamily="2" charset="-122"/>
                <a:cs typeface="Times New Roman" pitchFamily="18" charset="0"/>
              </a:rPr>
              <a:t>V</a:t>
            </a:r>
            <a:r>
              <a:rPr lang="en-US" altLang="zh-CN" sz="1600" b="1" i="1">
                <a:latin typeface="Times New Roman" pitchFamily="18" charset="0"/>
                <a:ea typeface="华文细黑" pitchFamily="2" charset="-122"/>
                <a:cs typeface="Times New Roman" pitchFamily="18" charset="0"/>
              </a:rPr>
              <a:t>T</a:t>
            </a:r>
            <a:r>
              <a:rPr lang="zh-CN" altLang="en-US" b="1">
                <a:latin typeface="Times New Roman" pitchFamily="18" charset="0"/>
                <a:ea typeface="华文细黑" pitchFamily="2" charset="-122"/>
                <a:cs typeface="Times New Roman" pitchFamily="18" charset="0"/>
              </a:rPr>
              <a:t>为转股后的公司价值。显</a:t>
            </a: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a:latin typeface="Times New Roman" pitchFamily="18" charset="0"/>
                <a:ea typeface="华文细黑" pitchFamily="2" charset="-122"/>
                <a:cs typeface="Times New Roman" pitchFamily="18" charset="0"/>
              </a:rPr>
              <a:t>然，     等价于股票看涨期权的价格，可由</a:t>
            </a:r>
            <a:r>
              <a:rPr lang="en-US" altLang="zh-CN" b="1">
                <a:latin typeface="Times New Roman" pitchFamily="18" charset="0"/>
                <a:ea typeface="华文细黑" pitchFamily="2" charset="-122"/>
                <a:cs typeface="Times New Roman" pitchFamily="18" charset="0"/>
              </a:rPr>
              <a:t>B-S</a:t>
            </a:r>
            <a:r>
              <a:rPr lang="zh-CN" altLang="en-US" b="1">
                <a:latin typeface="Times New Roman" pitchFamily="18" charset="0"/>
                <a:ea typeface="华文细黑" pitchFamily="2" charset="-122"/>
                <a:cs typeface="Times New Roman" pitchFamily="18" charset="0"/>
              </a:rPr>
              <a:t>公式或</a:t>
            </a: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a:latin typeface="Times New Roman" pitchFamily="18" charset="0"/>
                <a:ea typeface="华文细黑" pitchFamily="2" charset="-122"/>
                <a:cs typeface="Times New Roman" pitchFamily="18" charset="0"/>
              </a:rPr>
              <a:t>二叉树方法求解。更复杂的情形见</a:t>
            </a:r>
            <a:r>
              <a:rPr lang="en-US" altLang="zh-CN" b="1">
                <a:latin typeface="Times New Roman" pitchFamily="18" charset="0"/>
                <a:ea typeface="华文细黑" pitchFamily="2" charset="-122"/>
                <a:cs typeface="Times New Roman" pitchFamily="18" charset="0"/>
              </a:rPr>
              <a:t>p348-349</a:t>
            </a:r>
            <a:r>
              <a:rPr lang="zh-CN" altLang="en-US" b="1">
                <a:latin typeface="Times New Roman" pitchFamily="18" charset="0"/>
                <a:ea typeface="华文细黑" pitchFamily="2" charset="-122"/>
                <a:cs typeface="Times New Roman" pitchFamily="18" charset="0"/>
              </a:rPr>
              <a:t>。</a:t>
            </a:r>
          </a:p>
          <a:p>
            <a:pPr eaLnBrk="1" hangingPunct="1">
              <a:buFont typeface="Wingdings" pitchFamily="2" charset="2"/>
              <a:buNone/>
            </a:pPr>
            <a:endParaRPr lang="zh-CN" altLang="en-US" b="1">
              <a:latin typeface="Times New Roman" pitchFamily="18" charset="0"/>
              <a:ea typeface="华文细黑" pitchFamily="2" charset="-122"/>
              <a:cs typeface="Times New Roman" pitchFamily="18" charset="0"/>
            </a:endParaRPr>
          </a:p>
        </p:txBody>
      </p:sp>
      <p:sp>
        <p:nvSpPr>
          <p:cNvPr id="396290" name="Rectangle 2"/>
          <p:cNvSpPr>
            <a:spLocks noGrp="1" noChangeArrowheads="1"/>
          </p:cNvSpPr>
          <p:nvPr>
            <p:ph type="title"/>
          </p:nvPr>
        </p:nvSpPr>
        <p:spPr>
          <a:xfrm>
            <a:off x="1919288" y="188913"/>
            <a:ext cx="7467600" cy="652462"/>
          </a:xfrm>
        </p:spPr>
        <p:txBody>
          <a:bodyPr/>
          <a:lstStyle/>
          <a:p>
            <a:pPr eaLnBrk="1" hangingPunct="1">
              <a:defRPr/>
            </a:pPr>
            <a:r>
              <a:rPr lang="zh-CN" altLang="en-US" sz="3600" b="1" dirty="0">
                <a:latin typeface="黑体" pitchFamily="49" charset="-122"/>
              </a:rPr>
              <a:t>可转换债券定价</a:t>
            </a:r>
          </a:p>
        </p:txBody>
      </p:sp>
      <p:graphicFrame>
        <p:nvGraphicFramePr>
          <p:cNvPr id="153602" name="Object 4"/>
          <p:cNvGraphicFramePr>
            <a:graphicFrameLocks noChangeAspect="1"/>
          </p:cNvGraphicFramePr>
          <p:nvPr/>
        </p:nvGraphicFramePr>
        <p:xfrm>
          <a:off x="3287714" y="3716339"/>
          <a:ext cx="5280025" cy="877887"/>
        </p:xfrm>
        <a:graphic>
          <a:graphicData uri="http://schemas.openxmlformats.org/presentationml/2006/ole">
            <mc:AlternateContent xmlns:mc="http://schemas.openxmlformats.org/markup-compatibility/2006">
              <mc:Choice xmlns:v="urn:schemas-microsoft-com:vml" Requires="v">
                <p:oleObj spid="_x0000_s47106" name="Equation" r:id="rId3" imgW="2590560" imgH="431640" progId="Equation.DSMT4">
                  <p:embed/>
                </p:oleObj>
              </mc:Choice>
              <mc:Fallback>
                <p:oleObj name="Equation" r:id="rId3" imgW="2590560" imgH="431640" progId="Equation.DSMT4">
                  <p:embed/>
                  <p:pic>
                    <p:nvPicPr>
                      <p:cNvPr id="15360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4" y="3716339"/>
                        <a:ext cx="5280025" cy="877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03" name="Object 5"/>
          <p:cNvGraphicFramePr>
            <a:graphicFrameLocks noChangeAspect="1"/>
          </p:cNvGraphicFramePr>
          <p:nvPr/>
        </p:nvGraphicFramePr>
        <p:xfrm>
          <a:off x="2424113" y="5157788"/>
          <a:ext cx="431800" cy="431800"/>
        </p:xfrm>
        <a:graphic>
          <a:graphicData uri="http://schemas.openxmlformats.org/presentationml/2006/ole">
            <mc:AlternateContent xmlns:mc="http://schemas.openxmlformats.org/markup-compatibility/2006">
              <mc:Choice xmlns:v="urn:schemas-microsoft-com:vml" Requires="v">
                <p:oleObj spid="_x0000_s47107" name="Equation" r:id="rId5" imgW="203040" imgH="203040" progId="Equation.DSMT4">
                  <p:embed/>
                </p:oleObj>
              </mc:Choice>
              <mc:Fallback>
                <p:oleObj name="Equation" r:id="rId5" imgW="203040" imgH="203040" progId="Equation.DSMT4">
                  <p:embed/>
                  <p:pic>
                    <p:nvPicPr>
                      <p:cNvPr id="15360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3" y="5157788"/>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543447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AutoShape 5"/>
          <p:cNvSpPr>
            <a:spLocks noChangeArrowheads="1"/>
          </p:cNvSpPr>
          <p:nvPr/>
        </p:nvSpPr>
        <p:spPr bwMode="auto">
          <a:xfrm>
            <a:off x="3648075" y="414972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外汇风险管理综合案例</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第十二章    综合案例</a:t>
            </a:r>
            <a:endParaRPr lang="zh-CN" altLang="en-US" sz="3600" b="1" dirty="0">
              <a:effectLst>
                <a:outerShdw blurRad="38100" dist="38100" dir="2700000" algn="tl">
                  <a:srgbClr val="C0C0C0"/>
                </a:outerShdw>
              </a:effectLst>
              <a:latin typeface="Arial" charset="0"/>
              <a:ea typeface="黑体" pitchFamily="49" charset="-122"/>
            </a:endParaRPr>
          </a:p>
        </p:txBody>
      </p:sp>
      <p:sp>
        <p:nvSpPr>
          <p:cNvPr id="724997" name="AutoShape 5"/>
          <p:cNvSpPr>
            <a:spLocks noChangeArrowheads="1"/>
          </p:cNvSpPr>
          <p:nvPr/>
        </p:nvSpPr>
        <p:spPr bwMode="auto">
          <a:xfrm>
            <a:off x="3575050" y="24923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安然公司案例</a:t>
            </a:r>
          </a:p>
        </p:txBody>
      </p:sp>
    </p:spTree>
    <p:extLst>
      <p:ext uri="{BB962C8B-B14F-4D97-AF65-F5344CB8AC3E}">
        <p14:creationId xmlns:p14="http://schemas.microsoft.com/office/powerpoint/2010/main" val="1119571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2499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a:xfrm>
            <a:off x="1992313" y="476251"/>
            <a:ext cx="7467600" cy="796925"/>
          </a:xfrm>
        </p:spPr>
        <p:txBody>
          <a:bodyPr/>
          <a:lstStyle/>
          <a:p>
            <a:pPr>
              <a:defRPr/>
            </a:pPr>
            <a:r>
              <a:rPr lang="zh-CN" altLang="en-US" sz="4000" b="1" dirty="0">
                <a:solidFill>
                  <a:srgbClr val="FF0000"/>
                </a:solidFill>
                <a:ea typeface="仿宋" pitchFamily="49" charset="-122"/>
              </a:rPr>
              <a:t>安然公司简介</a:t>
            </a:r>
          </a:p>
        </p:txBody>
      </p:sp>
      <p:sp>
        <p:nvSpPr>
          <p:cNvPr id="785411" name="Rectangle 3"/>
          <p:cNvSpPr>
            <a:spLocks noGrp="1" noChangeArrowheads="1"/>
          </p:cNvSpPr>
          <p:nvPr>
            <p:ph type="body" idx="1"/>
          </p:nvPr>
        </p:nvSpPr>
        <p:spPr>
          <a:xfrm>
            <a:off x="1981200" y="1600201"/>
            <a:ext cx="8218488" cy="4873625"/>
          </a:xfrm>
        </p:spPr>
        <p:txBody>
          <a:bodyPr/>
          <a:lstStyle/>
          <a:p>
            <a:r>
              <a:rPr lang="zh-CN" altLang="en-US" b="1" smtClean="0">
                <a:latin typeface="Times New Roman" pitchFamily="18" charset="0"/>
                <a:ea typeface="华文细黑" pitchFamily="2" charset="-122"/>
                <a:cs typeface="Times New Roman" pitchFamily="18" charset="0"/>
              </a:rPr>
              <a:t>安然公司</a:t>
            </a:r>
            <a:r>
              <a:rPr lang="en-US" altLang="zh-CN" b="1" smtClean="0">
                <a:latin typeface="Times New Roman" pitchFamily="18" charset="0"/>
                <a:ea typeface="华文细黑" pitchFamily="2" charset="-122"/>
                <a:cs typeface="Times New Roman" pitchFamily="18" charset="0"/>
              </a:rPr>
              <a:t>(Enron Corporation)</a:t>
            </a:r>
            <a:r>
              <a:rPr lang="zh-CN" altLang="en-US" b="1" smtClean="0">
                <a:latin typeface="Times New Roman" pitchFamily="18" charset="0"/>
                <a:ea typeface="华文细黑" pitchFamily="2" charset="-122"/>
                <a:cs typeface="Times New Roman" pitchFamily="18" charset="0"/>
              </a:rPr>
              <a:t>：原是世界上最大的综合性天然气和电力公司之一，在北美地区是头号天然气和电力</a:t>
            </a:r>
            <a:r>
              <a:rPr lang="zh-CN" altLang="en-US" b="1" smtClean="0">
                <a:solidFill>
                  <a:srgbClr val="FF0000"/>
                </a:solidFill>
                <a:latin typeface="Times New Roman" pitchFamily="18" charset="0"/>
                <a:ea typeface="华文细黑" pitchFamily="2" charset="-122"/>
                <a:cs typeface="Times New Roman" pitchFamily="18" charset="0"/>
              </a:rPr>
              <a:t>批发销售商</a:t>
            </a:r>
            <a:r>
              <a:rPr lang="zh-CN" altLang="en-US" b="1" smtClean="0">
                <a:latin typeface="Times New Roman" pitchFamily="18" charset="0"/>
                <a:ea typeface="华文细黑" pitchFamily="2" charset="-122"/>
                <a:cs typeface="Times New Roman" pitchFamily="18" charset="0"/>
              </a:rPr>
              <a:t>。</a:t>
            </a:r>
          </a:p>
        </p:txBody>
      </p:sp>
      <p:pic>
        <p:nvPicPr>
          <p:cNvPr id="5125" name="Picture 5" descr="gkr28"/>
          <p:cNvPicPr>
            <a:picLocks noChangeAspect="1" noChangeArrowheads="1"/>
          </p:cNvPicPr>
          <p:nvPr/>
        </p:nvPicPr>
        <p:blipFill>
          <a:blip r:embed="rId2" cstate="print"/>
          <a:srcRect/>
          <a:stretch>
            <a:fillRect/>
          </a:stretch>
        </p:blipFill>
        <p:spPr bwMode="auto">
          <a:xfrm>
            <a:off x="7032626" y="3357563"/>
            <a:ext cx="2379663" cy="3141662"/>
          </a:xfrm>
          <a:prstGeom prst="rect">
            <a:avLst/>
          </a:prstGeom>
          <a:noFill/>
          <a:ln w="9525">
            <a:noFill/>
            <a:miter lim="800000"/>
            <a:headEnd/>
            <a:tailEnd/>
          </a:ln>
        </p:spPr>
      </p:pic>
      <p:pic>
        <p:nvPicPr>
          <p:cNvPr id="5126" name="Picture 6" descr="f4e8cc032821c4f4b6b9656f3f896584"/>
          <p:cNvPicPr>
            <a:picLocks noChangeAspect="1" noChangeArrowheads="1"/>
          </p:cNvPicPr>
          <p:nvPr/>
        </p:nvPicPr>
        <p:blipFill>
          <a:blip r:embed="rId3" cstate="print"/>
          <a:srcRect/>
          <a:stretch>
            <a:fillRect/>
          </a:stretch>
        </p:blipFill>
        <p:spPr bwMode="auto">
          <a:xfrm>
            <a:off x="2711450" y="3429000"/>
            <a:ext cx="2476500" cy="3048000"/>
          </a:xfrm>
          <a:prstGeom prst="rect">
            <a:avLst/>
          </a:prstGeom>
          <a:noFill/>
          <a:ln w="9525">
            <a:noFill/>
            <a:miter lim="800000"/>
            <a:headEnd/>
            <a:tailEnd/>
          </a:ln>
        </p:spPr>
      </p:pic>
    </p:spTree>
    <p:extLst>
      <p:ext uri="{BB962C8B-B14F-4D97-AF65-F5344CB8AC3E}">
        <p14:creationId xmlns:p14="http://schemas.microsoft.com/office/powerpoint/2010/main" val="83965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 calcmode="lin" valueType="num">
                                      <p:cBhvr additive="base">
                                        <p:cTn id="7" dur="500" fill="hold"/>
                                        <p:tgtEl>
                                          <p:spTgt spid="5126"/>
                                        </p:tgtEl>
                                        <p:attrNameLst>
                                          <p:attrName>ppt_x</p:attrName>
                                        </p:attrNameLst>
                                      </p:cBhvr>
                                      <p:tavLst>
                                        <p:tav tm="0">
                                          <p:val>
                                            <p:strVal val="0-#ppt_w/2"/>
                                          </p:val>
                                        </p:tav>
                                        <p:tav tm="100000">
                                          <p:val>
                                            <p:strVal val="#ppt_x"/>
                                          </p:val>
                                        </p:tav>
                                      </p:tavLst>
                                    </p:anim>
                                    <p:anim calcmode="lin" valueType="num">
                                      <p:cBhvr additive="base">
                                        <p:cTn id="8" dur="500" fill="hold"/>
                                        <p:tgtEl>
                                          <p:spTgt spid="51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125"/>
                                        </p:tgtEl>
                                        <p:attrNameLst>
                                          <p:attrName>style.visibility</p:attrName>
                                        </p:attrNameLst>
                                      </p:cBhvr>
                                      <p:to>
                                        <p:strVal val="visible"/>
                                      </p:to>
                                    </p:set>
                                    <p:anim calcmode="lin" valueType="num">
                                      <p:cBhvr additive="base">
                                        <p:cTn id="12" dur="500" fill="hold"/>
                                        <p:tgtEl>
                                          <p:spTgt spid="5125"/>
                                        </p:tgtEl>
                                        <p:attrNameLst>
                                          <p:attrName>ppt_x</p:attrName>
                                        </p:attrNameLst>
                                      </p:cBhvr>
                                      <p:tavLst>
                                        <p:tav tm="0">
                                          <p:val>
                                            <p:strVal val="1+#ppt_w/2"/>
                                          </p:val>
                                        </p:tav>
                                        <p:tav tm="100000">
                                          <p:val>
                                            <p:strVal val="#ppt_x"/>
                                          </p:val>
                                        </p:tav>
                                      </p:tavLst>
                                    </p:anim>
                                    <p:anim calcmode="lin" valueType="num">
                                      <p:cBhvr additive="base">
                                        <p:cTn id="13"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a:xfrm>
            <a:off x="1992313" y="404814"/>
            <a:ext cx="7467600" cy="725487"/>
          </a:xfrm>
        </p:spPr>
        <p:txBody>
          <a:bodyPr/>
          <a:lstStyle/>
          <a:p>
            <a:pPr>
              <a:defRPr/>
            </a:pPr>
            <a:r>
              <a:rPr lang="zh-CN" altLang="en-US" sz="4000" b="1" dirty="0">
                <a:solidFill>
                  <a:srgbClr val="FF0000"/>
                </a:solidFill>
                <a:ea typeface="仿宋" pitchFamily="49" charset="-122"/>
              </a:rPr>
              <a:t>安然事件简介</a:t>
            </a:r>
          </a:p>
        </p:txBody>
      </p:sp>
      <p:sp>
        <p:nvSpPr>
          <p:cNvPr id="6147" name="Rectangle 3"/>
          <p:cNvSpPr>
            <a:spLocks noGrp="1" noChangeArrowheads="1"/>
          </p:cNvSpPr>
          <p:nvPr>
            <p:ph type="body" idx="1"/>
          </p:nvPr>
        </p:nvSpPr>
        <p:spPr>
          <a:xfrm>
            <a:off x="1703388" y="1196975"/>
            <a:ext cx="8424862" cy="4895850"/>
          </a:xfrm>
        </p:spPr>
        <p:txBody>
          <a:bodyPr>
            <a:normAutofit fontScale="85000" lnSpcReduction="20000"/>
          </a:bodyPr>
          <a:lstStyle/>
          <a:p>
            <a:pPr>
              <a:lnSpc>
                <a:spcPct val="90000"/>
              </a:lnSpc>
            </a:pPr>
            <a:r>
              <a:rPr lang="zh-CN" altLang="en-US" b="1" smtClean="0">
                <a:latin typeface="Times New Roman" pitchFamily="18" charset="0"/>
                <a:ea typeface="华文细黑" pitchFamily="2" charset="-122"/>
                <a:cs typeface="Times New Roman" pitchFamily="18" charset="0"/>
              </a:rPr>
              <a:t>安然有限公司位于美国的克萨斯州休斯敦市。在</a:t>
            </a:r>
            <a:r>
              <a:rPr lang="en-US" altLang="zh-CN" b="1" smtClean="0">
                <a:latin typeface="Times New Roman" pitchFamily="18" charset="0"/>
                <a:ea typeface="华文细黑" pitchFamily="2" charset="-122"/>
                <a:cs typeface="Times New Roman" pitchFamily="18" charset="0"/>
              </a:rPr>
              <a:t>2001</a:t>
            </a:r>
            <a:r>
              <a:rPr lang="zh-CN" altLang="en-US" b="1" smtClean="0">
                <a:latin typeface="Times New Roman" pitchFamily="18" charset="0"/>
                <a:ea typeface="华文细黑" pitchFamily="2" charset="-122"/>
                <a:cs typeface="Times New Roman" pitchFamily="18" charset="0"/>
              </a:rPr>
              <a:t>年宣告</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破产之前，安然拥有约</a:t>
            </a:r>
            <a:r>
              <a:rPr lang="en-US" altLang="zh-CN" b="1" smtClean="0">
                <a:latin typeface="Times New Roman" pitchFamily="18" charset="0"/>
                <a:ea typeface="华文细黑" pitchFamily="2" charset="-122"/>
                <a:cs typeface="Times New Roman" pitchFamily="18" charset="0"/>
              </a:rPr>
              <a:t>21000</a:t>
            </a:r>
            <a:r>
              <a:rPr lang="zh-CN" altLang="en-US" b="1" smtClean="0">
                <a:latin typeface="Times New Roman" pitchFamily="18" charset="0"/>
                <a:ea typeface="华文细黑" pitchFamily="2" charset="-122"/>
                <a:cs typeface="Times New Roman" pitchFamily="18" charset="0"/>
              </a:rPr>
              <a:t>名雇员，是世界上最大的电力、</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天然气以及电讯公司之一，</a:t>
            </a:r>
            <a:r>
              <a:rPr lang="en-US" altLang="zh-CN" b="1" smtClean="0">
                <a:latin typeface="Times New Roman" pitchFamily="18" charset="0"/>
                <a:ea typeface="华文细黑" pitchFamily="2" charset="-122"/>
                <a:cs typeface="Times New Roman" pitchFamily="18" charset="0"/>
              </a:rPr>
              <a:t>2000</a:t>
            </a:r>
            <a:r>
              <a:rPr lang="zh-CN" altLang="en-US" b="1" smtClean="0">
                <a:latin typeface="Times New Roman" pitchFamily="18" charset="0"/>
                <a:ea typeface="华文细黑" pitchFamily="2" charset="-122"/>
                <a:cs typeface="Times New Roman" pitchFamily="18" charset="0"/>
              </a:rPr>
              <a:t>年披露的营业额达</a:t>
            </a:r>
            <a:r>
              <a:rPr lang="en-US" altLang="zh-CN" b="1" smtClean="0">
                <a:latin typeface="Times New Roman" pitchFamily="18" charset="0"/>
                <a:ea typeface="华文细黑" pitchFamily="2" charset="-122"/>
                <a:cs typeface="Times New Roman" pitchFamily="18" charset="0"/>
              </a:rPr>
              <a:t>1010</a:t>
            </a:r>
            <a:r>
              <a:rPr lang="zh-CN" altLang="en-US" b="1" smtClean="0">
                <a:latin typeface="Times New Roman" pitchFamily="18" charset="0"/>
                <a:ea typeface="华文细黑" pitchFamily="2" charset="-122"/>
                <a:cs typeface="Times New Roman" pitchFamily="18" charset="0"/>
              </a:rPr>
              <a:t>亿美元</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之巨。公司连续六年被</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财富</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杂志评选为“美国最具创新精</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神公司”。</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        然而正是这个拥有上千亿资产的公司却在</a:t>
            </a:r>
            <a:r>
              <a:rPr lang="en-US" altLang="zh-CN" b="1" smtClean="0">
                <a:latin typeface="Times New Roman" pitchFamily="18" charset="0"/>
                <a:ea typeface="华文细黑" pitchFamily="2" charset="-122"/>
                <a:cs typeface="Times New Roman" pitchFamily="18" charset="0"/>
              </a:rPr>
              <a:t>2002</a:t>
            </a:r>
            <a:r>
              <a:rPr lang="zh-CN" altLang="en-US" b="1" smtClean="0">
                <a:latin typeface="Times New Roman" pitchFamily="18" charset="0"/>
                <a:ea typeface="华文细黑" pitchFamily="2" charset="-122"/>
                <a:cs typeface="Times New Roman" pitchFamily="18" charset="0"/>
              </a:rPr>
              <a:t>年在几周内</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破产，持续多年精心策划、乃至制度化系统化的财务造假丑闻</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震惊世界。在被卷入一系列会计欺诈丑闻之后，安然和其聘请</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的会计事务所“安达信”面临世上规模最大的破产深渊。安然</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欧洲分公司于</a:t>
            </a:r>
            <a:r>
              <a:rPr lang="en-US" altLang="zh-CN" b="1" smtClean="0">
                <a:latin typeface="Times New Roman" pitchFamily="18" charset="0"/>
                <a:ea typeface="华文细黑" pitchFamily="2" charset="-122"/>
                <a:cs typeface="Times New Roman" pitchFamily="18" charset="0"/>
              </a:rPr>
              <a:t>2001</a:t>
            </a:r>
            <a:r>
              <a:rPr lang="zh-CN" altLang="en-US" b="1" smtClean="0">
                <a:latin typeface="Times New Roman" pitchFamily="18" charset="0"/>
                <a:ea typeface="华文细黑" pitchFamily="2" charset="-122"/>
                <a:cs typeface="Times New Roman" pitchFamily="18" charset="0"/>
              </a:rPr>
              <a:t>年</a:t>
            </a:r>
            <a:r>
              <a:rPr lang="en-US" altLang="zh-CN" b="1" smtClean="0">
                <a:latin typeface="Times New Roman" pitchFamily="18" charset="0"/>
                <a:ea typeface="华文细黑" pitchFamily="2" charset="-122"/>
                <a:cs typeface="Times New Roman" pitchFamily="18" charset="0"/>
              </a:rPr>
              <a:t>11</a:t>
            </a:r>
            <a:r>
              <a:rPr lang="zh-CN" altLang="en-US" b="1" smtClean="0">
                <a:latin typeface="Times New Roman" pitchFamily="18" charset="0"/>
                <a:ea typeface="华文细黑" pitchFamily="2" charset="-122"/>
                <a:cs typeface="Times New Roman" pitchFamily="18" charset="0"/>
              </a:rPr>
              <a:t>月</a:t>
            </a:r>
            <a:r>
              <a:rPr lang="en-US" altLang="zh-CN" b="1" smtClean="0">
                <a:latin typeface="Times New Roman" pitchFamily="18" charset="0"/>
                <a:ea typeface="华文细黑" pitchFamily="2" charset="-122"/>
                <a:cs typeface="Times New Roman" pitchFamily="18" charset="0"/>
              </a:rPr>
              <a:t>30</a:t>
            </a:r>
            <a:r>
              <a:rPr lang="zh-CN" altLang="en-US" b="1" smtClean="0">
                <a:latin typeface="Times New Roman" pitchFamily="18" charset="0"/>
                <a:ea typeface="华文细黑" pitchFamily="2" charset="-122"/>
                <a:cs typeface="Times New Roman" pitchFamily="18" charset="0"/>
              </a:rPr>
              <a:t>日申请破产，美国本部于</a:t>
            </a:r>
            <a:r>
              <a:rPr lang="en-US" altLang="zh-CN" b="1" smtClean="0">
                <a:latin typeface="Times New Roman" pitchFamily="18" charset="0"/>
                <a:ea typeface="华文细黑" pitchFamily="2" charset="-122"/>
                <a:cs typeface="Times New Roman" pitchFamily="18" charset="0"/>
              </a:rPr>
              <a:t>2</a:t>
            </a:r>
            <a:r>
              <a:rPr lang="zh-CN" altLang="en-US" b="1" smtClean="0">
                <a:latin typeface="Times New Roman" pitchFamily="18" charset="0"/>
                <a:ea typeface="华文细黑" pitchFamily="2" charset="-122"/>
                <a:cs typeface="Times New Roman" pitchFamily="18" charset="0"/>
              </a:rPr>
              <a:t>日后同</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样申请破产保护。 “安然”已经成为公司欺诈以及堕落的象</a:t>
            </a:r>
            <a:endParaRPr lang="en-US" altLang="zh-CN" b="1" smtClean="0">
              <a:latin typeface="Times New Roman" pitchFamily="18" charset="0"/>
              <a:ea typeface="华文细黑" pitchFamily="2" charset="-122"/>
              <a:cs typeface="Times New Roman" pitchFamily="18" charset="0"/>
            </a:endParaRPr>
          </a:p>
          <a:p>
            <a:pPr>
              <a:lnSpc>
                <a:spcPct val="90000"/>
              </a:lnSpc>
              <a:buFont typeface="Wingdings" pitchFamily="2" charset="2"/>
              <a:buNone/>
            </a:pPr>
            <a:r>
              <a:rPr lang="zh-CN" altLang="en-US" b="1" smtClean="0">
                <a:latin typeface="Times New Roman" pitchFamily="18" charset="0"/>
                <a:ea typeface="华文细黑" pitchFamily="2" charset="-122"/>
                <a:cs typeface="Times New Roman" pitchFamily="18" charset="0"/>
              </a:rPr>
              <a:t>征。</a:t>
            </a:r>
          </a:p>
        </p:txBody>
      </p:sp>
    </p:spTree>
    <p:extLst>
      <p:ext uri="{BB962C8B-B14F-4D97-AF65-F5344CB8AC3E}">
        <p14:creationId xmlns:p14="http://schemas.microsoft.com/office/powerpoint/2010/main" val="20301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0" dur="500"/>
                                        <p:tgtEl>
                                          <p:spTgt spid="614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3" dur="500"/>
                                        <p:tgtEl>
                                          <p:spTgt spid="614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6" dur="500"/>
                                        <p:tgtEl>
                                          <p:spTgt spid="614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9" dur="500"/>
                                        <p:tgtEl>
                                          <p:spTgt spid="614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4" dur="500"/>
                                        <p:tgtEl>
                                          <p:spTgt spid="614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animEffect transition="in" filter="blinds(horizontal)">
                                      <p:cBhvr>
                                        <p:cTn id="27" dur="500"/>
                                        <p:tgtEl>
                                          <p:spTgt spid="614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147">
                                            <p:txEl>
                                              <p:pRg st="7" end="7"/>
                                            </p:txEl>
                                          </p:spTgt>
                                        </p:tgtEl>
                                        <p:attrNameLst>
                                          <p:attrName>style.visibility</p:attrName>
                                        </p:attrNameLst>
                                      </p:cBhvr>
                                      <p:to>
                                        <p:strVal val="visible"/>
                                      </p:to>
                                    </p:set>
                                    <p:animEffect transition="in" filter="blinds(horizontal)">
                                      <p:cBhvr>
                                        <p:cTn id="30" dur="500"/>
                                        <p:tgtEl>
                                          <p:spTgt spid="6147">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147">
                                            <p:txEl>
                                              <p:pRg st="8" end="8"/>
                                            </p:txEl>
                                          </p:spTgt>
                                        </p:tgtEl>
                                        <p:attrNameLst>
                                          <p:attrName>style.visibility</p:attrName>
                                        </p:attrNameLst>
                                      </p:cBhvr>
                                      <p:to>
                                        <p:strVal val="visible"/>
                                      </p:to>
                                    </p:set>
                                    <p:animEffect transition="in" filter="blinds(horizontal)">
                                      <p:cBhvr>
                                        <p:cTn id="33" dur="500"/>
                                        <p:tgtEl>
                                          <p:spTgt spid="6147">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147">
                                            <p:txEl>
                                              <p:pRg st="9" end="9"/>
                                            </p:txEl>
                                          </p:spTgt>
                                        </p:tgtEl>
                                        <p:attrNameLst>
                                          <p:attrName>style.visibility</p:attrName>
                                        </p:attrNameLst>
                                      </p:cBhvr>
                                      <p:to>
                                        <p:strVal val="visible"/>
                                      </p:to>
                                    </p:set>
                                    <p:animEffect transition="in" filter="blinds(horizontal)">
                                      <p:cBhvr>
                                        <p:cTn id="36" dur="500"/>
                                        <p:tgtEl>
                                          <p:spTgt spid="6147">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147">
                                            <p:txEl>
                                              <p:pRg st="10" end="10"/>
                                            </p:txEl>
                                          </p:spTgt>
                                        </p:tgtEl>
                                        <p:attrNameLst>
                                          <p:attrName>style.visibility</p:attrName>
                                        </p:attrNameLst>
                                      </p:cBhvr>
                                      <p:to>
                                        <p:strVal val="visible"/>
                                      </p:to>
                                    </p:set>
                                    <p:animEffect transition="in" filter="blinds(horizontal)">
                                      <p:cBhvr>
                                        <p:cTn id="39" dur="500"/>
                                        <p:tgtEl>
                                          <p:spTgt spid="6147">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7">
                                            <p:txEl>
                                              <p:pRg st="11" end="11"/>
                                            </p:txEl>
                                          </p:spTgt>
                                        </p:tgtEl>
                                        <p:attrNameLst>
                                          <p:attrName>style.visibility</p:attrName>
                                        </p:attrNameLst>
                                      </p:cBhvr>
                                      <p:to>
                                        <p:strVal val="visible"/>
                                      </p:to>
                                    </p:set>
                                    <p:animEffect transition="in" filter="blinds(horizontal)">
                                      <p:cBhvr>
                                        <p:cTn id="42" dur="500"/>
                                        <p:tgtEl>
                                          <p:spTgt spid="6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2313" y="333375"/>
            <a:ext cx="7467600" cy="579438"/>
          </a:xfrm>
        </p:spPr>
        <p:txBody>
          <a:bodyPr>
            <a:noAutofit/>
          </a:bodyPr>
          <a:lstStyle/>
          <a:p>
            <a:pPr>
              <a:defRPr/>
            </a:pPr>
            <a:r>
              <a:rPr lang="zh-CN" altLang="en-US" sz="3600" b="1" dirty="0"/>
              <a:t>安然公司案例</a:t>
            </a:r>
          </a:p>
        </p:txBody>
      </p:sp>
      <p:sp>
        <p:nvSpPr>
          <p:cNvPr id="781315" name="TextBox 3"/>
          <p:cNvSpPr txBox="1">
            <a:spLocks noChangeArrowheads="1"/>
          </p:cNvSpPr>
          <p:nvPr/>
        </p:nvSpPr>
        <p:spPr bwMode="auto">
          <a:xfrm>
            <a:off x="1703388" y="981076"/>
            <a:ext cx="8640762" cy="4401205"/>
          </a:xfrm>
          <a:prstGeom prst="rect">
            <a:avLst/>
          </a:prstGeom>
          <a:noFill/>
          <a:ln w="9525">
            <a:noFill/>
            <a:miter lim="800000"/>
            <a:headEnd/>
            <a:tailEnd/>
          </a:ln>
        </p:spPr>
        <p:txBody>
          <a:bodyPr>
            <a:spAutoFit/>
          </a:bodyPr>
          <a:lstStyle/>
          <a:p>
            <a:pPr algn="l"/>
            <a:r>
              <a:rPr lang="zh-CN" altLang="en-US" sz="2800"/>
              <a:t>        </a:t>
            </a:r>
            <a:r>
              <a:rPr lang="zh-CN" altLang="en-US" sz="2800" b="1">
                <a:latin typeface="Times New Roman" pitchFamily="18" charset="0"/>
                <a:ea typeface="华文细黑" pitchFamily="2" charset="-122"/>
                <a:cs typeface="Times New Roman" pitchFamily="18" charset="0"/>
              </a:rPr>
              <a:t>主要体现在供应、销售、风控中的金融工程技术与金融创新</a:t>
            </a:r>
            <a:endParaRPr lang="en-US" altLang="zh-CN" sz="2800" b="1">
              <a:latin typeface="Times New Roman" pitchFamily="18" charset="0"/>
              <a:ea typeface="华文细黑" pitchFamily="2" charset="-122"/>
              <a:cs typeface="Times New Roman" pitchFamily="18" charset="0"/>
            </a:endParaRPr>
          </a:p>
          <a:p>
            <a:pPr algn="l"/>
            <a:r>
              <a:rPr lang="zh-CN" altLang="en-US" sz="2800" b="1">
                <a:latin typeface="Times New Roman" pitchFamily="18" charset="0"/>
                <a:ea typeface="华文细黑" pitchFamily="2" charset="-122"/>
                <a:cs typeface="Times New Roman" pitchFamily="18" charset="0"/>
              </a:rPr>
              <a:t>        </a:t>
            </a:r>
            <a:r>
              <a:rPr lang="zh-CN" altLang="en-US" sz="2800" b="1">
                <a:solidFill>
                  <a:srgbClr val="FF0000"/>
                </a:solidFill>
                <a:latin typeface="Times New Roman" pitchFamily="18" charset="0"/>
                <a:ea typeface="华文细黑" pitchFamily="2" charset="-122"/>
                <a:cs typeface="Times New Roman" pitchFamily="18" charset="0"/>
              </a:rPr>
              <a:t>供应</a:t>
            </a:r>
            <a:r>
              <a:rPr lang="en-US" altLang="zh-CN" sz="2800" b="1">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数量性生产付款合同（</a:t>
            </a:r>
            <a:r>
              <a:rPr lang="en-US" altLang="zh-CN" sz="2800" b="1">
                <a:latin typeface="Times New Roman" pitchFamily="18" charset="0"/>
                <a:ea typeface="华文细黑" pitchFamily="2" charset="-122"/>
                <a:cs typeface="Times New Roman" pitchFamily="18" charset="0"/>
              </a:rPr>
              <a:t>VPP</a:t>
            </a:r>
            <a:r>
              <a:rPr lang="zh-CN" altLang="en-US" sz="2800" b="1">
                <a:latin typeface="Times New Roman" pitchFamily="18" charset="0"/>
                <a:ea typeface="华文细黑" pitchFamily="2" charset="-122"/>
                <a:cs typeface="Times New Roman" pitchFamily="18" charset="0"/>
              </a:rPr>
              <a:t>，生产商破产时，其天然气储藏量不用于破产支付，而是直接归安然公司所有）</a:t>
            </a:r>
            <a:endParaRPr lang="en-US" altLang="zh-CN" sz="2800" b="1">
              <a:latin typeface="Times New Roman" pitchFamily="18" charset="0"/>
              <a:ea typeface="华文细黑" pitchFamily="2" charset="-122"/>
              <a:cs typeface="Times New Roman" pitchFamily="18" charset="0"/>
            </a:endParaRPr>
          </a:p>
          <a:p>
            <a:pPr algn="l"/>
            <a:endParaRPr lang="en-US" altLang="zh-CN" sz="2800" b="1">
              <a:latin typeface="Times New Roman" pitchFamily="18" charset="0"/>
              <a:ea typeface="华文细黑" pitchFamily="2" charset="-122"/>
              <a:cs typeface="Times New Roman" pitchFamily="18" charset="0"/>
            </a:endParaRPr>
          </a:p>
          <a:p>
            <a:pPr algn="l"/>
            <a:r>
              <a:rPr lang="zh-CN" altLang="en-US" sz="2800" b="1">
                <a:latin typeface="Times New Roman" pitchFamily="18" charset="0"/>
                <a:ea typeface="华文细黑" pitchFamily="2" charset="-122"/>
                <a:cs typeface="Times New Roman" pitchFamily="18" charset="0"/>
              </a:rPr>
              <a:t>        </a:t>
            </a:r>
            <a:r>
              <a:rPr lang="zh-CN" altLang="en-US" sz="2800" b="1">
                <a:solidFill>
                  <a:srgbClr val="FF0000"/>
                </a:solidFill>
                <a:latin typeface="Times New Roman" pitchFamily="18" charset="0"/>
                <a:ea typeface="华文细黑" pitchFamily="2" charset="-122"/>
                <a:cs typeface="Times New Roman" pitchFamily="18" charset="0"/>
              </a:rPr>
              <a:t>销售</a:t>
            </a:r>
            <a:r>
              <a:rPr lang="en-US" altLang="zh-CN" sz="2800" b="1">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互换合同</a:t>
            </a:r>
            <a:endParaRPr lang="en-US" altLang="zh-CN" sz="2800" b="1">
              <a:latin typeface="Times New Roman" pitchFamily="18" charset="0"/>
              <a:ea typeface="华文细黑" pitchFamily="2" charset="-122"/>
              <a:cs typeface="Times New Roman" pitchFamily="18" charset="0"/>
            </a:endParaRPr>
          </a:p>
          <a:p>
            <a:pPr algn="l"/>
            <a:endParaRPr lang="en-US" altLang="zh-CN" sz="2800" b="1">
              <a:latin typeface="Times New Roman" pitchFamily="18" charset="0"/>
              <a:ea typeface="华文细黑" pitchFamily="2" charset="-122"/>
              <a:cs typeface="Times New Roman" pitchFamily="18" charset="0"/>
            </a:endParaRPr>
          </a:p>
          <a:p>
            <a:pPr algn="l"/>
            <a:r>
              <a:rPr lang="zh-CN" altLang="en-US" sz="2800" b="1">
                <a:latin typeface="Times New Roman" pitchFamily="18" charset="0"/>
                <a:ea typeface="华文细黑" pitchFamily="2" charset="-122"/>
                <a:cs typeface="Times New Roman" pitchFamily="18" charset="0"/>
              </a:rPr>
              <a:t>        </a:t>
            </a:r>
            <a:r>
              <a:rPr lang="zh-CN" altLang="en-US" sz="2800" b="1">
                <a:solidFill>
                  <a:srgbClr val="FF0000"/>
                </a:solidFill>
                <a:latin typeface="Times New Roman" pitchFamily="18" charset="0"/>
                <a:ea typeface="华文细黑" pitchFamily="2" charset="-122"/>
                <a:cs typeface="Times New Roman" pitchFamily="18" charset="0"/>
              </a:rPr>
              <a:t>风控</a:t>
            </a:r>
            <a:r>
              <a:rPr lang="zh-CN" altLang="en-US" sz="2800" b="1">
                <a:latin typeface="Times New Roman" pitchFamily="18" charset="0"/>
                <a:ea typeface="华文细黑" pitchFamily="2" charset="-122"/>
                <a:cs typeface="Times New Roman" pitchFamily="18" charset="0"/>
              </a:rPr>
              <a:t>（账册体系）</a:t>
            </a:r>
            <a:r>
              <a:rPr lang="en-US" altLang="zh-CN" sz="2800" b="1">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价格账册、基差账册、指数账册（实质是用一系列的衍生交易降低风险，详见</a:t>
            </a:r>
            <a:r>
              <a:rPr lang="en-US" altLang="zh-CN" sz="2800" b="1">
                <a:latin typeface="Times New Roman" pitchFamily="18" charset="0"/>
                <a:ea typeface="华文细黑" pitchFamily="2" charset="-122"/>
                <a:cs typeface="Times New Roman" pitchFamily="18" charset="0"/>
              </a:rPr>
              <a:t>p288</a:t>
            </a:r>
            <a:r>
              <a:rPr lang="zh-CN" altLang="en-US" sz="2800" b="1">
                <a:latin typeface="Times New Roman" pitchFamily="18" charset="0"/>
                <a:ea typeface="华文细黑" pitchFamily="2" charset="-122"/>
                <a:cs typeface="Times New Roman" pitchFamily="18" charset="0"/>
              </a:rPr>
              <a:t>）</a:t>
            </a:r>
          </a:p>
        </p:txBody>
      </p:sp>
    </p:spTree>
    <p:extLst>
      <p:ext uri="{BB962C8B-B14F-4D97-AF65-F5344CB8AC3E}">
        <p14:creationId xmlns:p14="http://schemas.microsoft.com/office/powerpoint/2010/main" val="116835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7" dur="500"/>
                                        <p:tgtEl>
                                          <p:spTgt spid="781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1315">
                                            <p:txEl>
                                              <p:pRg st="3" end="3"/>
                                            </p:txEl>
                                          </p:spTgt>
                                        </p:tgtEl>
                                        <p:attrNameLst>
                                          <p:attrName>style.visibility</p:attrName>
                                        </p:attrNameLst>
                                      </p:cBhvr>
                                      <p:to>
                                        <p:strVal val="visible"/>
                                      </p:to>
                                    </p:set>
                                    <p:animEffect transition="in" filter="blinds(horizontal)">
                                      <p:cBhvr>
                                        <p:cTn id="12" dur="500"/>
                                        <p:tgtEl>
                                          <p:spTgt spid="7813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5" end="5"/>
                                            </p:txEl>
                                          </p:spTgt>
                                        </p:tgtEl>
                                        <p:attrNameLst>
                                          <p:attrName>style.visibility</p:attrName>
                                        </p:attrNameLst>
                                      </p:cBhvr>
                                      <p:to>
                                        <p:strVal val="visible"/>
                                      </p:to>
                                    </p:set>
                                    <p:animEffect transition="in" filter="blinds(horizontal)">
                                      <p:cBhvr>
                                        <p:cTn id="17" dur="500"/>
                                        <p:tgtEl>
                                          <p:spTgt spid="781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0" y="549275"/>
            <a:ext cx="7467600" cy="579438"/>
          </a:xfrm>
        </p:spPr>
        <p:txBody>
          <a:bodyPr>
            <a:noAutofit/>
          </a:bodyPr>
          <a:lstStyle/>
          <a:p>
            <a:pPr>
              <a:defRPr/>
            </a:pPr>
            <a:r>
              <a:rPr lang="zh-CN" altLang="en-US" sz="3600" b="1" dirty="0"/>
              <a:t>安然公司案例</a:t>
            </a:r>
          </a:p>
        </p:txBody>
      </p:sp>
      <p:sp>
        <p:nvSpPr>
          <p:cNvPr id="781315" name="TextBox 3"/>
          <p:cNvSpPr txBox="1">
            <a:spLocks noChangeArrowheads="1"/>
          </p:cNvSpPr>
          <p:nvPr/>
        </p:nvSpPr>
        <p:spPr bwMode="auto">
          <a:xfrm>
            <a:off x="1774826" y="1773239"/>
            <a:ext cx="8569325" cy="3108543"/>
          </a:xfrm>
          <a:prstGeom prst="rect">
            <a:avLst/>
          </a:prstGeom>
          <a:noFill/>
          <a:ln w="9525">
            <a:noFill/>
            <a:miter lim="800000"/>
            <a:headEnd/>
            <a:tailEnd/>
          </a:ln>
        </p:spPr>
        <p:txBody>
          <a:bodyPr>
            <a:spAutoFit/>
          </a:bodyPr>
          <a:lstStyle/>
          <a:p>
            <a:pPr algn="l"/>
            <a:r>
              <a:rPr lang="zh-CN" altLang="en-US" sz="2800"/>
              <a:t>        </a:t>
            </a:r>
            <a:r>
              <a:rPr lang="zh-CN" altLang="en-US" sz="2800" b="1">
                <a:solidFill>
                  <a:srgbClr val="FF0000"/>
                </a:solidFill>
                <a:latin typeface="华文细黑" pitchFamily="2" charset="-122"/>
                <a:ea typeface="华文细黑" pitchFamily="2" charset="-122"/>
              </a:rPr>
              <a:t>背景</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天然气行业管制放松，价格市场化导致价格波动幅度增大，产生了创造天然气金融衍生品管理风险的巨大需求。</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a:t>
            </a:r>
            <a:r>
              <a:rPr lang="zh-CN" altLang="en-US" sz="2800" b="1">
                <a:solidFill>
                  <a:srgbClr val="FF0000"/>
                </a:solidFill>
                <a:latin typeface="华文细黑" pitchFamily="2" charset="-122"/>
                <a:ea typeface="华文细黑" pitchFamily="2" charset="-122"/>
              </a:rPr>
              <a:t>安然公司</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适时推出符合市场需求的天然气衍生金融交易，取得了巨大成功。</a:t>
            </a:r>
            <a:endParaRPr lang="en-US" altLang="zh-CN" sz="2800" b="1">
              <a:latin typeface="华文细黑" pitchFamily="2" charset="-122"/>
              <a:ea typeface="华文细黑" pitchFamily="2" charset="-122"/>
            </a:endParaRPr>
          </a:p>
          <a:p>
            <a:pPr algn="l"/>
            <a:endParaRPr lang="zh-CN" altLang="en-US" sz="2800"/>
          </a:p>
        </p:txBody>
      </p:sp>
    </p:spTree>
    <p:extLst>
      <p:ext uri="{BB962C8B-B14F-4D97-AF65-F5344CB8AC3E}">
        <p14:creationId xmlns:p14="http://schemas.microsoft.com/office/powerpoint/2010/main" val="304400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12" dur="500"/>
                                        <p:tgtEl>
                                          <p:spTgt spid="78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3"/>
          <p:cNvSpPr>
            <a:spLocks noGrp="1" noChangeArrowheads="1"/>
          </p:cNvSpPr>
          <p:nvPr>
            <p:ph type="body" sz="half" idx="1"/>
          </p:nvPr>
        </p:nvSpPr>
        <p:spPr>
          <a:xfrm>
            <a:off x="2424113" y="1844675"/>
            <a:ext cx="7315200" cy="2514600"/>
          </a:xfrm>
        </p:spPr>
        <p:txBody>
          <a:bodyPr/>
          <a:lstStyle/>
          <a:p>
            <a:pPr eaLnBrk="1" hangingPunct="1"/>
            <a:r>
              <a:rPr lang="zh-CN" altLang="en-US" b="1">
                <a:latin typeface="华文细黑" pitchFamily="2" charset="-122"/>
                <a:ea typeface="华文细黑" pitchFamily="2" charset="-122"/>
              </a:rPr>
              <a:t>实值、虚值与平价</a:t>
            </a:r>
          </a:p>
          <a:p>
            <a:pPr lvl="1" eaLnBrk="1" hangingPunct="1"/>
            <a:r>
              <a:rPr lang="zh-CN" altLang="en-US" sz="2800" b="1">
                <a:latin typeface="华文细黑" pitchFamily="2" charset="-122"/>
                <a:ea typeface="华文细黑" pitchFamily="2" charset="-122"/>
              </a:rPr>
              <a:t>实值－期权内在价值为正</a:t>
            </a:r>
          </a:p>
          <a:p>
            <a:pPr lvl="1" eaLnBrk="1" hangingPunct="1"/>
            <a:r>
              <a:rPr lang="zh-CN" altLang="en-US" sz="2800" b="1">
                <a:latin typeface="华文细黑" pitchFamily="2" charset="-122"/>
                <a:ea typeface="华文细黑" pitchFamily="2" charset="-122"/>
              </a:rPr>
              <a:t>虚值－期权内在价值为负</a:t>
            </a:r>
          </a:p>
          <a:p>
            <a:pPr lvl="1" eaLnBrk="1" hangingPunct="1"/>
            <a:r>
              <a:rPr lang="zh-CN" altLang="en-US" sz="2800" b="1">
                <a:latin typeface="华文细黑" pitchFamily="2" charset="-122"/>
                <a:ea typeface="华文细黑" pitchFamily="2" charset="-122"/>
              </a:rPr>
              <a:t>平价－内在价值为零</a:t>
            </a:r>
          </a:p>
          <a:p>
            <a:pPr lvl="1" eaLnBrk="1" hangingPunct="1"/>
            <a:r>
              <a:rPr lang="en-US" altLang="zh-CN" sz="2800" b="1" i="1">
                <a:latin typeface="Times New Roman" pitchFamily="18" charset="0"/>
                <a:ea typeface="华文细黑" pitchFamily="2" charset="-122"/>
                <a:cs typeface="Times New Roman" pitchFamily="18" charset="0"/>
              </a:rPr>
              <a:t>S</a:t>
            </a:r>
            <a:r>
              <a:rPr lang="zh-CN" altLang="en-US" sz="2800" b="1">
                <a:latin typeface="Times New Roman" pitchFamily="18" charset="0"/>
                <a:ea typeface="华文细黑" pitchFamily="2" charset="-122"/>
                <a:cs typeface="Times New Roman" pitchFamily="18" charset="0"/>
              </a:rPr>
              <a:t>为市场价格，</a:t>
            </a:r>
            <a:r>
              <a:rPr lang="en-US" altLang="zh-CN" sz="2800" b="1" i="1">
                <a:latin typeface="Times New Roman" pitchFamily="18" charset="0"/>
                <a:ea typeface="华文细黑" pitchFamily="2" charset="-122"/>
                <a:cs typeface="Times New Roman" pitchFamily="18" charset="0"/>
              </a:rPr>
              <a:t>X</a:t>
            </a:r>
            <a:r>
              <a:rPr lang="zh-CN" altLang="en-US" sz="2800" b="1">
                <a:latin typeface="Times New Roman" pitchFamily="18" charset="0"/>
                <a:ea typeface="华文细黑" pitchFamily="2" charset="-122"/>
                <a:cs typeface="Times New Roman" pitchFamily="18" charset="0"/>
              </a:rPr>
              <a:t>为协定价格</a:t>
            </a:r>
          </a:p>
        </p:txBody>
      </p:sp>
      <p:graphicFrame>
        <p:nvGraphicFramePr>
          <p:cNvPr id="24602" name="Group 26"/>
          <p:cNvGraphicFramePr>
            <a:graphicFrameLocks noGrp="1"/>
          </p:cNvGraphicFramePr>
          <p:nvPr>
            <p:ph sz="half" idx="2"/>
          </p:nvPr>
        </p:nvGraphicFramePr>
        <p:xfrm>
          <a:off x="2351088" y="4508500"/>
          <a:ext cx="7086600" cy="1981200"/>
        </p:xfrm>
        <a:graphic>
          <a:graphicData uri="http://schemas.openxmlformats.org/drawingml/2006/table">
            <a:tbl>
              <a:tblPr/>
              <a:tblGrid>
                <a:gridCol w="1022350">
                  <a:extLst>
                    <a:ext uri="{9D8B030D-6E8A-4147-A177-3AD203B41FA5}">
                      <a16:colId xmlns:a16="http://schemas.microsoft.com/office/drawing/2014/main" val="20000"/>
                    </a:ext>
                  </a:extLst>
                </a:gridCol>
                <a:gridCol w="3130550">
                  <a:extLst>
                    <a:ext uri="{9D8B030D-6E8A-4147-A177-3AD203B41FA5}">
                      <a16:colId xmlns:a16="http://schemas.microsoft.com/office/drawing/2014/main" val="20001"/>
                    </a:ext>
                  </a:extLst>
                </a:gridCol>
                <a:gridCol w="2933700">
                  <a:extLst>
                    <a:ext uri="{9D8B030D-6E8A-4147-A177-3AD203B41FA5}">
                      <a16:colId xmlns:a16="http://schemas.microsoft.com/office/drawing/2014/main" val="20002"/>
                    </a:ext>
                  </a:extLst>
                </a:gridCol>
              </a:tblGrid>
              <a:tr h="495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Arial"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华文中宋" pitchFamily="2" charset="-122"/>
                        </a:rPr>
                        <a:t>看涨期权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华文中宋" pitchFamily="2" charset="-122"/>
                        </a:rPr>
                        <a:t>看跌期权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华文中宋" pitchFamily="2" charset="-122"/>
                        </a:rPr>
                        <a:t>实值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400" b="1" i="1" dirty="0" smtClean="0">
                          <a:latin typeface="Times New Roman" pitchFamily="18" charset="0"/>
                          <a:ea typeface="华文细黑" pitchFamily="2" charset="-122"/>
                          <a:cs typeface="Times New Roman" pitchFamily="18" charset="0"/>
                        </a:rPr>
                        <a:t>S</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&gt;</a:t>
                      </a:r>
                      <a:r>
                        <a:rPr lang="en-US" altLang="zh-CN" sz="2400" b="1" i="1" dirty="0" smtClean="0">
                          <a:latin typeface="Times New Roman" pitchFamily="18" charset="0"/>
                          <a:ea typeface="华文细黑" pitchFamily="2" charset="-122"/>
                          <a:cs typeface="Times New Roman" pitchFamily="18" charset="0"/>
                        </a:rPr>
                        <a:t>X</a:t>
                      </a:r>
                      <a:endParaRPr kumimoji="0" lang="zh-CN" altLang="en-US"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400" b="1" i="1" dirty="0" smtClean="0">
                          <a:latin typeface="Times New Roman" pitchFamily="18" charset="0"/>
                          <a:ea typeface="华文细黑" pitchFamily="2" charset="-122"/>
                          <a:cs typeface="Times New Roman" pitchFamily="18" charset="0"/>
                        </a:rPr>
                        <a:t>S</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&lt;</a:t>
                      </a:r>
                      <a:r>
                        <a:rPr lang="en-US" altLang="zh-CN" sz="2400" b="1" i="1" dirty="0" smtClean="0">
                          <a:latin typeface="Times New Roman" pitchFamily="18" charset="0"/>
                          <a:ea typeface="华文细黑" pitchFamily="2" charset="-122"/>
                          <a:cs typeface="Times New Roman" pitchFamily="18" charset="0"/>
                        </a:rPr>
                        <a:t>X</a:t>
                      </a:r>
                      <a:endParaRPr kumimoji="0" lang="zh-CN" altLang="en-US"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extLst>
                  <a:ext uri="{0D108BD9-81ED-4DB2-BD59-A6C34878D82A}">
                    <a16:rowId xmlns:a16="http://schemas.microsoft.com/office/drawing/2014/main" val="10001"/>
                  </a:ext>
                </a:extLst>
              </a:tr>
              <a:tr h="495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华文中宋" pitchFamily="2" charset="-122"/>
                        </a:rPr>
                        <a:t>虚值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400" b="1" i="1" dirty="0" smtClean="0">
                          <a:latin typeface="Times New Roman" pitchFamily="18" charset="0"/>
                          <a:ea typeface="华文细黑" pitchFamily="2" charset="-122"/>
                          <a:cs typeface="Times New Roman" pitchFamily="18" charset="0"/>
                        </a:rPr>
                        <a:t>S</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&lt;</a:t>
                      </a:r>
                      <a:r>
                        <a:rPr lang="en-US" altLang="zh-CN" sz="2400" b="1" i="1" dirty="0" smtClean="0">
                          <a:latin typeface="Times New Roman" pitchFamily="18" charset="0"/>
                          <a:ea typeface="华文细黑" pitchFamily="2" charset="-122"/>
                          <a:cs typeface="Times New Roman" pitchFamily="18" charset="0"/>
                        </a:rPr>
                        <a:t>X</a:t>
                      </a:r>
                      <a:endParaRPr kumimoji="0" lang="zh-CN" altLang="en-US"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400" b="1" i="1" dirty="0" smtClean="0">
                          <a:latin typeface="Times New Roman" pitchFamily="18" charset="0"/>
                          <a:ea typeface="华文细黑" pitchFamily="2" charset="-122"/>
                          <a:cs typeface="Times New Roman" pitchFamily="18" charset="0"/>
                        </a:rPr>
                        <a:t>S</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&gt;</a:t>
                      </a:r>
                      <a:r>
                        <a:rPr lang="en-US" altLang="zh-CN" sz="2400" b="1" i="1" dirty="0" smtClean="0">
                          <a:latin typeface="Times New Roman" pitchFamily="18" charset="0"/>
                          <a:ea typeface="华文细黑" pitchFamily="2" charset="-122"/>
                          <a:cs typeface="Times New Roman" pitchFamily="18" charset="0"/>
                        </a:rPr>
                        <a:t>X</a:t>
                      </a:r>
                      <a:endParaRPr kumimoji="0" lang="zh-CN" altLang="en-US"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CC"/>
                    </a:solidFill>
                  </a:tcPr>
                </a:tc>
                <a:extLst>
                  <a:ext uri="{0D108BD9-81ED-4DB2-BD59-A6C34878D82A}">
                    <a16:rowId xmlns:a16="http://schemas.microsoft.com/office/drawing/2014/main" val="10002"/>
                  </a:ext>
                </a:extLst>
              </a:tr>
              <a:tr h="495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华文中宋" pitchFamily="2" charset="-122"/>
                        </a:rPr>
                        <a:t>平价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S</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S</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CC"/>
                    </a:solidFill>
                  </a:tcPr>
                </a:tc>
                <a:extLst>
                  <a:ext uri="{0D108BD9-81ED-4DB2-BD59-A6C34878D82A}">
                    <a16:rowId xmlns:a16="http://schemas.microsoft.com/office/drawing/2014/main" val="10003"/>
                  </a:ext>
                </a:extLst>
              </a:tr>
            </a:tbl>
          </a:graphicData>
        </a:graphic>
      </p:graphicFrame>
      <p:sp>
        <p:nvSpPr>
          <p:cNvPr id="5"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04538" name="TextBox 5"/>
          <p:cNvSpPr txBox="1">
            <a:spLocks noChangeArrowheads="1"/>
          </p:cNvSpPr>
          <p:nvPr/>
        </p:nvSpPr>
        <p:spPr bwMode="auto">
          <a:xfrm>
            <a:off x="2279650" y="1196975"/>
            <a:ext cx="5111750" cy="522288"/>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期权合约价格的构成</a:t>
            </a:r>
          </a:p>
        </p:txBody>
      </p:sp>
    </p:spTree>
    <p:extLst>
      <p:ext uri="{BB962C8B-B14F-4D97-AF65-F5344CB8AC3E}">
        <p14:creationId xmlns:p14="http://schemas.microsoft.com/office/powerpoint/2010/main" val="26602873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602"/>
                                        </p:tgtEl>
                                        <p:attrNameLst>
                                          <p:attrName>style.visibility</p:attrName>
                                        </p:attrNameLst>
                                      </p:cBhvr>
                                      <p:to>
                                        <p:strVal val="visible"/>
                                      </p:to>
                                    </p:set>
                                    <p:anim calcmode="lin" valueType="num">
                                      <p:cBhvr additive="base">
                                        <p:cTn id="7" dur="500" fill="hold"/>
                                        <p:tgtEl>
                                          <p:spTgt spid="24602"/>
                                        </p:tgtEl>
                                        <p:attrNameLst>
                                          <p:attrName>ppt_x</p:attrName>
                                        </p:attrNameLst>
                                      </p:cBhvr>
                                      <p:tavLst>
                                        <p:tav tm="0">
                                          <p:val>
                                            <p:strVal val="#ppt_x"/>
                                          </p:val>
                                        </p:tav>
                                        <p:tav tm="100000">
                                          <p:val>
                                            <p:strVal val="#ppt_x"/>
                                          </p:val>
                                        </p:tav>
                                      </p:tavLst>
                                    </p:anim>
                                    <p:anim calcmode="lin" valueType="num">
                                      <p:cBhvr additive="base">
                                        <p:cTn id="8" dur="500" fill="hold"/>
                                        <p:tgtEl>
                                          <p:spTgt spid="24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0" y="549275"/>
            <a:ext cx="7467600" cy="579438"/>
          </a:xfrm>
        </p:spPr>
        <p:txBody>
          <a:bodyPr>
            <a:noAutofit/>
          </a:bodyPr>
          <a:lstStyle/>
          <a:p>
            <a:pPr>
              <a:defRPr/>
            </a:pPr>
            <a:r>
              <a:rPr lang="zh-CN" altLang="en-US" sz="3600" b="1" dirty="0"/>
              <a:t>安然公司案例</a:t>
            </a:r>
          </a:p>
        </p:txBody>
      </p:sp>
      <p:sp>
        <p:nvSpPr>
          <p:cNvPr id="781315" name="TextBox 3"/>
          <p:cNvSpPr txBox="1">
            <a:spLocks noChangeArrowheads="1"/>
          </p:cNvSpPr>
          <p:nvPr/>
        </p:nvSpPr>
        <p:spPr bwMode="auto">
          <a:xfrm>
            <a:off x="1774825" y="1628775"/>
            <a:ext cx="8497888" cy="3539430"/>
          </a:xfrm>
          <a:prstGeom prst="rect">
            <a:avLst/>
          </a:prstGeom>
          <a:noFill/>
          <a:ln w="9525">
            <a:noFill/>
            <a:miter lim="800000"/>
            <a:headEnd/>
            <a:tailEnd/>
          </a:ln>
        </p:spPr>
        <p:txBody>
          <a:bodyPr>
            <a:spAutoFit/>
          </a:bodyPr>
          <a:lstStyle/>
          <a:p>
            <a:pPr algn="l"/>
            <a:r>
              <a:rPr lang="zh-CN" altLang="en-US" sz="2800"/>
              <a:t>        </a:t>
            </a:r>
            <a:r>
              <a:rPr lang="zh-CN" altLang="en-US" sz="2800" b="1">
                <a:solidFill>
                  <a:srgbClr val="FF0000"/>
                </a:solidFill>
                <a:latin typeface="华文细黑" pitchFamily="2" charset="-122"/>
                <a:ea typeface="华文细黑" pitchFamily="2" charset="-122"/>
              </a:rPr>
              <a:t>破产原因</a:t>
            </a:r>
            <a:r>
              <a:rPr lang="en-US" altLang="zh-CN" sz="2800" b="1">
                <a:solidFill>
                  <a:srgbClr val="FF0000"/>
                </a:solidFill>
                <a:latin typeface="华文细黑" pitchFamily="2" charset="-122"/>
                <a:ea typeface="华文细黑" pitchFamily="2" charset="-122"/>
              </a:rPr>
              <a:t>:</a:t>
            </a:r>
          </a:p>
          <a:p>
            <a:pPr algn="l"/>
            <a:r>
              <a:rPr lang="zh-CN" altLang="en-US" sz="2800" b="1">
                <a:latin typeface="华文细黑" pitchFamily="2" charset="-122"/>
                <a:ea typeface="华文细黑" pitchFamily="2" charset="-122"/>
              </a:rPr>
              <a:t>        在天然气领域的成功，使其将衍生金融交易扩展到其它领域（电力等），过度多元化和衍生交易的泛滥，形成巨额亏损。</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为掩盖亏损，又进一步利用金融衍生工具进行会计造假，最终导致破产。</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a:t>
            </a:r>
            <a:r>
              <a:rPr lang="zh-CN" altLang="en-US" sz="2800" b="1">
                <a:solidFill>
                  <a:srgbClr val="FF0000"/>
                </a:solidFill>
                <a:latin typeface="华文细黑" pitchFamily="2" charset="-122"/>
                <a:ea typeface="华文细黑" pitchFamily="2" charset="-122"/>
              </a:rPr>
              <a:t>典型地体现了金融工程技术的双刃剑性质。</a:t>
            </a:r>
            <a:endParaRPr lang="zh-CN" altLang="en-US" sz="2800">
              <a:solidFill>
                <a:srgbClr val="FF0000"/>
              </a:solidFill>
            </a:endParaRPr>
          </a:p>
        </p:txBody>
      </p:sp>
    </p:spTree>
    <p:extLst>
      <p:ext uri="{BB962C8B-B14F-4D97-AF65-F5344CB8AC3E}">
        <p14:creationId xmlns:p14="http://schemas.microsoft.com/office/powerpoint/2010/main" val="384134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7" dur="500"/>
                                        <p:tgtEl>
                                          <p:spTgt spid="781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12" dur="500"/>
                                        <p:tgtEl>
                                          <p:spTgt spid="781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4" end="4"/>
                                            </p:txEl>
                                          </p:spTgt>
                                        </p:tgtEl>
                                        <p:attrNameLst>
                                          <p:attrName>style.visibility</p:attrName>
                                        </p:attrNameLst>
                                      </p:cBhvr>
                                      <p:to>
                                        <p:strVal val="visible"/>
                                      </p:to>
                                    </p:set>
                                    <p:animEffect transition="in" filter="blinds(horizontal)">
                                      <p:cBhvr>
                                        <p:cTn id="17" dur="500"/>
                                        <p:tgtEl>
                                          <p:spTgt spid="781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AutoShape 5"/>
          <p:cNvSpPr>
            <a:spLocks noChangeArrowheads="1"/>
          </p:cNvSpPr>
          <p:nvPr/>
        </p:nvSpPr>
        <p:spPr bwMode="auto">
          <a:xfrm>
            <a:off x="3648075" y="414972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外汇风险管理综合案例</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第十二章    综合案例</a:t>
            </a:r>
            <a:endParaRPr lang="zh-CN" altLang="en-US" sz="3600" b="1" dirty="0">
              <a:effectLst>
                <a:outerShdw blurRad="38100" dist="38100" dir="2700000" algn="tl">
                  <a:srgbClr val="C0C0C0"/>
                </a:outerShdw>
              </a:effectLst>
              <a:latin typeface="Arial" charset="0"/>
              <a:ea typeface="黑体" pitchFamily="49" charset="-122"/>
            </a:endParaRPr>
          </a:p>
        </p:txBody>
      </p:sp>
      <p:sp>
        <p:nvSpPr>
          <p:cNvPr id="790532" name="AutoShape 5"/>
          <p:cNvSpPr>
            <a:spLocks noChangeArrowheads="1"/>
          </p:cNvSpPr>
          <p:nvPr/>
        </p:nvSpPr>
        <p:spPr bwMode="auto">
          <a:xfrm>
            <a:off x="3575050" y="24923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安然公司案例</a:t>
            </a:r>
          </a:p>
        </p:txBody>
      </p:sp>
    </p:spTree>
    <p:extLst>
      <p:ext uri="{BB962C8B-B14F-4D97-AF65-F5344CB8AC3E}">
        <p14:creationId xmlns:p14="http://schemas.microsoft.com/office/powerpoint/2010/main" val="3282822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8029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0"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2313" y="404813"/>
            <a:ext cx="7467600" cy="652462"/>
          </a:xfrm>
        </p:spPr>
        <p:txBody>
          <a:bodyPr/>
          <a:lstStyle/>
          <a:p>
            <a:pPr>
              <a:defRPr/>
            </a:pPr>
            <a:r>
              <a:rPr lang="zh-CN" altLang="en-US" sz="3600" b="1" dirty="0">
                <a:latin typeface="黑体" pitchFamily="49" charset="-122"/>
              </a:rPr>
              <a:t>外汇风险管理综合案例</a:t>
            </a:r>
          </a:p>
        </p:txBody>
      </p:sp>
      <p:sp>
        <p:nvSpPr>
          <p:cNvPr id="782339" name="TextBox 3"/>
          <p:cNvSpPr txBox="1">
            <a:spLocks noChangeArrowheads="1"/>
          </p:cNvSpPr>
          <p:nvPr/>
        </p:nvSpPr>
        <p:spPr bwMode="auto">
          <a:xfrm>
            <a:off x="2063750" y="1628775"/>
            <a:ext cx="7848600" cy="3539430"/>
          </a:xfrm>
          <a:prstGeom prst="rect">
            <a:avLst/>
          </a:prstGeom>
          <a:noFill/>
          <a:ln w="9525">
            <a:noFill/>
            <a:miter lim="800000"/>
            <a:headEnd/>
            <a:tailEnd/>
          </a:ln>
        </p:spPr>
        <p:txBody>
          <a:bodyPr>
            <a:spAutoFit/>
          </a:bodyPr>
          <a:lstStyle/>
          <a:p>
            <a:pPr algn="l"/>
            <a:r>
              <a:rPr lang="zh-CN" altLang="en-US" sz="2800"/>
              <a:t>        </a:t>
            </a:r>
            <a:r>
              <a:rPr lang="zh-CN" altLang="en-US" sz="2800" b="1">
                <a:latin typeface="华文细黑" pitchFamily="2" charset="-122"/>
                <a:ea typeface="华文细黑" pitchFamily="2" charset="-122"/>
              </a:rPr>
              <a:t>各种金融工程技术（远期、期权、期货和互换等）在外汇风险管理中的综合运用。</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考虑一家面临外汇风险的公司，根据其实际情况可综合运用上述</a:t>
            </a:r>
            <a:r>
              <a:rPr lang="zh-CN" altLang="en-US" sz="2800" b="1">
                <a:solidFill>
                  <a:srgbClr val="FF0000"/>
                </a:solidFill>
                <a:latin typeface="华文细黑" pitchFamily="2" charset="-122"/>
                <a:ea typeface="华文细黑" pitchFamily="2" charset="-122"/>
              </a:rPr>
              <a:t>金融衍生工具及其组合（金融工程技术）</a:t>
            </a:r>
            <a:r>
              <a:rPr lang="zh-CN" altLang="en-US" sz="2800" b="1">
                <a:latin typeface="华文细黑" pitchFamily="2" charset="-122"/>
                <a:ea typeface="华文细黑" pitchFamily="2" charset="-122"/>
              </a:rPr>
              <a:t>来有效地管理其面临的风险。</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a:t>
            </a:r>
            <a:r>
              <a:rPr lang="zh-CN" altLang="en-US" sz="2800" b="1">
                <a:latin typeface="华文细黑" pitchFamily="2" charset="-122"/>
                <a:ea typeface="华文细黑" pitchFamily="2" charset="-122"/>
                <a:cs typeface="Times New Roman" pitchFamily="18" charset="0"/>
              </a:rPr>
              <a:t>详见</a:t>
            </a:r>
            <a:r>
              <a:rPr lang="en-US" altLang="zh-CN" sz="2800">
                <a:latin typeface="Times New Roman" pitchFamily="18" charset="0"/>
                <a:cs typeface="Times New Roman" pitchFamily="18" charset="0"/>
              </a:rPr>
              <a:t>p266-284</a:t>
            </a:r>
            <a:r>
              <a:rPr lang="zh-CN" altLang="en-US" sz="2800">
                <a:latin typeface="Times New Roman" pitchFamily="18" charset="0"/>
                <a:cs typeface="Times New Roman" pitchFamily="18" charset="0"/>
              </a:rPr>
              <a:t>。</a:t>
            </a:r>
          </a:p>
        </p:txBody>
      </p:sp>
    </p:spTree>
    <p:extLst>
      <p:ext uri="{BB962C8B-B14F-4D97-AF65-F5344CB8AC3E}">
        <p14:creationId xmlns:p14="http://schemas.microsoft.com/office/powerpoint/2010/main" val="251984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animEffect transition="in" filter="blinds(horizontal)">
                                      <p:cBhvr>
                                        <p:cTn id="7" dur="500"/>
                                        <p:tgtEl>
                                          <p:spTgt spid="78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2339">
                                            <p:txEl>
                                              <p:pRg st="2" end="2"/>
                                            </p:txEl>
                                          </p:spTgt>
                                        </p:tgtEl>
                                        <p:attrNameLst>
                                          <p:attrName>style.visibility</p:attrName>
                                        </p:attrNameLst>
                                      </p:cBhvr>
                                      <p:to>
                                        <p:strVal val="visible"/>
                                      </p:to>
                                    </p:set>
                                    <p:animEffect transition="in" filter="blinds(horizontal)">
                                      <p:cBhvr>
                                        <p:cTn id="12" dur="500"/>
                                        <p:tgtEl>
                                          <p:spTgt spid="782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2339">
                                            <p:txEl>
                                              <p:pRg st="4" end="4"/>
                                            </p:txEl>
                                          </p:spTgt>
                                        </p:tgtEl>
                                        <p:attrNameLst>
                                          <p:attrName>style.visibility</p:attrName>
                                        </p:attrNameLst>
                                      </p:cBhvr>
                                      <p:to>
                                        <p:strVal val="visible"/>
                                      </p:to>
                                    </p:set>
                                    <p:animEffect transition="in" filter="blinds(horizontal)">
                                      <p:cBhvr>
                                        <p:cTn id="17" dur="500"/>
                                        <p:tgtEl>
                                          <p:spTgt spid="78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3"/>
          <p:cNvSpPr>
            <a:spLocks noGrp="1" noChangeArrowheads="1"/>
          </p:cNvSpPr>
          <p:nvPr>
            <p:ph type="body" idx="1"/>
          </p:nvPr>
        </p:nvSpPr>
        <p:spPr>
          <a:xfrm>
            <a:off x="1703389" y="2133601"/>
            <a:ext cx="8569325" cy="3743325"/>
          </a:xfrm>
        </p:spPr>
        <p:txBody>
          <a:bodyPr/>
          <a:lstStyle/>
          <a:p>
            <a:pPr eaLnBrk="1" hangingPunct="1"/>
            <a:r>
              <a:rPr lang="zh-CN" altLang="en-US" b="1">
                <a:latin typeface="华文细黑" pitchFamily="2" charset="-122"/>
                <a:ea typeface="华文细黑" pitchFamily="2" charset="-122"/>
              </a:rPr>
              <a:t>时间价值</a:t>
            </a:r>
          </a:p>
          <a:p>
            <a:pPr lvl="1" eaLnBrk="1" hangingPunct="1"/>
            <a:r>
              <a:rPr lang="zh-CN" altLang="en-US" sz="2800" b="1">
                <a:latin typeface="华文细黑" pitchFamily="2" charset="-122"/>
                <a:ea typeface="华文细黑" pitchFamily="2" charset="-122"/>
              </a:rPr>
              <a:t>也称外在价值</a:t>
            </a:r>
          </a:p>
          <a:p>
            <a:pPr lvl="1" eaLnBrk="1" hangingPunct="1"/>
            <a:r>
              <a:rPr lang="zh-CN" altLang="en-US" sz="2800" b="1">
                <a:latin typeface="华文细黑" pitchFamily="2" charset="-122"/>
                <a:ea typeface="华文细黑" pitchFamily="2" charset="-122"/>
              </a:rPr>
              <a:t>指期权购买者为购买期权而实际支付出的期权费</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超过该期权内在价值的那部分价值。</a:t>
            </a:r>
          </a:p>
          <a:p>
            <a:pPr lvl="1" eaLnBrk="1" hangingPunct="1"/>
            <a:r>
              <a:rPr lang="zh-CN" altLang="en-US" sz="2800" b="1">
                <a:latin typeface="华文细黑" pitchFamily="2" charset="-122"/>
                <a:ea typeface="华文细黑" pitchFamily="2" charset="-122"/>
              </a:rPr>
              <a:t>购买者期望时间的推移和市场价格的变动，该期</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权的内在价值增加，从而使虚值期权或平价期权变</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为实值期权，或使实值期权的内在价值进一步增加。</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05540" name="TextBox 4"/>
          <p:cNvSpPr txBox="1">
            <a:spLocks noChangeArrowheads="1"/>
          </p:cNvSpPr>
          <p:nvPr/>
        </p:nvSpPr>
        <p:spPr bwMode="auto">
          <a:xfrm>
            <a:off x="1919289" y="1484314"/>
            <a:ext cx="5113337"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期权合约价格的构成</a:t>
            </a:r>
          </a:p>
        </p:txBody>
      </p:sp>
    </p:spTree>
    <p:extLst>
      <p:ext uri="{BB962C8B-B14F-4D97-AF65-F5344CB8AC3E}">
        <p14:creationId xmlns:p14="http://schemas.microsoft.com/office/powerpoint/2010/main" val="2536319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62">
                                            <p:txEl>
                                              <p:pRg st="4" end="4"/>
                                            </p:txEl>
                                          </p:spTgt>
                                        </p:tgtEl>
                                        <p:attrNameLst>
                                          <p:attrName>style.visibility</p:attrName>
                                        </p:attrNameLst>
                                      </p:cBhvr>
                                      <p:to>
                                        <p:strVal val="visible"/>
                                      </p:to>
                                    </p:set>
                                    <p:animEffect transition="in" filter="blinds(horizontal)">
                                      <p:cBhvr>
                                        <p:cTn id="7" dur="500"/>
                                        <p:tgtEl>
                                          <p:spTgt spid="65536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5362">
                                            <p:txEl>
                                              <p:pRg st="5" end="5"/>
                                            </p:txEl>
                                          </p:spTgt>
                                        </p:tgtEl>
                                        <p:attrNameLst>
                                          <p:attrName>style.visibility</p:attrName>
                                        </p:attrNameLst>
                                      </p:cBhvr>
                                      <p:to>
                                        <p:strVal val="visible"/>
                                      </p:to>
                                    </p:set>
                                    <p:animEffect transition="in" filter="blinds(horizontal)">
                                      <p:cBhvr>
                                        <p:cTn id="10" dur="500"/>
                                        <p:tgtEl>
                                          <p:spTgt spid="65536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55362">
                                            <p:txEl>
                                              <p:pRg st="6" end="6"/>
                                            </p:txEl>
                                          </p:spTgt>
                                        </p:tgtEl>
                                        <p:attrNameLst>
                                          <p:attrName>style.visibility</p:attrName>
                                        </p:attrNameLst>
                                      </p:cBhvr>
                                      <p:to>
                                        <p:strVal val="visible"/>
                                      </p:to>
                                    </p:set>
                                    <p:animEffect transition="in" filter="blinds(horizontal)">
                                      <p:cBhvr>
                                        <p:cTn id="13" dur="500"/>
                                        <p:tgtEl>
                                          <p:spTgt spid="65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3"/>
          <p:cNvSpPr>
            <a:spLocks noGrp="1" noChangeArrowheads="1"/>
          </p:cNvSpPr>
          <p:nvPr>
            <p:ph type="body" idx="1"/>
          </p:nvPr>
        </p:nvSpPr>
        <p:spPr>
          <a:xfrm>
            <a:off x="1703389" y="1844676"/>
            <a:ext cx="8569325" cy="4608513"/>
          </a:xfrm>
        </p:spPr>
        <p:txBody>
          <a:bodyPr/>
          <a:lstStyle/>
          <a:p>
            <a:pPr eaLnBrk="1" hangingPunct="1"/>
            <a:r>
              <a:rPr lang="zh-CN" altLang="en-US" b="1" smtClean="0">
                <a:latin typeface="华文细黑" pitchFamily="2" charset="-122"/>
                <a:ea typeface="华文细黑" pitchFamily="2" charset="-122"/>
              </a:rPr>
              <a:t>时间价值的产生：期权有效期内发生对交易者有利的变化</a:t>
            </a:r>
            <a:endParaRPr lang="en-US" altLang="zh-CN" b="1" smtClean="0">
              <a:latin typeface="华文细黑" pitchFamily="2" charset="-122"/>
              <a:ea typeface="华文细黑" pitchFamily="2" charset="-122"/>
            </a:endParaRPr>
          </a:p>
          <a:p>
            <a:pPr eaLnBrk="1" hangingPunct="1"/>
            <a:r>
              <a:rPr lang="zh-CN" altLang="en-US" b="1" smtClean="0">
                <a:latin typeface="华文细黑" pitchFamily="2" charset="-122"/>
                <a:ea typeface="华文细黑" pitchFamily="2" charset="-122"/>
              </a:rPr>
              <a:t>权利时间</a:t>
            </a:r>
            <a:endParaRPr lang="en-US" altLang="zh-CN" b="1" smtClean="0">
              <a:latin typeface="华文细黑" pitchFamily="2" charset="-122"/>
              <a:ea typeface="华文细黑" pitchFamily="2" charset="-122"/>
            </a:endParaRPr>
          </a:p>
          <a:p>
            <a:pPr lvl="1" eaLnBrk="1" hangingPunct="1"/>
            <a:r>
              <a:rPr lang="zh-CN" altLang="en-US" b="1">
                <a:latin typeface="华文细黑" pitchFamily="2" charset="-122"/>
                <a:ea typeface="华文细黑" pitchFamily="2" charset="-122"/>
              </a:rPr>
              <a:t>所谓权利时间是指期权的剩余有效时间。在期权交易中，</a:t>
            </a:r>
            <a:endParaRPr lang="en-US" altLang="zh-CN" b="1">
              <a:latin typeface="华文细黑" pitchFamily="2" charset="-122"/>
              <a:ea typeface="华文细黑" pitchFamily="2" charset="-122"/>
            </a:endParaRPr>
          </a:p>
          <a:p>
            <a:pPr lvl="1" eaLnBrk="1" hangingPunct="1">
              <a:buFont typeface="Wingdings 2" pitchFamily="18" charset="2"/>
              <a:buNone/>
            </a:pPr>
            <a:r>
              <a:rPr lang="zh-CN" altLang="en-US" b="1">
                <a:latin typeface="华文细黑" pitchFamily="2" charset="-122"/>
                <a:ea typeface="华文细黑" pitchFamily="2" charset="-122"/>
              </a:rPr>
              <a:t>它是指期权买卖日至期权到期日的时间</a:t>
            </a:r>
          </a:p>
        </p:txBody>
      </p:sp>
      <p:grpSp>
        <p:nvGrpSpPr>
          <p:cNvPr id="2" name="组合 22"/>
          <p:cNvGrpSpPr>
            <a:grpSpLocks/>
          </p:cNvGrpSpPr>
          <p:nvPr/>
        </p:nvGrpSpPr>
        <p:grpSpPr bwMode="auto">
          <a:xfrm>
            <a:off x="2855914" y="3860801"/>
            <a:ext cx="6048375" cy="2232025"/>
            <a:chOff x="2057400" y="3429000"/>
            <a:chExt cx="6393160" cy="3341712"/>
          </a:xfrm>
        </p:grpSpPr>
        <p:sp>
          <p:nvSpPr>
            <p:cNvPr id="706566" name="Rectangle 8"/>
            <p:cNvSpPr>
              <a:spLocks noChangeArrowheads="1"/>
            </p:cNvSpPr>
            <p:nvPr/>
          </p:nvSpPr>
          <p:spPr bwMode="auto">
            <a:xfrm>
              <a:off x="6012160" y="6237312"/>
              <a:ext cx="2438400" cy="533400"/>
            </a:xfrm>
            <a:prstGeom prst="rect">
              <a:avLst/>
            </a:prstGeom>
            <a:solidFill>
              <a:schemeClr val="accent1"/>
            </a:solidFill>
            <a:ln w="9525">
              <a:noFill/>
              <a:miter lim="800000"/>
              <a:headEnd/>
              <a:tailEnd/>
            </a:ln>
          </p:spPr>
          <p:txBody>
            <a:bodyPr wrap="none" anchor="ctr"/>
            <a:lstStyle/>
            <a:p>
              <a:r>
                <a:rPr lang="zh-CN" altLang="en-US" sz="2400" b="1">
                  <a:ea typeface="华文中宋" pitchFamily="2" charset="-122"/>
                </a:rPr>
                <a:t>期权剩余月份</a:t>
              </a:r>
            </a:p>
          </p:txBody>
        </p:sp>
        <p:grpSp>
          <p:nvGrpSpPr>
            <p:cNvPr id="706567" name="组合 21"/>
            <p:cNvGrpSpPr>
              <a:grpSpLocks/>
            </p:cNvGrpSpPr>
            <p:nvPr/>
          </p:nvGrpSpPr>
          <p:grpSpPr bwMode="auto">
            <a:xfrm>
              <a:off x="2057400" y="3429000"/>
              <a:ext cx="5867400" cy="2743200"/>
              <a:chOff x="2057400" y="3429000"/>
              <a:chExt cx="5867400" cy="2743200"/>
            </a:xfrm>
          </p:grpSpPr>
          <p:sp>
            <p:nvSpPr>
              <p:cNvPr id="706568" name="Rectangle 7"/>
              <p:cNvSpPr>
                <a:spLocks noChangeArrowheads="1"/>
              </p:cNvSpPr>
              <p:nvPr/>
            </p:nvSpPr>
            <p:spPr bwMode="auto">
              <a:xfrm>
                <a:off x="4495800" y="3657600"/>
                <a:ext cx="1600200" cy="533400"/>
              </a:xfrm>
              <a:prstGeom prst="rect">
                <a:avLst/>
              </a:prstGeom>
              <a:solidFill>
                <a:schemeClr val="accent1"/>
              </a:solidFill>
              <a:ln w="9525">
                <a:noFill/>
                <a:miter lim="800000"/>
                <a:headEnd/>
                <a:tailEnd/>
              </a:ln>
            </p:spPr>
            <p:txBody>
              <a:bodyPr wrap="none" anchor="ctr"/>
              <a:lstStyle/>
              <a:p>
                <a:r>
                  <a:rPr lang="zh-CN" altLang="en-US" sz="2400" b="1">
                    <a:ea typeface="华文中宋" pitchFamily="2" charset="-122"/>
                  </a:rPr>
                  <a:t>时间价值</a:t>
                </a:r>
              </a:p>
            </p:txBody>
          </p:sp>
          <p:grpSp>
            <p:nvGrpSpPr>
              <p:cNvPr id="706569" name="组合 20"/>
              <p:cNvGrpSpPr>
                <a:grpSpLocks/>
              </p:cNvGrpSpPr>
              <p:nvPr/>
            </p:nvGrpSpPr>
            <p:grpSpPr bwMode="auto">
              <a:xfrm>
                <a:off x="2057400" y="3429000"/>
                <a:ext cx="5867400" cy="2743200"/>
                <a:chOff x="2057400" y="3429000"/>
                <a:chExt cx="5867400" cy="2743200"/>
              </a:xfrm>
            </p:grpSpPr>
            <p:grpSp>
              <p:nvGrpSpPr>
                <p:cNvPr id="706570" name="组合 17"/>
                <p:cNvGrpSpPr>
                  <a:grpSpLocks/>
                </p:cNvGrpSpPr>
                <p:nvPr/>
              </p:nvGrpSpPr>
              <p:grpSpPr bwMode="auto">
                <a:xfrm>
                  <a:off x="2819400" y="6019800"/>
                  <a:ext cx="1524000" cy="152400"/>
                  <a:chOff x="2819400" y="6019800"/>
                  <a:chExt cx="1524000" cy="152400"/>
                </a:xfrm>
              </p:grpSpPr>
              <p:grpSp>
                <p:nvGrpSpPr>
                  <p:cNvPr id="706579" name="组合 16"/>
                  <p:cNvGrpSpPr>
                    <a:grpSpLocks/>
                  </p:cNvGrpSpPr>
                  <p:nvPr/>
                </p:nvGrpSpPr>
                <p:grpSpPr bwMode="auto">
                  <a:xfrm>
                    <a:off x="2819400" y="6019800"/>
                    <a:ext cx="762000" cy="152400"/>
                    <a:chOff x="2819400" y="6019800"/>
                    <a:chExt cx="762000" cy="152400"/>
                  </a:xfrm>
                </p:grpSpPr>
                <p:sp>
                  <p:nvSpPr>
                    <p:cNvPr id="706581" name="Line 9"/>
                    <p:cNvSpPr>
                      <a:spLocks noChangeShapeType="1"/>
                    </p:cNvSpPr>
                    <p:nvPr/>
                  </p:nvSpPr>
                  <p:spPr bwMode="auto">
                    <a:xfrm>
                      <a:off x="2819400" y="6019800"/>
                      <a:ext cx="0" cy="152400"/>
                    </a:xfrm>
                    <a:prstGeom prst="line">
                      <a:avLst/>
                    </a:prstGeom>
                    <a:noFill/>
                    <a:ln w="9525">
                      <a:solidFill>
                        <a:schemeClr val="tx1"/>
                      </a:solidFill>
                      <a:round/>
                      <a:headEnd/>
                      <a:tailEnd/>
                    </a:ln>
                  </p:spPr>
                  <p:txBody>
                    <a:bodyPr/>
                    <a:lstStyle/>
                    <a:p>
                      <a:endParaRPr lang="zh-CN" altLang="en-US"/>
                    </a:p>
                  </p:txBody>
                </p:sp>
                <p:sp>
                  <p:nvSpPr>
                    <p:cNvPr id="706582" name="Line 10"/>
                    <p:cNvSpPr>
                      <a:spLocks noChangeShapeType="1"/>
                    </p:cNvSpPr>
                    <p:nvPr/>
                  </p:nvSpPr>
                  <p:spPr bwMode="auto">
                    <a:xfrm>
                      <a:off x="3581400" y="6019800"/>
                      <a:ext cx="0" cy="152400"/>
                    </a:xfrm>
                    <a:prstGeom prst="line">
                      <a:avLst/>
                    </a:prstGeom>
                    <a:noFill/>
                    <a:ln w="9525">
                      <a:solidFill>
                        <a:schemeClr val="tx1"/>
                      </a:solidFill>
                      <a:round/>
                      <a:headEnd/>
                      <a:tailEnd/>
                    </a:ln>
                  </p:spPr>
                  <p:txBody>
                    <a:bodyPr/>
                    <a:lstStyle/>
                    <a:p>
                      <a:endParaRPr lang="zh-CN" altLang="en-US"/>
                    </a:p>
                  </p:txBody>
                </p:sp>
              </p:grpSp>
              <p:sp>
                <p:nvSpPr>
                  <p:cNvPr id="706580" name="Line 11"/>
                  <p:cNvSpPr>
                    <a:spLocks noChangeShapeType="1"/>
                  </p:cNvSpPr>
                  <p:nvPr/>
                </p:nvSpPr>
                <p:spPr bwMode="auto">
                  <a:xfrm flipV="1">
                    <a:off x="4343400" y="6019800"/>
                    <a:ext cx="0" cy="152400"/>
                  </a:xfrm>
                  <a:prstGeom prst="line">
                    <a:avLst/>
                  </a:prstGeom>
                  <a:noFill/>
                  <a:ln w="9525">
                    <a:solidFill>
                      <a:schemeClr val="tx1"/>
                    </a:solidFill>
                    <a:round/>
                    <a:headEnd/>
                    <a:tailEnd/>
                  </a:ln>
                </p:spPr>
                <p:txBody>
                  <a:bodyPr/>
                  <a:lstStyle/>
                  <a:p>
                    <a:endParaRPr lang="zh-CN" altLang="en-US"/>
                  </a:p>
                </p:txBody>
              </p:sp>
            </p:grpSp>
            <p:grpSp>
              <p:nvGrpSpPr>
                <p:cNvPr id="706571" name="组合 19"/>
                <p:cNvGrpSpPr>
                  <a:grpSpLocks/>
                </p:cNvGrpSpPr>
                <p:nvPr/>
              </p:nvGrpSpPr>
              <p:grpSpPr bwMode="auto">
                <a:xfrm>
                  <a:off x="2057400" y="3429000"/>
                  <a:ext cx="5867400" cy="2743200"/>
                  <a:chOff x="2057400" y="3429000"/>
                  <a:chExt cx="5867400" cy="2743200"/>
                </a:xfrm>
              </p:grpSpPr>
              <p:grpSp>
                <p:nvGrpSpPr>
                  <p:cNvPr id="706572" name="组合 15"/>
                  <p:cNvGrpSpPr>
                    <a:grpSpLocks/>
                  </p:cNvGrpSpPr>
                  <p:nvPr/>
                </p:nvGrpSpPr>
                <p:grpSpPr bwMode="auto">
                  <a:xfrm>
                    <a:off x="2057400" y="3429000"/>
                    <a:ext cx="5867400" cy="2743200"/>
                    <a:chOff x="2057400" y="3429000"/>
                    <a:chExt cx="5867400" cy="2743200"/>
                  </a:xfrm>
                </p:grpSpPr>
                <p:sp>
                  <p:nvSpPr>
                    <p:cNvPr id="706576" name="Line 4"/>
                    <p:cNvSpPr>
                      <a:spLocks noChangeShapeType="1"/>
                    </p:cNvSpPr>
                    <p:nvPr/>
                  </p:nvSpPr>
                  <p:spPr bwMode="auto">
                    <a:xfrm>
                      <a:off x="2057400" y="3429000"/>
                      <a:ext cx="0" cy="2743200"/>
                    </a:xfrm>
                    <a:prstGeom prst="line">
                      <a:avLst/>
                    </a:prstGeom>
                    <a:noFill/>
                    <a:ln w="28575">
                      <a:solidFill>
                        <a:schemeClr val="tx1"/>
                      </a:solidFill>
                      <a:round/>
                      <a:headEnd/>
                      <a:tailEnd/>
                    </a:ln>
                  </p:spPr>
                  <p:txBody>
                    <a:bodyPr/>
                    <a:lstStyle/>
                    <a:p>
                      <a:endParaRPr lang="zh-CN" altLang="en-US"/>
                    </a:p>
                  </p:txBody>
                </p:sp>
                <p:sp>
                  <p:nvSpPr>
                    <p:cNvPr id="706577" name="Line 5"/>
                    <p:cNvSpPr>
                      <a:spLocks noChangeShapeType="1"/>
                    </p:cNvSpPr>
                    <p:nvPr/>
                  </p:nvSpPr>
                  <p:spPr bwMode="auto">
                    <a:xfrm>
                      <a:off x="2057400" y="6172200"/>
                      <a:ext cx="5867400" cy="0"/>
                    </a:xfrm>
                    <a:prstGeom prst="line">
                      <a:avLst/>
                    </a:prstGeom>
                    <a:noFill/>
                    <a:ln w="28575">
                      <a:solidFill>
                        <a:schemeClr val="tx1"/>
                      </a:solidFill>
                      <a:round/>
                      <a:headEnd/>
                      <a:tailEnd/>
                    </a:ln>
                  </p:spPr>
                  <p:txBody>
                    <a:bodyPr/>
                    <a:lstStyle/>
                    <a:p>
                      <a:endParaRPr lang="zh-CN" altLang="en-US"/>
                    </a:p>
                  </p:txBody>
                </p:sp>
                <p:sp>
                  <p:nvSpPr>
                    <p:cNvPr id="706578" name="Freeform 6"/>
                    <p:cNvSpPr>
                      <a:spLocks/>
                    </p:cNvSpPr>
                    <p:nvPr/>
                  </p:nvSpPr>
                  <p:spPr bwMode="auto">
                    <a:xfrm>
                      <a:off x="2133600" y="4076700"/>
                      <a:ext cx="4876800" cy="2095500"/>
                    </a:xfrm>
                    <a:custGeom>
                      <a:avLst/>
                      <a:gdLst>
                        <a:gd name="T0" fmla="*/ 0 w 3072"/>
                        <a:gd name="T1" fmla="*/ 2147483647 h 1320"/>
                        <a:gd name="T2" fmla="*/ 2147483647 w 3072"/>
                        <a:gd name="T3" fmla="*/ 2147483647 h 1320"/>
                        <a:gd name="T4" fmla="*/ 2147483647 w 3072"/>
                        <a:gd name="T5" fmla="*/ 2147483647 h 1320"/>
                        <a:gd name="T6" fmla="*/ 2147483647 w 3072"/>
                        <a:gd name="T7" fmla="*/ 2147483647 h 1320"/>
                        <a:gd name="T8" fmla="*/ 0 60000 65536"/>
                        <a:gd name="T9" fmla="*/ 0 60000 65536"/>
                        <a:gd name="T10" fmla="*/ 0 60000 65536"/>
                        <a:gd name="T11" fmla="*/ 0 60000 65536"/>
                        <a:gd name="T12" fmla="*/ 0 w 3072"/>
                        <a:gd name="T13" fmla="*/ 0 h 1320"/>
                        <a:gd name="T14" fmla="*/ 3072 w 3072"/>
                        <a:gd name="T15" fmla="*/ 1320 h 1320"/>
                      </a:gdLst>
                      <a:ahLst/>
                      <a:cxnLst>
                        <a:cxn ang="T8">
                          <a:pos x="T0" y="T1"/>
                        </a:cxn>
                        <a:cxn ang="T9">
                          <a:pos x="T2" y="T3"/>
                        </a:cxn>
                        <a:cxn ang="T10">
                          <a:pos x="T4" y="T5"/>
                        </a:cxn>
                        <a:cxn ang="T11">
                          <a:pos x="T6" y="T7"/>
                        </a:cxn>
                      </a:cxnLst>
                      <a:rect l="T12" t="T13" r="T14" b="T15"/>
                      <a:pathLst>
                        <a:path w="3072" h="1320">
                          <a:moveTo>
                            <a:pt x="0" y="24"/>
                          </a:moveTo>
                          <a:cubicBezTo>
                            <a:pt x="460" y="12"/>
                            <a:pt x="920" y="0"/>
                            <a:pt x="1344" y="72"/>
                          </a:cubicBezTo>
                          <a:cubicBezTo>
                            <a:pt x="1768" y="144"/>
                            <a:pt x="2256" y="248"/>
                            <a:pt x="2544" y="456"/>
                          </a:cubicBezTo>
                          <a:cubicBezTo>
                            <a:pt x="2832" y="664"/>
                            <a:pt x="2968" y="1160"/>
                            <a:pt x="3072" y="1320"/>
                          </a:cubicBezTo>
                        </a:path>
                      </a:pathLst>
                    </a:custGeom>
                    <a:noFill/>
                    <a:ln w="28575">
                      <a:solidFill>
                        <a:schemeClr val="tx1"/>
                      </a:solidFill>
                      <a:round/>
                      <a:headEnd/>
                      <a:tailEnd/>
                    </a:ln>
                  </p:spPr>
                  <p:txBody>
                    <a:bodyPr/>
                    <a:lstStyle/>
                    <a:p>
                      <a:endParaRPr lang="zh-CN" altLang="en-US"/>
                    </a:p>
                  </p:txBody>
                </p:sp>
              </p:grpSp>
              <p:grpSp>
                <p:nvGrpSpPr>
                  <p:cNvPr id="706573" name="组合 18"/>
                  <p:cNvGrpSpPr>
                    <a:grpSpLocks/>
                  </p:cNvGrpSpPr>
                  <p:nvPr/>
                </p:nvGrpSpPr>
                <p:grpSpPr bwMode="auto">
                  <a:xfrm>
                    <a:off x="5105400" y="6019800"/>
                    <a:ext cx="762000" cy="152400"/>
                    <a:chOff x="5105400" y="6019800"/>
                    <a:chExt cx="762000" cy="152400"/>
                  </a:xfrm>
                </p:grpSpPr>
                <p:sp>
                  <p:nvSpPr>
                    <p:cNvPr id="706574" name="Line 12"/>
                    <p:cNvSpPr>
                      <a:spLocks noChangeShapeType="1"/>
                    </p:cNvSpPr>
                    <p:nvPr/>
                  </p:nvSpPr>
                  <p:spPr bwMode="auto">
                    <a:xfrm>
                      <a:off x="5105400" y="6019800"/>
                      <a:ext cx="0" cy="152400"/>
                    </a:xfrm>
                    <a:prstGeom prst="line">
                      <a:avLst/>
                    </a:prstGeom>
                    <a:noFill/>
                    <a:ln w="9525">
                      <a:solidFill>
                        <a:schemeClr val="tx1"/>
                      </a:solidFill>
                      <a:round/>
                      <a:headEnd/>
                      <a:tailEnd/>
                    </a:ln>
                  </p:spPr>
                  <p:txBody>
                    <a:bodyPr/>
                    <a:lstStyle/>
                    <a:p>
                      <a:endParaRPr lang="zh-CN" altLang="en-US"/>
                    </a:p>
                  </p:txBody>
                </p:sp>
                <p:sp>
                  <p:nvSpPr>
                    <p:cNvPr id="706575" name="Line 13"/>
                    <p:cNvSpPr>
                      <a:spLocks noChangeShapeType="1"/>
                    </p:cNvSpPr>
                    <p:nvPr/>
                  </p:nvSpPr>
                  <p:spPr bwMode="auto">
                    <a:xfrm>
                      <a:off x="5867400" y="6019800"/>
                      <a:ext cx="0" cy="152400"/>
                    </a:xfrm>
                    <a:prstGeom prst="line">
                      <a:avLst/>
                    </a:prstGeom>
                    <a:noFill/>
                    <a:ln w="9525">
                      <a:solidFill>
                        <a:schemeClr val="tx1"/>
                      </a:solidFill>
                      <a:round/>
                      <a:headEnd/>
                      <a:tailEnd/>
                    </a:ln>
                  </p:spPr>
                  <p:txBody>
                    <a:bodyPr/>
                    <a:lstStyle/>
                    <a:p>
                      <a:endParaRPr lang="zh-CN" altLang="en-US"/>
                    </a:p>
                  </p:txBody>
                </p:sp>
              </p:grpSp>
            </p:grpSp>
          </p:grpSp>
        </p:grpSp>
      </p:grpSp>
      <p:sp>
        <p:nvSpPr>
          <p:cNvPr id="1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06565" name="TextBox 14"/>
          <p:cNvSpPr txBox="1">
            <a:spLocks noChangeArrowheads="1"/>
          </p:cNvSpPr>
          <p:nvPr/>
        </p:nvSpPr>
        <p:spPr bwMode="auto">
          <a:xfrm>
            <a:off x="2208213" y="1052514"/>
            <a:ext cx="5111750"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期权合约价格的构成</a:t>
            </a:r>
          </a:p>
        </p:txBody>
      </p:sp>
    </p:spTree>
    <p:extLst>
      <p:ext uri="{BB962C8B-B14F-4D97-AF65-F5344CB8AC3E}">
        <p14:creationId xmlns:p14="http://schemas.microsoft.com/office/powerpoint/2010/main" val="2003893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3"/>
          <p:cNvSpPr>
            <a:spLocks noGrp="1" noChangeArrowheads="1"/>
          </p:cNvSpPr>
          <p:nvPr>
            <p:ph type="body" idx="1"/>
          </p:nvPr>
        </p:nvSpPr>
        <p:spPr>
          <a:xfrm>
            <a:off x="1992313" y="1989139"/>
            <a:ext cx="7467600" cy="4103687"/>
          </a:xfrm>
        </p:spPr>
        <p:txBody>
          <a:bodyPr/>
          <a:lstStyle/>
          <a:p>
            <a:pPr eaLnBrk="1" hangingPunct="1"/>
            <a:r>
              <a:rPr lang="zh-CN" altLang="en-US" b="1">
                <a:latin typeface="Times New Roman" pitchFamily="18" charset="0"/>
                <a:ea typeface="华文细黑" pitchFamily="2" charset="-122"/>
                <a:cs typeface="Times New Roman" pitchFamily="18" charset="0"/>
              </a:rPr>
              <a:t>平价期权的时间价值最大</a:t>
            </a:r>
            <a:r>
              <a:rPr lang="en-US" altLang="zh-CN" b="1">
                <a:latin typeface="Times New Roman" pitchFamily="18" charset="0"/>
                <a:ea typeface="方正姚体" pitchFamily="2" charset="-122"/>
                <a:cs typeface="Times New Roman" pitchFamily="18" charset="0"/>
              </a:rPr>
              <a:t>(</a:t>
            </a:r>
            <a:r>
              <a:rPr lang="en-US" altLang="zh-CN" b="1">
                <a:solidFill>
                  <a:srgbClr val="FF0000"/>
                </a:solidFill>
                <a:latin typeface="Times New Roman" pitchFamily="18" charset="0"/>
                <a:ea typeface="方正姚体" pitchFamily="2" charset="-122"/>
                <a:cs typeface="Times New Roman" pitchFamily="18" charset="0"/>
              </a:rPr>
              <a:t>?</a:t>
            </a:r>
            <a:r>
              <a:rPr lang="en-US" altLang="zh-CN" b="1">
                <a:latin typeface="Times New Roman" pitchFamily="18" charset="0"/>
                <a:ea typeface="方正姚体" pitchFamily="2" charset="-122"/>
                <a:cs typeface="Times New Roman" pitchFamily="18" charset="0"/>
              </a:rPr>
              <a:t>)</a:t>
            </a: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endParaRPr lang="zh-CN" altLang="en-US" b="1">
              <a:latin typeface="Times New Roman" pitchFamily="18" charset="0"/>
              <a:ea typeface="华文细黑" pitchFamily="2" charset="-122"/>
              <a:cs typeface="Times New Roman" pitchFamily="18" charset="0"/>
            </a:endParaRPr>
          </a:p>
        </p:txBody>
      </p:sp>
      <p:sp>
        <p:nvSpPr>
          <p:cNvPr id="1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07588" name="TextBox 14"/>
          <p:cNvSpPr txBox="1">
            <a:spLocks noChangeArrowheads="1"/>
          </p:cNvSpPr>
          <p:nvPr/>
        </p:nvSpPr>
        <p:spPr bwMode="auto">
          <a:xfrm>
            <a:off x="2208213" y="1412876"/>
            <a:ext cx="5111750"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期权合约价格的构成</a:t>
            </a:r>
            <a:endParaRPr lang="zh-CN" altLang="en-US" sz="2800" b="1">
              <a:solidFill>
                <a:srgbClr val="FF0000"/>
              </a:solidFill>
              <a:latin typeface="Times New Roman" pitchFamily="18" charset="0"/>
              <a:ea typeface="方正姚体" pitchFamily="2" charset="-122"/>
              <a:cs typeface="Times New Roman" pitchFamily="18" charset="0"/>
            </a:endParaRPr>
          </a:p>
        </p:txBody>
      </p:sp>
      <p:grpSp>
        <p:nvGrpSpPr>
          <p:cNvPr id="2" name="组合 26"/>
          <p:cNvGrpSpPr>
            <a:grpSpLocks/>
          </p:cNvGrpSpPr>
          <p:nvPr/>
        </p:nvGrpSpPr>
        <p:grpSpPr bwMode="auto">
          <a:xfrm>
            <a:off x="1919288" y="2781300"/>
            <a:ext cx="7777162" cy="3240088"/>
            <a:chOff x="395536" y="2780928"/>
            <a:chExt cx="7776864" cy="3240360"/>
          </a:xfrm>
        </p:grpSpPr>
        <p:sp>
          <p:nvSpPr>
            <p:cNvPr id="707590" name="Rectangle 8"/>
            <p:cNvSpPr>
              <a:spLocks noChangeArrowheads="1"/>
            </p:cNvSpPr>
            <p:nvPr/>
          </p:nvSpPr>
          <p:spPr bwMode="auto">
            <a:xfrm>
              <a:off x="7236296" y="5373216"/>
              <a:ext cx="936104" cy="432048"/>
            </a:xfrm>
            <a:prstGeom prst="rect">
              <a:avLst/>
            </a:prstGeom>
            <a:solidFill>
              <a:schemeClr val="accent1"/>
            </a:solidFill>
            <a:ln w="9525">
              <a:noFill/>
              <a:miter lim="800000"/>
              <a:headEnd/>
              <a:tailEnd/>
            </a:ln>
          </p:spPr>
          <p:txBody>
            <a:bodyPr wrap="none" anchor="ctr"/>
            <a:lstStyle/>
            <a:p>
              <a:r>
                <a:rPr lang="zh-CN" altLang="en-US" sz="2400" b="1">
                  <a:ea typeface="华文中宋" pitchFamily="2" charset="-122"/>
                </a:rPr>
                <a:t>实值</a:t>
              </a:r>
            </a:p>
          </p:txBody>
        </p:sp>
        <p:grpSp>
          <p:nvGrpSpPr>
            <p:cNvPr id="707591" name="组合 23"/>
            <p:cNvGrpSpPr>
              <a:grpSpLocks/>
            </p:cNvGrpSpPr>
            <p:nvPr/>
          </p:nvGrpSpPr>
          <p:grpSpPr bwMode="auto">
            <a:xfrm>
              <a:off x="1331640" y="2780928"/>
              <a:ext cx="6014614" cy="2743200"/>
              <a:chOff x="1533525" y="3429000"/>
              <a:chExt cx="6014614" cy="2743200"/>
            </a:xfrm>
          </p:grpSpPr>
          <p:grpSp>
            <p:nvGrpSpPr>
              <p:cNvPr id="707594" name="组合 22"/>
              <p:cNvGrpSpPr>
                <a:grpSpLocks/>
              </p:cNvGrpSpPr>
              <p:nvPr/>
            </p:nvGrpSpPr>
            <p:grpSpPr bwMode="auto">
              <a:xfrm>
                <a:off x="5105400" y="6019800"/>
                <a:ext cx="762000" cy="152400"/>
                <a:chOff x="5105400" y="6019800"/>
                <a:chExt cx="762000" cy="152400"/>
              </a:xfrm>
            </p:grpSpPr>
            <p:sp>
              <p:nvSpPr>
                <p:cNvPr id="707607" name="Line 12"/>
                <p:cNvSpPr>
                  <a:spLocks noChangeShapeType="1"/>
                </p:cNvSpPr>
                <p:nvPr/>
              </p:nvSpPr>
              <p:spPr bwMode="auto">
                <a:xfrm>
                  <a:off x="5105400" y="6019800"/>
                  <a:ext cx="0" cy="152400"/>
                </a:xfrm>
                <a:prstGeom prst="line">
                  <a:avLst/>
                </a:prstGeom>
                <a:noFill/>
                <a:ln w="9525">
                  <a:solidFill>
                    <a:schemeClr val="tx1"/>
                  </a:solidFill>
                  <a:round/>
                  <a:headEnd/>
                  <a:tailEnd/>
                </a:ln>
              </p:spPr>
              <p:txBody>
                <a:bodyPr/>
                <a:lstStyle/>
                <a:p>
                  <a:endParaRPr lang="zh-CN" altLang="en-US"/>
                </a:p>
              </p:txBody>
            </p:sp>
            <p:sp>
              <p:nvSpPr>
                <p:cNvPr id="707608" name="Line 13"/>
                <p:cNvSpPr>
                  <a:spLocks noChangeShapeType="1"/>
                </p:cNvSpPr>
                <p:nvPr/>
              </p:nvSpPr>
              <p:spPr bwMode="auto">
                <a:xfrm>
                  <a:off x="5867400" y="6019800"/>
                  <a:ext cx="0" cy="152400"/>
                </a:xfrm>
                <a:prstGeom prst="line">
                  <a:avLst/>
                </a:prstGeom>
                <a:noFill/>
                <a:ln w="9525">
                  <a:solidFill>
                    <a:schemeClr val="tx1"/>
                  </a:solidFill>
                  <a:round/>
                  <a:headEnd/>
                  <a:tailEnd/>
                </a:ln>
              </p:spPr>
              <p:txBody>
                <a:bodyPr/>
                <a:lstStyle/>
                <a:p>
                  <a:endParaRPr lang="zh-CN" altLang="en-US"/>
                </a:p>
              </p:txBody>
            </p:sp>
          </p:grpSp>
          <p:grpSp>
            <p:nvGrpSpPr>
              <p:cNvPr id="707595" name="组合 21"/>
              <p:cNvGrpSpPr>
                <a:grpSpLocks/>
              </p:cNvGrpSpPr>
              <p:nvPr/>
            </p:nvGrpSpPr>
            <p:grpSpPr bwMode="auto">
              <a:xfrm>
                <a:off x="1533525" y="3429000"/>
                <a:ext cx="6014614" cy="2743200"/>
                <a:chOff x="1533525" y="3429000"/>
                <a:chExt cx="6014614" cy="2743200"/>
              </a:xfrm>
            </p:grpSpPr>
            <p:sp>
              <p:nvSpPr>
                <p:cNvPr id="707596" name="Line 9"/>
                <p:cNvSpPr>
                  <a:spLocks noChangeShapeType="1"/>
                </p:cNvSpPr>
                <p:nvPr/>
              </p:nvSpPr>
              <p:spPr bwMode="auto">
                <a:xfrm>
                  <a:off x="2819400" y="6019800"/>
                  <a:ext cx="0" cy="152400"/>
                </a:xfrm>
                <a:prstGeom prst="line">
                  <a:avLst/>
                </a:prstGeom>
                <a:noFill/>
                <a:ln w="9525">
                  <a:solidFill>
                    <a:schemeClr val="tx1"/>
                  </a:solidFill>
                  <a:round/>
                  <a:headEnd/>
                  <a:tailEnd/>
                </a:ln>
              </p:spPr>
              <p:txBody>
                <a:bodyPr/>
                <a:lstStyle/>
                <a:p>
                  <a:endParaRPr lang="zh-CN" altLang="en-US"/>
                </a:p>
              </p:txBody>
            </p:sp>
            <p:sp>
              <p:nvSpPr>
                <p:cNvPr id="707597" name="Line 10"/>
                <p:cNvSpPr>
                  <a:spLocks noChangeShapeType="1"/>
                </p:cNvSpPr>
                <p:nvPr/>
              </p:nvSpPr>
              <p:spPr bwMode="auto">
                <a:xfrm>
                  <a:off x="3581400" y="6019800"/>
                  <a:ext cx="0" cy="152400"/>
                </a:xfrm>
                <a:prstGeom prst="line">
                  <a:avLst/>
                </a:prstGeom>
                <a:noFill/>
                <a:ln w="9525">
                  <a:solidFill>
                    <a:schemeClr val="tx1"/>
                  </a:solidFill>
                  <a:round/>
                  <a:headEnd/>
                  <a:tailEnd/>
                </a:ln>
              </p:spPr>
              <p:txBody>
                <a:bodyPr/>
                <a:lstStyle/>
                <a:p>
                  <a:endParaRPr lang="zh-CN" altLang="en-US"/>
                </a:p>
              </p:txBody>
            </p:sp>
            <p:grpSp>
              <p:nvGrpSpPr>
                <p:cNvPr id="707598" name="组合 20"/>
                <p:cNvGrpSpPr>
                  <a:grpSpLocks/>
                </p:cNvGrpSpPr>
                <p:nvPr/>
              </p:nvGrpSpPr>
              <p:grpSpPr bwMode="auto">
                <a:xfrm>
                  <a:off x="1533525" y="3429000"/>
                  <a:ext cx="6014614" cy="2743200"/>
                  <a:chOff x="1533525" y="3429000"/>
                  <a:chExt cx="6014614" cy="2743200"/>
                </a:xfrm>
              </p:grpSpPr>
              <p:sp>
                <p:nvSpPr>
                  <p:cNvPr id="707599" name="Rectangle 7"/>
                  <p:cNvSpPr>
                    <a:spLocks noChangeArrowheads="1"/>
                  </p:cNvSpPr>
                  <p:nvPr/>
                </p:nvSpPr>
                <p:spPr bwMode="auto">
                  <a:xfrm>
                    <a:off x="4413845" y="3501008"/>
                    <a:ext cx="1502221" cy="473968"/>
                  </a:xfrm>
                  <a:prstGeom prst="rect">
                    <a:avLst/>
                  </a:prstGeom>
                  <a:solidFill>
                    <a:schemeClr val="accent1"/>
                  </a:solidFill>
                  <a:ln w="9525">
                    <a:noFill/>
                    <a:miter lim="800000"/>
                    <a:headEnd/>
                    <a:tailEnd/>
                  </a:ln>
                </p:spPr>
                <p:txBody>
                  <a:bodyPr wrap="none" anchor="ctr"/>
                  <a:lstStyle/>
                  <a:p>
                    <a:r>
                      <a:rPr lang="zh-CN" altLang="en-US" sz="2400" b="1">
                        <a:ea typeface="华文中宋" pitchFamily="2" charset="-122"/>
                      </a:rPr>
                      <a:t>时间价值</a:t>
                    </a:r>
                  </a:p>
                </p:txBody>
              </p:sp>
              <p:grpSp>
                <p:nvGrpSpPr>
                  <p:cNvPr id="707600" name="组合 19"/>
                  <p:cNvGrpSpPr>
                    <a:grpSpLocks/>
                  </p:cNvGrpSpPr>
                  <p:nvPr/>
                </p:nvGrpSpPr>
                <p:grpSpPr bwMode="auto">
                  <a:xfrm>
                    <a:off x="1533525" y="3429000"/>
                    <a:ext cx="6014614" cy="2743200"/>
                    <a:chOff x="1533525" y="3429000"/>
                    <a:chExt cx="6014614" cy="2743200"/>
                  </a:xfrm>
                </p:grpSpPr>
                <p:grpSp>
                  <p:nvGrpSpPr>
                    <p:cNvPr id="707601" name="组合 18"/>
                    <p:cNvGrpSpPr>
                      <a:grpSpLocks/>
                    </p:cNvGrpSpPr>
                    <p:nvPr/>
                  </p:nvGrpSpPr>
                  <p:grpSpPr bwMode="auto">
                    <a:xfrm>
                      <a:off x="1533525" y="3429000"/>
                      <a:ext cx="5881539" cy="2743200"/>
                      <a:chOff x="1533525" y="3429000"/>
                      <a:chExt cx="5881539" cy="2743200"/>
                    </a:xfrm>
                  </p:grpSpPr>
                  <p:grpSp>
                    <p:nvGrpSpPr>
                      <p:cNvPr id="707603" name="组合 17"/>
                      <p:cNvGrpSpPr>
                        <a:grpSpLocks/>
                      </p:cNvGrpSpPr>
                      <p:nvPr/>
                    </p:nvGrpSpPr>
                    <p:grpSpPr bwMode="auto">
                      <a:xfrm>
                        <a:off x="1547664" y="3429000"/>
                        <a:ext cx="5867400" cy="2743200"/>
                        <a:chOff x="1547664" y="3429000"/>
                        <a:chExt cx="5867400" cy="2743200"/>
                      </a:xfrm>
                    </p:grpSpPr>
                    <p:sp>
                      <p:nvSpPr>
                        <p:cNvPr id="707605" name="Line 4"/>
                        <p:cNvSpPr>
                          <a:spLocks noChangeShapeType="1"/>
                        </p:cNvSpPr>
                        <p:nvPr/>
                      </p:nvSpPr>
                      <p:spPr bwMode="auto">
                        <a:xfrm>
                          <a:off x="4355976" y="3429000"/>
                          <a:ext cx="0" cy="2743200"/>
                        </a:xfrm>
                        <a:prstGeom prst="line">
                          <a:avLst/>
                        </a:prstGeom>
                        <a:noFill/>
                        <a:ln w="28575">
                          <a:solidFill>
                            <a:schemeClr val="tx1"/>
                          </a:solidFill>
                          <a:round/>
                          <a:headEnd/>
                          <a:tailEnd/>
                        </a:ln>
                      </p:spPr>
                      <p:txBody>
                        <a:bodyPr/>
                        <a:lstStyle/>
                        <a:p>
                          <a:endParaRPr lang="zh-CN" altLang="en-US"/>
                        </a:p>
                      </p:txBody>
                    </p:sp>
                    <p:sp>
                      <p:nvSpPr>
                        <p:cNvPr id="707606" name="Line 5"/>
                        <p:cNvSpPr>
                          <a:spLocks noChangeShapeType="1"/>
                        </p:cNvSpPr>
                        <p:nvPr/>
                      </p:nvSpPr>
                      <p:spPr bwMode="auto">
                        <a:xfrm>
                          <a:off x="1547664" y="6165304"/>
                          <a:ext cx="5867400" cy="0"/>
                        </a:xfrm>
                        <a:prstGeom prst="line">
                          <a:avLst/>
                        </a:prstGeom>
                        <a:noFill/>
                        <a:ln w="28575">
                          <a:solidFill>
                            <a:schemeClr val="tx1"/>
                          </a:solidFill>
                          <a:round/>
                          <a:headEnd/>
                          <a:tailEnd/>
                        </a:ln>
                      </p:spPr>
                      <p:txBody>
                        <a:bodyPr/>
                        <a:lstStyle/>
                        <a:p>
                          <a:endParaRPr lang="zh-CN" altLang="en-US"/>
                        </a:p>
                      </p:txBody>
                    </p:sp>
                  </p:grpSp>
                  <p:sp>
                    <p:nvSpPr>
                      <p:cNvPr id="16" name="任意多边形 15"/>
                      <p:cNvSpPr/>
                      <p:nvPr/>
                    </p:nvSpPr>
                    <p:spPr>
                      <a:xfrm>
                        <a:off x="1534010" y="4221229"/>
                        <a:ext cx="2822467" cy="1808314"/>
                      </a:xfrm>
                      <a:custGeom>
                        <a:avLst/>
                        <a:gdLst>
                          <a:gd name="connsiteX0" fmla="*/ 2838450 w 2838450"/>
                          <a:gd name="connsiteY0" fmla="*/ 0 h 1876425"/>
                          <a:gd name="connsiteX1" fmla="*/ 2152650 w 2838450"/>
                          <a:gd name="connsiteY1" fmla="*/ 1152525 h 1876425"/>
                          <a:gd name="connsiteX2" fmla="*/ 0 w 2838450"/>
                          <a:gd name="connsiteY2" fmla="*/ 1876425 h 1876425"/>
                        </a:gdLst>
                        <a:ahLst/>
                        <a:cxnLst>
                          <a:cxn ang="0">
                            <a:pos x="connsiteX0" y="connsiteY0"/>
                          </a:cxn>
                          <a:cxn ang="0">
                            <a:pos x="connsiteX1" y="connsiteY1"/>
                          </a:cxn>
                          <a:cxn ang="0">
                            <a:pos x="connsiteX2" y="connsiteY2"/>
                          </a:cxn>
                        </a:cxnLst>
                        <a:rect l="l" t="t" r="r" b="b"/>
                        <a:pathLst>
                          <a:path w="2838450" h="1876425">
                            <a:moveTo>
                              <a:pt x="2838450" y="0"/>
                            </a:moveTo>
                            <a:cubicBezTo>
                              <a:pt x="2732087" y="419894"/>
                              <a:pt x="2625725" y="839788"/>
                              <a:pt x="2152650" y="1152525"/>
                            </a:cubicBezTo>
                            <a:cubicBezTo>
                              <a:pt x="1679575" y="1465262"/>
                              <a:pt x="839787" y="1670843"/>
                              <a:pt x="0" y="1876425"/>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dirty="0"/>
                      </a:p>
                    </p:txBody>
                  </p:sp>
                </p:grpSp>
                <p:sp>
                  <p:nvSpPr>
                    <p:cNvPr id="17" name="任意多边形 16"/>
                    <p:cNvSpPr/>
                    <p:nvPr/>
                  </p:nvSpPr>
                  <p:spPr>
                    <a:xfrm>
                      <a:off x="4342190" y="4221229"/>
                      <a:ext cx="3206627" cy="1728932"/>
                    </a:xfrm>
                    <a:custGeom>
                      <a:avLst/>
                      <a:gdLst>
                        <a:gd name="connsiteX0" fmla="*/ 65087 w 2684462"/>
                        <a:gd name="connsiteY0" fmla="*/ 0 h 1695450"/>
                        <a:gd name="connsiteX1" fmla="*/ 436562 w 2684462"/>
                        <a:gd name="connsiteY1" fmla="*/ 1247775 h 1695450"/>
                        <a:gd name="connsiteX2" fmla="*/ 2684462 w 2684462"/>
                        <a:gd name="connsiteY2" fmla="*/ 1695450 h 1695450"/>
                        <a:gd name="connsiteX0" fmla="*/ 32544 w 2717006"/>
                        <a:gd name="connsiteY0" fmla="*/ 0 h 1695450"/>
                        <a:gd name="connsiteX1" fmla="*/ 469106 w 2717006"/>
                        <a:gd name="connsiteY1" fmla="*/ 1247775 h 1695450"/>
                        <a:gd name="connsiteX2" fmla="*/ 2717006 w 2717006"/>
                        <a:gd name="connsiteY2" fmla="*/ 1695450 h 1695450"/>
                        <a:gd name="connsiteX0" fmla="*/ 32544 w 2717006"/>
                        <a:gd name="connsiteY0" fmla="*/ 0 h 1695450"/>
                        <a:gd name="connsiteX1" fmla="*/ 608608 w 2717006"/>
                        <a:gd name="connsiteY1" fmla="*/ 1224136 h 1695450"/>
                        <a:gd name="connsiteX2" fmla="*/ 2717006 w 2717006"/>
                        <a:gd name="connsiteY2" fmla="*/ 1695450 h 1695450"/>
                        <a:gd name="connsiteX0" fmla="*/ 32544 w 2717006"/>
                        <a:gd name="connsiteY0" fmla="*/ 0 h 1695450"/>
                        <a:gd name="connsiteX1" fmla="*/ 752624 w 2717006"/>
                        <a:gd name="connsiteY1" fmla="*/ 1224136 h 1695450"/>
                        <a:gd name="connsiteX2" fmla="*/ 2717006 w 2717006"/>
                        <a:gd name="connsiteY2" fmla="*/ 1695450 h 1695450"/>
                        <a:gd name="connsiteX0" fmla="*/ 32544 w 2749550"/>
                        <a:gd name="connsiteY0" fmla="*/ 0 h 1695450"/>
                        <a:gd name="connsiteX1" fmla="*/ 785168 w 2749550"/>
                        <a:gd name="connsiteY1" fmla="*/ 1224136 h 1695450"/>
                        <a:gd name="connsiteX2" fmla="*/ 2749550 w 2749550"/>
                        <a:gd name="connsiteY2" fmla="*/ 1695450 h 1695450"/>
                        <a:gd name="connsiteX0" fmla="*/ 32544 w 2749550"/>
                        <a:gd name="connsiteY0" fmla="*/ 0 h 1695450"/>
                        <a:gd name="connsiteX1" fmla="*/ 785168 w 2749550"/>
                        <a:gd name="connsiteY1" fmla="*/ 1224136 h 1695450"/>
                        <a:gd name="connsiteX2" fmla="*/ 2749550 w 2749550"/>
                        <a:gd name="connsiteY2" fmla="*/ 1695450 h 1695450"/>
                      </a:gdLst>
                      <a:ahLst/>
                      <a:cxnLst>
                        <a:cxn ang="0">
                          <a:pos x="connsiteX0" y="connsiteY0"/>
                        </a:cxn>
                        <a:cxn ang="0">
                          <a:pos x="connsiteX1" y="connsiteY1"/>
                        </a:cxn>
                        <a:cxn ang="0">
                          <a:pos x="connsiteX2" y="connsiteY2"/>
                        </a:cxn>
                      </a:cxnLst>
                      <a:rect l="l" t="t" r="r" b="b"/>
                      <a:pathLst>
                        <a:path w="2749550" h="1695450">
                          <a:moveTo>
                            <a:pt x="32544" y="0"/>
                          </a:moveTo>
                          <a:cubicBezTo>
                            <a:pt x="0" y="482600"/>
                            <a:pt x="332334" y="941561"/>
                            <a:pt x="785168" y="1224136"/>
                          </a:cubicBezTo>
                          <a:cubicBezTo>
                            <a:pt x="1238002" y="1506711"/>
                            <a:pt x="1843881" y="1612900"/>
                            <a:pt x="2749550" y="16954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grpSp>
          </p:grpSp>
        </p:grpSp>
        <p:sp>
          <p:nvSpPr>
            <p:cNvPr id="707592" name="Rectangle 8"/>
            <p:cNvSpPr>
              <a:spLocks noChangeArrowheads="1"/>
            </p:cNvSpPr>
            <p:nvPr/>
          </p:nvSpPr>
          <p:spPr bwMode="auto">
            <a:xfrm>
              <a:off x="395536" y="5373216"/>
              <a:ext cx="936104" cy="432048"/>
            </a:xfrm>
            <a:prstGeom prst="rect">
              <a:avLst/>
            </a:prstGeom>
            <a:solidFill>
              <a:schemeClr val="accent1"/>
            </a:solidFill>
            <a:ln w="9525">
              <a:noFill/>
              <a:miter lim="800000"/>
              <a:headEnd/>
              <a:tailEnd/>
            </a:ln>
          </p:spPr>
          <p:txBody>
            <a:bodyPr wrap="none" anchor="ctr"/>
            <a:lstStyle/>
            <a:p>
              <a:r>
                <a:rPr lang="zh-CN" altLang="en-US" sz="2400" b="1">
                  <a:ea typeface="华文中宋" pitchFamily="2" charset="-122"/>
                </a:rPr>
                <a:t>虚值</a:t>
              </a:r>
            </a:p>
          </p:txBody>
        </p:sp>
        <p:sp>
          <p:nvSpPr>
            <p:cNvPr id="707593" name="Rectangle 8"/>
            <p:cNvSpPr>
              <a:spLocks noChangeArrowheads="1"/>
            </p:cNvSpPr>
            <p:nvPr/>
          </p:nvSpPr>
          <p:spPr bwMode="auto">
            <a:xfrm>
              <a:off x="3707904" y="5589240"/>
              <a:ext cx="936104" cy="432048"/>
            </a:xfrm>
            <a:prstGeom prst="rect">
              <a:avLst/>
            </a:prstGeom>
            <a:solidFill>
              <a:schemeClr val="accent1"/>
            </a:solidFill>
            <a:ln w="9525">
              <a:noFill/>
              <a:miter lim="800000"/>
              <a:headEnd/>
              <a:tailEnd/>
            </a:ln>
          </p:spPr>
          <p:txBody>
            <a:bodyPr wrap="none" anchor="ctr"/>
            <a:lstStyle/>
            <a:p>
              <a:r>
                <a:rPr lang="zh-CN" altLang="en-US" sz="2400" b="1">
                  <a:ea typeface="华文中宋" pitchFamily="2" charset="-122"/>
                </a:rPr>
                <a:t>平价</a:t>
              </a:r>
            </a:p>
          </p:txBody>
        </p:sp>
      </p:grpSp>
    </p:spTree>
    <p:extLst>
      <p:ext uri="{BB962C8B-B14F-4D97-AF65-F5344CB8AC3E}">
        <p14:creationId xmlns:p14="http://schemas.microsoft.com/office/powerpoint/2010/main" val="3241622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3"/>
          <p:cNvSpPr>
            <a:spLocks noGrp="1" noChangeArrowheads="1"/>
          </p:cNvSpPr>
          <p:nvPr>
            <p:ph type="body" idx="1"/>
          </p:nvPr>
        </p:nvSpPr>
        <p:spPr>
          <a:xfrm>
            <a:off x="1992313" y="1773239"/>
            <a:ext cx="7467600" cy="4873625"/>
          </a:xfrm>
        </p:spPr>
        <p:txBody>
          <a:bodyPr/>
          <a:lstStyle/>
          <a:p>
            <a:pPr eaLnBrk="1" hangingPunct="1"/>
            <a:r>
              <a:rPr lang="zh-CN" altLang="en-US" smtClean="0"/>
              <a:t>看涨期权价格的构成</a:t>
            </a:r>
          </a:p>
        </p:txBody>
      </p:sp>
      <p:grpSp>
        <p:nvGrpSpPr>
          <p:cNvPr id="708611" name="Group 4"/>
          <p:cNvGrpSpPr>
            <a:grpSpLocks/>
          </p:cNvGrpSpPr>
          <p:nvPr/>
        </p:nvGrpSpPr>
        <p:grpSpPr bwMode="auto">
          <a:xfrm>
            <a:off x="2279651" y="2420939"/>
            <a:ext cx="6911975" cy="3811587"/>
            <a:chOff x="839" y="1680"/>
            <a:chExt cx="4354" cy="2401"/>
          </a:xfrm>
        </p:grpSpPr>
        <p:grpSp>
          <p:nvGrpSpPr>
            <p:cNvPr id="708614" name="Group 5"/>
            <p:cNvGrpSpPr>
              <a:grpSpLocks/>
            </p:cNvGrpSpPr>
            <p:nvPr/>
          </p:nvGrpSpPr>
          <p:grpSpPr bwMode="auto">
            <a:xfrm>
              <a:off x="1104" y="1680"/>
              <a:ext cx="4089" cy="2160"/>
              <a:chOff x="960" y="1776"/>
              <a:chExt cx="4089" cy="2160"/>
            </a:xfrm>
          </p:grpSpPr>
          <p:pic>
            <p:nvPicPr>
              <p:cNvPr id="708619" name="Picture 6"/>
              <p:cNvPicPr>
                <a:picLocks noChangeAspect="1" noChangeArrowheads="1"/>
              </p:cNvPicPr>
              <p:nvPr/>
            </p:nvPicPr>
            <p:blipFill>
              <a:blip r:embed="rId2" cstate="print"/>
              <a:srcRect/>
              <a:stretch>
                <a:fillRect/>
              </a:stretch>
            </p:blipFill>
            <p:spPr bwMode="auto">
              <a:xfrm>
                <a:off x="960" y="1776"/>
                <a:ext cx="4080" cy="2160"/>
              </a:xfrm>
              <a:prstGeom prst="rect">
                <a:avLst/>
              </a:prstGeom>
              <a:noFill/>
              <a:ln w="9525">
                <a:noFill/>
                <a:miter lim="800000"/>
                <a:headEnd/>
                <a:tailEnd/>
              </a:ln>
            </p:spPr>
          </p:pic>
          <p:grpSp>
            <p:nvGrpSpPr>
              <p:cNvPr id="708620" name="Group 7"/>
              <p:cNvGrpSpPr>
                <a:grpSpLocks/>
              </p:cNvGrpSpPr>
              <p:nvPr/>
            </p:nvGrpSpPr>
            <p:grpSpPr bwMode="auto">
              <a:xfrm>
                <a:off x="1330" y="2544"/>
                <a:ext cx="3719" cy="1273"/>
                <a:chOff x="1330" y="2544"/>
                <a:chExt cx="3719" cy="1273"/>
              </a:xfrm>
            </p:grpSpPr>
            <p:sp>
              <p:nvSpPr>
                <p:cNvPr id="708621" name="Rectangle 8"/>
                <p:cNvSpPr>
                  <a:spLocks noChangeArrowheads="1"/>
                </p:cNvSpPr>
                <p:nvPr/>
              </p:nvSpPr>
              <p:spPr bwMode="auto">
                <a:xfrm>
                  <a:off x="3507" y="3590"/>
                  <a:ext cx="272" cy="227"/>
                </a:xfrm>
                <a:prstGeom prst="rect">
                  <a:avLst/>
                </a:prstGeom>
                <a:solidFill>
                  <a:schemeClr val="accent1"/>
                </a:solidFill>
                <a:ln w="9525">
                  <a:noFill/>
                  <a:miter lim="800000"/>
                  <a:headEnd/>
                  <a:tailEnd/>
                </a:ln>
              </p:spPr>
              <p:txBody>
                <a:bodyPr wrap="none" anchor="ctr"/>
                <a:lstStyle/>
                <a:p>
                  <a:r>
                    <a:rPr lang="en-US" altLang="zh-CN" sz="2400" b="1">
                      <a:latin typeface="Times New Roman" pitchFamily="18" charset="0"/>
                      <a:ea typeface="宋体" charset="-122"/>
                      <a:cs typeface="Times New Roman" pitchFamily="18" charset="0"/>
                    </a:rPr>
                    <a:t>45</a:t>
                  </a:r>
                  <a:r>
                    <a:rPr lang="en-US" altLang="zh-CN" sz="2400" b="1" baseline="30000">
                      <a:latin typeface="Times New Roman" pitchFamily="18" charset="0"/>
                      <a:ea typeface="宋体" charset="-122"/>
                      <a:cs typeface="Times New Roman" pitchFamily="18" charset="0"/>
                    </a:rPr>
                    <a:t>0</a:t>
                  </a:r>
                  <a:endParaRPr lang="en-US" altLang="zh-CN" sz="2400" b="1">
                    <a:latin typeface="Times New Roman" pitchFamily="18" charset="0"/>
                    <a:ea typeface="宋体" charset="-122"/>
                    <a:cs typeface="Times New Roman" pitchFamily="18" charset="0"/>
                  </a:endParaRPr>
                </a:p>
              </p:txBody>
            </p:sp>
            <p:sp>
              <p:nvSpPr>
                <p:cNvPr id="708622" name="Rectangle 9"/>
                <p:cNvSpPr>
                  <a:spLocks noChangeArrowheads="1"/>
                </p:cNvSpPr>
                <p:nvPr/>
              </p:nvSpPr>
              <p:spPr bwMode="auto">
                <a:xfrm>
                  <a:off x="1330" y="3168"/>
                  <a:ext cx="1358" cy="336"/>
                </a:xfrm>
                <a:prstGeom prst="rect">
                  <a:avLst/>
                </a:prstGeom>
                <a:solidFill>
                  <a:schemeClr val="accent1"/>
                </a:solidFill>
                <a:ln w="9525">
                  <a:solidFill>
                    <a:schemeClr val="tx1"/>
                  </a:solidFill>
                  <a:miter lim="800000"/>
                  <a:headEnd/>
                  <a:tailEnd/>
                </a:ln>
              </p:spPr>
              <p:txBody>
                <a:bodyPr wrap="none" anchor="ctr"/>
                <a:lstStyle/>
                <a:p>
                  <a:r>
                    <a:rPr lang="zh-CN" altLang="en-US" sz="2400" b="1">
                      <a:ea typeface="宋体" charset="-122"/>
                    </a:rPr>
                    <a:t>看涨期权价格</a:t>
                  </a:r>
                </a:p>
              </p:txBody>
            </p:sp>
            <p:sp>
              <p:nvSpPr>
                <p:cNvPr id="708623" name="Rectangle 10"/>
                <p:cNvSpPr>
                  <a:spLocks noChangeArrowheads="1"/>
                </p:cNvSpPr>
                <p:nvPr/>
              </p:nvSpPr>
              <p:spPr bwMode="auto">
                <a:xfrm>
                  <a:off x="4142" y="2976"/>
                  <a:ext cx="907" cy="336"/>
                </a:xfrm>
                <a:prstGeom prst="rect">
                  <a:avLst/>
                </a:prstGeom>
                <a:solidFill>
                  <a:schemeClr val="accent1"/>
                </a:solidFill>
                <a:ln w="9525">
                  <a:solidFill>
                    <a:schemeClr val="tx1"/>
                  </a:solidFill>
                  <a:miter lim="800000"/>
                  <a:headEnd/>
                  <a:tailEnd/>
                </a:ln>
              </p:spPr>
              <p:txBody>
                <a:bodyPr wrap="none" anchor="ctr"/>
                <a:lstStyle/>
                <a:p>
                  <a:r>
                    <a:rPr lang="zh-CN" altLang="en-US" sz="2400" b="1">
                      <a:ea typeface="宋体" charset="-122"/>
                    </a:rPr>
                    <a:t>内在价值</a:t>
                  </a:r>
                </a:p>
              </p:txBody>
            </p:sp>
            <p:sp>
              <p:nvSpPr>
                <p:cNvPr id="708624" name="Rectangle 11"/>
                <p:cNvSpPr>
                  <a:spLocks noChangeArrowheads="1"/>
                </p:cNvSpPr>
                <p:nvPr/>
              </p:nvSpPr>
              <p:spPr bwMode="auto">
                <a:xfrm>
                  <a:off x="2688" y="2544"/>
                  <a:ext cx="819" cy="336"/>
                </a:xfrm>
                <a:prstGeom prst="rect">
                  <a:avLst/>
                </a:prstGeom>
                <a:solidFill>
                  <a:schemeClr val="accent1"/>
                </a:solidFill>
                <a:ln w="9525">
                  <a:solidFill>
                    <a:schemeClr val="tx1"/>
                  </a:solidFill>
                  <a:miter lim="800000"/>
                  <a:headEnd/>
                  <a:tailEnd/>
                </a:ln>
              </p:spPr>
              <p:txBody>
                <a:bodyPr wrap="none" anchor="ctr"/>
                <a:lstStyle/>
                <a:p>
                  <a:r>
                    <a:rPr lang="zh-CN" altLang="en-US" sz="2400" b="1">
                      <a:ea typeface="宋体" charset="-122"/>
                    </a:rPr>
                    <a:t>时间价值</a:t>
                  </a:r>
                </a:p>
              </p:txBody>
            </p:sp>
            <p:sp>
              <p:nvSpPr>
                <p:cNvPr id="708625" name="Line 12"/>
                <p:cNvSpPr>
                  <a:spLocks noChangeShapeType="1"/>
                </p:cNvSpPr>
                <p:nvPr/>
              </p:nvSpPr>
              <p:spPr bwMode="auto">
                <a:xfrm>
                  <a:off x="2688" y="3360"/>
                  <a:ext cx="240" cy="48"/>
                </a:xfrm>
                <a:prstGeom prst="line">
                  <a:avLst/>
                </a:prstGeom>
                <a:noFill/>
                <a:ln w="9525">
                  <a:solidFill>
                    <a:schemeClr val="tx1"/>
                  </a:solidFill>
                  <a:round/>
                  <a:headEnd/>
                  <a:tailEnd type="triangle" w="med" len="med"/>
                </a:ln>
              </p:spPr>
              <p:txBody>
                <a:bodyPr/>
                <a:lstStyle/>
                <a:p>
                  <a:endParaRPr lang="zh-CN" altLang="en-US"/>
                </a:p>
              </p:txBody>
            </p:sp>
            <p:sp>
              <p:nvSpPr>
                <p:cNvPr id="708626" name="Line 13"/>
                <p:cNvSpPr>
                  <a:spLocks noChangeShapeType="1"/>
                </p:cNvSpPr>
                <p:nvPr/>
              </p:nvSpPr>
              <p:spPr bwMode="auto">
                <a:xfrm flipH="1">
                  <a:off x="3168" y="2880"/>
                  <a:ext cx="48" cy="672"/>
                </a:xfrm>
                <a:prstGeom prst="line">
                  <a:avLst/>
                </a:prstGeom>
                <a:noFill/>
                <a:ln w="9525">
                  <a:solidFill>
                    <a:schemeClr val="tx1"/>
                  </a:solidFill>
                  <a:round/>
                  <a:headEnd/>
                  <a:tailEnd type="triangle" w="med" len="med"/>
                </a:ln>
              </p:spPr>
              <p:txBody>
                <a:bodyPr/>
                <a:lstStyle/>
                <a:p>
                  <a:endParaRPr lang="zh-CN" altLang="en-US"/>
                </a:p>
              </p:txBody>
            </p:sp>
            <p:sp>
              <p:nvSpPr>
                <p:cNvPr id="708627" name="Line 14"/>
                <p:cNvSpPr>
                  <a:spLocks noChangeShapeType="1"/>
                </p:cNvSpPr>
                <p:nvPr/>
              </p:nvSpPr>
              <p:spPr bwMode="auto">
                <a:xfrm flipH="1">
                  <a:off x="3792" y="3120"/>
                  <a:ext cx="384" cy="96"/>
                </a:xfrm>
                <a:prstGeom prst="line">
                  <a:avLst/>
                </a:prstGeom>
                <a:noFill/>
                <a:ln w="9525">
                  <a:solidFill>
                    <a:schemeClr val="tx1"/>
                  </a:solidFill>
                  <a:round/>
                  <a:headEnd/>
                  <a:tailEnd type="triangle" w="med" len="med"/>
                </a:ln>
              </p:spPr>
              <p:txBody>
                <a:bodyPr/>
                <a:lstStyle/>
                <a:p>
                  <a:endParaRPr lang="zh-CN" altLang="en-US"/>
                </a:p>
              </p:txBody>
            </p:sp>
          </p:grpSp>
        </p:grpSp>
        <p:sp>
          <p:nvSpPr>
            <p:cNvPr id="708615" name="Rectangle 15"/>
            <p:cNvSpPr>
              <a:spLocks noChangeArrowheads="1"/>
            </p:cNvSpPr>
            <p:nvPr/>
          </p:nvSpPr>
          <p:spPr bwMode="auto">
            <a:xfrm>
              <a:off x="839" y="1706"/>
              <a:ext cx="222" cy="200"/>
            </a:xfrm>
            <a:prstGeom prst="rect">
              <a:avLst/>
            </a:prstGeom>
            <a:solidFill>
              <a:schemeClr val="accent1"/>
            </a:solidFill>
            <a:ln w="9525">
              <a:noFill/>
              <a:miter lim="800000"/>
              <a:headEnd/>
              <a:tailEnd/>
            </a:ln>
          </p:spPr>
          <p:txBody>
            <a:bodyPr wrap="none" anchor="ctr"/>
            <a:lstStyle/>
            <a:p>
              <a:r>
                <a:rPr lang="en-US" altLang="zh-CN" sz="2400" b="1">
                  <a:latin typeface="Times New Roman" pitchFamily="18" charset="0"/>
                  <a:ea typeface="宋体" charset="-122"/>
                  <a:cs typeface="Times New Roman" pitchFamily="18" charset="0"/>
                </a:rPr>
                <a:t>C</a:t>
              </a:r>
            </a:p>
          </p:txBody>
        </p:sp>
        <p:sp>
          <p:nvSpPr>
            <p:cNvPr id="708616" name="Rectangle 16"/>
            <p:cNvSpPr>
              <a:spLocks noChangeArrowheads="1"/>
            </p:cNvSpPr>
            <p:nvPr/>
          </p:nvSpPr>
          <p:spPr bwMode="auto">
            <a:xfrm>
              <a:off x="884" y="3657"/>
              <a:ext cx="220" cy="231"/>
            </a:xfrm>
            <a:prstGeom prst="rect">
              <a:avLst/>
            </a:prstGeom>
            <a:solidFill>
              <a:schemeClr val="accent1"/>
            </a:solidFill>
            <a:ln w="9525">
              <a:noFill/>
              <a:miter lim="800000"/>
              <a:headEnd/>
              <a:tailEnd/>
            </a:ln>
          </p:spPr>
          <p:txBody>
            <a:bodyPr wrap="none" anchor="ctr"/>
            <a:lstStyle/>
            <a:p>
              <a:r>
                <a:rPr lang="en-US" altLang="zh-CN" sz="2400" b="1">
                  <a:latin typeface="Times New Roman" pitchFamily="18" charset="0"/>
                  <a:ea typeface="宋体" charset="-122"/>
                  <a:cs typeface="Times New Roman" pitchFamily="18" charset="0"/>
                </a:rPr>
                <a:t>o</a:t>
              </a:r>
            </a:p>
          </p:txBody>
        </p:sp>
        <p:sp>
          <p:nvSpPr>
            <p:cNvPr id="708617" name="Rectangle 17"/>
            <p:cNvSpPr>
              <a:spLocks noChangeArrowheads="1"/>
            </p:cNvSpPr>
            <p:nvPr/>
          </p:nvSpPr>
          <p:spPr bwMode="auto">
            <a:xfrm>
              <a:off x="4921" y="3793"/>
              <a:ext cx="240" cy="288"/>
            </a:xfrm>
            <a:prstGeom prst="rect">
              <a:avLst/>
            </a:prstGeom>
            <a:solidFill>
              <a:schemeClr val="accent1"/>
            </a:solidFill>
            <a:ln w="9525">
              <a:noFill/>
              <a:miter lim="800000"/>
              <a:headEnd/>
              <a:tailEnd/>
            </a:ln>
          </p:spPr>
          <p:txBody>
            <a:bodyPr wrap="none" anchor="ctr"/>
            <a:lstStyle/>
            <a:p>
              <a:r>
                <a:rPr lang="en-US" altLang="zh-CN" sz="2400" b="1" i="1">
                  <a:latin typeface="Times New Roman" pitchFamily="18" charset="0"/>
                  <a:ea typeface="宋体" charset="-122"/>
                  <a:cs typeface="Times New Roman" pitchFamily="18" charset="0"/>
                </a:rPr>
                <a:t>S</a:t>
              </a:r>
            </a:p>
          </p:txBody>
        </p:sp>
        <p:sp>
          <p:nvSpPr>
            <p:cNvPr id="708618" name="Rectangle 18"/>
            <p:cNvSpPr>
              <a:spLocks noChangeArrowheads="1"/>
            </p:cNvSpPr>
            <p:nvPr/>
          </p:nvSpPr>
          <p:spPr bwMode="auto">
            <a:xfrm>
              <a:off x="3216" y="3792"/>
              <a:ext cx="240" cy="240"/>
            </a:xfrm>
            <a:prstGeom prst="rect">
              <a:avLst/>
            </a:prstGeom>
            <a:solidFill>
              <a:schemeClr val="accent1"/>
            </a:solidFill>
            <a:ln w="9525">
              <a:noFill/>
              <a:miter lim="800000"/>
              <a:headEnd/>
              <a:tailEnd/>
            </a:ln>
          </p:spPr>
          <p:txBody>
            <a:bodyPr wrap="none" anchor="ctr"/>
            <a:lstStyle/>
            <a:p>
              <a:r>
                <a:rPr lang="en-US" altLang="zh-CN" sz="2400" b="1" i="1">
                  <a:latin typeface="Times New Roman" pitchFamily="18" charset="0"/>
                  <a:ea typeface="宋体" charset="-122"/>
                  <a:cs typeface="Times New Roman" pitchFamily="18" charset="0"/>
                </a:rPr>
                <a:t>X</a:t>
              </a:r>
            </a:p>
          </p:txBody>
        </p:sp>
      </p:grpSp>
      <p:sp>
        <p:nvSpPr>
          <p:cNvPr id="21"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08613" name="TextBox 21"/>
          <p:cNvSpPr txBox="1">
            <a:spLocks noChangeArrowheads="1"/>
          </p:cNvSpPr>
          <p:nvPr/>
        </p:nvSpPr>
        <p:spPr bwMode="auto">
          <a:xfrm>
            <a:off x="2208213" y="1052514"/>
            <a:ext cx="5111750"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期权合约价格的构成</a:t>
            </a:r>
          </a:p>
        </p:txBody>
      </p:sp>
    </p:spTree>
    <p:extLst>
      <p:ext uri="{BB962C8B-B14F-4D97-AF65-F5344CB8AC3E}">
        <p14:creationId xmlns:p14="http://schemas.microsoft.com/office/powerpoint/2010/main" val="411475809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3"/>
          <p:cNvSpPr>
            <a:spLocks noGrp="1" noChangeArrowheads="1"/>
          </p:cNvSpPr>
          <p:nvPr>
            <p:ph type="body" idx="1"/>
          </p:nvPr>
        </p:nvSpPr>
        <p:spPr>
          <a:xfrm>
            <a:off x="2135188" y="1628775"/>
            <a:ext cx="7097712" cy="4464050"/>
          </a:xfrm>
        </p:spPr>
        <p:txBody>
          <a:bodyPr/>
          <a:lstStyle/>
          <a:p>
            <a:pPr eaLnBrk="1" hangingPunct="1"/>
            <a:r>
              <a:rPr lang="zh-CN" altLang="en-US"/>
              <a:t>看跌期权价格的构成</a:t>
            </a:r>
          </a:p>
        </p:txBody>
      </p:sp>
      <p:pic>
        <p:nvPicPr>
          <p:cNvPr id="709635" name="Picture 4"/>
          <p:cNvPicPr>
            <a:picLocks noChangeAspect="1" noChangeArrowheads="1"/>
          </p:cNvPicPr>
          <p:nvPr/>
        </p:nvPicPr>
        <p:blipFill>
          <a:blip r:embed="rId2" cstate="print"/>
          <a:srcRect/>
          <a:stretch>
            <a:fillRect/>
          </a:stretch>
        </p:blipFill>
        <p:spPr bwMode="auto">
          <a:xfrm>
            <a:off x="2208213" y="2349500"/>
            <a:ext cx="6934200" cy="3962400"/>
          </a:xfrm>
          <a:prstGeom prst="rect">
            <a:avLst/>
          </a:prstGeom>
          <a:noFill/>
          <a:ln w="9525">
            <a:noFill/>
            <a:miter lim="800000"/>
            <a:headEnd/>
            <a:tailEnd/>
          </a:ln>
        </p:spPr>
      </p:pic>
      <p:sp>
        <p:nvSpPr>
          <p:cNvPr id="709636" name="Rectangle 5"/>
          <p:cNvSpPr>
            <a:spLocks noChangeArrowheads="1"/>
          </p:cNvSpPr>
          <p:nvPr/>
        </p:nvSpPr>
        <p:spPr bwMode="auto">
          <a:xfrm>
            <a:off x="4440239" y="5516564"/>
            <a:ext cx="498475" cy="407987"/>
          </a:xfrm>
          <a:prstGeom prst="rect">
            <a:avLst/>
          </a:prstGeom>
          <a:solidFill>
            <a:schemeClr val="accent1"/>
          </a:solidFill>
          <a:ln w="9525">
            <a:noFill/>
            <a:miter lim="800000"/>
            <a:headEnd/>
            <a:tailEnd/>
          </a:ln>
        </p:spPr>
        <p:txBody>
          <a:bodyPr wrap="none" anchor="ctr"/>
          <a:lstStyle/>
          <a:p>
            <a:r>
              <a:rPr lang="en-US" altLang="zh-CN" sz="2400" b="1">
                <a:latin typeface="Times New Roman" pitchFamily="18" charset="0"/>
                <a:ea typeface="宋体" charset="-122"/>
                <a:cs typeface="Times New Roman" pitchFamily="18" charset="0"/>
              </a:rPr>
              <a:t>45</a:t>
            </a:r>
            <a:r>
              <a:rPr lang="en-US" altLang="zh-CN" sz="2400" b="1" baseline="30000">
                <a:latin typeface="Times New Roman" pitchFamily="18" charset="0"/>
                <a:ea typeface="宋体" charset="-122"/>
                <a:cs typeface="Times New Roman" pitchFamily="18" charset="0"/>
              </a:rPr>
              <a:t>0</a:t>
            </a:r>
            <a:endParaRPr lang="en-US" altLang="zh-CN" sz="2400" b="1">
              <a:latin typeface="Times New Roman" pitchFamily="18" charset="0"/>
              <a:ea typeface="宋体" charset="-122"/>
              <a:cs typeface="Times New Roman" pitchFamily="18" charset="0"/>
            </a:endParaRPr>
          </a:p>
        </p:txBody>
      </p:sp>
      <p:sp>
        <p:nvSpPr>
          <p:cNvPr id="6"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14074398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idx="4294967295"/>
          </p:nvPr>
        </p:nvSpPr>
        <p:spPr bwMode="auto">
          <a:xfrm>
            <a:off x="2135188" y="908051"/>
            <a:ext cx="7467600" cy="581025"/>
          </a:xfrm>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2800" b="1">
                <a:solidFill>
                  <a:srgbClr val="FF0000"/>
                </a:solidFill>
                <a:latin typeface="方正姚体" pitchFamily="2" charset="-122"/>
                <a:ea typeface="方正姚体" pitchFamily="2" charset="-122"/>
              </a:rPr>
              <a:t>引例</a:t>
            </a:r>
            <a:r>
              <a:rPr lang="en-US" altLang="zh-CN" sz="2800" b="1">
                <a:solidFill>
                  <a:srgbClr val="FF0000"/>
                </a:solidFill>
                <a:latin typeface="方正姚体" pitchFamily="2" charset="-122"/>
                <a:ea typeface="方正姚体" pitchFamily="2" charset="-122"/>
              </a:rPr>
              <a:t>1</a:t>
            </a:r>
            <a:r>
              <a:rPr lang="zh-CN" altLang="en-US" sz="2800" b="1">
                <a:solidFill>
                  <a:srgbClr val="FF0000"/>
                </a:solidFill>
                <a:latin typeface="方正姚体" pitchFamily="2" charset="-122"/>
                <a:ea typeface="方正姚体" pitchFamily="2" charset="-122"/>
              </a:rPr>
              <a:t>：早期的实物期权</a:t>
            </a:r>
          </a:p>
        </p:txBody>
      </p:sp>
      <p:sp>
        <p:nvSpPr>
          <p:cNvPr id="76859" name="Oval 59"/>
          <p:cNvSpPr>
            <a:spLocks noChangeArrowheads="1"/>
          </p:cNvSpPr>
          <p:nvPr/>
        </p:nvSpPr>
        <p:spPr bwMode="auto">
          <a:xfrm>
            <a:off x="2711451" y="1916113"/>
            <a:ext cx="1008063" cy="3529012"/>
          </a:xfrm>
          <a:prstGeom prst="ellipse">
            <a:avLst/>
          </a:prstGeom>
          <a:solidFill>
            <a:schemeClr val="hlink"/>
          </a:solidFill>
          <a:ln w="9525" algn="ctr">
            <a:solidFill>
              <a:schemeClr val="tx1"/>
            </a:solidFill>
            <a:round/>
            <a:headEnd/>
            <a:tailEnd/>
          </a:ln>
        </p:spPr>
        <p:txBody>
          <a:bodyPr wrap="none" anchor="ctr"/>
          <a:lstStyle/>
          <a:p>
            <a:pPr algn="l">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693252"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693253" name="Text Box 77"/>
          <p:cNvSpPr txBox="1">
            <a:spLocks noChangeArrowheads="1"/>
          </p:cNvSpPr>
          <p:nvPr/>
        </p:nvSpPr>
        <p:spPr bwMode="auto">
          <a:xfrm>
            <a:off x="2775545" y="2060575"/>
            <a:ext cx="923330" cy="3276600"/>
          </a:xfrm>
          <a:prstGeom prst="rect">
            <a:avLst/>
          </a:prstGeom>
          <a:noFill/>
          <a:ln w="9525" algn="ctr">
            <a:noFill/>
            <a:miter lim="800000"/>
            <a:headEnd/>
            <a:tailEnd/>
          </a:ln>
        </p:spPr>
        <p:txBody>
          <a:bodyPr vert="eaVert">
            <a:spAutoFit/>
          </a:bodyPr>
          <a:lstStyle/>
          <a:p>
            <a:pPr marL="342900" indent="-342900">
              <a:spcBef>
                <a:spcPct val="50000"/>
              </a:spcBef>
              <a:buClr>
                <a:schemeClr val="folHlink"/>
              </a:buClr>
              <a:buSzPct val="60000"/>
            </a:pPr>
            <a:r>
              <a:rPr lang="zh-CN" altLang="en-US" sz="4800">
                <a:solidFill>
                  <a:srgbClr val="FFFFFF"/>
                </a:solidFill>
                <a:latin typeface="华文新魏" pitchFamily="2" charset="-122"/>
              </a:rPr>
              <a:t>榨油机期权 </a:t>
            </a:r>
          </a:p>
        </p:txBody>
      </p:sp>
      <p:cxnSp>
        <p:nvCxnSpPr>
          <p:cNvPr id="12" name="直接箭头连接符 11"/>
          <p:cNvCxnSpPr>
            <a:stCxn id="76859" idx="6"/>
            <a:endCxn id="45067" idx="1"/>
          </p:cNvCxnSpPr>
          <p:nvPr/>
        </p:nvCxnSpPr>
        <p:spPr bwMode="auto">
          <a:xfrm flipV="1">
            <a:off x="3719513" y="2252663"/>
            <a:ext cx="1655762" cy="142875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76859" idx="6"/>
            <a:endCxn id="23" idx="1"/>
          </p:cNvCxnSpPr>
          <p:nvPr/>
        </p:nvCxnSpPr>
        <p:spPr bwMode="auto">
          <a:xfrm>
            <a:off x="3719514" y="3681413"/>
            <a:ext cx="2160587" cy="5334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5880101" y="2924176"/>
            <a:ext cx="3960813" cy="2246769"/>
          </a:xfrm>
          <a:prstGeom prst="rect">
            <a:avLst/>
          </a:prstGeom>
          <a:solidFill>
            <a:srgbClr val="FFFF99"/>
          </a:solidFill>
          <a:ln w="9525">
            <a:solidFill>
              <a:schemeClr val="tx1"/>
            </a:solid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泰利斯在橄榄收获季节</a:t>
            </a:r>
          </a:p>
          <a:p>
            <a:pPr algn="l">
              <a:buClr>
                <a:schemeClr val="folHlink"/>
              </a:buClr>
              <a:buSzPct val="60000"/>
              <a:buFont typeface="Wingdings" pitchFamily="2" charset="2"/>
              <a:buNone/>
            </a:pPr>
            <a:r>
              <a:rPr lang="zh-CN" altLang="en-US" sz="2800" b="1">
                <a:latin typeface="仿宋" pitchFamily="49" charset="-122"/>
                <a:ea typeface="仿宋" pitchFamily="49" charset="-122"/>
              </a:rPr>
              <a:t>之前的半年</a:t>
            </a:r>
            <a:r>
              <a:rPr lang="en-US" altLang="zh-CN" sz="2800" b="1">
                <a:latin typeface="仿宋" pitchFamily="49" charset="-122"/>
                <a:ea typeface="仿宋" pitchFamily="49" charset="-122"/>
              </a:rPr>
              <a:t>,</a:t>
            </a:r>
            <a:r>
              <a:rPr lang="zh-CN" altLang="en-US" sz="2800" b="1">
                <a:latin typeface="仿宋" pitchFamily="49" charset="-122"/>
                <a:ea typeface="仿宋" pitchFamily="49" charset="-122"/>
              </a:rPr>
              <a:t>预先支付很</a:t>
            </a:r>
          </a:p>
          <a:p>
            <a:pPr algn="l">
              <a:buClr>
                <a:schemeClr val="folHlink"/>
              </a:buClr>
              <a:buSzPct val="60000"/>
              <a:buFont typeface="Wingdings" pitchFamily="2" charset="2"/>
              <a:buNone/>
            </a:pPr>
            <a:r>
              <a:rPr lang="zh-CN" altLang="en-US" sz="2800" b="1">
                <a:latin typeface="仿宋" pitchFamily="49" charset="-122"/>
                <a:ea typeface="仿宋" pitchFamily="49" charset="-122"/>
              </a:rPr>
              <a:t>小的费用</a:t>
            </a:r>
            <a:r>
              <a:rPr lang="en-US" altLang="zh-CN" sz="2800" b="1">
                <a:latin typeface="仿宋" pitchFamily="49" charset="-122"/>
                <a:ea typeface="仿宋" pitchFamily="49" charset="-122"/>
              </a:rPr>
              <a:t>,</a:t>
            </a:r>
            <a:r>
              <a:rPr lang="zh-CN" altLang="en-US" sz="2800" b="1">
                <a:latin typeface="仿宋" pitchFamily="49" charset="-122"/>
                <a:ea typeface="仿宋" pitchFamily="49" charset="-122"/>
              </a:rPr>
              <a:t>从榨油机老板</a:t>
            </a:r>
          </a:p>
          <a:p>
            <a:pPr algn="l">
              <a:buClr>
                <a:schemeClr val="folHlink"/>
              </a:buClr>
              <a:buSzPct val="60000"/>
              <a:buFont typeface="Wingdings" pitchFamily="2" charset="2"/>
              <a:buNone/>
            </a:pPr>
            <a:r>
              <a:rPr lang="zh-CN" altLang="en-US" sz="2800" b="1">
                <a:latin typeface="仿宋" pitchFamily="49" charset="-122"/>
                <a:ea typeface="仿宋" pitchFamily="49" charset="-122"/>
              </a:rPr>
              <a:t>处获取榨油机的优先平</a:t>
            </a:r>
          </a:p>
          <a:p>
            <a:pPr algn="l">
              <a:buClr>
                <a:schemeClr val="folHlink"/>
              </a:buClr>
              <a:buSzPct val="60000"/>
              <a:buFont typeface="Wingdings" pitchFamily="2" charset="2"/>
              <a:buNone/>
            </a:pPr>
            <a:r>
              <a:rPr lang="zh-CN" altLang="en-US" sz="2800" b="1">
                <a:latin typeface="仿宋" pitchFamily="49" charset="-122"/>
                <a:ea typeface="仿宋" pitchFamily="49" charset="-122"/>
              </a:rPr>
              <a:t>价租用权</a:t>
            </a:r>
          </a:p>
        </p:txBody>
      </p:sp>
      <p:sp>
        <p:nvSpPr>
          <p:cNvPr id="45067" name="Text Box 11"/>
          <p:cNvSpPr txBox="1">
            <a:spLocks noChangeArrowheads="1"/>
          </p:cNvSpPr>
          <p:nvPr/>
        </p:nvSpPr>
        <p:spPr bwMode="auto">
          <a:xfrm>
            <a:off x="5375275" y="1989139"/>
            <a:ext cx="4679950" cy="528637"/>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zh-CN" altLang="en-US" sz="2800">
                <a:latin typeface="Arial" charset="0"/>
                <a:ea typeface="华文仿宋" pitchFamily="2" charset="-122"/>
              </a:rPr>
              <a:t>亚里士多德</a:t>
            </a:r>
            <a:r>
              <a:rPr lang="en-US" altLang="zh-CN" sz="2800">
                <a:latin typeface="华文仿宋" pitchFamily="2" charset="-122"/>
                <a:ea typeface="华文仿宋" pitchFamily="2" charset="-122"/>
              </a:rPr>
              <a:t>·</a:t>
            </a:r>
            <a:r>
              <a:rPr lang="en-US" altLang="zh-CN" sz="2800">
                <a:latin typeface="Arial" charset="0"/>
                <a:ea typeface="华文仿宋" pitchFamily="2" charset="-122"/>
              </a:rPr>
              <a:t>《</a:t>
            </a:r>
            <a:r>
              <a:rPr lang="zh-CN" altLang="en-US" sz="2800">
                <a:latin typeface="Arial" charset="0"/>
                <a:ea typeface="华文仿宋" pitchFamily="2" charset="-122"/>
              </a:rPr>
              <a:t>政治学</a:t>
            </a:r>
            <a:r>
              <a:rPr lang="en-US" altLang="zh-CN" sz="2800">
                <a:latin typeface="Arial" charset="0"/>
                <a:ea typeface="华文仿宋" pitchFamily="2" charset="-122"/>
              </a:rPr>
              <a:t>》</a:t>
            </a:r>
            <a:endParaRPr lang="zh-CN" altLang="en-US" sz="2800">
              <a:latin typeface="Arial" charset="0"/>
              <a:ea typeface="华文仿宋" pitchFamily="2" charset="-122"/>
            </a:endParaRPr>
          </a:p>
        </p:txBody>
      </p:sp>
      <p:sp>
        <p:nvSpPr>
          <p:cNvPr id="10" name="Rectangle 2"/>
          <p:cNvSpPr>
            <a:spLocks noGrp="1" noChangeArrowheads="1"/>
          </p:cNvSpPr>
          <p:nvPr>
            <p:ph type="title"/>
          </p:nvPr>
        </p:nvSpPr>
        <p:spPr>
          <a:xfrm>
            <a:off x="2063750" y="188913"/>
            <a:ext cx="7467600" cy="652462"/>
          </a:xfrm>
        </p:spPr>
        <p:txBody>
          <a:bodyPr/>
          <a:lstStyle/>
          <a:p>
            <a:pPr eaLnBrk="1" hangingPunct="1">
              <a:defRPr/>
            </a:pPr>
            <a:r>
              <a:rPr lang="zh-CN" altLang="en-US" sz="3600" b="1" dirty="0"/>
              <a:t>期权概述</a:t>
            </a:r>
          </a:p>
        </p:txBody>
      </p:sp>
    </p:spTree>
    <p:custDataLst>
      <p:tags r:id="rId1"/>
    </p:custDataLst>
    <p:extLst>
      <p:ext uri="{BB962C8B-B14F-4D97-AF65-F5344CB8AC3E}">
        <p14:creationId xmlns:p14="http://schemas.microsoft.com/office/powerpoint/2010/main" val="9178279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6859"/>
                                        </p:tgtEl>
                                        <p:attrNameLst>
                                          <p:attrName>style.visibility</p:attrName>
                                        </p:attrNameLst>
                                      </p:cBhvr>
                                      <p:to>
                                        <p:strVal val="visible"/>
                                      </p:to>
                                    </p:set>
                                    <p:anim calcmode="lin" valueType="num">
                                      <p:cBhvr>
                                        <p:cTn id="7" dur="500" fill="hold"/>
                                        <p:tgtEl>
                                          <p:spTgt spid="76859"/>
                                        </p:tgtEl>
                                        <p:attrNameLst>
                                          <p:attrName>ppt_w</p:attrName>
                                        </p:attrNameLst>
                                      </p:cBhvr>
                                      <p:tavLst>
                                        <p:tav tm="0">
                                          <p:val>
                                            <p:fltVal val="0"/>
                                          </p:val>
                                        </p:tav>
                                        <p:tav tm="100000">
                                          <p:val>
                                            <p:strVal val="#ppt_w"/>
                                          </p:val>
                                        </p:tav>
                                      </p:tavLst>
                                    </p:anim>
                                    <p:anim calcmode="lin" valueType="num">
                                      <p:cBhvr>
                                        <p:cTn id="8" dur="500" fill="hold"/>
                                        <p:tgtEl>
                                          <p:spTgt spid="76859"/>
                                        </p:tgtEl>
                                        <p:attrNameLst>
                                          <p:attrName>ppt_h</p:attrName>
                                        </p:attrNameLst>
                                      </p:cBhvr>
                                      <p:tavLst>
                                        <p:tav tm="0">
                                          <p:val>
                                            <p:fltVal val="0"/>
                                          </p:val>
                                        </p:tav>
                                        <p:tav tm="100000">
                                          <p:val>
                                            <p:strVal val="#ppt_h"/>
                                          </p:val>
                                        </p:tav>
                                      </p:tavLst>
                                    </p:anim>
                                    <p:anim calcmode="lin" valueType="num">
                                      <p:cBhvr>
                                        <p:cTn id="9" dur="500" fill="hold"/>
                                        <p:tgtEl>
                                          <p:spTgt spid="76859"/>
                                        </p:tgtEl>
                                        <p:attrNameLst>
                                          <p:attrName>style.rotation</p:attrName>
                                        </p:attrNameLst>
                                      </p:cBhvr>
                                      <p:tavLst>
                                        <p:tav tm="0">
                                          <p:val>
                                            <p:fltVal val="360"/>
                                          </p:val>
                                        </p:tav>
                                        <p:tav tm="100000">
                                          <p:val>
                                            <p:fltVal val="0"/>
                                          </p:val>
                                        </p:tav>
                                      </p:tavLst>
                                    </p:anim>
                                    <p:animEffect transition="in" filter="fade">
                                      <p:cBhvr>
                                        <p:cTn id="10" dur="500"/>
                                        <p:tgtEl>
                                          <p:spTgt spid="7685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67"/>
                                        </p:tgtEl>
                                        <p:attrNameLst>
                                          <p:attrName>style.visibility</p:attrName>
                                        </p:attrNameLst>
                                      </p:cBhvr>
                                      <p:to>
                                        <p:strVal val="visible"/>
                                      </p:to>
                                    </p:set>
                                    <p:animEffect transition="in" filter="blinds(horizontal)">
                                      <p:cBhvr>
                                        <p:cTn id="20" dur="500"/>
                                        <p:tgtEl>
                                          <p:spTgt spid="4506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59" grpId="0" animBg="1"/>
      <p:bldP spid="23" grpId="0" animBg="1"/>
      <p:bldP spid="4506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3"/>
          <p:cNvSpPr>
            <a:spLocks noGrp="1" noChangeArrowheads="1"/>
          </p:cNvSpPr>
          <p:nvPr>
            <p:ph type="body" idx="1"/>
          </p:nvPr>
        </p:nvSpPr>
        <p:spPr>
          <a:xfrm>
            <a:off x="1919289" y="2205038"/>
            <a:ext cx="8137525" cy="3598862"/>
          </a:xfrm>
        </p:spPr>
        <p:txBody>
          <a:bodyPr/>
          <a:lstStyle/>
          <a:p>
            <a:pPr eaLnBrk="1" hangingPunct="1">
              <a:lnSpc>
                <a:spcPct val="90000"/>
              </a:lnSpc>
            </a:pPr>
            <a:r>
              <a:rPr lang="zh-CN" altLang="en-US" b="1">
                <a:latin typeface="华文细黑" pitchFamily="2" charset="-122"/>
                <a:ea typeface="华文细黑" pitchFamily="2" charset="-122"/>
              </a:rPr>
              <a:t>六大主要影响因素</a:t>
            </a:r>
          </a:p>
          <a:p>
            <a:pPr lvl="1" eaLnBrk="1" hangingPunct="1">
              <a:lnSpc>
                <a:spcPct val="90000"/>
              </a:lnSpc>
            </a:pPr>
            <a:r>
              <a:rPr lang="zh-CN" altLang="en-US" sz="2800" b="1">
                <a:latin typeface="华文细黑" pitchFamily="2" charset="-122"/>
                <a:ea typeface="华文细黑" pitchFamily="2" charset="-122"/>
              </a:rPr>
              <a:t>标的资产价格（</a:t>
            </a:r>
            <a:r>
              <a:rPr lang="en-US" altLang="zh-CN" sz="2800" b="1" i="1">
                <a:latin typeface="Times New Roman" pitchFamily="18" charset="0"/>
                <a:ea typeface="华文细黑" pitchFamily="2" charset="-122"/>
                <a:cs typeface="Times New Roman" pitchFamily="18" charset="0"/>
              </a:rPr>
              <a:t>S</a:t>
            </a:r>
            <a:r>
              <a:rPr lang="zh-CN" altLang="en-US" sz="2800" b="1">
                <a:latin typeface="华文细黑" pitchFamily="2" charset="-122"/>
                <a:ea typeface="华文细黑" pitchFamily="2" charset="-122"/>
              </a:rPr>
              <a:t>）</a:t>
            </a:r>
          </a:p>
          <a:p>
            <a:pPr lvl="1" eaLnBrk="1" hangingPunct="1">
              <a:lnSpc>
                <a:spcPct val="90000"/>
              </a:lnSpc>
            </a:pPr>
            <a:r>
              <a:rPr lang="zh-CN" altLang="en-US" sz="2800" b="1">
                <a:latin typeface="华文细黑" pitchFamily="2" charset="-122"/>
                <a:ea typeface="华文细黑" pitchFamily="2" charset="-122"/>
              </a:rPr>
              <a:t>执行价格（</a:t>
            </a:r>
            <a:r>
              <a:rPr lang="en-US" altLang="zh-CN" sz="2800" b="1" i="1">
                <a:latin typeface="Times New Roman" pitchFamily="18" charset="0"/>
                <a:ea typeface="华文细黑" pitchFamily="2" charset="-122"/>
              </a:rPr>
              <a:t>X</a:t>
            </a:r>
            <a:r>
              <a:rPr lang="zh-CN" altLang="en-US" sz="2800" b="1">
                <a:latin typeface="华文细黑" pitchFamily="2" charset="-122"/>
                <a:ea typeface="华文细黑" pitchFamily="2" charset="-122"/>
              </a:rPr>
              <a:t>）</a:t>
            </a:r>
          </a:p>
          <a:p>
            <a:pPr lvl="1" eaLnBrk="1" hangingPunct="1">
              <a:lnSpc>
                <a:spcPct val="90000"/>
              </a:lnSpc>
            </a:pPr>
            <a:r>
              <a:rPr lang="zh-CN" altLang="en-US" sz="2800" b="1">
                <a:latin typeface="华文细黑" pitchFamily="2" charset="-122"/>
                <a:ea typeface="华文细黑" pitchFamily="2" charset="-122"/>
              </a:rPr>
              <a:t>到期期限（</a:t>
            </a:r>
            <a:r>
              <a:rPr lang="en-US" altLang="zh-CN" sz="2800" b="1" i="1">
                <a:latin typeface="Times New Roman" pitchFamily="18" charset="0"/>
                <a:ea typeface="华文细黑" pitchFamily="2" charset="-122"/>
              </a:rPr>
              <a:t>T</a:t>
            </a:r>
            <a:r>
              <a:rPr lang="zh-CN" altLang="en-US" sz="2800" b="1">
                <a:latin typeface="华文细黑" pitchFamily="2" charset="-122"/>
                <a:ea typeface="华文细黑" pitchFamily="2" charset="-122"/>
              </a:rPr>
              <a:t>）</a:t>
            </a:r>
          </a:p>
          <a:p>
            <a:pPr lvl="1" eaLnBrk="1" hangingPunct="1">
              <a:lnSpc>
                <a:spcPct val="90000"/>
              </a:lnSpc>
            </a:pPr>
            <a:r>
              <a:rPr lang="zh-CN" altLang="en-US" sz="2800" b="1">
                <a:latin typeface="华文细黑" pitchFamily="2" charset="-122"/>
                <a:ea typeface="华文细黑" pitchFamily="2" charset="-122"/>
              </a:rPr>
              <a:t>标的资产价格的波动率（</a:t>
            </a:r>
            <a:r>
              <a:rPr lang="el-GR" altLang="zh-CN" sz="2800" b="1">
                <a:latin typeface="华文细黑" pitchFamily="2" charset="-122"/>
                <a:ea typeface="华文细黑" pitchFamily="2" charset="-122"/>
              </a:rPr>
              <a:t> </a:t>
            </a:r>
            <a:r>
              <a:rPr lang="el-GR" altLang="zh-CN" sz="2800" b="1" i="1">
                <a:latin typeface="Times New Roman" pitchFamily="18" charset="0"/>
                <a:ea typeface="华文细黑" pitchFamily="2" charset="-122"/>
              </a:rPr>
              <a:t>σ</a:t>
            </a:r>
            <a:r>
              <a:rPr lang="zh-CN" altLang="en-US" sz="2800" b="1">
                <a:latin typeface="华文细黑" pitchFamily="2" charset="-122"/>
                <a:ea typeface="华文细黑" pitchFamily="2" charset="-122"/>
              </a:rPr>
              <a:t>）</a:t>
            </a:r>
            <a:endParaRPr lang="en-US" altLang="zh-CN" sz="2800" b="1">
              <a:latin typeface="华文细黑" pitchFamily="2" charset="-122"/>
              <a:ea typeface="华文细黑" pitchFamily="2" charset="-122"/>
            </a:endParaRPr>
          </a:p>
          <a:p>
            <a:pPr lvl="1" eaLnBrk="1" hangingPunct="1">
              <a:lnSpc>
                <a:spcPct val="90000"/>
              </a:lnSpc>
            </a:pPr>
            <a:r>
              <a:rPr lang="zh-CN" altLang="en-US" sz="2800" b="1">
                <a:latin typeface="华文细黑" pitchFamily="2" charset="-122"/>
                <a:ea typeface="华文细黑" pitchFamily="2" charset="-122"/>
              </a:rPr>
              <a:t>无风险利率（</a:t>
            </a:r>
            <a:r>
              <a:rPr lang="en-US" altLang="zh-CN" sz="2800" b="1" i="1">
                <a:latin typeface="Times New Roman" pitchFamily="18" charset="0"/>
                <a:ea typeface="华文细黑" pitchFamily="2" charset="-122"/>
              </a:rPr>
              <a:t>R</a:t>
            </a:r>
            <a:r>
              <a:rPr lang="zh-CN" altLang="en-US" sz="2800" b="1">
                <a:latin typeface="华文细黑" pitchFamily="2" charset="-122"/>
                <a:ea typeface="华文细黑" pitchFamily="2" charset="-122"/>
              </a:rPr>
              <a:t>）</a:t>
            </a:r>
            <a:endParaRPr lang="en-US" altLang="zh-CN" sz="2800" b="1">
              <a:latin typeface="华文细黑" pitchFamily="2" charset="-122"/>
              <a:ea typeface="华文细黑" pitchFamily="2" charset="-122"/>
            </a:endParaRPr>
          </a:p>
          <a:p>
            <a:pPr lvl="1" eaLnBrk="1" hangingPunct="1">
              <a:lnSpc>
                <a:spcPct val="90000"/>
              </a:lnSpc>
            </a:pPr>
            <a:r>
              <a:rPr lang="zh-CN" altLang="en-US" sz="2800" b="1">
                <a:latin typeface="华文细黑" pitchFamily="2" charset="-122"/>
                <a:ea typeface="华文细黑" pitchFamily="2" charset="-122"/>
              </a:rPr>
              <a:t>标的资产红利分配（</a:t>
            </a:r>
            <a:r>
              <a:rPr lang="en-US" altLang="zh-CN" sz="2800" b="1" i="1">
                <a:latin typeface="Times New Roman" pitchFamily="18" charset="0"/>
                <a:ea typeface="华文细黑" pitchFamily="2" charset="-122"/>
              </a:rPr>
              <a:t>D</a:t>
            </a:r>
            <a:r>
              <a:rPr lang="zh-CN" altLang="en-US" sz="2800" b="1">
                <a:latin typeface="华文细黑" pitchFamily="2" charset="-122"/>
                <a:ea typeface="华文细黑" pitchFamily="2" charset="-122"/>
              </a:rPr>
              <a:t>）</a:t>
            </a:r>
          </a:p>
          <a:p>
            <a:pPr lvl="1" eaLnBrk="1" hangingPunct="1">
              <a:lnSpc>
                <a:spcPct val="90000"/>
              </a:lnSpc>
            </a:pPr>
            <a:endParaRPr lang="en-US" altLang="zh-CN" smtClean="0"/>
          </a:p>
          <a:p>
            <a:pPr lvl="1" eaLnBrk="1" hangingPunct="1">
              <a:lnSpc>
                <a:spcPct val="90000"/>
              </a:lnSpc>
            </a:pPr>
            <a:endParaRPr lang="zh-CN" altLang="en-US" smtClean="0"/>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10660" name="TextBox 4"/>
          <p:cNvSpPr txBox="1">
            <a:spLocks noChangeArrowheads="1"/>
          </p:cNvSpPr>
          <p:nvPr/>
        </p:nvSpPr>
        <p:spPr bwMode="auto">
          <a:xfrm>
            <a:off x="2208213" y="1341439"/>
            <a:ext cx="5111750"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期权合约价格的影响因素</a:t>
            </a:r>
          </a:p>
        </p:txBody>
      </p:sp>
    </p:spTree>
    <p:extLst>
      <p:ext uri="{BB962C8B-B14F-4D97-AF65-F5344CB8AC3E}">
        <p14:creationId xmlns:p14="http://schemas.microsoft.com/office/powerpoint/2010/main" val="240527125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3"/>
          <p:cNvSpPr>
            <a:spLocks noGrp="1" noChangeArrowheads="1"/>
          </p:cNvSpPr>
          <p:nvPr>
            <p:ph type="body" idx="1"/>
          </p:nvPr>
        </p:nvSpPr>
        <p:spPr>
          <a:xfrm>
            <a:off x="1774825" y="2276476"/>
            <a:ext cx="8497888" cy="2881313"/>
          </a:xfrm>
        </p:spPr>
        <p:txBody>
          <a:bodyPr/>
          <a:lstStyle/>
          <a:p>
            <a:pPr lvl="1" eaLnBrk="1" hangingPunct="1">
              <a:lnSpc>
                <a:spcPct val="90000"/>
              </a:lnSpc>
            </a:pPr>
            <a:r>
              <a:rPr lang="zh-CN" altLang="en-US" sz="2800" b="1">
                <a:latin typeface="华文细黑" pitchFamily="2" charset="-122"/>
                <a:ea typeface="华文细黑" pitchFamily="2" charset="-122"/>
              </a:rPr>
              <a:t>标的资产价格（</a:t>
            </a:r>
            <a:r>
              <a:rPr lang="en-US" altLang="zh-CN" sz="2800" b="1" i="1">
                <a:latin typeface="Times New Roman" pitchFamily="18" charset="0"/>
                <a:ea typeface="华文细黑" pitchFamily="2" charset="-122"/>
                <a:cs typeface="Times New Roman" pitchFamily="18" charset="0"/>
              </a:rPr>
              <a:t>S</a:t>
            </a:r>
            <a:r>
              <a:rPr lang="zh-CN" altLang="en-US" sz="2800" b="1">
                <a:latin typeface="华文细黑" pitchFamily="2" charset="-122"/>
                <a:ea typeface="华文细黑" pitchFamily="2" charset="-122"/>
              </a:rPr>
              <a:t>）</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b="1" smtClean="0">
                <a:latin typeface="华文细黑" pitchFamily="2" charset="-122"/>
                <a:ea typeface="华文细黑" pitchFamily="2" charset="-122"/>
              </a:rPr>
              <a:t>        </a:t>
            </a:r>
            <a:r>
              <a:rPr lang="zh-CN" altLang="en-US" sz="2800" b="1">
                <a:latin typeface="华文细黑" pitchFamily="2" charset="-122"/>
                <a:ea typeface="华文细黑" pitchFamily="2" charset="-122"/>
              </a:rPr>
              <a:t>一般来讲，无论是欧式还是美式期权，标的</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资产价格对看涨期权价格有正向影响（</a:t>
            </a:r>
            <a:r>
              <a:rPr lang="zh-CN" altLang="en-US" sz="2800" b="1">
                <a:solidFill>
                  <a:srgbClr val="FF0000"/>
                </a:solidFill>
                <a:latin typeface="华文细黑" pitchFamily="2" charset="-122"/>
                <a:ea typeface="华文细黑" pitchFamily="2" charset="-122"/>
              </a:rPr>
              <a:t>两者同向</a:t>
            </a:r>
            <a:endParaRPr lang="en-US" altLang="zh-CN" sz="2800" b="1">
              <a:solidFill>
                <a:srgbClr val="FF0000"/>
              </a:solidFill>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solidFill>
                  <a:srgbClr val="FF0000"/>
                </a:solidFill>
                <a:latin typeface="华文细黑" pitchFamily="2" charset="-122"/>
                <a:ea typeface="华文细黑" pitchFamily="2" charset="-122"/>
              </a:rPr>
              <a:t>变化</a:t>
            </a:r>
            <a:r>
              <a:rPr lang="zh-CN" altLang="en-US" sz="2800" b="1">
                <a:latin typeface="华文细黑" pitchFamily="2" charset="-122"/>
                <a:ea typeface="华文细黑" pitchFamily="2" charset="-122"/>
              </a:rPr>
              <a:t>），对看跌期权有负面影响（</a:t>
            </a:r>
            <a:r>
              <a:rPr lang="zh-CN" altLang="en-US" sz="2800" b="1">
                <a:solidFill>
                  <a:srgbClr val="FF0000"/>
                </a:solidFill>
                <a:latin typeface="华文细黑" pitchFamily="2" charset="-122"/>
                <a:ea typeface="华文细黑" pitchFamily="2" charset="-122"/>
              </a:rPr>
              <a:t>两者反向变化</a:t>
            </a:r>
            <a:r>
              <a:rPr lang="zh-CN" altLang="en-US" sz="2800" b="1">
                <a:latin typeface="华文细黑" pitchFamily="2" charset="-122"/>
                <a:ea typeface="华文细黑" pitchFamily="2" charset="-122"/>
              </a:rPr>
              <a:t>）。</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11684" name="TextBox 4"/>
          <p:cNvSpPr txBox="1">
            <a:spLocks noChangeArrowheads="1"/>
          </p:cNvSpPr>
          <p:nvPr/>
        </p:nvSpPr>
        <p:spPr bwMode="auto">
          <a:xfrm>
            <a:off x="2208213" y="1341439"/>
            <a:ext cx="5111750"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期权合约价格的影响因素</a:t>
            </a:r>
          </a:p>
        </p:txBody>
      </p:sp>
    </p:spTree>
    <p:extLst>
      <p:ext uri="{BB962C8B-B14F-4D97-AF65-F5344CB8AC3E}">
        <p14:creationId xmlns:p14="http://schemas.microsoft.com/office/powerpoint/2010/main" val="34537108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3"/>
          <p:cNvSpPr>
            <a:spLocks noGrp="1" noChangeArrowheads="1"/>
          </p:cNvSpPr>
          <p:nvPr>
            <p:ph type="body" idx="1"/>
          </p:nvPr>
        </p:nvSpPr>
        <p:spPr>
          <a:xfrm>
            <a:off x="1774825" y="2276476"/>
            <a:ext cx="8497888" cy="2881313"/>
          </a:xfrm>
        </p:spPr>
        <p:txBody>
          <a:bodyPr/>
          <a:lstStyle/>
          <a:p>
            <a:pPr lvl="1" eaLnBrk="1" hangingPunct="1">
              <a:lnSpc>
                <a:spcPct val="90000"/>
              </a:lnSpc>
            </a:pPr>
            <a:r>
              <a:rPr lang="zh-CN" altLang="en-US" sz="2800" b="1">
                <a:latin typeface="华文细黑" pitchFamily="2" charset="-122"/>
                <a:ea typeface="华文细黑" pitchFamily="2" charset="-122"/>
              </a:rPr>
              <a:t>执行价格（</a:t>
            </a:r>
            <a:r>
              <a:rPr lang="en-US" altLang="zh-CN" sz="2800" b="1" i="1">
                <a:latin typeface="Times New Roman" pitchFamily="18" charset="0"/>
                <a:ea typeface="华文细黑" pitchFamily="2" charset="-122"/>
                <a:cs typeface="Times New Roman" pitchFamily="18" charset="0"/>
              </a:rPr>
              <a:t>X</a:t>
            </a:r>
            <a:r>
              <a:rPr lang="zh-CN" altLang="en-US" sz="2800" b="1">
                <a:latin typeface="华文细黑" pitchFamily="2" charset="-122"/>
                <a:ea typeface="华文细黑" pitchFamily="2" charset="-122"/>
              </a:rPr>
              <a:t>）</a:t>
            </a:r>
          </a:p>
          <a:p>
            <a:pPr lvl="1" eaLnBrk="1" hangingPunct="1">
              <a:lnSpc>
                <a:spcPct val="90000"/>
              </a:lnSpc>
              <a:buFont typeface="Wingdings 2" pitchFamily="18" charset="2"/>
              <a:buNone/>
            </a:pP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b="1" smtClean="0">
                <a:latin typeface="华文细黑" pitchFamily="2" charset="-122"/>
                <a:ea typeface="华文细黑" pitchFamily="2" charset="-122"/>
              </a:rPr>
              <a:t>        </a:t>
            </a:r>
            <a:r>
              <a:rPr lang="zh-CN" altLang="en-US" sz="2800" b="1">
                <a:latin typeface="华文细黑" pitchFamily="2" charset="-122"/>
                <a:ea typeface="华文细黑" pitchFamily="2" charset="-122"/>
              </a:rPr>
              <a:t>一般来讲，执行价格越低，无论是欧式还是美</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式期权，看涨期权价值越大（</a:t>
            </a:r>
            <a:r>
              <a:rPr lang="zh-CN" altLang="en-US" sz="2800" b="1">
                <a:solidFill>
                  <a:srgbClr val="FF0000"/>
                </a:solidFill>
                <a:latin typeface="华文细黑" pitchFamily="2" charset="-122"/>
                <a:ea typeface="华文细黑" pitchFamily="2" charset="-122"/>
              </a:rPr>
              <a:t>两者反向变化</a:t>
            </a:r>
            <a:r>
              <a:rPr lang="zh-CN" altLang="en-US" sz="2800" b="1">
                <a:latin typeface="华文细黑" pitchFamily="2" charset="-122"/>
                <a:ea typeface="华文细黑" pitchFamily="2" charset="-122"/>
              </a:rPr>
              <a:t>），而</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看跌期权价值越小（</a:t>
            </a:r>
            <a:r>
              <a:rPr lang="zh-CN" altLang="en-US" sz="2800" b="1">
                <a:solidFill>
                  <a:srgbClr val="FF0000"/>
                </a:solidFill>
                <a:latin typeface="华文细黑" pitchFamily="2" charset="-122"/>
                <a:ea typeface="华文细黑" pitchFamily="2" charset="-122"/>
              </a:rPr>
              <a:t>两者同向变化</a:t>
            </a:r>
            <a:r>
              <a:rPr lang="zh-CN" altLang="en-US" sz="2800" b="1">
                <a:latin typeface="华文细黑" pitchFamily="2" charset="-122"/>
                <a:ea typeface="华文细黑" pitchFamily="2" charset="-122"/>
              </a:rPr>
              <a:t>）。</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12708" name="TextBox 4"/>
          <p:cNvSpPr txBox="1">
            <a:spLocks noChangeArrowheads="1"/>
          </p:cNvSpPr>
          <p:nvPr/>
        </p:nvSpPr>
        <p:spPr bwMode="auto">
          <a:xfrm>
            <a:off x="2208213" y="1341439"/>
            <a:ext cx="5111750"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期权合约价格的影响因素</a:t>
            </a:r>
          </a:p>
        </p:txBody>
      </p:sp>
    </p:spTree>
    <p:extLst>
      <p:ext uri="{BB962C8B-B14F-4D97-AF65-F5344CB8AC3E}">
        <p14:creationId xmlns:p14="http://schemas.microsoft.com/office/powerpoint/2010/main" val="31763477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3"/>
          <p:cNvSpPr>
            <a:spLocks noGrp="1" noChangeArrowheads="1"/>
          </p:cNvSpPr>
          <p:nvPr>
            <p:ph type="body" idx="1"/>
          </p:nvPr>
        </p:nvSpPr>
        <p:spPr>
          <a:xfrm>
            <a:off x="1774825" y="2276475"/>
            <a:ext cx="8497888" cy="2808288"/>
          </a:xfrm>
        </p:spPr>
        <p:txBody>
          <a:bodyPr/>
          <a:lstStyle/>
          <a:p>
            <a:pPr lvl="1" eaLnBrk="1" hangingPunct="1">
              <a:lnSpc>
                <a:spcPct val="90000"/>
              </a:lnSpc>
            </a:pPr>
            <a:r>
              <a:rPr lang="zh-CN" altLang="en-US" sz="2800" b="1">
                <a:latin typeface="华文细黑" pitchFamily="2" charset="-122"/>
                <a:ea typeface="华文细黑" pitchFamily="2" charset="-122"/>
              </a:rPr>
              <a:t>到期期限（</a:t>
            </a:r>
            <a:r>
              <a:rPr lang="en-US" altLang="zh-CN" sz="2800" b="1" i="1">
                <a:latin typeface="Times New Roman" pitchFamily="18" charset="0"/>
                <a:ea typeface="华文细黑" pitchFamily="2" charset="-122"/>
                <a:cs typeface="Times New Roman" pitchFamily="18" charset="0"/>
              </a:rPr>
              <a:t>T</a:t>
            </a:r>
            <a:r>
              <a:rPr lang="zh-CN" altLang="en-US" sz="2800" b="1">
                <a:latin typeface="华文细黑" pitchFamily="2" charset="-122"/>
                <a:ea typeface="华文细黑" pitchFamily="2" charset="-122"/>
              </a:rPr>
              <a:t>）</a:t>
            </a:r>
          </a:p>
          <a:p>
            <a:pPr lvl="1" eaLnBrk="1" hangingPunct="1">
              <a:lnSpc>
                <a:spcPct val="90000"/>
              </a:lnSpc>
              <a:buFont typeface="Wingdings 2" pitchFamily="18" charset="2"/>
              <a:buNone/>
            </a:pP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b="1" smtClean="0">
                <a:latin typeface="华文细黑" pitchFamily="2" charset="-122"/>
                <a:ea typeface="华文细黑" pitchFamily="2" charset="-122"/>
              </a:rPr>
              <a:t>        </a:t>
            </a:r>
            <a:r>
              <a:rPr lang="zh-CN" altLang="en-US" sz="2800" b="1">
                <a:latin typeface="华文细黑" pitchFamily="2" charset="-122"/>
                <a:ea typeface="华文细黑" pitchFamily="2" charset="-122"/>
              </a:rPr>
              <a:t>一般来讲，到期期限越长，美式期权的价值越</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大（时间价值越大，因为可随时行权），即</a:t>
            </a:r>
            <a:r>
              <a:rPr lang="zh-CN" altLang="en-US" sz="2800" b="1">
                <a:solidFill>
                  <a:srgbClr val="FF0000"/>
                </a:solidFill>
                <a:latin typeface="华文细黑" pitchFamily="2" charset="-122"/>
                <a:ea typeface="华文细黑" pitchFamily="2" charset="-122"/>
              </a:rPr>
              <a:t>两者同</a:t>
            </a:r>
            <a:endParaRPr lang="en-US" altLang="zh-CN" sz="2800" b="1">
              <a:solidFill>
                <a:srgbClr val="FF0000"/>
              </a:solidFill>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solidFill>
                  <a:srgbClr val="FF0000"/>
                </a:solidFill>
                <a:latin typeface="华文细黑" pitchFamily="2" charset="-122"/>
                <a:ea typeface="华文细黑" pitchFamily="2" charset="-122"/>
              </a:rPr>
              <a:t>向变化；</a:t>
            </a:r>
            <a:r>
              <a:rPr lang="zh-CN" altLang="en-US" sz="2800" b="1">
                <a:latin typeface="华文细黑" pitchFamily="2" charset="-122"/>
                <a:ea typeface="华文细黑" pitchFamily="2" charset="-122"/>
              </a:rPr>
              <a:t>但到期期限对欧式期权价值的影响是不确</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定的。</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13732" name="TextBox 4"/>
          <p:cNvSpPr txBox="1">
            <a:spLocks noChangeArrowheads="1"/>
          </p:cNvSpPr>
          <p:nvPr/>
        </p:nvSpPr>
        <p:spPr bwMode="auto">
          <a:xfrm>
            <a:off x="2208213" y="1341439"/>
            <a:ext cx="5111750"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期权合约价格的影响因素</a:t>
            </a:r>
          </a:p>
        </p:txBody>
      </p:sp>
      <p:sp>
        <p:nvSpPr>
          <p:cNvPr id="5" name="TextBox 4"/>
          <p:cNvSpPr txBox="1"/>
          <p:nvPr/>
        </p:nvSpPr>
        <p:spPr>
          <a:xfrm>
            <a:off x="2351089" y="5157789"/>
            <a:ext cx="5832475" cy="866775"/>
          </a:xfrm>
          <a:prstGeom prst="rect">
            <a:avLst/>
          </a:prstGeom>
          <a:noFill/>
        </p:spPr>
        <p:txBody>
          <a:bodyPr>
            <a:spAutoFit/>
          </a:bodyPr>
          <a:lstStyle/>
          <a:p>
            <a:pPr lvl="1" algn="l">
              <a:lnSpc>
                <a:spcPct val="90000"/>
              </a:lnSpc>
              <a:defRPr/>
            </a:pPr>
            <a:r>
              <a:rPr lang="zh-CN" altLang="en-US" sz="2800" b="1" dirty="0">
                <a:solidFill>
                  <a:srgbClr val="FF0000"/>
                </a:solidFill>
                <a:latin typeface="+mn-ea"/>
              </a:rPr>
              <a:t>问题：为什么到期期限对欧式期    权价值的影响是不确定的？</a:t>
            </a:r>
          </a:p>
        </p:txBody>
      </p:sp>
    </p:spTree>
    <p:extLst>
      <p:ext uri="{BB962C8B-B14F-4D97-AF65-F5344CB8AC3E}">
        <p14:creationId xmlns:p14="http://schemas.microsoft.com/office/powerpoint/2010/main" val="3306435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3"/>
          <p:cNvSpPr>
            <a:spLocks noGrp="1" noChangeArrowheads="1"/>
          </p:cNvSpPr>
          <p:nvPr>
            <p:ph type="body" idx="1"/>
          </p:nvPr>
        </p:nvSpPr>
        <p:spPr>
          <a:xfrm>
            <a:off x="1774825" y="2276476"/>
            <a:ext cx="8497888" cy="2881313"/>
          </a:xfrm>
        </p:spPr>
        <p:txBody>
          <a:bodyPr/>
          <a:lstStyle/>
          <a:p>
            <a:pPr lvl="1" eaLnBrk="1" hangingPunct="1">
              <a:lnSpc>
                <a:spcPct val="90000"/>
              </a:lnSpc>
            </a:pPr>
            <a:r>
              <a:rPr lang="zh-CN" altLang="en-US" sz="2800" b="1">
                <a:latin typeface="华文细黑" pitchFamily="2" charset="-122"/>
                <a:ea typeface="华文细黑" pitchFamily="2" charset="-122"/>
              </a:rPr>
              <a:t>标的资产价格的波动率</a:t>
            </a:r>
            <a:r>
              <a:rPr lang="zh-CN" altLang="en-US" sz="2800" b="1">
                <a:latin typeface="华文细黑" pitchFamily="2" charset="-122"/>
                <a:ea typeface="华文细黑" pitchFamily="2" charset="-122"/>
                <a:cs typeface="Times New Roman" pitchFamily="18" charset="0"/>
              </a:rPr>
              <a:t>（</a:t>
            </a:r>
            <a:r>
              <a:rPr lang="el-GR" altLang="zh-CN" sz="2800" b="1">
                <a:latin typeface="华文细黑" pitchFamily="2" charset="-122"/>
                <a:ea typeface="华文细黑" pitchFamily="2" charset="-122"/>
                <a:cs typeface="Times New Roman" pitchFamily="18" charset="0"/>
              </a:rPr>
              <a:t> </a:t>
            </a:r>
            <a:r>
              <a:rPr lang="el-GR" altLang="zh-CN" sz="2800" b="1" i="1">
                <a:latin typeface="Times New Roman" pitchFamily="18" charset="0"/>
                <a:ea typeface="华文细黑" pitchFamily="2" charset="-122"/>
                <a:cs typeface="Times New Roman" pitchFamily="18" charset="0"/>
              </a:rPr>
              <a:t>σ</a:t>
            </a:r>
            <a:r>
              <a:rPr lang="zh-CN" altLang="en-US" sz="2800" b="1">
                <a:latin typeface="华文细黑" pitchFamily="2" charset="-122"/>
                <a:ea typeface="华文细黑" pitchFamily="2" charset="-122"/>
                <a:cs typeface="Times New Roman" pitchFamily="18" charset="0"/>
              </a:rPr>
              <a:t>）</a:t>
            </a:r>
            <a:endParaRPr lang="en-US" altLang="zh-CN" sz="2800" b="1">
              <a:latin typeface="华文细黑" pitchFamily="2" charset="-122"/>
              <a:ea typeface="华文细黑" pitchFamily="2" charset="-122"/>
              <a:cs typeface="Times New Roman" pitchFamily="18" charset="0"/>
            </a:endParaRPr>
          </a:p>
          <a:p>
            <a:pPr lvl="1" eaLnBrk="1" hangingPunct="1">
              <a:lnSpc>
                <a:spcPct val="90000"/>
              </a:lnSpc>
              <a:buFont typeface="Wingdings 2" pitchFamily="18" charset="2"/>
              <a:buNone/>
            </a:pP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        从时间价值的角度来讲，无论是欧式还是美式</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期权，看涨还是看跌期权，波动率对期权价值都具</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有正向影响（</a:t>
            </a:r>
            <a:r>
              <a:rPr lang="zh-CN" altLang="en-US" sz="2800" b="1">
                <a:solidFill>
                  <a:srgbClr val="FF0000"/>
                </a:solidFill>
                <a:latin typeface="华文细黑" pitchFamily="2" charset="-122"/>
                <a:ea typeface="华文细黑" pitchFamily="2" charset="-122"/>
              </a:rPr>
              <a:t>两者同向变化</a:t>
            </a:r>
            <a:r>
              <a:rPr lang="zh-CN" altLang="en-US" sz="2800" b="1">
                <a:latin typeface="华文细黑" pitchFamily="2" charset="-122"/>
                <a:ea typeface="华文细黑" pitchFamily="2" charset="-122"/>
              </a:rPr>
              <a:t>），因为波动率越大，</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时间价值越大（</a:t>
            </a:r>
            <a:r>
              <a:rPr lang="zh-CN" altLang="en-US" sz="2800" b="1">
                <a:solidFill>
                  <a:srgbClr val="FF0000"/>
                </a:solidFill>
                <a:latin typeface="华文细黑" pitchFamily="2" charset="-122"/>
                <a:ea typeface="华文细黑" pitchFamily="2" charset="-122"/>
              </a:rPr>
              <a:t>为什么？</a:t>
            </a:r>
            <a:r>
              <a:rPr lang="zh-CN" altLang="en-US" sz="2800" b="1">
                <a:latin typeface="华文细黑" pitchFamily="2" charset="-122"/>
                <a:ea typeface="华文细黑" pitchFamily="2" charset="-122"/>
              </a:rPr>
              <a:t>）。</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14756" name="TextBox 4"/>
          <p:cNvSpPr txBox="1">
            <a:spLocks noChangeArrowheads="1"/>
          </p:cNvSpPr>
          <p:nvPr/>
        </p:nvSpPr>
        <p:spPr bwMode="auto">
          <a:xfrm>
            <a:off x="2208213" y="1341439"/>
            <a:ext cx="5111750"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期权合约价格的影响因素</a:t>
            </a:r>
          </a:p>
        </p:txBody>
      </p:sp>
    </p:spTree>
    <p:extLst>
      <p:ext uri="{BB962C8B-B14F-4D97-AF65-F5344CB8AC3E}">
        <p14:creationId xmlns:p14="http://schemas.microsoft.com/office/powerpoint/2010/main" val="360468272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3"/>
          <p:cNvSpPr>
            <a:spLocks noGrp="1" noChangeArrowheads="1"/>
          </p:cNvSpPr>
          <p:nvPr>
            <p:ph type="body" idx="1"/>
          </p:nvPr>
        </p:nvSpPr>
        <p:spPr>
          <a:xfrm>
            <a:off x="1703388" y="2060576"/>
            <a:ext cx="8496300" cy="3889375"/>
          </a:xfrm>
        </p:spPr>
        <p:txBody>
          <a:bodyPr>
            <a:normAutofit lnSpcReduction="10000"/>
          </a:bodyPr>
          <a:lstStyle/>
          <a:p>
            <a:pPr lvl="1" eaLnBrk="1" hangingPunct="1">
              <a:lnSpc>
                <a:spcPct val="90000"/>
              </a:lnSpc>
            </a:pPr>
            <a:r>
              <a:rPr lang="zh-CN" altLang="en-US" sz="2800" b="1">
                <a:latin typeface="华文细黑" pitchFamily="2" charset="-122"/>
                <a:ea typeface="华文细黑" pitchFamily="2" charset="-122"/>
              </a:rPr>
              <a:t>无风险利率（</a:t>
            </a:r>
            <a:r>
              <a:rPr lang="en-US" altLang="zh-CN" sz="2800" b="1" i="1">
                <a:latin typeface="Times New Roman" pitchFamily="18" charset="0"/>
                <a:ea typeface="华文细黑" pitchFamily="2" charset="-122"/>
                <a:cs typeface="Times New Roman" pitchFamily="18" charset="0"/>
              </a:rPr>
              <a:t>R</a:t>
            </a:r>
            <a:r>
              <a:rPr lang="zh-CN" altLang="en-US" sz="2800" b="1">
                <a:latin typeface="华文细黑" pitchFamily="2" charset="-122"/>
                <a:ea typeface="华文细黑" pitchFamily="2" charset="-122"/>
              </a:rPr>
              <a:t>）</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     无风险利率对期权价格的影响比较复杂。一方面，</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利率上升将使未来资产价格上升，贴现率上升，对</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看跌期权不利，对看涨期权的效应不明确。</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      另一方面，对价格与利率呈反向关系的标的资</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产（股票、债券等）而言，利率上升将使未来资产</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价格下降，贴现率上升，对看涨期权不利，对看跌</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期权的效应不明确。</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endParaRPr lang="zh-CN" altLang="en-US" sz="2800" b="1">
              <a:latin typeface="华文细黑" pitchFamily="2" charset="-122"/>
              <a:ea typeface="华文细黑" pitchFamily="2" charset="-122"/>
            </a:endParaRP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15780" name="TextBox 4"/>
          <p:cNvSpPr txBox="1">
            <a:spLocks noChangeArrowheads="1"/>
          </p:cNvSpPr>
          <p:nvPr/>
        </p:nvSpPr>
        <p:spPr bwMode="auto">
          <a:xfrm>
            <a:off x="2208213" y="1341439"/>
            <a:ext cx="5111750"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期权合约价格的影响因素</a:t>
            </a:r>
          </a:p>
        </p:txBody>
      </p:sp>
    </p:spTree>
    <p:extLst>
      <p:ext uri="{BB962C8B-B14F-4D97-AF65-F5344CB8AC3E}">
        <p14:creationId xmlns:p14="http://schemas.microsoft.com/office/powerpoint/2010/main" val="1065719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1506">
                                            <p:txEl>
                                              <p:pRg st="4" end="4"/>
                                            </p:txEl>
                                          </p:spTgt>
                                        </p:tgtEl>
                                        <p:attrNameLst>
                                          <p:attrName>style.visibility</p:attrName>
                                        </p:attrNameLst>
                                      </p:cBhvr>
                                      <p:to>
                                        <p:strVal val="visible"/>
                                      </p:to>
                                    </p:set>
                                    <p:animEffect transition="in" filter="blinds(horizontal)">
                                      <p:cBhvr>
                                        <p:cTn id="7" dur="500"/>
                                        <p:tgtEl>
                                          <p:spTgt spid="66150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1506">
                                            <p:txEl>
                                              <p:pRg st="5" end="5"/>
                                            </p:txEl>
                                          </p:spTgt>
                                        </p:tgtEl>
                                        <p:attrNameLst>
                                          <p:attrName>style.visibility</p:attrName>
                                        </p:attrNameLst>
                                      </p:cBhvr>
                                      <p:to>
                                        <p:strVal val="visible"/>
                                      </p:to>
                                    </p:set>
                                    <p:animEffect transition="in" filter="blinds(horizontal)">
                                      <p:cBhvr>
                                        <p:cTn id="10" dur="500"/>
                                        <p:tgtEl>
                                          <p:spTgt spid="661506">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61506">
                                            <p:txEl>
                                              <p:pRg st="6" end="6"/>
                                            </p:txEl>
                                          </p:spTgt>
                                        </p:tgtEl>
                                        <p:attrNameLst>
                                          <p:attrName>style.visibility</p:attrName>
                                        </p:attrNameLst>
                                      </p:cBhvr>
                                      <p:to>
                                        <p:strVal val="visible"/>
                                      </p:to>
                                    </p:set>
                                    <p:animEffect transition="in" filter="blinds(horizontal)">
                                      <p:cBhvr>
                                        <p:cTn id="13" dur="500"/>
                                        <p:tgtEl>
                                          <p:spTgt spid="661506">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61506">
                                            <p:txEl>
                                              <p:pRg st="7" end="7"/>
                                            </p:txEl>
                                          </p:spTgt>
                                        </p:tgtEl>
                                        <p:attrNameLst>
                                          <p:attrName>style.visibility</p:attrName>
                                        </p:attrNameLst>
                                      </p:cBhvr>
                                      <p:to>
                                        <p:strVal val="visible"/>
                                      </p:to>
                                    </p:set>
                                    <p:animEffect transition="in" filter="blinds(horizontal)">
                                      <p:cBhvr>
                                        <p:cTn id="16" dur="500"/>
                                        <p:tgtEl>
                                          <p:spTgt spid="6615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3"/>
          <p:cNvSpPr>
            <a:spLocks noGrp="1" noChangeArrowheads="1"/>
          </p:cNvSpPr>
          <p:nvPr>
            <p:ph type="body" idx="1"/>
          </p:nvPr>
        </p:nvSpPr>
        <p:spPr>
          <a:xfrm>
            <a:off x="1774825" y="2276476"/>
            <a:ext cx="8497888" cy="2881313"/>
          </a:xfrm>
        </p:spPr>
        <p:txBody>
          <a:bodyPr/>
          <a:lstStyle/>
          <a:p>
            <a:pPr lvl="1" eaLnBrk="1" hangingPunct="1">
              <a:lnSpc>
                <a:spcPct val="90000"/>
              </a:lnSpc>
            </a:pPr>
            <a:r>
              <a:rPr lang="zh-CN" altLang="en-US" sz="2800" b="1">
                <a:latin typeface="华文细黑" pitchFamily="2" charset="-122"/>
                <a:ea typeface="华文细黑" pitchFamily="2" charset="-122"/>
              </a:rPr>
              <a:t>标的资产红利分配（</a:t>
            </a:r>
            <a:r>
              <a:rPr lang="en-US" altLang="zh-CN" sz="2800" b="1" i="1">
                <a:latin typeface="Times New Roman" pitchFamily="18" charset="0"/>
                <a:ea typeface="华文细黑" pitchFamily="2" charset="-122"/>
                <a:cs typeface="Times New Roman" pitchFamily="18" charset="0"/>
              </a:rPr>
              <a:t>D</a:t>
            </a:r>
            <a:r>
              <a:rPr lang="zh-CN" altLang="en-US" sz="2800" b="1">
                <a:latin typeface="华文细黑" pitchFamily="2" charset="-122"/>
                <a:ea typeface="华文细黑" pitchFamily="2" charset="-122"/>
              </a:rPr>
              <a:t>）</a:t>
            </a:r>
          </a:p>
          <a:p>
            <a:pPr lvl="1" eaLnBrk="1" hangingPunct="1">
              <a:lnSpc>
                <a:spcPct val="90000"/>
              </a:lnSpc>
              <a:buFont typeface="Wingdings 2" pitchFamily="18" charset="2"/>
              <a:buNone/>
            </a:pP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b="1" smtClean="0">
                <a:latin typeface="华文细黑" pitchFamily="2" charset="-122"/>
                <a:ea typeface="华文细黑" pitchFamily="2" charset="-122"/>
              </a:rPr>
              <a:t>        </a:t>
            </a:r>
            <a:r>
              <a:rPr lang="zh-CN" altLang="en-US" sz="2800" b="1">
                <a:latin typeface="华文细黑" pitchFamily="2" charset="-122"/>
                <a:ea typeface="华文细黑" pitchFamily="2" charset="-122"/>
              </a:rPr>
              <a:t>由于标的资产红利分配将减少标的资产价格，</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因而对看涨期权价格有负面影响（</a:t>
            </a:r>
            <a:r>
              <a:rPr lang="zh-CN" altLang="en-US" sz="2800" b="1">
                <a:solidFill>
                  <a:srgbClr val="FF0000"/>
                </a:solidFill>
                <a:latin typeface="华文细黑" pitchFamily="2" charset="-122"/>
                <a:ea typeface="华文细黑" pitchFamily="2" charset="-122"/>
              </a:rPr>
              <a:t>两者反向变化</a:t>
            </a:r>
            <a:r>
              <a:rPr lang="zh-CN" altLang="en-US" sz="2800" b="1">
                <a:latin typeface="华文细黑" pitchFamily="2" charset="-122"/>
                <a:ea typeface="华文细黑" pitchFamily="2" charset="-122"/>
              </a:rPr>
              <a:t>），</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对看跌期权有正面影响（</a:t>
            </a:r>
            <a:r>
              <a:rPr lang="zh-CN" altLang="en-US" sz="2800" b="1">
                <a:solidFill>
                  <a:srgbClr val="FF0000"/>
                </a:solidFill>
                <a:latin typeface="华文细黑" pitchFamily="2" charset="-122"/>
                <a:ea typeface="华文细黑" pitchFamily="2" charset="-122"/>
              </a:rPr>
              <a:t>两者同向变化</a:t>
            </a:r>
            <a:r>
              <a:rPr lang="zh-CN" altLang="en-US" sz="2800" b="1">
                <a:latin typeface="华文细黑" pitchFamily="2" charset="-122"/>
                <a:ea typeface="华文细黑" pitchFamily="2" charset="-122"/>
              </a:rPr>
              <a:t>）。</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16804" name="TextBox 4"/>
          <p:cNvSpPr txBox="1">
            <a:spLocks noChangeArrowheads="1"/>
          </p:cNvSpPr>
          <p:nvPr/>
        </p:nvSpPr>
        <p:spPr bwMode="auto">
          <a:xfrm>
            <a:off x="2208213" y="1341439"/>
            <a:ext cx="5111750"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期权合约价格的影响因素</a:t>
            </a:r>
          </a:p>
        </p:txBody>
      </p:sp>
    </p:spTree>
    <p:extLst>
      <p:ext uri="{BB962C8B-B14F-4D97-AF65-F5344CB8AC3E}">
        <p14:creationId xmlns:p14="http://schemas.microsoft.com/office/powerpoint/2010/main" val="26686809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nvGraphicFramePr>
        <p:xfrm>
          <a:off x="1774826" y="1916113"/>
          <a:ext cx="8353425" cy="3200400"/>
        </p:xfrm>
        <a:graphic>
          <a:graphicData uri="http://schemas.openxmlformats.org/drawingml/2006/table">
            <a:tbl>
              <a:tblPr/>
              <a:tblGrid>
                <a:gridCol w="1671638">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gridCol w="1670050">
                  <a:extLst>
                    <a:ext uri="{9D8B030D-6E8A-4147-A177-3AD203B41FA5}">
                      <a16:colId xmlns:a16="http://schemas.microsoft.com/office/drawing/2014/main" val="20002"/>
                    </a:ext>
                  </a:extLst>
                </a:gridCol>
                <a:gridCol w="1671637">
                  <a:extLst>
                    <a:ext uri="{9D8B030D-6E8A-4147-A177-3AD203B41FA5}">
                      <a16:colId xmlns:a16="http://schemas.microsoft.com/office/drawing/2014/main" val="20003"/>
                    </a:ext>
                  </a:extLst>
                </a:gridCol>
                <a:gridCol w="1670050">
                  <a:extLst>
                    <a:ext uri="{9D8B030D-6E8A-4147-A177-3AD203B41FA5}">
                      <a16:colId xmlns:a16="http://schemas.microsoft.com/office/drawing/2014/main" val="20004"/>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华文新魏" pitchFamily="2" charset="-122"/>
                          <a:cs typeface="Times New Roman" pitchFamily="18" charset="0"/>
                        </a:rPr>
                        <a:t>变量</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rebuchet MS" pitchFamily="34" charset="0"/>
                          <a:ea typeface="华文新魏" pitchFamily="2" charset="-122"/>
                        </a:rPr>
                        <a:t>欧式看涨期权</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rebuchet MS" pitchFamily="34" charset="0"/>
                          <a:ea typeface="华文新魏" pitchFamily="2" charset="-122"/>
                        </a:rPr>
                        <a:t>欧式看跌期权</a:t>
                      </a:r>
                      <a:endParaRPr kumimoji="0" lang="zh-CN" altLang="en-US" sz="1800" b="1" i="0" u="none" strike="noStrike" cap="none" normalizeH="0" baseline="0" smtClean="0">
                        <a:ln>
                          <a:noFill/>
                        </a:ln>
                        <a:solidFill>
                          <a:srgbClr val="FFFFFF"/>
                        </a:solidFill>
                        <a:effectLst/>
                        <a:latin typeface="Trebuchet MS" pitchFamily="34" charset="0"/>
                        <a:ea typeface="华文新魏" pitchFamily="2" charset="-122"/>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rebuchet MS" pitchFamily="34" charset="0"/>
                          <a:ea typeface="华文新魏" pitchFamily="2" charset="-122"/>
                        </a:rPr>
                        <a:t>美式看涨期权</a:t>
                      </a:r>
                      <a:endParaRPr kumimoji="0" lang="zh-CN" altLang="en-US" sz="1800" b="1" i="0" u="none" strike="noStrike" cap="none" normalizeH="0" baseline="0" smtClean="0">
                        <a:ln>
                          <a:noFill/>
                        </a:ln>
                        <a:solidFill>
                          <a:srgbClr val="FFFFFF"/>
                        </a:solidFill>
                        <a:effectLst/>
                        <a:latin typeface="Trebuchet MS" pitchFamily="34" charset="0"/>
                        <a:ea typeface="华文新魏" pitchFamily="2" charset="-122"/>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rebuchet MS" pitchFamily="34" charset="0"/>
                          <a:ea typeface="华文新魏" pitchFamily="2" charset="-122"/>
                        </a:rPr>
                        <a:t>美式看跌期权</a:t>
                      </a:r>
                      <a:endParaRPr kumimoji="0" lang="zh-CN" altLang="en-US" sz="1800" b="1" i="0" u="none" strike="noStrike" cap="none" normalizeH="0" baseline="0" smtClean="0">
                        <a:ln>
                          <a:noFill/>
                        </a:ln>
                        <a:solidFill>
                          <a:srgbClr val="FFFFFF"/>
                        </a:solidFill>
                        <a:effectLst/>
                        <a:latin typeface="Trebuchet MS" pitchFamily="34" charset="0"/>
                        <a:ea typeface="华文新魏" pitchFamily="2" charset="-122"/>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S  (+)</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X (+)</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2400" b="0" i="0" u="none" strike="noStrike" cap="none" normalizeH="0" baseline="0" smtClean="0">
                        <a:ln>
                          <a:noFill/>
                        </a:ln>
                        <a:solidFill>
                          <a:srgbClr val="FF0000"/>
                        </a:solidFill>
                        <a:effectLst/>
                        <a:latin typeface="仿宋" pitchFamily="49" charset="-122"/>
                        <a:ea typeface="仿宋" pitchFamily="49"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T (+)</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σ</a:t>
                      </a: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  (+)</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R (+)</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D (+)</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a:t>
                      </a:r>
                      <a:endParaRPr kumimoji="0" lang="zh-CN" altLang="en-US" sz="24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17877" name="TextBox 12"/>
          <p:cNvSpPr txBox="1">
            <a:spLocks noChangeArrowheads="1"/>
          </p:cNvSpPr>
          <p:nvPr/>
        </p:nvSpPr>
        <p:spPr bwMode="auto">
          <a:xfrm>
            <a:off x="3287713" y="1268414"/>
            <a:ext cx="5111750"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期权合约价格的影响因素总结</a:t>
            </a:r>
          </a:p>
        </p:txBody>
      </p:sp>
    </p:spTree>
    <p:extLst>
      <p:ext uri="{BB962C8B-B14F-4D97-AF65-F5344CB8AC3E}">
        <p14:creationId xmlns:p14="http://schemas.microsoft.com/office/powerpoint/2010/main" val="1157409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3"/>
          <p:cNvSpPr>
            <a:spLocks noGrp="1" noChangeArrowheads="1"/>
          </p:cNvSpPr>
          <p:nvPr>
            <p:ph type="body" idx="1"/>
          </p:nvPr>
        </p:nvSpPr>
        <p:spPr>
          <a:xfrm>
            <a:off x="1774825" y="2420939"/>
            <a:ext cx="8642350" cy="3671887"/>
          </a:xfrm>
        </p:spPr>
        <p:txBody>
          <a:bodyPr/>
          <a:lstStyle/>
          <a:p>
            <a:r>
              <a:rPr lang="zh-CN" altLang="en-US" b="1">
                <a:latin typeface="Times New Roman" pitchFamily="18" charset="0"/>
                <a:ea typeface="华文细黑" pitchFamily="2" charset="-122"/>
                <a:cs typeface="Times New Roman" pitchFamily="18" charset="0"/>
              </a:rPr>
              <a:t>以买入看涨期权为例</a:t>
            </a:r>
          </a:p>
          <a:p>
            <a:r>
              <a:rPr lang="zh-CN" altLang="en-US" b="1">
                <a:latin typeface="Times New Roman" pitchFamily="18" charset="0"/>
                <a:ea typeface="华文细黑" pitchFamily="2" charset="-122"/>
                <a:cs typeface="Times New Roman" pitchFamily="18" charset="0"/>
              </a:rPr>
              <a:t>例：投机者</a:t>
            </a:r>
            <a:r>
              <a:rPr lang="en-US" altLang="zh-CN" b="1">
                <a:latin typeface="Times New Roman" pitchFamily="18" charset="0"/>
                <a:ea typeface="华文细黑" pitchFamily="2" charset="-122"/>
                <a:cs typeface="Times New Roman" pitchFamily="18" charset="0"/>
              </a:rPr>
              <a:t>6</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日预期</a:t>
            </a:r>
            <a:r>
              <a:rPr lang="en-US" altLang="zh-CN" b="1">
                <a:latin typeface="Times New Roman" pitchFamily="18" charset="0"/>
                <a:ea typeface="华文细黑" pitchFamily="2" charset="-122"/>
                <a:cs typeface="Times New Roman" pitchFamily="18" charset="0"/>
              </a:rPr>
              <a:t>S&amp;P500</a:t>
            </a:r>
            <a:r>
              <a:rPr lang="zh-CN" altLang="en-US" b="1">
                <a:latin typeface="Times New Roman" pitchFamily="18" charset="0"/>
                <a:ea typeface="华文细黑" pitchFamily="2" charset="-122"/>
                <a:cs typeface="Times New Roman" pitchFamily="18" charset="0"/>
              </a:rPr>
              <a:t>指数将在未来</a:t>
            </a:r>
            <a:r>
              <a:rPr lang="en-US" altLang="zh-CN" b="1">
                <a:latin typeface="Times New Roman" pitchFamily="18" charset="0"/>
                <a:ea typeface="华文细黑" pitchFamily="2" charset="-122"/>
                <a:cs typeface="Times New Roman" pitchFamily="18" charset="0"/>
              </a:rPr>
              <a:t>3</a:t>
            </a:r>
            <a:r>
              <a:rPr lang="zh-CN" altLang="en-US" b="1">
                <a:latin typeface="Times New Roman" pitchFamily="18" charset="0"/>
                <a:ea typeface="华文细黑" pitchFamily="2" charset="-122"/>
                <a:cs typeface="Times New Roman" pitchFamily="18" charset="0"/>
              </a:rPr>
              <a:t>月内上</a:t>
            </a:r>
            <a:endParaRPr lang="en-US" altLang="zh-CN" b="1">
              <a:latin typeface="Times New Roman" pitchFamily="18" charset="0"/>
              <a:ea typeface="华文细黑" pitchFamily="2" charset="-122"/>
              <a:cs typeface="Times New Roman" pitchFamily="18" charset="0"/>
            </a:endParaRPr>
          </a:p>
          <a:p>
            <a:pPr>
              <a:buFont typeface="Wingdings" pitchFamily="2" charset="2"/>
              <a:buNone/>
            </a:pPr>
            <a:r>
              <a:rPr lang="zh-CN" altLang="en-US" b="1">
                <a:latin typeface="Times New Roman" pitchFamily="18" charset="0"/>
                <a:ea typeface="华文细黑" pitchFamily="2" charset="-122"/>
                <a:cs typeface="Times New Roman" pitchFamily="18" charset="0"/>
              </a:rPr>
              <a:t>涨，于是他以</a:t>
            </a:r>
            <a:r>
              <a:rPr lang="en-US" altLang="zh-CN" b="1">
                <a:latin typeface="Times New Roman" pitchFamily="18" charset="0"/>
                <a:ea typeface="华文细黑" pitchFamily="2" charset="-122"/>
                <a:cs typeface="Times New Roman" pitchFamily="18" charset="0"/>
              </a:rPr>
              <a:t>2000$</a:t>
            </a:r>
            <a:r>
              <a:rPr lang="zh-CN" altLang="en-US" b="1">
                <a:latin typeface="Times New Roman" pitchFamily="18" charset="0"/>
                <a:ea typeface="华文细黑" pitchFamily="2" charset="-122"/>
                <a:cs typeface="Times New Roman" pitchFamily="18" charset="0"/>
              </a:rPr>
              <a:t>的期权费买入了</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15</a:t>
            </a:r>
            <a:r>
              <a:rPr lang="zh-CN" altLang="en-US" b="1">
                <a:latin typeface="Times New Roman" pitchFamily="18" charset="0"/>
                <a:ea typeface="华文细黑" pitchFamily="2" charset="-122"/>
                <a:cs typeface="Times New Roman" pitchFamily="18" charset="0"/>
              </a:rPr>
              <a:t>日到期，协</a:t>
            </a:r>
            <a:endParaRPr lang="en-US" altLang="zh-CN" b="1">
              <a:latin typeface="Times New Roman" pitchFamily="18" charset="0"/>
              <a:ea typeface="华文细黑" pitchFamily="2" charset="-122"/>
              <a:cs typeface="Times New Roman" pitchFamily="18" charset="0"/>
            </a:endParaRPr>
          </a:p>
          <a:p>
            <a:pPr>
              <a:buFont typeface="Wingdings" pitchFamily="2" charset="2"/>
              <a:buNone/>
            </a:pPr>
            <a:r>
              <a:rPr lang="zh-CN" altLang="en-US" b="1">
                <a:latin typeface="Times New Roman" pitchFamily="18" charset="0"/>
                <a:ea typeface="华文细黑" pitchFamily="2" charset="-122"/>
                <a:cs typeface="Times New Roman" pitchFamily="18" charset="0"/>
              </a:rPr>
              <a:t>定价格为</a:t>
            </a:r>
            <a:r>
              <a:rPr lang="en-US" altLang="zh-CN" b="1">
                <a:latin typeface="Times New Roman" pitchFamily="18" charset="0"/>
                <a:ea typeface="华文细黑" pitchFamily="2" charset="-122"/>
                <a:cs typeface="Times New Roman" pitchFamily="18" charset="0"/>
              </a:rPr>
              <a:t>340</a:t>
            </a:r>
            <a:r>
              <a:rPr lang="zh-CN" altLang="en-US" b="1">
                <a:latin typeface="Times New Roman" pitchFamily="18" charset="0"/>
                <a:ea typeface="华文细黑" pitchFamily="2" charset="-122"/>
                <a:cs typeface="Times New Roman" pitchFamily="18" charset="0"/>
              </a:rPr>
              <a:t>点的欧式看涨期权，标的物为</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月份到期</a:t>
            </a:r>
            <a:endParaRPr lang="en-US" altLang="zh-CN" b="1">
              <a:latin typeface="Times New Roman" pitchFamily="18" charset="0"/>
              <a:ea typeface="华文细黑" pitchFamily="2" charset="-122"/>
              <a:cs typeface="Times New Roman" pitchFamily="18" charset="0"/>
            </a:endParaRPr>
          </a:p>
          <a:p>
            <a:pPr>
              <a:buFont typeface="Wingdings" pitchFamily="2" charset="2"/>
              <a:buNone/>
            </a:pPr>
            <a:r>
              <a:rPr lang="zh-CN" altLang="en-US" b="1">
                <a:latin typeface="Times New Roman" pitchFamily="18" charset="0"/>
                <a:ea typeface="华文细黑" pitchFamily="2" charset="-122"/>
                <a:cs typeface="Times New Roman" pitchFamily="18" charset="0"/>
              </a:rPr>
              <a:t>的</a:t>
            </a:r>
            <a:r>
              <a:rPr lang="en-US" altLang="zh-CN" b="1">
                <a:latin typeface="Times New Roman" pitchFamily="18" charset="0"/>
                <a:ea typeface="华文细黑" pitchFamily="2" charset="-122"/>
                <a:cs typeface="Times New Roman" pitchFamily="18" charset="0"/>
              </a:rPr>
              <a:t>S&amp;P500</a:t>
            </a:r>
            <a:r>
              <a:rPr lang="zh-CN" altLang="en-US" b="1">
                <a:latin typeface="Times New Roman" pitchFamily="18" charset="0"/>
                <a:ea typeface="华文细黑" pitchFamily="2" charset="-122"/>
                <a:cs typeface="Times New Roman" pitchFamily="18" charset="0"/>
              </a:rPr>
              <a:t>指数合约。</a:t>
            </a:r>
          </a:p>
          <a:p>
            <a:pPr lvl="1"/>
            <a:r>
              <a:rPr lang="zh-CN" altLang="en-US" sz="2800" b="1">
                <a:latin typeface="Times New Roman" pitchFamily="18" charset="0"/>
                <a:ea typeface="华文细黑" pitchFamily="2" charset="-122"/>
                <a:cs typeface="Times New Roman" pitchFamily="18" charset="0"/>
              </a:rPr>
              <a:t>如果到期日</a:t>
            </a:r>
            <a:r>
              <a:rPr lang="en-US" altLang="zh-CN" sz="2800" b="1">
                <a:latin typeface="Times New Roman" pitchFamily="18" charset="0"/>
                <a:ea typeface="华文细黑" pitchFamily="2" charset="-122"/>
                <a:cs typeface="Times New Roman" pitchFamily="18" charset="0"/>
              </a:rPr>
              <a:t>S&amp;P500</a:t>
            </a:r>
            <a:r>
              <a:rPr lang="zh-CN" altLang="en-US" sz="2800" b="1">
                <a:latin typeface="Times New Roman" pitchFamily="18" charset="0"/>
                <a:ea typeface="华文细黑" pitchFamily="2" charset="-122"/>
                <a:cs typeface="Times New Roman" pitchFamily="18" charset="0"/>
              </a:rPr>
              <a:t>指数升至</a:t>
            </a:r>
            <a:r>
              <a:rPr lang="en-US" altLang="zh-CN" sz="2800" b="1">
                <a:latin typeface="Times New Roman" pitchFamily="18" charset="0"/>
                <a:ea typeface="华文细黑" pitchFamily="2" charset="-122"/>
                <a:cs typeface="Times New Roman" pitchFamily="18" charset="0"/>
              </a:rPr>
              <a:t>380</a:t>
            </a:r>
            <a:r>
              <a:rPr lang="zh-CN" altLang="en-US" sz="2800" b="1">
                <a:latin typeface="Times New Roman" pitchFamily="18" charset="0"/>
                <a:ea typeface="华文细黑" pitchFamily="2" charset="-122"/>
                <a:cs typeface="Times New Roman" pitchFamily="18" charset="0"/>
              </a:rPr>
              <a:t>点，投机者的获</a:t>
            </a:r>
            <a:endParaRPr lang="en-US" altLang="zh-CN" sz="2800" b="1">
              <a:latin typeface="Times New Roman" pitchFamily="18" charset="0"/>
              <a:ea typeface="华文细黑" pitchFamily="2" charset="-122"/>
              <a:cs typeface="Times New Roman" pitchFamily="18" charset="0"/>
            </a:endParaRPr>
          </a:p>
          <a:p>
            <a:pPr lvl="1">
              <a:buFont typeface="Wingdings 2" pitchFamily="18" charset="2"/>
              <a:buNone/>
            </a:pPr>
            <a:r>
              <a:rPr lang="zh-CN" altLang="en-US" sz="2800" b="1">
                <a:latin typeface="Times New Roman" pitchFamily="18" charset="0"/>
                <a:ea typeface="华文细黑" pitchFamily="2" charset="-122"/>
                <a:cs typeface="Times New Roman" pitchFamily="18" charset="0"/>
              </a:rPr>
              <a:t>利是多少（每点计</a:t>
            </a:r>
            <a:r>
              <a:rPr lang="en-US" altLang="zh-CN" sz="2800" b="1">
                <a:latin typeface="Times New Roman" pitchFamily="18" charset="0"/>
                <a:ea typeface="华文细黑" pitchFamily="2" charset="-122"/>
                <a:cs typeface="Times New Roman" pitchFamily="18" charset="0"/>
              </a:rPr>
              <a:t>100 $ </a:t>
            </a:r>
            <a:r>
              <a:rPr lang="zh-CN" altLang="en-US" sz="2800" b="1">
                <a:latin typeface="Times New Roman" pitchFamily="18" charset="0"/>
                <a:ea typeface="华文细黑" pitchFamily="2" charset="-122"/>
                <a:cs typeface="Times New Roman" pitchFamily="18" charset="0"/>
              </a:rPr>
              <a:t>）？</a:t>
            </a:r>
            <a:endParaRPr lang="en-US" altLang="zh-CN" sz="2800" b="1">
              <a:latin typeface="Times New Roman" pitchFamily="18" charset="0"/>
              <a:ea typeface="华文细黑" pitchFamily="2" charset="-122"/>
              <a:cs typeface="Times New Roman" pitchFamily="18" charset="0"/>
            </a:endParaRPr>
          </a:p>
        </p:txBody>
      </p:sp>
      <p:sp>
        <p:nvSpPr>
          <p:cNvPr id="4" name="Rectangle 2"/>
          <p:cNvSpPr txBox="1">
            <a:spLocks noChangeArrowheads="1"/>
          </p:cNvSpPr>
          <p:nvPr/>
        </p:nvSpPr>
        <p:spPr>
          <a:xfrm>
            <a:off x="2063750" y="404813"/>
            <a:ext cx="7467600" cy="652462"/>
          </a:xfrm>
          <a:prstGeom prst="rect">
            <a:avLst/>
          </a:prstGeom>
        </p:spPr>
        <p:txBody>
          <a:bodyPr anchor="b">
            <a:normAutofit/>
          </a:bodyPr>
          <a:lstStyle/>
          <a:p>
            <a:pPr algn="l">
              <a:spcBef>
                <a:spcPct val="0"/>
              </a:spcBef>
              <a:buClrTx/>
              <a:buSzTx/>
              <a:buFontTx/>
              <a:buNone/>
              <a:defRPr/>
            </a:pPr>
            <a:r>
              <a:rPr lang="zh-CN" altLang="en-US" sz="3600" b="1" cap="small">
                <a:latin typeface="+mj-lt"/>
                <a:ea typeface="+mj-ea"/>
                <a:cs typeface="+mj-cs"/>
              </a:rPr>
              <a:t>期权概述</a:t>
            </a:r>
            <a:endParaRPr lang="zh-CN" altLang="en-US" sz="3600" b="1" cap="small" dirty="0">
              <a:latin typeface="+mj-lt"/>
              <a:ea typeface="+mj-ea"/>
              <a:cs typeface="+mj-cs"/>
            </a:endParaRPr>
          </a:p>
        </p:txBody>
      </p:sp>
      <p:sp>
        <p:nvSpPr>
          <p:cNvPr id="718852" name="TextBox 5"/>
          <p:cNvSpPr txBox="1">
            <a:spLocks noChangeArrowheads="1"/>
          </p:cNvSpPr>
          <p:nvPr/>
        </p:nvSpPr>
        <p:spPr bwMode="auto">
          <a:xfrm>
            <a:off x="2208213" y="1557339"/>
            <a:ext cx="5111750"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期权交易盈亏的简要分析</a:t>
            </a:r>
          </a:p>
        </p:txBody>
      </p:sp>
    </p:spTree>
    <p:extLst>
      <p:ext uri="{BB962C8B-B14F-4D97-AF65-F5344CB8AC3E}">
        <p14:creationId xmlns:p14="http://schemas.microsoft.com/office/powerpoint/2010/main" val="3930771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7650">
                                            <p:txEl>
                                              <p:pRg st="5" end="5"/>
                                            </p:txEl>
                                          </p:spTgt>
                                        </p:tgtEl>
                                        <p:attrNameLst>
                                          <p:attrName>style.visibility</p:attrName>
                                        </p:attrNameLst>
                                      </p:cBhvr>
                                      <p:to>
                                        <p:strVal val="visible"/>
                                      </p:to>
                                    </p:set>
                                    <p:animEffect transition="in" filter="blinds(horizontal)">
                                      <p:cBhvr>
                                        <p:cTn id="7" dur="500"/>
                                        <p:tgtEl>
                                          <p:spTgt spid="667650">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7650">
                                            <p:txEl>
                                              <p:pRg st="6" end="6"/>
                                            </p:txEl>
                                          </p:spTgt>
                                        </p:tgtEl>
                                        <p:attrNameLst>
                                          <p:attrName>style.visibility</p:attrName>
                                        </p:attrNameLst>
                                      </p:cBhvr>
                                      <p:to>
                                        <p:strVal val="visible"/>
                                      </p:to>
                                    </p:set>
                                    <p:animEffect transition="in" filter="blinds(horizontal)">
                                      <p:cBhvr>
                                        <p:cTn id="10" dur="500"/>
                                        <p:tgtEl>
                                          <p:spTgt spid="6676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3"/>
          <p:cNvSpPr>
            <a:spLocks noGrp="1" noChangeArrowheads="1"/>
          </p:cNvSpPr>
          <p:nvPr>
            <p:ph type="body" idx="1"/>
          </p:nvPr>
        </p:nvSpPr>
        <p:spPr>
          <a:xfrm>
            <a:off x="1919288" y="1700214"/>
            <a:ext cx="8280400" cy="4225925"/>
          </a:xfrm>
        </p:spPr>
        <p:txBody>
          <a:bodyPr/>
          <a:lstStyle/>
          <a:p>
            <a:pPr lvl="1" eaLnBrk="1" hangingPunct="1"/>
            <a:r>
              <a:rPr lang="zh-CN" altLang="en-US" sz="2800" b="1">
                <a:latin typeface="Times New Roman" pitchFamily="18" charset="0"/>
                <a:ea typeface="华文细黑" pitchFamily="2" charset="-122"/>
                <a:cs typeface="Times New Roman" pitchFamily="18" charset="0"/>
              </a:rPr>
              <a:t>买入看涨期权</a:t>
            </a:r>
            <a:r>
              <a:rPr lang="en-US" altLang="zh-CN" sz="2800" b="1">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买进期权费为</a:t>
            </a:r>
            <a:r>
              <a:rPr lang="en-US" altLang="zh-CN" sz="2800" b="1">
                <a:latin typeface="Times New Roman" pitchFamily="18" charset="0"/>
                <a:ea typeface="华文细黑" pitchFamily="2" charset="-122"/>
                <a:cs typeface="Times New Roman" pitchFamily="18" charset="0"/>
              </a:rPr>
              <a:t>2000 $</a:t>
            </a:r>
            <a:r>
              <a:rPr lang="zh-CN" altLang="en-US" sz="2800" b="1">
                <a:latin typeface="Times New Roman" pitchFamily="18" charset="0"/>
                <a:ea typeface="华文细黑" pitchFamily="2" charset="-122"/>
                <a:cs typeface="Times New Roman" pitchFamily="18" charset="0"/>
              </a:rPr>
              <a:t>的</a:t>
            </a:r>
            <a:r>
              <a:rPr lang="en-US" altLang="zh-CN" sz="2800" b="1">
                <a:latin typeface="Times New Roman" pitchFamily="18" charset="0"/>
                <a:ea typeface="华文细黑" pitchFamily="2" charset="-122"/>
                <a:cs typeface="Times New Roman" pitchFamily="18" charset="0"/>
              </a:rPr>
              <a:t>S&amp;P500</a:t>
            </a:r>
          </a:p>
          <a:p>
            <a:pPr lvl="1"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欧式看涨期权期权协定价格为</a:t>
            </a:r>
            <a:r>
              <a:rPr lang="en-US" altLang="zh-CN" sz="2800" b="1">
                <a:latin typeface="Times New Roman" pitchFamily="18" charset="0"/>
                <a:ea typeface="华文细黑" pitchFamily="2" charset="-122"/>
                <a:cs typeface="Times New Roman" pitchFamily="18" charset="0"/>
              </a:rPr>
              <a:t>340</a:t>
            </a:r>
            <a:r>
              <a:rPr lang="zh-CN" altLang="en-US" sz="2800" b="1">
                <a:latin typeface="Times New Roman" pitchFamily="18" charset="0"/>
                <a:ea typeface="华文细黑" pitchFamily="2" charset="-122"/>
                <a:cs typeface="Times New Roman" pitchFamily="18" charset="0"/>
              </a:rPr>
              <a:t>点。</a:t>
            </a:r>
            <a:endParaRPr lang="en-US" altLang="zh-CN" sz="2800" b="1">
              <a:latin typeface="Times New Roman" pitchFamily="18" charset="0"/>
              <a:ea typeface="华文细黑" pitchFamily="2" charset="-122"/>
              <a:cs typeface="Times New Roman" pitchFamily="18" charset="0"/>
            </a:endParaRPr>
          </a:p>
        </p:txBody>
      </p:sp>
      <p:grpSp>
        <p:nvGrpSpPr>
          <p:cNvPr id="719875" name="Group 4"/>
          <p:cNvGrpSpPr>
            <a:grpSpLocks/>
          </p:cNvGrpSpPr>
          <p:nvPr/>
        </p:nvGrpSpPr>
        <p:grpSpPr bwMode="auto">
          <a:xfrm>
            <a:off x="1992313" y="2781300"/>
            <a:ext cx="7620000" cy="3678238"/>
            <a:chOff x="672" y="1907"/>
            <a:chExt cx="4800" cy="2317"/>
          </a:xfrm>
        </p:grpSpPr>
        <p:sp>
          <p:nvSpPr>
            <p:cNvPr id="719878" name="Line 5"/>
            <p:cNvSpPr>
              <a:spLocks noChangeShapeType="1"/>
            </p:cNvSpPr>
            <p:nvPr/>
          </p:nvSpPr>
          <p:spPr bwMode="auto">
            <a:xfrm>
              <a:off x="1344" y="3888"/>
              <a:ext cx="3456" cy="0"/>
            </a:xfrm>
            <a:prstGeom prst="line">
              <a:avLst/>
            </a:prstGeom>
            <a:noFill/>
            <a:ln w="28575">
              <a:solidFill>
                <a:schemeClr val="accent2"/>
              </a:solidFill>
              <a:round/>
              <a:headEnd/>
              <a:tailEnd/>
            </a:ln>
          </p:spPr>
          <p:txBody>
            <a:bodyPr/>
            <a:lstStyle/>
            <a:p>
              <a:endParaRPr lang="zh-CN" altLang="en-US"/>
            </a:p>
          </p:txBody>
        </p:sp>
        <p:sp>
          <p:nvSpPr>
            <p:cNvPr id="719879" name="Line 6"/>
            <p:cNvSpPr>
              <a:spLocks noChangeShapeType="1"/>
            </p:cNvSpPr>
            <p:nvPr/>
          </p:nvSpPr>
          <p:spPr bwMode="auto">
            <a:xfrm flipV="1">
              <a:off x="1344" y="1968"/>
              <a:ext cx="0" cy="1920"/>
            </a:xfrm>
            <a:prstGeom prst="line">
              <a:avLst/>
            </a:prstGeom>
            <a:noFill/>
            <a:ln w="28575">
              <a:solidFill>
                <a:srgbClr val="000080"/>
              </a:solidFill>
              <a:round/>
              <a:headEnd/>
              <a:tailEnd/>
            </a:ln>
          </p:spPr>
          <p:txBody>
            <a:bodyPr/>
            <a:lstStyle/>
            <a:p>
              <a:endParaRPr lang="zh-CN" altLang="en-US"/>
            </a:p>
          </p:txBody>
        </p:sp>
        <p:sp>
          <p:nvSpPr>
            <p:cNvPr id="719880" name="Line 7"/>
            <p:cNvSpPr>
              <a:spLocks noChangeShapeType="1"/>
            </p:cNvSpPr>
            <p:nvPr/>
          </p:nvSpPr>
          <p:spPr bwMode="auto">
            <a:xfrm>
              <a:off x="1344" y="3072"/>
              <a:ext cx="3456" cy="0"/>
            </a:xfrm>
            <a:prstGeom prst="line">
              <a:avLst/>
            </a:prstGeom>
            <a:noFill/>
            <a:ln w="28575">
              <a:solidFill>
                <a:srgbClr val="FF0000"/>
              </a:solidFill>
              <a:round/>
              <a:headEnd/>
              <a:tailEnd/>
            </a:ln>
          </p:spPr>
          <p:txBody>
            <a:bodyPr/>
            <a:lstStyle/>
            <a:p>
              <a:endParaRPr lang="zh-CN" altLang="en-US"/>
            </a:p>
          </p:txBody>
        </p:sp>
        <p:sp>
          <p:nvSpPr>
            <p:cNvPr id="719881" name="Line 8"/>
            <p:cNvSpPr>
              <a:spLocks noChangeShapeType="1"/>
            </p:cNvSpPr>
            <p:nvPr/>
          </p:nvSpPr>
          <p:spPr bwMode="auto">
            <a:xfrm>
              <a:off x="1344" y="3360"/>
              <a:ext cx="1296" cy="0"/>
            </a:xfrm>
            <a:prstGeom prst="line">
              <a:avLst/>
            </a:prstGeom>
            <a:noFill/>
            <a:ln w="38100">
              <a:solidFill>
                <a:schemeClr val="accent2"/>
              </a:solidFill>
              <a:round/>
              <a:headEnd/>
              <a:tailEnd/>
            </a:ln>
          </p:spPr>
          <p:txBody>
            <a:bodyPr/>
            <a:lstStyle/>
            <a:p>
              <a:endParaRPr lang="zh-CN" altLang="en-US"/>
            </a:p>
          </p:txBody>
        </p:sp>
        <p:sp>
          <p:nvSpPr>
            <p:cNvPr id="719882" name="Line 9"/>
            <p:cNvSpPr>
              <a:spLocks noChangeShapeType="1"/>
            </p:cNvSpPr>
            <p:nvPr/>
          </p:nvSpPr>
          <p:spPr bwMode="auto">
            <a:xfrm flipV="1">
              <a:off x="2640" y="2160"/>
              <a:ext cx="1632" cy="1200"/>
            </a:xfrm>
            <a:prstGeom prst="line">
              <a:avLst/>
            </a:prstGeom>
            <a:noFill/>
            <a:ln w="38100">
              <a:solidFill>
                <a:srgbClr val="003366"/>
              </a:solidFill>
              <a:round/>
              <a:headEnd/>
              <a:tailEnd/>
            </a:ln>
          </p:spPr>
          <p:txBody>
            <a:bodyPr/>
            <a:lstStyle/>
            <a:p>
              <a:endParaRPr lang="zh-CN" altLang="en-US"/>
            </a:p>
          </p:txBody>
        </p:sp>
        <p:sp>
          <p:nvSpPr>
            <p:cNvPr id="719883" name="Rectangle 10"/>
            <p:cNvSpPr>
              <a:spLocks noChangeArrowheads="1"/>
            </p:cNvSpPr>
            <p:nvPr/>
          </p:nvSpPr>
          <p:spPr bwMode="auto">
            <a:xfrm>
              <a:off x="4080" y="2688"/>
              <a:ext cx="1392" cy="336"/>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盈亏平衡线</a:t>
              </a:r>
            </a:p>
          </p:txBody>
        </p:sp>
        <p:sp>
          <p:nvSpPr>
            <p:cNvPr id="719884" name="Line 11"/>
            <p:cNvSpPr>
              <a:spLocks noChangeShapeType="1"/>
            </p:cNvSpPr>
            <p:nvPr/>
          </p:nvSpPr>
          <p:spPr bwMode="auto">
            <a:xfrm>
              <a:off x="3024" y="3072"/>
              <a:ext cx="0" cy="816"/>
            </a:xfrm>
            <a:prstGeom prst="line">
              <a:avLst/>
            </a:prstGeom>
            <a:noFill/>
            <a:ln w="31750">
              <a:solidFill>
                <a:srgbClr val="FF0000"/>
              </a:solidFill>
              <a:prstDash val="dash"/>
              <a:round/>
              <a:headEnd/>
              <a:tailEnd/>
            </a:ln>
          </p:spPr>
          <p:txBody>
            <a:bodyPr/>
            <a:lstStyle/>
            <a:p>
              <a:endParaRPr lang="zh-CN" altLang="en-US"/>
            </a:p>
          </p:txBody>
        </p:sp>
        <p:sp>
          <p:nvSpPr>
            <p:cNvPr id="719885" name="Line 12"/>
            <p:cNvSpPr>
              <a:spLocks noChangeShapeType="1"/>
            </p:cNvSpPr>
            <p:nvPr/>
          </p:nvSpPr>
          <p:spPr bwMode="auto">
            <a:xfrm>
              <a:off x="2640" y="3360"/>
              <a:ext cx="0" cy="528"/>
            </a:xfrm>
            <a:prstGeom prst="line">
              <a:avLst/>
            </a:prstGeom>
            <a:noFill/>
            <a:ln w="38100">
              <a:solidFill>
                <a:schemeClr val="tx1"/>
              </a:solidFill>
              <a:prstDash val="sysDot"/>
              <a:round/>
              <a:headEnd/>
              <a:tailEnd/>
            </a:ln>
          </p:spPr>
          <p:txBody>
            <a:bodyPr/>
            <a:lstStyle/>
            <a:p>
              <a:endParaRPr lang="zh-CN" altLang="en-US"/>
            </a:p>
          </p:txBody>
        </p:sp>
        <p:sp>
          <p:nvSpPr>
            <p:cNvPr id="719886" name="Line 13"/>
            <p:cNvSpPr>
              <a:spLocks noChangeShapeType="1"/>
            </p:cNvSpPr>
            <p:nvPr/>
          </p:nvSpPr>
          <p:spPr bwMode="auto">
            <a:xfrm flipV="1">
              <a:off x="3456" y="2784"/>
              <a:ext cx="0" cy="1104"/>
            </a:xfrm>
            <a:prstGeom prst="line">
              <a:avLst/>
            </a:prstGeom>
            <a:noFill/>
            <a:ln w="38100">
              <a:solidFill>
                <a:srgbClr val="FF0000"/>
              </a:solidFill>
              <a:prstDash val="dashDot"/>
              <a:round/>
              <a:headEnd/>
              <a:tailEnd/>
            </a:ln>
          </p:spPr>
          <p:txBody>
            <a:bodyPr/>
            <a:lstStyle/>
            <a:p>
              <a:endParaRPr lang="zh-CN" altLang="en-US"/>
            </a:p>
          </p:txBody>
        </p:sp>
        <p:sp>
          <p:nvSpPr>
            <p:cNvPr id="719887" name="Rectangle 14"/>
            <p:cNvSpPr>
              <a:spLocks noChangeArrowheads="1"/>
            </p:cNvSpPr>
            <p:nvPr/>
          </p:nvSpPr>
          <p:spPr bwMode="auto">
            <a:xfrm>
              <a:off x="672" y="3216"/>
              <a:ext cx="624" cy="240"/>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-2000</a:t>
              </a:r>
            </a:p>
          </p:txBody>
        </p:sp>
        <p:sp>
          <p:nvSpPr>
            <p:cNvPr id="719888" name="Rectangle 15"/>
            <p:cNvSpPr>
              <a:spLocks noChangeArrowheads="1"/>
            </p:cNvSpPr>
            <p:nvPr/>
          </p:nvSpPr>
          <p:spPr bwMode="auto">
            <a:xfrm>
              <a:off x="1056" y="2880"/>
              <a:ext cx="240" cy="288"/>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0</a:t>
              </a:r>
            </a:p>
          </p:txBody>
        </p:sp>
        <p:sp>
          <p:nvSpPr>
            <p:cNvPr id="719889" name="Rectangle 16"/>
            <p:cNvSpPr>
              <a:spLocks noChangeArrowheads="1"/>
            </p:cNvSpPr>
            <p:nvPr/>
          </p:nvSpPr>
          <p:spPr bwMode="auto">
            <a:xfrm>
              <a:off x="672" y="2256"/>
              <a:ext cx="624" cy="240"/>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4000</a:t>
              </a:r>
            </a:p>
          </p:txBody>
        </p:sp>
        <p:sp>
          <p:nvSpPr>
            <p:cNvPr id="719890" name="Rectangle 17"/>
            <p:cNvSpPr>
              <a:spLocks noChangeArrowheads="1"/>
            </p:cNvSpPr>
            <p:nvPr/>
          </p:nvSpPr>
          <p:spPr bwMode="auto">
            <a:xfrm>
              <a:off x="672" y="1968"/>
              <a:ext cx="624" cy="240"/>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6000</a:t>
              </a:r>
            </a:p>
          </p:txBody>
        </p:sp>
        <p:sp>
          <p:nvSpPr>
            <p:cNvPr id="719891" name="Line 18"/>
            <p:cNvSpPr>
              <a:spLocks noChangeShapeType="1"/>
            </p:cNvSpPr>
            <p:nvPr/>
          </p:nvSpPr>
          <p:spPr bwMode="auto">
            <a:xfrm>
              <a:off x="1344" y="2784"/>
              <a:ext cx="48" cy="0"/>
            </a:xfrm>
            <a:prstGeom prst="line">
              <a:avLst/>
            </a:prstGeom>
            <a:noFill/>
            <a:ln w="9525">
              <a:solidFill>
                <a:schemeClr val="tx1"/>
              </a:solidFill>
              <a:round/>
              <a:headEnd/>
              <a:tailEnd/>
            </a:ln>
          </p:spPr>
          <p:txBody>
            <a:bodyPr/>
            <a:lstStyle/>
            <a:p>
              <a:endParaRPr lang="zh-CN" altLang="en-US"/>
            </a:p>
          </p:txBody>
        </p:sp>
        <p:sp>
          <p:nvSpPr>
            <p:cNvPr id="719892" name="Line 19"/>
            <p:cNvSpPr>
              <a:spLocks noChangeShapeType="1"/>
            </p:cNvSpPr>
            <p:nvPr/>
          </p:nvSpPr>
          <p:spPr bwMode="auto">
            <a:xfrm>
              <a:off x="1344" y="2496"/>
              <a:ext cx="96" cy="0"/>
            </a:xfrm>
            <a:prstGeom prst="line">
              <a:avLst/>
            </a:prstGeom>
            <a:noFill/>
            <a:ln w="9525">
              <a:solidFill>
                <a:schemeClr val="tx1"/>
              </a:solidFill>
              <a:round/>
              <a:headEnd/>
              <a:tailEnd/>
            </a:ln>
          </p:spPr>
          <p:txBody>
            <a:bodyPr/>
            <a:lstStyle/>
            <a:p>
              <a:endParaRPr lang="zh-CN" altLang="en-US"/>
            </a:p>
          </p:txBody>
        </p:sp>
        <p:sp>
          <p:nvSpPr>
            <p:cNvPr id="719893" name="Line 20"/>
            <p:cNvSpPr>
              <a:spLocks noChangeShapeType="1"/>
            </p:cNvSpPr>
            <p:nvPr/>
          </p:nvSpPr>
          <p:spPr bwMode="auto">
            <a:xfrm>
              <a:off x="1344" y="2208"/>
              <a:ext cx="96" cy="0"/>
            </a:xfrm>
            <a:prstGeom prst="line">
              <a:avLst/>
            </a:prstGeom>
            <a:noFill/>
            <a:ln w="9525">
              <a:solidFill>
                <a:schemeClr val="tx1"/>
              </a:solidFill>
              <a:round/>
              <a:headEnd/>
              <a:tailEnd/>
            </a:ln>
          </p:spPr>
          <p:txBody>
            <a:bodyPr/>
            <a:lstStyle/>
            <a:p>
              <a:endParaRPr lang="zh-CN" altLang="en-US"/>
            </a:p>
          </p:txBody>
        </p:sp>
        <p:sp>
          <p:nvSpPr>
            <p:cNvPr id="719894" name="Rectangle 21"/>
            <p:cNvSpPr>
              <a:spLocks noChangeArrowheads="1"/>
            </p:cNvSpPr>
            <p:nvPr/>
          </p:nvSpPr>
          <p:spPr bwMode="auto">
            <a:xfrm>
              <a:off x="672" y="2544"/>
              <a:ext cx="624" cy="240"/>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2000</a:t>
              </a:r>
            </a:p>
          </p:txBody>
        </p:sp>
        <p:sp>
          <p:nvSpPr>
            <p:cNvPr id="719895" name="Rectangle 22"/>
            <p:cNvSpPr>
              <a:spLocks noChangeArrowheads="1"/>
            </p:cNvSpPr>
            <p:nvPr/>
          </p:nvSpPr>
          <p:spPr bwMode="auto">
            <a:xfrm>
              <a:off x="2304" y="3936"/>
              <a:ext cx="409"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340</a:t>
              </a:r>
            </a:p>
          </p:txBody>
        </p:sp>
        <p:sp>
          <p:nvSpPr>
            <p:cNvPr id="719896" name="Rectangle 23"/>
            <p:cNvSpPr>
              <a:spLocks noChangeArrowheads="1"/>
            </p:cNvSpPr>
            <p:nvPr/>
          </p:nvSpPr>
          <p:spPr bwMode="auto">
            <a:xfrm>
              <a:off x="2880" y="3936"/>
              <a:ext cx="422"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360</a:t>
              </a:r>
            </a:p>
          </p:txBody>
        </p:sp>
        <p:sp>
          <p:nvSpPr>
            <p:cNvPr id="719897" name="Rectangle 24"/>
            <p:cNvSpPr>
              <a:spLocks noChangeArrowheads="1"/>
            </p:cNvSpPr>
            <p:nvPr/>
          </p:nvSpPr>
          <p:spPr bwMode="auto">
            <a:xfrm>
              <a:off x="3408" y="3936"/>
              <a:ext cx="393"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380</a:t>
              </a:r>
            </a:p>
          </p:txBody>
        </p:sp>
        <p:sp>
          <p:nvSpPr>
            <p:cNvPr id="719898" name="Line 25"/>
            <p:cNvSpPr>
              <a:spLocks noChangeShapeType="1"/>
            </p:cNvSpPr>
            <p:nvPr/>
          </p:nvSpPr>
          <p:spPr bwMode="auto">
            <a:xfrm flipH="1">
              <a:off x="1488" y="2784"/>
              <a:ext cx="1920" cy="0"/>
            </a:xfrm>
            <a:prstGeom prst="line">
              <a:avLst/>
            </a:prstGeom>
            <a:noFill/>
            <a:ln w="28575" cap="rnd">
              <a:solidFill>
                <a:schemeClr val="tx1"/>
              </a:solidFill>
              <a:prstDash val="sysDot"/>
              <a:round/>
              <a:headEnd/>
              <a:tailEnd/>
            </a:ln>
          </p:spPr>
          <p:txBody>
            <a:bodyPr/>
            <a:lstStyle/>
            <a:p>
              <a:endParaRPr lang="zh-CN" altLang="en-US"/>
            </a:p>
          </p:txBody>
        </p:sp>
        <p:sp>
          <p:nvSpPr>
            <p:cNvPr id="719899" name="Rectangle 26"/>
            <p:cNvSpPr>
              <a:spLocks noChangeArrowheads="1"/>
            </p:cNvSpPr>
            <p:nvPr/>
          </p:nvSpPr>
          <p:spPr bwMode="auto">
            <a:xfrm>
              <a:off x="4272" y="3504"/>
              <a:ext cx="960" cy="336"/>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市场价格</a:t>
              </a:r>
            </a:p>
          </p:txBody>
        </p:sp>
        <p:sp>
          <p:nvSpPr>
            <p:cNvPr id="719900" name="Rectangle 27"/>
            <p:cNvSpPr>
              <a:spLocks noChangeArrowheads="1"/>
            </p:cNvSpPr>
            <p:nvPr/>
          </p:nvSpPr>
          <p:spPr bwMode="auto">
            <a:xfrm>
              <a:off x="1488" y="1907"/>
              <a:ext cx="528" cy="288"/>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盈亏</a:t>
              </a:r>
            </a:p>
          </p:txBody>
        </p:sp>
      </p:grpSp>
      <p:sp>
        <p:nvSpPr>
          <p:cNvPr id="29"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19877" name="TextBox 29"/>
          <p:cNvSpPr txBox="1">
            <a:spLocks noChangeArrowheads="1"/>
          </p:cNvSpPr>
          <p:nvPr/>
        </p:nvSpPr>
        <p:spPr bwMode="auto">
          <a:xfrm>
            <a:off x="2135189" y="1125539"/>
            <a:ext cx="5113337" cy="522287"/>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期权交易盈亏的简要分析</a:t>
            </a:r>
          </a:p>
        </p:txBody>
      </p:sp>
    </p:spTree>
    <p:extLst>
      <p:ext uri="{BB962C8B-B14F-4D97-AF65-F5344CB8AC3E}">
        <p14:creationId xmlns:p14="http://schemas.microsoft.com/office/powerpoint/2010/main" val="17682503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37891" name="Text Box 3"/>
          <p:cNvSpPr txBox="1">
            <a:spLocks noChangeArrowheads="1"/>
          </p:cNvSpPr>
          <p:nvPr/>
        </p:nvSpPr>
        <p:spPr bwMode="auto">
          <a:xfrm>
            <a:off x="1774826" y="1447800"/>
            <a:ext cx="8435975" cy="3386138"/>
          </a:xfrm>
          <a:prstGeom prst="rect">
            <a:avLst/>
          </a:prstGeom>
          <a:noFill/>
          <a:ln w="9525">
            <a:noFill/>
            <a:miter lim="800000"/>
            <a:headEnd/>
            <a:tailEnd/>
          </a:ln>
        </p:spPr>
        <p:txBody>
          <a:bodyPr>
            <a:spAutoFit/>
          </a:bodyPr>
          <a:lstStyle/>
          <a:p>
            <a:pPr algn="l">
              <a:spcBef>
                <a:spcPct val="50000"/>
              </a:spcBef>
              <a:buClrTx/>
              <a:buSzTx/>
              <a:buFontTx/>
              <a:buNone/>
            </a:pPr>
            <a:r>
              <a:rPr lang="zh-CN" altLang="en-US" sz="2800" b="1">
                <a:solidFill>
                  <a:srgbClr val="FF0000"/>
                </a:solidFill>
                <a:latin typeface="方正姚体" pitchFamily="2" charset="-122"/>
                <a:ea typeface="方正姚体" pitchFamily="2" charset="-122"/>
              </a:rPr>
              <a:t>引例</a:t>
            </a:r>
            <a:r>
              <a:rPr lang="en-US" altLang="zh-CN" sz="2800" b="1">
                <a:solidFill>
                  <a:srgbClr val="FF0000"/>
                </a:solidFill>
                <a:latin typeface="方正姚体" pitchFamily="2" charset="-122"/>
                <a:ea typeface="方正姚体" pitchFamily="2" charset="-122"/>
              </a:rPr>
              <a:t>2: </a:t>
            </a:r>
            <a:r>
              <a:rPr lang="zh-CN" altLang="en-US" sz="2800" b="1">
                <a:solidFill>
                  <a:srgbClr val="FF0000"/>
                </a:solidFill>
                <a:latin typeface="方正姚体" pitchFamily="2" charset="-122"/>
                <a:ea typeface="方正姚体" pitchFamily="2" charset="-122"/>
              </a:rPr>
              <a:t>金融期权</a:t>
            </a:r>
            <a:endParaRPr lang="en-US" altLang="zh-CN" sz="2800" b="1">
              <a:solidFill>
                <a:srgbClr val="FF0000"/>
              </a:solidFill>
              <a:latin typeface="方正姚体" pitchFamily="2" charset="-122"/>
              <a:ea typeface="方正姚体" pitchFamily="2" charset="-122"/>
            </a:endParaRPr>
          </a:p>
          <a:p>
            <a:pPr algn="l">
              <a:spcBef>
                <a:spcPct val="50000"/>
              </a:spcBef>
              <a:buClrTx/>
              <a:buSzTx/>
              <a:buFontTx/>
              <a:buNone/>
            </a:pPr>
            <a:r>
              <a:rPr lang="zh-CN" altLang="en-US" sz="2800">
                <a:latin typeface="Times New Roman" pitchFamily="18" charset="0"/>
                <a:ea typeface="宋体" charset="-122"/>
              </a:rPr>
              <a:t>        </a:t>
            </a:r>
            <a:r>
              <a:rPr lang="en-US" altLang="zh-CN" sz="2800">
                <a:latin typeface="Times New Roman" pitchFamily="18" charset="0"/>
                <a:ea typeface="宋体" charset="-122"/>
              </a:rPr>
              <a:t>10</a:t>
            </a:r>
            <a:r>
              <a:rPr lang="zh-CN" altLang="en-US" sz="2800">
                <a:latin typeface="Times New Roman" pitchFamily="18" charset="0"/>
                <a:ea typeface="宋体" charset="-122"/>
              </a:rPr>
              <a:t>月</a:t>
            </a:r>
            <a:r>
              <a:rPr lang="en-US" altLang="zh-CN" sz="2800">
                <a:latin typeface="Times New Roman" pitchFamily="18" charset="0"/>
                <a:ea typeface="宋体" charset="-122"/>
              </a:rPr>
              <a:t>18</a:t>
            </a:r>
            <a:r>
              <a:rPr lang="zh-CN" altLang="en-US" sz="2800">
                <a:latin typeface="Times New Roman" pitchFamily="18" charset="0"/>
                <a:ea typeface="宋体" charset="-122"/>
              </a:rPr>
              <a:t>日，宝钢股票的价格为</a:t>
            </a:r>
            <a:r>
              <a:rPr lang="en-US" altLang="zh-CN" sz="2800">
                <a:latin typeface="Times New Roman" pitchFamily="18" charset="0"/>
                <a:ea typeface="宋体" charset="-122"/>
              </a:rPr>
              <a:t>4.3</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股，张三  和李四签订了一份合约，双方约定，如果张三支付</a:t>
            </a:r>
            <a:r>
              <a:rPr lang="en-US" altLang="zh-CN" sz="2800">
                <a:latin typeface="Times New Roman" pitchFamily="18" charset="0"/>
                <a:ea typeface="宋体" charset="-122"/>
              </a:rPr>
              <a:t>0.2</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股的费用给李四，那么</a:t>
            </a:r>
            <a:r>
              <a:rPr lang="en-US" altLang="zh-CN" sz="2800">
                <a:latin typeface="Times New Roman" pitchFamily="18" charset="0"/>
                <a:ea typeface="宋体" charset="-122"/>
              </a:rPr>
              <a:t>12</a:t>
            </a:r>
            <a:r>
              <a:rPr lang="zh-CN" altLang="en-US" sz="2800">
                <a:latin typeface="Times New Roman" pitchFamily="18" charset="0"/>
                <a:ea typeface="宋体" charset="-122"/>
              </a:rPr>
              <a:t>月</a:t>
            </a:r>
            <a:r>
              <a:rPr lang="en-US" altLang="zh-CN" sz="2800">
                <a:latin typeface="Times New Roman" pitchFamily="18" charset="0"/>
                <a:ea typeface="宋体" charset="-122"/>
              </a:rPr>
              <a:t>18</a:t>
            </a:r>
            <a:r>
              <a:rPr lang="zh-CN" altLang="en-US" sz="2800">
                <a:latin typeface="Times New Roman" pitchFamily="18" charset="0"/>
                <a:ea typeface="宋体" charset="-122"/>
              </a:rPr>
              <a:t>日以前的任何时候，张三都可以按</a:t>
            </a:r>
            <a:r>
              <a:rPr lang="en-US" altLang="zh-CN" sz="2800">
                <a:latin typeface="Times New Roman" pitchFamily="18" charset="0"/>
                <a:ea typeface="宋体" charset="-122"/>
              </a:rPr>
              <a:t>5.1</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股向李四买入宝钢股票。</a:t>
            </a:r>
          </a:p>
          <a:p>
            <a:pPr algn="l">
              <a:spcBef>
                <a:spcPct val="0"/>
              </a:spcBef>
              <a:buClrTx/>
              <a:buSzTx/>
              <a:buFontTx/>
              <a:buNone/>
            </a:pPr>
            <a:r>
              <a:rPr lang="zh-CN" altLang="en-US" sz="2800" b="1">
                <a:latin typeface="Times New Roman" pitchFamily="18" charset="0"/>
                <a:ea typeface="宋体" charset="-122"/>
              </a:rPr>
              <a:t>   </a:t>
            </a:r>
            <a:r>
              <a:rPr lang="zh-CN" altLang="en-US" sz="2800" b="1">
                <a:solidFill>
                  <a:srgbClr val="FF0000"/>
                </a:solidFill>
                <a:latin typeface="Times New Roman" pitchFamily="18" charset="0"/>
                <a:ea typeface="宋体" charset="-122"/>
              </a:rPr>
              <a:t>问题：如果</a:t>
            </a:r>
            <a:r>
              <a:rPr lang="en-US" altLang="zh-CN" sz="2800" b="1">
                <a:solidFill>
                  <a:srgbClr val="FF0000"/>
                </a:solidFill>
                <a:latin typeface="Times New Roman" pitchFamily="18" charset="0"/>
                <a:ea typeface="宋体" charset="-122"/>
              </a:rPr>
              <a:t>12</a:t>
            </a:r>
            <a:r>
              <a:rPr lang="zh-CN" altLang="en-US" sz="2800" b="1">
                <a:solidFill>
                  <a:srgbClr val="FF0000"/>
                </a:solidFill>
                <a:latin typeface="Times New Roman" pitchFamily="18" charset="0"/>
                <a:ea typeface="宋体" charset="-122"/>
              </a:rPr>
              <a:t>月</a:t>
            </a:r>
            <a:r>
              <a:rPr lang="en-US" altLang="zh-CN" sz="2800" b="1">
                <a:solidFill>
                  <a:srgbClr val="FF0000"/>
                </a:solidFill>
                <a:latin typeface="Times New Roman" pitchFamily="18" charset="0"/>
                <a:ea typeface="宋体" charset="-122"/>
              </a:rPr>
              <a:t>6</a:t>
            </a:r>
            <a:r>
              <a:rPr lang="zh-CN" altLang="en-US" sz="2800" b="1">
                <a:solidFill>
                  <a:srgbClr val="FF0000"/>
                </a:solidFill>
                <a:latin typeface="Times New Roman" pitchFamily="18" charset="0"/>
                <a:ea typeface="宋体" charset="-122"/>
              </a:rPr>
              <a:t>日宝钢股票的价格为</a:t>
            </a:r>
            <a:r>
              <a:rPr lang="en-US" altLang="zh-CN" sz="2800" b="1">
                <a:solidFill>
                  <a:srgbClr val="FF0000"/>
                </a:solidFill>
                <a:latin typeface="Times New Roman" pitchFamily="18" charset="0"/>
                <a:ea typeface="宋体" charset="-122"/>
              </a:rPr>
              <a:t>5.6</a:t>
            </a:r>
            <a:r>
              <a:rPr lang="zh-CN" altLang="en-US" sz="2800" b="1">
                <a:solidFill>
                  <a:srgbClr val="FF0000"/>
                </a:solidFill>
                <a:latin typeface="Times New Roman" pitchFamily="18" charset="0"/>
                <a:ea typeface="宋体" charset="-122"/>
              </a:rPr>
              <a:t>元</a:t>
            </a:r>
            <a:r>
              <a:rPr lang="en-US" altLang="zh-CN" sz="2800" b="1">
                <a:solidFill>
                  <a:srgbClr val="FF0000"/>
                </a:solidFill>
                <a:latin typeface="Times New Roman" pitchFamily="18" charset="0"/>
                <a:ea typeface="宋体" charset="-122"/>
              </a:rPr>
              <a:t>/</a:t>
            </a:r>
            <a:r>
              <a:rPr lang="zh-CN" altLang="en-US" sz="2800" b="1">
                <a:solidFill>
                  <a:srgbClr val="FF0000"/>
                </a:solidFill>
                <a:latin typeface="Times New Roman" pitchFamily="18" charset="0"/>
                <a:ea typeface="宋体" charset="-122"/>
              </a:rPr>
              <a:t>股，张三会不会向李四购买股票？</a:t>
            </a:r>
          </a:p>
        </p:txBody>
      </p:sp>
      <p:sp>
        <p:nvSpPr>
          <p:cNvPr id="37896" name="AutoShape 8"/>
          <p:cNvSpPr>
            <a:spLocks/>
          </p:cNvSpPr>
          <p:nvPr/>
        </p:nvSpPr>
        <p:spPr bwMode="auto">
          <a:xfrm>
            <a:off x="4440238" y="5157788"/>
            <a:ext cx="4895850" cy="576262"/>
          </a:xfrm>
          <a:prstGeom prst="borderCallout2">
            <a:avLst>
              <a:gd name="adj1" fmla="val 19833"/>
              <a:gd name="adj2" fmla="val -1556"/>
              <a:gd name="adj3" fmla="val -14880"/>
              <a:gd name="adj4" fmla="val -9792"/>
              <a:gd name="adj5" fmla="val -133611"/>
              <a:gd name="adj6" fmla="val -9468"/>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b="1">
                <a:latin typeface="Arial" charset="0"/>
                <a:ea typeface="宋体" charset="-122"/>
              </a:rPr>
              <a:t>肯定会，因为可盈利</a:t>
            </a:r>
            <a:r>
              <a:rPr lang="en-US" altLang="zh-CN" sz="2800" b="1">
                <a:latin typeface="Times New Roman" pitchFamily="18" charset="0"/>
                <a:ea typeface="宋体" charset="-122"/>
              </a:rPr>
              <a:t>0.3</a:t>
            </a:r>
            <a:r>
              <a:rPr lang="zh-CN" altLang="en-US" sz="2800" b="1">
                <a:latin typeface="Times New Roman" pitchFamily="18" charset="0"/>
                <a:ea typeface="宋体" charset="-122"/>
              </a:rPr>
              <a:t>元</a:t>
            </a:r>
            <a:r>
              <a:rPr lang="en-US" altLang="zh-CN" sz="2800" b="1">
                <a:latin typeface="Times New Roman" pitchFamily="18" charset="0"/>
                <a:ea typeface="宋体" charset="-122"/>
              </a:rPr>
              <a:t>/</a:t>
            </a:r>
            <a:r>
              <a:rPr lang="zh-CN" altLang="en-US" sz="2800" b="1">
                <a:latin typeface="Times New Roman" pitchFamily="18" charset="0"/>
                <a:ea typeface="宋体" charset="-122"/>
              </a:rPr>
              <a:t>股</a:t>
            </a:r>
          </a:p>
        </p:txBody>
      </p:sp>
      <p:sp>
        <p:nvSpPr>
          <p:cNvPr id="7" name="Rectangle 2"/>
          <p:cNvSpPr>
            <a:spLocks noGrp="1" noChangeArrowheads="1"/>
          </p:cNvSpPr>
          <p:nvPr>
            <p:ph type="title"/>
          </p:nvPr>
        </p:nvSpPr>
        <p:spPr>
          <a:xfrm>
            <a:off x="1992313"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267112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 calcmode="lin" valueType="num">
                                      <p:cBhvr additive="base">
                                        <p:cTn id="17"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7896"/>
                                        </p:tgtEl>
                                        <p:attrNameLst>
                                          <p:attrName>style.visibility</p:attrName>
                                        </p:attrNameLst>
                                      </p:cBhvr>
                                      <p:to>
                                        <p:strVal val="visible"/>
                                      </p:to>
                                    </p:set>
                                    <p:animEffect transition="in" filter="checkerboard(across)">
                                      <p:cBhvr>
                                        <p:cTn id="23"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3"/>
          <p:cNvSpPr>
            <a:spLocks noGrp="1" noChangeArrowheads="1"/>
          </p:cNvSpPr>
          <p:nvPr>
            <p:ph type="body" idx="1"/>
          </p:nvPr>
        </p:nvSpPr>
        <p:spPr>
          <a:xfrm>
            <a:off x="1919288" y="1196976"/>
            <a:ext cx="8280400" cy="4873625"/>
          </a:xfrm>
        </p:spPr>
        <p:txBody>
          <a:bodyPr/>
          <a:lstStyle/>
          <a:p>
            <a:pPr eaLnBrk="1" hangingPunct="1"/>
            <a:r>
              <a:rPr lang="zh-CN" altLang="en-US" b="1" smtClean="0">
                <a:latin typeface="Times New Roman" pitchFamily="18" charset="0"/>
                <a:ea typeface="华文细黑" pitchFamily="2" charset="-122"/>
                <a:cs typeface="Times New Roman" pitchFamily="18" charset="0"/>
              </a:rPr>
              <a:t>卖出看涨期权－卖出期权费为</a:t>
            </a:r>
            <a:r>
              <a:rPr lang="en-US" altLang="zh-CN" b="1" smtClean="0">
                <a:latin typeface="Times New Roman" pitchFamily="18" charset="0"/>
                <a:ea typeface="华文细黑" pitchFamily="2" charset="-122"/>
                <a:cs typeface="Times New Roman" pitchFamily="18" charset="0"/>
              </a:rPr>
              <a:t>2000 $</a:t>
            </a:r>
            <a:r>
              <a:rPr lang="zh-CN" altLang="en-US" b="1" smtClean="0">
                <a:latin typeface="Times New Roman" pitchFamily="18" charset="0"/>
                <a:ea typeface="华文细黑" pitchFamily="2" charset="-122"/>
                <a:cs typeface="Times New Roman" pitchFamily="18" charset="0"/>
              </a:rPr>
              <a:t>的</a:t>
            </a:r>
            <a:r>
              <a:rPr lang="en-US" altLang="zh-CN" b="1" smtClean="0">
                <a:latin typeface="Times New Roman" pitchFamily="18" charset="0"/>
                <a:ea typeface="华文细黑" pitchFamily="2" charset="-122"/>
                <a:cs typeface="Times New Roman" pitchFamily="18" charset="0"/>
              </a:rPr>
              <a:t>S&amp;P500</a:t>
            </a:r>
            <a:r>
              <a:rPr lang="zh-CN" altLang="en-US" b="1" smtClean="0">
                <a:latin typeface="Times New Roman" pitchFamily="18" charset="0"/>
                <a:ea typeface="华文细黑" pitchFamily="2" charset="-122"/>
                <a:cs typeface="Times New Roman" pitchFamily="18" charset="0"/>
              </a:rPr>
              <a:t>欧式看涨期</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权，期权协定价格为</a:t>
            </a:r>
            <a:r>
              <a:rPr lang="en-US" altLang="zh-CN" b="1" smtClean="0">
                <a:latin typeface="Times New Roman" pitchFamily="18" charset="0"/>
                <a:ea typeface="华文细黑" pitchFamily="2" charset="-122"/>
                <a:cs typeface="Times New Roman" pitchFamily="18" charset="0"/>
              </a:rPr>
              <a:t>340</a:t>
            </a:r>
            <a:r>
              <a:rPr lang="zh-CN" altLang="en-US" b="1" smtClean="0">
                <a:latin typeface="Times New Roman" pitchFamily="18" charset="0"/>
                <a:ea typeface="华文细黑" pitchFamily="2" charset="-122"/>
                <a:cs typeface="Times New Roman" pitchFamily="18" charset="0"/>
              </a:rPr>
              <a:t>点。</a:t>
            </a:r>
            <a:endParaRPr lang="en-US" altLang="zh-CN" b="1" smtClean="0">
              <a:latin typeface="Times New Roman" pitchFamily="18" charset="0"/>
              <a:ea typeface="华文细黑" pitchFamily="2" charset="-122"/>
              <a:cs typeface="Times New Roman" pitchFamily="18" charset="0"/>
            </a:endParaRPr>
          </a:p>
          <a:p>
            <a:pPr eaLnBrk="1" hangingPunct="1"/>
            <a:endParaRPr lang="en-US" altLang="zh-CN" smtClean="0">
              <a:ea typeface="华文细黑" pitchFamily="2" charset="-122"/>
              <a:cs typeface="Times New Roman" pitchFamily="18" charset="0"/>
            </a:endParaRPr>
          </a:p>
        </p:txBody>
      </p:sp>
      <p:grpSp>
        <p:nvGrpSpPr>
          <p:cNvPr id="720899" name="Group 4"/>
          <p:cNvGrpSpPr>
            <a:grpSpLocks/>
          </p:cNvGrpSpPr>
          <p:nvPr/>
        </p:nvGrpSpPr>
        <p:grpSpPr bwMode="auto">
          <a:xfrm>
            <a:off x="1703388" y="2133600"/>
            <a:ext cx="7980362" cy="3913188"/>
            <a:chOff x="628" y="1771"/>
            <a:chExt cx="4844" cy="2465"/>
          </a:xfrm>
        </p:grpSpPr>
        <p:sp>
          <p:nvSpPr>
            <p:cNvPr id="720901" name="Line 5"/>
            <p:cNvSpPr>
              <a:spLocks noChangeShapeType="1"/>
            </p:cNvSpPr>
            <p:nvPr/>
          </p:nvSpPr>
          <p:spPr bwMode="auto">
            <a:xfrm>
              <a:off x="1344" y="3888"/>
              <a:ext cx="3456" cy="0"/>
            </a:xfrm>
            <a:prstGeom prst="line">
              <a:avLst/>
            </a:prstGeom>
            <a:noFill/>
            <a:ln w="28575">
              <a:solidFill>
                <a:schemeClr val="accent2"/>
              </a:solidFill>
              <a:round/>
              <a:headEnd/>
              <a:tailEnd/>
            </a:ln>
          </p:spPr>
          <p:txBody>
            <a:bodyPr/>
            <a:lstStyle/>
            <a:p>
              <a:endParaRPr lang="zh-CN" altLang="en-US"/>
            </a:p>
          </p:txBody>
        </p:sp>
        <p:sp>
          <p:nvSpPr>
            <p:cNvPr id="720902" name="Line 6"/>
            <p:cNvSpPr>
              <a:spLocks noChangeShapeType="1"/>
            </p:cNvSpPr>
            <p:nvPr/>
          </p:nvSpPr>
          <p:spPr bwMode="auto">
            <a:xfrm flipV="1">
              <a:off x="1344" y="1968"/>
              <a:ext cx="0" cy="1920"/>
            </a:xfrm>
            <a:prstGeom prst="line">
              <a:avLst/>
            </a:prstGeom>
            <a:noFill/>
            <a:ln w="28575">
              <a:solidFill>
                <a:srgbClr val="000080"/>
              </a:solidFill>
              <a:round/>
              <a:headEnd/>
              <a:tailEnd/>
            </a:ln>
          </p:spPr>
          <p:txBody>
            <a:bodyPr/>
            <a:lstStyle/>
            <a:p>
              <a:endParaRPr lang="zh-CN" altLang="en-US"/>
            </a:p>
          </p:txBody>
        </p:sp>
        <p:sp>
          <p:nvSpPr>
            <p:cNvPr id="720903" name="Line 7"/>
            <p:cNvSpPr>
              <a:spLocks noChangeShapeType="1"/>
            </p:cNvSpPr>
            <p:nvPr/>
          </p:nvSpPr>
          <p:spPr bwMode="auto">
            <a:xfrm>
              <a:off x="1344" y="3072"/>
              <a:ext cx="3456" cy="0"/>
            </a:xfrm>
            <a:prstGeom prst="line">
              <a:avLst/>
            </a:prstGeom>
            <a:noFill/>
            <a:ln w="28575">
              <a:solidFill>
                <a:srgbClr val="FF0000"/>
              </a:solidFill>
              <a:round/>
              <a:headEnd/>
              <a:tailEnd/>
            </a:ln>
          </p:spPr>
          <p:txBody>
            <a:bodyPr/>
            <a:lstStyle/>
            <a:p>
              <a:endParaRPr lang="zh-CN" altLang="en-US"/>
            </a:p>
          </p:txBody>
        </p:sp>
        <p:sp>
          <p:nvSpPr>
            <p:cNvPr id="720904" name="Line 8"/>
            <p:cNvSpPr>
              <a:spLocks noChangeShapeType="1"/>
            </p:cNvSpPr>
            <p:nvPr/>
          </p:nvSpPr>
          <p:spPr bwMode="auto">
            <a:xfrm>
              <a:off x="1344" y="2784"/>
              <a:ext cx="1296" cy="0"/>
            </a:xfrm>
            <a:prstGeom prst="line">
              <a:avLst/>
            </a:prstGeom>
            <a:noFill/>
            <a:ln w="38100">
              <a:solidFill>
                <a:schemeClr val="accent2"/>
              </a:solidFill>
              <a:round/>
              <a:headEnd/>
              <a:tailEnd/>
            </a:ln>
          </p:spPr>
          <p:txBody>
            <a:bodyPr/>
            <a:lstStyle/>
            <a:p>
              <a:endParaRPr lang="zh-CN" altLang="en-US"/>
            </a:p>
          </p:txBody>
        </p:sp>
        <p:sp>
          <p:nvSpPr>
            <p:cNvPr id="720905" name="Line 9"/>
            <p:cNvSpPr>
              <a:spLocks noChangeShapeType="1"/>
            </p:cNvSpPr>
            <p:nvPr/>
          </p:nvSpPr>
          <p:spPr bwMode="auto">
            <a:xfrm>
              <a:off x="2640" y="2784"/>
              <a:ext cx="1296" cy="1008"/>
            </a:xfrm>
            <a:prstGeom prst="line">
              <a:avLst/>
            </a:prstGeom>
            <a:noFill/>
            <a:ln w="38100">
              <a:solidFill>
                <a:srgbClr val="003366"/>
              </a:solidFill>
              <a:round/>
              <a:headEnd/>
              <a:tailEnd/>
            </a:ln>
          </p:spPr>
          <p:txBody>
            <a:bodyPr/>
            <a:lstStyle/>
            <a:p>
              <a:endParaRPr lang="zh-CN" altLang="en-US"/>
            </a:p>
          </p:txBody>
        </p:sp>
        <p:sp>
          <p:nvSpPr>
            <p:cNvPr id="720906" name="Rectangle 10"/>
            <p:cNvSpPr>
              <a:spLocks noChangeArrowheads="1"/>
            </p:cNvSpPr>
            <p:nvPr/>
          </p:nvSpPr>
          <p:spPr bwMode="auto">
            <a:xfrm>
              <a:off x="4080" y="2688"/>
              <a:ext cx="1392" cy="336"/>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盈亏平衡线</a:t>
              </a:r>
            </a:p>
          </p:txBody>
        </p:sp>
        <p:sp>
          <p:nvSpPr>
            <p:cNvPr id="720907" name="Line 11"/>
            <p:cNvSpPr>
              <a:spLocks noChangeShapeType="1"/>
            </p:cNvSpPr>
            <p:nvPr/>
          </p:nvSpPr>
          <p:spPr bwMode="auto">
            <a:xfrm>
              <a:off x="3024" y="3072"/>
              <a:ext cx="0" cy="816"/>
            </a:xfrm>
            <a:prstGeom prst="line">
              <a:avLst/>
            </a:prstGeom>
            <a:noFill/>
            <a:ln w="31750">
              <a:solidFill>
                <a:srgbClr val="FF0000"/>
              </a:solidFill>
              <a:prstDash val="dash"/>
              <a:round/>
              <a:headEnd/>
              <a:tailEnd/>
            </a:ln>
          </p:spPr>
          <p:txBody>
            <a:bodyPr/>
            <a:lstStyle/>
            <a:p>
              <a:endParaRPr lang="zh-CN" altLang="en-US"/>
            </a:p>
          </p:txBody>
        </p:sp>
        <p:sp>
          <p:nvSpPr>
            <p:cNvPr id="720908" name="Line 12"/>
            <p:cNvSpPr>
              <a:spLocks noChangeShapeType="1"/>
            </p:cNvSpPr>
            <p:nvPr/>
          </p:nvSpPr>
          <p:spPr bwMode="auto">
            <a:xfrm>
              <a:off x="2640" y="2784"/>
              <a:ext cx="0" cy="1104"/>
            </a:xfrm>
            <a:prstGeom prst="line">
              <a:avLst/>
            </a:prstGeom>
            <a:noFill/>
            <a:ln w="38100">
              <a:solidFill>
                <a:schemeClr val="tx1"/>
              </a:solidFill>
              <a:prstDash val="sysDot"/>
              <a:round/>
              <a:headEnd/>
              <a:tailEnd/>
            </a:ln>
          </p:spPr>
          <p:txBody>
            <a:bodyPr/>
            <a:lstStyle/>
            <a:p>
              <a:endParaRPr lang="zh-CN" altLang="en-US"/>
            </a:p>
          </p:txBody>
        </p:sp>
        <p:sp>
          <p:nvSpPr>
            <p:cNvPr id="720909" name="Rectangle 13"/>
            <p:cNvSpPr>
              <a:spLocks noChangeArrowheads="1"/>
            </p:cNvSpPr>
            <p:nvPr/>
          </p:nvSpPr>
          <p:spPr bwMode="auto">
            <a:xfrm>
              <a:off x="672" y="3177"/>
              <a:ext cx="656" cy="240"/>
            </a:xfrm>
            <a:prstGeom prst="rect">
              <a:avLst/>
            </a:prstGeom>
            <a:solidFill>
              <a:schemeClr val="accent1"/>
            </a:solidFill>
            <a:ln w="9525">
              <a:noFill/>
              <a:miter lim="800000"/>
              <a:headEnd/>
              <a:tailEnd/>
            </a:ln>
          </p:spPr>
          <p:txBody>
            <a:bodyPr wrap="none" anchor="ctr"/>
            <a:lstStyle/>
            <a:p>
              <a:r>
                <a:rPr lang="zh-CN" altLang="en-US" sz="2800">
                  <a:latin typeface="仿宋" pitchFamily="49" charset="-122"/>
                  <a:ea typeface="仿宋" pitchFamily="49" charset="-122"/>
                </a:rPr>
                <a:t>－</a:t>
              </a:r>
              <a:r>
                <a:rPr lang="en-US" altLang="zh-CN" sz="2800">
                  <a:latin typeface="仿宋" pitchFamily="49" charset="-122"/>
                  <a:ea typeface="仿宋" pitchFamily="49" charset="-122"/>
                </a:rPr>
                <a:t>2000</a:t>
              </a:r>
            </a:p>
          </p:txBody>
        </p:sp>
        <p:sp>
          <p:nvSpPr>
            <p:cNvPr id="720910" name="Rectangle 14"/>
            <p:cNvSpPr>
              <a:spLocks noChangeArrowheads="1"/>
            </p:cNvSpPr>
            <p:nvPr/>
          </p:nvSpPr>
          <p:spPr bwMode="auto">
            <a:xfrm>
              <a:off x="1103" y="2891"/>
              <a:ext cx="193" cy="232"/>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0</a:t>
              </a:r>
            </a:p>
          </p:txBody>
        </p:sp>
        <p:sp>
          <p:nvSpPr>
            <p:cNvPr id="720911" name="Rectangle 15"/>
            <p:cNvSpPr>
              <a:spLocks noChangeArrowheads="1"/>
            </p:cNvSpPr>
            <p:nvPr/>
          </p:nvSpPr>
          <p:spPr bwMode="auto">
            <a:xfrm>
              <a:off x="785" y="2256"/>
              <a:ext cx="511" cy="240"/>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4000</a:t>
              </a:r>
            </a:p>
          </p:txBody>
        </p:sp>
        <p:sp>
          <p:nvSpPr>
            <p:cNvPr id="720912" name="Rectangle 16"/>
            <p:cNvSpPr>
              <a:spLocks noChangeArrowheads="1"/>
            </p:cNvSpPr>
            <p:nvPr/>
          </p:nvSpPr>
          <p:spPr bwMode="auto">
            <a:xfrm>
              <a:off x="785" y="1984"/>
              <a:ext cx="511" cy="240"/>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6000</a:t>
              </a:r>
            </a:p>
          </p:txBody>
        </p:sp>
        <p:sp>
          <p:nvSpPr>
            <p:cNvPr id="720913" name="Line 17"/>
            <p:cNvSpPr>
              <a:spLocks noChangeShapeType="1"/>
            </p:cNvSpPr>
            <p:nvPr/>
          </p:nvSpPr>
          <p:spPr bwMode="auto">
            <a:xfrm>
              <a:off x="1344" y="2784"/>
              <a:ext cx="48" cy="0"/>
            </a:xfrm>
            <a:prstGeom prst="line">
              <a:avLst/>
            </a:prstGeom>
            <a:noFill/>
            <a:ln w="9525">
              <a:solidFill>
                <a:schemeClr val="tx1"/>
              </a:solidFill>
              <a:round/>
              <a:headEnd/>
              <a:tailEnd/>
            </a:ln>
          </p:spPr>
          <p:txBody>
            <a:bodyPr/>
            <a:lstStyle/>
            <a:p>
              <a:endParaRPr lang="zh-CN" altLang="en-US"/>
            </a:p>
          </p:txBody>
        </p:sp>
        <p:sp>
          <p:nvSpPr>
            <p:cNvPr id="720914" name="Line 18"/>
            <p:cNvSpPr>
              <a:spLocks noChangeShapeType="1"/>
            </p:cNvSpPr>
            <p:nvPr/>
          </p:nvSpPr>
          <p:spPr bwMode="auto">
            <a:xfrm>
              <a:off x="1344" y="2496"/>
              <a:ext cx="96" cy="0"/>
            </a:xfrm>
            <a:prstGeom prst="line">
              <a:avLst/>
            </a:prstGeom>
            <a:noFill/>
            <a:ln w="9525">
              <a:solidFill>
                <a:schemeClr val="tx1"/>
              </a:solidFill>
              <a:round/>
              <a:headEnd/>
              <a:tailEnd/>
            </a:ln>
          </p:spPr>
          <p:txBody>
            <a:bodyPr/>
            <a:lstStyle/>
            <a:p>
              <a:endParaRPr lang="zh-CN" altLang="en-US"/>
            </a:p>
          </p:txBody>
        </p:sp>
        <p:sp>
          <p:nvSpPr>
            <p:cNvPr id="720915" name="Line 19"/>
            <p:cNvSpPr>
              <a:spLocks noChangeShapeType="1"/>
            </p:cNvSpPr>
            <p:nvPr/>
          </p:nvSpPr>
          <p:spPr bwMode="auto">
            <a:xfrm>
              <a:off x="1344" y="2208"/>
              <a:ext cx="96" cy="0"/>
            </a:xfrm>
            <a:prstGeom prst="line">
              <a:avLst/>
            </a:prstGeom>
            <a:noFill/>
            <a:ln w="9525">
              <a:solidFill>
                <a:schemeClr val="tx1"/>
              </a:solidFill>
              <a:round/>
              <a:headEnd/>
              <a:tailEnd/>
            </a:ln>
          </p:spPr>
          <p:txBody>
            <a:bodyPr/>
            <a:lstStyle/>
            <a:p>
              <a:endParaRPr lang="zh-CN" altLang="en-US"/>
            </a:p>
          </p:txBody>
        </p:sp>
        <p:sp>
          <p:nvSpPr>
            <p:cNvPr id="720916" name="Rectangle 20"/>
            <p:cNvSpPr>
              <a:spLocks noChangeArrowheads="1"/>
            </p:cNvSpPr>
            <p:nvPr/>
          </p:nvSpPr>
          <p:spPr bwMode="auto">
            <a:xfrm>
              <a:off x="785" y="2528"/>
              <a:ext cx="499" cy="240"/>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2000</a:t>
              </a:r>
            </a:p>
          </p:txBody>
        </p:sp>
        <p:sp>
          <p:nvSpPr>
            <p:cNvPr id="720917" name="Rectangle 21"/>
            <p:cNvSpPr>
              <a:spLocks noChangeArrowheads="1"/>
            </p:cNvSpPr>
            <p:nvPr/>
          </p:nvSpPr>
          <p:spPr bwMode="auto">
            <a:xfrm>
              <a:off x="2420" y="3948"/>
              <a:ext cx="395"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340</a:t>
              </a:r>
            </a:p>
          </p:txBody>
        </p:sp>
        <p:sp>
          <p:nvSpPr>
            <p:cNvPr id="720918" name="Rectangle 22"/>
            <p:cNvSpPr>
              <a:spLocks noChangeArrowheads="1"/>
            </p:cNvSpPr>
            <p:nvPr/>
          </p:nvSpPr>
          <p:spPr bwMode="auto">
            <a:xfrm>
              <a:off x="2857" y="3936"/>
              <a:ext cx="350"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360</a:t>
              </a:r>
            </a:p>
          </p:txBody>
        </p:sp>
        <p:sp>
          <p:nvSpPr>
            <p:cNvPr id="720919" name="Rectangle 23"/>
            <p:cNvSpPr>
              <a:spLocks noChangeArrowheads="1"/>
            </p:cNvSpPr>
            <p:nvPr/>
          </p:nvSpPr>
          <p:spPr bwMode="auto">
            <a:xfrm>
              <a:off x="3251" y="3948"/>
              <a:ext cx="350"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380</a:t>
              </a:r>
            </a:p>
          </p:txBody>
        </p:sp>
        <p:sp>
          <p:nvSpPr>
            <p:cNvPr id="720920" name="Rectangle 24"/>
            <p:cNvSpPr>
              <a:spLocks noChangeArrowheads="1"/>
            </p:cNvSpPr>
            <p:nvPr/>
          </p:nvSpPr>
          <p:spPr bwMode="auto">
            <a:xfrm>
              <a:off x="4272" y="3504"/>
              <a:ext cx="960" cy="336"/>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市场价格</a:t>
              </a:r>
            </a:p>
          </p:txBody>
        </p:sp>
        <p:sp>
          <p:nvSpPr>
            <p:cNvPr id="720921" name="Rectangle 25"/>
            <p:cNvSpPr>
              <a:spLocks noChangeArrowheads="1"/>
            </p:cNvSpPr>
            <p:nvPr/>
          </p:nvSpPr>
          <p:spPr bwMode="auto">
            <a:xfrm>
              <a:off x="1458" y="1771"/>
              <a:ext cx="528" cy="288"/>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盈亏</a:t>
              </a:r>
            </a:p>
          </p:txBody>
        </p:sp>
        <p:sp>
          <p:nvSpPr>
            <p:cNvPr id="720922" name="Line 26"/>
            <p:cNvSpPr>
              <a:spLocks noChangeShapeType="1"/>
            </p:cNvSpPr>
            <p:nvPr/>
          </p:nvSpPr>
          <p:spPr bwMode="auto">
            <a:xfrm>
              <a:off x="1328" y="3358"/>
              <a:ext cx="1296" cy="0"/>
            </a:xfrm>
            <a:prstGeom prst="line">
              <a:avLst/>
            </a:prstGeom>
            <a:noFill/>
            <a:ln w="9525">
              <a:solidFill>
                <a:schemeClr val="tx1"/>
              </a:solidFill>
              <a:prstDash val="dash"/>
              <a:round/>
              <a:headEnd/>
              <a:tailEnd/>
            </a:ln>
          </p:spPr>
          <p:txBody>
            <a:bodyPr/>
            <a:lstStyle/>
            <a:p>
              <a:endParaRPr lang="zh-CN" altLang="en-US"/>
            </a:p>
          </p:txBody>
        </p:sp>
        <p:sp>
          <p:nvSpPr>
            <p:cNvPr id="720923" name="Line 27"/>
            <p:cNvSpPr>
              <a:spLocks noChangeShapeType="1"/>
            </p:cNvSpPr>
            <p:nvPr/>
          </p:nvSpPr>
          <p:spPr bwMode="auto">
            <a:xfrm flipV="1">
              <a:off x="2640" y="2400"/>
              <a:ext cx="1296" cy="960"/>
            </a:xfrm>
            <a:prstGeom prst="line">
              <a:avLst/>
            </a:prstGeom>
            <a:noFill/>
            <a:ln w="9525">
              <a:solidFill>
                <a:schemeClr val="tx1"/>
              </a:solidFill>
              <a:prstDash val="dash"/>
              <a:round/>
              <a:headEnd/>
              <a:tailEnd/>
            </a:ln>
          </p:spPr>
          <p:txBody>
            <a:bodyPr/>
            <a:lstStyle/>
            <a:p>
              <a:endParaRPr lang="zh-CN" altLang="en-US"/>
            </a:p>
          </p:txBody>
        </p:sp>
        <p:sp>
          <p:nvSpPr>
            <p:cNvPr id="720924" name="Rectangle 28"/>
            <p:cNvSpPr>
              <a:spLocks noChangeArrowheads="1"/>
            </p:cNvSpPr>
            <p:nvPr/>
          </p:nvSpPr>
          <p:spPr bwMode="auto">
            <a:xfrm>
              <a:off x="2027" y="3948"/>
              <a:ext cx="350"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320</a:t>
              </a:r>
            </a:p>
          </p:txBody>
        </p:sp>
        <p:sp>
          <p:nvSpPr>
            <p:cNvPr id="720925" name="Line 29"/>
            <p:cNvSpPr>
              <a:spLocks noChangeShapeType="1"/>
            </p:cNvSpPr>
            <p:nvPr/>
          </p:nvSpPr>
          <p:spPr bwMode="auto">
            <a:xfrm>
              <a:off x="2256" y="3840"/>
              <a:ext cx="0" cy="48"/>
            </a:xfrm>
            <a:prstGeom prst="line">
              <a:avLst/>
            </a:prstGeom>
            <a:noFill/>
            <a:ln w="9525">
              <a:solidFill>
                <a:schemeClr val="tx1"/>
              </a:solidFill>
              <a:round/>
              <a:headEnd/>
              <a:tailEnd/>
            </a:ln>
          </p:spPr>
          <p:txBody>
            <a:bodyPr/>
            <a:lstStyle/>
            <a:p>
              <a:endParaRPr lang="zh-CN" altLang="en-US"/>
            </a:p>
          </p:txBody>
        </p:sp>
        <p:sp>
          <p:nvSpPr>
            <p:cNvPr id="720926" name="Line 30"/>
            <p:cNvSpPr>
              <a:spLocks noChangeShapeType="1"/>
            </p:cNvSpPr>
            <p:nvPr/>
          </p:nvSpPr>
          <p:spPr bwMode="auto">
            <a:xfrm>
              <a:off x="3840" y="3840"/>
              <a:ext cx="0" cy="0"/>
            </a:xfrm>
            <a:prstGeom prst="line">
              <a:avLst/>
            </a:prstGeom>
            <a:noFill/>
            <a:ln w="9525">
              <a:solidFill>
                <a:schemeClr val="tx1"/>
              </a:solidFill>
              <a:round/>
              <a:headEnd/>
              <a:tailEnd/>
            </a:ln>
          </p:spPr>
          <p:txBody>
            <a:bodyPr/>
            <a:lstStyle/>
            <a:p>
              <a:endParaRPr lang="zh-CN" altLang="en-US"/>
            </a:p>
          </p:txBody>
        </p:sp>
        <p:sp>
          <p:nvSpPr>
            <p:cNvPr id="720927" name="Rectangle 31"/>
            <p:cNvSpPr>
              <a:spLocks noChangeArrowheads="1"/>
            </p:cNvSpPr>
            <p:nvPr/>
          </p:nvSpPr>
          <p:spPr bwMode="auto">
            <a:xfrm>
              <a:off x="3644" y="3948"/>
              <a:ext cx="336"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400</a:t>
              </a:r>
            </a:p>
          </p:txBody>
        </p:sp>
        <p:sp>
          <p:nvSpPr>
            <p:cNvPr id="720928" name="Rectangle 32"/>
            <p:cNvSpPr>
              <a:spLocks noChangeArrowheads="1"/>
            </p:cNvSpPr>
            <p:nvPr/>
          </p:nvSpPr>
          <p:spPr bwMode="auto">
            <a:xfrm>
              <a:off x="628" y="3449"/>
              <a:ext cx="699" cy="240"/>
            </a:xfrm>
            <a:prstGeom prst="rect">
              <a:avLst/>
            </a:prstGeom>
            <a:solidFill>
              <a:schemeClr val="accent1"/>
            </a:solidFill>
            <a:ln w="9525">
              <a:noFill/>
              <a:miter lim="800000"/>
              <a:headEnd/>
              <a:tailEnd/>
            </a:ln>
          </p:spPr>
          <p:txBody>
            <a:bodyPr wrap="none" anchor="ctr"/>
            <a:lstStyle/>
            <a:p>
              <a:r>
                <a:rPr lang="zh-CN" altLang="en-US" sz="2800">
                  <a:latin typeface="仿宋" pitchFamily="49" charset="-122"/>
                  <a:ea typeface="仿宋" pitchFamily="49" charset="-122"/>
                </a:rPr>
                <a:t>－</a:t>
              </a:r>
              <a:r>
                <a:rPr lang="en-US" altLang="zh-CN" sz="2800">
                  <a:latin typeface="仿宋" pitchFamily="49" charset="-122"/>
                  <a:ea typeface="仿宋" pitchFamily="49" charset="-122"/>
                </a:rPr>
                <a:t>4000</a:t>
              </a:r>
            </a:p>
          </p:txBody>
        </p:sp>
        <p:sp>
          <p:nvSpPr>
            <p:cNvPr id="720929" name="Rectangle 33"/>
            <p:cNvSpPr>
              <a:spLocks noChangeArrowheads="1"/>
            </p:cNvSpPr>
            <p:nvPr/>
          </p:nvSpPr>
          <p:spPr bwMode="auto">
            <a:xfrm>
              <a:off x="628" y="3721"/>
              <a:ext cx="699" cy="240"/>
            </a:xfrm>
            <a:prstGeom prst="rect">
              <a:avLst/>
            </a:prstGeom>
            <a:solidFill>
              <a:schemeClr val="accent1"/>
            </a:solidFill>
            <a:ln w="9525">
              <a:noFill/>
              <a:miter lim="800000"/>
              <a:headEnd/>
              <a:tailEnd/>
            </a:ln>
          </p:spPr>
          <p:txBody>
            <a:bodyPr wrap="none" anchor="ctr"/>
            <a:lstStyle/>
            <a:p>
              <a:r>
                <a:rPr lang="zh-CN" altLang="en-US" sz="2800">
                  <a:latin typeface="仿宋" pitchFamily="49" charset="-122"/>
                  <a:ea typeface="仿宋" pitchFamily="49" charset="-122"/>
                </a:rPr>
                <a:t>－</a:t>
              </a:r>
              <a:r>
                <a:rPr lang="en-US" altLang="zh-CN" sz="2800">
                  <a:latin typeface="仿宋" pitchFamily="49" charset="-122"/>
                  <a:ea typeface="仿宋" pitchFamily="49" charset="-122"/>
                </a:rPr>
                <a:t>6000</a:t>
              </a:r>
            </a:p>
          </p:txBody>
        </p:sp>
        <p:sp>
          <p:nvSpPr>
            <p:cNvPr id="720930" name="Line 34"/>
            <p:cNvSpPr>
              <a:spLocks noChangeShapeType="1"/>
            </p:cNvSpPr>
            <p:nvPr/>
          </p:nvSpPr>
          <p:spPr bwMode="auto">
            <a:xfrm flipH="1">
              <a:off x="1392" y="3408"/>
              <a:ext cx="2016" cy="0"/>
            </a:xfrm>
            <a:prstGeom prst="line">
              <a:avLst/>
            </a:prstGeom>
            <a:noFill/>
            <a:ln w="25400">
              <a:solidFill>
                <a:srgbClr val="FF0000"/>
              </a:solidFill>
              <a:prstDash val="dashDot"/>
              <a:round/>
              <a:headEnd/>
              <a:tailEnd/>
            </a:ln>
          </p:spPr>
          <p:txBody>
            <a:bodyPr/>
            <a:lstStyle/>
            <a:p>
              <a:endParaRPr lang="zh-CN" altLang="en-US"/>
            </a:p>
          </p:txBody>
        </p:sp>
        <p:sp>
          <p:nvSpPr>
            <p:cNvPr id="720931" name="Line 35"/>
            <p:cNvSpPr>
              <a:spLocks noChangeShapeType="1"/>
            </p:cNvSpPr>
            <p:nvPr/>
          </p:nvSpPr>
          <p:spPr bwMode="auto">
            <a:xfrm flipH="1">
              <a:off x="1344" y="3696"/>
              <a:ext cx="2448" cy="0"/>
            </a:xfrm>
            <a:prstGeom prst="line">
              <a:avLst/>
            </a:prstGeom>
            <a:noFill/>
            <a:ln w="28575">
              <a:solidFill>
                <a:srgbClr val="FF0000"/>
              </a:solidFill>
              <a:prstDash val="lgDash"/>
              <a:round/>
              <a:headEnd/>
              <a:tailEnd/>
            </a:ln>
          </p:spPr>
          <p:txBody>
            <a:bodyPr/>
            <a:lstStyle/>
            <a:p>
              <a:endParaRPr lang="zh-CN" altLang="en-US"/>
            </a:p>
          </p:txBody>
        </p:sp>
        <p:sp>
          <p:nvSpPr>
            <p:cNvPr id="720932" name="Line 36"/>
            <p:cNvSpPr>
              <a:spLocks noChangeShapeType="1"/>
            </p:cNvSpPr>
            <p:nvPr/>
          </p:nvSpPr>
          <p:spPr bwMode="auto">
            <a:xfrm flipH="1">
              <a:off x="1344" y="3408"/>
              <a:ext cx="96" cy="0"/>
            </a:xfrm>
            <a:prstGeom prst="line">
              <a:avLst/>
            </a:prstGeom>
            <a:noFill/>
            <a:ln w="9525">
              <a:solidFill>
                <a:schemeClr val="tx1"/>
              </a:solidFill>
              <a:round/>
              <a:headEnd/>
              <a:tailEnd/>
            </a:ln>
          </p:spPr>
          <p:txBody>
            <a:bodyPr/>
            <a:lstStyle/>
            <a:p>
              <a:endParaRPr lang="zh-CN" altLang="en-US"/>
            </a:p>
          </p:txBody>
        </p:sp>
        <p:sp>
          <p:nvSpPr>
            <p:cNvPr id="720933" name="Line 37"/>
            <p:cNvSpPr>
              <a:spLocks noChangeShapeType="1"/>
            </p:cNvSpPr>
            <p:nvPr/>
          </p:nvSpPr>
          <p:spPr bwMode="auto">
            <a:xfrm>
              <a:off x="3408" y="3408"/>
              <a:ext cx="0" cy="432"/>
            </a:xfrm>
            <a:prstGeom prst="line">
              <a:avLst/>
            </a:prstGeom>
            <a:noFill/>
            <a:ln w="9525">
              <a:solidFill>
                <a:schemeClr val="tx1"/>
              </a:solidFill>
              <a:round/>
              <a:headEnd/>
              <a:tailEnd/>
            </a:ln>
          </p:spPr>
          <p:txBody>
            <a:bodyPr/>
            <a:lstStyle/>
            <a:p>
              <a:endParaRPr lang="zh-CN" altLang="en-US"/>
            </a:p>
          </p:txBody>
        </p:sp>
      </p:grpSp>
      <p:sp>
        <p:nvSpPr>
          <p:cNvPr id="38"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73235114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3"/>
          <p:cNvSpPr>
            <a:spLocks noGrp="1" noChangeArrowheads="1"/>
          </p:cNvSpPr>
          <p:nvPr>
            <p:ph type="body" idx="1"/>
          </p:nvPr>
        </p:nvSpPr>
        <p:spPr>
          <a:xfrm>
            <a:off x="1703388" y="1125539"/>
            <a:ext cx="8496300" cy="4873625"/>
          </a:xfrm>
        </p:spPr>
        <p:txBody>
          <a:bodyPr/>
          <a:lstStyle/>
          <a:p>
            <a:pPr eaLnBrk="1" hangingPunct="1"/>
            <a:r>
              <a:rPr lang="zh-CN" altLang="en-US" b="1" smtClean="0">
                <a:latin typeface="Times New Roman" pitchFamily="18" charset="0"/>
                <a:ea typeface="华文细黑" pitchFamily="2" charset="-122"/>
                <a:cs typeface="Times New Roman" pitchFamily="18" charset="0"/>
              </a:rPr>
              <a:t>买入看跌期权－买入期权费为</a:t>
            </a:r>
            <a:r>
              <a:rPr lang="en-US" altLang="zh-CN" b="1" smtClean="0">
                <a:latin typeface="Times New Roman" pitchFamily="18" charset="0"/>
                <a:ea typeface="华文细黑" pitchFamily="2" charset="-122"/>
                <a:cs typeface="Times New Roman" pitchFamily="18" charset="0"/>
              </a:rPr>
              <a:t>2000 $</a:t>
            </a:r>
            <a:r>
              <a:rPr lang="zh-CN" altLang="en-US" b="1" smtClean="0">
                <a:latin typeface="Times New Roman" pitchFamily="18" charset="0"/>
                <a:ea typeface="华文细黑" pitchFamily="2" charset="-122"/>
                <a:cs typeface="Times New Roman" pitchFamily="18" charset="0"/>
              </a:rPr>
              <a:t>的</a:t>
            </a:r>
            <a:r>
              <a:rPr lang="en-US" altLang="zh-CN" b="1" smtClean="0">
                <a:latin typeface="Times New Roman" pitchFamily="18" charset="0"/>
                <a:ea typeface="华文细黑" pitchFamily="2" charset="-122"/>
                <a:cs typeface="Times New Roman" pitchFamily="18" charset="0"/>
              </a:rPr>
              <a:t>S&amp;P500</a:t>
            </a:r>
            <a:r>
              <a:rPr lang="zh-CN" altLang="en-US" b="1" smtClean="0">
                <a:latin typeface="Times New Roman" pitchFamily="18" charset="0"/>
                <a:ea typeface="华文细黑" pitchFamily="2" charset="-122"/>
                <a:cs typeface="Times New Roman" pitchFamily="18" charset="0"/>
              </a:rPr>
              <a:t>欧式看跌期权</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期权协定价格为</a:t>
            </a:r>
            <a:r>
              <a:rPr lang="en-US" altLang="zh-CN" b="1" smtClean="0">
                <a:latin typeface="Times New Roman" pitchFamily="18" charset="0"/>
                <a:ea typeface="华文细黑" pitchFamily="2" charset="-122"/>
                <a:cs typeface="Times New Roman" pitchFamily="18" charset="0"/>
              </a:rPr>
              <a:t>340</a:t>
            </a:r>
            <a:r>
              <a:rPr lang="zh-CN" altLang="en-US" b="1" smtClean="0">
                <a:latin typeface="Times New Roman" pitchFamily="18" charset="0"/>
                <a:ea typeface="华文细黑" pitchFamily="2" charset="-122"/>
                <a:cs typeface="Times New Roman" pitchFamily="18" charset="0"/>
              </a:rPr>
              <a:t>点。</a:t>
            </a:r>
            <a:endParaRPr lang="en-US" altLang="zh-CN" b="1" smtClean="0">
              <a:latin typeface="Times New Roman" pitchFamily="18" charset="0"/>
              <a:ea typeface="华文细黑" pitchFamily="2" charset="-122"/>
              <a:cs typeface="Times New Roman" pitchFamily="18" charset="0"/>
            </a:endParaRPr>
          </a:p>
          <a:p>
            <a:pPr eaLnBrk="1" hangingPunct="1"/>
            <a:endParaRPr lang="en-US" altLang="zh-CN" smtClean="0">
              <a:ea typeface="华文细黑" pitchFamily="2" charset="-122"/>
              <a:cs typeface="Times New Roman" pitchFamily="18" charset="0"/>
            </a:endParaRPr>
          </a:p>
        </p:txBody>
      </p:sp>
      <p:grpSp>
        <p:nvGrpSpPr>
          <p:cNvPr id="721923" name="Group 4"/>
          <p:cNvGrpSpPr>
            <a:grpSpLocks/>
          </p:cNvGrpSpPr>
          <p:nvPr/>
        </p:nvGrpSpPr>
        <p:grpSpPr bwMode="auto">
          <a:xfrm>
            <a:off x="1703388" y="2060576"/>
            <a:ext cx="8196262" cy="4633913"/>
            <a:chOff x="672" y="1296"/>
            <a:chExt cx="4800" cy="2919"/>
          </a:xfrm>
        </p:grpSpPr>
        <p:sp>
          <p:nvSpPr>
            <p:cNvPr id="721925" name="Line 5"/>
            <p:cNvSpPr>
              <a:spLocks noChangeShapeType="1"/>
            </p:cNvSpPr>
            <p:nvPr/>
          </p:nvSpPr>
          <p:spPr bwMode="auto">
            <a:xfrm flipV="1">
              <a:off x="1344" y="1296"/>
              <a:ext cx="0" cy="2592"/>
            </a:xfrm>
            <a:prstGeom prst="line">
              <a:avLst/>
            </a:prstGeom>
            <a:noFill/>
            <a:ln w="28575">
              <a:solidFill>
                <a:srgbClr val="000080"/>
              </a:solidFill>
              <a:round/>
              <a:headEnd/>
              <a:tailEnd/>
            </a:ln>
          </p:spPr>
          <p:txBody>
            <a:bodyPr/>
            <a:lstStyle/>
            <a:p>
              <a:endParaRPr lang="zh-CN" altLang="en-US"/>
            </a:p>
          </p:txBody>
        </p:sp>
        <p:grpSp>
          <p:nvGrpSpPr>
            <p:cNvPr id="721926" name="Group 6"/>
            <p:cNvGrpSpPr>
              <a:grpSpLocks/>
            </p:cNvGrpSpPr>
            <p:nvPr/>
          </p:nvGrpSpPr>
          <p:grpSpPr bwMode="auto">
            <a:xfrm>
              <a:off x="672" y="1387"/>
              <a:ext cx="4800" cy="2828"/>
              <a:chOff x="672" y="1387"/>
              <a:chExt cx="4800" cy="2828"/>
            </a:xfrm>
          </p:grpSpPr>
          <p:sp>
            <p:nvSpPr>
              <p:cNvPr id="721927" name="Line 7"/>
              <p:cNvSpPr>
                <a:spLocks noChangeShapeType="1"/>
              </p:cNvSpPr>
              <p:nvPr/>
            </p:nvSpPr>
            <p:spPr bwMode="auto">
              <a:xfrm>
                <a:off x="1344" y="3888"/>
                <a:ext cx="3456" cy="0"/>
              </a:xfrm>
              <a:prstGeom prst="line">
                <a:avLst/>
              </a:prstGeom>
              <a:noFill/>
              <a:ln w="28575">
                <a:solidFill>
                  <a:schemeClr val="accent2"/>
                </a:solidFill>
                <a:round/>
                <a:headEnd/>
                <a:tailEnd/>
              </a:ln>
            </p:spPr>
            <p:txBody>
              <a:bodyPr/>
              <a:lstStyle/>
              <a:p>
                <a:endParaRPr lang="zh-CN" altLang="en-US"/>
              </a:p>
            </p:txBody>
          </p:sp>
          <p:sp>
            <p:nvSpPr>
              <p:cNvPr id="721928" name="Line 8"/>
              <p:cNvSpPr>
                <a:spLocks noChangeShapeType="1"/>
              </p:cNvSpPr>
              <p:nvPr/>
            </p:nvSpPr>
            <p:spPr bwMode="auto">
              <a:xfrm>
                <a:off x="1344" y="3072"/>
                <a:ext cx="3456" cy="0"/>
              </a:xfrm>
              <a:prstGeom prst="line">
                <a:avLst/>
              </a:prstGeom>
              <a:noFill/>
              <a:ln w="28575">
                <a:solidFill>
                  <a:srgbClr val="FF0000"/>
                </a:solidFill>
                <a:round/>
                <a:headEnd/>
                <a:tailEnd/>
              </a:ln>
            </p:spPr>
            <p:txBody>
              <a:bodyPr/>
              <a:lstStyle/>
              <a:p>
                <a:endParaRPr lang="zh-CN" altLang="en-US"/>
              </a:p>
            </p:txBody>
          </p:sp>
          <p:sp>
            <p:nvSpPr>
              <p:cNvPr id="721929" name="Line 9"/>
              <p:cNvSpPr>
                <a:spLocks noChangeShapeType="1"/>
              </p:cNvSpPr>
              <p:nvPr/>
            </p:nvSpPr>
            <p:spPr bwMode="auto">
              <a:xfrm>
                <a:off x="3456" y="3360"/>
                <a:ext cx="1296" cy="0"/>
              </a:xfrm>
              <a:prstGeom prst="line">
                <a:avLst/>
              </a:prstGeom>
              <a:noFill/>
              <a:ln w="38100">
                <a:solidFill>
                  <a:schemeClr val="accent2"/>
                </a:solidFill>
                <a:round/>
                <a:headEnd/>
                <a:tailEnd/>
              </a:ln>
            </p:spPr>
            <p:txBody>
              <a:bodyPr/>
              <a:lstStyle/>
              <a:p>
                <a:endParaRPr lang="zh-CN" altLang="en-US"/>
              </a:p>
            </p:txBody>
          </p:sp>
          <p:sp>
            <p:nvSpPr>
              <p:cNvPr id="721930" name="Line 10"/>
              <p:cNvSpPr>
                <a:spLocks noChangeShapeType="1"/>
              </p:cNvSpPr>
              <p:nvPr/>
            </p:nvSpPr>
            <p:spPr bwMode="auto">
              <a:xfrm flipH="1" flipV="1">
                <a:off x="1872" y="1488"/>
                <a:ext cx="1584" cy="1872"/>
              </a:xfrm>
              <a:prstGeom prst="line">
                <a:avLst/>
              </a:prstGeom>
              <a:noFill/>
              <a:ln w="38100">
                <a:solidFill>
                  <a:srgbClr val="003366"/>
                </a:solidFill>
                <a:round/>
                <a:headEnd/>
                <a:tailEnd/>
              </a:ln>
            </p:spPr>
            <p:txBody>
              <a:bodyPr/>
              <a:lstStyle/>
              <a:p>
                <a:endParaRPr lang="zh-CN" altLang="en-US"/>
              </a:p>
            </p:txBody>
          </p:sp>
          <p:sp>
            <p:nvSpPr>
              <p:cNvPr id="721931" name="Rectangle 11"/>
              <p:cNvSpPr>
                <a:spLocks noChangeArrowheads="1"/>
              </p:cNvSpPr>
              <p:nvPr/>
            </p:nvSpPr>
            <p:spPr bwMode="auto">
              <a:xfrm>
                <a:off x="4080" y="2688"/>
                <a:ext cx="1392" cy="336"/>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盈亏平衡线</a:t>
                </a:r>
              </a:p>
            </p:txBody>
          </p:sp>
          <p:sp>
            <p:nvSpPr>
              <p:cNvPr id="721932" name="Line 12"/>
              <p:cNvSpPr>
                <a:spLocks noChangeShapeType="1"/>
              </p:cNvSpPr>
              <p:nvPr/>
            </p:nvSpPr>
            <p:spPr bwMode="auto">
              <a:xfrm>
                <a:off x="3216" y="3072"/>
                <a:ext cx="0" cy="816"/>
              </a:xfrm>
              <a:prstGeom prst="line">
                <a:avLst/>
              </a:prstGeom>
              <a:noFill/>
              <a:ln w="31750">
                <a:solidFill>
                  <a:srgbClr val="FF0000"/>
                </a:solidFill>
                <a:prstDash val="dash"/>
                <a:round/>
                <a:headEnd/>
                <a:tailEnd/>
              </a:ln>
            </p:spPr>
            <p:txBody>
              <a:bodyPr/>
              <a:lstStyle/>
              <a:p>
                <a:endParaRPr lang="zh-CN" altLang="en-US"/>
              </a:p>
            </p:txBody>
          </p:sp>
          <p:sp>
            <p:nvSpPr>
              <p:cNvPr id="721933" name="Line 13"/>
              <p:cNvSpPr>
                <a:spLocks noChangeShapeType="1"/>
              </p:cNvSpPr>
              <p:nvPr/>
            </p:nvSpPr>
            <p:spPr bwMode="auto">
              <a:xfrm>
                <a:off x="2832" y="2640"/>
                <a:ext cx="0" cy="1248"/>
              </a:xfrm>
              <a:prstGeom prst="line">
                <a:avLst/>
              </a:prstGeom>
              <a:noFill/>
              <a:ln w="38100">
                <a:solidFill>
                  <a:schemeClr val="tx1"/>
                </a:solidFill>
                <a:prstDash val="sysDot"/>
                <a:round/>
                <a:headEnd/>
                <a:tailEnd/>
              </a:ln>
            </p:spPr>
            <p:txBody>
              <a:bodyPr/>
              <a:lstStyle/>
              <a:p>
                <a:endParaRPr lang="zh-CN" altLang="en-US"/>
              </a:p>
            </p:txBody>
          </p:sp>
          <p:sp>
            <p:nvSpPr>
              <p:cNvPr id="721934" name="Line 14"/>
              <p:cNvSpPr>
                <a:spLocks noChangeShapeType="1"/>
              </p:cNvSpPr>
              <p:nvPr/>
            </p:nvSpPr>
            <p:spPr bwMode="auto">
              <a:xfrm flipV="1">
                <a:off x="3456" y="3360"/>
                <a:ext cx="0" cy="528"/>
              </a:xfrm>
              <a:prstGeom prst="line">
                <a:avLst/>
              </a:prstGeom>
              <a:noFill/>
              <a:ln w="38100">
                <a:solidFill>
                  <a:srgbClr val="FF0000"/>
                </a:solidFill>
                <a:prstDash val="dashDot"/>
                <a:round/>
                <a:headEnd/>
                <a:tailEnd/>
              </a:ln>
            </p:spPr>
            <p:txBody>
              <a:bodyPr/>
              <a:lstStyle/>
              <a:p>
                <a:endParaRPr lang="zh-CN" altLang="en-US"/>
              </a:p>
            </p:txBody>
          </p:sp>
          <p:sp>
            <p:nvSpPr>
              <p:cNvPr id="721935" name="Rectangle 15"/>
              <p:cNvSpPr>
                <a:spLocks noChangeArrowheads="1"/>
              </p:cNvSpPr>
              <p:nvPr/>
            </p:nvSpPr>
            <p:spPr bwMode="auto">
              <a:xfrm>
                <a:off x="672" y="3216"/>
                <a:ext cx="633" cy="240"/>
              </a:xfrm>
              <a:prstGeom prst="rect">
                <a:avLst/>
              </a:prstGeom>
              <a:solidFill>
                <a:schemeClr val="accent1"/>
              </a:solidFill>
              <a:ln w="9525">
                <a:noFill/>
                <a:miter lim="800000"/>
                <a:headEnd/>
                <a:tailEnd/>
              </a:ln>
            </p:spPr>
            <p:txBody>
              <a:bodyPr wrap="none" anchor="ctr"/>
              <a:lstStyle/>
              <a:p>
                <a:r>
                  <a:rPr lang="zh-CN" altLang="en-US" sz="2800">
                    <a:latin typeface="仿宋" pitchFamily="49" charset="-122"/>
                    <a:ea typeface="仿宋" pitchFamily="49" charset="-122"/>
                  </a:rPr>
                  <a:t>－</a:t>
                </a:r>
                <a:r>
                  <a:rPr lang="en-US" altLang="zh-CN" sz="2800">
                    <a:latin typeface="仿宋" pitchFamily="49" charset="-122"/>
                    <a:ea typeface="仿宋" pitchFamily="49" charset="-122"/>
                  </a:rPr>
                  <a:t>2000</a:t>
                </a:r>
              </a:p>
            </p:txBody>
          </p:sp>
          <p:sp>
            <p:nvSpPr>
              <p:cNvPr id="721936" name="Rectangle 16"/>
              <p:cNvSpPr>
                <a:spLocks noChangeArrowheads="1"/>
              </p:cNvSpPr>
              <p:nvPr/>
            </p:nvSpPr>
            <p:spPr bwMode="auto">
              <a:xfrm>
                <a:off x="1094" y="2929"/>
                <a:ext cx="202" cy="239"/>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0</a:t>
                </a:r>
              </a:p>
            </p:txBody>
          </p:sp>
          <p:sp>
            <p:nvSpPr>
              <p:cNvPr id="721937" name="Rectangle 17"/>
              <p:cNvSpPr>
                <a:spLocks noChangeArrowheads="1"/>
              </p:cNvSpPr>
              <p:nvPr/>
            </p:nvSpPr>
            <p:spPr bwMode="auto">
              <a:xfrm>
                <a:off x="799" y="2294"/>
                <a:ext cx="506" cy="240"/>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4000</a:t>
                </a:r>
              </a:p>
            </p:txBody>
          </p:sp>
          <p:sp>
            <p:nvSpPr>
              <p:cNvPr id="721938" name="Rectangle 18"/>
              <p:cNvSpPr>
                <a:spLocks noChangeArrowheads="1"/>
              </p:cNvSpPr>
              <p:nvPr/>
            </p:nvSpPr>
            <p:spPr bwMode="auto">
              <a:xfrm>
                <a:off x="799" y="2022"/>
                <a:ext cx="500" cy="240"/>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6000</a:t>
                </a:r>
              </a:p>
            </p:txBody>
          </p:sp>
          <p:sp>
            <p:nvSpPr>
              <p:cNvPr id="721939" name="Line 19"/>
              <p:cNvSpPr>
                <a:spLocks noChangeShapeType="1"/>
              </p:cNvSpPr>
              <p:nvPr/>
            </p:nvSpPr>
            <p:spPr bwMode="auto">
              <a:xfrm>
                <a:off x="1344" y="2784"/>
                <a:ext cx="48" cy="0"/>
              </a:xfrm>
              <a:prstGeom prst="line">
                <a:avLst/>
              </a:prstGeom>
              <a:noFill/>
              <a:ln w="9525">
                <a:solidFill>
                  <a:schemeClr val="tx1"/>
                </a:solidFill>
                <a:round/>
                <a:headEnd/>
                <a:tailEnd/>
              </a:ln>
            </p:spPr>
            <p:txBody>
              <a:bodyPr/>
              <a:lstStyle/>
              <a:p>
                <a:endParaRPr lang="zh-CN" altLang="en-US"/>
              </a:p>
            </p:txBody>
          </p:sp>
          <p:sp>
            <p:nvSpPr>
              <p:cNvPr id="721940" name="Line 20"/>
              <p:cNvSpPr>
                <a:spLocks noChangeShapeType="1"/>
              </p:cNvSpPr>
              <p:nvPr/>
            </p:nvSpPr>
            <p:spPr bwMode="auto">
              <a:xfrm>
                <a:off x="1344" y="2496"/>
                <a:ext cx="96" cy="0"/>
              </a:xfrm>
              <a:prstGeom prst="line">
                <a:avLst/>
              </a:prstGeom>
              <a:noFill/>
              <a:ln w="9525">
                <a:solidFill>
                  <a:schemeClr val="tx1"/>
                </a:solidFill>
                <a:round/>
                <a:headEnd/>
                <a:tailEnd/>
              </a:ln>
            </p:spPr>
            <p:txBody>
              <a:bodyPr/>
              <a:lstStyle/>
              <a:p>
                <a:endParaRPr lang="zh-CN" altLang="en-US"/>
              </a:p>
            </p:txBody>
          </p:sp>
          <p:sp>
            <p:nvSpPr>
              <p:cNvPr id="721941" name="Line 21"/>
              <p:cNvSpPr>
                <a:spLocks noChangeShapeType="1"/>
              </p:cNvSpPr>
              <p:nvPr/>
            </p:nvSpPr>
            <p:spPr bwMode="auto">
              <a:xfrm>
                <a:off x="1344" y="2208"/>
                <a:ext cx="96" cy="0"/>
              </a:xfrm>
              <a:prstGeom prst="line">
                <a:avLst/>
              </a:prstGeom>
              <a:noFill/>
              <a:ln w="9525">
                <a:solidFill>
                  <a:schemeClr val="tx1"/>
                </a:solidFill>
                <a:round/>
                <a:headEnd/>
                <a:tailEnd/>
              </a:ln>
            </p:spPr>
            <p:txBody>
              <a:bodyPr/>
              <a:lstStyle/>
              <a:p>
                <a:endParaRPr lang="zh-CN" altLang="en-US"/>
              </a:p>
            </p:txBody>
          </p:sp>
          <p:sp>
            <p:nvSpPr>
              <p:cNvPr id="721942" name="Rectangle 22"/>
              <p:cNvSpPr>
                <a:spLocks noChangeArrowheads="1"/>
              </p:cNvSpPr>
              <p:nvPr/>
            </p:nvSpPr>
            <p:spPr bwMode="auto">
              <a:xfrm>
                <a:off x="799" y="2566"/>
                <a:ext cx="506" cy="240"/>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3000</a:t>
                </a:r>
              </a:p>
            </p:txBody>
          </p:sp>
          <p:sp>
            <p:nvSpPr>
              <p:cNvPr id="721943" name="Rectangle 23"/>
              <p:cNvSpPr>
                <a:spLocks noChangeArrowheads="1"/>
              </p:cNvSpPr>
              <p:nvPr/>
            </p:nvSpPr>
            <p:spPr bwMode="auto">
              <a:xfrm>
                <a:off x="3371" y="3927"/>
                <a:ext cx="336" cy="272"/>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340</a:t>
                </a:r>
              </a:p>
            </p:txBody>
          </p:sp>
          <p:sp>
            <p:nvSpPr>
              <p:cNvPr id="721944" name="Rectangle 24"/>
              <p:cNvSpPr>
                <a:spLocks noChangeArrowheads="1"/>
              </p:cNvSpPr>
              <p:nvPr/>
            </p:nvSpPr>
            <p:spPr bwMode="auto">
              <a:xfrm>
                <a:off x="2991" y="3927"/>
                <a:ext cx="336" cy="272"/>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320</a:t>
                </a:r>
              </a:p>
            </p:txBody>
          </p:sp>
          <p:sp>
            <p:nvSpPr>
              <p:cNvPr id="721945" name="Rectangle 25"/>
              <p:cNvSpPr>
                <a:spLocks noChangeArrowheads="1"/>
              </p:cNvSpPr>
              <p:nvPr/>
            </p:nvSpPr>
            <p:spPr bwMode="auto">
              <a:xfrm>
                <a:off x="3835" y="3927"/>
                <a:ext cx="336" cy="272"/>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350</a:t>
                </a:r>
              </a:p>
            </p:txBody>
          </p:sp>
          <p:sp>
            <p:nvSpPr>
              <p:cNvPr id="721946" name="Line 26"/>
              <p:cNvSpPr>
                <a:spLocks noChangeShapeType="1"/>
              </p:cNvSpPr>
              <p:nvPr/>
            </p:nvSpPr>
            <p:spPr bwMode="auto">
              <a:xfrm flipH="1">
                <a:off x="1344" y="2640"/>
                <a:ext cx="1440" cy="0"/>
              </a:xfrm>
              <a:prstGeom prst="line">
                <a:avLst/>
              </a:prstGeom>
              <a:noFill/>
              <a:ln w="28575" cap="rnd">
                <a:solidFill>
                  <a:schemeClr val="tx1"/>
                </a:solidFill>
                <a:prstDash val="sysDot"/>
                <a:round/>
                <a:headEnd/>
                <a:tailEnd/>
              </a:ln>
            </p:spPr>
            <p:txBody>
              <a:bodyPr/>
              <a:lstStyle/>
              <a:p>
                <a:endParaRPr lang="zh-CN" altLang="en-US"/>
              </a:p>
            </p:txBody>
          </p:sp>
          <p:sp>
            <p:nvSpPr>
              <p:cNvPr id="721947" name="Rectangle 27"/>
              <p:cNvSpPr>
                <a:spLocks noChangeArrowheads="1"/>
              </p:cNvSpPr>
              <p:nvPr/>
            </p:nvSpPr>
            <p:spPr bwMode="auto">
              <a:xfrm>
                <a:off x="4272" y="3504"/>
                <a:ext cx="960" cy="336"/>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市场价格</a:t>
                </a:r>
              </a:p>
            </p:txBody>
          </p:sp>
          <p:sp>
            <p:nvSpPr>
              <p:cNvPr id="721948" name="Rectangle 28"/>
              <p:cNvSpPr>
                <a:spLocks noChangeArrowheads="1"/>
              </p:cNvSpPr>
              <p:nvPr/>
            </p:nvSpPr>
            <p:spPr bwMode="auto">
              <a:xfrm>
                <a:off x="756" y="1387"/>
                <a:ext cx="528" cy="288"/>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盈亏</a:t>
                </a:r>
              </a:p>
            </p:txBody>
          </p:sp>
          <p:sp>
            <p:nvSpPr>
              <p:cNvPr id="721949" name="Rectangle 29"/>
              <p:cNvSpPr>
                <a:spLocks noChangeArrowheads="1"/>
              </p:cNvSpPr>
              <p:nvPr/>
            </p:nvSpPr>
            <p:spPr bwMode="auto">
              <a:xfrm>
                <a:off x="2612" y="3927"/>
                <a:ext cx="336"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290</a:t>
                </a:r>
              </a:p>
            </p:txBody>
          </p:sp>
        </p:grpSp>
      </p:grpSp>
      <p:sp>
        <p:nvSpPr>
          <p:cNvPr id="30"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89049295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3"/>
          <p:cNvSpPr>
            <a:spLocks noGrp="1" noChangeArrowheads="1"/>
          </p:cNvSpPr>
          <p:nvPr>
            <p:ph type="body" idx="1"/>
          </p:nvPr>
        </p:nvSpPr>
        <p:spPr>
          <a:xfrm>
            <a:off x="1774826" y="1196975"/>
            <a:ext cx="8424863" cy="5276850"/>
          </a:xfrm>
        </p:spPr>
        <p:txBody>
          <a:bodyPr/>
          <a:lstStyle/>
          <a:p>
            <a:pPr eaLnBrk="1" hangingPunct="1"/>
            <a:r>
              <a:rPr lang="zh-CN" altLang="en-US" b="1">
                <a:latin typeface="Times New Roman" pitchFamily="18" charset="0"/>
                <a:ea typeface="华文细黑" pitchFamily="2" charset="-122"/>
                <a:cs typeface="Times New Roman" pitchFamily="18" charset="0"/>
              </a:rPr>
              <a:t>卖出看跌期权－卖出期权费为</a:t>
            </a:r>
            <a:r>
              <a:rPr lang="en-US" altLang="zh-CN" b="1">
                <a:latin typeface="Times New Roman" pitchFamily="18" charset="0"/>
                <a:ea typeface="华文细黑" pitchFamily="2" charset="-122"/>
                <a:cs typeface="Times New Roman" pitchFamily="18" charset="0"/>
              </a:rPr>
              <a:t>2000 $</a:t>
            </a:r>
            <a:r>
              <a:rPr lang="zh-CN" altLang="en-US" b="1">
                <a:latin typeface="Times New Roman" pitchFamily="18" charset="0"/>
                <a:ea typeface="华文细黑" pitchFamily="2" charset="-122"/>
                <a:cs typeface="Times New Roman" pitchFamily="18" charset="0"/>
              </a:rPr>
              <a:t>的</a:t>
            </a:r>
            <a:r>
              <a:rPr lang="en-US" altLang="zh-CN" b="1">
                <a:latin typeface="Times New Roman" pitchFamily="18" charset="0"/>
                <a:ea typeface="华文细黑" pitchFamily="2" charset="-122"/>
                <a:cs typeface="Times New Roman" pitchFamily="18" charset="0"/>
              </a:rPr>
              <a:t>S&amp;P500</a:t>
            </a:r>
            <a:r>
              <a:rPr lang="zh-CN" altLang="en-US" b="1">
                <a:latin typeface="Times New Roman" pitchFamily="18" charset="0"/>
                <a:ea typeface="华文细黑" pitchFamily="2" charset="-122"/>
                <a:cs typeface="Times New Roman" pitchFamily="18" charset="0"/>
              </a:rPr>
              <a:t>欧式</a:t>
            </a:r>
            <a:endParaRPr lang="en-US" altLang="zh-CN" b="1">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a:latin typeface="Times New Roman" pitchFamily="18" charset="0"/>
                <a:ea typeface="华文细黑" pitchFamily="2" charset="-122"/>
                <a:cs typeface="Times New Roman" pitchFamily="18" charset="0"/>
              </a:rPr>
              <a:t>看涨期权期权协定价格为</a:t>
            </a:r>
            <a:r>
              <a:rPr lang="en-US" altLang="zh-CN" b="1">
                <a:latin typeface="Times New Roman" pitchFamily="18" charset="0"/>
                <a:ea typeface="华文细黑" pitchFamily="2" charset="-122"/>
                <a:cs typeface="Times New Roman" pitchFamily="18" charset="0"/>
              </a:rPr>
              <a:t>340</a:t>
            </a:r>
            <a:r>
              <a:rPr lang="zh-CN" altLang="en-US" b="1">
                <a:latin typeface="Times New Roman" pitchFamily="18" charset="0"/>
                <a:ea typeface="华文细黑" pitchFamily="2" charset="-122"/>
                <a:cs typeface="Times New Roman" pitchFamily="18" charset="0"/>
              </a:rPr>
              <a:t>点。</a:t>
            </a:r>
            <a:endParaRPr lang="en-US" altLang="zh-CN" b="1">
              <a:latin typeface="Times New Roman" pitchFamily="18" charset="0"/>
              <a:ea typeface="华文细黑" pitchFamily="2" charset="-122"/>
              <a:cs typeface="Times New Roman" pitchFamily="18" charset="0"/>
            </a:endParaRPr>
          </a:p>
          <a:p>
            <a:pPr eaLnBrk="1" hangingPunct="1"/>
            <a:endParaRPr lang="en-US" altLang="zh-CN" smtClean="0">
              <a:ea typeface="华文细黑" pitchFamily="2" charset="-122"/>
              <a:cs typeface="Times New Roman" pitchFamily="18" charset="0"/>
            </a:endParaRPr>
          </a:p>
        </p:txBody>
      </p:sp>
      <p:grpSp>
        <p:nvGrpSpPr>
          <p:cNvPr id="722947" name="Group 30"/>
          <p:cNvGrpSpPr>
            <a:grpSpLocks/>
          </p:cNvGrpSpPr>
          <p:nvPr/>
        </p:nvGrpSpPr>
        <p:grpSpPr bwMode="auto">
          <a:xfrm>
            <a:off x="1703388" y="2286001"/>
            <a:ext cx="8208962" cy="3978275"/>
            <a:chOff x="-31" y="1440"/>
            <a:chExt cx="4831" cy="2954"/>
          </a:xfrm>
        </p:grpSpPr>
        <p:sp>
          <p:nvSpPr>
            <p:cNvPr id="722949" name="Line 4"/>
            <p:cNvSpPr>
              <a:spLocks noChangeShapeType="1"/>
            </p:cNvSpPr>
            <p:nvPr/>
          </p:nvSpPr>
          <p:spPr bwMode="auto">
            <a:xfrm flipV="1">
              <a:off x="672" y="1440"/>
              <a:ext cx="0" cy="2592"/>
            </a:xfrm>
            <a:prstGeom prst="line">
              <a:avLst/>
            </a:prstGeom>
            <a:noFill/>
            <a:ln w="28575">
              <a:solidFill>
                <a:srgbClr val="000080"/>
              </a:solidFill>
              <a:round/>
              <a:headEnd/>
              <a:tailEnd/>
            </a:ln>
          </p:spPr>
          <p:txBody>
            <a:bodyPr/>
            <a:lstStyle/>
            <a:p>
              <a:endParaRPr lang="zh-CN" altLang="en-US"/>
            </a:p>
          </p:txBody>
        </p:sp>
        <p:sp>
          <p:nvSpPr>
            <p:cNvPr id="722950" name="Line 5"/>
            <p:cNvSpPr>
              <a:spLocks noChangeShapeType="1"/>
            </p:cNvSpPr>
            <p:nvPr/>
          </p:nvSpPr>
          <p:spPr bwMode="auto">
            <a:xfrm>
              <a:off x="672" y="4032"/>
              <a:ext cx="3456" cy="0"/>
            </a:xfrm>
            <a:prstGeom prst="line">
              <a:avLst/>
            </a:prstGeom>
            <a:noFill/>
            <a:ln w="28575">
              <a:solidFill>
                <a:schemeClr val="accent2"/>
              </a:solidFill>
              <a:round/>
              <a:headEnd/>
              <a:tailEnd/>
            </a:ln>
          </p:spPr>
          <p:txBody>
            <a:bodyPr/>
            <a:lstStyle/>
            <a:p>
              <a:endParaRPr lang="zh-CN" altLang="en-US"/>
            </a:p>
          </p:txBody>
        </p:sp>
        <p:sp>
          <p:nvSpPr>
            <p:cNvPr id="722951" name="Line 6"/>
            <p:cNvSpPr>
              <a:spLocks noChangeShapeType="1"/>
            </p:cNvSpPr>
            <p:nvPr/>
          </p:nvSpPr>
          <p:spPr bwMode="auto">
            <a:xfrm>
              <a:off x="672" y="2496"/>
              <a:ext cx="3456" cy="0"/>
            </a:xfrm>
            <a:prstGeom prst="line">
              <a:avLst/>
            </a:prstGeom>
            <a:noFill/>
            <a:ln w="28575">
              <a:solidFill>
                <a:srgbClr val="FF0000"/>
              </a:solidFill>
              <a:round/>
              <a:headEnd/>
              <a:tailEnd/>
            </a:ln>
          </p:spPr>
          <p:txBody>
            <a:bodyPr/>
            <a:lstStyle/>
            <a:p>
              <a:endParaRPr lang="zh-CN" altLang="en-US"/>
            </a:p>
          </p:txBody>
        </p:sp>
        <p:sp>
          <p:nvSpPr>
            <p:cNvPr id="722952" name="Line 7"/>
            <p:cNvSpPr>
              <a:spLocks noChangeShapeType="1"/>
            </p:cNvSpPr>
            <p:nvPr/>
          </p:nvSpPr>
          <p:spPr bwMode="auto">
            <a:xfrm>
              <a:off x="2784" y="2112"/>
              <a:ext cx="1296" cy="0"/>
            </a:xfrm>
            <a:prstGeom prst="line">
              <a:avLst/>
            </a:prstGeom>
            <a:noFill/>
            <a:ln w="38100">
              <a:solidFill>
                <a:schemeClr val="accent2"/>
              </a:solidFill>
              <a:round/>
              <a:headEnd/>
              <a:tailEnd/>
            </a:ln>
          </p:spPr>
          <p:txBody>
            <a:bodyPr/>
            <a:lstStyle/>
            <a:p>
              <a:endParaRPr lang="zh-CN" altLang="en-US"/>
            </a:p>
          </p:txBody>
        </p:sp>
        <p:sp>
          <p:nvSpPr>
            <p:cNvPr id="722953" name="Line 8"/>
            <p:cNvSpPr>
              <a:spLocks noChangeShapeType="1"/>
            </p:cNvSpPr>
            <p:nvPr/>
          </p:nvSpPr>
          <p:spPr bwMode="auto">
            <a:xfrm flipH="1">
              <a:off x="672" y="2112"/>
              <a:ext cx="2112" cy="1920"/>
            </a:xfrm>
            <a:prstGeom prst="line">
              <a:avLst/>
            </a:prstGeom>
            <a:noFill/>
            <a:ln w="38100">
              <a:solidFill>
                <a:srgbClr val="003366"/>
              </a:solidFill>
              <a:round/>
              <a:headEnd/>
              <a:tailEnd/>
            </a:ln>
          </p:spPr>
          <p:txBody>
            <a:bodyPr/>
            <a:lstStyle/>
            <a:p>
              <a:endParaRPr lang="zh-CN" altLang="en-US"/>
            </a:p>
          </p:txBody>
        </p:sp>
        <p:sp>
          <p:nvSpPr>
            <p:cNvPr id="722954" name="Rectangle 9"/>
            <p:cNvSpPr>
              <a:spLocks noChangeArrowheads="1"/>
            </p:cNvSpPr>
            <p:nvPr/>
          </p:nvSpPr>
          <p:spPr bwMode="auto">
            <a:xfrm>
              <a:off x="3571" y="2592"/>
              <a:ext cx="1229" cy="336"/>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盈亏平衡线</a:t>
              </a:r>
            </a:p>
          </p:txBody>
        </p:sp>
        <p:sp>
          <p:nvSpPr>
            <p:cNvPr id="722955" name="Line 10"/>
            <p:cNvSpPr>
              <a:spLocks noChangeShapeType="1"/>
            </p:cNvSpPr>
            <p:nvPr/>
          </p:nvSpPr>
          <p:spPr bwMode="auto">
            <a:xfrm flipH="1">
              <a:off x="1776" y="3022"/>
              <a:ext cx="7" cy="1010"/>
            </a:xfrm>
            <a:prstGeom prst="line">
              <a:avLst/>
            </a:prstGeom>
            <a:noFill/>
            <a:ln w="31750">
              <a:solidFill>
                <a:srgbClr val="FF0000"/>
              </a:solidFill>
              <a:prstDash val="dash"/>
              <a:round/>
              <a:headEnd/>
              <a:tailEnd/>
            </a:ln>
          </p:spPr>
          <p:txBody>
            <a:bodyPr/>
            <a:lstStyle/>
            <a:p>
              <a:endParaRPr lang="zh-CN" altLang="en-US"/>
            </a:p>
          </p:txBody>
        </p:sp>
        <p:sp>
          <p:nvSpPr>
            <p:cNvPr id="722956" name="Line 11"/>
            <p:cNvSpPr>
              <a:spLocks noChangeShapeType="1"/>
            </p:cNvSpPr>
            <p:nvPr/>
          </p:nvSpPr>
          <p:spPr bwMode="auto">
            <a:xfrm flipH="1">
              <a:off x="2352" y="2496"/>
              <a:ext cx="0" cy="1536"/>
            </a:xfrm>
            <a:prstGeom prst="line">
              <a:avLst/>
            </a:prstGeom>
            <a:noFill/>
            <a:ln w="38100">
              <a:solidFill>
                <a:schemeClr val="tx1"/>
              </a:solidFill>
              <a:prstDash val="sysDot"/>
              <a:round/>
              <a:headEnd/>
              <a:tailEnd/>
            </a:ln>
          </p:spPr>
          <p:txBody>
            <a:bodyPr/>
            <a:lstStyle/>
            <a:p>
              <a:endParaRPr lang="zh-CN" altLang="en-US"/>
            </a:p>
          </p:txBody>
        </p:sp>
        <p:sp>
          <p:nvSpPr>
            <p:cNvPr id="722957" name="Line 12"/>
            <p:cNvSpPr>
              <a:spLocks noChangeShapeType="1"/>
            </p:cNvSpPr>
            <p:nvPr/>
          </p:nvSpPr>
          <p:spPr bwMode="auto">
            <a:xfrm flipV="1">
              <a:off x="2784" y="2112"/>
              <a:ext cx="0" cy="1920"/>
            </a:xfrm>
            <a:prstGeom prst="line">
              <a:avLst/>
            </a:prstGeom>
            <a:noFill/>
            <a:ln w="38100">
              <a:solidFill>
                <a:srgbClr val="FF0000"/>
              </a:solidFill>
              <a:prstDash val="dashDot"/>
              <a:round/>
              <a:headEnd/>
              <a:tailEnd/>
            </a:ln>
          </p:spPr>
          <p:txBody>
            <a:bodyPr/>
            <a:lstStyle/>
            <a:p>
              <a:endParaRPr lang="zh-CN" altLang="en-US"/>
            </a:p>
          </p:txBody>
        </p:sp>
        <p:sp>
          <p:nvSpPr>
            <p:cNvPr id="722958" name="Rectangle 13"/>
            <p:cNvSpPr>
              <a:spLocks noChangeArrowheads="1"/>
            </p:cNvSpPr>
            <p:nvPr/>
          </p:nvSpPr>
          <p:spPr bwMode="auto">
            <a:xfrm>
              <a:off x="60" y="2016"/>
              <a:ext cx="564" cy="273"/>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2000</a:t>
              </a:r>
            </a:p>
          </p:txBody>
        </p:sp>
        <p:sp>
          <p:nvSpPr>
            <p:cNvPr id="722959" name="Rectangle 14"/>
            <p:cNvSpPr>
              <a:spLocks noChangeArrowheads="1"/>
            </p:cNvSpPr>
            <p:nvPr/>
          </p:nvSpPr>
          <p:spPr bwMode="auto">
            <a:xfrm>
              <a:off x="423" y="2387"/>
              <a:ext cx="201" cy="253"/>
            </a:xfrm>
            <a:prstGeom prst="rect">
              <a:avLst/>
            </a:prstGeom>
            <a:solidFill>
              <a:schemeClr val="accent1"/>
            </a:solidFill>
            <a:ln w="9525">
              <a:noFill/>
              <a:miter lim="800000"/>
              <a:headEnd/>
              <a:tailEnd/>
            </a:ln>
          </p:spPr>
          <p:txBody>
            <a:bodyPr wrap="none" anchor="ctr"/>
            <a:lstStyle/>
            <a:p>
              <a:r>
                <a:rPr lang="en-US" altLang="zh-CN" sz="2800">
                  <a:latin typeface="仿宋" pitchFamily="49" charset="-122"/>
                  <a:ea typeface="仿宋" pitchFamily="49" charset="-122"/>
                </a:rPr>
                <a:t>0</a:t>
              </a:r>
            </a:p>
          </p:txBody>
        </p:sp>
        <p:sp>
          <p:nvSpPr>
            <p:cNvPr id="722960" name="Line 17"/>
            <p:cNvSpPr>
              <a:spLocks noChangeShapeType="1"/>
            </p:cNvSpPr>
            <p:nvPr/>
          </p:nvSpPr>
          <p:spPr bwMode="auto">
            <a:xfrm>
              <a:off x="672" y="2976"/>
              <a:ext cx="48" cy="0"/>
            </a:xfrm>
            <a:prstGeom prst="line">
              <a:avLst/>
            </a:prstGeom>
            <a:noFill/>
            <a:ln w="9525">
              <a:solidFill>
                <a:schemeClr val="tx1"/>
              </a:solidFill>
              <a:round/>
              <a:headEnd/>
              <a:tailEnd/>
            </a:ln>
          </p:spPr>
          <p:txBody>
            <a:bodyPr/>
            <a:lstStyle/>
            <a:p>
              <a:endParaRPr lang="zh-CN" altLang="en-US"/>
            </a:p>
          </p:txBody>
        </p:sp>
        <p:sp>
          <p:nvSpPr>
            <p:cNvPr id="722961" name="Line 18"/>
            <p:cNvSpPr>
              <a:spLocks noChangeShapeType="1"/>
            </p:cNvSpPr>
            <p:nvPr/>
          </p:nvSpPr>
          <p:spPr bwMode="auto">
            <a:xfrm>
              <a:off x="672" y="3168"/>
              <a:ext cx="96" cy="0"/>
            </a:xfrm>
            <a:prstGeom prst="line">
              <a:avLst/>
            </a:prstGeom>
            <a:noFill/>
            <a:ln w="9525">
              <a:solidFill>
                <a:schemeClr val="tx1"/>
              </a:solidFill>
              <a:round/>
              <a:headEnd/>
              <a:tailEnd/>
            </a:ln>
          </p:spPr>
          <p:txBody>
            <a:bodyPr/>
            <a:lstStyle/>
            <a:p>
              <a:endParaRPr lang="zh-CN" altLang="en-US"/>
            </a:p>
          </p:txBody>
        </p:sp>
        <p:sp>
          <p:nvSpPr>
            <p:cNvPr id="722962" name="Line 19"/>
            <p:cNvSpPr>
              <a:spLocks noChangeShapeType="1"/>
            </p:cNvSpPr>
            <p:nvPr/>
          </p:nvSpPr>
          <p:spPr bwMode="auto">
            <a:xfrm>
              <a:off x="624" y="2160"/>
              <a:ext cx="96" cy="0"/>
            </a:xfrm>
            <a:prstGeom prst="line">
              <a:avLst/>
            </a:prstGeom>
            <a:noFill/>
            <a:ln w="9525">
              <a:solidFill>
                <a:schemeClr val="tx1"/>
              </a:solidFill>
              <a:round/>
              <a:headEnd/>
              <a:tailEnd/>
            </a:ln>
          </p:spPr>
          <p:txBody>
            <a:bodyPr/>
            <a:lstStyle/>
            <a:p>
              <a:endParaRPr lang="zh-CN" altLang="en-US"/>
            </a:p>
          </p:txBody>
        </p:sp>
        <p:sp>
          <p:nvSpPr>
            <p:cNvPr id="722963" name="Rectangle 20"/>
            <p:cNvSpPr>
              <a:spLocks noChangeArrowheads="1"/>
            </p:cNvSpPr>
            <p:nvPr/>
          </p:nvSpPr>
          <p:spPr bwMode="auto">
            <a:xfrm>
              <a:off x="-31" y="2840"/>
              <a:ext cx="680" cy="250"/>
            </a:xfrm>
            <a:prstGeom prst="rect">
              <a:avLst/>
            </a:prstGeom>
            <a:solidFill>
              <a:schemeClr val="accent1"/>
            </a:solidFill>
            <a:ln w="9525">
              <a:noFill/>
              <a:miter lim="800000"/>
              <a:headEnd/>
              <a:tailEnd/>
            </a:ln>
          </p:spPr>
          <p:txBody>
            <a:bodyPr wrap="none" anchor="ctr"/>
            <a:lstStyle/>
            <a:p>
              <a:r>
                <a:rPr lang="zh-CN" altLang="en-US" sz="2800">
                  <a:latin typeface="仿宋" pitchFamily="49" charset="-122"/>
                  <a:ea typeface="仿宋" pitchFamily="49" charset="-122"/>
                </a:rPr>
                <a:t>－</a:t>
              </a:r>
              <a:r>
                <a:rPr lang="en-US" altLang="zh-CN" sz="2800">
                  <a:latin typeface="仿宋" pitchFamily="49" charset="-122"/>
                  <a:ea typeface="仿宋" pitchFamily="49" charset="-122"/>
                </a:rPr>
                <a:t>3000</a:t>
              </a:r>
            </a:p>
          </p:txBody>
        </p:sp>
        <p:sp>
          <p:nvSpPr>
            <p:cNvPr id="722964" name="Rectangle 21"/>
            <p:cNvSpPr>
              <a:spLocks noChangeArrowheads="1"/>
            </p:cNvSpPr>
            <p:nvPr/>
          </p:nvSpPr>
          <p:spPr bwMode="auto">
            <a:xfrm>
              <a:off x="2639" y="4106"/>
              <a:ext cx="336"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340</a:t>
              </a:r>
            </a:p>
          </p:txBody>
        </p:sp>
        <p:sp>
          <p:nvSpPr>
            <p:cNvPr id="722965" name="Rectangle 22"/>
            <p:cNvSpPr>
              <a:spLocks noChangeArrowheads="1"/>
            </p:cNvSpPr>
            <p:nvPr/>
          </p:nvSpPr>
          <p:spPr bwMode="auto">
            <a:xfrm>
              <a:off x="2130" y="4106"/>
              <a:ext cx="336"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320</a:t>
              </a:r>
            </a:p>
          </p:txBody>
        </p:sp>
        <p:sp>
          <p:nvSpPr>
            <p:cNvPr id="722966" name="Rectangle 23"/>
            <p:cNvSpPr>
              <a:spLocks noChangeArrowheads="1"/>
            </p:cNvSpPr>
            <p:nvPr/>
          </p:nvSpPr>
          <p:spPr bwMode="auto">
            <a:xfrm>
              <a:off x="3190" y="4106"/>
              <a:ext cx="336"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350</a:t>
              </a:r>
            </a:p>
          </p:txBody>
        </p:sp>
        <p:sp>
          <p:nvSpPr>
            <p:cNvPr id="722967" name="Line 24"/>
            <p:cNvSpPr>
              <a:spLocks noChangeShapeType="1"/>
            </p:cNvSpPr>
            <p:nvPr/>
          </p:nvSpPr>
          <p:spPr bwMode="auto">
            <a:xfrm flipH="1">
              <a:off x="672" y="2976"/>
              <a:ext cx="1104" cy="0"/>
            </a:xfrm>
            <a:prstGeom prst="line">
              <a:avLst/>
            </a:prstGeom>
            <a:noFill/>
            <a:ln w="28575" cap="rnd">
              <a:solidFill>
                <a:schemeClr val="tx1"/>
              </a:solidFill>
              <a:prstDash val="sysDot"/>
              <a:round/>
              <a:headEnd/>
              <a:tailEnd/>
            </a:ln>
          </p:spPr>
          <p:txBody>
            <a:bodyPr/>
            <a:lstStyle/>
            <a:p>
              <a:endParaRPr lang="zh-CN" altLang="en-US"/>
            </a:p>
          </p:txBody>
        </p:sp>
        <p:sp>
          <p:nvSpPr>
            <p:cNvPr id="722968" name="Rectangle 25"/>
            <p:cNvSpPr>
              <a:spLocks noChangeArrowheads="1"/>
            </p:cNvSpPr>
            <p:nvPr/>
          </p:nvSpPr>
          <p:spPr bwMode="auto">
            <a:xfrm>
              <a:off x="3600" y="3648"/>
              <a:ext cx="960" cy="336"/>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市场价格</a:t>
              </a:r>
            </a:p>
          </p:txBody>
        </p:sp>
        <p:sp>
          <p:nvSpPr>
            <p:cNvPr id="722969" name="Rectangle 26"/>
            <p:cNvSpPr>
              <a:spLocks noChangeArrowheads="1"/>
            </p:cNvSpPr>
            <p:nvPr/>
          </p:nvSpPr>
          <p:spPr bwMode="auto">
            <a:xfrm>
              <a:off x="720" y="1488"/>
              <a:ext cx="528" cy="288"/>
            </a:xfrm>
            <a:prstGeom prst="rect">
              <a:avLst/>
            </a:prstGeom>
            <a:solidFill>
              <a:schemeClr val="accent1"/>
            </a:solidFill>
            <a:ln w="9525">
              <a:noFill/>
              <a:miter lim="800000"/>
              <a:headEnd/>
              <a:tailEnd/>
            </a:ln>
          </p:spPr>
          <p:txBody>
            <a:bodyPr wrap="none" anchor="ctr"/>
            <a:lstStyle/>
            <a:p>
              <a:r>
                <a:rPr lang="zh-CN" altLang="en-US" sz="2800" b="1">
                  <a:ea typeface="黑体" pitchFamily="49" charset="-122"/>
                </a:rPr>
                <a:t>盈亏</a:t>
              </a:r>
            </a:p>
          </p:txBody>
        </p:sp>
        <p:sp>
          <p:nvSpPr>
            <p:cNvPr id="722970" name="Rectangle 27"/>
            <p:cNvSpPr>
              <a:spLocks noChangeArrowheads="1"/>
            </p:cNvSpPr>
            <p:nvPr/>
          </p:nvSpPr>
          <p:spPr bwMode="auto">
            <a:xfrm>
              <a:off x="1537" y="4106"/>
              <a:ext cx="336" cy="288"/>
            </a:xfrm>
            <a:prstGeom prst="rect">
              <a:avLst/>
            </a:prstGeom>
            <a:solidFill>
              <a:schemeClr val="accent1"/>
            </a:solidFill>
            <a:ln w="9525">
              <a:noFill/>
              <a:miter lim="800000"/>
              <a:headEnd/>
              <a:tailEnd/>
            </a:ln>
          </p:spPr>
          <p:txBody>
            <a:bodyPr wrap="none" anchor="ctr"/>
            <a:lstStyle/>
            <a:p>
              <a:r>
                <a:rPr lang="en-US" altLang="zh-CN" sz="2800" b="1">
                  <a:latin typeface="仿宋" pitchFamily="49" charset="-122"/>
                  <a:ea typeface="仿宋" pitchFamily="49" charset="-122"/>
                </a:rPr>
                <a:t>290</a:t>
              </a:r>
            </a:p>
          </p:txBody>
        </p:sp>
        <p:sp>
          <p:nvSpPr>
            <p:cNvPr id="722971" name="Line 28"/>
            <p:cNvSpPr>
              <a:spLocks noChangeShapeType="1"/>
            </p:cNvSpPr>
            <p:nvPr/>
          </p:nvSpPr>
          <p:spPr bwMode="auto">
            <a:xfrm>
              <a:off x="720" y="2160"/>
              <a:ext cx="1824" cy="0"/>
            </a:xfrm>
            <a:prstGeom prst="line">
              <a:avLst/>
            </a:prstGeom>
            <a:noFill/>
            <a:ln w="9525">
              <a:solidFill>
                <a:schemeClr val="tx1"/>
              </a:solidFill>
              <a:round/>
              <a:headEnd/>
              <a:tailEnd/>
            </a:ln>
          </p:spPr>
          <p:txBody>
            <a:bodyPr/>
            <a:lstStyle/>
            <a:p>
              <a:endParaRPr lang="zh-CN" altLang="en-US"/>
            </a:p>
          </p:txBody>
        </p:sp>
      </p:grpSp>
      <p:sp>
        <p:nvSpPr>
          <p:cNvPr id="30"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26730387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3"/>
          <p:cNvSpPr>
            <a:spLocks noGrp="1" noChangeArrowheads="1"/>
          </p:cNvSpPr>
          <p:nvPr>
            <p:ph type="body" idx="1"/>
          </p:nvPr>
        </p:nvSpPr>
        <p:spPr>
          <a:xfrm>
            <a:off x="1919289" y="2420939"/>
            <a:ext cx="8137525" cy="3773487"/>
          </a:xfrm>
        </p:spPr>
        <p:txBody>
          <a:bodyPr/>
          <a:lstStyle/>
          <a:p>
            <a:pPr eaLnBrk="1" hangingPunct="1"/>
            <a:r>
              <a:rPr lang="zh-CN" altLang="en-US" b="1">
                <a:latin typeface="Times New Roman" pitchFamily="18" charset="0"/>
                <a:ea typeface="华文细黑" pitchFamily="2" charset="-122"/>
                <a:cs typeface="Times New Roman" pitchFamily="18" charset="0"/>
              </a:rPr>
              <a:t>盈亏平衡点</a:t>
            </a:r>
          </a:p>
          <a:p>
            <a:pPr lvl="1" eaLnBrk="1" hangingPunct="1"/>
            <a:r>
              <a:rPr lang="en-US" altLang="zh-CN" sz="2800" b="1">
                <a:latin typeface="Times New Roman" pitchFamily="18" charset="0"/>
                <a:ea typeface="华文细黑" pitchFamily="2" charset="-122"/>
                <a:cs typeface="Times New Roman" pitchFamily="18" charset="0"/>
              </a:rPr>
              <a:t>BP</a:t>
            </a:r>
            <a:r>
              <a:rPr lang="zh-CN" altLang="en-US" sz="2800" b="1">
                <a:latin typeface="Times New Roman" pitchFamily="18" charset="0"/>
                <a:ea typeface="华文细黑" pitchFamily="2" charset="-122"/>
                <a:cs typeface="Times New Roman" pitchFamily="18" charset="0"/>
              </a:rPr>
              <a:t>平衡点，</a:t>
            </a:r>
            <a:r>
              <a:rPr lang="en-US" altLang="zh-CN" sz="2800" b="1">
                <a:latin typeface="Times New Roman" pitchFamily="18" charset="0"/>
                <a:ea typeface="华文细黑" pitchFamily="2" charset="-122"/>
                <a:cs typeface="Times New Roman" pitchFamily="18" charset="0"/>
              </a:rPr>
              <a:t>X</a:t>
            </a:r>
            <a:r>
              <a:rPr lang="zh-CN" altLang="en-US" sz="2800" b="1">
                <a:latin typeface="Times New Roman" pitchFamily="18" charset="0"/>
                <a:ea typeface="华文细黑" pitchFamily="2" charset="-122"/>
                <a:cs typeface="Times New Roman" pitchFamily="18" charset="0"/>
              </a:rPr>
              <a:t>协定价格，</a:t>
            </a:r>
            <a:r>
              <a:rPr lang="en-US" altLang="zh-CN" sz="2800" b="1">
                <a:latin typeface="Times New Roman" pitchFamily="18" charset="0"/>
                <a:ea typeface="华文细黑" pitchFamily="2" charset="-122"/>
                <a:cs typeface="Times New Roman" pitchFamily="18" charset="0"/>
              </a:rPr>
              <a:t>C</a:t>
            </a:r>
            <a:r>
              <a:rPr lang="zh-CN" altLang="en-US" sz="2800" b="1">
                <a:latin typeface="Times New Roman" pitchFamily="18" charset="0"/>
                <a:ea typeface="华文细黑" pitchFamily="2" charset="-122"/>
                <a:cs typeface="Times New Roman" pitchFamily="18" charset="0"/>
              </a:rPr>
              <a:t>看涨期权费</a:t>
            </a:r>
          </a:p>
          <a:p>
            <a:pPr lvl="1" eaLnBrk="1" hangingPunct="1"/>
            <a:r>
              <a:rPr lang="zh-CN" altLang="en-US" sz="2800" b="1">
                <a:latin typeface="Times New Roman" pitchFamily="18" charset="0"/>
                <a:ea typeface="华文细黑" pitchFamily="2" charset="-122"/>
                <a:cs typeface="Times New Roman" pitchFamily="18" charset="0"/>
              </a:rPr>
              <a:t>买进看涨，卖出看涨</a:t>
            </a:r>
          </a:p>
          <a:p>
            <a:pPr lvl="1" eaLnBrk="1" hangingPunct="1"/>
            <a:r>
              <a:rPr lang="en-US" altLang="zh-CN" sz="2800" b="1">
                <a:latin typeface="Times New Roman" pitchFamily="18" charset="0"/>
                <a:ea typeface="华文细黑" pitchFamily="2" charset="-122"/>
                <a:cs typeface="Times New Roman" pitchFamily="18" charset="0"/>
              </a:rPr>
              <a:t>BP</a:t>
            </a:r>
            <a:r>
              <a:rPr lang="zh-CN" altLang="en-US" sz="2800" b="1">
                <a:latin typeface="Times New Roman" pitchFamily="18" charset="0"/>
                <a:ea typeface="华文细黑" pitchFamily="2" charset="-122"/>
                <a:cs typeface="Times New Roman" pitchFamily="18" charset="0"/>
              </a:rPr>
              <a:t>＝</a:t>
            </a:r>
            <a:r>
              <a:rPr lang="en-US" altLang="zh-CN" sz="2800" b="1">
                <a:latin typeface="Times New Roman" pitchFamily="18" charset="0"/>
                <a:ea typeface="华文细黑" pitchFamily="2" charset="-122"/>
                <a:cs typeface="Times New Roman" pitchFamily="18" charset="0"/>
              </a:rPr>
              <a:t>X</a:t>
            </a:r>
            <a:r>
              <a:rPr lang="zh-CN" altLang="en-US" sz="2800" b="1">
                <a:latin typeface="Times New Roman" pitchFamily="18" charset="0"/>
                <a:ea typeface="华文细黑" pitchFamily="2" charset="-122"/>
                <a:cs typeface="Times New Roman" pitchFamily="18" charset="0"/>
              </a:rPr>
              <a:t>＋</a:t>
            </a:r>
            <a:r>
              <a:rPr lang="en-US" altLang="zh-CN" sz="2800" b="1">
                <a:latin typeface="Times New Roman" pitchFamily="18" charset="0"/>
                <a:ea typeface="华文细黑" pitchFamily="2" charset="-122"/>
                <a:cs typeface="Times New Roman" pitchFamily="18" charset="0"/>
              </a:rPr>
              <a:t>C</a:t>
            </a:r>
          </a:p>
          <a:p>
            <a:pPr lvl="1" eaLnBrk="1" hangingPunct="1"/>
            <a:r>
              <a:rPr lang="en-US" altLang="zh-CN" sz="2800" b="1">
                <a:latin typeface="Times New Roman" pitchFamily="18" charset="0"/>
                <a:ea typeface="华文细黑" pitchFamily="2" charset="-122"/>
                <a:cs typeface="Times New Roman" pitchFamily="18" charset="0"/>
              </a:rPr>
              <a:t>BP</a:t>
            </a:r>
            <a:r>
              <a:rPr lang="zh-CN" altLang="en-US" sz="2800" b="1">
                <a:latin typeface="Times New Roman" pitchFamily="18" charset="0"/>
                <a:ea typeface="华文细黑" pitchFamily="2" charset="-122"/>
                <a:cs typeface="Times New Roman" pitchFamily="18" charset="0"/>
              </a:rPr>
              <a:t>平衡点，</a:t>
            </a:r>
            <a:r>
              <a:rPr lang="en-US" altLang="zh-CN" sz="2800" b="1">
                <a:latin typeface="Times New Roman" pitchFamily="18" charset="0"/>
                <a:ea typeface="华文细黑" pitchFamily="2" charset="-122"/>
                <a:cs typeface="Times New Roman" pitchFamily="18" charset="0"/>
              </a:rPr>
              <a:t>X</a:t>
            </a:r>
            <a:r>
              <a:rPr lang="zh-CN" altLang="en-US" sz="2800" b="1">
                <a:latin typeface="Times New Roman" pitchFamily="18" charset="0"/>
                <a:ea typeface="华文细黑" pitchFamily="2" charset="-122"/>
                <a:cs typeface="Times New Roman" pitchFamily="18" charset="0"/>
              </a:rPr>
              <a:t>协定价格，</a:t>
            </a:r>
            <a:r>
              <a:rPr lang="en-US" altLang="zh-CN" sz="2800" b="1">
                <a:latin typeface="Times New Roman" pitchFamily="18" charset="0"/>
                <a:ea typeface="华文细黑" pitchFamily="2" charset="-122"/>
                <a:cs typeface="Times New Roman" pitchFamily="18" charset="0"/>
              </a:rPr>
              <a:t>P</a:t>
            </a:r>
            <a:r>
              <a:rPr lang="zh-CN" altLang="en-US" sz="2800" b="1">
                <a:latin typeface="Times New Roman" pitchFamily="18" charset="0"/>
                <a:ea typeface="华文细黑" pitchFamily="2" charset="-122"/>
                <a:cs typeface="Times New Roman" pitchFamily="18" charset="0"/>
              </a:rPr>
              <a:t>看跌期权费</a:t>
            </a:r>
          </a:p>
          <a:p>
            <a:pPr lvl="1" eaLnBrk="1" hangingPunct="1"/>
            <a:r>
              <a:rPr lang="zh-CN" altLang="en-US" sz="2800" b="1">
                <a:latin typeface="Times New Roman" pitchFamily="18" charset="0"/>
                <a:ea typeface="华文细黑" pitchFamily="2" charset="-122"/>
                <a:cs typeface="Times New Roman" pitchFamily="18" charset="0"/>
              </a:rPr>
              <a:t>买进看跌，卖出看跌</a:t>
            </a:r>
          </a:p>
          <a:p>
            <a:pPr lvl="1" eaLnBrk="1" hangingPunct="1"/>
            <a:r>
              <a:rPr lang="en-US" altLang="zh-CN" sz="2800" b="1">
                <a:latin typeface="Times New Roman" pitchFamily="18" charset="0"/>
                <a:ea typeface="华文细黑" pitchFamily="2" charset="-122"/>
                <a:cs typeface="Times New Roman" pitchFamily="18" charset="0"/>
              </a:rPr>
              <a:t>BP</a:t>
            </a:r>
            <a:r>
              <a:rPr lang="zh-CN" altLang="en-US" sz="2800" b="1">
                <a:latin typeface="Times New Roman" pitchFamily="18" charset="0"/>
                <a:ea typeface="华文细黑" pitchFamily="2" charset="-122"/>
                <a:cs typeface="Times New Roman" pitchFamily="18" charset="0"/>
              </a:rPr>
              <a:t>＝</a:t>
            </a:r>
            <a:r>
              <a:rPr lang="en-US" altLang="zh-CN" sz="2800" b="1">
                <a:latin typeface="Times New Roman" pitchFamily="18" charset="0"/>
                <a:ea typeface="华文细黑" pitchFamily="2" charset="-122"/>
                <a:cs typeface="Times New Roman" pitchFamily="18" charset="0"/>
              </a:rPr>
              <a:t>X</a:t>
            </a:r>
            <a:r>
              <a:rPr lang="zh-CN" altLang="en-US" sz="2800" b="1">
                <a:latin typeface="Times New Roman" pitchFamily="18" charset="0"/>
                <a:ea typeface="华文细黑" pitchFamily="2" charset="-122"/>
                <a:cs typeface="Times New Roman" pitchFamily="18" charset="0"/>
              </a:rPr>
              <a:t>－</a:t>
            </a:r>
            <a:r>
              <a:rPr lang="en-US" altLang="zh-CN" sz="2800" b="1">
                <a:latin typeface="Times New Roman" pitchFamily="18" charset="0"/>
                <a:ea typeface="华文细黑" pitchFamily="2" charset="-122"/>
                <a:cs typeface="Times New Roman" pitchFamily="18" charset="0"/>
              </a:rPr>
              <a:t>P</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723972" name="TextBox 4"/>
          <p:cNvSpPr txBox="1">
            <a:spLocks noChangeArrowheads="1"/>
          </p:cNvSpPr>
          <p:nvPr/>
        </p:nvSpPr>
        <p:spPr bwMode="auto">
          <a:xfrm>
            <a:off x="2135189" y="1628776"/>
            <a:ext cx="5113337"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期权交易盈亏的简要分析</a:t>
            </a:r>
          </a:p>
        </p:txBody>
      </p:sp>
    </p:spTree>
    <p:extLst>
      <p:ext uri="{BB962C8B-B14F-4D97-AF65-F5344CB8AC3E}">
        <p14:creationId xmlns:p14="http://schemas.microsoft.com/office/powerpoint/2010/main" val="365366929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AutoShape 5"/>
          <p:cNvSpPr>
            <a:spLocks noChangeArrowheads="1"/>
          </p:cNvSpPr>
          <p:nvPr/>
        </p:nvSpPr>
        <p:spPr bwMode="auto">
          <a:xfrm>
            <a:off x="3738563" y="2643189"/>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二叉树定价法</a:t>
            </a:r>
          </a:p>
        </p:txBody>
      </p:sp>
      <p:sp>
        <p:nvSpPr>
          <p:cNvPr id="724995" name="AutoShape 6"/>
          <p:cNvSpPr>
            <a:spLocks noChangeArrowheads="1"/>
          </p:cNvSpPr>
          <p:nvPr/>
        </p:nvSpPr>
        <p:spPr bwMode="auto">
          <a:xfrm>
            <a:off x="3792538" y="3716339"/>
            <a:ext cx="4267200" cy="731837"/>
          </a:xfrm>
          <a:prstGeom prst="flowChartAlternateProcess">
            <a:avLst/>
          </a:prstGeom>
          <a:noFill/>
          <a:ln w="25400">
            <a:solidFill>
              <a:srgbClr val="FF0000"/>
            </a:solidFill>
            <a:miter lim="800000"/>
            <a:headEnd/>
            <a:tailEnd/>
          </a:ln>
        </p:spPr>
        <p:txBody>
          <a:bodyPr wrap="none" anchor="ctr"/>
          <a:lstStyle/>
          <a:p>
            <a:r>
              <a:rPr lang="en-US" altLang="zh-CN" sz="2800" b="1">
                <a:latin typeface="华文中宋" pitchFamily="2" charset="-122"/>
                <a:ea typeface="华文中宋" pitchFamily="2" charset="-122"/>
              </a:rPr>
              <a:t>B-S</a:t>
            </a:r>
            <a:r>
              <a:rPr lang="zh-CN" altLang="en-US" sz="2800" b="1">
                <a:latin typeface="华文中宋" pitchFamily="2" charset="-122"/>
                <a:ea typeface="华文中宋" pitchFamily="2" charset="-122"/>
              </a:rPr>
              <a:t>定价法</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第十章    期权与期权定价</a:t>
            </a:r>
            <a:endParaRPr lang="zh-CN" altLang="en-US" sz="3600" b="1" dirty="0">
              <a:effectLst>
                <a:outerShdw blurRad="38100" dist="38100" dir="2700000" algn="tl">
                  <a:srgbClr val="C0C0C0"/>
                </a:outerShdw>
              </a:effectLst>
              <a:latin typeface="Arial" charset="0"/>
              <a:ea typeface="黑体" pitchFamily="49" charset="-122"/>
            </a:endParaRPr>
          </a:p>
        </p:txBody>
      </p:sp>
      <p:sp>
        <p:nvSpPr>
          <p:cNvPr id="724997" name="AutoShape 5"/>
          <p:cNvSpPr>
            <a:spLocks noChangeArrowheads="1"/>
          </p:cNvSpPr>
          <p:nvPr/>
        </p:nvSpPr>
        <p:spPr bwMode="auto">
          <a:xfrm>
            <a:off x="3719513" y="1557339"/>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期权概述</a:t>
            </a:r>
          </a:p>
        </p:txBody>
      </p:sp>
      <p:sp>
        <p:nvSpPr>
          <p:cNvPr id="724998" name="AutoShape 5"/>
          <p:cNvSpPr>
            <a:spLocks noChangeArrowheads="1"/>
          </p:cNvSpPr>
          <p:nvPr/>
        </p:nvSpPr>
        <p:spPr bwMode="auto">
          <a:xfrm>
            <a:off x="3792538" y="479742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期权的动态行为</a:t>
            </a:r>
          </a:p>
        </p:txBody>
      </p:sp>
    </p:spTree>
    <p:extLst>
      <p:ext uri="{BB962C8B-B14F-4D97-AF65-F5344CB8AC3E}">
        <p14:creationId xmlns:p14="http://schemas.microsoft.com/office/powerpoint/2010/main" val="1352952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6922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3"/>
          <p:cNvSpPr>
            <a:spLocks noGrp="1" noChangeArrowheads="1"/>
          </p:cNvSpPr>
          <p:nvPr>
            <p:ph type="body" idx="1"/>
          </p:nvPr>
        </p:nvSpPr>
        <p:spPr>
          <a:xfrm>
            <a:off x="1919289" y="2420939"/>
            <a:ext cx="8137525" cy="3773487"/>
          </a:xfrm>
        </p:spPr>
        <p:txBody>
          <a:bodyPr/>
          <a:lstStyle/>
          <a:p>
            <a:pPr eaLnBrk="1" hangingPunct="1"/>
            <a:r>
              <a:rPr lang="zh-CN" altLang="en-US" b="1">
                <a:latin typeface="Times New Roman" pitchFamily="18" charset="0"/>
                <a:ea typeface="华文细黑" pitchFamily="2" charset="-122"/>
                <a:cs typeface="Times New Roman" pitchFamily="18" charset="0"/>
              </a:rPr>
              <a:t>单期的情形</a:t>
            </a:r>
            <a:endParaRPr lang="en-US" altLang="zh-CN" b="1">
              <a:latin typeface="Times New Roman" pitchFamily="18" charset="0"/>
              <a:ea typeface="华文细黑" pitchFamily="2" charset="-122"/>
              <a:cs typeface="Times New Roman" pitchFamily="18" charset="0"/>
            </a:endParaRPr>
          </a:p>
          <a:p>
            <a:pPr eaLnBrk="1" hangingPunct="1"/>
            <a:r>
              <a:rPr lang="zh-CN" altLang="en-US" b="1">
                <a:latin typeface="Times New Roman" pitchFamily="18" charset="0"/>
                <a:ea typeface="华文细黑" pitchFamily="2" charset="-122"/>
                <a:cs typeface="Times New Roman" pitchFamily="18" charset="0"/>
              </a:rPr>
              <a:t>两期或多期的情形</a:t>
            </a:r>
            <a:endParaRPr lang="en-US" altLang="zh-CN" b="1">
              <a:latin typeface="Times New Roman" pitchFamily="18" charset="0"/>
              <a:ea typeface="华文细黑" pitchFamily="2" charset="-122"/>
              <a:cs typeface="Times New Roman" pitchFamily="18" charset="0"/>
            </a:endParaRPr>
          </a:p>
        </p:txBody>
      </p:sp>
      <p:sp>
        <p:nvSpPr>
          <p:cNvPr id="673796" name="TextBox 4"/>
          <p:cNvSpPr txBox="1">
            <a:spLocks noChangeArrowheads="1"/>
          </p:cNvSpPr>
          <p:nvPr/>
        </p:nvSpPr>
        <p:spPr bwMode="auto">
          <a:xfrm>
            <a:off x="2135189" y="692151"/>
            <a:ext cx="5113337" cy="646113"/>
          </a:xfrm>
          <a:prstGeom prst="rect">
            <a:avLst/>
          </a:prstGeom>
          <a:noFill/>
          <a:ln w="9525">
            <a:noFill/>
            <a:miter lim="800000"/>
            <a:headEnd/>
            <a:tailEnd/>
          </a:ln>
        </p:spPr>
        <p:txBody>
          <a:bodyPr>
            <a:spAutoFit/>
          </a:bodyPr>
          <a:lstStyle/>
          <a:p>
            <a:pPr algn="l">
              <a:defRPr/>
            </a:pPr>
            <a:r>
              <a:rPr lang="zh-CN" altLang="en-US" sz="3600" b="1" dirty="0">
                <a:latin typeface="+mj-ea"/>
                <a:ea typeface="+mj-ea"/>
              </a:rPr>
              <a:t>二叉树定价法</a:t>
            </a:r>
          </a:p>
        </p:txBody>
      </p:sp>
    </p:spTree>
    <p:extLst>
      <p:ext uri="{BB962C8B-B14F-4D97-AF65-F5344CB8AC3E}">
        <p14:creationId xmlns:p14="http://schemas.microsoft.com/office/powerpoint/2010/main" val="806090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3"/>
          <p:cNvSpPr>
            <a:spLocks noGrp="1" noChangeArrowheads="1"/>
          </p:cNvSpPr>
          <p:nvPr>
            <p:ph type="body" idx="1"/>
          </p:nvPr>
        </p:nvSpPr>
        <p:spPr>
          <a:xfrm>
            <a:off x="1847851" y="3644901"/>
            <a:ext cx="8137525" cy="1152525"/>
          </a:xfrm>
        </p:spPr>
        <p:txBody>
          <a:bodyPr/>
          <a:lstStyle/>
          <a:p>
            <a:pPr eaLnBrk="1" hangingPunct="1"/>
            <a:r>
              <a:rPr lang="zh-CN" altLang="en-US" b="1">
                <a:latin typeface="Times New Roman" pitchFamily="18" charset="0"/>
                <a:ea typeface="华文细黑" pitchFamily="2" charset="-122"/>
                <a:cs typeface="Times New Roman" pitchFamily="18" charset="0"/>
              </a:rPr>
              <a:t>思路：用无套利或风险中性定价法求解</a:t>
            </a:r>
            <a:endParaRPr lang="en-US" altLang="zh-CN" b="1">
              <a:latin typeface="Times New Roman" pitchFamily="18" charset="0"/>
              <a:ea typeface="华文细黑" pitchFamily="2" charset="-122"/>
              <a:cs typeface="Times New Roman" pitchFamily="18" charset="0"/>
            </a:endParaRPr>
          </a:p>
          <a:p>
            <a:pPr eaLnBrk="1" hangingPunct="1"/>
            <a:r>
              <a:rPr lang="zh-CN" altLang="en-US" b="1">
                <a:latin typeface="Times New Roman" pitchFamily="18" charset="0"/>
                <a:ea typeface="华文细黑" pitchFamily="2" charset="-122"/>
                <a:cs typeface="Times New Roman" pitchFamily="18" charset="0"/>
              </a:rPr>
              <a:t>算例</a:t>
            </a:r>
            <a:endParaRPr lang="en-US" altLang="zh-CN" b="1">
              <a:latin typeface="Times New Roman" pitchFamily="18" charset="0"/>
              <a:ea typeface="华文细黑" pitchFamily="2" charset="-122"/>
              <a:cs typeface="Times New Roman" pitchFamily="18" charset="0"/>
            </a:endParaRPr>
          </a:p>
        </p:txBody>
      </p:sp>
      <p:sp>
        <p:nvSpPr>
          <p:cNvPr id="727043" name="TextBox 4"/>
          <p:cNvSpPr txBox="1">
            <a:spLocks noChangeArrowheads="1"/>
          </p:cNvSpPr>
          <p:nvPr/>
        </p:nvSpPr>
        <p:spPr bwMode="auto">
          <a:xfrm>
            <a:off x="2208214" y="2205039"/>
            <a:ext cx="5113337" cy="522287"/>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二叉树定价法：单期的情形</a:t>
            </a:r>
          </a:p>
        </p:txBody>
      </p:sp>
      <p:sp>
        <p:nvSpPr>
          <p:cNvPr id="6" name="TextBox 4"/>
          <p:cNvSpPr txBox="1">
            <a:spLocks noChangeArrowheads="1"/>
          </p:cNvSpPr>
          <p:nvPr/>
        </p:nvSpPr>
        <p:spPr bwMode="auto">
          <a:xfrm>
            <a:off x="2135189" y="692151"/>
            <a:ext cx="5113337" cy="646113"/>
          </a:xfrm>
          <a:prstGeom prst="rect">
            <a:avLst/>
          </a:prstGeom>
          <a:noFill/>
          <a:ln w="9525">
            <a:noFill/>
            <a:miter lim="800000"/>
            <a:headEnd/>
            <a:tailEnd/>
          </a:ln>
        </p:spPr>
        <p:txBody>
          <a:bodyPr>
            <a:spAutoFit/>
          </a:bodyPr>
          <a:lstStyle/>
          <a:p>
            <a:pPr algn="l">
              <a:defRPr/>
            </a:pPr>
            <a:r>
              <a:rPr lang="zh-CN" altLang="en-US" sz="3600" b="1" dirty="0">
                <a:latin typeface="+mj-ea"/>
                <a:ea typeface="+mj-ea"/>
              </a:rPr>
              <a:t>二叉树定价法</a:t>
            </a:r>
          </a:p>
        </p:txBody>
      </p:sp>
    </p:spTree>
    <p:extLst>
      <p:ext uri="{BB962C8B-B14F-4D97-AF65-F5344CB8AC3E}">
        <p14:creationId xmlns:p14="http://schemas.microsoft.com/office/powerpoint/2010/main" val="391468686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3"/>
          <p:cNvSpPr>
            <a:spLocks noGrp="1"/>
          </p:cNvSpPr>
          <p:nvPr>
            <p:ph type="body" sz="half" idx="4294967295"/>
          </p:nvPr>
        </p:nvSpPr>
        <p:spPr>
          <a:xfrm>
            <a:off x="1847851" y="2133601"/>
            <a:ext cx="5834063" cy="3598863"/>
          </a:xfrm>
        </p:spPr>
        <p:txBody>
          <a:bodyPr>
            <a:normAutofit fontScale="92500" lnSpcReduction="20000"/>
          </a:bodyPr>
          <a:lstStyle/>
          <a:p>
            <a:pPr>
              <a:lnSpc>
                <a:spcPct val="80000"/>
              </a:lnSpc>
              <a:buFont typeface="Wingdings" pitchFamily="2" charset="2"/>
              <a:buNone/>
            </a:pPr>
            <a:r>
              <a:rPr lang="zh-CN" altLang="en-US" b="1">
                <a:solidFill>
                  <a:schemeClr val="hlink"/>
                </a:solidFill>
                <a:ea typeface="楷体_GB2312" pitchFamily="49" charset="-122"/>
              </a:rPr>
              <a:t>回顾：无套利性定价法</a:t>
            </a:r>
            <a:endParaRPr lang="zh-CN" altLang="en-US" b="1">
              <a:ea typeface="楷体_GB2312" pitchFamily="49" charset="-122"/>
            </a:endParaRPr>
          </a:p>
          <a:p>
            <a:pPr>
              <a:lnSpc>
                <a:spcPct val="80000"/>
              </a:lnSpc>
              <a:buFont typeface="Wingdings" pitchFamily="2" charset="2"/>
              <a:buNone/>
            </a:pPr>
            <a:endParaRPr lang="zh-CN" altLang="en-US" sz="1400" b="1">
              <a:latin typeface="Comic Sans MS" pitchFamily="66" charset="0"/>
              <a:ea typeface="楷体_GB2312" pitchFamily="49" charset="-122"/>
            </a:endParaRPr>
          </a:p>
          <a:p>
            <a:pPr>
              <a:lnSpc>
                <a:spcPct val="80000"/>
              </a:lnSpc>
            </a:pPr>
            <a:r>
              <a:rPr lang="zh-CN" altLang="en-US" b="1" smtClean="0">
                <a:latin typeface="Times New Roman" pitchFamily="18" charset="0"/>
                <a:ea typeface="楷体_GB2312" pitchFamily="49" charset="-122"/>
              </a:rPr>
              <a:t>假设一个无红利支付的股票，当前时刻</a:t>
            </a:r>
            <a:r>
              <a:rPr lang="en-US" altLang="zh-CN" b="1" smtClean="0">
                <a:latin typeface="Times New Roman" pitchFamily="18" charset="0"/>
                <a:ea typeface="楷体_GB2312" pitchFamily="49" charset="-122"/>
              </a:rPr>
              <a:t>t</a:t>
            </a:r>
            <a:r>
              <a:rPr lang="zh-CN" altLang="en-US" b="1" smtClean="0">
                <a:latin typeface="Times New Roman" pitchFamily="18" charset="0"/>
                <a:ea typeface="楷体_GB2312" pitchFamily="49" charset="-122"/>
              </a:rPr>
              <a:t>股票价格为</a:t>
            </a:r>
            <a:r>
              <a:rPr lang="en-US" altLang="zh-CN" b="1" smtClean="0">
                <a:latin typeface="Times New Roman" pitchFamily="18" charset="0"/>
                <a:ea typeface="楷体_GB2312" pitchFamily="49" charset="-122"/>
              </a:rPr>
              <a:t>S</a:t>
            </a:r>
            <a:r>
              <a:rPr lang="zh-CN" altLang="en-US" b="1" smtClean="0">
                <a:latin typeface="Times New Roman" pitchFamily="18" charset="0"/>
                <a:ea typeface="楷体_GB2312" pitchFamily="49" charset="-122"/>
              </a:rPr>
              <a:t>，基于该股票的某个期权的价值是</a:t>
            </a:r>
            <a:r>
              <a:rPr lang="en-US" altLang="zh-CN" b="1" smtClean="0">
                <a:latin typeface="Times New Roman" pitchFamily="18" charset="0"/>
                <a:ea typeface="楷体_GB2312" pitchFamily="49" charset="-122"/>
              </a:rPr>
              <a:t>f</a:t>
            </a:r>
            <a:r>
              <a:rPr lang="zh-CN" altLang="en-US" b="1" smtClean="0">
                <a:latin typeface="Times New Roman" pitchFamily="18" charset="0"/>
                <a:ea typeface="楷体_GB2312" pitchFamily="49" charset="-122"/>
              </a:rPr>
              <a:t>，期权的有效期是</a:t>
            </a:r>
            <a:r>
              <a:rPr lang="en-US" altLang="zh-CN" b="1" smtClean="0">
                <a:latin typeface="Times New Roman" pitchFamily="18" charset="0"/>
                <a:ea typeface="楷体_GB2312" pitchFamily="49" charset="-122"/>
              </a:rPr>
              <a:t>T</a:t>
            </a:r>
          </a:p>
          <a:p>
            <a:pPr>
              <a:lnSpc>
                <a:spcPct val="80000"/>
              </a:lnSpc>
            </a:pPr>
            <a:r>
              <a:rPr lang="zh-CN" altLang="en-US" b="1" smtClean="0">
                <a:latin typeface="Times New Roman" pitchFamily="18" charset="0"/>
                <a:ea typeface="楷体_GB2312" pitchFamily="49" charset="-122"/>
              </a:rPr>
              <a:t>在这个有效期内，股票价格或者上升到</a:t>
            </a:r>
            <a:r>
              <a:rPr lang="en-US" altLang="zh-CN" b="1" smtClean="0">
                <a:latin typeface="Times New Roman" pitchFamily="18" charset="0"/>
                <a:ea typeface="楷体_GB2312" pitchFamily="49" charset="-122"/>
              </a:rPr>
              <a:t>Su</a:t>
            </a:r>
            <a:r>
              <a:rPr lang="zh-CN" altLang="en-US" b="1" smtClean="0">
                <a:latin typeface="Times New Roman" pitchFamily="18" charset="0"/>
                <a:ea typeface="楷体_GB2312" pitchFamily="49" charset="-122"/>
              </a:rPr>
              <a:t>，或者下降到</a:t>
            </a:r>
            <a:r>
              <a:rPr lang="en-US" altLang="zh-CN" b="1" smtClean="0">
                <a:latin typeface="Times New Roman" pitchFamily="18" charset="0"/>
                <a:ea typeface="楷体_GB2312" pitchFamily="49" charset="-122"/>
              </a:rPr>
              <a:t>Sd</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u</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d</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a:t>
            </a:r>
          </a:p>
          <a:p>
            <a:pPr>
              <a:lnSpc>
                <a:spcPct val="80000"/>
              </a:lnSpc>
            </a:pPr>
            <a:r>
              <a:rPr lang="zh-CN" altLang="en-US" b="1" smtClean="0">
                <a:latin typeface="Times New Roman" pitchFamily="18" charset="0"/>
                <a:ea typeface="楷体_GB2312" pitchFamily="49" charset="-122"/>
              </a:rPr>
              <a:t>当股票价格上升到</a:t>
            </a:r>
            <a:r>
              <a:rPr lang="en-US" altLang="zh-CN" b="1" smtClean="0">
                <a:latin typeface="Times New Roman" pitchFamily="18" charset="0"/>
                <a:ea typeface="楷体_GB2312" pitchFamily="49" charset="-122"/>
              </a:rPr>
              <a:t>Su</a:t>
            </a:r>
            <a:r>
              <a:rPr lang="zh-CN" altLang="en-US" b="1" smtClean="0">
                <a:latin typeface="Times New Roman" pitchFamily="18" charset="0"/>
                <a:ea typeface="楷体_GB2312" pitchFamily="49" charset="-122"/>
              </a:rPr>
              <a:t>时，假设期权的收</a:t>
            </a:r>
          </a:p>
          <a:p>
            <a:pPr>
              <a:lnSpc>
                <a:spcPct val="80000"/>
              </a:lnSpc>
              <a:buFont typeface="Wingdings" pitchFamily="2" charset="2"/>
              <a:buNone/>
            </a:pPr>
            <a:r>
              <a:rPr lang="zh-CN" altLang="en-US" b="1" smtClean="0">
                <a:latin typeface="Times New Roman" pitchFamily="18" charset="0"/>
                <a:ea typeface="楷体_GB2312" pitchFamily="49" charset="-122"/>
              </a:rPr>
              <a:t>益为</a:t>
            </a:r>
            <a:r>
              <a:rPr lang="en-US" altLang="zh-CN" b="1" smtClean="0">
                <a:latin typeface="Times New Roman" pitchFamily="18" charset="0"/>
                <a:ea typeface="楷体_GB2312" pitchFamily="49" charset="-122"/>
              </a:rPr>
              <a:t>f</a:t>
            </a:r>
            <a:r>
              <a:rPr lang="en-US" altLang="zh-CN" b="1" baseline="-30000" smtClean="0">
                <a:latin typeface="Times New Roman" pitchFamily="18" charset="0"/>
                <a:ea typeface="楷体_GB2312" pitchFamily="49" charset="-122"/>
              </a:rPr>
              <a:t>u</a:t>
            </a:r>
            <a:r>
              <a:rPr lang="zh-CN" altLang="en-US" b="1" smtClean="0">
                <a:latin typeface="Times New Roman" pitchFamily="18" charset="0"/>
                <a:ea typeface="楷体_GB2312" pitchFamily="49" charset="-122"/>
              </a:rPr>
              <a:t>，如果股票的价格下降到</a:t>
            </a:r>
            <a:r>
              <a:rPr lang="en-US" altLang="zh-CN" b="1" smtClean="0">
                <a:latin typeface="Times New Roman" pitchFamily="18" charset="0"/>
                <a:ea typeface="楷体_GB2312" pitchFamily="49" charset="-122"/>
              </a:rPr>
              <a:t>Sd</a:t>
            </a:r>
            <a:r>
              <a:rPr lang="zh-CN" altLang="en-US" b="1" smtClean="0">
                <a:latin typeface="Times New Roman" pitchFamily="18" charset="0"/>
                <a:ea typeface="楷体_GB2312" pitchFamily="49" charset="-122"/>
              </a:rPr>
              <a:t>时，</a:t>
            </a:r>
          </a:p>
          <a:p>
            <a:pPr>
              <a:lnSpc>
                <a:spcPct val="80000"/>
              </a:lnSpc>
              <a:buFont typeface="Wingdings" pitchFamily="2" charset="2"/>
              <a:buNone/>
            </a:pPr>
            <a:r>
              <a:rPr lang="zh-CN" altLang="en-US" b="1" smtClean="0">
                <a:latin typeface="Times New Roman" pitchFamily="18" charset="0"/>
                <a:ea typeface="楷体_GB2312" pitchFamily="49" charset="-122"/>
              </a:rPr>
              <a:t>期权的收益为</a:t>
            </a:r>
            <a:r>
              <a:rPr lang="en-US" altLang="zh-CN" b="1" smtClean="0">
                <a:latin typeface="Times New Roman" pitchFamily="18" charset="0"/>
                <a:ea typeface="楷体_GB2312" pitchFamily="49" charset="-122"/>
              </a:rPr>
              <a:t>f</a:t>
            </a:r>
            <a:r>
              <a:rPr lang="en-US" altLang="zh-CN" b="1" baseline="-30000" smtClean="0">
                <a:latin typeface="Times New Roman" pitchFamily="18" charset="0"/>
                <a:ea typeface="楷体_GB2312" pitchFamily="49" charset="-122"/>
              </a:rPr>
              <a:t>d</a:t>
            </a:r>
            <a:r>
              <a:rPr lang="zh-CN" altLang="en-US" b="1" smtClean="0">
                <a:latin typeface="Times New Roman" pitchFamily="18" charset="0"/>
                <a:ea typeface="楷体_GB2312" pitchFamily="49" charset="-122"/>
              </a:rPr>
              <a:t>。</a:t>
            </a:r>
          </a:p>
        </p:txBody>
      </p:sp>
      <p:grpSp>
        <p:nvGrpSpPr>
          <p:cNvPr id="110598" name="Group 18"/>
          <p:cNvGrpSpPr>
            <a:grpSpLocks/>
          </p:cNvGrpSpPr>
          <p:nvPr/>
        </p:nvGrpSpPr>
        <p:grpSpPr bwMode="auto">
          <a:xfrm>
            <a:off x="7824788" y="2276476"/>
            <a:ext cx="2138362" cy="2062163"/>
            <a:chOff x="2336" y="2341"/>
            <a:chExt cx="1347" cy="1299"/>
          </a:xfrm>
        </p:grpSpPr>
        <p:sp>
          <p:nvSpPr>
            <p:cNvPr id="110602" name="Oval 10"/>
            <p:cNvSpPr>
              <a:spLocks noChangeArrowheads="1"/>
            </p:cNvSpPr>
            <p:nvPr/>
          </p:nvSpPr>
          <p:spPr bwMode="auto">
            <a:xfrm>
              <a:off x="3442" y="2533"/>
              <a:ext cx="51"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pSp>
          <p:nvGrpSpPr>
            <p:cNvPr id="110603" name="Group 17"/>
            <p:cNvGrpSpPr>
              <a:grpSpLocks/>
            </p:cNvGrpSpPr>
            <p:nvPr/>
          </p:nvGrpSpPr>
          <p:grpSpPr bwMode="auto">
            <a:xfrm>
              <a:off x="2336" y="2341"/>
              <a:ext cx="1347" cy="1299"/>
              <a:chOff x="2336" y="2341"/>
              <a:chExt cx="1347" cy="1299"/>
            </a:xfrm>
          </p:grpSpPr>
          <p:grpSp>
            <p:nvGrpSpPr>
              <p:cNvPr id="110604" name="Group 16"/>
              <p:cNvGrpSpPr>
                <a:grpSpLocks/>
              </p:cNvGrpSpPr>
              <p:nvPr/>
            </p:nvGrpSpPr>
            <p:grpSpPr bwMode="auto">
              <a:xfrm>
                <a:off x="2533" y="2995"/>
                <a:ext cx="909" cy="495"/>
                <a:chOff x="2533" y="2995"/>
                <a:chExt cx="909" cy="495"/>
              </a:xfrm>
            </p:grpSpPr>
            <p:sp>
              <p:nvSpPr>
                <p:cNvPr id="110608" name="Oval 6"/>
                <p:cNvSpPr>
                  <a:spLocks noChangeArrowheads="1"/>
                </p:cNvSpPr>
                <p:nvPr/>
              </p:nvSpPr>
              <p:spPr bwMode="auto">
                <a:xfrm>
                  <a:off x="2533" y="2995"/>
                  <a:ext cx="51"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110609" name="Oval 9"/>
                <p:cNvSpPr>
                  <a:spLocks noChangeArrowheads="1"/>
                </p:cNvSpPr>
                <p:nvPr/>
              </p:nvSpPr>
              <p:spPr bwMode="auto">
                <a:xfrm>
                  <a:off x="3392" y="3457"/>
                  <a:ext cx="50"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pSp>
          <p:grpSp>
            <p:nvGrpSpPr>
              <p:cNvPr id="110605" name="Group 15"/>
              <p:cNvGrpSpPr>
                <a:grpSpLocks/>
              </p:cNvGrpSpPr>
              <p:nvPr/>
            </p:nvGrpSpPr>
            <p:grpSpPr bwMode="auto">
              <a:xfrm>
                <a:off x="2336" y="2341"/>
                <a:ext cx="1347" cy="1299"/>
                <a:chOff x="2336" y="2341"/>
                <a:chExt cx="1347" cy="1299"/>
              </a:xfrm>
            </p:grpSpPr>
            <p:sp>
              <p:nvSpPr>
                <p:cNvPr id="110606" name="Line 7"/>
                <p:cNvSpPr>
                  <a:spLocks noChangeShapeType="1"/>
                </p:cNvSpPr>
                <p:nvPr/>
              </p:nvSpPr>
              <p:spPr bwMode="auto">
                <a:xfrm flipV="1">
                  <a:off x="2562" y="2568"/>
                  <a:ext cx="859" cy="429"/>
                </a:xfrm>
                <a:prstGeom prst="line">
                  <a:avLst/>
                </a:prstGeom>
                <a:noFill/>
                <a:ln w="9525">
                  <a:solidFill>
                    <a:schemeClr val="tx1"/>
                  </a:solidFill>
                  <a:round/>
                  <a:headEnd/>
                  <a:tailEnd/>
                </a:ln>
              </p:spPr>
              <p:txBody>
                <a:bodyPr/>
                <a:lstStyle/>
                <a:p>
                  <a:endParaRPr lang="zh-CN" altLang="en-US"/>
                </a:p>
              </p:txBody>
            </p:sp>
            <p:sp>
              <p:nvSpPr>
                <p:cNvPr id="110607" name="Line 8"/>
                <p:cNvSpPr>
                  <a:spLocks noChangeShapeType="1"/>
                </p:cNvSpPr>
                <p:nvPr/>
              </p:nvSpPr>
              <p:spPr bwMode="auto">
                <a:xfrm rot="5400000" flipV="1">
                  <a:off x="2773" y="2839"/>
                  <a:ext cx="429" cy="808"/>
                </a:xfrm>
                <a:prstGeom prst="line">
                  <a:avLst/>
                </a:prstGeom>
                <a:noFill/>
                <a:ln w="9525">
                  <a:solidFill>
                    <a:schemeClr val="tx1"/>
                  </a:solidFill>
                  <a:round/>
                  <a:headEnd/>
                  <a:tailEnd/>
                </a:ln>
              </p:spPr>
              <p:txBody>
                <a:bodyPr/>
                <a:lstStyle/>
                <a:p>
                  <a:endParaRPr lang="zh-CN" altLang="en-US"/>
                </a:p>
              </p:txBody>
            </p:sp>
            <p:graphicFrame>
              <p:nvGraphicFramePr>
                <p:cNvPr id="110594" name="Object 11"/>
                <p:cNvGraphicFramePr>
                  <a:graphicFrameLocks noChangeAspect="1"/>
                </p:cNvGraphicFramePr>
                <p:nvPr/>
              </p:nvGraphicFramePr>
              <p:xfrm>
                <a:off x="2336" y="2840"/>
                <a:ext cx="194" cy="408"/>
              </p:xfrm>
              <a:graphic>
                <a:graphicData uri="http://schemas.openxmlformats.org/presentationml/2006/ole">
                  <mc:AlternateContent xmlns:mc="http://schemas.openxmlformats.org/markup-compatibility/2006">
                    <mc:Choice xmlns:v="urn:schemas-microsoft-com:vml" Requires="v">
                      <p:oleObj spid="_x0000_s4104" name="Equation" r:id="rId3" imgW="253800" imgH="736560" progId="Equation.DSMT4">
                        <p:embed/>
                      </p:oleObj>
                    </mc:Choice>
                    <mc:Fallback>
                      <p:oleObj name="Equation" r:id="rId3" imgW="253800" imgH="736560" progId="Equation.DSMT4">
                        <p:embed/>
                        <p:pic>
                          <p:nvPicPr>
                            <p:cNvPr id="11059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 y="2840"/>
                              <a:ext cx="194"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5" name="Object 12"/>
                <p:cNvGraphicFramePr>
                  <a:graphicFrameLocks noChangeAspect="1"/>
                </p:cNvGraphicFramePr>
                <p:nvPr/>
              </p:nvGraphicFramePr>
              <p:xfrm>
                <a:off x="3493" y="2341"/>
                <a:ext cx="190" cy="387"/>
              </p:xfrm>
              <a:graphic>
                <a:graphicData uri="http://schemas.openxmlformats.org/presentationml/2006/ole">
                  <mc:AlternateContent xmlns:mc="http://schemas.openxmlformats.org/markup-compatibility/2006">
                    <mc:Choice xmlns:v="urn:schemas-microsoft-com:vml" Requires="v">
                      <p:oleObj spid="_x0000_s4105" name="Equation" r:id="rId5" imgW="368280" imgH="749160" progId="Equation.DSMT4">
                        <p:embed/>
                      </p:oleObj>
                    </mc:Choice>
                    <mc:Fallback>
                      <p:oleObj name="Equation" r:id="rId5" imgW="368280" imgH="749160" progId="Equation.DSMT4">
                        <p:embed/>
                        <p:pic>
                          <p:nvPicPr>
                            <p:cNvPr id="110595"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3" y="2341"/>
                              <a:ext cx="190"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6" name="Object 13"/>
                <p:cNvGraphicFramePr>
                  <a:graphicFrameLocks noChangeAspect="1"/>
                </p:cNvGraphicFramePr>
                <p:nvPr/>
              </p:nvGraphicFramePr>
              <p:xfrm>
                <a:off x="3445" y="3253"/>
                <a:ext cx="197" cy="387"/>
              </p:xfrm>
              <a:graphic>
                <a:graphicData uri="http://schemas.openxmlformats.org/presentationml/2006/ole">
                  <mc:AlternateContent xmlns:mc="http://schemas.openxmlformats.org/markup-compatibility/2006">
                    <mc:Choice xmlns:v="urn:schemas-microsoft-com:vml" Requires="v">
                      <p:oleObj spid="_x0000_s4106" name="Equation" r:id="rId7" imgW="380880" imgH="749160" progId="Equation.DSMT4">
                        <p:embed/>
                      </p:oleObj>
                    </mc:Choice>
                    <mc:Fallback>
                      <p:oleObj name="Equation" r:id="rId7" imgW="380880" imgH="749160" progId="Equation.DSMT4">
                        <p:embed/>
                        <p:pic>
                          <p:nvPicPr>
                            <p:cNvPr id="110596"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5" y="3253"/>
                              <a:ext cx="197"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110599" name="Text Box 14"/>
          <p:cNvSpPr txBox="1">
            <a:spLocks noChangeArrowheads="1"/>
          </p:cNvSpPr>
          <p:nvPr/>
        </p:nvSpPr>
        <p:spPr bwMode="auto">
          <a:xfrm>
            <a:off x="7824788" y="4581526"/>
            <a:ext cx="2286000" cy="366713"/>
          </a:xfrm>
          <a:prstGeom prst="rect">
            <a:avLst/>
          </a:prstGeom>
          <a:noFill/>
          <a:ln w="9525">
            <a:noFill/>
            <a:miter lim="800000"/>
            <a:headEnd/>
            <a:tailEnd/>
          </a:ln>
        </p:spPr>
        <p:txBody>
          <a:bodyPr>
            <a:spAutoFit/>
          </a:bodyPr>
          <a:lstStyle/>
          <a:p>
            <a:pPr algn="l">
              <a:spcBef>
                <a:spcPct val="50000"/>
              </a:spcBef>
              <a:buClrTx/>
              <a:buSzTx/>
              <a:buFontTx/>
              <a:buNone/>
            </a:pPr>
            <a:r>
              <a:rPr lang="zh-CN" altLang="en-US" b="1">
                <a:solidFill>
                  <a:schemeClr val="hlink"/>
                </a:solidFill>
                <a:latin typeface="Comic Sans MS" pitchFamily="66" charset="0"/>
                <a:ea typeface="楷体_GB2312" pitchFamily="49" charset="-122"/>
              </a:rPr>
              <a:t>期权价格和股票价格</a:t>
            </a:r>
          </a:p>
        </p:txBody>
      </p:sp>
      <p:sp>
        <p:nvSpPr>
          <p:cNvPr id="110600" name="TextBox 4"/>
          <p:cNvSpPr txBox="1">
            <a:spLocks noChangeArrowheads="1"/>
          </p:cNvSpPr>
          <p:nvPr/>
        </p:nvSpPr>
        <p:spPr bwMode="auto">
          <a:xfrm>
            <a:off x="1992314" y="1341439"/>
            <a:ext cx="5113337" cy="522287"/>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二叉树定价法：单期的情形</a:t>
            </a:r>
          </a:p>
        </p:txBody>
      </p:sp>
      <p:sp>
        <p:nvSpPr>
          <p:cNvPr id="18" name="TextBox 4"/>
          <p:cNvSpPr txBox="1">
            <a:spLocks noChangeArrowheads="1"/>
          </p:cNvSpPr>
          <p:nvPr/>
        </p:nvSpPr>
        <p:spPr bwMode="auto">
          <a:xfrm>
            <a:off x="2063750" y="404813"/>
            <a:ext cx="5113338" cy="646112"/>
          </a:xfrm>
          <a:prstGeom prst="rect">
            <a:avLst/>
          </a:prstGeom>
          <a:noFill/>
          <a:ln w="9525">
            <a:noFill/>
            <a:miter lim="800000"/>
            <a:headEnd/>
            <a:tailEnd/>
          </a:ln>
        </p:spPr>
        <p:txBody>
          <a:bodyPr>
            <a:spAutoFit/>
          </a:bodyPr>
          <a:lstStyle/>
          <a:p>
            <a:pPr algn="l">
              <a:defRPr/>
            </a:pPr>
            <a:r>
              <a:rPr lang="zh-CN" altLang="en-US" sz="3600" b="1" dirty="0">
                <a:latin typeface="+mj-ea"/>
                <a:ea typeface="+mj-ea"/>
              </a:rPr>
              <a:t>二叉树定价法</a:t>
            </a:r>
          </a:p>
        </p:txBody>
      </p:sp>
    </p:spTree>
    <p:extLst>
      <p:ext uri="{BB962C8B-B14F-4D97-AF65-F5344CB8AC3E}">
        <p14:creationId xmlns:p14="http://schemas.microsoft.com/office/powerpoint/2010/main" val="40457497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p:cNvSpPr>
          <p:nvPr>
            <p:ph type="body" sz="half" idx="4294967295"/>
          </p:nvPr>
        </p:nvSpPr>
        <p:spPr>
          <a:xfrm>
            <a:off x="1825626" y="1905000"/>
            <a:ext cx="6251575" cy="4343400"/>
          </a:xfrm>
        </p:spPr>
        <p:txBody>
          <a:bodyPr/>
          <a:lstStyle/>
          <a:p>
            <a:pPr>
              <a:lnSpc>
                <a:spcPct val="80000"/>
              </a:lnSpc>
              <a:buFont typeface="Wingdings" pitchFamily="2" charset="2"/>
              <a:buNone/>
            </a:pPr>
            <a:r>
              <a:rPr lang="zh-CN" altLang="en-US" b="1">
                <a:solidFill>
                  <a:schemeClr val="hlink"/>
                </a:solidFill>
                <a:ea typeface="楷体_GB2312" pitchFamily="49" charset="-122"/>
              </a:rPr>
              <a:t>回顾：无套利性定价法</a:t>
            </a:r>
            <a:endParaRPr lang="zh-CN" altLang="en-US" b="1">
              <a:ea typeface="楷体_GB2312" pitchFamily="49" charset="-122"/>
            </a:endParaRPr>
          </a:p>
          <a:p>
            <a:r>
              <a:rPr lang="zh-CN" altLang="en-US" sz="2000" b="1">
                <a:latin typeface="Comic Sans MS" pitchFamily="66" charset="0"/>
                <a:ea typeface="楷体_GB2312" pitchFamily="49" charset="-122"/>
              </a:rPr>
              <a:t>构造一个由</a:t>
            </a:r>
            <a:r>
              <a:rPr lang="en-US" altLang="zh-CN" sz="2000" b="1">
                <a:latin typeface="Comic Sans MS" pitchFamily="66" charset="0"/>
                <a:ea typeface="楷体_GB2312" pitchFamily="49" charset="-122"/>
              </a:rPr>
              <a:t>Δ</a:t>
            </a:r>
            <a:r>
              <a:rPr lang="zh-CN" altLang="en-US" sz="2000" b="1">
                <a:latin typeface="Comic Sans MS" pitchFamily="66" charset="0"/>
                <a:ea typeface="楷体_GB2312" pitchFamily="49" charset="-122"/>
              </a:rPr>
              <a:t>股股票多头和一个期权空头组成的证券组合，并计算出该组合为无风险时的</a:t>
            </a:r>
            <a:r>
              <a:rPr lang="en-US" altLang="zh-CN" sz="2000" b="1">
                <a:latin typeface="Comic Sans MS" pitchFamily="66" charset="0"/>
                <a:ea typeface="楷体_GB2312" pitchFamily="49" charset="-122"/>
              </a:rPr>
              <a:t>Δ</a:t>
            </a:r>
            <a:r>
              <a:rPr lang="zh-CN" altLang="en-US" sz="2000" b="1">
                <a:latin typeface="Comic Sans MS" pitchFamily="66" charset="0"/>
                <a:ea typeface="楷体_GB2312" pitchFamily="49" charset="-122"/>
              </a:rPr>
              <a:t>值。</a:t>
            </a:r>
          </a:p>
          <a:p>
            <a:r>
              <a:rPr lang="zh-CN" altLang="en-US" sz="2000" b="1">
                <a:latin typeface="Comic Sans MS" pitchFamily="66" charset="0"/>
                <a:ea typeface="楷体_GB2312" pitchFamily="49" charset="-122"/>
              </a:rPr>
              <a:t>该组合的期初成本：</a:t>
            </a:r>
          </a:p>
          <a:p>
            <a:r>
              <a:rPr lang="zh-CN" altLang="en-US" sz="2000" b="1">
                <a:latin typeface="Comic Sans MS" pitchFamily="66" charset="0"/>
                <a:ea typeface="楷体_GB2312" pitchFamily="49" charset="-122"/>
              </a:rPr>
              <a:t>该组合为无风险组合时：</a:t>
            </a:r>
          </a:p>
          <a:p>
            <a:endParaRPr lang="zh-CN" altLang="en-US" sz="2000" b="1">
              <a:latin typeface="Comic Sans MS" pitchFamily="66" charset="0"/>
              <a:ea typeface="楷体_GB2312" pitchFamily="49" charset="-122"/>
            </a:endParaRPr>
          </a:p>
          <a:p>
            <a:r>
              <a:rPr lang="zh-CN" altLang="en-US" sz="2000" b="1">
                <a:latin typeface="Comic Sans MS" pitchFamily="66" charset="0"/>
                <a:ea typeface="楷体_GB2312" pitchFamily="49" charset="-122"/>
              </a:rPr>
              <a:t>无风险利率</a:t>
            </a:r>
            <a:r>
              <a:rPr lang="en-US" altLang="zh-CN" sz="2000" b="1">
                <a:latin typeface="Comic Sans MS" pitchFamily="66" charset="0"/>
                <a:ea typeface="楷体_GB2312" pitchFamily="49" charset="-122"/>
              </a:rPr>
              <a:t>: </a:t>
            </a:r>
            <a:r>
              <a:rPr lang="en-US" altLang="zh-CN" sz="2000" b="1" i="1">
                <a:latin typeface="Times New Roman" pitchFamily="18" charset="0"/>
                <a:ea typeface="楷体_GB2312" pitchFamily="49" charset="-122"/>
              </a:rPr>
              <a:t>r</a:t>
            </a:r>
          </a:p>
          <a:p>
            <a:r>
              <a:rPr lang="zh-CN" altLang="en-US" sz="2000" b="1">
                <a:latin typeface="Comic Sans MS" pitchFamily="66" charset="0"/>
                <a:ea typeface="楷体_GB2312" pitchFamily="49" charset="-122"/>
              </a:rPr>
              <a:t>无套利均衡：</a:t>
            </a:r>
          </a:p>
          <a:p>
            <a:pPr>
              <a:buFont typeface="Wingdings" pitchFamily="2" charset="2"/>
              <a:buNone/>
            </a:pPr>
            <a:r>
              <a:rPr lang="zh-CN" altLang="en-US" sz="2000" b="1">
                <a:latin typeface="Comic Sans MS" pitchFamily="66" charset="0"/>
                <a:ea typeface="楷体_GB2312" pitchFamily="49" charset="-122"/>
              </a:rPr>
              <a:t>   </a:t>
            </a:r>
          </a:p>
          <a:p>
            <a:pPr>
              <a:buFont typeface="Wingdings" pitchFamily="2" charset="2"/>
              <a:buNone/>
            </a:pPr>
            <a:r>
              <a:rPr lang="zh-CN" altLang="en-US" sz="2000" b="1">
                <a:latin typeface="Comic Sans MS" pitchFamily="66" charset="0"/>
                <a:ea typeface="楷体_GB2312" pitchFamily="49" charset="-122"/>
              </a:rPr>
              <a:t>    其中，</a:t>
            </a:r>
          </a:p>
          <a:p>
            <a:endParaRPr lang="zh-CN" altLang="en-US" sz="2000" b="1">
              <a:latin typeface="Comic Sans MS" pitchFamily="66" charset="0"/>
              <a:ea typeface="楷体_GB2312" pitchFamily="49" charset="-122"/>
            </a:endParaRPr>
          </a:p>
        </p:txBody>
      </p:sp>
      <p:sp>
        <p:nvSpPr>
          <p:cNvPr id="111626" name="Oval 6"/>
          <p:cNvSpPr>
            <a:spLocks noChangeArrowheads="1"/>
          </p:cNvSpPr>
          <p:nvPr/>
        </p:nvSpPr>
        <p:spPr bwMode="auto">
          <a:xfrm>
            <a:off x="8256589" y="2693988"/>
            <a:ext cx="77787"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111627" name="Line 7"/>
          <p:cNvSpPr>
            <a:spLocks noChangeShapeType="1"/>
          </p:cNvSpPr>
          <p:nvPr/>
        </p:nvSpPr>
        <p:spPr bwMode="auto">
          <a:xfrm flipV="1">
            <a:off x="8321676" y="2039938"/>
            <a:ext cx="1312863" cy="654050"/>
          </a:xfrm>
          <a:prstGeom prst="line">
            <a:avLst/>
          </a:prstGeom>
          <a:noFill/>
          <a:ln w="9525">
            <a:solidFill>
              <a:schemeClr val="tx1"/>
            </a:solidFill>
            <a:round/>
            <a:headEnd/>
            <a:tailEnd/>
          </a:ln>
        </p:spPr>
        <p:txBody>
          <a:bodyPr/>
          <a:lstStyle/>
          <a:p>
            <a:endParaRPr lang="zh-CN" altLang="en-US"/>
          </a:p>
        </p:txBody>
      </p:sp>
      <p:sp>
        <p:nvSpPr>
          <p:cNvPr id="111628" name="Line 8"/>
          <p:cNvSpPr>
            <a:spLocks noChangeShapeType="1"/>
          </p:cNvSpPr>
          <p:nvPr/>
        </p:nvSpPr>
        <p:spPr bwMode="auto">
          <a:xfrm rot="5400000" flipV="1">
            <a:off x="8625682" y="2453482"/>
            <a:ext cx="654050" cy="1236663"/>
          </a:xfrm>
          <a:prstGeom prst="line">
            <a:avLst/>
          </a:prstGeom>
          <a:noFill/>
          <a:ln w="9525">
            <a:solidFill>
              <a:schemeClr val="tx1"/>
            </a:solidFill>
            <a:round/>
            <a:headEnd/>
            <a:tailEnd/>
          </a:ln>
        </p:spPr>
        <p:txBody>
          <a:bodyPr/>
          <a:lstStyle/>
          <a:p>
            <a:endParaRPr lang="zh-CN" altLang="en-US"/>
          </a:p>
        </p:txBody>
      </p:sp>
      <p:sp>
        <p:nvSpPr>
          <p:cNvPr id="111629" name="Oval 9"/>
          <p:cNvSpPr>
            <a:spLocks noChangeArrowheads="1"/>
          </p:cNvSpPr>
          <p:nvPr/>
        </p:nvSpPr>
        <p:spPr bwMode="auto">
          <a:xfrm>
            <a:off x="9571038" y="3398838"/>
            <a:ext cx="76200"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111630" name="Oval 10"/>
          <p:cNvSpPr>
            <a:spLocks noChangeArrowheads="1"/>
          </p:cNvSpPr>
          <p:nvPr/>
        </p:nvSpPr>
        <p:spPr bwMode="auto">
          <a:xfrm>
            <a:off x="9647239" y="1989138"/>
            <a:ext cx="77787"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aphicFrame>
        <p:nvGraphicFramePr>
          <p:cNvPr id="111618" name="Object 11"/>
          <p:cNvGraphicFramePr>
            <a:graphicFrameLocks noGrp="1" noChangeAspect="1"/>
          </p:cNvGraphicFramePr>
          <p:nvPr>
            <p:ph sz="quarter" idx="4294967295"/>
          </p:nvPr>
        </p:nvGraphicFramePr>
        <p:xfrm>
          <a:off x="8040689" y="2420939"/>
          <a:ext cx="149225" cy="581025"/>
        </p:xfrm>
        <a:graphic>
          <a:graphicData uri="http://schemas.openxmlformats.org/presentationml/2006/ole">
            <mc:AlternateContent xmlns:mc="http://schemas.openxmlformats.org/markup-compatibility/2006">
              <mc:Choice xmlns:v="urn:schemas-microsoft-com:vml" Requires="v">
                <p:oleObj spid="_x0000_s5136" name="Equation" r:id="rId3" imgW="253800" imgH="736560" progId="Equation.DSMT4">
                  <p:embed/>
                </p:oleObj>
              </mc:Choice>
              <mc:Fallback>
                <p:oleObj name="Equation" r:id="rId3" imgW="253800" imgH="736560" progId="Equation.DSMT4">
                  <p:embed/>
                  <p:pic>
                    <p:nvPicPr>
                      <p:cNvPr id="111618"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689" y="2420939"/>
                        <a:ext cx="1492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19" name="Object 12"/>
          <p:cNvGraphicFramePr>
            <a:graphicFrameLocks noChangeAspect="1"/>
          </p:cNvGraphicFramePr>
          <p:nvPr/>
        </p:nvGraphicFramePr>
        <p:xfrm>
          <a:off x="9725026" y="1697038"/>
          <a:ext cx="290513" cy="590550"/>
        </p:xfrm>
        <a:graphic>
          <a:graphicData uri="http://schemas.openxmlformats.org/presentationml/2006/ole">
            <mc:AlternateContent xmlns:mc="http://schemas.openxmlformats.org/markup-compatibility/2006">
              <mc:Choice xmlns:v="urn:schemas-microsoft-com:vml" Requires="v">
                <p:oleObj spid="_x0000_s5137" name="Equation" r:id="rId5" imgW="368280" imgH="749160" progId="Equation.DSMT4">
                  <p:embed/>
                </p:oleObj>
              </mc:Choice>
              <mc:Fallback>
                <p:oleObj name="Equation" r:id="rId5" imgW="368280" imgH="749160" progId="Equation.DSMT4">
                  <p:embed/>
                  <p:pic>
                    <p:nvPicPr>
                      <p:cNvPr id="111619"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5026" y="1697038"/>
                        <a:ext cx="29051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 name="Object 13"/>
          <p:cNvGraphicFramePr>
            <a:graphicFrameLocks noChangeAspect="1"/>
          </p:cNvGraphicFramePr>
          <p:nvPr/>
        </p:nvGraphicFramePr>
        <p:xfrm>
          <a:off x="9652001" y="3087688"/>
          <a:ext cx="301625" cy="590550"/>
        </p:xfrm>
        <a:graphic>
          <a:graphicData uri="http://schemas.openxmlformats.org/presentationml/2006/ole">
            <mc:AlternateContent xmlns:mc="http://schemas.openxmlformats.org/markup-compatibility/2006">
              <mc:Choice xmlns:v="urn:schemas-microsoft-com:vml" Requires="v">
                <p:oleObj spid="_x0000_s5138" name="Equation" r:id="rId7" imgW="380880" imgH="749160" progId="Equation.DSMT4">
                  <p:embed/>
                </p:oleObj>
              </mc:Choice>
              <mc:Fallback>
                <p:oleObj name="Equation" r:id="rId7" imgW="380880" imgH="749160" progId="Equation.DSMT4">
                  <p:embed/>
                  <p:pic>
                    <p:nvPicPr>
                      <p:cNvPr id="11162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2001" y="3087688"/>
                        <a:ext cx="3016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6" name="Object 14"/>
          <p:cNvGraphicFramePr>
            <a:graphicFrameLocks noChangeAspect="1"/>
          </p:cNvGraphicFramePr>
          <p:nvPr/>
        </p:nvGraphicFramePr>
        <p:xfrm>
          <a:off x="5016500" y="3284539"/>
          <a:ext cx="1524000" cy="708025"/>
        </p:xfrm>
        <a:graphic>
          <a:graphicData uri="http://schemas.openxmlformats.org/presentationml/2006/ole">
            <mc:AlternateContent xmlns:mc="http://schemas.openxmlformats.org/markup-compatibility/2006">
              <mc:Choice xmlns:v="urn:schemas-microsoft-com:vml" Requires="v">
                <p:oleObj spid="_x0000_s5139" name="Equation" r:id="rId9" imgW="1473120" imgH="685800" progId="Equation.DSMT4">
                  <p:embed/>
                </p:oleObj>
              </mc:Choice>
              <mc:Fallback>
                <p:oleObj name="Equation" r:id="rId9" imgW="1473120" imgH="685800" progId="Equation.DSMT4">
                  <p:embed/>
                  <p:pic>
                    <p:nvPicPr>
                      <p:cNvPr id="18740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6500" y="3284539"/>
                        <a:ext cx="15240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7" name="Object 15"/>
          <p:cNvGraphicFramePr>
            <a:graphicFrameLocks noChangeAspect="1"/>
          </p:cNvGraphicFramePr>
          <p:nvPr/>
        </p:nvGraphicFramePr>
        <p:xfrm>
          <a:off x="4583113" y="3068638"/>
          <a:ext cx="1001712" cy="361950"/>
        </p:xfrm>
        <a:graphic>
          <a:graphicData uri="http://schemas.openxmlformats.org/presentationml/2006/ole">
            <mc:AlternateContent xmlns:mc="http://schemas.openxmlformats.org/markup-compatibility/2006">
              <mc:Choice xmlns:v="urn:schemas-microsoft-com:vml" Requires="v">
                <p:oleObj spid="_x0000_s5140" name="Equation" r:id="rId11" imgW="876240" imgH="317160" progId="Equation.DSMT4">
                  <p:embed/>
                </p:oleObj>
              </mc:Choice>
              <mc:Fallback>
                <p:oleObj name="Equation" r:id="rId11" imgW="876240" imgH="317160" progId="Equation.DSMT4">
                  <p:embed/>
                  <p:pic>
                    <p:nvPicPr>
                      <p:cNvPr id="187407"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83113" y="3068638"/>
                        <a:ext cx="1001712"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8" name="Object 16"/>
          <p:cNvGraphicFramePr>
            <a:graphicFrameLocks noChangeAspect="1"/>
          </p:cNvGraphicFramePr>
          <p:nvPr/>
        </p:nvGraphicFramePr>
        <p:xfrm>
          <a:off x="3792538" y="4437064"/>
          <a:ext cx="3657600" cy="598487"/>
        </p:xfrm>
        <a:graphic>
          <a:graphicData uri="http://schemas.openxmlformats.org/presentationml/2006/ole">
            <mc:AlternateContent xmlns:mc="http://schemas.openxmlformats.org/markup-compatibility/2006">
              <mc:Choice xmlns:v="urn:schemas-microsoft-com:vml" Requires="v">
                <p:oleObj spid="_x0000_s5141" name="Equation" r:id="rId13" imgW="1701720" imgH="253800" progId="Equation.DSMT4">
                  <p:embed/>
                </p:oleObj>
              </mc:Choice>
              <mc:Fallback>
                <p:oleObj name="Equation" r:id="rId13" imgW="1701720" imgH="253800" progId="Equation.DSMT4">
                  <p:embed/>
                  <p:pic>
                    <p:nvPicPr>
                      <p:cNvPr id="187408"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4437064"/>
                        <a:ext cx="3657600"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9" name="Object 17"/>
          <p:cNvGraphicFramePr>
            <a:graphicFrameLocks noChangeAspect="1"/>
          </p:cNvGraphicFramePr>
          <p:nvPr/>
        </p:nvGraphicFramePr>
        <p:xfrm>
          <a:off x="4656138" y="5084763"/>
          <a:ext cx="1752600" cy="811212"/>
        </p:xfrm>
        <a:graphic>
          <a:graphicData uri="http://schemas.openxmlformats.org/presentationml/2006/ole">
            <mc:AlternateContent xmlns:mc="http://schemas.openxmlformats.org/markup-compatibility/2006">
              <mc:Choice xmlns:v="urn:schemas-microsoft-com:vml" Requires="v">
                <p:oleObj spid="_x0000_s5142" r:id="rId15" imgW="901309" imgH="418918" progId="Equation.DSMT4">
                  <p:embed/>
                </p:oleObj>
              </mc:Choice>
              <mc:Fallback>
                <p:oleObj r:id="rId15" imgW="901309" imgH="418918" progId="Equation.DSMT4">
                  <p:embed/>
                  <p:pic>
                    <p:nvPicPr>
                      <p:cNvPr id="187409"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6138" y="5084763"/>
                        <a:ext cx="1752600"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13" name="AutoShape 21"/>
          <p:cNvSpPr>
            <a:spLocks/>
          </p:cNvSpPr>
          <p:nvPr/>
        </p:nvSpPr>
        <p:spPr bwMode="auto">
          <a:xfrm>
            <a:off x="6527800" y="5805488"/>
            <a:ext cx="3455988" cy="609600"/>
          </a:xfrm>
          <a:prstGeom prst="borderCallout2">
            <a:avLst>
              <a:gd name="adj1" fmla="val 18750"/>
              <a:gd name="adj2" fmla="val -2204"/>
              <a:gd name="adj3" fmla="val 18750"/>
              <a:gd name="adj4" fmla="val -13366"/>
              <a:gd name="adj5" fmla="val -55468"/>
              <a:gd name="adj6" fmla="val -2452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en-US" altLang="zh-CN" sz="2800" b="1">
                <a:latin typeface="Times New Roman" pitchFamily="18" charset="0"/>
                <a:ea typeface="华文仿宋" pitchFamily="2" charset="-122"/>
              </a:rPr>
              <a:t>P</a:t>
            </a:r>
            <a:r>
              <a:rPr lang="zh-CN" altLang="en-US" sz="2800" b="1">
                <a:latin typeface="Times New Roman" pitchFamily="18" charset="0"/>
                <a:ea typeface="华文仿宋" pitchFamily="2" charset="-122"/>
              </a:rPr>
              <a:t>即为风险中性概率</a:t>
            </a:r>
          </a:p>
        </p:txBody>
      </p:sp>
      <p:sp>
        <p:nvSpPr>
          <p:cNvPr id="20" name="线形标注 1 19"/>
          <p:cNvSpPr/>
          <p:nvPr/>
        </p:nvSpPr>
        <p:spPr>
          <a:xfrm>
            <a:off x="7104063" y="3213100"/>
            <a:ext cx="1655762" cy="863600"/>
          </a:xfrm>
          <a:prstGeom prst="borderCallout1">
            <a:avLst>
              <a:gd name="adj1" fmla="val 1554"/>
              <a:gd name="adj2" fmla="val -4307"/>
              <a:gd name="adj3" fmla="val 53416"/>
              <a:gd name="adj4" fmla="val -3948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b="1" dirty="0">
                <a:latin typeface="华文仿宋" pitchFamily="2" charset="-122"/>
                <a:ea typeface="华文仿宋" pitchFamily="2" charset="-122"/>
              </a:rPr>
              <a:t>套头率或套头比</a:t>
            </a:r>
          </a:p>
        </p:txBody>
      </p:sp>
      <p:sp>
        <p:nvSpPr>
          <p:cNvPr id="111633" name="TextBox 4"/>
          <p:cNvSpPr txBox="1">
            <a:spLocks noChangeArrowheads="1"/>
          </p:cNvSpPr>
          <p:nvPr/>
        </p:nvSpPr>
        <p:spPr bwMode="auto">
          <a:xfrm>
            <a:off x="1992314" y="1196975"/>
            <a:ext cx="5113337" cy="522288"/>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二叉树定价法：单期的情形</a:t>
            </a:r>
          </a:p>
        </p:txBody>
      </p:sp>
      <p:sp>
        <p:nvSpPr>
          <p:cNvPr id="22" name="TextBox 4"/>
          <p:cNvSpPr txBox="1">
            <a:spLocks noChangeArrowheads="1"/>
          </p:cNvSpPr>
          <p:nvPr/>
        </p:nvSpPr>
        <p:spPr bwMode="auto">
          <a:xfrm>
            <a:off x="2135189" y="333376"/>
            <a:ext cx="5113337" cy="646113"/>
          </a:xfrm>
          <a:prstGeom prst="rect">
            <a:avLst/>
          </a:prstGeom>
          <a:noFill/>
          <a:ln w="9525">
            <a:noFill/>
            <a:miter lim="800000"/>
            <a:headEnd/>
            <a:tailEnd/>
          </a:ln>
        </p:spPr>
        <p:txBody>
          <a:bodyPr>
            <a:spAutoFit/>
          </a:bodyPr>
          <a:lstStyle/>
          <a:p>
            <a:pPr algn="l">
              <a:defRPr/>
            </a:pPr>
            <a:r>
              <a:rPr lang="zh-CN" altLang="en-US" sz="3600" b="1" dirty="0">
                <a:latin typeface="+mj-ea"/>
                <a:ea typeface="+mj-ea"/>
              </a:rPr>
              <a:t>二叉树定价法</a:t>
            </a:r>
          </a:p>
        </p:txBody>
      </p:sp>
    </p:spTree>
    <p:extLst>
      <p:ext uri="{BB962C8B-B14F-4D97-AF65-F5344CB8AC3E}">
        <p14:creationId xmlns:p14="http://schemas.microsoft.com/office/powerpoint/2010/main" val="13174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7" dur="500"/>
                                        <p:tgtEl>
                                          <p:spTgt spid="1873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7407"/>
                                        </p:tgtEl>
                                        <p:attrNameLst>
                                          <p:attrName>style.visibility</p:attrName>
                                        </p:attrNameLst>
                                      </p:cBhvr>
                                      <p:to>
                                        <p:strVal val="visible"/>
                                      </p:to>
                                    </p:set>
                                    <p:anim calcmode="lin" valueType="num">
                                      <p:cBhvr additive="base">
                                        <p:cTn id="12" dur="500" fill="hold"/>
                                        <p:tgtEl>
                                          <p:spTgt spid="187407"/>
                                        </p:tgtEl>
                                        <p:attrNameLst>
                                          <p:attrName>ppt_x</p:attrName>
                                        </p:attrNameLst>
                                      </p:cBhvr>
                                      <p:tavLst>
                                        <p:tav tm="0">
                                          <p:val>
                                            <p:strVal val="#ppt_x"/>
                                          </p:val>
                                        </p:tav>
                                        <p:tav tm="100000">
                                          <p:val>
                                            <p:strVal val="#ppt_x"/>
                                          </p:val>
                                        </p:tav>
                                      </p:tavLst>
                                    </p:anim>
                                    <p:anim calcmode="lin" valueType="num">
                                      <p:cBhvr additive="base">
                                        <p:cTn id="13" dur="500" fill="hold"/>
                                        <p:tgtEl>
                                          <p:spTgt spid="18740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18" dur="500"/>
                                        <p:tgtEl>
                                          <p:spTgt spid="1873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7406"/>
                                        </p:tgtEl>
                                        <p:attrNameLst>
                                          <p:attrName>style.visibility</p:attrName>
                                        </p:attrNameLst>
                                      </p:cBhvr>
                                      <p:to>
                                        <p:strVal val="visible"/>
                                      </p:to>
                                    </p:set>
                                    <p:anim calcmode="lin" valueType="num">
                                      <p:cBhvr additive="base">
                                        <p:cTn id="23" dur="500" fill="hold"/>
                                        <p:tgtEl>
                                          <p:spTgt spid="187406"/>
                                        </p:tgtEl>
                                        <p:attrNameLst>
                                          <p:attrName>ppt_x</p:attrName>
                                        </p:attrNameLst>
                                      </p:cBhvr>
                                      <p:tavLst>
                                        <p:tav tm="0">
                                          <p:val>
                                            <p:strVal val="#ppt_x"/>
                                          </p:val>
                                        </p:tav>
                                        <p:tav tm="100000">
                                          <p:val>
                                            <p:strVal val="#ppt_x"/>
                                          </p:val>
                                        </p:tav>
                                      </p:tavLst>
                                    </p:anim>
                                    <p:anim calcmode="lin" valueType="num">
                                      <p:cBhvr additive="base">
                                        <p:cTn id="24" dur="500" fill="hold"/>
                                        <p:tgtEl>
                                          <p:spTgt spid="18740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7395">
                                            <p:txEl>
                                              <p:pRg st="5" end="5"/>
                                            </p:txEl>
                                          </p:spTgt>
                                        </p:tgtEl>
                                        <p:attrNameLst>
                                          <p:attrName>style.visibility</p:attrName>
                                        </p:attrNameLst>
                                      </p:cBhvr>
                                      <p:to>
                                        <p:strVal val="visible"/>
                                      </p:to>
                                    </p:set>
                                    <p:animEffect transition="in" filter="blinds(horizontal)">
                                      <p:cBhvr>
                                        <p:cTn id="29" dur="500"/>
                                        <p:tgtEl>
                                          <p:spTgt spid="18739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87395">
                                            <p:txEl>
                                              <p:pRg st="6" end="6"/>
                                            </p:txEl>
                                          </p:spTgt>
                                        </p:tgtEl>
                                        <p:attrNameLst>
                                          <p:attrName>style.visibility</p:attrName>
                                        </p:attrNameLst>
                                      </p:cBhvr>
                                      <p:to>
                                        <p:strVal val="visible"/>
                                      </p:to>
                                    </p:set>
                                    <p:animEffect transition="in" filter="blinds(horizontal)">
                                      <p:cBhvr>
                                        <p:cTn id="34" dur="500"/>
                                        <p:tgtEl>
                                          <p:spTgt spid="18739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7408"/>
                                        </p:tgtEl>
                                        <p:attrNameLst>
                                          <p:attrName>style.visibility</p:attrName>
                                        </p:attrNameLst>
                                      </p:cBhvr>
                                      <p:to>
                                        <p:strVal val="visible"/>
                                      </p:to>
                                    </p:set>
                                    <p:anim calcmode="lin" valueType="num">
                                      <p:cBhvr additive="base">
                                        <p:cTn id="39" dur="500" fill="hold"/>
                                        <p:tgtEl>
                                          <p:spTgt spid="187408"/>
                                        </p:tgtEl>
                                        <p:attrNameLst>
                                          <p:attrName>ppt_x</p:attrName>
                                        </p:attrNameLst>
                                      </p:cBhvr>
                                      <p:tavLst>
                                        <p:tav tm="0">
                                          <p:val>
                                            <p:strVal val="#ppt_x"/>
                                          </p:val>
                                        </p:tav>
                                        <p:tav tm="100000">
                                          <p:val>
                                            <p:strVal val="#ppt_x"/>
                                          </p:val>
                                        </p:tav>
                                      </p:tavLst>
                                    </p:anim>
                                    <p:anim calcmode="lin" valueType="num">
                                      <p:cBhvr additive="base">
                                        <p:cTn id="40" dur="500" fill="hold"/>
                                        <p:tgtEl>
                                          <p:spTgt spid="18740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87395">
                                            <p:txEl>
                                              <p:pRg st="8" end="8"/>
                                            </p:txEl>
                                          </p:spTgt>
                                        </p:tgtEl>
                                        <p:attrNameLst>
                                          <p:attrName>style.visibility</p:attrName>
                                        </p:attrNameLst>
                                      </p:cBhvr>
                                      <p:to>
                                        <p:strVal val="visible"/>
                                      </p:to>
                                    </p:set>
                                    <p:animEffect transition="in" filter="blinds(horizontal)">
                                      <p:cBhvr>
                                        <p:cTn id="45" dur="500"/>
                                        <p:tgtEl>
                                          <p:spTgt spid="18739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87409"/>
                                        </p:tgtEl>
                                        <p:attrNameLst>
                                          <p:attrName>style.visibility</p:attrName>
                                        </p:attrNameLst>
                                      </p:cBhvr>
                                      <p:to>
                                        <p:strVal val="visible"/>
                                      </p:to>
                                    </p:set>
                                    <p:animEffect transition="in" filter="checkerboard(across)">
                                      <p:cBhvr>
                                        <p:cTn id="50" dur="500"/>
                                        <p:tgtEl>
                                          <p:spTgt spid="18740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7413"/>
                                        </p:tgtEl>
                                        <p:attrNameLst>
                                          <p:attrName>style.visibility</p:attrName>
                                        </p:attrNameLst>
                                      </p:cBhvr>
                                      <p:to>
                                        <p:strVal val="visible"/>
                                      </p:to>
                                    </p:set>
                                    <p:anim calcmode="lin" valueType="num">
                                      <p:cBhvr additive="base">
                                        <p:cTn id="55" dur="500" fill="hold"/>
                                        <p:tgtEl>
                                          <p:spTgt spid="187413"/>
                                        </p:tgtEl>
                                        <p:attrNameLst>
                                          <p:attrName>ppt_x</p:attrName>
                                        </p:attrNameLst>
                                      </p:cBhvr>
                                      <p:tavLst>
                                        <p:tav tm="0">
                                          <p:val>
                                            <p:strVal val="#ppt_x"/>
                                          </p:val>
                                        </p:tav>
                                        <p:tav tm="100000">
                                          <p:val>
                                            <p:strVal val="#ppt_x"/>
                                          </p:val>
                                        </p:tav>
                                      </p:tavLst>
                                    </p:anim>
                                    <p:anim calcmode="lin" valueType="num">
                                      <p:cBhvr additive="base">
                                        <p:cTn id="56" dur="500" fill="hold"/>
                                        <p:tgtEl>
                                          <p:spTgt spid="1874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1+#ppt_w/2"/>
                                          </p:val>
                                        </p:tav>
                                        <p:tav tm="100000">
                                          <p:val>
                                            <p:strVal val="#ppt_x"/>
                                          </p:val>
                                        </p:tav>
                                      </p:tavLst>
                                    </p:anim>
                                    <p:anim calcmode="lin" valueType="num">
                                      <p:cBhvr additive="base">
                                        <p:cTn id="6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3"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p:cNvSpPr>
          <p:nvPr>
            <p:ph type="body" sz="half" idx="4294967295"/>
          </p:nvPr>
        </p:nvSpPr>
        <p:spPr>
          <a:xfrm>
            <a:off x="1981200" y="1600201"/>
            <a:ext cx="7499350" cy="4708525"/>
          </a:xfrm>
        </p:spPr>
        <p:txBody>
          <a:bodyPr/>
          <a:lstStyle/>
          <a:p>
            <a:pPr>
              <a:buFont typeface="Wingdings" pitchFamily="2" charset="2"/>
              <a:buNone/>
            </a:pPr>
            <a:r>
              <a:rPr lang="zh-CN" altLang="en-US" sz="2000">
                <a:latin typeface="宋体" charset="-122"/>
                <a:ea typeface="宋体" charset="-122"/>
              </a:rPr>
              <a:t>（</a:t>
            </a:r>
            <a:r>
              <a:rPr lang="en-US" altLang="zh-CN" sz="2000">
                <a:latin typeface="宋体" charset="-122"/>
                <a:ea typeface="宋体" charset="-122"/>
              </a:rPr>
              <a:t>1</a:t>
            </a:r>
            <a:r>
              <a:rPr lang="zh-CN" altLang="en-US" sz="2000">
                <a:latin typeface="宋体" charset="-122"/>
                <a:ea typeface="宋体" charset="-122"/>
              </a:rPr>
              <a:t>）    的推导：由无风险组合的含义，即有，</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立即可得</a:t>
            </a:r>
          </a:p>
          <a:p>
            <a:pPr>
              <a:buFont typeface="Wingdings" pitchFamily="2" charset="2"/>
              <a:buNone/>
            </a:pPr>
            <a:r>
              <a:rPr lang="zh-CN" altLang="en-US" sz="2000">
                <a:latin typeface="宋体" charset="-122"/>
                <a:ea typeface="宋体" charset="-122"/>
              </a:rPr>
              <a:t>（</a:t>
            </a:r>
            <a:r>
              <a:rPr lang="en-US" altLang="zh-CN" sz="2000">
                <a:latin typeface="宋体" charset="-122"/>
                <a:ea typeface="宋体" charset="-122"/>
              </a:rPr>
              <a:t>2</a:t>
            </a:r>
            <a:r>
              <a:rPr lang="zh-CN" altLang="en-US" sz="2000">
                <a:latin typeface="宋体" charset="-122"/>
                <a:ea typeface="宋体" charset="-122"/>
              </a:rPr>
              <a:t>）无风险组合的现值必等于构造组合的成本，有：</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将</a:t>
            </a:r>
            <a:r>
              <a:rPr lang="el-GR" altLang="zh-CN">
                <a:latin typeface="Times New Roman" pitchFamily="18" charset="0"/>
                <a:ea typeface="宋体" charset="-122"/>
                <a:cs typeface="Times New Roman" pitchFamily="18" charset="0"/>
              </a:rPr>
              <a:t>Δ</a:t>
            </a:r>
            <a:r>
              <a:rPr lang="zh-CN" altLang="en-US" sz="2000">
                <a:latin typeface="宋体" charset="-122"/>
                <a:ea typeface="宋体" charset="-122"/>
              </a:rPr>
              <a:t>代入并化简，可得</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其中，</a:t>
            </a:r>
          </a:p>
        </p:txBody>
      </p:sp>
      <p:graphicFrame>
        <p:nvGraphicFramePr>
          <p:cNvPr id="218118" name="Object 6"/>
          <p:cNvGraphicFramePr>
            <a:graphicFrameLocks noChangeAspect="1"/>
          </p:cNvGraphicFramePr>
          <p:nvPr/>
        </p:nvGraphicFramePr>
        <p:xfrm>
          <a:off x="4224339" y="2060576"/>
          <a:ext cx="3024187" cy="544513"/>
        </p:xfrm>
        <a:graphic>
          <a:graphicData uri="http://schemas.openxmlformats.org/presentationml/2006/ole">
            <mc:AlternateContent xmlns:mc="http://schemas.openxmlformats.org/markup-compatibility/2006">
              <mc:Choice xmlns:v="urn:schemas-microsoft-com:vml" Requires="v">
                <p:oleObj spid="_x0000_s6158" name="Equation" r:id="rId3" imgW="1269720" imgH="228600" progId="Equation.DSMT4">
                  <p:embed/>
                </p:oleObj>
              </mc:Choice>
              <mc:Fallback>
                <p:oleObj name="Equation" r:id="rId3" imgW="1269720" imgH="228600" progId="Equation.DSMT4">
                  <p:embed/>
                  <p:pic>
                    <p:nvPicPr>
                      <p:cNvPr id="2181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9" y="2060576"/>
                        <a:ext cx="3024187"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9" name="Object 7"/>
          <p:cNvGraphicFramePr>
            <a:graphicFrameLocks noChangeAspect="1"/>
          </p:cNvGraphicFramePr>
          <p:nvPr/>
        </p:nvGraphicFramePr>
        <p:xfrm>
          <a:off x="3863975" y="2708276"/>
          <a:ext cx="3100388" cy="473075"/>
        </p:xfrm>
        <a:graphic>
          <a:graphicData uri="http://schemas.openxmlformats.org/presentationml/2006/ole">
            <mc:AlternateContent xmlns:mc="http://schemas.openxmlformats.org/markup-compatibility/2006">
              <mc:Choice xmlns:v="urn:schemas-microsoft-com:vml" Requires="v">
                <p:oleObj spid="_x0000_s6159" name="Equation" r:id="rId5" imgW="1498320" imgH="228600" progId="Equation.DSMT4">
                  <p:embed/>
                </p:oleObj>
              </mc:Choice>
              <mc:Fallback>
                <p:oleObj name="Equation" r:id="rId5" imgW="1498320" imgH="228600" progId="Equation.DSMT4">
                  <p:embed/>
                  <p:pic>
                    <p:nvPicPr>
                      <p:cNvPr id="2181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5" y="2708276"/>
                        <a:ext cx="310038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0" name="Object 8"/>
          <p:cNvGraphicFramePr>
            <a:graphicFrameLocks noGrp="1" noChangeAspect="1"/>
          </p:cNvGraphicFramePr>
          <p:nvPr>
            <p:ph sz="quarter" idx="4294967295"/>
          </p:nvPr>
        </p:nvGraphicFramePr>
        <p:xfrm>
          <a:off x="3863975" y="3573463"/>
          <a:ext cx="3455988" cy="501650"/>
        </p:xfrm>
        <a:graphic>
          <a:graphicData uri="http://schemas.openxmlformats.org/presentationml/2006/ole">
            <mc:AlternateContent xmlns:mc="http://schemas.openxmlformats.org/markup-compatibility/2006">
              <mc:Choice xmlns:v="urn:schemas-microsoft-com:vml" Requires="v">
                <p:oleObj spid="_x0000_s6160" name="Equation" r:id="rId7" imgW="1663560" imgH="241200" progId="Equation.DSMT4">
                  <p:embed/>
                </p:oleObj>
              </mc:Choice>
              <mc:Fallback>
                <p:oleObj name="Equation" r:id="rId7" imgW="1663560" imgH="241200" progId="Equation.DSMT4">
                  <p:embed/>
                  <p:pic>
                    <p:nvPicPr>
                      <p:cNvPr id="2181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975" y="3573463"/>
                        <a:ext cx="3455988"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3" name="Object 11"/>
          <p:cNvGraphicFramePr>
            <a:graphicFrameLocks noChangeAspect="1"/>
          </p:cNvGraphicFramePr>
          <p:nvPr/>
        </p:nvGraphicFramePr>
        <p:xfrm>
          <a:off x="4079875" y="4724400"/>
          <a:ext cx="3657600" cy="598488"/>
        </p:xfrm>
        <a:graphic>
          <a:graphicData uri="http://schemas.openxmlformats.org/presentationml/2006/ole">
            <mc:AlternateContent xmlns:mc="http://schemas.openxmlformats.org/markup-compatibility/2006">
              <mc:Choice xmlns:v="urn:schemas-microsoft-com:vml" Requires="v">
                <p:oleObj spid="_x0000_s6161" name="Equation" r:id="rId9" imgW="1701720" imgH="253800" progId="Equation.DSMT4">
                  <p:embed/>
                </p:oleObj>
              </mc:Choice>
              <mc:Fallback>
                <p:oleObj name="Equation" r:id="rId9" imgW="1701720" imgH="253800" progId="Equation.DSMT4">
                  <p:embed/>
                  <p:pic>
                    <p:nvPicPr>
                      <p:cNvPr id="21812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9875" y="4724400"/>
                        <a:ext cx="3657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4" name="Object 12"/>
          <p:cNvGraphicFramePr>
            <a:graphicFrameLocks noChangeAspect="1"/>
          </p:cNvGraphicFramePr>
          <p:nvPr/>
        </p:nvGraphicFramePr>
        <p:xfrm>
          <a:off x="5375275" y="5300663"/>
          <a:ext cx="1752600" cy="811212"/>
        </p:xfrm>
        <a:graphic>
          <a:graphicData uri="http://schemas.openxmlformats.org/presentationml/2006/ole">
            <mc:AlternateContent xmlns:mc="http://schemas.openxmlformats.org/markup-compatibility/2006">
              <mc:Choice xmlns:v="urn:schemas-microsoft-com:vml" Requires="v">
                <p:oleObj spid="_x0000_s6162" r:id="rId11" imgW="901309" imgH="418918" progId="Equation.DSMT4">
                  <p:embed/>
                </p:oleObj>
              </mc:Choice>
              <mc:Fallback>
                <p:oleObj r:id="rId11" imgW="901309" imgH="418918" progId="Equation.DSMT4">
                  <p:embed/>
                  <p:pic>
                    <p:nvPicPr>
                      <p:cNvPr id="218124"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5275" y="5300663"/>
                        <a:ext cx="1752600"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7" name="Object 13"/>
          <p:cNvGraphicFramePr>
            <a:graphicFrameLocks noChangeAspect="1"/>
          </p:cNvGraphicFramePr>
          <p:nvPr/>
        </p:nvGraphicFramePr>
        <p:xfrm>
          <a:off x="2782888" y="1628776"/>
          <a:ext cx="304800" cy="360363"/>
        </p:xfrm>
        <a:graphic>
          <a:graphicData uri="http://schemas.openxmlformats.org/presentationml/2006/ole">
            <mc:AlternateContent xmlns:mc="http://schemas.openxmlformats.org/markup-compatibility/2006">
              <mc:Choice xmlns:v="urn:schemas-microsoft-com:vml" Requires="v">
                <p:oleObj spid="_x0000_s6163" name="Equation" r:id="rId13" imgW="139680" imgH="164880" progId="Equation.DSMT4">
                  <p:embed/>
                </p:oleObj>
              </mc:Choice>
              <mc:Fallback>
                <p:oleObj name="Equation" r:id="rId13" imgW="139680" imgH="164880" progId="Equation.DSMT4">
                  <p:embed/>
                  <p:pic>
                    <p:nvPicPr>
                      <p:cNvPr id="112647"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2888" y="1628776"/>
                        <a:ext cx="304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49" name="TextBox 4"/>
          <p:cNvSpPr txBox="1">
            <a:spLocks noChangeArrowheads="1"/>
          </p:cNvSpPr>
          <p:nvPr/>
        </p:nvSpPr>
        <p:spPr bwMode="auto">
          <a:xfrm>
            <a:off x="2063750" y="260351"/>
            <a:ext cx="5113338" cy="523875"/>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二叉树定价法：单期的情形</a:t>
            </a:r>
          </a:p>
        </p:txBody>
      </p:sp>
      <p:sp>
        <p:nvSpPr>
          <p:cNvPr id="112650" name="矩形 11"/>
          <p:cNvSpPr>
            <a:spLocks noChangeArrowheads="1"/>
          </p:cNvSpPr>
          <p:nvPr/>
        </p:nvSpPr>
        <p:spPr bwMode="auto">
          <a:xfrm>
            <a:off x="2208214" y="1052513"/>
            <a:ext cx="3887787" cy="436562"/>
          </a:xfrm>
          <a:prstGeom prst="rect">
            <a:avLst/>
          </a:prstGeom>
          <a:noFill/>
          <a:ln w="9525">
            <a:noFill/>
            <a:miter lim="800000"/>
            <a:headEnd/>
            <a:tailEnd/>
          </a:ln>
        </p:spPr>
        <p:txBody>
          <a:bodyPr>
            <a:spAutoFit/>
          </a:bodyPr>
          <a:lstStyle/>
          <a:p>
            <a:pPr algn="l">
              <a:lnSpc>
                <a:spcPct val="80000"/>
              </a:lnSpc>
            </a:pPr>
            <a:r>
              <a:rPr lang="zh-CN" altLang="en-US" sz="2800" b="1">
                <a:solidFill>
                  <a:schemeClr val="hlink"/>
                </a:solidFill>
                <a:ea typeface="楷体_GB2312" pitchFamily="49" charset="-122"/>
              </a:rPr>
              <a:t>回顾：无套利性定价法</a:t>
            </a:r>
            <a:endParaRPr lang="zh-CN" altLang="en-US" sz="2800" b="1">
              <a:ea typeface="楷体_GB2312" pitchFamily="49" charset="-122"/>
            </a:endParaRPr>
          </a:p>
        </p:txBody>
      </p:sp>
    </p:spTree>
    <p:extLst>
      <p:ext uri="{BB962C8B-B14F-4D97-AF65-F5344CB8AC3E}">
        <p14:creationId xmlns:p14="http://schemas.microsoft.com/office/powerpoint/2010/main" val="259206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8118"/>
                                        </p:tgtEl>
                                        <p:attrNameLst>
                                          <p:attrName>style.visibility</p:attrName>
                                        </p:attrNameLst>
                                      </p:cBhvr>
                                      <p:to>
                                        <p:strVal val="visible"/>
                                      </p:to>
                                    </p:set>
                                    <p:anim calcmode="lin" valueType="num">
                                      <p:cBhvr additive="base">
                                        <p:cTn id="7" dur="500" fill="hold"/>
                                        <p:tgtEl>
                                          <p:spTgt spid="218118"/>
                                        </p:tgtEl>
                                        <p:attrNameLst>
                                          <p:attrName>ppt_x</p:attrName>
                                        </p:attrNameLst>
                                      </p:cBhvr>
                                      <p:tavLst>
                                        <p:tav tm="0">
                                          <p:val>
                                            <p:strVal val="#ppt_x"/>
                                          </p:val>
                                        </p:tav>
                                        <p:tav tm="100000">
                                          <p:val>
                                            <p:strVal val="#ppt_x"/>
                                          </p:val>
                                        </p:tav>
                                      </p:tavLst>
                                    </p:anim>
                                    <p:anim calcmode="lin" valueType="num">
                                      <p:cBhvr additive="base">
                                        <p:cTn id="8" dur="500" fill="hold"/>
                                        <p:tgtEl>
                                          <p:spTgt spid="2181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8115">
                                            <p:txEl>
                                              <p:pRg st="3" end="3"/>
                                            </p:txEl>
                                          </p:spTgt>
                                        </p:tgtEl>
                                        <p:attrNameLst>
                                          <p:attrName>style.visibility</p:attrName>
                                        </p:attrNameLst>
                                      </p:cBhvr>
                                      <p:to>
                                        <p:strVal val="visible"/>
                                      </p:to>
                                    </p:set>
                                    <p:animEffect transition="in" filter="blinds(horizontal)">
                                      <p:cBhvr>
                                        <p:cTn id="13" dur="500"/>
                                        <p:tgtEl>
                                          <p:spTgt spid="21811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8119"/>
                                        </p:tgtEl>
                                        <p:attrNameLst>
                                          <p:attrName>style.visibility</p:attrName>
                                        </p:attrNameLst>
                                      </p:cBhvr>
                                      <p:to>
                                        <p:strVal val="visible"/>
                                      </p:to>
                                    </p:set>
                                    <p:anim calcmode="lin" valueType="num">
                                      <p:cBhvr additive="base">
                                        <p:cTn id="18" dur="500" fill="hold"/>
                                        <p:tgtEl>
                                          <p:spTgt spid="218119"/>
                                        </p:tgtEl>
                                        <p:attrNameLst>
                                          <p:attrName>ppt_x</p:attrName>
                                        </p:attrNameLst>
                                      </p:cBhvr>
                                      <p:tavLst>
                                        <p:tav tm="0">
                                          <p:val>
                                            <p:strVal val="#ppt_x"/>
                                          </p:val>
                                        </p:tav>
                                        <p:tav tm="100000">
                                          <p:val>
                                            <p:strVal val="#ppt_x"/>
                                          </p:val>
                                        </p:tav>
                                      </p:tavLst>
                                    </p:anim>
                                    <p:anim calcmode="lin" valueType="num">
                                      <p:cBhvr additive="base">
                                        <p:cTn id="19" dur="500" fill="hold"/>
                                        <p:tgtEl>
                                          <p:spTgt spid="2181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18115">
                                            <p:txEl>
                                              <p:pRg st="4" end="4"/>
                                            </p:txEl>
                                          </p:spTgt>
                                        </p:tgtEl>
                                        <p:attrNameLst>
                                          <p:attrName>style.visibility</p:attrName>
                                        </p:attrNameLst>
                                      </p:cBhvr>
                                      <p:to>
                                        <p:strVal val="visible"/>
                                      </p:to>
                                    </p:set>
                                    <p:animEffect transition="in" filter="blinds(horizontal)">
                                      <p:cBhvr>
                                        <p:cTn id="24" dur="500"/>
                                        <p:tgtEl>
                                          <p:spTgt spid="2181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8120"/>
                                        </p:tgtEl>
                                        <p:attrNameLst>
                                          <p:attrName>style.visibility</p:attrName>
                                        </p:attrNameLst>
                                      </p:cBhvr>
                                      <p:to>
                                        <p:strVal val="visible"/>
                                      </p:to>
                                    </p:set>
                                    <p:anim calcmode="lin" valueType="num">
                                      <p:cBhvr additive="base">
                                        <p:cTn id="29" dur="500" fill="hold"/>
                                        <p:tgtEl>
                                          <p:spTgt spid="218120"/>
                                        </p:tgtEl>
                                        <p:attrNameLst>
                                          <p:attrName>ppt_x</p:attrName>
                                        </p:attrNameLst>
                                      </p:cBhvr>
                                      <p:tavLst>
                                        <p:tav tm="0">
                                          <p:val>
                                            <p:strVal val="#ppt_x"/>
                                          </p:val>
                                        </p:tav>
                                        <p:tav tm="100000">
                                          <p:val>
                                            <p:strVal val="#ppt_x"/>
                                          </p:val>
                                        </p:tav>
                                      </p:tavLst>
                                    </p:anim>
                                    <p:anim calcmode="lin" valueType="num">
                                      <p:cBhvr additive="base">
                                        <p:cTn id="30" dur="500" fill="hold"/>
                                        <p:tgtEl>
                                          <p:spTgt spid="2181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18115">
                                            <p:txEl>
                                              <p:pRg st="7" end="7"/>
                                            </p:txEl>
                                          </p:spTgt>
                                        </p:tgtEl>
                                        <p:attrNameLst>
                                          <p:attrName>style.visibility</p:attrName>
                                        </p:attrNameLst>
                                      </p:cBhvr>
                                      <p:to>
                                        <p:strVal val="visible"/>
                                      </p:to>
                                    </p:set>
                                    <p:animEffect transition="in" filter="blinds(horizontal)">
                                      <p:cBhvr>
                                        <p:cTn id="35" dur="500"/>
                                        <p:tgtEl>
                                          <p:spTgt spid="21811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8123"/>
                                        </p:tgtEl>
                                        <p:attrNameLst>
                                          <p:attrName>style.visibility</p:attrName>
                                        </p:attrNameLst>
                                      </p:cBhvr>
                                      <p:to>
                                        <p:strVal val="visible"/>
                                      </p:to>
                                    </p:set>
                                    <p:anim calcmode="lin" valueType="num">
                                      <p:cBhvr additive="base">
                                        <p:cTn id="40" dur="500" fill="hold"/>
                                        <p:tgtEl>
                                          <p:spTgt spid="218123"/>
                                        </p:tgtEl>
                                        <p:attrNameLst>
                                          <p:attrName>ppt_x</p:attrName>
                                        </p:attrNameLst>
                                      </p:cBhvr>
                                      <p:tavLst>
                                        <p:tav tm="0">
                                          <p:val>
                                            <p:strVal val="#ppt_x"/>
                                          </p:val>
                                        </p:tav>
                                        <p:tav tm="100000">
                                          <p:val>
                                            <p:strVal val="#ppt_x"/>
                                          </p:val>
                                        </p:tav>
                                      </p:tavLst>
                                    </p:anim>
                                    <p:anim calcmode="lin" valueType="num">
                                      <p:cBhvr additive="base">
                                        <p:cTn id="41" dur="500" fill="hold"/>
                                        <p:tgtEl>
                                          <p:spTgt spid="21812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18115">
                                            <p:txEl>
                                              <p:pRg st="10" end="10"/>
                                            </p:txEl>
                                          </p:spTgt>
                                        </p:tgtEl>
                                        <p:attrNameLst>
                                          <p:attrName>style.visibility</p:attrName>
                                        </p:attrNameLst>
                                      </p:cBhvr>
                                      <p:to>
                                        <p:strVal val="visible"/>
                                      </p:to>
                                    </p:set>
                                    <p:animEffect transition="in" filter="blinds(horizontal)">
                                      <p:cBhvr>
                                        <p:cTn id="46" dur="500"/>
                                        <p:tgtEl>
                                          <p:spTgt spid="218115">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18124"/>
                                        </p:tgtEl>
                                        <p:attrNameLst>
                                          <p:attrName>style.visibility</p:attrName>
                                        </p:attrNameLst>
                                      </p:cBhvr>
                                      <p:to>
                                        <p:strVal val="visible"/>
                                      </p:to>
                                    </p:set>
                                    <p:anim calcmode="lin" valueType="num">
                                      <p:cBhvr additive="base">
                                        <p:cTn id="51" dur="500" fill="hold"/>
                                        <p:tgtEl>
                                          <p:spTgt spid="218124"/>
                                        </p:tgtEl>
                                        <p:attrNameLst>
                                          <p:attrName>ppt_x</p:attrName>
                                        </p:attrNameLst>
                                      </p:cBhvr>
                                      <p:tavLst>
                                        <p:tav tm="0">
                                          <p:val>
                                            <p:strVal val="#ppt_x"/>
                                          </p:val>
                                        </p:tav>
                                        <p:tav tm="100000">
                                          <p:val>
                                            <p:strVal val="#ppt_x"/>
                                          </p:val>
                                        </p:tav>
                                      </p:tavLst>
                                    </p:anim>
                                    <p:anim calcmode="lin" valueType="num">
                                      <p:cBhvr additive="base">
                                        <p:cTn id="52" dur="500" fill="hold"/>
                                        <p:tgtEl>
                                          <p:spTgt spid="218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92313" y="260351"/>
            <a:ext cx="7467600" cy="652463"/>
          </a:xfrm>
        </p:spPr>
        <p:txBody>
          <a:bodyPr/>
          <a:lstStyle/>
          <a:p>
            <a:pPr eaLnBrk="1" hangingPunct="1">
              <a:defRPr/>
            </a:pPr>
            <a:r>
              <a:rPr lang="zh-CN" altLang="en-US" sz="3600" b="1" dirty="0"/>
              <a:t>期权概述</a:t>
            </a:r>
          </a:p>
        </p:txBody>
      </p:sp>
      <p:sp>
        <p:nvSpPr>
          <p:cNvPr id="645123" name="Rectangle 3"/>
          <p:cNvSpPr>
            <a:spLocks noGrp="1" noChangeArrowheads="1"/>
          </p:cNvSpPr>
          <p:nvPr>
            <p:ph type="body" idx="1"/>
          </p:nvPr>
        </p:nvSpPr>
        <p:spPr>
          <a:xfrm>
            <a:off x="1703389" y="1125539"/>
            <a:ext cx="8569325" cy="5183187"/>
          </a:xfrm>
        </p:spPr>
        <p:txBody>
          <a:bodyPr/>
          <a:lstStyle/>
          <a:p>
            <a:pPr eaLnBrk="1" hangingPunct="1"/>
            <a:r>
              <a:rPr lang="zh-CN" altLang="en-US" b="1">
                <a:solidFill>
                  <a:srgbClr val="FF0000"/>
                </a:solidFill>
                <a:latin typeface="方正姚体" pitchFamily="2" charset="-122"/>
                <a:ea typeface="方正姚体" pitchFamily="2" charset="-122"/>
              </a:rPr>
              <a:t>定义</a:t>
            </a:r>
          </a:p>
          <a:p>
            <a:pPr lvl="2" eaLnBrk="1" hangingPunct="1"/>
            <a:r>
              <a:rPr lang="zh-CN" altLang="en-US" sz="2800" b="1">
                <a:latin typeface="华文细黑" pitchFamily="2" charset="-122"/>
                <a:ea typeface="华文细黑" pitchFamily="2" charset="-122"/>
              </a:rPr>
              <a:t>所谓</a:t>
            </a:r>
            <a:r>
              <a:rPr lang="zh-CN" altLang="en-US" sz="2800" b="1">
                <a:solidFill>
                  <a:srgbClr val="FF0000"/>
                </a:solidFill>
                <a:latin typeface="华文细黑" pitchFamily="2" charset="-122"/>
                <a:ea typeface="华文细黑" pitchFamily="2" charset="-122"/>
              </a:rPr>
              <a:t>期权</a:t>
            </a:r>
            <a:r>
              <a:rPr kumimoji="1" lang="zh-CN" altLang="en-US" sz="2800" b="1">
                <a:solidFill>
                  <a:schemeClr val="hlink"/>
                </a:solidFill>
                <a:latin typeface="Times New Roman" pitchFamily="18" charset="0"/>
                <a:ea typeface="华文细黑" pitchFamily="2" charset="-122"/>
                <a:cs typeface="Times New Roman" pitchFamily="18" charset="0"/>
              </a:rPr>
              <a:t>（</a:t>
            </a:r>
            <a:r>
              <a:rPr kumimoji="1" lang="en-US" altLang="zh-CN" sz="2800" b="1">
                <a:solidFill>
                  <a:schemeClr val="hlink"/>
                </a:solidFill>
                <a:latin typeface="Times New Roman" pitchFamily="18" charset="0"/>
                <a:ea typeface="华文细黑" pitchFamily="2" charset="-122"/>
                <a:cs typeface="Times New Roman" pitchFamily="18" charset="0"/>
              </a:rPr>
              <a:t>Options</a:t>
            </a:r>
            <a:r>
              <a:rPr kumimoji="1" lang="zh-CN" altLang="en-US" sz="2800" b="1">
                <a:solidFill>
                  <a:schemeClr val="hlink"/>
                </a:solidFill>
                <a:latin typeface="Times New Roman" pitchFamily="18" charset="0"/>
                <a:ea typeface="华文细黑" pitchFamily="2" charset="-122"/>
                <a:cs typeface="Times New Roman" pitchFamily="18" charset="0"/>
              </a:rPr>
              <a:t>）</a:t>
            </a:r>
            <a:r>
              <a:rPr lang="zh-CN" altLang="en-US" sz="2800" b="1">
                <a:latin typeface="华文细黑" pitchFamily="2" charset="-122"/>
                <a:ea typeface="华文细黑" pitchFamily="2" charset="-122"/>
              </a:rPr>
              <a:t>，是一种能在未来某特定</a:t>
            </a:r>
            <a:endParaRPr lang="en-US" altLang="zh-CN" sz="2800" b="1">
              <a:latin typeface="华文细黑" pitchFamily="2" charset="-122"/>
              <a:ea typeface="华文细黑" pitchFamily="2" charset="-122"/>
            </a:endParaRPr>
          </a:p>
          <a:p>
            <a:pPr lvl="2" eaLnBrk="1" hangingPunct="1">
              <a:buFont typeface="Wingdings" pitchFamily="2" charset="2"/>
              <a:buNone/>
            </a:pPr>
            <a:r>
              <a:rPr lang="zh-CN" altLang="en-US" sz="2800" b="1">
                <a:latin typeface="华文细黑" pitchFamily="2" charset="-122"/>
                <a:ea typeface="华文细黑" pitchFamily="2" charset="-122"/>
              </a:rPr>
              <a:t>时间以特定价格买进或卖出一定数量的某种特定</a:t>
            </a:r>
            <a:endParaRPr lang="en-US" altLang="zh-CN" sz="2800" b="1">
              <a:latin typeface="华文细黑" pitchFamily="2" charset="-122"/>
              <a:ea typeface="华文细黑" pitchFamily="2" charset="-122"/>
            </a:endParaRPr>
          </a:p>
          <a:p>
            <a:pPr lvl="2" eaLnBrk="1" hangingPunct="1">
              <a:buFont typeface="Wingdings" pitchFamily="2" charset="2"/>
              <a:buNone/>
            </a:pPr>
            <a:r>
              <a:rPr lang="zh-CN" altLang="en-US" sz="2800" b="1">
                <a:latin typeface="华文细黑" pitchFamily="2" charset="-122"/>
                <a:ea typeface="华文细黑" pitchFamily="2" charset="-122"/>
              </a:rPr>
              <a:t>商品的</a:t>
            </a:r>
            <a:r>
              <a:rPr lang="zh-CN" altLang="en-US" sz="2800" b="1">
                <a:solidFill>
                  <a:srgbClr val="FF0000"/>
                </a:solidFill>
                <a:latin typeface="华文细黑" pitchFamily="2" charset="-122"/>
                <a:ea typeface="华文细黑" pitchFamily="2" charset="-122"/>
              </a:rPr>
              <a:t>权利</a:t>
            </a:r>
            <a:r>
              <a:rPr lang="zh-CN" altLang="en-US" sz="2800" b="1">
                <a:latin typeface="华文细黑" pitchFamily="2" charset="-122"/>
                <a:ea typeface="华文细黑" pitchFamily="2" charset="-122"/>
              </a:rPr>
              <a:t>。</a:t>
            </a:r>
          </a:p>
          <a:p>
            <a:pPr lvl="2" eaLnBrk="1" hangingPunct="1"/>
            <a:r>
              <a:rPr lang="zh-CN" altLang="en-US" sz="2800" b="1">
                <a:solidFill>
                  <a:srgbClr val="FF0000"/>
                </a:solidFill>
                <a:latin typeface="华文细黑" pitchFamily="2" charset="-122"/>
                <a:ea typeface="华文细黑" pitchFamily="2" charset="-122"/>
              </a:rPr>
              <a:t>金融期权</a:t>
            </a:r>
            <a:r>
              <a:rPr lang="zh-CN" altLang="en-US" sz="2800" b="1">
                <a:latin typeface="华文细黑" pitchFamily="2" charset="-122"/>
                <a:ea typeface="华文细黑" pitchFamily="2" charset="-122"/>
              </a:rPr>
              <a:t>就是以金融商品或金融期货合约为标</a:t>
            </a:r>
            <a:endParaRPr lang="en-US" altLang="zh-CN" sz="2800" b="1">
              <a:latin typeface="华文细黑" pitchFamily="2" charset="-122"/>
              <a:ea typeface="华文细黑" pitchFamily="2" charset="-122"/>
            </a:endParaRPr>
          </a:p>
          <a:p>
            <a:pPr lvl="2" eaLnBrk="1" hangingPunct="1">
              <a:buFont typeface="Wingdings" pitchFamily="2" charset="2"/>
              <a:buNone/>
            </a:pPr>
            <a:r>
              <a:rPr lang="zh-CN" altLang="en-US" sz="2800" b="1">
                <a:latin typeface="华文细黑" pitchFamily="2" charset="-122"/>
                <a:ea typeface="华文细黑" pitchFamily="2" charset="-122"/>
              </a:rPr>
              <a:t>的物的期权交易形式。</a:t>
            </a:r>
          </a:p>
          <a:p>
            <a:pPr lvl="2" eaLnBrk="1" hangingPunct="1"/>
            <a:r>
              <a:rPr lang="zh-CN" altLang="en-US" sz="2800" b="1">
                <a:solidFill>
                  <a:srgbClr val="FF0000"/>
                </a:solidFill>
                <a:latin typeface="华文细黑" pitchFamily="2" charset="-122"/>
                <a:ea typeface="华文细黑" pitchFamily="2" charset="-122"/>
              </a:rPr>
              <a:t>期权购买者</a:t>
            </a:r>
            <a:r>
              <a:rPr lang="zh-CN" altLang="en-US" sz="2800" b="1">
                <a:latin typeface="华文细黑" pitchFamily="2" charset="-122"/>
                <a:ea typeface="华文细黑" pitchFamily="2" charset="-122"/>
              </a:rPr>
              <a:t>向</a:t>
            </a:r>
            <a:r>
              <a:rPr lang="zh-CN" altLang="en-US" sz="2800" b="1">
                <a:solidFill>
                  <a:srgbClr val="FF0000"/>
                </a:solidFill>
                <a:latin typeface="华文细黑" pitchFamily="2" charset="-122"/>
                <a:ea typeface="华文细黑" pitchFamily="2" charset="-122"/>
              </a:rPr>
              <a:t>期权出售者</a:t>
            </a:r>
            <a:r>
              <a:rPr lang="zh-CN" altLang="en-US" sz="2800" b="1">
                <a:latin typeface="华文细黑" pitchFamily="2" charset="-122"/>
                <a:ea typeface="华文细黑" pitchFamily="2" charset="-122"/>
              </a:rPr>
              <a:t>支付一定费用后，就</a:t>
            </a:r>
            <a:endParaRPr lang="en-US" altLang="zh-CN" sz="2800" b="1">
              <a:latin typeface="华文细黑" pitchFamily="2" charset="-122"/>
              <a:ea typeface="华文细黑" pitchFamily="2" charset="-122"/>
            </a:endParaRPr>
          </a:p>
          <a:p>
            <a:pPr lvl="2" eaLnBrk="1" hangingPunct="1">
              <a:buFont typeface="Wingdings" pitchFamily="2" charset="2"/>
              <a:buNone/>
            </a:pPr>
            <a:r>
              <a:rPr lang="zh-CN" altLang="en-US" sz="2800" b="1">
                <a:latin typeface="华文细黑" pitchFamily="2" charset="-122"/>
                <a:ea typeface="华文细黑" pitchFamily="2" charset="-122"/>
              </a:rPr>
              <a:t>获得了在未来某特定时间以某一特定价格向期权</a:t>
            </a:r>
            <a:endParaRPr lang="en-US" altLang="zh-CN" sz="2800" b="1">
              <a:latin typeface="华文细黑" pitchFamily="2" charset="-122"/>
              <a:ea typeface="华文细黑" pitchFamily="2" charset="-122"/>
            </a:endParaRPr>
          </a:p>
          <a:p>
            <a:pPr lvl="2" eaLnBrk="1" hangingPunct="1">
              <a:buFont typeface="Wingdings" pitchFamily="2" charset="2"/>
              <a:buNone/>
            </a:pPr>
            <a:r>
              <a:rPr lang="zh-CN" altLang="en-US" sz="2800" b="1">
                <a:latin typeface="华文细黑" pitchFamily="2" charset="-122"/>
                <a:ea typeface="华文细黑" pitchFamily="2" charset="-122"/>
              </a:rPr>
              <a:t>售出者买进或卖出一定数量的某种金融商品或金</a:t>
            </a:r>
            <a:endParaRPr lang="en-US" altLang="zh-CN" sz="2800" b="1">
              <a:latin typeface="华文细黑" pitchFamily="2" charset="-122"/>
              <a:ea typeface="华文细黑" pitchFamily="2" charset="-122"/>
            </a:endParaRPr>
          </a:p>
          <a:p>
            <a:pPr lvl="2" eaLnBrk="1" hangingPunct="1">
              <a:buFont typeface="Wingdings" pitchFamily="2" charset="2"/>
              <a:buNone/>
            </a:pPr>
            <a:r>
              <a:rPr lang="zh-CN" altLang="en-US" sz="2800" b="1">
                <a:latin typeface="华文细黑" pitchFamily="2" charset="-122"/>
                <a:ea typeface="华文细黑" pitchFamily="2" charset="-122"/>
              </a:rPr>
              <a:t>融期货合约的权利。</a:t>
            </a:r>
          </a:p>
        </p:txBody>
      </p:sp>
    </p:spTree>
    <p:extLst>
      <p:ext uri="{BB962C8B-B14F-4D97-AF65-F5344CB8AC3E}">
        <p14:creationId xmlns:p14="http://schemas.microsoft.com/office/powerpoint/2010/main" val="3360288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23">
                                            <p:txEl>
                                              <p:pRg st="1" end="1"/>
                                            </p:txEl>
                                          </p:spTgt>
                                        </p:tgtEl>
                                        <p:attrNameLst>
                                          <p:attrName>style.visibility</p:attrName>
                                        </p:attrNameLst>
                                      </p:cBhvr>
                                      <p:to>
                                        <p:strVal val="visible"/>
                                      </p:to>
                                    </p:set>
                                    <p:animEffect transition="in" filter="blinds(horizontal)">
                                      <p:cBhvr>
                                        <p:cTn id="7" dur="500"/>
                                        <p:tgtEl>
                                          <p:spTgt spid="6451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23">
                                            <p:txEl>
                                              <p:pRg st="2" end="2"/>
                                            </p:txEl>
                                          </p:spTgt>
                                        </p:tgtEl>
                                        <p:attrNameLst>
                                          <p:attrName>style.visibility</p:attrName>
                                        </p:attrNameLst>
                                      </p:cBhvr>
                                      <p:to>
                                        <p:strVal val="visible"/>
                                      </p:to>
                                    </p:set>
                                    <p:animEffect transition="in" filter="blinds(horizontal)">
                                      <p:cBhvr>
                                        <p:cTn id="10" dur="500"/>
                                        <p:tgtEl>
                                          <p:spTgt spid="64512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5123">
                                            <p:txEl>
                                              <p:pRg st="3" end="3"/>
                                            </p:txEl>
                                          </p:spTgt>
                                        </p:tgtEl>
                                        <p:attrNameLst>
                                          <p:attrName>style.visibility</p:attrName>
                                        </p:attrNameLst>
                                      </p:cBhvr>
                                      <p:to>
                                        <p:strVal val="visible"/>
                                      </p:to>
                                    </p:set>
                                    <p:animEffect transition="in" filter="blinds(horizontal)">
                                      <p:cBhvr>
                                        <p:cTn id="13" dur="500"/>
                                        <p:tgtEl>
                                          <p:spTgt spid="64512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45123">
                                            <p:txEl>
                                              <p:pRg st="4" end="4"/>
                                            </p:txEl>
                                          </p:spTgt>
                                        </p:tgtEl>
                                        <p:attrNameLst>
                                          <p:attrName>style.visibility</p:attrName>
                                        </p:attrNameLst>
                                      </p:cBhvr>
                                      <p:to>
                                        <p:strVal val="visible"/>
                                      </p:to>
                                    </p:set>
                                    <p:animEffect transition="in" filter="blinds(horizontal)">
                                      <p:cBhvr>
                                        <p:cTn id="18" dur="500"/>
                                        <p:tgtEl>
                                          <p:spTgt spid="64512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45123">
                                            <p:txEl>
                                              <p:pRg st="5" end="5"/>
                                            </p:txEl>
                                          </p:spTgt>
                                        </p:tgtEl>
                                        <p:attrNameLst>
                                          <p:attrName>style.visibility</p:attrName>
                                        </p:attrNameLst>
                                      </p:cBhvr>
                                      <p:to>
                                        <p:strVal val="visible"/>
                                      </p:to>
                                    </p:set>
                                    <p:animEffect transition="in" filter="blinds(horizontal)">
                                      <p:cBhvr>
                                        <p:cTn id="21" dur="500"/>
                                        <p:tgtEl>
                                          <p:spTgt spid="64512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45123">
                                            <p:txEl>
                                              <p:pRg st="6" end="6"/>
                                            </p:txEl>
                                          </p:spTgt>
                                        </p:tgtEl>
                                        <p:attrNameLst>
                                          <p:attrName>style.visibility</p:attrName>
                                        </p:attrNameLst>
                                      </p:cBhvr>
                                      <p:to>
                                        <p:strVal val="visible"/>
                                      </p:to>
                                    </p:set>
                                    <p:animEffect transition="in" filter="blinds(horizontal)">
                                      <p:cBhvr>
                                        <p:cTn id="26" dur="500"/>
                                        <p:tgtEl>
                                          <p:spTgt spid="64512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45123">
                                            <p:txEl>
                                              <p:pRg st="7" end="7"/>
                                            </p:txEl>
                                          </p:spTgt>
                                        </p:tgtEl>
                                        <p:attrNameLst>
                                          <p:attrName>style.visibility</p:attrName>
                                        </p:attrNameLst>
                                      </p:cBhvr>
                                      <p:to>
                                        <p:strVal val="visible"/>
                                      </p:to>
                                    </p:set>
                                    <p:animEffect transition="in" filter="blinds(horizontal)">
                                      <p:cBhvr>
                                        <p:cTn id="29" dur="500"/>
                                        <p:tgtEl>
                                          <p:spTgt spid="64512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45123">
                                            <p:txEl>
                                              <p:pRg st="8" end="8"/>
                                            </p:txEl>
                                          </p:spTgt>
                                        </p:tgtEl>
                                        <p:attrNameLst>
                                          <p:attrName>style.visibility</p:attrName>
                                        </p:attrNameLst>
                                      </p:cBhvr>
                                      <p:to>
                                        <p:strVal val="visible"/>
                                      </p:to>
                                    </p:set>
                                    <p:animEffect transition="in" filter="blinds(horizontal)">
                                      <p:cBhvr>
                                        <p:cTn id="32" dur="500"/>
                                        <p:tgtEl>
                                          <p:spTgt spid="64512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45123">
                                            <p:txEl>
                                              <p:pRg st="9" end="9"/>
                                            </p:txEl>
                                          </p:spTgt>
                                        </p:tgtEl>
                                        <p:attrNameLst>
                                          <p:attrName>style.visibility</p:attrName>
                                        </p:attrNameLst>
                                      </p:cBhvr>
                                      <p:to>
                                        <p:strVal val="visible"/>
                                      </p:to>
                                    </p:set>
                                    <p:animEffect transition="in" filter="blinds(horizontal)">
                                      <p:cBhvr>
                                        <p:cTn id="35" dur="500"/>
                                        <p:tgtEl>
                                          <p:spTgt spid="645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3" name="Rectangle 3"/>
          <p:cNvSpPr>
            <a:spLocks noGrp="1"/>
          </p:cNvSpPr>
          <p:nvPr>
            <p:ph type="body" sz="half" idx="4294967295"/>
          </p:nvPr>
        </p:nvSpPr>
        <p:spPr>
          <a:xfrm>
            <a:off x="1847851" y="1916113"/>
            <a:ext cx="6251575" cy="3695700"/>
          </a:xfrm>
        </p:spPr>
        <p:txBody>
          <a:bodyPr/>
          <a:lstStyle/>
          <a:p>
            <a:pPr>
              <a:buFont typeface="Wingdings" pitchFamily="2" charset="2"/>
              <a:buNone/>
            </a:pPr>
            <a:r>
              <a:rPr lang="zh-CN" altLang="en-US" b="1">
                <a:solidFill>
                  <a:schemeClr val="hlink"/>
                </a:solidFill>
                <a:ea typeface="楷体_GB2312" pitchFamily="49" charset="-122"/>
              </a:rPr>
              <a:t>回顾：风险中性定价法</a:t>
            </a:r>
            <a:endParaRPr lang="zh-CN" altLang="en-US" b="1">
              <a:latin typeface="Comic Sans MS" pitchFamily="66" charset="0"/>
              <a:ea typeface="楷体_GB2312" pitchFamily="49" charset="-122"/>
            </a:endParaRPr>
          </a:p>
          <a:p>
            <a:r>
              <a:rPr lang="zh-CN" altLang="en-US" b="1" smtClean="0">
                <a:latin typeface="Comic Sans MS" pitchFamily="66" charset="0"/>
                <a:ea typeface="楷体_GB2312" pitchFamily="49" charset="-122"/>
              </a:rPr>
              <a:t>股票上升的概率为</a:t>
            </a:r>
            <a:r>
              <a:rPr lang="en-US" altLang="zh-CN" b="1" smtClean="0">
                <a:latin typeface="Times New Roman" pitchFamily="18" charset="0"/>
                <a:ea typeface="楷体_GB2312" pitchFamily="49" charset="-122"/>
              </a:rPr>
              <a:t>P</a:t>
            </a:r>
          </a:p>
          <a:p>
            <a:r>
              <a:rPr lang="zh-CN" altLang="en-US" b="1" smtClean="0">
                <a:latin typeface="Comic Sans MS" pitchFamily="66" charset="0"/>
                <a:ea typeface="楷体_GB2312" pitchFamily="49" charset="-122"/>
              </a:rPr>
              <a:t>股票未来期望值按无风险利率贴现的现值</a:t>
            </a:r>
            <a:r>
              <a:rPr lang="en-US" altLang="zh-CN" b="1" smtClean="0">
                <a:latin typeface="Comic Sans MS" pitchFamily="66" charset="0"/>
                <a:ea typeface="楷体_GB2312" pitchFamily="49" charset="-122"/>
              </a:rPr>
              <a:t>=</a:t>
            </a:r>
            <a:r>
              <a:rPr lang="zh-CN" altLang="en-US" b="1" smtClean="0">
                <a:latin typeface="Comic Sans MS" pitchFamily="66" charset="0"/>
                <a:ea typeface="楷体_GB2312" pitchFamily="49" charset="-122"/>
              </a:rPr>
              <a:t>股票当前价格</a:t>
            </a:r>
            <a:endParaRPr lang="zh-CN" altLang="en-US" sz="1000" b="1">
              <a:latin typeface="Comic Sans MS" pitchFamily="66" charset="0"/>
              <a:ea typeface="楷体_GB2312" pitchFamily="49" charset="-122"/>
            </a:endParaRPr>
          </a:p>
          <a:p>
            <a:r>
              <a:rPr lang="zh-CN" altLang="en-US" sz="2000" b="1">
                <a:latin typeface="Comic Sans MS" pitchFamily="66" charset="0"/>
                <a:ea typeface="楷体_GB2312" pitchFamily="49" charset="-122"/>
              </a:rPr>
              <a:t>则：</a:t>
            </a:r>
          </a:p>
        </p:txBody>
      </p:sp>
      <p:sp>
        <p:nvSpPr>
          <p:cNvPr id="113674" name="Oval 6"/>
          <p:cNvSpPr>
            <a:spLocks noChangeArrowheads="1"/>
          </p:cNvSpPr>
          <p:nvPr/>
        </p:nvSpPr>
        <p:spPr bwMode="auto">
          <a:xfrm>
            <a:off x="8299450" y="2673350"/>
            <a:ext cx="77788"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113675" name="Line 7"/>
          <p:cNvSpPr>
            <a:spLocks noChangeShapeType="1"/>
          </p:cNvSpPr>
          <p:nvPr/>
        </p:nvSpPr>
        <p:spPr bwMode="auto">
          <a:xfrm flipV="1">
            <a:off x="8364538" y="2019300"/>
            <a:ext cx="1312862" cy="654050"/>
          </a:xfrm>
          <a:prstGeom prst="line">
            <a:avLst/>
          </a:prstGeom>
          <a:noFill/>
          <a:ln w="9525">
            <a:solidFill>
              <a:schemeClr val="tx1"/>
            </a:solidFill>
            <a:round/>
            <a:headEnd/>
            <a:tailEnd/>
          </a:ln>
        </p:spPr>
        <p:txBody>
          <a:bodyPr/>
          <a:lstStyle/>
          <a:p>
            <a:endParaRPr lang="zh-CN" altLang="en-US"/>
          </a:p>
        </p:txBody>
      </p:sp>
      <p:sp>
        <p:nvSpPr>
          <p:cNvPr id="113676" name="Line 8"/>
          <p:cNvSpPr>
            <a:spLocks noChangeShapeType="1"/>
          </p:cNvSpPr>
          <p:nvPr/>
        </p:nvSpPr>
        <p:spPr bwMode="auto">
          <a:xfrm rot="5400000" flipV="1">
            <a:off x="8668544" y="2432844"/>
            <a:ext cx="654050" cy="1236662"/>
          </a:xfrm>
          <a:prstGeom prst="line">
            <a:avLst/>
          </a:prstGeom>
          <a:noFill/>
          <a:ln w="9525">
            <a:solidFill>
              <a:schemeClr val="tx1"/>
            </a:solidFill>
            <a:round/>
            <a:headEnd/>
            <a:tailEnd/>
          </a:ln>
        </p:spPr>
        <p:txBody>
          <a:bodyPr/>
          <a:lstStyle/>
          <a:p>
            <a:endParaRPr lang="zh-CN" altLang="en-US"/>
          </a:p>
        </p:txBody>
      </p:sp>
      <p:sp>
        <p:nvSpPr>
          <p:cNvPr id="113677" name="Oval 9"/>
          <p:cNvSpPr>
            <a:spLocks noChangeArrowheads="1"/>
          </p:cNvSpPr>
          <p:nvPr/>
        </p:nvSpPr>
        <p:spPr bwMode="auto">
          <a:xfrm>
            <a:off x="9613900" y="3378200"/>
            <a:ext cx="76200"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113678" name="Oval 10"/>
          <p:cNvSpPr>
            <a:spLocks noChangeArrowheads="1"/>
          </p:cNvSpPr>
          <p:nvPr/>
        </p:nvSpPr>
        <p:spPr bwMode="auto">
          <a:xfrm>
            <a:off x="9690100" y="1968500"/>
            <a:ext cx="77788"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aphicFrame>
        <p:nvGraphicFramePr>
          <p:cNvPr id="113666" name="Object 11"/>
          <p:cNvGraphicFramePr>
            <a:graphicFrameLocks noGrp="1" noChangeAspect="1"/>
          </p:cNvGraphicFramePr>
          <p:nvPr>
            <p:ph sz="quarter" idx="4294967295"/>
          </p:nvPr>
        </p:nvGraphicFramePr>
        <p:xfrm>
          <a:off x="8112126" y="2420939"/>
          <a:ext cx="149225" cy="581025"/>
        </p:xfrm>
        <a:graphic>
          <a:graphicData uri="http://schemas.openxmlformats.org/presentationml/2006/ole">
            <mc:AlternateContent xmlns:mc="http://schemas.openxmlformats.org/markup-compatibility/2006">
              <mc:Choice xmlns:v="urn:schemas-microsoft-com:vml" Requires="v">
                <p:oleObj spid="_x0000_s7184" name="Equation" r:id="rId3" imgW="253800" imgH="736560" progId="Equation.DSMT4">
                  <p:embed/>
                </p:oleObj>
              </mc:Choice>
              <mc:Fallback>
                <p:oleObj name="Equation" r:id="rId3" imgW="253800" imgH="736560" progId="Equation.DSMT4">
                  <p:embed/>
                  <p:pic>
                    <p:nvPicPr>
                      <p:cNvPr id="11366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6" y="2420939"/>
                        <a:ext cx="1492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67" name="Object 12"/>
          <p:cNvGraphicFramePr>
            <a:graphicFrameLocks noChangeAspect="1"/>
          </p:cNvGraphicFramePr>
          <p:nvPr/>
        </p:nvGraphicFramePr>
        <p:xfrm>
          <a:off x="9767888" y="1676400"/>
          <a:ext cx="290512" cy="590550"/>
        </p:xfrm>
        <a:graphic>
          <a:graphicData uri="http://schemas.openxmlformats.org/presentationml/2006/ole">
            <mc:AlternateContent xmlns:mc="http://schemas.openxmlformats.org/markup-compatibility/2006">
              <mc:Choice xmlns:v="urn:schemas-microsoft-com:vml" Requires="v">
                <p:oleObj spid="_x0000_s7185" name="Equation" r:id="rId5" imgW="368280" imgH="749160" progId="Equation.DSMT4">
                  <p:embed/>
                </p:oleObj>
              </mc:Choice>
              <mc:Fallback>
                <p:oleObj name="Equation" r:id="rId5" imgW="368280" imgH="749160" progId="Equation.DSMT4">
                  <p:embed/>
                  <p:pic>
                    <p:nvPicPr>
                      <p:cNvPr id="113667"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7888" y="1676400"/>
                        <a:ext cx="29051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68" name="Object 13"/>
          <p:cNvGraphicFramePr>
            <a:graphicFrameLocks noChangeAspect="1"/>
          </p:cNvGraphicFramePr>
          <p:nvPr/>
        </p:nvGraphicFramePr>
        <p:xfrm>
          <a:off x="9694864" y="3067050"/>
          <a:ext cx="301625" cy="590550"/>
        </p:xfrm>
        <a:graphic>
          <a:graphicData uri="http://schemas.openxmlformats.org/presentationml/2006/ole">
            <mc:AlternateContent xmlns:mc="http://schemas.openxmlformats.org/markup-compatibility/2006">
              <mc:Choice xmlns:v="urn:schemas-microsoft-com:vml" Requires="v">
                <p:oleObj spid="_x0000_s7186" name="Equation" r:id="rId7" imgW="380880" imgH="749160" progId="Equation.DSMT4">
                  <p:embed/>
                </p:oleObj>
              </mc:Choice>
              <mc:Fallback>
                <p:oleObj name="Equation" r:id="rId7" imgW="380880" imgH="749160" progId="Equation.DSMT4">
                  <p:embed/>
                  <p:pic>
                    <p:nvPicPr>
                      <p:cNvPr id="113668"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4864" y="3067050"/>
                        <a:ext cx="3016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0" name="Object 14"/>
          <p:cNvGraphicFramePr>
            <a:graphicFrameLocks noChangeAspect="1"/>
          </p:cNvGraphicFramePr>
          <p:nvPr/>
        </p:nvGraphicFramePr>
        <p:xfrm>
          <a:off x="2209800" y="4038600"/>
          <a:ext cx="4191000" cy="533400"/>
        </p:xfrm>
        <a:graphic>
          <a:graphicData uri="http://schemas.openxmlformats.org/presentationml/2006/ole">
            <mc:AlternateContent xmlns:mc="http://schemas.openxmlformats.org/markup-compatibility/2006">
              <mc:Choice xmlns:v="urn:schemas-microsoft-com:vml" Requires="v">
                <p:oleObj spid="_x0000_s7187" name="Equation" r:id="rId9" imgW="3327120" imgH="368280" progId="Equation.DSMT4">
                  <p:embed/>
                </p:oleObj>
              </mc:Choice>
              <mc:Fallback>
                <p:oleObj name="Equation" r:id="rId9" imgW="3327120" imgH="368280" progId="Equation.DSMT4">
                  <p:embed/>
                  <p:pic>
                    <p:nvPicPr>
                      <p:cNvPr id="18843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038600"/>
                        <a:ext cx="4191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1" name="Object 15"/>
          <p:cNvGraphicFramePr>
            <a:graphicFrameLocks noChangeAspect="1"/>
          </p:cNvGraphicFramePr>
          <p:nvPr/>
        </p:nvGraphicFramePr>
        <p:xfrm>
          <a:off x="2895600" y="5029200"/>
          <a:ext cx="4114800" cy="685800"/>
        </p:xfrm>
        <a:graphic>
          <a:graphicData uri="http://schemas.openxmlformats.org/presentationml/2006/ole">
            <mc:AlternateContent xmlns:mc="http://schemas.openxmlformats.org/markup-compatibility/2006">
              <mc:Choice xmlns:v="urn:schemas-microsoft-com:vml" Requires="v">
                <p:oleObj spid="_x0000_s7188" name="Equation" r:id="rId11" imgW="1701720" imgH="253800" progId="Equation.DSMT4">
                  <p:embed/>
                </p:oleObj>
              </mc:Choice>
              <mc:Fallback>
                <p:oleObj name="Equation" r:id="rId11" imgW="1701720" imgH="253800" progId="Equation.DSMT4">
                  <p:embed/>
                  <p:pic>
                    <p:nvPicPr>
                      <p:cNvPr id="188431"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5029200"/>
                        <a:ext cx="4114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2" name="Object 16"/>
          <p:cNvGraphicFramePr>
            <a:graphicFrameLocks noChangeAspect="1"/>
          </p:cNvGraphicFramePr>
          <p:nvPr/>
        </p:nvGraphicFramePr>
        <p:xfrm>
          <a:off x="7175500" y="3860801"/>
          <a:ext cx="1752600" cy="811213"/>
        </p:xfrm>
        <a:graphic>
          <a:graphicData uri="http://schemas.openxmlformats.org/presentationml/2006/ole">
            <mc:AlternateContent xmlns:mc="http://schemas.openxmlformats.org/markup-compatibility/2006">
              <mc:Choice xmlns:v="urn:schemas-microsoft-com:vml" Requires="v">
                <p:oleObj spid="_x0000_s7189" r:id="rId13" imgW="901309" imgH="418918" progId="Equation.DSMT4">
                  <p:embed/>
                </p:oleObj>
              </mc:Choice>
              <mc:Fallback>
                <p:oleObj r:id="rId13" imgW="901309" imgH="418918" progId="Equation.DSMT4">
                  <p:embed/>
                  <p:pic>
                    <p:nvPicPr>
                      <p:cNvPr id="188432"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75500" y="3860801"/>
                        <a:ext cx="17526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3" name="Object 17"/>
          <p:cNvGraphicFramePr>
            <a:graphicFrameLocks noChangeAspect="1"/>
          </p:cNvGraphicFramePr>
          <p:nvPr/>
        </p:nvGraphicFramePr>
        <p:xfrm>
          <a:off x="6527800" y="4149726"/>
          <a:ext cx="533400" cy="441325"/>
        </p:xfrm>
        <a:graphic>
          <a:graphicData uri="http://schemas.openxmlformats.org/presentationml/2006/ole">
            <mc:AlternateContent xmlns:mc="http://schemas.openxmlformats.org/markup-compatibility/2006">
              <mc:Choice xmlns:v="urn:schemas-microsoft-com:vml" Requires="v">
                <p:oleObj spid="_x0000_s7190" name="Equation" r:id="rId15" imgW="190440" imgH="152280" progId="Equation.DSMT4">
                  <p:embed/>
                </p:oleObj>
              </mc:Choice>
              <mc:Fallback>
                <p:oleObj name="Equation" r:id="rId15" imgW="190440" imgH="152280" progId="Equation.DSMT4">
                  <p:embed/>
                  <p:pic>
                    <p:nvPicPr>
                      <p:cNvPr id="188433"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27800" y="4149726"/>
                        <a:ext cx="533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34" name="AutoShape 18"/>
          <p:cNvSpPr>
            <a:spLocks/>
          </p:cNvSpPr>
          <p:nvPr/>
        </p:nvSpPr>
        <p:spPr bwMode="auto">
          <a:xfrm>
            <a:off x="7391401" y="5013325"/>
            <a:ext cx="3095625" cy="503238"/>
          </a:xfrm>
          <a:prstGeom prst="borderCallout2">
            <a:avLst>
              <a:gd name="adj1" fmla="val 18750"/>
              <a:gd name="adj2" fmla="val -2463"/>
              <a:gd name="adj3" fmla="val 18750"/>
              <a:gd name="adj4" fmla="val -3384"/>
              <a:gd name="adj5" fmla="val -110940"/>
              <a:gd name="adj6" fmla="val -4306"/>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en-US" altLang="zh-CN" sz="2800" b="1">
                <a:latin typeface="Times New Roman" pitchFamily="18" charset="0"/>
                <a:ea typeface="华文仿宋" pitchFamily="2" charset="-122"/>
              </a:rPr>
              <a:t>P</a:t>
            </a:r>
            <a:r>
              <a:rPr lang="zh-CN" altLang="en-US" sz="2800" b="1">
                <a:latin typeface="Times New Roman" pitchFamily="18" charset="0"/>
                <a:ea typeface="华文仿宋" pitchFamily="2" charset="-122"/>
              </a:rPr>
              <a:t>为风险中性概率</a:t>
            </a:r>
          </a:p>
        </p:txBody>
      </p:sp>
      <p:sp>
        <p:nvSpPr>
          <p:cNvPr id="113680" name="TextBox 4"/>
          <p:cNvSpPr txBox="1">
            <a:spLocks noChangeArrowheads="1"/>
          </p:cNvSpPr>
          <p:nvPr/>
        </p:nvSpPr>
        <p:spPr bwMode="auto">
          <a:xfrm>
            <a:off x="1919289" y="1196975"/>
            <a:ext cx="5113337" cy="522288"/>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二叉树定价法：单期的情形</a:t>
            </a:r>
          </a:p>
        </p:txBody>
      </p:sp>
      <p:sp>
        <p:nvSpPr>
          <p:cNvPr id="18" name="TextBox 4"/>
          <p:cNvSpPr txBox="1">
            <a:spLocks noChangeArrowheads="1"/>
          </p:cNvSpPr>
          <p:nvPr/>
        </p:nvSpPr>
        <p:spPr bwMode="auto">
          <a:xfrm>
            <a:off x="2135189" y="333376"/>
            <a:ext cx="5113337" cy="646113"/>
          </a:xfrm>
          <a:prstGeom prst="rect">
            <a:avLst/>
          </a:prstGeom>
          <a:noFill/>
          <a:ln w="9525">
            <a:noFill/>
            <a:miter lim="800000"/>
            <a:headEnd/>
            <a:tailEnd/>
          </a:ln>
        </p:spPr>
        <p:txBody>
          <a:bodyPr>
            <a:spAutoFit/>
          </a:bodyPr>
          <a:lstStyle/>
          <a:p>
            <a:pPr algn="l">
              <a:defRPr/>
            </a:pPr>
            <a:r>
              <a:rPr lang="zh-CN" altLang="en-US" sz="3600" b="1" dirty="0">
                <a:latin typeface="+mj-ea"/>
                <a:ea typeface="+mj-ea"/>
              </a:rPr>
              <a:t>二叉树定价法</a:t>
            </a:r>
          </a:p>
        </p:txBody>
      </p:sp>
      <p:sp>
        <p:nvSpPr>
          <p:cNvPr id="20" name="线形标注 2 19"/>
          <p:cNvSpPr/>
          <p:nvPr/>
        </p:nvSpPr>
        <p:spPr>
          <a:xfrm>
            <a:off x="3863976" y="5805489"/>
            <a:ext cx="5184775" cy="503237"/>
          </a:xfrm>
          <a:prstGeom prst="borderCallout2">
            <a:avLst>
              <a:gd name="adj1" fmla="val 28671"/>
              <a:gd name="adj2" fmla="val -6496"/>
              <a:gd name="adj3" fmla="val 28671"/>
              <a:gd name="adj4" fmla="val -12993"/>
              <a:gd name="adj5" fmla="val -83270"/>
              <a:gd name="adj6" fmla="val -129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en-US" altLang="zh-CN" sz="2800" b="1" dirty="0">
              <a:solidFill>
                <a:schemeClr val="tx1"/>
              </a:solidFill>
              <a:latin typeface="Arial" pitchFamily="34" charset="0"/>
              <a:ea typeface="华文仿宋" pitchFamily="2" charset="-122"/>
            </a:endParaRPr>
          </a:p>
          <a:p>
            <a:pPr algn="l">
              <a:defRPr/>
            </a:pPr>
            <a:r>
              <a:rPr lang="zh-CN" altLang="en-US" sz="2800" b="1" dirty="0">
                <a:solidFill>
                  <a:schemeClr val="tx1"/>
                </a:solidFill>
                <a:latin typeface="Arial" pitchFamily="34" charset="0"/>
                <a:ea typeface="华文仿宋" pitchFamily="2" charset="-122"/>
              </a:rPr>
              <a:t>未来现金流的无风险利率贴现</a:t>
            </a:r>
          </a:p>
          <a:p>
            <a:pPr algn="l">
              <a:defRPr/>
            </a:pPr>
            <a:endParaRPr lang="zh-CN" altLang="en-US" sz="2800" dirty="0"/>
          </a:p>
        </p:txBody>
      </p:sp>
    </p:spTree>
    <p:extLst>
      <p:ext uri="{BB962C8B-B14F-4D97-AF65-F5344CB8AC3E}">
        <p14:creationId xmlns:p14="http://schemas.microsoft.com/office/powerpoint/2010/main" val="162048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30"/>
                                        </p:tgtEl>
                                        <p:attrNameLst>
                                          <p:attrName>style.visibility</p:attrName>
                                        </p:attrNameLst>
                                      </p:cBhvr>
                                      <p:to>
                                        <p:strVal val="visible"/>
                                      </p:to>
                                    </p:set>
                                    <p:animEffect transition="in" filter="blinds(horizontal)">
                                      <p:cBhvr>
                                        <p:cTn id="7" dur="500"/>
                                        <p:tgtEl>
                                          <p:spTgt spid="1884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8433"/>
                                        </p:tgtEl>
                                        <p:attrNameLst>
                                          <p:attrName>style.visibility</p:attrName>
                                        </p:attrNameLst>
                                      </p:cBhvr>
                                      <p:to>
                                        <p:strVal val="visible"/>
                                      </p:to>
                                    </p:set>
                                    <p:anim calcmode="lin" valueType="num">
                                      <p:cBhvr additive="base">
                                        <p:cTn id="12" dur="500" fill="hold"/>
                                        <p:tgtEl>
                                          <p:spTgt spid="188433"/>
                                        </p:tgtEl>
                                        <p:attrNameLst>
                                          <p:attrName>ppt_x</p:attrName>
                                        </p:attrNameLst>
                                      </p:cBhvr>
                                      <p:tavLst>
                                        <p:tav tm="0">
                                          <p:val>
                                            <p:strVal val="#ppt_x"/>
                                          </p:val>
                                        </p:tav>
                                        <p:tav tm="100000">
                                          <p:val>
                                            <p:strVal val="#ppt_x"/>
                                          </p:val>
                                        </p:tav>
                                      </p:tavLst>
                                    </p:anim>
                                    <p:anim calcmode="lin" valueType="num">
                                      <p:cBhvr additive="base">
                                        <p:cTn id="13" dur="500" fill="hold"/>
                                        <p:tgtEl>
                                          <p:spTgt spid="1884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8432"/>
                                        </p:tgtEl>
                                        <p:attrNameLst>
                                          <p:attrName>style.visibility</p:attrName>
                                        </p:attrNameLst>
                                      </p:cBhvr>
                                      <p:to>
                                        <p:strVal val="visible"/>
                                      </p:to>
                                    </p:set>
                                    <p:animEffect transition="in" filter="blinds(horizontal)">
                                      <p:cBhvr>
                                        <p:cTn id="18" dur="500"/>
                                        <p:tgtEl>
                                          <p:spTgt spid="18843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8431"/>
                                        </p:tgtEl>
                                        <p:attrNameLst>
                                          <p:attrName>style.visibility</p:attrName>
                                        </p:attrNameLst>
                                      </p:cBhvr>
                                      <p:to>
                                        <p:strVal val="visible"/>
                                      </p:to>
                                    </p:set>
                                    <p:anim calcmode="lin" valueType="num">
                                      <p:cBhvr additive="base">
                                        <p:cTn id="23" dur="500" fill="hold"/>
                                        <p:tgtEl>
                                          <p:spTgt spid="188431"/>
                                        </p:tgtEl>
                                        <p:attrNameLst>
                                          <p:attrName>ppt_x</p:attrName>
                                        </p:attrNameLst>
                                      </p:cBhvr>
                                      <p:tavLst>
                                        <p:tav tm="0">
                                          <p:val>
                                            <p:strVal val="#ppt_x"/>
                                          </p:val>
                                        </p:tav>
                                        <p:tav tm="100000">
                                          <p:val>
                                            <p:strVal val="#ppt_x"/>
                                          </p:val>
                                        </p:tav>
                                      </p:tavLst>
                                    </p:anim>
                                    <p:anim calcmode="lin" valueType="num">
                                      <p:cBhvr additive="base">
                                        <p:cTn id="24" dur="500" fill="hold"/>
                                        <p:tgtEl>
                                          <p:spTgt spid="1884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88434"/>
                                        </p:tgtEl>
                                        <p:attrNameLst>
                                          <p:attrName>style.visibility</p:attrName>
                                        </p:attrNameLst>
                                      </p:cBhvr>
                                      <p:to>
                                        <p:strVal val="visible"/>
                                      </p:to>
                                    </p:set>
                                    <p:anim calcmode="lin" valueType="num">
                                      <p:cBhvr additive="base">
                                        <p:cTn id="29" dur="500" fill="hold"/>
                                        <p:tgtEl>
                                          <p:spTgt spid="188434"/>
                                        </p:tgtEl>
                                        <p:attrNameLst>
                                          <p:attrName>ppt_x</p:attrName>
                                        </p:attrNameLst>
                                      </p:cBhvr>
                                      <p:tavLst>
                                        <p:tav tm="0">
                                          <p:val>
                                            <p:strVal val="1+#ppt_w/2"/>
                                          </p:val>
                                        </p:tav>
                                        <p:tav tm="100000">
                                          <p:val>
                                            <p:strVal val="#ppt_x"/>
                                          </p:val>
                                        </p:tav>
                                      </p:tavLst>
                                    </p:anim>
                                    <p:anim calcmode="lin" valueType="num">
                                      <p:cBhvr additive="base">
                                        <p:cTn id="30" dur="500" fill="hold"/>
                                        <p:tgtEl>
                                          <p:spTgt spid="18843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4" grpId="0" animBg="1"/>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p:cNvSpPr>
          <p:nvPr>
            <p:ph type="body" sz="half" idx="4294967295"/>
          </p:nvPr>
        </p:nvSpPr>
        <p:spPr>
          <a:xfrm>
            <a:off x="1992314" y="1268414"/>
            <a:ext cx="8135937" cy="4873625"/>
          </a:xfrm>
        </p:spPr>
        <p:txBody>
          <a:bodyPr/>
          <a:lstStyle/>
          <a:p>
            <a:pPr>
              <a:buFont typeface="Wingdings" pitchFamily="2" charset="2"/>
              <a:buNone/>
            </a:pPr>
            <a:r>
              <a:rPr lang="zh-CN" altLang="en-US" b="1">
                <a:solidFill>
                  <a:schemeClr val="hlink"/>
                </a:solidFill>
                <a:latin typeface="Comic Sans MS" pitchFamily="66" charset="0"/>
                <a:ea typeface="楷体_GB2312" pitchFamily="49" charset="-122"/>
              </a:rPr>
              <a:t>   算例：</a:t>
            </a:r>
            <a:endParaRPr lang="zh-CN" altLang="en-US" sz="3200" b="1">
              <a:solidFill>
                <a:srgbClr val="FF0000"/>
              </a:solidFill>
              <a:latin typeface="Comic Sans MS" pitchFamily="66" charset="0"/>
              <a:ea typeface="楷体_GB2312" pitchFamily="49" charset="-122"/>
            </a:endParaRPr>
          </a:p>
          <a:p>
            <a:r>
              <a:rPr lang="zh-CN" altLang="en-US" b="1" smtClean="0">
                <a:latin typeface="Times New Roman" pitchFamily="18" charset="0"/>
                <a:ea typeface="楷体_GB2312" pitchFamily="49" charset="-122"/>
              </a:rPr>
              <a:t>假设一种不支付红利股票目前的市价为</a:t>
            </a:r>
            <a:r>
              <a:rPr lang="en-US" altLang="zh-CN" b="1" smtClean="0">
                <a:latin typeface="Times New Roman" pitchFamily="18" charset="0"/>
                <a:ea typeface="楷体_GB2312" pitchFamily="49" charset="-122"/>
              </a:rPr>
              <a:t>10</a:t>
            </a:r>
            <a:r>
              <a:rPr lang="zh-CN" altLang="en-US" b="1" smtClean="0">
                <a:latin typeface="Times New Roman" pitchFamily="18" charset="0"/>
                <a:ea typeface="楷体_GB2312" pitchFamily="49" charset="-122"/>
              </a:rPr>
              <a:t>元，在</a:t>
            </a:r>
            <a:r>
              <a:rPr lang="en-US" altLang="zh-CN" b="1" smtClean="0">
                <a:latin typeface="Times New Roman" pitchFamily="18" charset="0"/>
                <a:ea typeface="楷体_GB2312" pitchFamily="49" charset="-122"/>
              </a:rPr>
              <a:t>3</a:t>
            </a:r>
            <a:r>
              <a:rPr lang="zh-CN" altLang="en-US" b="1" smtClean="0">
                <a:latin typeface="Times New Roman" pitchFamily="18" charset="0"/>
                <a:ea typeface="楷体_GB2312" pitchFamily="49" charset="-122"/>
              </a:rPr>
              <a:t>个月后，该股票价格要么是</a:t>
            </a:r>
            <a:r>
              <a:rPr lang="en-US" altLang="zh-CN" b="1" smtClean="0">
                <a:latin typeface="Times New Roman" pitchFamily="18" charset="0"/>
                <a:ea typeface="楷体_GB2312" pitchFamily="49" charset="-122"/>
              </a:rPr>
              <a:t>11</a:t>
            </a:r>
            <a:r>
              <a:rPr lang="zh-CN" altLang="en-US" b="1" smtClean="0">
                <a:latin typeface="Times New Roman" pitchFamily="18" charset="0"/>
                <a:ea typeface="楷体_GB2312" pitchFamily="49" charset="-122"/>
              </a:rPr>
              <a:t>元，要么是</a:t>
            </a:r>
            <a:r>
              <a:rPr lang="en-US" altLang="zh-CN" b="1" smtClean="0">
                <a:latin typeface="Times New Roman" pitchFamily="18" charset="0"/>
                <a:ea typeface="楷体_GB2312" pitchFamily="49" charset="-122"/>
              </a:rPr>
              <a:t>9</a:t>
            </a:r>
            <a:r>
              <a:rPr lang="zh-CN" altLang="en-US" b="1" smtClean="0">
                <a:latin typeface="Times New Roman" pitchFamily="18" charset="0"/>
                <a:ea typeface="楷体_GB2312" pitchFamily="49" charset="-122"/>
              </a:rPr>
              <a:t>元。假设现在的无风险年利率等于</a:t>
            </a:r>
            <a:r>
              <a:rPr lang="en-US" altLang="zh-CN" b="1" smtClean="0">
                <a:latin typeface="Times New Roman" pitchFamily="18" charset="0"/>
                <a:ea typeface="楷体_GB2312" pitchFamily="49" charset="-122"/>
              </a:rPr>
              <a:t>10%</a:t>
            </a:r>
            <a:r>
              <a:rPr lang="zh-CN" altLang="en-US" b="1" smtClean="0">
                <a:latin typeface="Times New Roman" pitchFamily="18" charset="0"/>
                <a:ea typeface="楷体_GB2312" pitchFamily="49" charset="-122"/>
              </a:rPr>
              <a:t>，现在我们要找出一份</a:t>
            </a:r>
            <a:r>
              <a:rPr lang="en-US" altLang="zh-CN" b="1" smtClean="0">
                <a:latin typeface="Times New Roman" pitchFamily="18" charset="0"/>
                <a:ea typeface="楷体_GB2312" pitchFamily="49" charset="-122"/>
              </a:rPr>
              <a:t>3</a:t>
            </a:r>
            <a:r>
              <a:rPr lang="zh-CN" altLang="en-US" b="1" smtClean="0">
                <a:latin typeface="Times New Roman" pitchFamily="18" charset="0"/>
                <a:ea typeface="楷体_GB2312" pitchFamily="49" charset="-122"/>
              </a:rPr>
              <a:t>个月期协议价格为</a:t>
            </a:r>
            <a:r>
              <a:rPr lang="en-US" altLang="zh-CN" b="1" smtClean="0">
                <a:latin typeface="Times New Roman" pitchFamily="18" charset="0"/>
                <a:ea typeface="楷体_GB2312" pitchFamily="49" charset="-122"/>
              </a:rPr>
              <a:t>10.5</a:t>
            </a:r>
            <a:r>
              <a:rPr lang="zh-CN" altLang="en-US" b="1" smtClean="0">
                <a:latin typeface="Times New Roman" pitchFamily="18" charset="0"/>
                <a:ea typeface="楷体_GB2312" pitchFamily="49" charset="-122"/>
              </a:rPr>
              <a:t>元的该股票欧式看涨期权的价值。</a:t>
            </a:r>
          </a:p>
          <a:p>
            <a:pPr lvl="1"/>
            <a:r>
              <a:rPr lang="zh-CN" altLang="en-US" b="1">
                <a:latin typeface="Times New Roman" pitchFamily="18" charset="0"/>
                <a:ea typeface="楷体_GB2312" pitchFamily="49" charset="-122"/>
              </a:rPr>
              <a:t>设股票上升的概率为</a:t>
            </a:r>
            <a:r>
              <a:rPr lang="en-US" altLang="zh-CN" b="1">
                <a:latin typeface="Times New Roman" pitchFamily="18" charset="0"/>
                <a:ea typeface="楷体_GB2312" pitchFamily="49" charset="-122"/>
              </a:rPr>
              <a:t>P</a:t>
            </a:r>
            <a:r>
              <a:rPr lang="zh-CN" altLang="en-US" b="1">
                <a:latin typeface="Times New Roman" pitchFamily="18" charset="0"/>
                <a:ea typeface="楷体_GB2312" pitchFamily="49" charset="-122"/>
              </a:rPr>
              <a:t>，下降则为</a:t>
            </a:r>
            <a:r>
              <a:rPr lang="en-US" altLang="zh-CN" b="1">
                <a:latin typeface="Times New Roman" pitchFamily="18" charset="0"/>
                <a:ea typeface="楷体_GB2312" pitchFamily="49" charset="-122"/>
              </a:rPr>
              <a:t>1-P</a:t>
            </a:r>
          </a:p>
          <a:p>
            <a:pPr lvl="1"/>
            <a:r>
              <a:rPr lang="en-US" altLang="zh-CN" b="1">
                <a:latin typeface="Times New Roman" pitchFamily="18" charset="0"/>
                <a:ea typeface="楷体_GB2312" pitchFamily="49" charset="-122"/>
              </a:rPr>
              <a:t>P</a:t>
            </a:r>
            <a:r>
              <a:rPr lang="zh-CN" altLang="en-US" b="1">
                <a:latin typeface="Times New Roman" pitchFamily="18" charset="0"/>
                <a:ea typeface="楷体_GB2312" pitchFamily="49" charset="-122"/>
              </a:rPr>
              <a:t>：风险中性概率，由股票价格变动情况和利率所决定</a:t>
            </a:r>
          </a:p>
          <a:p>
            <a:pPr lvl="1"/>
            <a:r>
              <a:rPr lang="en-US" altLang="zh-CN" b="1">
                <a:latin typeface="Times New Roman" pitchFamily="18" charset="0"/>
                <a:ea typeface="楷体_GB2312" pitchFamily="49" charset="-122"/>
              </a:rPr>
              <a:t>P</a:t>
            </a:r>
            <a:r>
              <a:rPr lang="zh-CN" altLang="en-US" b="1">
                <a:latin typeface="Times New Roman" pitchFamily="18" charset="0"/>
                <a:ea typeface="楷体_GB2312" pitchFamily="49" charset="-122"/>
              </a:rPr>
              <a:t>的计算：</a:t>
            </a:r>
          </a:p>
          <a:p>
            <a:pPr lvl="1"/>
            <a:r>
              <a:rPr lang="zh-CN" altLang="en-US" b="1">
                <a:latin typeface="Times New Roman" pitchFamily="18" charset="0"/>
                <a:ea typeface="楷体_GB2312" pitchFamily="49" charset="-122"/>
              </a:rPr>
              <a:t>得出，</a:t>
            </a:r>
            <a:r>
              <a:rPr lang="en-US" altLang="zh-CN" b="1">
                <a:latin typeface="Times New Roman" pitchFamily="18" charset="0"/>
                <a:ea typeface="楷体_GB2312" pitchFamily="49" charset="-122"/>
              </a:rPr>
              <a:t>P=0.6266</a:t>
            </a:r>
          </a:p>
          <a:p>
            <a:pPr lvl="1"/>
            <a:r>
              <a:rPr lang="zh-CN" altLang="en-US" b="1">
                <a:latin typeface="Times New Roman" pitchFamily="18" charset="0"/>
                <a:ea typeface="楷体_GB2312" pitchFamily="49" charset="-122"/>
              </a:rPr>
              <a:t>根据风险中性定价原理，该期权的价值为：</a:t>
            </a:r>
          </a:p>
        </p:txBody>
      </p:sp>
      <p:graphicFrame>
        <p:nvGraphicFramePr>
          <p:cNvPr id="185348" name="Object 4"/>
          <p:cNvGraphicFramePr>
            <a:graphicFrameLocks noChangeAspect="1"/>
          </p:cNvGraphicFramePr>
          <p:nvPr/>
        </p:nvGraphicFramePr>
        <p:xfrm>
          <a:off x="4367213" y="4221163"/>
          <a:ext cx="3744912" cy="506412"/>
        </p:xfrm>
        <a:graphic>
          <a:graphicData uri="http://schemas.openxmlformats.org/presentationml/2006/ole">
            <mc:AlternateContent xmlns:mc="http://schemas.openxmlformats.org/markup-compatibility/2006">
              <mc:Choice xmlns:v="urn:schemas-microsoft-com:vml" Requires="v">
                <p:oleObj spid="_x0000_s8198" name="Equation" r:id="rId3" imgW="1688760" imgH="228600" progId="Equation.DSMT4">
                  <p:embed/>
                </p:oleObj>
              </mc:Choice>
              <mc:Fallback>
                <p:oleObj name="Equation" r:id="rId3" imgW="1688760" imgH="228600" progId="Equation.DSMT4">
                  <p:embed/>
                  <p:pic>
                    <p:nvPicPr>
                      <p:cNvPr id="1853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4221163"/>
                        <a:ext cx="3744912"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1" name="Object 7"/>
          <p:cNvGraphicFramePr>
            <a:graphicFrameLocks noGrp="1" noChangeAspect="1"/>
          </p:cNvGraphicFramePr>
          <p:nvPr>
            <p:ph sz="half" idx="4294967295"/>
          </p:nvPr>
        </p:nvGraphicFramePr>
        <p:xfrm>
          <a:off x="3000376" y="5589589"/>
          <a:ext cx="6264275" cy="504825"/>
        </p:xfrm>
        <a:graphic>
          <a:graphicData uri="http://schemas.openxmlformats.org/presentationml/2006/ole">
            <mc:AlternateContent xmlns:mc="http://schemas.openxmlformats.org/markup-compatibility/2006">
              <mc:Choice xmlns:v="urn:schemas-microsoft-com:vml" Requires="v">
                <p:oleObj spid="_x0000_s8199" name="Equation" r:id="rId5" imgW="2971800" imgH="228600" progId="Equation.DSMT4">
                  <p:embed/>
                </p:oleObj>
              </mc:Choice>
              <mc:Fallback>
                <p:oleObj name="Equation" r:id="rId5" imgW="2971800" imgH="228600" progId="Equation.DSMT4">
                  <p:embed/>
                  <p:pic>
                    <p:nvPicPr>
                      <p:cNvPr id="1853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5589589"/>
                        <a:ext cx="6264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53" name="AutoShape 9"/>
          <p:cNvSpPr>
            <a:spLocks/>
          </p:cNvSpPr>
          <p:nvPr/>
        </p:nvSpPr>
        <p:spPr bwMode="auto">
          <a:xfrm>
            <a:off x="6096001" y="3284538"/>
            <a:ext cx="4176713" cy="546100"/>
          </a:xfrm>
          <a:prstGeom prst="borderCallout2">
            <a:avLst>
              <a:gd name="adj1" fmla="val 18750"/>
              <a:gd name="adj2" fmla="val -1824"/>
              <a:gd name="adj3" fmla="val 18750"/>
              <a:gd name="adj4" fmla="val -7449"/>
              <a:gd name="adj5" fmla="val 192449"/>
              <a:gd name="adj6" fmla="val -13153"/>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风险收益等于无风险收益</a:t>
            </a:r>
          </a:p>
        </p:txBody>
      </p:sp>
      <p:sp>
        <p:nvSpPr>
          <p:cNvPr id="185354" name="AutoShape 10"/>
          <p:cNvSpPr>
            <a:spLocks/>
          </p:cNvSpPr>
          <p:nvPr/>
        </p:nvSpPr>
        <p:spPr bwMode="auto">
          <a:xfrm>
            <a:off x="2855914" y="6092826"/>
            <a:ext cx="5037137" cy="504825"/>
          </a:xfrm>
          <a:prstGeom prst="borderCallout2">
            <a:avLst>
              <a:gd name="adj1" fmla="val 18750"/>
              <a:gd name="adj2" fmla="val 101514"/>
              <a:gd name="adj3" fmla="val 18750"/>
              <a:gd name="adj4" fmla="val 105074"/>
              <a:gd name="adj5" fmla="val -39324"/>
              <a:gd name="adj6" fmla="val 108759"/>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未来现金流的无风险利率贴现</a:t>
            </a:r>
          </a:p>
        </p:txBody>
      </p:sp>
      <p:sp>
        <p:nvSpPr>
          <p:cNvPr id="114695" name="TextBox 4"/>
          <p:cNvSpPr txBox="1">
            <a:spLocks noChangeArrowheads="1"/>
          </p:cNvSpPr>
          <p:nvPr/>
        </p:nvSpPr>
        <p:spPr bwMode="auto">
          <a:xfrm>
            <a:off x="2063750" y="404814"/>
            <a:ext cx="5113338" cy="522287"/>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二叉树定价法：单期的情形</a:t>
            </a:r>
          </a:p>
        </p:txBody>
      </p:sp>
    </p:spTree>
    <p:extLst>
      <p:ext uri="{BB962C8B-B14F-4D97-AF65-F5344CB8AC3E}">
        <p14:creationId xmlns:p14="http://schemas.microsoft.com/office/powerpoint/2010/main" val="405786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xEl>
                                              <p:pRg st="2" end="2"/>
                                            </p:txEl>
                                          </p:spTgt>
                                        </p:tgtEl>
                                        <p:attrNameLst>
                                          <p:attrName>style.visibility</p:attrName>
                                        </p:attrNameLst>
                                      </p:cBhvr>
                                      <p:to>
                                        <p:strVal val="visible"/>
                                      </p:to>
                                    </p:set>
                                    <p:animEffect transition="in" filter="blinds(horizontal)">
                                      <p:cBhvr>
                                        <p:cTn id="7" dur="500"/>
                                        <p:tgtEl>
                                          <p:spTgt spid="1853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5347">
                                            <p:txEl>
                                              <p:pRg st="3" end="3"/>
                                            </p:txEl>
                                          </p:spTgt>
                                        </p:tgtEl>
                                        <p:attrNameLst>
                                          <p:attrName>style.visibility</p:attrName>
                                        </p:attrNameLst>
                                      </p:cBhvr>
                                      <p:to>
                                        <p:strVal val="visible"/>
                                      </p:to>
                                    </p:set>
                                    <p:animEffect transition="in" filter="blinds(horizontal)">
                                      <p:cBhvr>
                                        <p:cTn id="12" dur="500"/>
                                        <p:tgtEl>
                                          <p:spTgt spid="1853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17" dur="500"/>
                                        <p:tgtEl>
                                          <p:spTgt spid="1853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5348"/>
                                        </p:tgtEl>
                                        <p:attrNameLst>
                                          <p:attrName>style.visibility</p:attrName>
                                        </p:attrNameLst>
                                      </p:cBhvr>
                                      <p:to>
                                        <p:strVal val="visible"/>
                                      </p:to>
                                    </p:set>
                                    <p:anim calcmode="lin" valueType="num">
                                      <p:cBhvr additive="base">
                                        <p:cTn id="22" dur="500" fill="hold"/>
                                        <p:tgtEl>
                                          <p:spTgt spid="185348"/>
                                        </p:tgtEl>
                                        <p:attrNameLst>
                                          <p:attrName>ppt_x</p:attrName>
                                        </p:attrNameLst>
                                      </p:cBhvr>
                                      <p:tavLst>
                                        <p:tav tm="0">
                                          <p:val>
                                            <p:strVal val="#ppt_x"/>
                                          </p:val>
                                        </p:tav>
                                        <p:tav tm="100000">
                                          <p:val>
                                            <p:strVal val="#ppt_x"/>
                                          </p:val>
                                        </p:tav>
                                      </p:tavLst>
                                    </p:anim>
                                    <p:anim calcmode="lin" valueType="num">
                                      <p:cBhvr additive="base">
                                        <p:cTn id="23"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5347">
                                            <p:txEl>
                                              <p:pRg st="5" end="5"/>
                                            </p:txEl>
                                          </p:spTgt>
                                        </p:tgtEl>
                                        <p:attrNameLst>
                                          <p:attrName>style.visibility</p:attrName>
                                        </p:attrNameLst>
                                      </p:cBhvr>
                                      <p:to>
                                        <p:strVal val="visible"/>
                                      </p:to>
                                    </p:set>
                                    <p:animEffect transition="in" filter="blinds(horizontal)">
                                      <p:cBhvr>
                                        <p:cTn id="28" dur="500"/>
                                        <p:tgtEl>
                                          <p:spTgt spid="18534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85347">
                                            <p:txEl>
                                              <p:pRg st="6" end="6"/>
                                            </p:txEl>
                                          </p:spTgt>
                                        </p:tgtEl>
                                        <p:attrNameLst>
                                          <p:attrName>style.visibility</p:attrName>
                                        </p:attrNameLst>
                                      </p:cBhvr>
                                      <p:to>
                                        <p:strVal val="visible"/>
                                      </p:to>
                                    </p:set>
                                    <p:animEffect transition="in" filter="blinds(horizontal)">
                                      <p:cBhvr>
                                        <p:cTn id="33" dur="500"/>
                                        <p:tgtEl>
                                          <p:spTgt spid="18534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85351"/>
                                        </p:tgtEl>
                                        <p:attrNameLst>
                                          <p:attrName>style.visibility</p:attrName>
                                        </p:attrNameLst>
                                      </p:cBhvr>
                                      <p:to>
                                        <p:strVal val="visible"/>
                                      </p:to>
                                    </p:set>
                                    <p:anim calcmode="lin" valueType="num">
                                      <p:cBhvr additive="base">
                                        <p:cTn id="38" dur="500" fill="hold"/>
                                        <p:tgtEl>
                                          <p:spTgt spid="185351"/>
                                        </p:tgtEl>
                                        <p:attrNameLst>
                                          <p:attrName>ppt_x</p:attrName>
                                        </p:attrNameLst>
                                      </p:cBhvr>
                                      <p:tavLst>
                                        <p:tav tm="0">
                                          <p:val>
                                            <p:strVal val="#ppt_x"/>
                                          </p:val>
                                        </p:tav>
                                        <p:tav tm="100000">
                                          <p:val>
                                            <p:strVal val="#ppt_x"/>
                                          </p:val>
                                        </p:tav>
                                      </p:tavLst>
                                    </p:anim>
                                    <p:anim calcmode="lin" valueType="num">
                                      <p:cBhvr additive="base">
                                        <p:cTn id="39" dur="500" fill="hold"/>
                                        <p:tgtEl>
                                          <p:spTgt spid="18535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5353"/>
                                        </p:tgtEl>
                                        <p:attrNameLst>
                                          <p:attrName>style.visibility</p:attrName>
                                        </p:attrNameLst>
                                      </p:cBhvr>
                                      <p:to>
                                        <p:strVal val="visible"/>
                                      </p:to>
                                    </p:set>
                                    <p:anim calcmode="lin" valueType="num">
                                      <p:cBhvr additive="base">
                                        <p:cTn id="44" dur="500" fill="hold"/>
                                        <p:tgtEl>
                                          <p:spTgt spid="185353"/>
                                        </p:tgtEl>
                                        <p:attrNameLst>
                                          <p:attrName>ppt_x</p:attrName>
                                        </p:attrNameLst>
                                      </p:cBhvr>
                                      <p:tavLst>
                                        <p:tav tm="0">
                                          <p:val>
                                            <p:strVal val="#ppt_x"/>
                                          </p:val>
                                        </p:tav>
                                        <p:tav tm="100000">
                                          <p:val>
                                            <p:strVal val="#ppt_x"/>
                                          </p:val>
                                        </p:tav>
                                      </p:tavLst>
                                    </p:anim>
                                    <p:anim calcmode="lin" valueType="num">
                                      <p:cBhvr additive="base">
                                        <p:cTn id="45" dur="500" fill="hold"/>
                                        <p:tgtEl>
                                          <p:spTgt spid="18535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85354"/>
                                        </p:tgtEl>
                                        <p:attrNameLst>
                                          <p:attrName>style.visibility</p:attrName>
                                        </p:attrNameLst>
                                      </p:cBhvr>
                                      <p:to>
                                        <p:strVal val="visible"/>
                                      </p:to>
                                    </p:set>
                                    <p:anim calcmode="lin" valueType="num">
                                      <p:cBhvr additive="base">
                                        <p:cTn id="50" dur="500" fill="hold"/>
                                        <p:tgtEl>
                                          <p:spTgt spid="185354"/>
                                        </p:tgtEl>
                                        <p:attrNameLst>
                                          <p:attrName>ppt_x</p:attrName>
                                        </p:attrNameLst>
                                      </p:cBhvr>
                                      <p:tavLst>
                                        <p:tav tm="0">
                                          <p:val>
                                            <p:strVal val="#ppt_x"/>
                                          </p:val>
                                        </p:tav>
                                        <p:tav tm="100000">
                                          <p:val>
                                            <p:strVal val="#ppt_x"/>
                                          </p:val>
                                        </p:tav>
                                      </p:tavLst>
                                    </p:anim>
                                    <p:anim calcmode="lin" valueType="num">
                                      <p:cBhvr additive="base">
                                        <p:cTn id="51" dur="500" fill="hold"/>
                                        <p:tgtEl>
                                          <p:spTgt spid="185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3" grpId="0" animBg="1"/>
      <p:bldP spid="18535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3"/>
          <p:cNvSpPr>
            <a:spLocks noGrp="1" noChangeArrowheads="1"/>
          </p:cNvSpPr>
          <p:nvPr>
            <p:ph type="body" idx="1"/>
          </p:nvPr>
        </p:nvSpPr>
        <p:spPr>
          <a:xfrm>
            <a:off x="1919289" y="2420939"/>
            <a:ext cx="8137525" cy="3773487"/>
          </a:xfrm>
        </p:spPr>
        <p:txBody>
          <a:bodyPr/>
          <a:lstStyle/>
          <a:p>
            <a:pPr eaLnBrk="1" hangingPunct="1"/>
            <a:r>
              <a:rPr lang="zh-CN" altLang="en-US" b="1">
                <a:latin typeface="Times New Roman" pitchFamily="18" charset="0"/>
                <a:ea typeface="华文细黑" pitchFamily="2" charset="-122"/>
                <a:cs typeface="Times New Roman" pitchFamily="18" charset="0"/>
              </a:rPr>
              <a:t>思路</a:t>
            </a:r>
          </a:p>
          <a:p>
            <a:pPr lvl="1" eaLnBrk="1" hangingPunct="1"/>
            <a:r>
              <a:rPr lang="zh-CN" altLang="en-US" sz="2800" b="1">
                <a:latin typeface="Times New Roman" pitchFamily="18" charset="0"/>
                <a:ea typeface="华文细黑" pitchFamily="2" charset="-122"/>
                <a:cs typeface="Times New Roman" pitchFamily="18" charset="0"/>
              </a:rPr>
              <a:t>将多期分解成多个单期的情形</a:t>
            </a:r>
          </a:p>
          <a:p>
            <a:pPr lvl="1" eaLnBrk="1" hangingPunct="1"/>
            <a:r>
              <a:rPr lang="zh-CN" altLang="en-US" sz="2800" b="1">
                <a:latin typeface="Times New Roman" pitchFamily="18" charset="0"/>
                <a:ea typeface="华文细黑" pitchFamily="2" charset="-122"/>
                <a:cs typeface="Times New Roman" pitchFamily="18" charset="0"/>
              </a:rPr>
              <a:t>利用倒推法对所分解的多个单期情形求解（类</a:t>
            </a:r>
            <a:endParaRPr lang="en-US" altLang="zh-CN" sz="2800"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似于动态复制策略）</a:t>
            </a:r>
            <a:endParaRPr lang="en-US" altLang="zh-CN" sz="2800" b="1">
              <a:latin typeface="Times New Roman" pitchFamily="18" charset="0"/>
              <a:ea typeface="华文细黑" pitchFamily="2" charset="-122"/>
              <a:cs typeface="Times New Roman" pitchFamily="18" charset="0"/>
            </a:endParaRPr>
          </a:p>
        </p:txBody>
      </p:sp>
      <p:sp>
        <p:nvSpPr>
          <p:cNvPr id="728067" name="TextBox 4"/>
          <p:cNvSpPr txBox="1">
            <a:spLocks noChangeArrowheads="1"/>
          </p:cNvSpPr>
          <p:nvPr/>
        </p:nvSpPr>
        <p:spPr bwMode="auto">
          <a:xfrm>
            <a:off x="2135188" y="1628776"/>
            <a:ext cx="6697662" cy="523875"/>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二叉树定价法：两期或多期的情形</a:t>
            </a:r>
          </a:p>
        </p:txBody>
      </p:sp>
      <p:sp>
        <p:nvSpPr>
          <p:cNvPr id="6" name="TextBox 4"/>
          <p:cNvSpPr txBox="1">
            <a:spLocks noChangeArrowheads="1"/>
          </p:cNvSpPr>
          <p:nvPr/>
        </p:nvSpPr>
        <p:spPr bwMode="auto">
          <a:xfrm>
            <a:off x="2135189" y="333376"/>
            <a:ext cx="5113337" cy="646113"/>
          </a:xfrm>
          <a:prstGeom prst="rect">
            <a:avLst/>
          </a:prstGeom>
          <a:noFill/>
          <a:ln w="9525">
            <a:noFill/>
            <a:miter lim="800000"/>
            <a:headEnd/>
            <a:tailEnd/>
          </a:ln>
        </p:spPr>
        <p:txBody>
          <a:bodyPr>
            <a:spAutoFit/>
          </a:bodyPr>
          <a:lstStyle/>
          <a:p>
            <a:pPr algn="l">
              <a:defRPr/>
            </a:pPr>
            <a:r>
              <a:rPr lang="zh-CN" altLang="en-US" sz="3600" b="1" dirty="0">
                <a:latin typeface="+mj-ea"/>
                <a:ea typeface="+mj-ea"/>
              </a:rPr>
              <a:t>二叉树定价法</a:t>
            </a:r>
          </a:p>
        </p:txBody>
      </p:sp>
    </p:spTree>
    <p:extLst>
      <p:ext uri="{BB962C8B-B14F-4D97-AF65-F5344CB8AC3E}">
        <p14:creationId xmlns:p14="http://schemas.microsoft.com/office/powerpoint/2010/main" val="269688682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10"/>
          <p:cNvSpPr>
            <a:spLocks noChangeArrowheads="1"/>
          </p:cNvSpPr>
          <p:nvPr/>
        </p:nvSpPr>
        <p:spPr bwMode="auto">
          <a:xfrm>
            <a:off x="1524001" y="1548884"/>
            <a:ext cx="184731" cy="369332"/>
          </a:xfrm>
          <a:prstGeom prst="rect">
            <a:avLst/>
          </a:prstGeom>
          <a:noFill/>
          <a:ln w="9525">
            <a:noFill/>
            <a:miter lim="800000"/>
            <a:headEnd/>
            <a:tailEnd/>
          </a:ln>
        </p:spPr>
        <p:txBody>
          <a:bodyPr wrap="none" anchor="ctr">
            <a:spAutoFit/>
          </a:bodyPr>
          <a:lstStyle/>
          <a:p>
            <a:endParaRPr lang="zh-CN" altLang="en-US"/>
          </a:p>
        </p:txBody>
      </p:sp>
      <p:pic>
        <p:nvPicPr>
          <p:cNvPr id="729091" name="Picture 12"/>
          <p:cNvPicPr>
            <a:picLocks noChangeAspect="1" noChangeArrowheads="1"/>
          </p:cNvPicPr>
          <p:nvPr/>
        </p:nvPicPr>
        <p:blipFill>
          <a:blip r:embed="rId2" cstate="print"/>
          <a:srcRect b="15492"/>
          <a:stretch>
            <a:fillRect/>
          </a:stretch>
        </p:blipFill>
        <p:spPr bwMode="auto">
          <a:xfrm>
            <a:off x="1703389" y="1268414"/>
            <a:ext cx="8569325" cy="4321175"/>
          </a:xfrm>
          <a:prstGeom prst="rect">
            <a:avLst/>
          </a:prstGeom>
          <a:noFill/>
          <a:ln w="9525">
            <a:noFill/>
            <a:miter lim="800000"/>
            <a:headEnd/>
            <a:tailEnd/>
          </a:ln>
        </p:spPr>
      </p:pic>
      <p:sp>
        <p:nvSpPr>
          <p:cNvPr id="729092" name="Rectangle 13"/>
          <p:cNvSpPr>
            <a:spLocks noChangeArrowheads="1"/>
          </p:cNvSpPr>
          <p:nvPr/>
        </p:nvSpPr>
        <p:spPr bwMode="auto">
          <a:xfrm>
            <a:off x="2135189" y="5589589"/>
            <a:ext cx="7488237" cy="503237"/>
          </a:xfrm>
          <a:prstGeom prst="rect">
            <a:avLst/>
          </a:prstGeom>
          <a:solidFill>
            <a:schemeClr val="accent1"/>
          </a:solidFill>
          <a:ln w="9525">
            <a:solidFill>
              <a:schemeClr val="tx1"/>
            </a:solidFill>
            <a:miter lim="800000"/>
            <a:headEnd/>
            <a:tailEnd/>
          </a:ln>
        </p:spPr>
        <p:txBody>
          <a:bodyPr wrap="none" anchor="ctr"/>
          <a:lstStyle/>
          <a:p>
            <a:pPr lvl="1">
              <a:buClr>
                <a:schemeClr val="accent2"/>
              </a:buClr>
              <a:buFont typeface="Wingdings" pitchFamily="2" charset="2"/>
              <a:buNone/>
            </a:pPr>
            <a:r>
              <a:rPr lang="zh-CN" altLang="en-US" sz="2800" b="1">
                <a:ea typeface="楷体_GB2312" pitchFamily="49" charset="-122"/>
              </a:rPr>
              <a:t>两步二叉树图中的股票价格和期权价格</a:t>
            </a:r>
            <a:endParaRPr lang="zh-CN" altLang="en-US"/>
          </a:p>
        </p:txBody>
      </p:sp>
      <p:sp>
        <p:nvSpPr>
          <p:cNvPr id="729093" name="TextBox 4"/>
          <p:cNvSpPr txBox="1">
            <a:spLocks noChangeArrowheads="1"/>
          </p:cNvSpPr>
          <p:nvPr/>
        </p:nvSpPr>
        <p:spPr bwMode="auto">
          <a:xfrm>
            <a:off x="1774826" y="476251"/>
            <a:ext cx="6697663" cy="523875"/>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二叉树定价法：两期或多期的情形</a:t>
            </a:r>
          </a:p>
        </p:txBody>
      </p:sp>
    </p:spTree>
    <p:extLst>
      <p:ext uri="{BB962C8B-B14F-4D97-AF65-F5344CB8AC3E}">
        <p14:creationId xmlns:p14="http://schemas.microsoft.com/office/powerpoint/2010/main" val="8321617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4"/>
          <p:cNvSpPr>
            <a:spLocks noGrp="1" noChangeArrowheads="1"/>
          </p:cNvSpPr>
          <p:nvPr>
            <p:ph type="body" idx="1"/>
          </p:nvPr>
        </p:nvSpPr>
        <p:spPr>
          <a:xfrm>
            <a:off x="1631950" y="1125539"/>
            <a:ext cx="8605838" cy="2447925"/>
          </a:xfrm>
        </p:spPr>
        <p:txBody>
          <a:bodyPr/>
          <a:lstStyle/>
          <a:p>
            <a:r>
              <a:rPr lang="zh-CN" altLang="en-US" sz="3200" b="1">
                <a:solidFill>
                  <a:srgbClr val="FF0000"/>
                </a:solidFill>
                <a:latin typeface="宋体" charset="-122"/>
              </a:rPr>
              <a:t>一般结论</a:t>
            </a:r>
          </a:p>
          <a:p>
            <a:pPr>
              <a:buFont typeface="Wingdings" pitchFamily="2" charset="2"/>
              <a:buNone/>
            </a:pPr>
            <a:r>
              <a:rPr lang="zh-CN" altLang="en-US" b="1" smtClean="0">
                <a:latin typeface="宋体" charset="-122"/>
              </a:rPr>
              <a:t>     </a:t>
            </a:r>
            <a:r>
              <a:rPr lang="zh-CN" altLang="en-US" b="1">
                <a:latin typeface="楷体_GB2312" pitchFamily="49" charset="-122"/>
                <a:ea typeface="楷体_GB2312" pitchFamily="49" charset="-122"/>
              </a:rPr>
              <a:t>假设初始股票价格为</a:t>
            </a:r>
            <a:r>
              <a:rPr lang="en-US" altLang="zh-CN" b="1">
                <a:latin typeface="楷体_GB2312" pitchFamily="49" charset="-122"/>
                <a:ea typeface="楷体_GB2312" pitchFamily="49" charset="-122"/>
              </a:rPr>
              <a:t>S</a:t>
            </a:r>
            <a:r>
              <a:rPr lang="zh-CN" altLang="en-US" b="1">
                <a:latin typeface="楷体_GB2312" pitchFamily="49" charset="-122"/>
                <a:ea typeface="楷体_GB2312" pitchFamily="49" charset="-122"/>
              </a:rPr>
              <a:t>。在每个单步二叉树中，股票价格或者上升到初始值的</a:t>
            </a:r>
            <a:r>
              <a:rPr lang="en-US" altLang="zh-CN" b="1">
                <a:latin typeface="楷体_GB2312" pitchFamily="49" charset="-122"/>
                <a:ea typeface="楷体_GB2312" pitchFamily="49" charset="-122"/>
              </a:rPr>
              <a:t>u</a:t>
            </a:r>
            <a:r>
              <a:rPr lang="zh-CN" altLang="en-US" b="1">
                <a:latin typeface="楷体_GB2312" pitchFamily="49" charset="-122"/>
                <a:ea typeface="楷体_GB2312" pitchFamily="49" charset="-122"/>
              </a:rPr>
              <a:t>倍，或下降到初始值的</a:t>
            </a:r>
            <a:r>
              <a:rPr lang="en-US" altLang="zh-CN" b="1">
                <a:latin typeface="楷体_GB2312" pitchFamily="49" charset="-122"/>
                <a:ea typeface="楷体_GB2312" pitchFamily="49" charset="-122"/>
              </a:rPr>
              <a:t>d</a:t>
            </a:r>
            <a:r>
              <a:rPr lang="zh-CN" altLang="en-US" b="1">
                <a:latin typeface="楷体_GB2312" pitchFamily="49" charset="-122"/>
                <a:ea typeface="楷体_GB2312" pitchFamily="49" charset="-122"/>
              </a:rPr>
              <a:t>倍。假设无风险利率是</a:t>
            </a:r>
            <a:r>
              <a:rPr lang="en-US" altLang="zh-CN" b="1">
                <a:latin typeface="楷体_GB2312" pitchFamily="49" charset="-122"/>
                <a:ea typeface="楷体_GB2312" pitchFamily="49" charset="-122"/>
              </a:rPr>
              <a:t>r</a:t>
            </a:r>
            <a:r>
              <a:rPr lang="zh-CN" altLang="en-US" b="1">
                <a:latin typeface="楷体_GB2312" pitchFamily="49" charset="-122"/>
                <a:ea typeface="楷体_GB2312" pitchFamily="49" charset="-122"/>
              </a:rPr>
              <a:t>。每个单步二又树的时间长度是</a:t>
            </a:r>
            <a:r>
              <a:rPr lang="en-US" altLang="zh-CN" b="1">
                <a:latin typeface="楷体_GB2312" pitchFamily="49" charset="-122"/>
                <a:ea typeface="楷体_GB2312" pitchFamily="49" charset="-122"/>
              </a:rPr>
              <a:t>Δt</a:t>
            </a:r>
            <a:r>
              <a:rPr lang="zh-CN" altLang="en-US" b="1">
                <a:latin typeface="楷体_GB2312" pitchFamily="49" charset="-122"/>
                <a:ea typeface="楷体_GB2312" pitchFamily="49" charset="-122"/>
              </a:rPr>
              <a:t>年。</a:t>
            </a:r>
            <a:r>
              <a:rPr kumimoji="1" lang="zh-CN" altLang="en-US" b="1">
                <a:latin typeface="楷体_GB2312" pitchFamily="49" charset="-122"/>
                <a:ea typeface="楷体_GB2312" pitchFamily="49" charset="-122"/>
              </a:rPr>
              <a:t>重复单期定价的计算，给出：</a:t>
            </a:r>
            <a:r>
              <a:rPr lang="zh-CN" altLang="en-US" b="1">
                <a:latin typeface="楷体_GB2312" pitchFamily="49" charset="-122"/>
                <a:ea typeface="楷体_GB2312" pitchFamily="49" charset="-122"/>
              </a:rPr>
              <a:t> </a:t>
            </a:r>
          </a:p>
        </p:txBody>
      </p:sp>
      <p:pic>
        <p:nvPicPr>
          <p:cNvPr id="730115" name="Picture 7"/>
          <p:cNvPicPr>
            <a:picLocks noChangeAspect="1" noChangeArrowheads="1"/>
          </p:cNvPicPr>
          <p:nvPr/>
        </p:nvPicPr>
        <p:blipFill>
          <a:blip r:embed="rId2" cstate="print"/>
          <a:srcRect/>
          <a:stretch>
            <a:fillRect/>
          </a:stretch>
        </p:blipFill>
        <p:spPr bwMode="auto">
          <a:xfrm>
            <a:off x="2566988" y="3644900"/>
            <a:ext cx="5257800" cy="865188"/>
          </a:xfrm>
          <a:prstGeom prst="rect">
            <a:avLst/>
          </a:prstGeom>
          <a:noFill/>
          <a:ln w="9525">
            <a:noFill/>
            <a:miter lim="800000"/>
            <a:headEnd/>
            <a:tailEnd/>
          </a:ln>
        </p:spPr>
      </p:pic>
      <p:pic>
        <p:nvPicPr>
          <p:cNvPr id="730116" name="Picture 6"/>
          <p:cNvPicPr>
            <a:picLocks noChangeAspect="1" noChangeArrowheads="1"/>
          </p:cNvPicPr>
          <p:nvPr/>
        </p:nvPicPr>
        <p:blipFill>
          <a:blip r:embed="rId3" cstate="print"/>
          <a:srcRect/>
          <a:stretch>
            <a:fillRect/>
          </a:stretch>
        </p:blipFill>
        <p:spPr bwMode="auto">
          <a:xfrm>
            <a:off x="2495550" y="4508500"/>
            <a:ext cx="5257800" cy="935038"/>
          </a:xfrm>
          <a:prstGeom prst="rect">
            <a:avLst/>
          </a:prstGeom>
          <a:noFill/>
          <a:ln w="9525">
            <a:noFill/>
            <a:miter lim="800000"/>
            <a:headEnd/>
            <a:tailEnd/>
          </a:ln>
        </p:spPr>
      </p:pic>
      <p:pic>
        <p:nvPicPr>
          <p:cNvPr id="730117" name="Picture 5"/>
          <p:cNvPicPr>
            <a:picLocks noChangeAspect="1" noChangeArrowheads="1"/>
          </p:cNvPicPr>
          <p:nvPr/>
        </p:nvPicPr>
        <p:blipFill>
          <a:blip r:embed="rId4" cstate="print"/>
          <a:srcRect/>
          <a:stretch>
            <a:fillRect/>
          </a:stretch>
        </p:blipFill>
        <p:spPr bwMode="auto">
          <a:xfrm>
            <a:off x="2495550" y="5516563"/>
            <a:ext cx="5327650" cy="836612"/>
          </a:xfrm>
          <a:prstGeom prst="rect">
            <a:avLst/>
          </a:prstGeom>
          <a:noFill/>
          <a:ln w="9525">
            <a:noFill/>
            <a:miter lim="800000"/>
            <a:headEnd/>
            <a:tailEnd/>
          </a:ln>
        </p:spPr>
      </p:pic>
      <p:sp>
        <p:nvSpPr>
          <p:cNvPr id="730118" name="Rectangle 8"/>
          <p:cNvSpPr>
            <a:spLocks noChangeArrowheads="1"/>
          </p:cNvSpPr>
          <p:nvPr/>
        </p:nvSpPr>
        <p:spPr bwMode="auto">
          <a:xfrm>
            <a:off x="1992314" y="4221163"/>
            <a:ext cx="1019175" cy="838200"/>
          </a:xfrm>
          <a:prstGeom prst="rect">
            <a:avLst/>
          </a:prstGeom>
          <a:noFill/>
          <a:ln w="9525">
            <a:noFill/>
            <a:miter lim="800000"/>
            <a:headEnd/>
            <a:tailEnd/>
          </a:ln>
        </p:spPr>
        <p:txBody>
          <a:bodyPr wrap="none" lIns="571320" bIns="0" anchor="ctr">
            <a:spAutoFit/>
          </a:bodyPr>
          <a:lstStyle/>
          <a:p>
            <a:r>
              <a:rPr kumimoji="1" lang="zh-CN" altLang="en-US" sz="2800" b="1">
                <a:latin typeface="Times New Roman" pitchFamily="18" charset="0"/>
                <a:cs typeface="Times New Roman" pitchFamily="18" charset="0"/>
              </a:rPr>
              <a:t>    </a:t>
            </a:r>
            <a:endParaRPr kumimoji="1" lang="zh-CN" altLang="en-US" sz="2800" b="1"/>
          </a:p>
          <a:p>
            <a:pPr eaLnBrk="0" hangingPunct="0"/>
            <a:endParaRPr kumimoji="1" lang="zh-CN" altLang="en-US" sz="2400">
              <a:latin typeface="Times New Roman" pitchFamily="18" charset="0"/>
            </a:endParaRPr>
          </a:p>
        </p:txBody>
      </p:sp>
      <p:sp>
        <p:nvSpPr>
          <p:cNvPr id="730119" name="Rectangle 12"/>
          <p:cNvSpPr>
            <a:spLocks noChangeArrowheads="1"/>
          </p:cNvSpPr>
          <p:nvPr/>
        </p:nvSpPr>
        <p:spPr bwMode="auto">
          <a:xfrm>
            <a:off x="8286750" y="3859214"/>
            <a:ext cx="1163638" cy="522287"/>
          </a:xfrm>
          <a:prstGeom prst="rect">
            <a:avLst/>
          </a:prstGeom>
          <a:noFill/>
          <a:ln w="9525">
            <a:noFill/>
            <a:miter lim="800000"/>
            <a:headEnd/>
            <a:tailEnd/>
          </a:ln>
        </p:spPr>
        <p:txBody>
          <a:bodyPr wrap="none" anchor="ctr">
            <a:spAutoFit/>
          </a:bodyPr>
          <a:lstStyle/>
          <a:p>
            <a:r>
              <a:rPr kumimoji="1" lang="zh-CN" altLang="en-US" sz="2800" b="1">
                <a:solidFill>
                  <a:srgbClr val="FF0000"/>
                </a:solidFill>
                <a:latin typeface="楷体_GB2312" pitchFamily="49" charset="-122"/>
                <a:ea typeface="楷体_GB2312" pitchFamily="49" charset="-122"/>
              </a:rPr>
              <a:t>（</a:t>
            </a:r>
            <a:r>
              <a:rPr kumimoji="1" lang="en-US" altLang="zh-CN" sz="2800" b="1">
                <a:solidFill>
                  <a:srgbClr val="FF0000"/>
                </a:solidFill>
                <a:latin typeface="楷体_GB2312" pitchFamily="49" charset="-122"/>
                <a:ea typeface="楷体_GB2312" pitchFamily="49" charset="-122"/>
              </a:rPr>
              <a:t>1</a:t>
            </a:r>
            <a:r>
              <a:rPr kumimoji="1" lang="zh-CN" altLang="en-US" sz="2800" b="1">
                <a:solidFill>
                  <a:srgbClr val="FF0000"/>
                </a:solidFill>
                <a:latin typeface="楷体_GB2312" pitchFamily="49" charset="-122"/>
                <a:ea typeface="楷体_GB2312" pitchFamily="49" charset="-122"/>
              </a:rPr>
              <a:t>）</a:t>
            </a:r>
            <a:r>
              <a:rPr kumimoji="1" lang="zh-CN" altLang="en-US" sz="2400" b="1">
                <a:latin typeface="Times New Roman" pitchFamily="18" charset="0"/>
              </a:rPr>
              <a:t> </a:t>
            </a:r>
          </a:p>
        </p:txBody>
      </p:sp>
      <p:sp>
        <p:nvSpPr>
          <p:cNvPr id="730120" name="Rectangle 13"/>
          <p:cNvSpPr>
            <a:spLocks noChangeArrowheads="1"/>
          </p:cNvSpPr>
          <p:nvPr/>
        </p:nvSpPr>
        <p:spPr bwMode="auto">
          <a:xfrm>
            <a:off x="8286750" y="4722814"/>
            <a:ext cx="1163638" cy="523875"/>
          </a:xfrm>
          <a:prstGeom prst="rect">
            <a:avLst/>
          </a:prstGeom>
          <a:noFill/>
          <a:ln w="9525">
            <a:noFill/>
            <a:miter lim="800000"/>
            <a:headEnd/>
            <a:tailEnd/>
          </a:ln>
        </p:spPr>
        <p:txBody>
          <a:bodyPr wrap="none" anchor="ctr">
            <a:spAutoFit/>
          </a:bodyPr>
          <a:lstStyle/>
          <a:p>
            <a:r>
              <a:rPr kumimoji="1" lang="zh-CN" altLang="en-US" sz="2800" b="1">
                <a:solidFill>
                  <a:srgbClr val="FF0000"/>
                </a:solidFill>
                <a:latin typeface="楷体_GB2312" pitchFamily="49" charset="-122"/>
                <a:ea typeface="楷体_GB2312" pitchFamily="49" charset="-122"/>
              </a:rPr>
              <a:t>（</a:t>
            </a:r>
            <a:r>
              <a:rPr kumimoji="1" lang="en-US" altLang="zh-CN" sz="2800" b="1">
                <a:solidFill>
                  <a:srgbClr val="FF0000"/>
                </a:solidFill>
                <a:latin typeface="楷体_GB2312" pitchFamily="49" charset="-122"/>
                <a:ea typeface="楷体_GB2312" pitchFamily="49" charset="-122"/>
              </a:rPr>
              <a:t>2</a:t>
            </a:r>
            <a:r>
              <a:rPr kumimoji="1" lang="zh-CN" altLang="en-US" sz="2800" b="1">
                <a:solidFill>
                  <a:srgbClr val="FF0000"/>
                </a:solidFill>
                <a:latin typeface="楷体_GB2312" pitchFamily="49" charset="-122"/>
                <a:ea typeface="楷体_GB2312" pitchFamily="49" charset="-122"/>
              </a:rPr>
              <a:t>）</a:t>
            </a:r>
            <a:r>
              <a:rPr kumimoji="1" lang="zh-CN" altLang="en-US" sz="2400" b="1">
                <a:latin typeface="Times New Roman" pitchFamily="18" charset="0"/>
              </a:rPr>
              <a:t> </a:t>
            </a:r>
          </a:p>
        </p:txBody>
      </p:sp>
      <p:sp>
        <p:nvSpPr>
          <p:cNvPr id="730121" name="Rectangle 14"/>
          <p:cNvSpPr>
            <a:spLocks noChangeArrowheads="1"/>
          </p:cNvSpPr>
          <p:nvPr/>
        </p:nvSpPr>
        <p:spPr bwMode="auto">
          <a:xfrm>
            <a:off x="8358189" y="5659439"/>
            <a:ext cx="1165225" cy="522287"/>
          </a:xfrm>
          <a:prstGeom prst="rect">
            <a:avLst/>
          </a:prstGeom>
          <a:noFill/>
          <a:ln w="9525">
            <a:noFill/>
            <a:miter lim="800000"/>
            <a:headEnd/>
            <a:tailEnd/>
          </a:ln>
        </p:spPr>
        <p:txBody>
          <a:bodyPr wrap="none" anchor="ctr">
            <a:spAutoFit/>
          </a:bodyPr>
          <a:lstStyle/>
          <a:p>
            <a:r>
              <a:rPr kumimoji="1" lang="zh-CN" altLang="en-US" sz="2800" b="1">
                <a:solidFill>
                  <a:srgbClr val="FF0000"/>
                </a:solidFill>
                <a:latin typeface="楷体_GB2312" pitchFamily="49" charset="-122"/>
                <a:ea typeface="楷体_GB2312" pitchFamily="49" charset="-122"/>
              </a:rPr>
              <a:t>（</a:t>
            </a:r>
            <a:r>
              <a:rPr kumimoji="1" lang="en-US" altLang="zh-CN" sz="2800" b="1">
                <a:solidFill>
                  <a:srgbClr val="FF0000"/>
                </a:solidFill>
                <a:latin typeface="楷体_GB2312" pitchFamily="49" charset="-122"/>
                <a:ea typeface="楷体_GB2312" pitchFamily="49" charset="-122"/>
              </a:rPr>
              <a:t>3</a:t>
            </a:r>
            <a:r>
              <a:rPr kumimoji="1" lang="zh-CN" altLang="en-US" sz="2800" b="1">
                <a:solidFill>
                  <a:srgbClr val="FF0000"/>
                </a:solidFill>
                <a:latin typeface="楷体_GB2312" pitchFamily="49" charset="-122"/>
                <a:ea typeface="楷体_GB2312" pitchFamily="49" charset="-122"/>
              </a:rPr>
              <a:t>）</a:t>
            </a:r>
            <a:r>
              <a:rPr kumimoji="1" lang="zh-CN" altLang="en-US" sz="2400" b="1">
                <a:latin typeface="Times New Roman" pitchFamily="18" charset="0"/>
              </a:rPr>
              <a:t> </a:t>
            </a:r>
          </a:p>
        </p:txBody>
      </p:sp>
      <p:sp>
        <p:nvSpPr>
          <p:cNvPr id="730122" name="TextBox 4"/>
          <p:cNvSpPr txBox="1">
            <a:spLocks noChangeArrowheads="1"/>
          </p:cNvSpPr>
          <p:nvPr/>
        </p:nvSpPr>
        <p:spPr bwMode="auto">
          <a:xfrm>
            <a:off x="1847851" y="476250"/>
            <a:ext cx="6696075" cy="585788"/>
          </a:xfrm>
          <a:prstGeom prst="rect">
            <a:avLst/>
          </a:prstGeom>
          <a:noFill/>
          <a:ln w="9525">
            <a:noFill/>
            <a:miter lim="800000"/>
            <a:headEnd/>
            <a:tailEnd/>
          </a:ln>
        </p:spPr>
        <p:txBody>
          <a:bodyPr>
            <a:spAutoFit/>
          </a:bodyPr>
          <a:lstStyle/>
          <a:p>
            <a:pPr algn="l"/>
            <a:r>
              <a:rPr lang="zh-CN" altLang="en-US" sz="3200" b="1">
                <a:latin typeface="华文中宋" pitchFamily="2" charset="-122"/>
                <a:ea typeface="华文中宋" pitchFamily="2" charset="-122"/>
              </a:rPr>
              <a:t>二叉树定价法：两期或多期的情形</a:t>
            </a:r>
          </a:p>
        </p:txBody>
      </p:sp>
    </p:spTree>
    <p:extLst>
      <p:ext uri="{BB962C8B-B14F-4D97-AF65-F5344CB8AC3E}">
        <p14:creationId xmlns:p14="http://schemas.microsoft.com/office/powerpoint/2010/main" val="5510996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59"/>
          <p:cNvSpPr>
            <a:spLocks noChangeArrowheads="1"/>
          </p:cNvSpPr>
          <p:nvPr/>
        </p:nvSpPr>
        <p:spPr bwMode="auto">
          <a:xfrm>
            <a:off x="1992314" y="1989139"/>
            <a:ext cx="5513387" cy="492125"/>
          </a:xfrm>
          <a:prstGeom prst="rect">
            <a:avLst/>
          </a:prstGeom>
          <a:noFill/>
          <a:ln w="9525">
            <a:noFill/>
            <a:miter lim="800000"/>
            <a:headEnd/>
            <a:tailEnd/>
          </a:ln>
        </p:spPr>
        <p:txBody>
          <a:bodyPr wrap="none" lIns="0" tIns="0" rIns="0" bIns="0" anchor="ctr">
            <a:spAutoFit/>
          </a:bodyPr>
          <a:lstStyle/>
          <a:p>
            <a:r>
              <a:rPr kumimoji="1" lang="zh-CN" altLang="en-US" sz="2800" b="1">
                <a:latin typeface="Times New Roman" pitchFamily="18" charset="0"/>
              </a:rPr>
              <a:t>根据前面的定价公式，可以得到</a:t>
            </a:r>
            <a:r>
              <a:rPr kumimoji="1" lang="zh-CN" altLang="en-US" sz="3200" b="1">
                <a:latin typeface="Times New Roman" pitchFamily="18" charset="0"/>
              </a:rPr>
              <a:t>：</a:t>
            </a:r>
            <a:r>
              <a:rPr kumimoji="1" lang="zh-CN" altLang="en-US" sz="2400" b="1">
                <a:latin typeface="Times New Roman" pitchFamily="18" charset="0"/>
              </a:rPr>
              <a:t> </a:t>
            </a:r>
          </a:p>
        </p:txBody>
      </p:sp>
      <p:pic>
        <p:nvPicPr>
          <p:cNvPr id="115716" name="Picture 60"/>
          <p:cNvPicPr>
            <a:picLocks noChangeAspect="1" noChangeArrowheads="1"/>
          </p:cNvPicPr>
          <p:nvPr/>
        </p:nvPicPr>
        <p:blipFill>
          <a:blip r:embed="rId3" cstate="print"/>
          <a:srcRect/>
          <a:stretch>
            <a:fillRect/>
          </a:stretch>
        </p:blipFill>
        <p:spPr bwMode="auto">
          <a:xfrm>
            <a:off x="1992314" y="2565400"/>
            <a:ext cx="7920037" cy="788988"/>
          </a:xfrm>
          <a:prstGeom prst="rect">
            <a:avLst/>
          </a:prstGeom>
          <a:noFill/>
          <a:ln w="9525">
            <a:noFill/>
            <a:miter lim="800000"/>
            <a:headEnd/>
            <a:tailEnd/>
          </a:ln>
        </p:spPr>
      </p:pic>
      <p:sp>
        <p:nvSpPr>
          <p:cNvPr id="698372" name="Rectangle 61"/>
          <p:cNvSpPr>
            <a:spLocks noChangeArrowheads="1"/>
          </p:cNvSpPr>
          <p:nvPr/>
        </p:nvSpPr>
        <p:spPr bwMode="auto">
          <a:xfrm>
            <a:off x="1774826" y="3647390"/>
            <a:ext cx="8569325" cy="1815882"/>
          </a:xfrm>
          <a:prstGeom prst="rect">
            <a:avLst/>
          </a:prstGeom>
          <a:noFill/>
          <a:ln w="9525">
            <a:noFill/>
            <a:miter lim="800000"/>
            <a:headEnd/>
            <a:tailEnd/>
          </a:ln>
        </p:spPr>
        <p:txBody>
          <a:bodyPr anchor="ctr">
            <a:spAutoFit/>
          </a:bodyPr>
          <a:lstStyle/>
          <a:p>
            <a:pPr algn="l"/>
            <a:r>
              <a:rPr kumimoji="1" lang="zh-CN" altLang="en-US" sz="2800" b="1">
                <a:solidFill>
                  <a:srgbClr val="FF0000"/>
                </a:solidFill>
                <a:latin typeface="楷体_GB2312" pitchFamily="49" charset="-122"/>
                <a:ea typeface="楷体_GB2312" pitchFamily="49" charset="-122"/>
              </a:rPr>
              <a:t>衍生证券的价格等于它在风险中性世界的预期收益按</a:t>
            </a:r>
            <a:endParaRPr kumimoji="1" lang="en-US" altLang="zh-CN" sz="2800" b="1">
              <a:solidFill>
                <a:srgbClr val="FF0000"/>
              </a:solidFill>
              <a:latin typeface="楷体_GB2312" pitchFamily="49" charset="-122"/>
              <a:ea typeface="楷体_GB2312" pitchFamily="49" charset="-122"/>
            </a:endParaRPr>
          </a:p>
          <a:p>
            <a:pPr algn="l"/>
            <a:r>
              <a:rPr kumimoji="1" lang="zh-CN" altLang="en-US" sz="2800" b="1">
                <a:solidFill>
                  <a:srgbClr val="FF0000"/>
                </a:solidFill>
                <a:latin typeface="楷体_GB2312" pitchFamily="49" charset="-122"/>
                <a:ea typeface="楷体_GB2312" pitchFamily="49" charset="-122"/>
              </a:rPr>
              <a:t>无风险利率贴现的值。 </a:t>
            </a:r>
          </a:p>
          <a:p>
            <a:r>
              <a:rPr kumimoji="1" lang="zh-CN" altLang="en-US" sz="2800" b="1">
                <a:solidFill>
                  <a:srgbClr val="FF0000"/>
                </a:solidFill>
                <a:latin typeface="宋体" charset="-122"/>
              </a:rPr>
              <a:t>   如果在树图中加入更多的步</a:t>
            </a:r>
            <a:r>
              <a:rPr kumimoji="1" lang="en-US" altLang="zh-CN" sz="2800" b="1">
                <a:solidFill>
                  <a:srgbClr val="FF0000"/>
                </a:solidFill>
                <a:latin typeface="宋体" charset="-122"/>
              </a:rPr>
              <a:t>(step)</a:t>
            </a:r>
            <a:r>
              <a:rPr kumimoji="1" lang="zh-CN" altLang="en-US" sz="2800" b="1">
                <a:solidFill>
                  <a:srgbClr val="FF0000"/>
                </a:solidFill>
                <a:latin typeface="宋体" charset="-122"/>
              </a:rPr>
              <a:t>以推广应用二叉</a:t>
            </a:r>
            <a:endParaRPr kumimoji="1" lang="en-US" altLang="zh-CN" sz="2800" b="1">
              <a:solidFill>
                <a:srgbClr val="FF0000"/>
              </a:solidFill>
              <a:latin typeface="宋体" charset="-122"/>
            </a:endParaRPr>
          </a:p>
          <a:p>
            <a:pPr algn="l"/>
            <a:r>
              <a:rPr kumimoji="1" lang="zh-CN" altLang="en-US" sz="2800" b="1">
                <a:solidFill>
                  <a:srgbClr val="FF0000"/>
                </a:solidFill>
                <a:latin typeface="宋体" charset="-122"/>
              </a:rPr>
              <a:t>树图方法，风险中性估值的原理一直是成立的。</a:t>
            </a:r>
          </a:p>
        </p:txBody>
      </p:sp>
      <p:sp>
        <p:nvSpPr>
          <p:cNvPr id="115718" name="TextBox 4"/>
          <p:cNvSpPr txBox="1">
            <a:spLocks noChangeArrowheads="1"/>
          </p:cNvSpPr>
          <p:nvPr/>
        </p:nvSpPr>
        <p:spPr bwMode="auto">
          <a:xfrm>
            <a:off x="2063751" y="836613"/>
            <a:ext cx="6697663" cy="584200"/>
          </a:xfrm>
          <a:prstGeom prst="rect">
            <a:avLst/>
          </a:prstGeom>
          <a:noFill/>
          <a:ln w="9525">
            <a:noFill/>
            <a:miter lim="800000"/>
            <a:headEnd/>
            <a:tailEnd/>
          </a:ln>
        </p:spPr>
        <p:txBody>
          <a:bodyPr>
            <a:spAutoFit/>
          </a:bodyPr>
          <a:lstStyle/>
          <a:p>
            <a:pPr algn="l"/>
            <a:r>
              <a:rPr lang="zh-CN" altLang="en-US" sz="3200" b="1">
                <a:latin typeface="华文中宋" pitchFamily="2" charset="-122"/>
                <a:ea typeface="华文中宋" pitchFamily="2" charset="-122"/>
              </a:rPr>
              <a:t>二叉树定价法：两期或多期的情形</a:t>
            </a:r>
          </a:p>
        </p:txBody>
      </p:sp>
      <p:graphicFrame>
        <p:nvGraphicFramePr>
          <p:cNvPr id="8" name="Object 7"/>
          <p:cNvGraphicFramePr>
            <a:graphicFrameLocks noChangeAspect="1"/>
          </p:cNvGraphicFramePr>
          <p:nvPr/>
        </p:nvGraphicFramePr>
        <p:xfrm>
          <a:off x="2051051" y="5805488"/>
          <a:ext cx="7000875" cy="474662"/>
        </p:xfrm>
        <a:graphic>
          <a:graphicData uri="http://schemas.openxmlformats.org/presentationml/2006/ole">
            <mc:AlternateContent xmlns:mc="http://schemas.openxmlformats.org/markup-compatibility/2006">
              <mc:Choice xmlns:v="urn:schemas-microsoft-com:vml" Requires="v">
                <p:oleObj spid="_x0000_s9220" name="Equation" r:id="rId4" imgW="3555720" imgH="241200" progId="Equation.DSMT4">
                  <p:embed/>
                </p:oleObj>
              </mc:Choice>
              <mc:Fallback>
                <p:oleObj name="Equation" r:id="rId4" imgW="3555720" imgH="241200" progId="Equation.DSMT4">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1" y="5805488"/>
                        <a:ext cx="700087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289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8372">
                                            <p:txEl>
                                              <p:pRg st="2" end="2"/>
                                            </p:txEl>
                                          </p:spTgt>
                                        </p:tgtEl>
                                        <p:attrNameLst>
                                          <p:attrName>style.visibility</p:attrName>
                                        </p:attrNameLst>
                                      </p:cBhvr>
                                      <p:to>
                                        <p:strVal val="visible"/>
                                      </p:to>
                                    </p:set>
                                    <p:animEffect transition="in" filter="blinds(horizontal)">
                                      <p:cBhvr>
                                        <p:cTn id="7" dur="500"/>
                                        <p:tgtEl>
                                          <p:spTgt spid="69837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8372">
                                            <p:txEl>
                                              <p:pRg st="3" end="3"/>
                                            </p:txEl>
                                          </p:spTgt>
                                        </p:tgtEl>
                                        <p:attrNameLst>
                                          <p:attrName>style.visibility</p:attrName>
                                        </p:attrNameLst>
                                      </p:cBhvr>
                                      <p:to>
                                        <p:strVal val="visible"/>
                                      </p:to>
                                    </p:set>
                                    <p:animEffect transition="in" filter="blinds(horizontal)">
                                      <p:cBhvr>
                                        <p:cTn id="10" dur="500"/>
                                        <p:tgtEl>
                                          <p:spTgt spid="69837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1631951" y="2276475"/>
            <a:ext cx="8640763" cy="2305050"/>
          </a:xfrm>
        </p:spPr>
        <p:txBody>
          <a:bodyPr>
            <a:normAutofit fontScale="85000" lnSpcReduction="10000"/>
          </a:bodyPr>
          <a:lstStyle/>
          <a:p>
            <a:r>
              <a:rPr lang="zh-CN" altLang="en-US" b="1" smtClean="0">
                <a:latin typeface="楷体_GB2312" pitchFamily="49" charset="-122"/>
                <a:ea typeface="楷体_GB2312" pitchFamily="49" charset="-122"/>
              </a:rPr>
              <a:t>假设一种股票开始的价格为</a:t>
            </a:r>
            <a:r>
              <a:rPr lang="en-US" altLang="zh-CN" b="1" smtClean="0">
                <a:latin typeface="楷体_GB2312" pitchFamily="49" charset="-122"/>
                <a:ea typeface="楷体_GB2312" pitchFamily="49" charset="-122"/>
              </a:rPr>
              <a:t>$20</a:t>
            </a:r>
            <a:r>
              <a:rPr lang="zh-CN" altLang="en-US" b="1" smtClean="0">
                <a:latin typeface="楷体_GB2312" pitchFamily="49" charset="-122"/>
                <a:ea typeface="楷体_GB2312" pitchFamily="49" charset="-122"/>
              </a:rPr>
              <a:t>，在下图所示的两步二叉</a:t>
            </a:r>
            <a:endParaRPr lang="en-US" altLang="zh-CN" b="1" smtClean="0">
              <a:latin typeface="楷体_GB2312" pitchFamily="49" charset="-122"/>
              <a:ea typeface="楷体_GB2312" pitchFamily="49" charset="-122"/>
            </a:endParaRPr>
          </a:p>
          <a:p>
            <a:pPr>
              <a:buFont typeface="Wingdings" pitchFamily="2" charset="2"/>
              <a:buNone/>
            </a:pPr>
            <a:r>
              <a:rPr lang="zh-CN" altLang="en-US" b="1" smtClean="0">
                <a:latin typeface="楷体_GB2312" pitchFamily="49" charset="-122"/>
                <a:ea typeface="楷体_GB2312" pitchFamily="49" charset="-122"/>
              </a:rPr>
              <a:t>树图的每个单步二叉树图中，股票价格可以上升</a:t>
            </a:r>
            <a:r>
              <a:rPr lang="en-US" altLang="zh-CN" b="1" smtClean="0">
                <a:latin typeface="楷体_GB2312" pitchFamily="49" charset="-122"/>
                <a:ea typeface="楷体_GB2312" pitchFamily="49" charset="-122"/>
              </a:rPr>
              <a:t>10</a:t>
            </a:r>
            <a:r>
              <a:rPr lang="zh-CN" altLang="en-US" b="1" smtClean="0">
                <a:latin typeface="楷体_GB2312" pitchFamily="49" charset="-122"/>
                <a:ea typeface="楷体_GB2312" pitchFamily="49" charset="-122"/>
              </a:rPr>
              <a:t>％或者下降</a:t>
            </a:r>
            <a:endParaRPr lang="en-US" altLang="zh-CN" b="1" smtClean="0">
              <a:latin typeface="楷体_GB2312" pitchFamily="49" charset="-122"/>
              <a:ea typeface="楷体_GB2312" pitchFamily="49" charset="-122"/>
            </a:endParaRPr>
          </a:p>
          <a:p>
            <a:pPr>
              <a:buFont typeface="Wingdings" pitchFamily="2" charset="2"/>
              <a:buNone/>
            </a:pPr>
            <a:r>
              <a:rPr lang="en-US" altLang="zh-CN" b="1" smtClean="0">
                <a:latin typeface="楷体_GB2312" pitchFamily="49" charset="-122"/>
                <a:ea typeface="楷体_GB2312" pitchFamily="49" charset="-122"/>
              </a:rPr>
              <a:t>10</a:t>
            </a:r>
            <a:r>
              <a:rPr lang="zh-CN" altLang="en-US" b="1" smtClean="0">
                <a:latin typeface="楷体_GB2312" pitchFamily="49" charset="-122"/>
                <a:ea typeface="楷体_GB2312" pitchFamily="49" charset="-122"/>
              </a:rPr>
              <a:t>％。</a:t>
            </a:r>
          </a:p>
          <a:p>
            <a:pPr>
              <a:buFont typeface="Wingdings" pitchFamily="2" charset="2"/>
              <a:buNone/>
            </a:pPr>
            <a:r>
              <a:rPr lang="zh-CN" altLang="en-US" b="1" smtClean="0">
                <a:latin typeface="楷体_GB2312" pitchFamily="49" charset="-122"/>
                <a:ea typeface="楷体_GB2312" pitchFamily="49" charset="-122"/>
              </a:rPr>
              <a:t>    假设在每个单步二叉树的步长是</a:t>
            </a: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个月，无风险利率是年率</a:t>
            </a:r>
            <a:endParaRPr lang="en-US" altLang="zh-CN" b="1" smtClean="0">
              <a:latin typeface="楷体_GB2312" pitchFamily="49" charset="-122"/>
              <a:ea typeface="楷体_GB2312" pitchFamily="49" charset="-122"/>
            </a:endParaRPr>
          </a:p>
          <a:p>
            <a:pPr>
              <a:buFont typeface="Wingdings" pitchFamily="2" charset="2"/>
              <a:buNone/>
            </a:pPr>
            <a:r>
              <a:rPr lang="en-US" altLang="zh-CN" b="1" smtClean="0">
                <a:latin typeface="楷体_GB2312" pitchFamily="49" charset="-122"/>
                <a:ea typeface="楷体_GB2312" pitchFamily="49" charset="-122"/>
              </a:rPr>
              <a:t>12</a:t>
            </a:r>
            <a:r>
              <a:rPr lang="zh-CN" altLang="en-US" b="1" smtClean="0">
                <a:latin typeface="楷体_GB2312" pitchFamily="49" charset="-122"/>
                <a:ea typeface="楷体_GB2312" pitchFamily="49" charset="-122"/>
              </a:rPr>
              <a:t>％。考虑一个执行价格为</a:t>
            </a:r>
            <a:r>
              <a:rPr lang="en-US" altLang="zh-CN" b="1" smtClean="0">
                <a:latin typeface="楷体_GB2312" pitchFamily="49" charset="-122"/>
                <a:ea typeface="楷体_GB2312" pitchFamily="49" charset="-122"/>
              </a:rPr>
              <a:t>$21</a:t>
            </a:r>
            <a:r>
              <a:rPr lang="zh-CN" altLang="en-US" b="1" smtClean="0">
                <a:latin typeface="楷体_GB2312" pitchFamily="49" charset="-122"/>
                <a:ea typeface="楷体_GB2312" pitchFamily="49" charset="-122"/>
              </a:rPr>
              <a:t>的看涨期权的价格。</a:t>
            </a:r>
          </a:p>
          <a:p>
            <a:pPr>
              <a:buFont typeface="Wingdings" pitchFamily="2" charset="2"/>
              <a:buNone/>
            </a:pPr>
            <a:endParaRPr lang="zh-CN" altLang="en-US" sz="3600" b="1">
              <a:solidFill>
                <a:srgbClr val="A50021"/>
              </a:solidFill>
            </a:endParaRPr>
          </a:p>
        </p:txBody>
      </p:sp>
      <p:sp>
        <p:nvSpPr>
          <p:cNvPr id="116740" name="TextBox 4"/>
          <p:cNvSpPr txBox="1">
            <a:spLocks noChangeArrowheads="1"/>
          </p:cNvSpPr>
          <p:nvPr/>
        </p:nvSpPr>
        <p:spPr bwMode="auto">
          <a:xfrm>
            <a:off x="1847851" y="404813"/>
            <a:ext cx="6696075" cy="584200"/>
          </a:xfrm>
          <a:prstGeom prst="rect">
            <a:avLst/>
          </a:prstGeom>
          <a:noFill/>
          <a:ln w="9525">
            <a:noFill/>
            <a:miter lim="800000"/>
            <a:headEnd/>
            <a:tailEnd/>
          </a:ln>
        </p:spPr>
        <p:txBody>
          <a:bodyPr>
            <a:spAutoFit/>
          </a:bodyPr>
          <a:lstStyle/>
          <a:p>
            <a:pPr algn="l"/>
            <a:r>
              <a:rPr lang="zh-CN" altLang="en-US" sz="3200" b="1">
                <a:latin typeface="华文中宋" pitchFamily="2" charset="-122"/>
                <a:ea typeface="华文中宋" pitchFamily="2" charset="-122"/>
              </a:rPr>
              <a:t>二叉树定价法：两期或多期的情形</a:t>
            </a:r>
          </a:p>
        </p:txBody>
      </p:sp>
      <p:sp>
        <p:nvSpPr>
          <p:cNvPr id="4" name="Rectangle 2"/>
          <p:cNvSpPr>
            <a:spLocks noGrp="1" noChangeArrowheads="1"/>
          </p:cNvSpPr>
          <p:nvPr>
            <p:ph type="title"/>
          </p:nvPr>
        </p:nvSpPr>
        <p:spPr>
          <a:xfrm>
            <a:off x="1774825" y="1557338"/>
            <a:ext cx="8229600" cy="576262"/>
          </a:xfrm>
        </p:spPr>
        <p:txBody>
          <a:bodyPr/>
          <a:lstStyle/>
          <a:p>
            <a:pPr>
              <a:defRPr/>
            </a:pPr>
            <a:r>
              <a:rPr lang="zh-CN" altLang="en-US" sz="2800" b="1" dirty="0">
                <a:solidFill>
                  <a:srgbClr val="FF0000"/>
                </a:solidFill>
              </a:rPr>
              <a:t>看涨期权算例</a:t>
            </a:r>
          </a:p>
        </p:txBody>
      </p:sp>
      <p:sp>
        <p:nvSpPr>
          <p:cNvPr id="116742" name="矩形 4"/>
          <p:cNvSpPr>
            <a:spLocks noChangeArrowheads="1"/>
          </p:cNvSpPr>
          <p:nvPr/>
        </p:nvSpPr>
        <p:spPr bwMode="auto">
          <a:xfrm>
            <a:off x="1992313" y="4581526"/>
            <a:ext cx="8064500" cy="461963"/>
          </a:xfrm>
          <a:prstGeom prst="rect">
            <a:avLst/>
          </a:prstGeom>
          <a:noFill/>
          <a:ln w="9525">
            <a:noFill/>
            <a:miter lim="800000"/>
            <a:headEnd/>
            <a:tailEnd/>
          </a:ln>
        </p:spPr>
        <p:txBody>
          <a:bodyPr>
            <a:spAutoFit/>
          </a:bodyPr>
          <a:lstStyle/>
          <a:p>
            <a:r>
              <a:rPr lang="zh-CN" altLang="en-US" sz="2400" b="1">
                <a:latin typeface="楷体_GB2312" pitchFamily="49" charset="-122"/>
                <a:ea typeface="楷体_GB2312" pitchFamily="49" charset="-122"/>
              </a:rPr>
              <a:t>构造如下图所示的两步二叉树图。风险中性概率</a:t>
            </a:r>
            <a:r>
              <a:rPr lang="en-US" altLang="zh-CN" sz="2400" b="1">
                <a:latin typeface="楷体_GB2312" pitchFamily="49" charset="-122"/>
                <a:ea typeface="楷体_GB2312" pitchFamily="49" charset="-122"/>
              </a:rPr>
              <a:t>P</a:t>
            </a:r>
            <a:r>
              <a:rPr lang="zh-CN" altLang="en-US" sz="2400" b="1">
                <a:latin typeface="楷体_GB2312" pitchFamily="49" charset="-122"/>
                <a:ea typeface="楷体_GB2312" pitchFamily="49" charset="-122"/>
              </a:rPr>
              <a:t>的值为， </a:t>
            </a:r>
          </a:p>
        </p:txBody>
      </p:sp>
      <p:graphicFrame>
        <p:nvGraphicFramePr>
          <p:cNvPr id="7" name="Object 5"/>
          <p:cNvGraphicFramePr>
            <a:graphicFrameLocks noChangeAspect="1"/>
          </p:cNvGraphicFramePr>
          <p:nvPr/>
        </p:nvGraphicFramePr>
        <p:xfrm>
          <a:off x="4295775" y="5084763"/>
          <a:ext cx="2952750" cy="939800"/>
        </p:xfrm>
        <a:graphic>
          <a:graphicData uri="http://schemas.openxmlformats.org/presentationml/2006/ole">
            <mc:AlternateContent xmlns:mc="http://schemas.openxmlformats.org/markup-compatibility/2006">
              <mc:Choice xmlns:v="urn:schemas-microsoft-com:vml" Requires="v">
                <p:oleObj spid="_x0000_s10244" name="Equation" r:id="rId3" imgW="1396800" imgH="444240" progId="Equation.DSMT4">
                  <p:embed/>
                </p:oleObj>
              </mc:Choice>
              <mc:Fallback>
                <p:oleObj name="Equation" r:id="rId3" imgW="1396800" imgH="444240" progId="Equation.DSMT4">
                  <p:embed/>
                  <p:pic>
                    <p:nvPicPr>
                      <p:cNvPr id="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5084763"/>
                        <a:ext cx="29527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333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1138" name="Picture 4"/>
          <p:cNvPicPr>
            <a:picLocks noChangeAspect="1" noChangeArrowheads="1"/>
          </p:cNvPicPr>
          <p:nvPr/>
        </p:nvPicPr>
        <p:blipFill>
          <a:blip r:embed="rId2" cstate="print"/>
          <a:srcRect t="-2859" b="17342"/>
          <a:stretch>
            <a:fillRect/>
          </a:stretch>
        </p:blipFill>
        <p:spPr bwMode="auto">
          <a:xfrm>
            <a:off x="2351088" y="1412876"/>
            <a:ext cx="7777162" cy="4321175"/>
          </a:xfrm>
          <a:prstGeom prst="rect">
            <a:avLst/>
          </a:prstGeom>
          <a:noFill/>
          <a:ln w="9525">
            <a:noFill/>
            <a:miter lim="800000"/>
            <a:headEnd/>
            <a:tailEnd/>
          </a:ln>
        </p:spPr>
      </p:pic>
      <p:sp>
        <p:nvSpPr>
          <p:cNvPr id="731139" name="Rectangle 5"/>
          <p:cNvSpPr>
            <a:spLocks noGrp="1" noChangeArrowheads="1"/>
          </p:cNvSpPr>
          <p:nvPr>
            <p:ph type="body" idx="1"/>
          </p:nvPr>
        </p:nvSpPr>
        <p:spPr>
          <a:xfrm>
            <a:off x="1631950" y="1125539"/>
            <a:ext cx="8713788" cy="5183187"/>
          </a:xfrm>
        </p:spPr>
        <p:txBody>
          <a:bodyPr/>
          <a:lstStyle/>
          <a:p>
            <a:pPr>
              <a:buFont typeface="Wingdings" pitchFamily="2" charset="2"/>
              <a:buNone/>
            </a:pPr>
            <a:endParaRPr lang="zh-CN" altLang="en-US" b="1">
              <a:solidFill>
                <a:srgbClr val="FF0000"/>
              </a:solidFill>
              <a:ea typeface="楷体_GB2312" pitchFamily="49" charset="-122"/>
            </a:endParaRPr>
          </a:p>
          <a:p>
            <a:endParaRPr lang="zh-CN" altLang="en-US" b="1">
              <a:solidFill>
                <a:srgbClr val="FF0000"/>
              </a:solidFill>
              <a:ea typeface="楷体_GB2312" pitchFamily="49" charset="-122"/>
            </a:endParaRPr>
          </a:p>
          <a:p>
            <a:endParaRPr lang="zh-CN" altLang="en-US" b="1">
              <a:solidFill>
                <a:srgbClr val="FF0000"/>
              </a:solidFill>
              <a:ea typeface="楷体_GB2312" pitchFamily="49" charset="-122"/>
            </a:endParaRPr>
          </a:p>
          <a:p>
            <a:endParaRPr lang="zh-CN" altLang="en-US" b="1">
              <a:solidFill>
                <a:srgbClr val="FF0000"/>
              </a:solidFill>
              <a:ea typeface="楷体_GB2312" pitchFamily="49" charset="-122"/>
            </a:endParaRPr>
          </a:p>
          <a:p>
            <a:endParaRPr lang="zh-CN" altLang="en-US" b="1">
              <a:solidFill>
                <a:srgbClr val="FF0000"/>
              </a:solidFill>
              <a:ea typeface="楷体_GB2312" pitchFamily="49" charset="-122"/>
            </a:endParaRPr>
          </a:p>
          <a:p>
            <a:endParaRPr lang="zh-CN" altLang="en-US" b="1">
              <a:solidFill>
                <a:srgbClr val="FF0000"/>
              </a:solidFill>
              <a:ea typeface="楷体_GB2312" pitchFamily="49" charset="-122"/>
            </a:endParaRPr>
          </a:p>
          <a:p>
            <a:endParaRPr lang="zh-CN" altLang="en-US" b="1">
              <a:solidFill>
                <a:srgbClr val="FF0000"/>
              </a:solidFill>
              <a:ea typeface="楷体_GB2312" pitchFamily="49" charset="-122"/>
            </a:endParaRPr>
          </a:p>
          <a:p>
            <a:pPr lvl="1"/>
            <a:endParaRPr lang="zh-CN" altLang="en-US" sz="3200" b="1">
              <a:solidFill>
                <a:srgbClr val="FF0000"/>
              </a:solidFill>
              <a:ea typeface="楷体_GB2312" pitchFamily="49" charset="-122"/>
            </a:endParaRPr>
          </a:p>
          <a:p>
            <a:pPr lvl="1" algn="ctr">
              <a:buFont typeface="Wingdings" pitchFamily="2" charset="2"/>
              <a:buNone/>
            </a:pPr>
            <a:r>
              <a:rPr lang="zh-CN" altLang="en-US" sz="3200" b="1">
                <a:ea typeface="楷体_GB2312" pitchFamily="49" charset="-122"/>
              </a:rPr>
              <a:t> </a:t>
            </a:r>
            <a:endParaRPr lang="en-US" altLang="zh-CN" sz="3200" b="1">
              <a:ea typeface="楷体_GB2312" pitchFamily="49" charset="-122"/>
            </a:endParaRPr>
          </a:p>
          <a:p>
            <a:pPr lvl="1">
              <a:buFont typeface="Wingdings" pitchFamily="2" charset="2"/>
              <a:buNone/>
            </a:pPr>
            <a:r>
              <a:rPr lang="zh-CN" altLang="en-US" sz="2800" b="1">
                <a:ea typeface="楷体_GB2312" pitchFamily="49" charset="-122"/>
              </a:rPr>
              <a:t>    两步二叉树图中的股票价格和看涨期权价格</a:t>
            </a:r>
          </a:p>
        </p:txBody>
      </p:sp>
      <p:sp>
        <p:nvSpPr>
          <p:cNvPr id="731140" name="TextBox 4"/>
          <p:cNvSpPr txBox="1">
            <a:spLocks noChangeArrowheads="1"/>
          </p:cNvSpPr>
          <p:nvPr/>
        </p:nvSpPr>
        <p:spPr bwMode="auto">
          <a:xfrm>
            <a:off x="1919288" y="404814"/>
            <a:ext cx="6697662" cy="522287"/>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二叉树定价法：两期或多期的情形</a:t>
            </a:r>
          </a:p>
        </p:txBody>
      </p:sp>
    </p:spTree>
    <p:extLst>
      <p:ext uri="{BB962C8B-B14F-4D97-AF65-F5344CB8AC3E}">
        <p14:creationId xmlns:p14="http://schemas.microsoft.com/office/powerpoint/2010/main" val="28162425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1774825" y="1268413"/>
            <a:ext cx="8229600" cy="576262"/>
          </a:xfrm>
        </p:spPr>
        <p:txBody>
          <a:bodyPr/>
          <a:lstStyle/>
          <a:p>
            <a:pPr>
              <a:defRPr/>
            </a:pPr>
            <a:r>
              <a:rPr lang="zh-CN" altLang="en-US" sz="2800" b="1" dirty="0">
                <a:solidFill>
                  <a:srgbClr val="FF0000"/>
                </a:solidFill>
              </a:rPr>
              <a:t>看跌期权算例</a:t>
            </a:r>
          </a:p>
        </p:txBody>
      </p:sp>
      <p:sp>
        <p:nvSpPr>
          <p:cNvPr id="367619" name="Rectangle 3"/>
          <p:cNvSpPr>
            <a:spLocks noGrp="1" noChangeArrowheads="1"/>
          </p:cNvSpPr>
          <p:nvPr>
            <p:ph type="body" idx="1"/>
          </p:nvPr>
        </p:nvSpPr>
        <p:spPr>
          <a:xfrm>
            <a:off x="1703389" y="2060575"/>
            <a:ext cx="8569325" cy="2808288"/>
          </a:xfrm>
        </p:spPr>
        <p:txBody>
          <a:bodyPr>
            <a:normAutofit fontScale="85000" lnSpcReduction="10000"/>
          </a:bodyPr>
          <a:lstStyle/>
          <a:p>
            <a:r>
              <a:rPr lang="zh-CN" altLang="en-US" sz="3600" b="1"/>
              <a:t> </a:t>
            </a:r>
            <a:r>
              <a:rPr lang="zh-CN" altLang="en-US" b="1" smtClean="0">
                <a:latin typeface="楷体_GB2312" pitchFamily="49" charset="-122"/>
                <a:ea typeface="楷体_GB2312" pitchFamily="49" charset="-122"/>
              </a:rPr>
              <a:t>考虑一个两年期欧式看跌期权，股票的执行价格为</a:t>
            </a:r>
            <a:r>
              <a:rPr lang="en-US" altLang="zh-CN" b="1" smtClean="0">
                <a:latin typeface="楷体_GB2312" pitchFamily="49" charset="-122"/>
                <a:ea typeface="楷体_GB2312" pitchFamily="49" charset="-122"/>
              </a:rPr>
              <a:t>$52</a:t>
            </a:r>
            <a:r>
              <a:rPr lang="zh-CN" altLang="en-US" b="1" smtClean="0">
                <a:latin typeface="楷体_GB2312" pitchFamily="49" charset="-122"/>
                <a:ea typeface="楷体_GB2312" pitchFamily="49" charset="-122"/>
              </a:rPr>
              <a:t>，当</a:t>
            </a:r>
            <a:endParaRPr lang="en-US" altLang="zh-CN" b="1" smtClean="0">
              <a:latin typeface="楷体_GB2312" pitchFamily="49" charset="-122"/>
              <a:ea typeface="楷体_GB2312" pitchFamily="49" charset="-122"/>
            </a:endParaRPr>
          </a:p>
          <a:p>
            <a:pPr>
              <a:buFont typeface="Wingdings" pitchFamily="2" charset="2"/>
              <a:buNone/>
            </a:pPr>
            <a:r>
              <a:rPr lang="zh-CN" altLang="en-US" b="1" smtClean="0">
                <a:latin typeface="楷体_GB2312" pitchFamily="49" charset="-122"/>
                <a:ea typeface="楷体_GB2312" pitchFamily="49" charset="-122"/>
              </a:rPr>
              <a:t>前价格为</a:t>
            </a:r>
            <a:r>
              <a:rPr lang="en-US" altLang="zh-CN" b="1" smtClean="0">
                <a:latin typeface="楷体_GB2312" pitchFamily="49" charset="-122"/>
                <a:ea typeface="楷体_GB2312" pitchFamily="49" charset="-122"/>
              </a:rPr>
              <a:t>$50</a:t>
            </a:r>
            <a:r>
              <a:rPr lang="zh-CN" altLang="en-US" b="1" smtClean="0">
                <a:latin typeface="楷体_GB2312" pitchFamily="49" charset="-122"/>
                <a:ea typeface="楷体_GB2312" pitchFamily="49" charset="-122"/>
              </a:rPr>
              <a:t>。</a:t>
            </a:r>
          </a:p>
          <a:p>
            <a:pPr>
              <a:buFont typeface="Wingdings" pitchFamily="2" charset="2"/>
              <a:buNone/>
            </a:pPr>
            <a:r>
              <a:rPr lang="zh-CN" altLang="en-US" b="1" smtClean="0">
                <a:latin typeface="楷体_GB2312" pitchFamily="49" charset="-122"/>
                <a:ea typeface="楷体_GB2312" pitchFamily="49" charset="-122"/>
              </a:rPr>
              <a:t>    假设价格为两步二叉树，每个步长为一年。在每个单步二</a:t>
            </a:r>
            <a:endParaRPr lang="en-US" altLang="zh-CN" b="1" smtClean="0">
              <a:latin typeface="楷体_GB2312" pitchFamily="49" charset="-122"/>
              <a:ea typeface="楷体_GB2312" pitchFamily="49" charset="-122"/>
            </a:endParaRPr>
          </a:p>
          <a:p>
            <a:pPr>
              <a:buFont typeface="Wingdings" pitchFamily="2" charset="2"/>
              <a:buNone/>
            </a:pPr>
            <a:r>
              <a:rPr lang="zh-CN" altLang="en-US" b="1" smtClean="0">
                <a:latin typeface="楷体_GB2312" pitchFamily="49" charset="-122"/>
                <a:ea typeface="楷体_GB2312" pitchFamily="49" charset="-122"/>
              </a:rPr>
              <a:t>叉树中股票价格或者按比率上升</a:t>
            </a:r>
            <a:r>
              <a:rPr lang="en-US" altLang="zh-CN" b="1" smtClean="0">
                <a:latin typeface="楷体_GB2312" pitchFamily="49" charset="-122"/>
                <a:ea typeface="楷体_GB2312" pitchFamily="49" charset="-122"/>
              </a:rPr>
              <a:t>20</a:t>
            </a:r>
            <a:r>
              <a:rPr lang="zh-CN" altLang="en-US" b="1" smtClean="0">
                <a:latin typeface="楷体_GB2312" pitchFamily="49" charset="-122"/>
                <a:ea typeface="楷体_GB2312" pitchFamily="49" charset="-122"/>
              </a:rPr>
              <a:t>％，或者按比率下降</a:t>
            </a:r>
            <a:r>
              <a:rPr lang="en-US" altLang="zh-CN" b="1" smtClean="0">
                <a:latin typeface="楷体_GB2312" pitchFamily="49" charset="-122"/>
                <a:ea typeface="楷体_GB2312" pitchFamily="49" charset="-122"/>
              </a:rPr>
              <a:t>20</a:t>
            </a:r>
            <a:r>
              <a:rPr lang="zh-CN" altLang="en-US" b="1" smtClean="0">
                <a:latin typeface="楷体_GB2312" pitchFamily="49" charset="-122"/>
                <a:ea typeface="楷体_GB2312" pitchFamily="49" charset="-122"/>
              </a:rPr>
              <a:t>％。</a:t>
            </a:r>
            <a:endParaRPr lang="en-US" altLang="zh-CN" b="1" smtClean="0">
              <a:latin typeface="楷体_GB2312" pitchFamily="49" charset="-122"/>
              <a:ea typeface="楷体_GB2312" pitchFamily="49" charset="-122"/>
            </a:endParaRPr>
          </a:p>
          <a:p>
            <a:pPr>
              <a:buFont typeface="Wingdings" pitchFamily="2" charset="2"/>
              <a:buNone/>
            </a:pPr>
            <a:r>
              <a:rPr lang="zh-CN" altLang="en-US" b="1" smtClean="0">
                <a:latin typeface="楷体_GB2312" pitchFamily="49" charset="-122"/>
                <a:ea typeface="楷体_GB2312" pitchFamily="49" charset="-122"/>
              </a:rPr>
              <a:t>无风险利率为</a:t>
            </a:r>
            <a:r>
              <a:rPr lang="en-US" altLang="zh-CN" b="1" smtClean="0">
                <a:latin typeface="楷体_GB2312" pitchFamily="49" charset="-122"/>
                <a:ea typeface="楷体_GB2312" pitchFamily="49" charset="-122"/>
              </a:rPr>
              <a:t>5</a:t>
            </a:r>
            <a:r>
              <a:rPr lang="zh-CN" altLang="en-US" b="1" smtClean="0">
                <a:latin typeface="楷体_GB2312" pitchFamily="49" charset="-122"/>
                <a:ea typeface="楷体_GB2312" pitchFamily="49" charset="-122"/>
              </a:rPr>
              <a:t>％。</a:t>
            </a:r>
            <a:r>
              <a:rPr lang="zh-CN" altLang="en-US" smtClean="0"/>
              <a:t> </a:t>
            </a:r>
          </a:p>
          <a:p>
            <a:r>
              <a:rPr lang="zh-CN" altLang="en-US" b="1" smtClean="0">
                <a:latin typeface="楷体_GB2312" pitchFamily="49" charset="-122"/>
                <a:ea typeface="楷体_GB2312" pitchFamily="49" charset="-122"/>
              </a:rPr>
              <a:t>构造如下图所示的两步二叉树图。风险中性概率</a:t>
            </a:r>
            <a:r>
              <a:rPr lang="en-US" altLang="zh-CN" b="1" smtClean="0">
                <a:latin typeface="楷体_GB2312" pitchFamily="49" charset="-122"/>
                <a:ea typeface="楷体_GB2312" pitchFamily="49" charset="-122"/>
              </a:rPr>
              <a:t>P</a:t>
            </a:r>
            <a:r>
              <a:rPr lang="zh-CN" altLang="en-US" b="1" smtClean="0">
                <a:latin typeface="楷体_GB2312" pitchFamily="49" charset="-122"/>
                <a:ea typeface="楷体_GB2312" pitchFamily="49" charset="-122"/>
              </a:rPr>
              <a:t>的值为</a:t>
            </a:r>
            <a:r>
              <a:rPr lang="zh-CN" altLang="en-US" b="1" smtClean="0">
                <a:solidFill>
                  <a:srgbClr val="A50021"/>
                </a:solidFill>
                <a:latin typeface="楷体_GB2312" pitchFamily="49" charset="-122"/>
                <a:ea typeface="楷体_GB2312" pitchFamily="49" charset="-122"/>
              </a:rPr>
              <a:t> </a:t>
            </a:r>
          </a:p>
        </p:txBody>
      </p:sp>
      <p:pic>
        <p:nvPicPr>
          <p:cNvPr id="367620" name="Picture 4"/>
          <p:cNvPicPr>
            <a:picLocks noChangeAspect="1" noChangeArrowheads="1"/>
          </p:cNvPicPr>
          <p:nvPr/>
        </p:nvPicPr>
        <p:blipFill>
          <a:blip r:embed="rId2" cstate="print"/>
          <a:srcRect/>
          <a:stretch>
            <a:fillRect/>
          </a:stretch>
        </p:blipFill>
        <p:spPr bwMode="auto">
          <a:xfrm>
            <a:off x="4008438" y="4941888"/>
            <a:ext cx="3960812" cy="1096962"/>
          </a:xfrm>
          <a:prstGeom prst="rect">
            <a:avLst/>
          </a:prstGeom>
          <a:noFill/>
          <a:ln w="9525">
            <a:noFill/>
            <a:miter lim="800000"/>
            <a:headEnd/>
            <a:tailEnd/>
          </a:ln>
        </p:spPr>
      </p:pic>
      <p:sp>
        <p:nvSpPr>
          <p:cNvPr id="732165" name="TextBox 4"/>
          <p:cNvSpPr txBox="1">
            <a:spLocks noChangeArrowheads="1"/>
          </p:cNvSpPr>
          <p:nvPr/>
        </p:nvSpPr>
        <p:spPr bwMode="auto">
          <a:xfrm>
            <a:off x="1919288" y="333375"/>
            <a:ext cx="6697662" cy="584200"/>
          </a:xfrm>
          <a:prstGeom prst="rect">
            <a:avLst/>
          </a:prstGeom>
          <a:noFill/>
          <a:ln w="9525">
            <a:noFill/>
            <a:miter lim="800000"/>
            <a:headEnd/>
            <a:tailEnd/>
          </a:ln>
        </p:spPr>
        <p:txBody>
          <a:bodyPr>
            <a:spAutoFit/>
          </a:bodyPr>
          <a:lstStyle/>
          <a:p>
            <a:pPr algn="l"/>
            <a:r>
              <a:rPr lang="zh-CN" altLang="en-US" sz="3200" b="1">
                <a:latin typeface="华文中宋" pitchFamily="2" charset="-122"/>
                <a:ea typeface="华文中宋" pitchFamily="2" charset="-122"/>
              </a:rPr>
              <a:t>二叉树定价法：两期或多期的情形</a:t>
            </a:r>
          </a:p>
        </p:txBody>
      </p:sp>
    </p:spTree>
    <p:extLst>
      <p:ext uri="{BB962C8B-B14F-4D97-AF65-F5344CB8AC3E}">
        <p14:creationId xmlns:p14="http://schemas.microsoft.com/office/powerpoint/2010/main" val="404581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7619">
                                            <p:txEl>
                                              <p:pRg st="5" end="5"/>
                                            </p:txEl>
                                          </p:spTgt>
                                        </p:tgtEl>
                                        <p:attrNameLst>
                                          <p:attrName>style.visibility</p:attrName>
                                        </p:attrNameLst>
                                      </p:cBhvr>
                                      <p:to>
                                        <p:strVal val="visible"/>
                                      </p:to>
                                    </p:set>
                                    <p:anim calcmode="lin" valueType="num">
                                      <p:cBhvr additive="base">
                                        <p:cTn id="7" dur="500" fill="hold"/>
                                        <p:tgtEl>
                                          <p:spTgt spid="36761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761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7620"/>
                                        </p:tgtEl>
                                        <p:attrNameLst>
                                          <p:attrName>style.visibility</p:attrName>
                                        </p:attrNameLst>
                                      </p:cBhvr>
                                      <p:to>
                                        <p:strVal val="visible"/>
                                      </p:to>
                                    </p:set>
                                    <p:anim calcmode="lin" valueType="num">
                                      <p:cBhvr additive="base">
                                        <p:cTn id="11" dur="500" fill="hold"/>
                                        <p:tgtEl>
                                          <p:spTgt spid="367620"/>
                                        </p:tgtEl>
                                        <p:attrNameLst>
                                          <p:attrName>ppt_x</p:attrName>
                                        </p:attrNameLst>
                                      </p:cBhvr>
                                      <p:tavLst>
                                        <p:tav tm="0">
                                          <p:val>
                                            <p:strVal val="#ppt_x"/>
                                          </p:val>
                                        </p:tav>
                                        <p:tav tm="100000">
                                          <p:val>
                                            <p:strVal val="#ppt_x"/>
                                          </p:val>
                                        </p:tav>
                                      </p:tavLst>
                                    </p:anim>
                                    <p:anim calcmode="lin" valueType="num">
                                      <p:cBhvr additive="base">
                                        <p:cTn id="12" dur="500" fill="hold"/>
                                        <p:tgtEl>
                                          <p:spTgt spid="367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3186" name="Picture 4"/>
          <p:cNvPicPr>
            <a:picLocks noChangeAspect="1" noChangeArrowheads="1"/>
          </p:cNvPicPr>
          <p:nvPr/>
        </p:nvPicPr>
        <p:blipFill>
          <a:blip r:embed="rId2" cstate="print"/>
          <a:srcRect b="13229"/>
          <a:stretch>
            <a:fillRect/>
          </a:stretch>
        </p:blipFill>
        <p:spPr bwMode="auto">
          <a:xfrm>
            <a:off x="1774826" y="836614"/>
            <a:ext cx="8208963" cy="4535487"/>
          </a:xfrm>
          <a:prstGeom prst="rect">
            <a:avLst/>
          </a:prstGeom>
          <a:noFill/>
          <a:ln w="9525">
            <a:noFill/>
            <a:miter lim="800000"/>
            <a:headEnd/>
            <a:tailEnd/>
          </a:ln>
        </p:spPr>
      </p:pic>
      <p:sp>
        <p:nvSpPr>
          <p:cNvPr id="733187" name="Rectangle 5"/>
          <p:cNvSpPr>
            <a:spLocks noChangeArrowheads="1"/>
          </p:cNvSpPr>
          <p:nvPr/>
        </p:nvSpPr>
        <p:spPr bwMode="auto">
          <a:xfrm>
            <a:off x="2351088" y="5516564"/>
            <a:ext cx="6985000" cy="504825"/>
          </a:xfrm>
          <a:prstGeom prst="rect">
            <a:avLst/>
          </a:prstGeom>
          <a:solidFill>
            <a:schemeClr val="accent1"/>
          </a:solidFill>
          <a:ln w="9525">
            <a:solidFill>
              <a:schemeClr val="tx1"/>
            </a:solidFill>
            <a:miter lim="800000"/>
            <a:headEnd/>
            <a:tailEnd/>
          </a:ln>
        </p:spPr>
        <p:txBody>
          <a:bodyPr wrap="none" anchor="ctr"/>
          <a:lstStyle/>
          <a:p>
            <a:r>
              <a:rPr lang="zh-CN" altLang="en-US" sz="2800" b="1">
                <a:ea typeface="楷体_GB2312" pitchFamily="49" charset="-122"/>
              </a:rPr>
              <a:t>利用两步二叉树图方法为欧式看跌期权估值</a:t>
            </a:r>
          </a:p>
        </p:txBody>
      </p:sp>
      <p:sp>
        <p:nvSpPr>
          <p:cNvPr id="733188" name="TextBox 4"/>
          <p:cNvSpPr txBox="1">
            <a:spLocks noChangeArrowheads="1"/>
          </p:cNvSpPr>
          <p:nvPr/>
        </p:nvSpPr>
        <p:spPr bwMode="auto">
          <a:xfrm>
            <a:off x="1703388" y="404814"/>
            <a:ext cx="6697662" cy="522287"/>
          </a:xfrm>
          <a:prstGeom prst="rect">
            <a:avLst/>
          </a:prstGeom>
          <a:noFill/>
          <a:ln w="9525">
            <a:noFill/>
            <a:miter lim="800000"/>
            <a:headEnd/>
            <a:tailEnd/>
          </a:ln>
        </p:spPr>
        <p:txBody>
          <a:bodyPr>
            <a:spAutoFit/>
          </a:bodyPr>
          <a:lstStyle/>
          <a:p>
            <a:pPr algn="l"/>
            <a:r>
              <a:rPr lang="zh-CN" altLang="en-US" sz="2800" b="1">
                <a:latin typeface="华文中宋" pitchFamily="2" charset="-122"/>
                <a:ea typeface="华文中宋" pitchFamily="2" charset="-122"/>
              </a:rPr>
              <a:t>二叉树定价法：两期或多期的情形</a:t>
            </a:r>
          </a:p>
        </p:txBody>
      </p:sp>
    </p:spTree>
    <p:extLst>
      <p:ext uri="{BB962C8B-B14F-4D97-AF65-F5344CB8AC3E}">
        <p14:creationId xmlns:p14="http://schemas.microsoft.com/office/powerpoint/2010/main" val="2754461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3"/>
          <p:cNvSpPr>
            <a:spLocks noGrp="1" noChangeArrowheads="1"/>
          </p:cNvSpPr>
          <p:nvPr>
            <p:ph type="body" idx="1"/>
          </p:nvPr>
        </p:nvSpPr>
        <p:spPr>
          <a:xfrm>
            <a:off x="1703389" y="1600201"/>
            <a:ext cx="8569325" cy="4873625"/>
          </a:xfrm>
        </p:spPr>
        <p:txBody>
          <a:bodyPr/>
          <a:lstStyle/>
          <a:p>
            <a:pPr eaLnBrk="1" hangingPunct="1"/>
            <a:r>
              <a:rPr lang="zh-CN" altLang="en-US" sz="3200"/>
              <a:t>协定价格</a:t>
            </a:r>
          </a:p>
          <a:p>
            <a:pPr lvl="1" eaLnBrk="1" hangingPunct="1"/>
            <a:r>
              <a:rPr lang="zh-CN" altLang="en-US" b="1">
                <a:latin typeface="华文细黑" pitchFamily="2" charset="-122"/>
                <a:ea typeface="华文细黑" pitchFamily="2" charset="-122"/>
              </a:rPr>
              <a:t>也称敲定价格（</a:t>
            </a:r>
            <a:r>
              <a:rPr kumimoji="1" lang="en-US" altLang="zh-CN" b="1">
                <a:solidFill>
                  <a:schemeClr val="hlink"/>
                </a:solidFill>
              </a:rPr>
              <a:t> </a:t>
            </a:r>
            <a:r>
              <a:rPr kumimoji="1" lang="en-US" altLang="zh-CN" b="1">
                <a:solidFill>
                  <a:schemeClr val="hlink"/>
                </a:solidFill>
                <a:latin typeface="Times New Roman" pitchFamily="18" charset="0"/>
                <a:cs typeface="Times New Roman" pitchFamily="18" charset="0"/>
              </a:rPr>
              <a:t>Striking Price </a:t>
            </a:r>
            <a:r>
              <a:rPr lang="zh-CN" altLang="en-US" b="1">
                <a:latin typeface="华文细黑" pitchFamily="2" charset="-122"/>
                <a:ea typeface="华文细黑" pitchFamily="2" charset="-122"/>
              </a:rPr>
              <a:t>）、履约价格或执行价格</a:t>
            </a:r>
            <a:endParaRPr lang="en-US" altLang="zh-CN" b="1">
              <a:latin typeface="华文细黑" pitchFamily="2" charset="-122"/>
              <a:ea typeface="华文细黑" pitchFamily="2" charset="-122"/>
            </a:endParaRP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a:t>
            </a:r>
            <a:r>
              <a:rPr kumimoji="1" lang="en-US" altLang="zh-CN" b="1">
                <a:solidFill>
                  <a:schemeClr val="hlink"/>
                </a:solidFill>
                <a:latin typeface="Times New Roman" pitchFamily="18" charset="0"/>
                <a:cs typeface="Times New Roman" pitchFamily="18" charset="0"/>
              </a:rPr>
              <a:t> Exercise Price </a:t>
            </a:r>
            <a:r>
              <a:rPr lang="zh-CN" altLang="en-US" b="1">
                <a:latin typeface="华文细黑" pitchFamily="2" charset="-122"/>
                <a:ea typeface="华文细黑" pitchFamily="2" charset="-122"/>
              </a:rPr>
              <a:t>），是指期权合约所规定的、期权购买者</a:t>
            </a:r>
            <a:endParaRPr lang="en-US" altLang="zh-CN" b="1">
              <a:latin typeface="华文细黑" pitchFamily="2" charset="-122"/>
              <a:ea typeface="华文细黑" pitchFamily="2" charset="-122"/>
            </a:endParaRPr>
          </a:p>
          <a:p>
            <a:pPr lvl="1" eaLnBrk="1" hangingPunct="1">
              <a:buFont typeface="Wingdings 2" pitchFamily="18" charset="2"/>
              <a:buNone/>
            </a:pPr>
            <a:r>
              <a:rPr lang="zh-CN" altLang="en-US" b="1">
                <a:latin typeface="华文细黑" pitchFamily="2" charset="-122"/>
                <a:ea typeface="华文细黑" pitchFamily="2" charset="-122"/>
              </a:rPr>
              <a:t>在行使权利时所实际执行的价格。</a:t>
            </a:r>
          </a:p>
          <a:p>
            <a:pPr lvl="1" eaLnBrk="1" hangingPunct="1"/>
            <a:r>
              <a:rPr lang="zh-CN" altLang="en-US" b="1">
                <a:latin typeface="华文细黑" pitchFamily="2" charset="-122"/>
                <a:ea typeface="华文细黑" pitchFamily="2" charset="-122"/>
              </a:rPr>
              <a:t>即期权购买者向期权出售者买入或卖出标的资产的价格。</a:t>
            </a:r>
          </a:p>
          <a:p>
            <a:pPr eaLnBrk="1" hangingPunct="1"/>
            <a:r>
              <a:rPr lang="zh-CN" altLang="en-US" sz="3200"/>
              <a:t>期权费</a:t>
            </a:r>
          </a:p>
          <a:p>
            <a:pPr lvl="1" eaLnBrk="1" hangingPunct="1"/>
            <a:r>
              <a:rPr lang="zh-CN" altLang="en-US" b="1">
                <a:latin typeface="Times New Roman" pitchFamily="18" charset="0"/>
                <a:ea typeface="华文细黑" pitchFamily="2" charset="-122"/>
              </a:rPr>
              <a:t>权利的价格</a:t>
            </a:r>
            <a:r>
              <a:rPr lang="en-US" altLang="zh-CN" b="1">
                <a:latin typeface="Times New Roman" pitchFamily="18" charset="0"/>
                <a:ea typeface="华文细黑" pitchFamily="2" charset="-122"/>
              </a:rPr>
              <a:t>(</a:t>
            </a:r>
            <a:r>
              <a:rPr lang="en-US" altLang="zh-CN" b="1">
                <a:solidFill>
                  <a:srgbClr val="FF0000"/>
                </a:solidFill>
                <a:latin typeface="Times New Roman" pitchFamily="18" charset="0"/>
                <a:ea typeface="华文细黑" pitchFamily="2" charset="-122"/>
              </a:rPr>
              <a:t>Premium</a:t>
            </a:r>
            <a:r>
              <a:rPr lang="en-US" altLang="zh-CN" b="1">
                <a:latin typeface="Times New Roman" pitchFamily="18" charset="0"/>
                <a:ea typeface="华文细黑" pitchFamily="2" charset="-122"/>
              </a:rPr>
              <a:t>)</a:t>
            </a:r>
            <a:r>
              <a:rPr lang="zh-CN" altLang="en-US" b="1">
                <a:latin typeface="Times New Roman" pitchFamily="18" charset="0"/>
                <a:ea typeface="华文细黑" pitchFamily="2" charset="-122"/>
              </a:rPr>
              <a:t>－保险费或权利金，是期权购买者</a:t>
            </a:r>
            <a:endParaRPr lang="en-US" altLang="zh-CN" b="1">
              <a:latin typeface="Times New Roman" pitchFamily="18" charset="0"/>
              <a:ea typeface="华文细黑" pitchFamily="2" charset="-122"/>
            </a:endParaRPr>
          </a:p>
          <a:p>
            <a:pPr lvl="1" eaLnBrk="1" hangingPunct="1">
              <a:buFont typeface="Wingdings 2" pitchFamily="18" charset="2"/>
              <a:buNone/>
            </a:pPr>
            <a:r>
              <a:rPr lang="zh-CN" altLang="en-US" b="1">
                <a:latin typeface="Times New Roman" pitchFamily="18" charset="0"/>
                <a:ea typeface="华文细黑" pitchFamily="2" charset="-122"/>
              </a:rPr>
              <a:t>获得期合约所赋予的权利而向期权出售者支付的费用。一经</a:t>
            </a:r>
            <a:endParaRPr lang="en-US" altLang="zh-CN" b="1">
              <a:latin typeface="Times New Roman" pitchFamily="18" charset="0"/>
              <a:ea typeface="华文细黑" pitchFamily="2" charset="-122"/>
            </a:endParaRPr>
          </a:p>
          <a:p>
            <a:pPr lvl="1" eaLnBrk="1" hangingPunct="1">
              <a:buFont typeface="Wingdings 2" pitchFamily="18" charset="2"/>
              <a:buNone/>
            </a:pPr>
            <a:r>
              <a:rPr lang="zh-CN" altLang="en-US" b="1">
                <a:latin typeface="Times New Roman" pitchFamily="18" charset="0"/>
                <a:ea typeface="华文细黑" pitchFamily="2" charset="-122"/>
              </a:rPr>
              <a:t>支付不予退还。</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80067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6146">
                                            <p:txEl>
                                              <p:pRg st="1" end="1"/>
                                            </p:txEl>
                                          </p:spTgt>
                                        </p:tgtEl>
                                        <p:attrNameLst>
                                          <p:attrName>style.visibility</p:attrName>
                                        </p:attrNameLst>
                                      </p:cBhvr>
                                      <p:to>
                                        <p:strVal val="visible"/>
                                      </p:to>
                                    </p:set>
                                    <p:animEffect transition="in" filter="blinds(horizontal)">
                                      <p:cBhvr>
                                        <p:cTn id="7" dur="500"/>
                                        <p:tgtEl>
                                          <p:spTgt spid="64614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6146">
                                            <p:txEl>
                                              <p:pRg st="2" end="2"/>
                                            </p:txEl>
                                          </p:spTgt>
                                        </p:tgtEl>
                                        <p:attrNameLst>
                                          <p:attrName>style.visibility</p:attrName>
                                        </p:attrNameLst>
                                      </p:cBhvr>
                                      <p:to>
                                        <p:strVal val="visible"/>
                                      </p:to>
                                    </p:set>
                                    <p:animEffect transition="in" filter="blinds(horizontal)">
                                      <p:cBhvr>
                                        <p:cTn id="10" dur="500"/>
                                        <p:tgtEl>
                                          <p:spTgt spid="64614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6146">
                                            <p:txEl>
                                              <p:pRg st="3" end="3"/>
                                            </p:txEl>
                                          </p:spTgt>
                                        </p:tgtEl>
                                        <p:attrNameLst>
                                          <p:attrName>style.visibility</p:attrName>
                                        </p:attrNameLst>
                                      </p:cBhvr>
                                      <p:to>
                                        <p:strVal val="visible"/>
                                      </p:to>
                                    </p:set>
                                    <p:animEffect transition="in" filter="blinds(horizontal)">
                                      <p:cBhvr>
                                        <p:cTn id="13" dur="500"/>
                                        <p:tgtEl>
                                          <p:spTgt spid="64614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46146">
                                            <p:txEl>
                                              <p:pRg st="4" end="4"/>
                                            </p:txEl>
                                          </p:spTgt>
                                        </p:tgtEl>
                                        <p:attrNameLst>
                                          <p:attrName>style.visibility</p:attrName>
                                        </p:attrNameLst>
                                      </p:cBhvr>
                                      <p:to>
                                        <p:strVal val="visible"/>
                                      </p:to>
                                    </p:set>
                                    <p:animEffect transition="in" filter="blinds(horizontal)">
                                      <p:cBhvr>
                                        <p:cTn id="18" dur="500"/>
                                        <p:tgtEl>
                                          <p:spTgt spid="64614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46146">
                                            <p:txEl>
                                              <p:pRg st="5" end="5"/>
                                            </p:txEl>
                                          </p:spTgt>
                                        </p:tgtEl>
                                        <p:attrNameLst>
                                          <p:attrName>style.visibility</p:attrName>
                                        </p:attrNameLst>
                                      </p:cBhvr>
                                      <p:to>
                                        <p:strVal val="visible"/>
                                      </p:to>
                                    </p:set>
                                    <p:animEffect transition="in" filter="blinds(horizontal)">
                                      <p:cBhvr>
                                        <p:cTn id="23" dur="500"/>
                                        <p:tgtEl>
                                          <p:spTgt spid="646146">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46146">
                                            <p:txEl>
                                              <p:pRg st="6" end="6"/>
                                            </p:txEl>
                                          </p:spTgt>
                                        </p:tgtEl>
                                        <p:attrNameLst>
                                          <p:attrName>style.visibility</p:attrName>
                                        </p:attrNameLst>
                                      </p:cBhvr>
                                      <p:to>
                                        <p:strVal val="visible"/>
                                      </p:to>
                                    </p:set>
                                    <p:animEffect transition="in" filter="blinds(horizontal)">
                                      <p:cBhvr>
                                        <p:cTn id="26" dur="500"/>
                                        <p:tgtEl>
                                          <p:spTgt spid="646146">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46146">
                                            <p:txEl>
                                              <p:pRg st="7" end="7"/>
                                            </p:txEl>
                                          </p:spTgt>
                                        </p:tgtEl>
                                        <p:attrNameLst>
                                          <p:attrName>style.visibility</p:attrName>
                                        </p:attrNameLst>
                                      </p:cBhvr>
                                      <p:to>
                                        <p:strVal val="visible"/>
                                      </p:to>
                                    </p:set>
                                    <p:animEffect transition="in" filter="blinds(horizontal)">
                                      <p:cBhvr>
                                        <p:cTn id="29" dur="500"/>
                                        <p:tgtEl>
                                          <p:spTgt spid="646146">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46146">
                                            <p:txEl>
                                              <p:pRg st="8" end="8"/>
                                            </p:txEl>
                                          </p:spTgt>
                                        </p:tgtEl>
                                        <p:attrNameLst>
                                          <p:attrName>style.visibility</p:attrName>
                                        </p:attrNameLst>
                                      </p:cBhvr>
                                      <p:to>
                                        <p:strVal val="visible"/>
                                      </p:to>
                                    </p:set>
                                    <p:animEffect transition="in" filter="blinds(horizontal)">
                                      <p:cBhvr>
                                        <p:cTn id="32" dur="500"/>
                                        <p:tgtEl>
                                          <p:spTgt spid="6461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AutoShape 5"/>
          <p:cNvSpPr>
            <a:spLocks noChangeArrowheads="1"/>
          </p:cNvSpPr>
          <p:nvPr/>
        </p:nvSpPr>
        <p:spPr bwMode="auto">
          <a:xfrm>
            <a:off x="3738563" y="2643189"/>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二叉树定价法</a:t>
            </a:r>
          </a:p>
        </p:txBody>
      </p:sp>
      <p:sp>
        <p:nvSpPr>
          <p:cNvPr id="703491" name="AutoShape 6"/>
          <p:cNvSpPr>
            <a:spLocks noChangeArrowheads="1"/>
          </p:cNvSpPr>
          <p:nvPr/>
        </p:nvSpPr>
        <p:spPr bwMode="auto">
          <a:xfrm>
            <a:off x="3792538" y="3716339"/>
            <a:ext cx="4267200" cy="731837"/>
          </a:xfrm>
          <a:prstGeom prst="flowChartAlternateProcess">
            <a:avLst/>
          </a:prstGeom>
          <a:noFill/>
          <a:ln w="25400">
            <a:solidFill>
              <a:srgbClr val="FF0000"/>
            </a:solidFill>
            <a:miter lim="800000"/>
            <a:headEnd/>
            <a:tailEnd/>
          </a:ln>
        </p:spPr>
        <p:txBody>
          <a:bodyPr wrap="none" anchor="ctr"/>
          <a:lstStyle/>
          <a:p>
            <a:r>
              <a:rPr lang="en-US" altLang="zh-CN" sz="2800" b="1">
                <a:latin typeface="华文中宋" pitchFamily="2" charset="-122"/>
                <a:ea typeface="华文中宋" pitchFamily="2" charset="-122"/>
              </a:rPr>
              <a:t>B-S</a:t>
            </a:r>
            <a:r>
              <a:rPr lang="zh-CN" altLang="en-US" sz="2800" b="1">
                <a:latin typeface="华文中宋" pitchFamily="2" charset="-122"/>
                <a:ea typeface="华文中宋" pitchFamily="2" charset="-122"/>
              </a:rPr>
              <a:t>定价法</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第十章    期权与期权定价</a:t>
            </a:r>
            <a:endParaRPr lang="zh-CN" altLang="en-US" sz="3600" b="1" dirty="0">
              <a:effectLst>
                <a:outerShdw blurRad="38100" dist="38100" dir="2700000" algn="tl">
                  <a:srgbClr val="C0C0C0"/>
                </a:outerShdw>
              </a:effectLst>
              <a:latin typeface="Arial" charset="0"/>
              <a:ea typeface="黑体" pitchFamily="49" charset="-122"/>
            </a:endParaRPr>
          </a:p>
        </p:txBody>
      </p:sp>
      <p:sp>
        <p:nvSpPr>
          <p:cNvPr id="734213" name="AutoShape 5"/>
          <p:cNvSpPr>
            <a:spLocks noChangeArrowheads="1"/>
          </p:cNvSpPr>
          <p:nvPr/>
        </p:nvSpPr>
        <p:spPr bwMode="auto">
          <a:xfrm>
            <a:off x="3719513" y="1557339"/>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期权概述</a:t>
            </a:r>
          </a:p>
        </p:txBody>
      </p:sp>
      <p:sp>
        <p:nvSpPr>
          <p:cNvPr id="734214" name="AutoShape 5"/>
          <p:cNvSpPr>
            <a:spLocks noChangeArrowheads="1"/>
          </p:cNvSpPr>
          <p:nvPr/>
        </p:nvSpPr>
        <p:spPr bwMode="auto">
          <a:xfrm>
            <a:off x="3792538" y="479742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期权的动态行为</a:t>
            </a:r>
          </a:p>
        </p:txBody>
      </p:sp>
    </p:spTree>
    <p:extLst>
      <p:ext uri="{BB962C8B-B14F-4D97-AF65-F5344CB8AC3E}">
        <p14:creationId xmlns:p14="http://schemas.microsoft.com/office/powerpoint/2010/main" val="1998377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0349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3"/>
          <p:cNvSpPr>
            <a:spLocks noGrp="1" noChangeArrowheads="1"/>
          </p:cNvSpPr>
          <p:nvPr>
            <p:ph type="body" idx="1"/>
          </p:nvPr>
        </p:nvSpPr>
        <p:spPr>
          <a:xfrm>
            <a:off x="1847851" y="1773239"/>
            <a:ext cx="8137525" cy="3773487"/>
          </a:xfrm>
        </p:spPr>
        <p:txBody>
          <a:bodyPr/>
          <a:lstStyle/>
          <a:p>
            <a:pPr eaLnBrk="1" hangingPunct="1"/>
            <a:r>
              <a:rPr lang="zh-CN" altLang="en-US" b="1">
                <a:latin typeface="Times New Roman" pitchFamily="18" charset="0"/>
                <a:ea typeface="华文细黑" pitchFamily="2" charset="-122"/>
                <a:cs typeface="Times New Roman" pitchFamily="18" charset="0"/>
              </a:rPr>
              <a:t>思路</a:t>
            </a:r>
          </a:p>
          <a:p>
            <a:pPr lvl="1" eaLnBrk="1" hangingPunct="1"/>
            <a:r>
              <a:rPr lang="zh-CN" altLang="en-US" sz="2800" b="1">
                <a:latin typeface="Times New Roman" pitchFamily="18" charset="0"/>
                <a:ea typeface="华文细黑" pitchFamily="2" charset="-122"/>
                <a:cs typeface="Times New Roman" pitchFamily="18" charset="0"/>
              </a:rPr>
              <a:t>基础资产的价格服从几何布朗运动</a:t>
            </a:r>
          </a:p>
          <a:p>
            <a:pPr lvl="1" eaLnBrk="1" hangingPunct="1"/>
            <a:r>
              <a:rPr lang="zh-CN" altLang="en-US" sz="2800" b="1">
                <a:latin typeface="Times New Roman" pitchFamily="18" charset="0"/>
                <a:ea typeface="华文细黑" pitchFamily="2" charset="-122"/>
                <a:cs typeface="Times New Roman" pitchFamily="18" charset="0"/>
              </a:rPr>
              <a:t>构建无风险（套期保值）组合</a:t>
            </a:r>
            <a:endParaRPr lang="en-US" altLang="zh-CN" sz="2800" b="1">
              <a:latin typeface="Times New Roman" pitchFamily="18" charset="0"/>
              <a:ea typeface="华文细黑" pitchFamily="2" charset="-122"/>
              <a:cs typeface="Times New Roman" pitchFamily="18" charset="0"/>
            </a:endParaRPr>
          </a:p>
          <a:p>
            <a:pPr lvl="1" eaLnBrk="1" hangingPunct="1"/>
            <a:r>
              <a:rPr lang="zh-CN" altLang="en-US" sz="2800" b="1">
                <a:latin typeface="Times New Roman" pitchFamily="18" charset="0"/>
                <a:ea typeface="华文细黑" pitchFamily="2" charset="-122"/>
                <a:cs typeface="Times New Roman" pitchFamily="18" charset="0"/>
              </a:rPr>
              <a:t>利用无套利或风险中性定价法得到</a:t>
            </a:r>
            <a:r>
              <a:rPr lang="en-US" altLang="zh-CN" sz="2800" b="1">
                <a:latin typeface="Times New Roman" pitchFamily="18" charset="0"/>
                <a:ea typeface="华文细黑" pitchFamily="2" charset="-122"/>
                <a:cs typeface="Times New Roman" pitchFamily="18" charset="0"/>
              </a:rPr>
              <a:t>B-S</a:t>
            </a:r>
            <a:r>
              <a:rPr lang="zh-CN" altLang="en-US" sz="2800" b="1">
                <a:latin typeface="Times New Roman" pitchFamily="18" charset="0"/>
                <a:ea typeface="华文细黑" pitchFamily="2" charset="-122"/>
                <a:cs typeface="Times New Roman" pitchFamily="18" charset="0"/>
              </a:rPr>
              <a:t>微分方程</a:t>
            </a:r>
          </a:p>
          <a:p>
            <a:pPr lvl="1" eaLnBrk="1" hangingPunct="1"/>
            <a:r>
              <a:rPr lang="zh-CN" altLang="en-US" sz="2800" b="1">
                <a:latin typeface="Times New Roman" pitchFamily="18" charset="0"/>
                <a:ea typeface="华文细黑" pitchFamily="2" charset="-122"/>
                <a:cs typeface="Times New Roman" pitchFamily="18" charset="0"/>
              </a:rPr>
              <a:t>倒向解出微分方程的显示解（解析解）</a:t>
            </a:r>
          </a:p>
          <a:p>
            <a:pPr lvl="1" eaLnBrk="1" hangingPunct="1"/>
            <a:r>
              <a:rPr lang="zh-CN" altLang="en-US" sz="2800" b="1">
                <a:latin typeface="Times New Roman" pitchFamily="18" charset="0"/>
                <a:ea typeface="华文细黑" pitchFamily="2" charset="-122"/>
                <a:cs typeface="Times New Roman" pitchFamily="18" charset="0"/>
              </a:rPr>
              <a:t>算例</a:t>
            </a:r>
            <a:endParaRPr lang="en-US" altLang="zh-CN" sz="2800" b="1">
              <a:latin typeface="Times New Roman" pitchFamily="18" charset="0"/>
              <a:ea typeface="华文细黑" pitchFamily="2" charset="-122"/>
              <a:cs typeface="Times New Roman" pitchFamily="18" charset="0"/>
            </a:endParaRPr>
          </a:p>
        </p:txBody>
      </p:sp>
      <p:sp>
        <p:nvSpPr>
          <p:cNvPr id="735235" name="TextBox 4"/>
          <p:cNvSpPr txBox="1">
            <a:spLocks noChangeArrowheads="1"/>
          </p:cNvSpPr>
          <p:nvPr/>
        </p:nvSpPr>
        <p:spPr bwMode="auto">
          <a:xfrm>
            <a:off x="1992314" y="549276"/>
            <a:ext cx="5113337" cy="646113"/>
          </a:xfrm>
          <a:prstGeom prst="rect">
            <a:avLst/>
          </a:prstGeom>
          <a:noFill/>
          <a:ln w="9525">
            <a:noFill/>
            <a:miter lim="800000"/>
            <a:headEnd/>
            <a:tailEnd/>
          </a:ln>
        </p:spPr>
        <p:txBody>
          <a:bodyPr>
            <a:spAutoFit/>
          </a:bodyPr>
          <a:lstStyle/>
          <a:p>
            <a:pPr algn="l"/>
            <a:r>
              <a:rPr lang="en-US" altLang="zh-CN" sz="3600" b="1">
                <a:latin typeface="Times New Roman" pitchFamily="18" charset="0"/>
                <a:ea typeface="华文细黑" pitchFamily="2" charset="-122"/>
                <a:cs typeface="Times New Roman" pitchFamily="18" charset="0"/>
              </a:rPr>
              <a:t>B-S</a:t>
            </a:r>
            <a:r>
              <a:rPr lang="zh-CN" altLang="en-US" sz="3600" b="1">
                <a:latin typeface="Times New Roman" pitchFamily="18" charset="0"/>
                <a:ea typeface="华文细黑" pitchFamily="2" charset="-122"/>
                <a:cs typeface="Times New Roman" pitchFamily="18" charset="0"/>
              </a:rPr>
              <a:t>定价法</a:t>
            </a:r>
          </a:p>
        </p:txBody>
      </p:sp>
    </p:spTree>
    <p:extLst>
      <p:ext uri="{BB962C8B-B14F-4D97-AF65-F5344CB8AC3E}">
        <p14:creationId xmlns:p14="http://schemas.microsoft.com/office/powerpoint/2010/main" val="4240412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4">
                                            <p:txEl>
                                              <p:pRg st="1" end="1"/>
                                            </p:txEl>
                                          </p:spTgt>
                                        </p:tgtEl>
                                        <p:attrNameLst>
                                          <p:attrName>style.visibility</p:attrName>
                                        </p:attrNameLst>
                                      </p:cBhvr>
                                      <p:to>
                                        <p:strVal val="visible"/>
                                      </p:to>
                                    </p:set>
                                    <p:animEffect transition="in" filter="blinds(horizontal)">
                                      <p:cBhvr>
                                        <p:cTn id="7" dur="500"/>
                                        <p:tgtEl>
                                          <p:spTgt spid="7045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4">
                                            <p:txEl>
                                              <p:pRg st="2" end="2"/>
                                            </p:txEl>
                                          </p:spTgt>
                                        </p:tgtEl>
                                        <p:attrNameLst>
                                          <p:attrName>style.visibility</p:attrName>
                                        </p:attrNameLst>
                                      </p:cBhvr>
                                      <p:to>
                                        <p:strVal val="visible"/>
                                      </p:to>
                                    </p:set>
                                    <p:animEffect transition="in" filter="blinds(horizontal)">
                                      <p:cBhvr>
                                        <p:cTn id="12" dur="500"/>
                                        <p:tgtEl>
                                          <p:spTgt spid="7045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4">
                                            <p:txEl>
                                              <p:pRg st="3" end="3"/>
                                            </p:txEl>
                                          </p:spTgt>
                                        </p:tgtEl>
                                        <p:attrNameLst>
                                          <p:attrName>style.visibility</p:attrName>
                                        </p:attrNameLst>
                                      </p:cBhvr>
                                      <p:to>
                                        <p:strVal val="visible"/>
                                      </p:to>
                                    </p:set>
                                    <p:animEffect transition="in" filter="blinds(horizontal)">
                                      <p:cBhvr>
                                        <p:cTn id="17" dur="500"/>
                                        <p:tgtEl>
                                          <p:spTgt spid="7045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4514">
                                            <p:txEl>
                                              <p:pRg st="4" end="4"/>
                                            </p:txEl>
                                          </p:spTgt>
                                        </p:tgtEl>
                                        <p:attrNameLst>
                                          <p:attrName>style.visibility</p:attrName>
                                        </p:attrNameLst>
                                      </p:cBhvr>
                                      <p:to>
                                        <p:strVal val="visible"/>
                                      </p:to>
                                    </p:set>
                                    <p:animEffect transition="in" filter="blinds(horizontal)">
                                      <p:cBhvr>
                                        <p:cTn id="22" dur="500"/>
                                        <p:tgtEl>
                                          <p:spTgt spid="7045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4514">
                                            <p:txEl>
                                              <p:pRg st="5" end="5"/>
                                            </p:txEl>
                                          </p:spTgt>
                                        </p:tgtEl>
                                        <p:attrNameLst>
                                          <p:attrName>style.visibility</p:attrName>
                                        </p:attrNameLst>
                                      </p:cBhvr>
                                      <p:to>
                                        <p:strVal val="visible"/>
                                      </p:to>
                                    </p:set>
                                    <p:animEffect transition="in" filter="blinds(horizontal)">
                                      <p:cBhvr>
                                        <p:cTn id="27" dur="500"/>
                                        <p:tgtEl>
                                          <p:spTgt spid="7045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8"/>
          <p:cNvSpPr>
            <a:spLocks noGrp="1"/>
          </p:cNvSpPr>
          <p:nvPr>
            <p:ph type="sldNum" sz="quarter" idx="12"/>
          </p:nvPr>
        </p:nvSpPr>
        <p:spPr/>
        <p:txBody>
          <a:bodyPr/>
          <a:lstStyle/>
          <a:p>
            <a:pPr>
              <a:defRPr/>
            </a:pPr>
            <a:fld id="{7159137F-0347-4AEC-828F-AF900051B1FA}" type="slidenum">
              <a:rPr lang="en-US" altLang="zh-CN"/>
              <a:pPr>
                <a:defRPr/>
              </a:pPr>
              <a:t>52</a:t>
            </a:fld>
            <a:endParaRPr lang="en-US" altLang="zh-CN"/>
          </a:p>
        </p:txBody>
      </p:sp>
      <p:sp>
        <p:nvSpPr>
          <p:cNvPr id="180226" name="Rectangle 2"/>
          <p:cNvSpPr>
            <a:spLocks noGrp="1" noChangeArrowheads="1"/>
          </p:cNvSpPr>
          <p:nvPr>
            <p:ph type="title" sz="quarter"/>
          </p:nvPr>
        </p:nvSpPr>
        <p:spPr>
          <a:xfrm>
            <a:off x="1847850" y="476250"/>
            <a:ext cx="8229600" cy="725488"/>
          </a:xfrm>
        </p:spPr>
        <p:txBody>
          <a:bodyPr>
            <a:normAutofit/>
          </a:bodyPr>
          <a:lstStyle/>
          <a:p>
            <a:pPr>
              <a:defRPr/>
            </a:pPr>
            <a:r>
              <a:rPr lang="en-US" altLang="zh-CN" sz="3600" b="1" dirty="0">
                <a:latin typeface="黑体" pitchFamily="49" charset="-122"/>
              </a:rPr>
              <a:t>1</a:t>
            </a:r>
            <a:r>
              <a:rPr lang="zh-CN" altLang="en-US" sz="3600" b="1" dirty="0">
                <a:latin typeface="黑体" pitchFamily="49" charset="-122"/>
              </a:rPr>
              <a:t>、股票价格的运动过程（几何布朗运动）</a:t>
            </a:r>
          </a:p>
        </p:txBody>
      </p:sp>
      <p:graphicFrame>
        <p:nvGraphicFramePr>
          <p:cNvPr id="117762" name="Object 2"/>
          <p:cNvGraphicFramePr>
            <a:graphicFrameLocks noGrp="1" noChangeAspect="1"/>
          </p:cNvGraphicFramePr>
          <p:nvPr>
            <p:ph sz="quarter" idx="1"/>
          </p:nvPr>
        </p:nvGraphicFramePr>
        <p:xfrm>
          <a:off x="3143251" y="1268413"/>
          <a:ext cx="5400675" cy="1223962"/>
        </p:xfrm>
        <a:graphic>
          <a:graphicData uri="http://schemas.openxmlformats.org/presentationml/2006/ole">
            <mc:AlternateContent xmlns:mc="http://schemas.openxmlformats.org/markup-compatibility/2006">
              <mc:Choice xmlns:v="urn:schemas-microsoft-com:vml" Requires="v">
                <p:oleObj spid="_x0000_s11274" name="Equation" r:id="rId3" imgW="1752480" imgH="393480" progId="Equation.DSMT4">
                  <p:embed/>
                </p:oleObj>
              </mc:Choice>
              <mc:Fallback>
                <p:oleObj name="Equation" r:id="rId3" imgW="1752480" imgH="393480" progId="Equation.DSMT4">
                  <p:embed/>
                  <p:pic>
                    <p:nvPicPr>
                      <p:cNvPr id="1177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1268413"/>
                        <a:ext cx="540067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3" name="Object 3"/>
          <p:cNvGraphicFramePr>
            <a:graphicFrameLocks noGrp="1" noChangeAspect="1"/>
          </p:cNvGraphicFramePr>
          <p:nvPr>
            <p:ph sz="quarter" idx="2"/>
          </p:nvPr>
        </p:nvGraphicFramePr>
        <p:xfrm>
          <a:off x="4008438" y="3644900"/>
          <a:ext cx="398462" cy="431800"/>
        </p:xfrm>
        <a:graphic>
          <a:graphicData uri="http://schemas.openxmlformats.org/presentationml/2006/ole">
            <mc:AlternateContent xmlns:mc="http://schemas.openxmlformats.org/markup-compatibility/2006">
              <mc:Choice xmlns:v="urn:schemas-microsoft-com:vml" Requires="v">
                <p:oleObj spid="_x0000_s11275" name="Equation" r:id="rId5" imgW="152280" imgH="164880" progId="Equation.DSMT4">
                  <p:embed/>
                </p:oleObj>
              </mc:Choice>
              <mc:Fallback>
                <p:oleObj name="Equation" r:id="rId5" imgW="152280" imgH="164880" progId="Equation.DSMT4">
                  <p:embed/>
                  <p:pic>
                    <p:nvPicPr>
                      <p:cNvPr id="1177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438" y="3644900"/>
                        <a:ext cx="3984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4" name="Object 4"/>
          <p:cNvGraphicFramePr>
            <a:graphicFrameLocks noGrp="1" noChangeAspect="1"/>
          </p:cNvGraphicFramePr>
          <p:nvPr>
            <p:ph sz="quarter" idx="3"/>
          </p:nvPr>
        </p:nvGraphicFramePr>
        <p:xfrm>
          <a:off x="4008438" y="4292601"/>
          <a:ext cx="431800" cy="396875"/>
        </p:xfrm>
        <a:graphic>
          <a:graphicData uri="http://schemas.openxmlformats.org/presentationml/2006/ole">
            <mc:AlternateContent xmlns:mc="http://schemas.openxmlformats.org/markup-compatibility/2006">
              <mc:Choice xmlns:v="urn:schemas-microsoft-com:vml" Requires="v">
                <p:oleObj spid="_x0000_s11276" name="Equation" r:id="rId7" imgW="152280" imgH="139680" progId="Equation.DSMT4">
                  <p:embed/>
                </p:oleObj>
              </mc:Choice>
              <mc:Fallback>
                <p:oleObj name="Equation" r:id="rId7" imgW="152280" imgH="139680" progId="Equation.DSMT4">
                  <p:embed/>
                  <p:pic>
                    <p:nvPicPr>
                      <p:cNvPr id="11776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8438" y="4292601"/>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8" name="Rectangle 7"/>
          <p:cNvSpPr>
            <a:spLocks noChangeArrowheads="1"/>
          </p:cNvSpPr>
          <p:nvPr/>
        </p:nvSpPr>
        <p:spPr bwMode="auto">
          <a:xfrm>
            <a:off x="1847850" y="2565400"/>
            <a:ext cx="8496300" cy="3671888"/>
          </a:xfrm>
          <a:prstGeom prst="rect">
            <a:avLst/>
          </a:prstGeom>
          <a:noFill/>
          <a:ln w="9525">
            <a:noFill/>
            <a:miter lim="800000"/>
            <a:headEnd/>
            <a:tailEnd/>
          </a:ln>
        </p:spPr>
        <p:txBody>
          <a:bodyPr lIns="92075" tIns="46038" rIns="92075" bIns="46038"/>
          <a:lstStyle/>
          <a:p>
            <a:pPr marL="342900" indent="-342900">
              <a:lnSpc>
                <a:spcPct val="140000"/>
              </a:lnSpc>
            </a:pPr>
            <a:r>
              <a:rPr lang="zh-CN" altLang="en-US" sz="3600" b="1">
                <a:latin typeface="华文细黑" pitchFamily="2" charset="-122"/>
                <a:ea typeface="华文细黑" pitchFamily="2" charset="-122"/>
              </a:rPr>
              <a:t>：</a:t>
            </a:r>
            <a:r>
              <a:rPr lang="zh-CN" altLang="en-US" sz="2800" b="1">
                <a:latin typeface="华文细黑" pitchFamily="2" charset="-122"/>
                <a:ea typeface="华文细黑" pitchFamily="2" charset="-122"/>
              </a:rPr>
              <a:t>股票的瞬间收益率</a:t>
            </a:r>
          </a:p>
          <a:p>
            <a:pPr marL="342900" indent="-342900">
              <a:lnSpc>
                <a:spcPct val="140000"/>
              </a:lnSpc>
            </a:pPr>
            <a:r>
              <a:rPr lang="zh-CN" altLang="en-US" sz="2800" b="1">
                <a:latin typeface="华文细黑" pitchFamily="2" charset="-122"/>
                <a:ea typeface="华文细黑" pitchFamily="2" charset="-122"/>
              </a:rPr>
              <a:t>     </a:t>
            </a:r>
            <a:r>
              <a:rPr lang="zh-CN" altLang="en-US" sz="1600" b="1">
                <a:latin typeface="华文细黑" pitchFamily="2" charset="-122"/>
                <a:ea typeface="华文细黑" pitchFamily="2" charset="-122"/>
              </a:rPr>
              <a:t>    </a:t>
            </a:r>
            <a:r>
              <a:rPr lang="zh-CN" altLang="en-US" sz="2800" b="1">
                <a:latin typeface="华文细黑" pitchFamily="2" charset="-122"/>
                <a:ea typeface="华文细黑" pitchFamily="2" charset="-122"/>
              </a:rPr>
              <a:t>：股票的期望瞬间收益率</a:t>
            </a:r>
          </a:p>
          <a:p>
            <a:pPr marL="342900" indent="-342900">
              <a:lnSpc>
                <a:spcPct val="140000"/>
              </a:lnSpc>
            </a:pPr>
            <a:r>
              <a:rPr lang="zh-CN" altLang="en-US" sz="2800" b="1">
                <a:latin typeface="华文细黑" pitchFamily="2" charset="-122"/>
                <a:ea typeface="华文细黑" pitchFamily="2" charset="-122"/>
              </a:rPr>
              <a:t>     </a:t>
            </a:r>
            <a:r>
              <a:rPr lang="zh-CN" altLang="en-US" sz="2000" b="1">
                <a:latin typeface="华文细黑" pitchFamily="2" charset="-122"/>
                <a:ea typeface="华文细黑" pitchFamily="2" charset="-122"/>
              </a:rPr>
              <a:t>     </a:t>
            </a:r>
            <a:r>
              <a:rPr lang="zh-CN" altLang="en-US" sz="2800" b="1">
                <a:latin typeface="华文细黑" pitchFamily="2" charset="-122"/>
                <a:ea typeface="华文细黑" pitchFamily="2" charset="-122"/>
              </a:rPr>
              <a:t>：股价收益率的瞬间标准差</a:t>
            </a:r>
            <a:endParaRPr lang="en-US" altLang="zh-CN" sz="2800" b="1">
              <a:latin typeface="华文细黑" pitchFamily="2" charset="-122"/>
              <a:ea typeface="华文细黑" pitchFamily="2" charset="-122"/>
            </a:endParaRPr>
          </a:p>
          <a:p>
            <a:pPr marL="342900" indent="-342900">
              <a:lnSpc>
                <a:spcPct val="140000"/>
              </a:lnSpc>
            </a:pPr>
            <a:r>
              <a:rPr lang="zh-CN" altLang="en-US" sz="2800" b="1" i="1">
                <a:latin typeface="Times New Roman" pitchFamily="18" charset="0"/>
                <a:ea typeface="华文细黑" pitchFamily="2" charset="-122"/>
                <a:cs typeface="Times New Roman" pitchFamily="18" charset="0"/>
              </a:rPr>
              <a:t>   </a:t>
            </a:r>
            <a:r>
              <a:rPr lang="en-US" altLang="zh-CN" sz="3200" b="1" i="1">
                <a:latin typeface="Times New Roman" pitchFamily="18" charset="0"/>
                <a:ea typeface="华文细黑" pitchFamily="2" charset="-122"/>
                <a:cs typeface="Times New Roman" pitchFamily="18" charset="0"/>
              </a:rPr>
              <a:t>dz</a:t>
            </a:r>
            <a:r>
              <a:rPr lang="zh-CN" altLang="en-US" sz="2800" b="1" i="1">
                <a:latin typeface="Times New Roman" pitchFamily="18" charset="0"/>
                <a:ea typeface="华文细黑" pitchFamily="2" charset="-122"/>
                <a:cs typeface="Times New Roman" pitchFamily="18" charset="0"/>
              </a:rPr>
              <a:t> </a:t>
            </a:r>
            <a:r>
              <a:rPr lang="en-US" altLang="zh-CN" sz="2800" b="1">
                <a:latin typeface="华文细黑" pitchFamily="2" charset="-122"/>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维纳过程或标准布朗运动，</a:t>
            </a:r>
            <a:r>
              <a:rPr lang="el-GR" altLang="zh-CN" sz="2800" b="1" i="1">
                <a:latin typeface="Times New Roman" pitchFamily="18" charset="0"/>
                <a:ea typeface="华文细黑" pitchFamily="2" charset="-122"/>
                <a:cs typeface="Times New Roman" pitchFamily="18" charset="0"/>
              </a:rPr>
              <a:t>ε</a:t>
            </a:r>
            <a:r>
              <a:rPr lang="zh-CN" altLang="en-US" sz="2800" b="1">
                <a:latin typeface="Times New Roman" pitchFamily="18" charset="0"/>
                <a:ea typeface="华文细黑" pitchFamily="2" charset="-122"/>
                <a:cs typeface="Times New Roman" pitchFamily="18" charset="0"/>
              </a:rPr>
              <a:t>为服从标准正态分布的随机变量，且序列不相关，即</a:t>
            </a:r>
            <a:r>
              <a:rPr lang="en-US" altLang="zh-CN" sz="2800" b="1" i="1">
                <a:latin typeface="Times New Roman" pitchFamily="18" charset="0"/>
                <a:ea typeface="华文细黑" pitchFamily="2" charset="-122"/>
                <a:cs typeface="Times New Roman" pitchFamily="18" charset="0"/>
              </a:rPr>
              <a:t>E</a:t>
            </a:r>
            <a:r>
              <a:rPr lang="en-US" altLang="zh-CN" sz="2800" b="1">
                <a:latin typeface="Times New Roman" pitchFamily="18" charset="0"/>
                <a:ea typeface="华文细黑" pitchFamily="2" charset="-122"/>
                <a:cs typeface="Times New Roman" pitchFamily="18" charset="0"/>
              </a:rPr>
              <a:t>(</a:t>
            </a:r>
            <a:r>
              <a:rPr lang="el-GR" altLang="zh-CN" sz="2800" b="1" i="1">
                <a:latin typeface="Times New Roman" pitchFamily="18" charset="0"/>
                <a:ea typeface="华文细黑" pitchFamily="2" charset="-122"/>
                <a:cs typeface="Times New Roman" pitchFamily="18" charset="0"/>
              </a:rPr>
              <a:t>ε</a:t>
            </a:r>
            <a:r>
              <a:rPr lang="en-US" altLang="zh-CN" sz="1400" b="1" i="1">
                <a:latin typeface="Times New Roman" pitchFamily="18" charset="0"/>
                <a:ea typeface="华文细黑" pitchFamily="2" charset="-122"/>
                <a:cs typeface="Times New Roman" pitchFamily="18" charset="0"/>
              </a:rPr>
              <a:t>i</a:t>
            </a:r>
            <a:r>
              <a:rPr lang="en-US" altLang="zh-CN" sz="2800" b="1">
                <a:latin typeface="Times New Roman" pitchFamily="18" charset="0"/>
                <a:ea typeface="华文细黑" pitchFamily="2" charset="-122"/>
                <a:cs typeface="Times New Roman" pitchFamily="18" charset="0"/>
              </a:rPr>
              <a:t>,</a:t>
            </a:r>
            <a:r>
              <a:rPr lang="el-GR" altLang="zh-CN" sz="2800" b="1" i="1">
                <a:latin typeface="Times New Roman" pitchFamily="18" charset="0"/>
                <a:ea typeface="华文细黑" pitchFamily="2" charset="-122"/>
                <a:cs typeface="Times New Roman" pitchFamily="18" charset="0"/>
              </a:rPr>
              <a:t> ε</a:t>
            </a:r>
            <a:r>
              <a:rPr lang="en-US" altLang="zh-CN" sz="1400" b="1" i="1">
                <a:latin typeface="Times New Roman" pitchFamily="18" charset="0"/>
                <a:ea typeface="华文细黑" pitchFamily="2" charset="-122"/>
                <a:cs typeface="Times New Roman" pitchFamily="18" charset="0"/>
              </a:rPr>
              <a:t>t</a:t>
            </a:r>
            <a:r>
              <a:rPr lang="en-US" altLang="zh-CN" sz="2800" b="1">
                <a:latin typeface="Times New Roman" pitchFamily="18" charset="0"/>
                <a:ea typeface="华文细黑" pitchFamily="2" charset="-122"/>
                <a:cs typeface="Times New Roman" pitchFamily="18" charset="0"/>
              </a:rPr>
              <a:t>;</a:t>
            </a:r>
            <a:r>
              <a:rPr lang="en-US" altLang="zh-CN" sz="2800" b="1" i="1">
                <a:latin typeface="Times New Roman" pitchFamily="18" charset="0"/>
                <a:ea typeface="华文细黑" pitchFamily="2" charset="-122"/>
                <a:cs typeface="Times New Roman" pitchFamily="18" charset="0"/>
              </a:rPr>
              <a:t>i ≠ t</a:t>
            </a:r>
            <a:r>
              <a:rPr lang="en-US" altLang="zh-CN" sz="2800" b="1">
                <a:latin typeface="Times New Roman" pitchFamily="18" charset="0"/>
                <a:ea typeface="华文细黑" pitchFamily="2" charset="-122"/>
                <a:cs typeface="Times New Roman" pitchFamily="18" charset="0"/>
              </a:rPr>
              <a:t>)=0</a:t>
            </a:r>
          </a:p>
          <a:p>
            <a:pPr marL="342900" indent="-342900">
              <a:lnSpc>
                <a:spcPct val="140000"/>
              </a:lnSpc>
            </a:pPr>
            <a:endParaRPr lang="zh-CN" altLang="en-US" sz="3600" b="1">
              <a:latin typeface="华文细黑" pitchFamily="2" charset="-122"/>
              <a:ea typeface="华文细黑" pitchFamily="2" charset="-122"/>
            </a:endParaRPr>
          </a:p>
        </p:txBody>
      </p:sp>
      <p:graphicFrame>
        <p:nvGraphicFramePr>
          <p:cNvPr id="117765" name="Object 5"/>
          <p:cNvGraphicFramePr>
            <a:graphicFrameLocks noGrp="1" noChangeAspect="1"/>
          </p:cNvGraphicFramePr>
          <p:nvPr>
            <p:ph sz="quarter" idx="4"/>
          </p:nvPr>
        </p:nvGraphicFramePr>
        <p:xfrm>
          <a:off x="3719514" y="2636839"/>
          <a:ext cx="663575" cy="936625"/>
        </p:xfrm>
        <a:graphic>
          <a:graphicData uri="http://schemas.openxmlformats.org/presentationml/2006/ole">
            <mc:AlternateContent xmlns:mc="http://schemas.openxmlformats.org/markup-compatibility/2006">
              <mc:Choice xmlns:v="urn:schemas-microsoft-com:vml" Requires="v">
                <p:oleObj spid="_x0000_s11277" name="Equation" r:id="rId9" imgW="241200" imgH="393480" progId="Equation.DSMT4">
                  <p:embed/>
                </p:oleObj>
              </mc:Choice>
              <mc:Fallback>
                <p:oleObj name="Equation" r:id="rId9" imgW="241200" imgH="393480" progId="Equation.DSMT4">
                  <p:embed/>
                  <p:pic>
                    <p:nvPicPr>
                      <p:cNvPr id="11776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9514" y="2636839"/>
                        <a:ext cx="6635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416389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1992313" y="476250"/>
            <a:ext cx="8229600" cy="1143000"/>
          </a:xfrm>
        </p:spPr>
        <p:txBody>
          <a:bodyPr/>
          <a:lstStyle/>
          <a:p>
            <a:pPr>
              <a:defRPr/>
            </a:pPr>
            <a:r>
              <a:rPr lang="en-US" altLang="zh-CN" sz="4200" b="1" dirty="0">
                <a:solidFill>
                  <a:srgbClr val="000000"/>
                </a:solidFill>
                <a:latin typeface="黑体" pitchFamily="49" charset="-122"/>
              </a:rPr>
              <a:t> </a:t>
            </a:r>
            <a:r>
              <a:rPr lang="en-US" altLang="zh-CN" sz="3600" b="1" dirty="0">
                <a:solidFill>
                  <a:srgbClr val="000000"/>
                </a:solidFill>
                <a:latin typeface="黑体" pitchFamily="49" charset="-122"/>
              </a:rPr>
              <a:t>2</a:t>
            </a:r>
            <a:r>
              <a:rPr lang="zh-CN" altLang="en-US" sz="3600" b="1" dirty="0">
                <a:solidFill>
                  <a:srgbClr val="000000"/>
                </a:solidFill>
                <a:latin typeface="黑体" pitchFamily="49" charset="-122"/>
              </a:rPr>
              <a:t>、伊藤引理</a:t>
            </a:r>
            <a:r>
              <a:rPr lang="zh-CN" altLang="en-US" sz="3600" b="1" dirty="0">
                <a:solidFill>
                  <a:srgbClr val="000000"/>
                </a:solidFill>
                <a:latin typeface="Times New Roman" pitchFamily="18" charset="0"/>
              </a:rPr>
              <a:t>（</a:t>
            </a:r>
            <a:r>
              <a:rPr lang="en-US" altLang="zh-CN" sz="3600" b="1" dirty="0">
                <a:solidFill>
                  <a:srgbClr val="000000"/>
                </a:solidFill>
                <a:latin typeface="Times New Roman" pitchFamily="18" charset="0"/>
              </a:rPr>
              <a:t>Ito’s lemma</a:t>
            </a:r>
            <a:r>
              <a:rPr lang="zh-CN" altLang="en-US" sz="3600" b="1" dirty="0">
                <a:solidFill>
                  <a:srgbClr val="000000"/>
                </a:solidFill>
                <a:latin typeface="Times New Roman" pitchFamily="18" charset="0"/>
              </a:rPr>
              <a:t>）</a:t>
            </a:r>
          </a:p>
        </p:txBody>
      </p:sp>
      <p:sp>
        <p:nvSpPr>
          <p:cNvPr id="736259" name="Rectangle 3"/>
          <p:cNvSpPr>
            <a:spLocks noGrp="1" noChangeArrowheads="1"/>
          </p:cNvSpPr>
          <p:nvPr>
            <p:ph type="body" idx="1"/>
          </p:nvPr>
        </p:nvSpPr>
        <p:spPr>
          <a:xfrm>
            <a:off x="1847851" y="1773239"/>
            <a:ext cx="8291513" cy="3455987"/>
          </a:xfrm>
        </p:spPr>
        <p:txBody>
          <a:bodyPr/>
          <a:lstStyle/>
          <a:p>
            <a:pPr>
              <a:lnSpc>
                <a:spcPct val="140000"/>
              </a:lnSpc>
            </a:pPr>
            <a:r>
              <a:rPr lang="zh-CN" altLang="en-US" b="1">
                <a:latin typeface="Times New Roman" pitchFamily="18" charset="0"/>
                <a:ea typeface="华文细黑" pitchFamily="2" charset="-122"/>
                <a:cs typeface="Times New Roman" pitchFamily="18" charset="0"/>
              </a:rPr>
              <a:t>若已知 </a:t>
            </a:r>
            <a:r>
              <a:rPr lang="en-US" altLang="zh-CN" b="1" i="1">
                <a:latin typeface="Times New Roman" pitchFamily="18" charset="0"/>
                <a:ea typeface="华文细黑" pitchFamily="2" charset="-122"/>
                <a:cs typeface="Times New Roman" pitchFamily="18" charset="0"/>
              </a:rPr>
              <a:t>x </a:t>
            </a:r>
            <a:r>
              <a:rPr lang="zh-CN" altLang="en-US" b="1">
                <a:latin typeface="Times New Roman" pitchFamily="18" charset="0"/>
                <a:ea typeface="华文细黑" pitchFamily="2" charset="-122"/>
                <a:cs typeface="Times New Roman" pitchFamily="18" charset="0"/>
              </a:rPr>
              <a:t>的运动过程，利用伊藤引理能够推知函数 </a:t>
            </a:r>
            <a:r>
              <a:rPr lang="en-US" altLang="zh-CN" b="1" i="1">
                <a:latin typeface="Times New Roman" pitchFamily="18" charset="0"/>
                <a:ea typeface="华文细黑" pitchFamily="2" charset="-122"/>
                <a:cs typeface="Times New Roman" pitchFamily="18" charset="0"/>
              </a:rPr>
              <a:t>G</a:t>
            </a:r>
            <a:r>
              <a:rPr lang="en-US" altLang="zh-CN" b="1">
                <a:latin typeface="Times New Roman" pitchFamily="18" charset="0"/>
                <a:ea typeface="华文细黑" pitchFamily="2" charset="-122"/>
                <a:cs typeface="Times New Roman" pitchFamily="18" charset="0"/>
              </a:rPr>
              <a:t> (</a:t>
            </a:r>
            <a:r>
              <a:rPr lang="en-US" altLang="zh-CN" b="1" i="1">
                <a:latin typeface="Times New Roman" pitchFamily="18" charset="0"/>
                <a:ea typeface="华文细黑" pitchFamily="2" charset="-122"/>
                <a:cs typeface="Times New Roman" pitchFamily="18" charset="0"/>
              </a:rPr>
              <a:t>x, t</a:t>
            </a:r>
            <a:r>
              <a:rPr lang="en-US" altLang="zh-CN" b="1">
                <a:latin typeface="Times New Roman" pitchFamily="18" charset="0"/>
                <a:ea typeface="华文细黑" pitchFamily="2" charset="-122"/>
                <a:cs typeface="Times New Roman" pitchFamily="18" charset="0"/>
              </a:rPr>
              <a:t> ) </a:t>
            </a:r>
            <a:r>
              <a:rPr lang="zh-CN" altLang="en-US" b="1">
                <a:latin typeface="Times New Roman" pitchFamily="18" charset="0"/>
                <a:ea typeface="华文细黑" pitchFamily="2" charset="-122"/>
                <a:cs typeface="Times New Roman" pitchFamily="18" charset="0"/>
              </a:rPr>
              <a:t>的运动过程</a:t>
            </a:r>
          </a:p>
          <a:p>
            <a:pPr>
              <a:lnSpc>
                <a:spcPct val="140000"/>
              </a:lnSpc>
            </a:pPr>
            <a:r>
              <a:rPr lang="zh-CN" altLang="en-US" b="1">
                <a:latin typeface="Times New Roman" pitchFamily="18" charset="0"/>
                <a:ea typeface="华文细黑" pitchFamily="2" charset="-122"/>
                <a:cs typeface="Times New Roman" pitchFamily="18" charset="0"/>
              </a:rPr>
              <a:t>由于</a:t>
            </a:r>
            <a:r>
              <a:rPr lang="zh-CN" altLang="en-US" b="1">
                <a:solidFill>
                  <a:srgbClr val="FF0000"/>
                </a:solidFill>
                <a:latin typeface="Times New Roman" pitchFamily="18" charset="0"/>
                <a:ea typeface="华文细黑" pitchFamily="2" charset="-122"/>
                <a:cs typeface="Times New Roman" pitchFamily="18" charset="0"/>
              </a:rPr>
              <a:t>任何衍生品价格均为其标的资产价格及时间的函数</a:t>
            </a:r>
            <a:r>
              <a:rPr lang="zh-CN" altLang="en-US" b="1">
                <a:latin typeface="Times New Roman" pitchFamily="18" charset="0"/>
                <a:ea typeface="华文细黑" pitchFamily="2" charset="-122"/>
                <a:cs typeface="Times New Roman" pitchFamily="18" charset="0"/>
              </a:rPr>
              <a:t>，因而可利用伊藤引理推导衍生品价格的运动过程</a:t>
            </a:r>
          </a:p>
          <a:p>
            <a:endParaRPr lang="en-US" altLang="zh-CN" sz="3600">
              <a:ea typeface="华文细黑" pitchFamily="2" charset="-122"/>
              <a:cs typeface="Times New Roman" pitchFamily="18" charset="0"/>
            </a:endParaRPr>
          </a:p>
        </p:txBody>
      </p:sp>
    </p:spTree>
    <p:extLst>
      <p:ext uri="{BB962C8B-B14F-4D97-AF65-F5344CB8AC3E}">
        <p14:creationId xmlns:p14="http://schemas.microsoft.com/office/powerpoint/2010/main" val="12298733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4294967295"/>
          </p:nvPr>
        </p:nvSpPr>
        <p:spPr>
          <a:xfrm>
            <a:off x="8077200" y="6248400"/>
            <a:ext cx="2133600" cy="457200"/>
          </a:xfrm>
        </p:spPr>
        <p:txBody>
          <a:bodyPr/>
          <a:lstStyle/>
          <a:p>
            <a:pPr>
              <a:defRPr/>
            </a:pPr>
            <a:fld id="{873D9C82-1BB4-46B1-BE3F-164216C7F975}" type="slidenum">
              <a:rPr lang="en-US" altLang="zh-CN"/>
              <a:pPr>
                <a:defRPr/>
              </a:pPr>
              <a:t>54</a:t>
            </a:fld>
            <a:endParaRPr lang="en-US" altLang="zh-CN"/>
          </a:p>
        </p:txBody>
      </p:sp>
      <p:sp>
        <p:nvSpPr>
          <p:cNvPr id="118789" name="Rectangle 3"/>
          <p:cNvSpPr>
            <a:spLocks noGrp="1" noChangeArrowheads="1"/>
          </p:cNvSpPr>
          <p:nvPr>
            <p:ph type="body" sz="half" idx="1"/>
          </p:nvPr>
        </p:nvSpPr>
        <p:spPr>
          <a:xfrm>
            <a:off x="1774825" y="1196975"/>
            <a:ext cx="8642350" cy="4464050"/>
          </a:xfrm>
        </p:spPr>
        <p:txBody>
          <a:bodyPr/>
          <a:lstStyle/>
          <a:p>
            <a:r>
              <a:rPr lang="zh-CN" altLang="en-US" sz="3600" b="1">
                <a:solidFill>
                  <a:srgbClr val="FF0000"/>
                </a:solidFill>
                <a:latin typeface="Times New Roman" pitchFamily="18" charset="0"/>
              </a:rPr>
              <a:t>伊藤引理（</a:t>
            </a:r>
            <a:r>
              <a:rPr lang="en-US" altLang="zh-CN" sz="3600" b="1">
                <a:solidFill>
                  <a:srgbClr val="FF0000"/>
                </a:solidFill>
                <a:latin typeface="Times New Roman" pitchFamily="18" charset="0"/>
              </a:rPr>
              <a:t>Ito</a:t>
            </a:r>
            <a:r>
              <a:rPr lang="zh-CN" altLang="en-US" sz="3600" b="1">
                <a:solidFill>
                  <a:srgbClr val="FF0000"/>
                </a:solidFill>
                <a:latin typeface="Times New Roman" pitchFamily="18" charset="0"/>
              </a:rPr>
              <a:t>，</a:t>
            </a:r>
            <a:r>
              <a:rPr lang="en-US" altLang="zh-CN" sz="3600" b="1">
                <a:solidFill>
                  <a:srgbClr val="FF0000"/>
                </a:solidFill>
                <a:latin typeface="Times New Roman" pitchFamily="18" charset="0"/>
              </a:rPr>
              <a:t>1951</a:t>
            </a:r>
            <a:r>
              <a:rPr lang="zh-CN" altLang="en-US" sz="3600" b="1">
                <a:solidFill>
                  <a:srgbClr val="FF0000"/>
                </a:solidFill>
                <a:latin typeface="Times New Roman" pitchFamily="18" charset="0"/>
              </a:rPr>
              <a:t>）</a:t>
            </a:r>
            <a:endParaRPr lang="zh-CN" altLang="en-US" sz="3600" b="1">
              <a:solidFill>
                <a:srgbClr val="000000"/>
              </a:solidFill>
              <a:latin typeface="Times New Roman" pitchFamily="18" charset="0"/>
            </a:endParaRPr>
          </a:p>
          <a:p>
            <a:pPr>
              <a:lnSpc>
                <a:spcPct val="130000"/>
              </a:lnSpc>
              <a:buFont typeface="Wingdings" pitchFamily="2" charset="2"/>
              <a:buNone/>
            </a:pPr>
            <a:r>
              <a:rPr lang="zh-CN" altLang="en-US" smtClean="0">
                <a:solidFill>
                  <a:srgbClr val="000000"/>
                </a:solidFill>
                <a:latin typeface="Times New Roman" pitchFamily="18" charset="0"/>
              </a:rPr>
              <a:t>    </a:t>
            </a:r>
            <a:r>
              <a:rPr lang="zh-CN" altLang="en-US" b="1">
                <a:solidFill>
                  <a:srgbClr val="000000"/>
                </a:solidFill>
                <a:latin typeface="Times New Roman" pitchFamily="18" charset="0"/>
                <a:ea typeface="华文细黑" pitchFamily="2" charset="-122"/>
                <a:cs typeface="Times New Roman" pitchFamily="18" charset="0"/>
              </a:rPr>
              <a:t>若随机过程 </a:t>
            </a:r>
            <a:r>
              <a:rPr lang="en-US" altLang="zh-CN" b="1" i="1">
                <a:latin typeface="Times New Roman" pitchFamily="18" charset="0"/>
                <a:ea typeface="华文细黑" pitchFamily="2" charset="-122"/>
                <a:cs typeface="Times New Roman" pitchFamily="18" charset="0"/>
              </a:rPr>
              <a:t>x </a:t>
            </a:r>
            <a:r>
              <a:rPr lang="zh-CN" altLang="en-US" b="1">
                <a:solidFill>
                  <a:srgbClr val="000000"/>
                </a:solidFill>
                <a:latin typeface="Times New Roman" pitchFamily="18" charset="0"/>
                <a:ea typeface="华文细黑" pitchFamily="2" charset="-122"/>
                <a:cs typeface="Times New Roman" pitchFamily="18" charset="0"/>
              </a:rPr>
              <a:t>遵循伊藤过程（广义布朗运动）：</a:t>
            </a:r>
          </a:p>
          <a:p>
            <a:pPr>
              <a:buFont typeface="Wingdings" pitchFamily="2" charset="2"/>
              <a:buNone/>
            </a:pPr>
            <a:endParaRPr lang="zh-CN" altLang="en-US" b="1">
              <a:solidFill>
                <a:srgbClr val="000000"/>
              </a:solidFill>
              <a:latin typeface="Times New Roman" pitchFamily="18" charset="0"/>
              <a:ea typeface="华文细黑" pitchFamily="2" charset="-122"/>
              <a:cs typeface="Times New Roman" pitchFamily="18" charset="0"/>
            </a:endParaRPr>
          </a:p>
          <a:p>
            <a:pPr>
              <a:lnSpc>
                <a:spcPct val="190000"/>
              </a:lnSpc>
              <a:buFont typeface="Wingdings" pitchFamily="2" charset="2"/>
              <a:buNone/>
            </a:pPr>
            <a:r>
              <a:rPr lang="zh-CN" altLang="en-US" b="1">
                <a:solidFill>
                  <a:srgbClr val="000000"/>
                </a:solidFill>
                <a:latin typeface="Times New Roman" pitchFamily="18" charset="0"/>
                <a:ea typeface="华文细黑" pitchFamily="2" charset="-122"/>
                <a:cs typeface="Times New Roman" pitchFamily="18" charset="0"/>
              </a:rPr>
              <a:t>    则</a:t>
            </a:r>
            <a:r>
              <a:rPr lang="en-US" altLang="zh-CN" b="1" i="1">
                <a:latin typeface="Times New Roman" pitchFamily="18" charset="0"/>
                <a:ea typeface="华文细黑" pitchFamily="2" charset="-122"/>
                <a:cs typeface="Times New Roman" pitchFamily="18" charset="0"/>
              </a:rPr>
              <a:t>G</a:t>
            </a:r>
            <a:r>
              <a:rPr lang="en-US" altLang="zh-CN" b="1">
                <a:latin typeface="Times New Roman" pitchFamily="18" charset="0"/>
                <a:ea typeface="华文细黑" pitchFamily="2" charset="-122"/>
                <a:cs typeface="Times New Roman" pitchFamily="18" charset="0"/>
              </a:rPr>
              <a:t> (</a:t>
            </a:r>
            <a:r>
              <a:rPr lang="en-US" altLang="zh-CN" b="1" i="1">
                <a:latin typeface="Times New Roman" pitchFamily="18" charset="0"/>
                <a:ea typeface="华文细黑" pitchFamily="2" charset="-122"/>
                <a:cs typeface="Times New Roman" pitchFamily="18" charset="0"/>
              </a:rPr>
              <a:t>x, t</a:t>
            </a:r>
            <a:r>
              <a:rPr lang="en-US" altLang="zh-CN" b="1">
                <a:latin typeface="Times New Roman" pitchFamily="18" charset="0"/>
                <a:ea typeface="华文细黑" pitchFamily="2" charset="-122"/>
                <a:cs typeface="Times New Roman" pitchFamily="18" charset="0"/>
              </a:rPr>
              <a:t> )</a:t>
            </a:r>
            <a:r>
              <a:rPr lang="zh-CN" altLang="en-US" b="1">
                <a:solidFill>
                  <a:srgbClr val="000000"/>
                </a:solidFill>
                <a:latin typeface="Times New Roman" pitchFamily="18" charset="0"/>
                <a:ea typeface="华文细黑" pitchFamily="2" charset="-122"/>
                <a:cs typeface="Times New Roman" pitchFamily="18" charset="0"/>
              </a:rPr>
              <a:t>将遵循如下伊藤过程：</a:t>
            </a:r>
          </a:p>
          <a:p>
            <a:pPr algn="just">
              <a:buFont typeface="Wingdings" pitchFamily="2" charset="2"/>
              <a:buNone/>
            </a:pPr>
            <a:r>
              <a:rPr lang="zh-CN" altLang="en-US">
                <a:solidFill>
                  <a:srgbClr val="000000"/>
                </a:solidFill>
                <a:latin typeface="Times New Roman" pitchFamily="18" charset="0"/>
              </a:rPr>
              <a:t>          </a:t>
            </a:r>
          </a:p>
        </p:txBody>
      </p:sp>
      <p:graphicFrame>
        <p:nvGraphicFramePr>
          <p:cNvPr id="118786" name="Object 2"/>
          <p:cNvGraphicFramePr>
            <a:graphicFrameLocks noChangeAspect="1"/>
          </p:cNvGraphicFramePr>
          <p:nvPr/>
        </p:nvGraphicFramePr>
        <p:xfrm>
          <a:off x="1992313" y="3933826"/>
          <a:ext cx="7561262" cy="1223963"/>
        </p:xfrm>
        <a:graphic>
          <a:graphicData uri="http://schemas.openxmlformats.org/presentationml/2006/ole">
            <mc:AlternateContent xmlns:mc="http://schemas.openxmlformats.org/markup-compatibility/2006">
              <mc:Choice xmlns:v="urn:schemas-microsoft-com:vml" Requires="v">
                <p:oleObj spid="_x0000_s12294" name="Equation" r:id="rId3" imgW="2577960" imgH="419040" progId="Equation.3">
                  <p:embed/>
                </p:oleObj>
              </mc:Choice>
              <mc:Fallback>
                <p:oleObj name="Equation" r:id="rId3" imgW="2577960" imgH="419040" progId="Equation.3">
                  <p:embed/>
                  <p:pic>
                    <p:nvPicPr>
                      <p:cNvPr id="1187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3933826"/>
                        <a:ext cx="7561262"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87" name="Object 3"/>
          <p:cNvGraphicFramePr>
            <a:graphicFrameLocks noGrp="1" noChangeAspect="1"/>
          </p:cNvGraphicFramePr>
          <p:nvPr>
            <p:ph sz="half" idx="2"/>
          </p:nvPr>
        </p:nvGraphicFramePr>
        <p:xfrm>
          <a:off x="3287713" y="2565401"/>
          <a:ext cx="4824412" cy="576263"/>
        </p:xfrm>
        <a:graphic>
          <a:graphicData uri="http://schemas.openxmlformats.org/presentationml/2006/ole">
            <mc:AlternateContent xmlns:mc="http://schemas.openxmlformats.org/markup-compatibility/2006">
              <mc:Choice xmlns:v="urn:schemas-microsoft-com:vml" Requires="v">
                <p:oleObj spid="_x0000_s12295" name="Equation" r:id="rId5" imgW="1485720" imgH="203040" progId="Equation.3">
                  <p:embed/>
                </p:oleObj>
              </mc:Choice>
              <mc:Fallback>
                <p:oleObj name="Equation" r:id="rId5" imgW="1485720" imgH="203040" progId="Equation.3">
                  <p:embed/>
                  <p:pic>
                    <p:nvPicPr>
                      <p:cNvPr id="11878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3" y="2565401"/>
                        <a:ext cx="48244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30620950"/>
      </p:ext>
    </p:extLst>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Grp="1" noChangeAspect="1"/>
          </p:cNvGraphicFramePr>
          <p:nvPr>
            <p:ph sz="half" idx="1"/>
          </p:nvPr>
        </p:nvGraphicFramePr>
        <p:xfrm>
          <a:off x="1703388" y="4005263"/>
          <a:ext cx="8532812" cy="1352550"/>
        </p:xfrm>
        <a:graphic>
          <a:graphicData uri="http://schemas.openxmlformats.org/presentationml/2006/ole">
            <mc:AlternateContent xmlns:mc="http://schemas.openxmlformats.org/markup-compatibility/2006">
              <mc:Choice xmlns:v="urn:schemas-microsoft-com:vml" Requires="v">
                <p:oleObj spid="_x0000_s13318" name="Equation" r:id="rId3" imgW="2819160" imgH="419040" progId="Equation.DSMT4">
                  <p:embed/>
                </p:oleObj>
              </mc:Choice>
              <mc:Fallback>
                <p:oleObj name="Equation" r:id="rId3" imgW="2819160" imgH="419040" progId="Equation.DSMT4">
                  <p:embed/>
                  <p:pic>
                    <p:nvPicPr>
                      <p:cNvPr id="1198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4005263"/>
                        <a:ext cx="8532812"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1" name="Object 3"/>
          <p:cNvGraphicFramePr>
            <a:graphicFrameLocks noGrp="1" noChangeAspect="1"/>
          </p:cNvGraphicFramePr>
          <p:nvPr>
            <p:ph sz="half" idx="2"/>
          </p:nvPr>
        </p:nvGraphicFramePr>
        <p:xfrm>
          <a:off x="3432175" y="2060576"/>
          <a:ext cx="4464050" cy="676275"/>
        </p:xfrm>
        <a:graphic>
          <a:graphicData uri="http://schemas.openxmlformats.org/presentationml/2006/ole">
            <mc:AlternateContent xmlns:mc="http://schemas.openxmlformats.org/markup-compatibility/2006">
              <mc:Choice xmlns:v="urn:schemas-microsoft-com:vml" Requires="v">
                <p:oleObj spid="_x0000_s13319" name="Equation" r:id="rId5" imgW="1104840" imgH="203040" progId="Equation.3">
                  <p:embed/>
                </p:oleObj>
              </mc:Choice>
              <mc:Fallback>
                <p:oleObj name="Equation" r:id="rId5" imgW="1104840" imgH="203040" progId="Equation.3">
                  <p:embed/>
                  <p:pic>
                    <p:nvPicPr>
                      <p:cNvPr id="1198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2175" y="2060576"/>
                        <a:ext cx="44640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2" name="Rectangle 11"/>
          <p:cNvSpPr>
            <a:spLocks noChangeArrowheads="1"/>
          </p:cNvSpPr>
          <p:nvPr/>
        </p:nvSpPr>
        <p:spPr bwMode="auto">
          <a:xfrm>
            <a:off x="1774826" y="981075"/>
            <a:ext cx="8424863" cy="3455988"/>
          </a:xfrm>
          <a:prstGeom prst="rect">
            <a:avLst/>
          </a:prstGeom>
          <a:noFill/>
          <a:ln w="9525">
            <a:noFill/>
            <a:miter lim="800000"/>
            <a:headEnd/>
            <a:tailEnd/>
          </a:ln>
        </p:spPr>
        <p:txBody>
          <a:bodyPr/>
          <a:lstStyle/>
          <a:p>
            <a:pPr marL="342900" indent="-342900"/>
            <a:r>
              <a:rPr lang="zh-CN" altLang="en-US" sz="2800" b="1">
                <a:latin typeface="Times New Roman" pitchFamily="18" charset="0"/>
                <a:ea typeface="华文细黑" pitchFamily="2" charset="-122"/>
                <a:cs typeface="Times New Roman" pitchFamily="18" charset="0"/>
              </a:rPr>
              <a:t>假定股价运动是一种简单的伊藤过程（几何布朗运</a:t>
            </a:r>
            <a:endParaRPr lang="en-US" altLang="zh-CN" sz="2800" b="1">
              <a:latin typeface="Times New Roman" pitchFamily="18" charset="0"/>
              <a:ea typeface="华文细黑" pitchFamily="2" charset="-122"/>
              <a:cs typeface="Times New Roman" pitchFamily="18" charset="0"/>
            </a:endParaRPr>
          </a:p>
          <a:p>
            <a:pPr marL="342900" indent="-342900"/>
            <a:r>
              <a:rPr lang="zh-CN" altLang="en-US" sz="2800" b="1">
                <a:latin typeface="Times New Roman" pitchFamily="18" charset="0"/>
                <a:ea typeface="华文细黑" pitchFamily="2" charset="-122"/>
                <a:cs typeface="Times New Roman" pitchFamily="18" charset="0"/>
              </a:rPr>
              <a:t>动）：</a:t>
            </a:r>
          </a:p>
          <a:p>
            <a:pPr marL="342900" indent="-342900"/>
            <a:endParaRPr lang="zh-CN" altLang="en-US" sz="2800" b="1">
              <a:latin typeface="Times New Roman" pitchFamily="18" charset="0"/>
              <a:ea typeface="华文细黑" pitchFamily="2" charset="-122"/>
              <a:cs typeface="Times New Roman" pitchFamily="18" charset="0"/>
            </a:endParaRPr>
          </a:p>
          <a:p>
            <a:pPr marL="342900" indent="-342900"/>
            <a:endParaRPr lang="zh-CN" altLang="en-US" sz="2800" b="1">
              <a:latin typeface="Times New Roman" pitchFamily="18" charset="0"/>
              <a:ea typeface="华文细黑" pitchFamily="2" charset="-122"/>
              <a:cs typeface="Times New Roman" pitchFamily="18" charset="0"/>
            </a:endParaRPr>
          </a:p>
          <a:p>
            <a:pPr marL="342900" indent="-342900">
              <a:lnSpc>
                <a:spcPct val="40000"/>
              </a:lnSpc>
            </a:pPr>
            <a:r>
              <a:rPr lang="zh-CN" altLang="en-US" sz="2800" b="1">
                <a:latin typeface="Times New Roman" pitchFamily="18" charset="0"/>
                <a:ea typeface="华文细黑" pitchFamily="2" charset="-122"/>
                <a:cs typeface="Times New Roman" pitchFamily="18" charset="0"/>
              </a:rPr>
              <a:t>以股票为标的资产的衍生品价格 </a:t>
            </a:r>
            <a:r>
              <a:rPr lang="en-US" altLang="zh-CN" sz="2800" b="1" i="1">
                <a:latin typeface="Times New Roman" pitchFamily="18" charset="0"/>
                <a:ea typeface="华文细黑" pitchFamily="2" charset="-122"/>
                <a:cs typeface="Times New Roman" pitchFamily="18" charset="0"/>
              </a:rPr>
              <a:t>f</a:t>
            </a:r>
            <a:r>
              <a:rPr lang="en-US" altLang="zh-CN" sz="2800" b="1">
                <a:latin typeface="Times New Roman" pitchFamily="18" charset="0"/>
                <a:ea typeface="华文细黑" pitchFamily="2" charset="-122"/>
                <a:cs typeface="Times New Roman" pitchFamily="18" charset="0"/>
              </a:rPr>
              <a:t> (</a:t>
            </a:r>
            <a:r>
              <a:rPr lang="en-US" altLang="zh-CN" sz="2800" b="1" i="1">
                <a:latin typeface="Times New Roman" pitchFamily="18" charset="0"/>
                <a:ea typeface="华文细黑" pitchFamily="2" charset="-122"/>
                <a:cs typeface="Times New Roman" pitchFamily="18" charset="0"/>
              </a:rPr>
              <a:t>S, t</a:t>
            </a:r>
            <a:r>
              <a:rPr lang="en-US" altLang="zh-CN" sz="2800" b="1">
                <a:latin typeface="Times New Roman" pitchFamily="18" charset="0"/>
                <a:ea typeface="华文细黑" pitchFamily="2" charset="-122"/>
                <a:cs typeface="Times New Roman" pitchFamily="18" charset="0"/>
              </a:rPr>
              <a:t> ) </a:t>
            </a:r>
            <a:r>
              <a:rPr lang="zh-CN" altLang="en-US" sz="2800" b="1">
                <a:latin typeface="Times New Roman" pitchFamily="18" charset="0"/>
                <a:ea typeface="华文细黑" pitchFamily="2" charset="-122"/>
                <a:cs typeface="Times New Roman" pitchFamily="18" charset="0"/>
              </a:rPr>
              <a:t>，其运动过</a:t>
            </a:r>
            <a:endParaRPr lang="en-US" altLang="zh-CN" sz="2800" b="1">
              <a:latin typeface="Times New Roman" pitchFamily="18" charset="0"/>
              <a:ea typeface="华文细黑" pitchFamily="2" charset="-122"/>
              <a:cs typeface="Times New Roman" pitchFamily="18" charset="0"/>
            </a:endParaRPr>
          </a:p>
          <a:p>
            <a:pPr marL="342900" indent="-342900">
              <a:lnSpc>
                <a:spcPct val="40000"/>
              </a:lnSpc>
            </a:pPr>
            <a:endParaRPr lang="en-US" altLang="zh-CN" sz="2800" b="1">
              <a:latin typeface="Times New Roman" pitchFamily="18" charset="0"/>
              <a:ea typeface="华文细黑" pitchFamily="2" charset="-122"/>
              <a:cs typeface="Times New Roman" pitchFamily="18" charset="0"/>
            </a:endParaRPr>
          </a:p>
          <a:p>
            <a:pPr marL="342900" indent="-342900">
              <a:lnSpc>
                <a:spcPct val="40000"/>
              </a:lnSpc>
            </a:pPr>
            <a:r>
              <a:rPr lang="zh-CN" altLang="en-US" sz="2800" b="1">
                <a:latin typeface="Times New Roman" pitchFamily="18" charset="0"/>
                <a:ea typeface="华文细黑" pitchFamily="2" charset="-122"/>
                <a:cs typeface="Times New Roman" pitchFamily="18" charset="0"/>
              </a:rPr>
              <a:t>程可通过伊藤引理得到：</a:t>
            </a:r>
          </a:p>
          <a:p>
            <a:pPr marL="342900" indent="-342900">
              <a:lnSpc>
                <a:spcPct val="40000"/>
              </a:lnSpc>
            </a:pPr>
            <a:endParaRPr lang="en-US" altLang="zh-CN" sz="2800" b="1">
              <a:latin typeface="Times New Roman" pitchFamily="18" charset="0"/>
              <a:ea typeface="华文细黑" pitchFamily="2" charset="-122"/>
              <a:cs typeface="Times New Roman" pitchFamily="18" charset="0"/>
            </a:endParaRPr>
          </a:p>
          <a:p>
            <a:pPr marL="342900" indent="-342900">
              <a:lnSpc>
                <a:spcPct val="40000"/>
              </a:lnSpc>
            </a:pPr>
            <a:endParaRPr lang="zh-CN" altLang="en-US" sz="2800" b="1">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12183941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774825" y="1052513"/>
            <a:ext cx="8229600" cy="711200"/>
          </a:xfrm>
        </p:spPr>
        <p:txBody>
          <a:bodyPr/>
          <a:lstStyle/>
          <a:p>
            <a:pPr>
              <a:defRPr/>
            </a:pPr>
            <a:r>
              <a:rPr lang="en-US" altLang="zh-CN" sz="3600" b="1" dirty="0">
                <a:latin typeface="Times New Roman" pitchFamily="18" charset="0"/>
                <a:cs typeface="Times New Roman" pitchFamily="18" charset="0"/>
              </a:rPr>
              <a:t>3</a:t>
            </a:r>
            <a:r>
              <a:rPr lang="zh-CN" altLang="en-US" sz="3600" b="1" dirty="0">
                <a:latin typeface="Times New Roman" pitchFamily="18" charset="0"/>
                <a:cs typeface="Times New Roman" pitchFamily="18" charset="0"/>
              </a:rPr>
              <a:t>、</a:t>
            </a:r>
            <a:r>
              <a:rPr lang="en-US" altLang="zh-CN" sz="3600" b="1" dirty="0">
                <a:latin typeface="Times New Roman" pitchFamily="18" charset="0"/>
                <a:cs typeface="Times New Roman" pitchFamily="18" charset="0"/>
              </a:rPr>
              <a:t>Black-</a:t>
            </a:r>
            <a:r>
              <a:rPr lang="en-US" altLang="zh-CN" sz="3600" b="1" dirty="0" err="1">
                <a:latin typeface="Times New Roman" pitchFamily="18" charset="0"/>
                <a:cs typeface="Times New Roman" pitchFamily="18" charset="0"/>
              </a:rPr>
              <a:t>Scholes</a:t>
            </a:r>
            <a:r>
              <a:rPr lang="en-US" altLang="zh-CN" sz="3600" b="1" dirty="0">
                <a:latin typeface="Times New Roman" pitchFamily="18" charset="0"/>
                <a:cs typeface="Times New Roman" pitchFamily="18" charset="0"/>
              </a:rPr>
              <a:t> </a:t>
            </a:r>
            <a:r>
              <a:rPr lang="zh-CN" altLang="en-US" sz="3600" b="1" dirty="0">
                <a:latin typeface="Times New Roman" pitchFamily="18" charset="0"/>
                <a:cs typeface="Times New Roman" pitchFamily="18" charset="0"/>
              </a:rPr>
              <a:t>微分方程</a:t>
            </a:r>
          </a:p>
        </p:txBody>
      </p:sp>
      <p:sp>
        <p:nvSpPr>
          <p:cNvPr id="737283" name="Rectangle 3"/>
          <p:cNvSpPr>
            <a:spLocks noGrp="1" noChangeArrowheads="1"/>
          </p:cNvSpPr>
          <p:nvPr>
            <p:ph type="body" idx="1"/>
          </p:nvPr>
        </p:nvSpPr>
        <p:spPr>
          <a:xfrm>
            <a:off x="1631950" y="2060575"/>
            <a:ext cx="8713788" cy="2952750"/>
          </a:xfrm>
        </p:spPr>
        <p:txBody>
          <a:bodyPr>
            <a:normAutofit lnSpcReduction="10000"/>
          </a:bodyPr>
          <a:lstStyle/>
          <a:p>
            <a:pPr>
              <a:lnSpc>
                <a:spcPct val="120000"/>
              </a:lnSpc>
              <a:buFont typeface="Wingdings" pitchFamily="2" charset="2"/>
              <a:buNone/>
            </a:pPr>
            <a:r>
              <a:rPr lang="zh-CN" altLang="en-US" b="1">
                <a:latin typeface="华文细黑" pitchFamily="2" charset="-122"/>
                <a:ea typeface="华文细黑" pitchFamily="2" charset="-122"/>
              </a:rPr>
              <a:t>（</a:t>
            </a:r>
            <a:r>
              <a:rPr lang="en-US" altLang="zh-CN" b="1">
                <a:latin typeface="华文细黑" pitchFamily="2" charset="-122"/>
                <a:ea typeface="华文细黑" pitchFamily="2" charset="-122"/>
              </a:rPr>
              <a:t>1</a:t>
            </a:r>
            <a:r>
              <a:rPr lang="zh-CN" altLang="en-US" b="1">
                <a:latin typeface="华文细黑" pitchFamily="2" charset="-122"/>
                <a:ea typeface="华文细黑" pitchFamily="2" charset="-122"/>
              </a:rPr>
              <a:t>）原理</a:t>
            </a:r>
          </a:p>
          <a:p>
            <a:pPr>
              <a:lnSpc>
                <a:spcPct val="120000"/>
              </a:lnSpc>
            </a:pPr>
            <a:r>
              <a:rPr lang="zh-CN" altLang="en-US" b="1">
                <a:latin typeface="Times New Roman" pitchFamily="18" charset="0"/>
                <a:ea typeface="华文细黑" pitchFamily="2" charset="-122"/>
                <a:cs typeface="Times New Roman" pitchFamily="18" charset="0"/>
              </a:rPr>
              <a:t>衍生品与标的资产（股票）价格不确定性的来源相同</a:t>
            </a:r>
          </a:p>
          <a:p>
            <a:pPr>
              <a:lnSpc>
                <a:spcPct val="120000"/>
              </a:lnSpc>
            </a:pPr>
            <a:r>
              <a:rPr lang="zh-CN" altLang="en-US" b="1">
                <a:latin typeface="Times New Roman" pitchFamily="18" charset="0"/>
                <a:ea typeface="华文细黑" pitchFamily="2" charset="-122"/>
                <a:cs typeface="Times New Roman" pitchFamily="18" charset="0"/>
              </a:rPr>
              <a:t>与二叉树期权定价模型的思想类似，我们通过构造股</a:t>
            </a:r>
            <a:endParaRPr lang="en-US" altLang="zh-CN" b="1">
              <a:latin typeface="Times New Roman" pitchFamily="18" charset="0"/>
              <a:ea typeface="华文细黑" pitchFamily="2" charset="-122"/>
              <a:cs typeface="Times New Roman" pitchFamily="18" charset="0"/>
            </a:endParaRPr>
          </a:p>
          <a:p>
            <a:pPr>
              <a:lnSpc>
                <a:spcPct val="120000"/>
              </a:lnSpc>
              <a:buFont typeface="Wingdings" pitchFamily="2" charset="2"/>
              <a:buNone/>
            </a:pPr>
            <a:r>
              <a:rPr lang="zh-CN" altLang="en-US" b="1">
                <a:latin typeface="Times New Roman" pitchFamily="18" charset="0"/>
                <a:ea typeface="华文细黑" pitchFamily="2" charset="-122"/>
                <a:cs typeface="Times New Roman" pitchFamily="18" charset="0"/>
              </a:rPr>
              <a:t>票与衍生品的组合来消除这种不确定性（</a:t>
            </a:r>
            <a:r>
              <a:rPr lang="en-US" altLang="zh-CN" b="1">
                <a:solidFill>
                  <a:srgbClr val="FF0000"/>
                </a:solidFill>
                <a:latin typeface="Times New Roman" pitchFamily="18" charset="0"/>
                <a:ea typeface="华文细黑" pitchFamily="2" charset="-122"/>
                <a:cs typeface="Times New Roman" pitchFamily="18" charset="0"/>
              </a:rPr>
              <a:t>B-S</a:t>
            </a:r>
            <a:r>
              <a:rPr lang="zh-CN" altLang="en-US" b="1">
                <a:solidFill>
                  <a:srgbClr val="FF0000"/>
                </a:solidFill>
                <a:latin typeface="Times New Roman" pitchFamily="18" charset="0"/>
                <a:ea typeface="华文细黑" pitchFamily="2" charset="-122"/>
                <a:cs typeface="Times New Roman" pitchFamily="18" charset="0"/>
              </a:rPr>
              <a:t>的关键突</a:t>
            </a:r>
            <a:endParaRPr lang="en-US" altLang="zh-CN" b="1">
              <a:solidFill>
                <a:srgbClr val="FF0000"/>
              </a:solidFill>
              <a:latin typeface="Times New Roman" pitchFamily="18" charset="0"/>
              <a:ea typeface="华文细黑" pitchFamily="2" charset="-122"/>
              <a:cs typeface="Times New Roman" pitchFamily="18" charset="0"/>
            </a:endParaRPr>
          </a:p>
          <a:p>
            <a:pPr>
              <a:lnSpc>
                <a:spcPct val="120000"/>
              </a:lnSpc>
              <a:buFont typeface="Wingdings" pitchFamily="2" charset="2"/>
              <a:buNone/>
            </a:pPr>
            <a:r>
              <a:rPr lang="zh-CN" altLang="en-US" b="1">
                <a:solidFill>
                  <a:srgbClr val="FF0000"/>
                </a:solidFill>
                <a:latin typeface="Times New Roman" pitchFamily="18" charset="0"/>
                <a:ea typeface="华文细黑" pitchFamily="2" charset="-122"/>
                <a:cs typeface="Times New Roman" pitchFamily="18" charset="0"/>
              </a:rPr>
              <a:t>破</a:t>
            </a:r>
            <a:r>
              <a:rPr lang="en-US" altLang="zh-CN" b="1">
                <a:solidFill>
                  <a:srgbClr val="FF0000"/>
                </a:solidFill>
                <a:latin typeface="Times New Roman" pitchFamily="18" charset="0"/>
                <a:ea typeface="华文细黑" pitchFamily="2" charset="-122"/>
                <a:cs typeface="Times New Roman" pitchFamily="18" charset="0"/>
              </a:rPr>
              <a:t>—</a:t>
            </a:r>
            <a:r>
              <a:rPr lang="zh-CN" altLang="en-US" b="1">
                <a:solidFill>
                  <a:srgbClr val="FF0000"/>
                </a:solidFill>
                <a:latin typeface="Times New Roman" pitchFamily="18" charset="0"/>
                <a:ea typeface="华文细黑" pitchFamily="2" charset="-122"/>
                <a:cs typeface="Times New Roman" pitchFamily="18" charset="0"/>
              </a:rPr>
              <a:t>套期保值组合</a:t>
            </a:r>
            <a:r>
              <a:rPr lang="zh-CN" altLang="en-US" b="1">
                <a:latin typeface="Times New Roman" pitchFamily="18" charset="0"/>
                <a:ea typeface="华文细黑" pitchFamily="2" charset="-122"/>
                <a:cs typeface="Times New Roman" pitchFamily="18" charset="0"/>
              </a:rPr>
              <a:t>）</a:t>
            </a:r>
          </a:p>
          <a:p>
            <a:endParaRPr lang="zh-CN" altLang="en-US" sz="3600"/>
          </a:p>
          <a:p>
            <a:pPr>
              <a:buFont typeface="Wingdings" pitchFamily="2" charset="2"/>
              <a:buNone/>
            </a:pPr>
            <a:endParaRPr lang="en-US" altLang="zh-CN" sz="3600"/>
          </a:p>
        </p:txBody>
      </p:sp>
    </p:spTree>
    <p:extLst>
      <p:ext uri="{BB962C8B-B14F-4D97-AF65-F5344CB8AC3E}">
        <p14:creationId xmlns:p14="http://schemas.microsoft.com/office/powerpoint/2010/main" val="39466523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a:xfrm rot="5400000">
            <a:off x="8513763" y="3736976"/>
            <a:ext cx="3200400" cy="365125"/>
          </a:xfrm>
        </p:spPr>
        <p:txBody>
          <a:bodyPr anchorCtr="0"/>
          <a:lstStyle/>
          <a:p>
            <a:pPr algn="l">
              <a:defRPr/>
            </a:pPr>
            <a:fld id="{51AA4DF6-836A-4AA6-AD85-77FCA5448137}" type="slidenum">
              <a:rPr lang="en-US" altLang="zh-CN">
                <a:solidFill>
                  <a:schemeClr val="tx2"/>
                </a:solidFill>
              </a:rPr>
              <a:pPr algn="l">
                <a:defRPr/>
              </a:pPr>
              <a:t>57</a:t>
            </a:fld>
            <a:endParaRPr lang="en-US" altLang="zh-CN">
              <a:solidFill>
                <a:schemeClr val="tx2"/>
              </a:solidFill>
            </a:endParaRPr>
          </a:p>
        </p:txBody>
      </p:sp>
      <p:sp>
        <p:nvSpPr>
          <p:cNvPr id="150530" name="Rectangle 2"/>
          <p:cNvSpPr>
            <a:spLocks noGrp="1" noChangeArrowheads="1"/>
          </p:cNvSpPr>
          <p:nvPr>
            <p:ph type="title"/>
          </p:nvPr>
        </p:nvSpPr>
        <p:spPr>
          <a:xfrm>
            <a:off x="2063750" y="333375"/>
            <a:ext cx="7772400" cy="782638"/>
          </a:xfrm>
        </p:spPr>
        <p:txBody>
          <a:bodyPr vert="horz" lIns="92075" tIns="46038" rIns="92075" bIns="46038" rtlCol="0" anchor="ctr">
            <a:normAutofit/>
          </a:bodyPr>
          <a:lstStyle/>
          <a:p>
            <a:pPr>
              <a:defRPr/>
            </a:pPr>
            <a:r>
              <a:rPr lang="zh-CN" altLang="en-US" sz="3600" b="1" dirty="0">
                <a:latin typeface="Times New Roman" pitchFamily="18" charset="0"/>
              </a:rPr>
              <a:t>（</a:t>
            </a:r>
            <a:r>
              <a:rPr lang="en-US" altLang="zh-CN" sz="3600" b="1" dirty="0">
                <a:latin typeface="Times New Roman" pitchFamily="18" charset="0"/>
              </a:rPr>
              <a:t>2</a:t>
            </a:r>
            <a:r>
              <a:rPr lang="zh-CN" altLang="en-US" sz="3600" b="1" dirty="0">
                <a:latin typeface="Times New Roman" pitchFamily="18" charset="0"/>
              </a:rPr>
              <a:t>）假设条件</a:t>
            </a:r>
          </a:p>
        </p:txBody>
      </p:sp>
      <p:sp>
        <p:nvSpPr>
          <p:cNvPr id="738308" name="Rectangle 3"/>
          <p:cNvSpPr>
            <a:spLocks noGrp="1" noChangeArrowheads="1"/>
          </p:cNvSpPr>
          <p:nvPr>
            <p:ph type="body" idx="1"/>
          </p:nvPr>
        </p:nvSpPr>
        <p:spPr>
          <a:xfrm>
            <a:off x="1919288" y="1341438"/>
            <a:ext cx="8424862" cy="4392612"/>
          </a:xfrm>
        </p:spPr>
        <p:txBody>
          <a:bodyPr vert="horz" lIns="92075" tIns="46038" rIns="92075" bIns="46038" rtlCol="0">
            <a:normAutofit lnSpcReduction="10000"/>
          </a:bodyPr>
          <a:lstStyle/>
          <a:p>
            <a:pPr>
              <a:lnSpc>
                <a:spcPct val="120000"/>
              </a:lnSpc>
            </a:pPr>
            <a:r>
              <a:rPr lang="zh-CN" altLang="en-US" b="1">
                <a:latin typeface="华文细黑" pitchFamily="2" charset="-122"/>
                <a:ea typeface="华文细黑" pitchFamily="2" charset="-122"/>
              </a:rPr>
              <a:t>股价遵循几何布朗运动</a:t>
            </a:r>
          </a:p>
          <a:p>
            <a:pPr>
              <a:lnSpc>
                <a:spcPct val="120000"/>
              </a:lnSpc>
            </a:pPr>
            <a:r>
              <a:rPr lang="zh-CN" altLang="en-US" b="1">
                <a:latin typeface="华文细黑" pitchFamily="2" charset="-122"/>
                <a:ea typeface="华文细黑" pitchFamily="2" charset="-122"/>
              </a:rPr>
              <a:t>股票交易连续进行，且股票无限可分</a:t>
            </a:r>
          </a:p>
          <a:p>
            <a:pPr>
              <a:lnSpc>
                <a:spcPct val="120000"/>
              </a:lnSpc>
            </a:pPr>
            <a:r>
              <a:rPr lang="zh-CN" altLang="en-US" b="1">
                <a:latin typeface="华文细黑" pitchFamily="2" charset="-122"/>
                <a:ea typeface="华文细黑" pitchFamily="2" charset="-122"/>
              </a:rPr>
              <a:t>不存在交易费用及税收</a:t>
            </a:r>
          </a:p>
          <a:p>
            <a:pPr>
              <a:lnSpc>
                <a:spcPct val="120000"/>
              </a:lnSpc>
            </a:pPr>
            <a:r>
              <a:rPr lang="zh-CN" altLang="en-US" b="1">
                <a:latin typeface="华文细黑" pitchFamily="2" charset="-122"/>
                <a:ea typeface="华文细黑" pitchFamily="2" charset="-122"/>
              </a:rPr>
              <a:t>允许卖空，且可利用所有卖空所得</a:t>
            </a:r>
          </a:p>
          <a:p>
            <a:pPr>
              <a:lnSpc>
                <a:spcPct val="120000"/>
              </a:lnSpc>
            </a:pPr>
            <a:r>
              <a:rPr lang="zh-CN" altLang="en-US" b="1">
                <a:latin typeface="华文细黑" pitchFamily="2" charset="-122"/>
                <a:ea typeface="华文细黑" pitchFamily="2" charset="-122"/>
              </a:rPr>
              <a:t>在衍生品有效期间，股票不支付股利</a:t>
            </a:r>
          </a:p>
          <a:p>
            <a:pPr>
              <a:lnSpc>
                <a:spcPct val="120000"/>
              </a:lnSpc>
            </a:pPr>
            <a:r>
              <a:rPr lang="zh-CN" altLang="en-US" b="1">
                <a:latin typeface="华文细黑" pitchFamily="2" charset="-122"/>
                <a:ea typeface="华文细黑" pitchFamily="2" charset="-122"/>
              </a:rPr>
              <a:t>在衍生品有效期间，无风险利率保持不变</a:t>
            </a:r>
          </a:p>
          <a:p>
            <a:pPr>
              <a:lnSpc>
                <a:spcPct val="120000"/>
              </a:lnSpc>
            </a:pPr>
            <a:r>
              <a:rPr lang="zh-CN" altLang="en-US" b="1">
                <a:latin typeface="华文细黑" pitchFamily="2" charset="-122"/>
                <a:ea typeface="华文细黑" pitchFamily="2" charset="-122"/>
              </a:rPr>
              <a:t>所有无风险套利机会均被消除</a:t>
            </a:r>
          </a:p>
        </p:txBody>
      </p:sp>
    </p:spTree>
    <p:extLst>
      <p:ext uri="{BB962C8B-B14F-4D97-AF65-F5344CB8AC3E}">
        <p14:creationId xmlns:p14="http://schemas.microsoft.com/office/powerpoint/2010/main" val="198554434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992313" y="908051"/>
            <a:ext cx="7543800" cy="720725"/>
          </a:xfrm>
        </p:spPr>
        <p:txBody>
          <a:bodyPr vert="horz" lIns="92075" tIns="46038" rIns="92075" bIns="46038" rtlCol="0" anchor="ctr">
            <a:normAutofit/>
          </a:bodyPr>
          <a:lstStyle/>
          <a:p>
            <a:pPr>
              <a:defRPr/>
            </a:pPr>
            <a:r>
              <a:rPr lang="zh-CN" altLang="en-US" sz="3600" b="1" dirty="0">
                <a:solidFill>
                  <a:srgbClr val="FF0000"/>
                </a:solidFill>
                <a:latin typeface="Times New Roman" pitchFamily="18" charset="0"/>
              </a:rPr>
              <a:t>（</a:t>
            </a:r>
            <a:r>
              <a:rPr lang="en-US" altLang="zh-CN" sz="3600" b="1" dirty="0">
                <a:solidFill>
                  <a:srgbClr val="FF0000"/>
                </a:solidFill>
                <a:latin typeface="Times New Roman" pitchFamily="18" charset="0"/>
              </a:rPr>
              <a:t>3</a:t>
            </a:r>
            <a:r>
              <a:rPr lang="zh-CN" altLang="en-US" sz="3600" b="1" dirty="0">
                <a:solidFill>
                  <a:srgbClr val="FF0000"/>
                </a:solidFill>
                <a:latin typeface="Times New Roman" pitchFamily="18" charset="0"/>
              </a:rPr>
              <a:t>）</a:t>
            </a:r>
            <a:r>
              <a:rPr lang="en-US" altLang="zh-CN" sz="3600" b="1" dirty="0">
                <a:solidFill>
                  <a:srgbClr val="FF0000"/>
                </a:solidFill>
                <a:latin typeface="Times New Roman" pitchFamily="18" charset="0"/>
              </a:rPr>
              <a:t>B-S</a:t>
            </a:r>
            <a:r>
              <a:rPr lang="zh-CN" altLang="en-US" sz="3600" b="1" dirty="0">
                <a:solidFill>
                  <a:srgbClr val="FF0000"/>
                </a:solidFill>
                <a:latin typeface="Times New Roman" pitchFamily="18" charset="0"/>
              </a:rPr>
              <a:t>微分方程的推导</a:t>
            </a:r>
          </a:p>
        </p:txBody>
      </p:sp>
      <p:graphicFrame>
        <p:nvGraphicFramePr>
          <p:cNvPr id="120834" name="Object 2"/>
          <p:cNvGraphicFramePr>
            <a:graphicFrameLocks/>
          </p:cNvGraphicFramePr>
          <p:nvPr/>
        </p:nvGraphicFramePr>
        <p:xfrm>
          <a:off x="1919288" y="2133601"/>
          <a:ext cx="8208962" cy="1871663"/>
        </p:xfrm>
        <a:graphic>
          <a:graphicData uri="http://schemas.openxmlformats.org/presentationml/2006/ole">
            <mc:AlternateContent xmlns:mc="http://schemas.openxmlformats.org/markup-compatibility/2006">
              <mc:Choice xmlns:v="urn:schemas-microsoft-com:vml" Requires="v">
                <p:oleObj spid="_x0000_s14342" name="Equation" r:id="rId4" imgW="2882880" imgH="685800" progId="Equation.DSMT4">
                  <p:embed/>
                </p:oleObj>
              </mc:Choice>
              <mc:Fallback>
                <p:oleObj name="Equation" r:id="rId4" imgW="2882880" imgH="685800" progId="Equation.DSMT4">
                  <p:embed/>
                  <p:pic>
                    <p:nvPicPr>
                      <p:cNvPr id="120834"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88" y="2133601"/>
                        <a:ext cx="8208962"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7" name="Rectangle 5"/>
          <p:cNvSpPr>
            <a:spLocks noChangeArrowheads="1"/>
          </p:cNvSpPr>
          <p:nvPr/>
        </p:nvSpPr>
        <p:spPr bwMode="auto">
          <a:xfrm>
            <a:off x="1847850" y="4221164"/>
            <a:ext cx="8351838" cy="1800225"/>
          </a:xfrm>
          <a:prstGeom prst="rect">
            <a:avLst/>
          </a:prstGeom>
          <a:noFill/>
          <a:ln w="9525">
            <a:noFill/>
            <a:miter lim="800000"/>
            <a:headEnd/>
            <a:tailEnd/>
          </a:ln>
        </p:spPr>
        <p:txBody>
          <a:bodyPr lIns="92075" tIns="46038" rIns="92075" bIns="46038"/>
          <a:lstStyle/>
          <a:p>
            <a:pPr marL="342900" indent="-342900">
              <a:lnSpc>
                <a:spcPct val="140000"/>
              </a:lnSpc>
            </a:pPr>
            <a:r>
              <a:rPr lang="en-US" altLang="zh-CN" sz="3200">
                <a:solidFill>
                  <a:srgbClr val="FF0000"/>
                </a:solidFill>
              </a:rPr>
              <a:t>   </a:t>
            </a:r>
            <a:r>
              <a:rPr lang="zh-CN" altLang="en-US" sz="2800" b="1">
                <a:latin typeface="Times New Roman" pitchFamily="18" charset="0"/>
                <a:ea typeface="华文细黑" pitchFamily="2" charset="-122"/>
                <a:cs typeface="Times New Roman" pitchFamily="18" charset="0"/>
              </a:rPr>
              <a:t>为消除不确定性，构造投资组合：</a:t>
            </a:r>
          </a:p>
          <a:p>
            <a:pPr marL="342900" indent="-342900">
              <a:lnSpc>
                <a:spcPct val="170000"/>
              </a:lnSpc>
            </a:pPr>
            <a:r>
              <a:rPr lang="zh-CN" altLang="en-US" sz="2800" b="1">
                <a:latin typeface="Times New Roman" pitchFamily="18" charset="0"/>
                <a:ea typeface="华文细黑" pitchFamily="2" charset="-122"/>
                <a:cs typeface="Times New Roman" pitchFamily="18" charset="0"/>
              </a:rPr>
              <a:t>      衍生品：－</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单位；股票：＋    </a:t>
            </a:r>
            <a:r>
              <a:rPr lang="zh-CN" altLang="en-US" sz="2800" b="1">
                <a:solidFill>
                  <a:srgbClr val="FF0000"/>
                </a:solidFill>
                <a:latin typeface="Times New Roman" pitchFamily="18" charset="0"/>
                <a:ea typeface="华文细黑" pitchFamily="2" charset="-122"/>
                <a:cs typeface="Times New Roman" pitchFamily="18" charset="0"/>
              </a:rPr>
              <a:t>（套头比）</a:t>
            </a:r>
            <a:r>
              <a:rPr lang="zh-CN" altLang="en-US" sz="2800" b="1">
                <a:latin typeface="Times New Roman" pitchFamily="18" charset="0"/>
                <a:ea typeface="华文细黑" pitchFamily="2" charset="-122"/>
                <a:cs typeface="Times New Roman" pitchFamily="18" charset="0"/>
              </a:rPr>
              <a:t>单位</a:t>
            </a:r>
            <a:endParaRPr lang="zh-CN" altLang="en-US" sz="2800" b="1">
              <a:solidFill>
                <a:srgbClr val="FF0000"/>
              </a:solidFill>
              <a:latin typeface="Times New Roman" pitchFamily="18" charset="0"/>
              <a:ea typeface="华文细黑" pitchFamily="2" charset="-122"/>
              <a:cs typeface="Times New Roman" pitchFamily="18" charset="0"/>
            </a:endParaRPr>
          </a:p>
        </p:txBody>
      </p:sp>
      <p:graphicFrame>
        <p:nvGraphicFramePr>
          <p:cNvPr id="120835" name="Object 3"/>
          <p:cNvGraphicFramePr>
            <a:graphicFrameLocks noGrp="1" noChangeAspect="1"/>
          </p:cNvGraphicFramePr>
          <p:nvPr>
            <p:ph idx="1"/>
          </p:nvPr>
        </p:nvGraphicFramePr>
        <p:xfrm>
          <a:off x="6888163" y="4941889"/>
          <a:ext cx="620712" cy="1100137"/>
        </p:xfrm>
        <a:graphic>
          <a:graphicData uri="http://schemas.openxmlformats.org/presentationml/2006/ole">
            <mc:AlternateContent xmlns:mc="http://schemas.openxmlformats.org/markup-compatibility/2006">
              <mc:Choice xmlns:v="urn:schemas-microsoft-com:vml" Requires="v">
                <p:oleObj spid="_x0000_s14343" name="Equation" r:id="rId6" imgW="228600" imgH="393480" progId="Equation.DSMT4">
                  <p:embed/>
                </p:oleObj>
              </mc:Choice>
              <mc:Fallback>
                <p:oleObj name="Equation" r:id="rId6" imgW="228600" imgH="393480" progId="Equation.DSMT4">
                  <p:embed/>
                  <p:pic>
                    <p:nvPicPr>
                      <p:cNvPr id="1208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8163" y="4941889"/>
                        <a:ext cx="620712" cy="110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线形标注 3 7"/>
          <p:cNvSpPr/>
          <p:nvPr/>
        </p:nvSpPr>
        <p:spPr>
          <a:xfrm>
            <a:off x="3000376" y="5949951"/>
            <a:ext cx="6119813" cy="530225"/>
          </a:xfrm>
          <a:prstGeom prst="borderCallout3">
            <a:avLst>
              <a:gd name="adj1" fmla="val 18750"/>
              <a:gd name="adj2" fmla="val -8333"/>
              <a:gd name="adj3" fmla="val 18963"/>
              <a:gd name="adj4" fmla="val -13138"/>
              <a:gd name="adj5" fmla="val -182705"/>
              <a:gd name="adj6" fmla="val -13150"/>
              <a:gd name="adj7" fmla="val -234269"/>
              <a:gd name="adj8" fmla="val 716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latin typeface="Times New Roman" pitchFamily="18" charset="0"/>
                <a:ea typeface="华文仿宋" pitchFamily="2" charset="-122"/>
                <a:cs typeface="Times New Roman" pitchFamily="18" charset="0"/>
              </a:rPr>
              <a:t>将</a:t>
            </a:r>
            <a:r>
              <a:rPr lang="en-US" altLang="zh-CN" sz="2800" dirty="0" err="1">
                <a:latin typeface="Times New Roman" pitchFamily="18" charset="0"/>
                <a:ea typeface="华文仿宋" pitchFamily="2" charset="-122"/>
                <a:cs typeface="Times New Roman" pitchFamily="18" charset="0"/>
              </a:rPr>
              <a:t>dz</a:t>
            </a:r>
            <a:r>
              <a:rPr lang="zh-CN" altLang="en-US" sz="2800" dirty="0">
                <a:latin typeface="Times New Roman" pitchFamily="18" charset="0"/>
                <a:ea typeface="华文仿宋" pitchFamily="2" charset="-122"/>
                <a:cs typeface="Times New Roman" pitchFamily="18" charset="0"/>
              </a:rPr>
              <a:t>的影响消除，</a:t>
            </a:r>
            <a:r>
              <a:rPr lang="en-US" altLang="zh-CN" sz="2800" dirty="0">
                <a:latin typeface="Times New Roman" pitchFamily="18" charset="0"/>
                <a:ea typeface="华文仿宋" pitchFamily="2" charset="-122"/>
                <a:cs typeface="Times New Roman" pitchFamily="18" charset="0"/>
              </a:rPr>
              <a:t>B-S</a:t>
            </a:r>
            <a:r>
              <a:rPr lang="zh-CN" altLang="en-US" sz="2800" dirty="0">
                <a:latin typeface="Times New Roman" pitchFamily="18" charset="0"/>
                <a:ea typeface="华文仿宋" pitchFamily="2" charset="-122"/>
                <a:cs typeface="Times New Roman" pitchFamily="18" charset="0"/>
              </a:rPr>
              <a:t>的主要贡献之一</a:t>
            </a:r>
          </a:p>
        </p:txBody>
      </p:sp>
    </p:spTree>
    <p:extLst>
      <p:ext uri="{BB962C8B-B14F-4D97-AF65-F5344CB8AC3E}">
        <p14:creationId xmlns:p14="http://schemas.microsoft.com/office/powerpoint/2010/main" val="28877117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pPr>
              <a:defRPr/>
            </a:pPr>
            <a:fld id="{BFBFA90A-AE2C-4026-A4E5-5AFECBE84D0F}" type="slidenum">
              <a:rPr lang="en-US" altLang="zh-CN"/>
              <a:pPr>
                <a:defRPr/>
              </a:pPr>
              <a:t>59</a:t>
            </a:fld>
            <a:endParaRPr lang="en-US" altLang="zh-CN"/>
          </a:p>
        </p:txBody>
      </p:sp>
      <p:sp>
        <p:nvSpPr>
          <p:cNvPr id="121861" name="Rectangle 2"/>
          <p:cNvSpPr>
            <a:spLocks noGrp="1" noChangeArrowheads="1"/>
          </p:cNvSpPr>
          <p:nvPr>
            <p:ph type="body" sz="half" idx="1"/>
          </p:nvPr>
        </p:nvSpPr>
        <p:spPr>
          <a:xfrm>
            <a:off x="2424113" y="981076"/>
            <a:ext cx="5194300" cy="557213"/>
          </a:xfrm>
        </p:spPr>
        <p:txBody>
          <a:bodyPr vert="horz" lIns="92075" tIns="46038" rIns="92075" bIns="46038" rtlCol="0">
            <a:normAutofit/>
          </a:bodyPr>
          <a:lstStyle/>
          <a:p>
            <a:pPr>
              <a:buFont typeface="Wingdings" pitchFamily="2" charset="2"/>
              <a:buNone/>
            </a:pPr>
            <a:r>
              <a:rPr lang="en-US" altLang="zh-CN" smtClean="0"/>
              <a:t> </a:t>
            </a:r>
            <a:r>
              <a:rPr lang="zh-CN" altLang="en-US" b="1">
                <a:latin typeface="华文细黑" pitchFamily="2" charset="-122"/>
                <a:ea typeface="华文细黑" pitchFamily="2" charset="-122"/>
              </a:rPr>
              <a:t>投资组合的价值为：</a:t>
            </a:r>
          </a:p>
        </p:txBody>
      </p:sp>
      <p:graphicFrame>
        <p:nvGraphicFramePr>
          <p:cNvPr id="121858" name="Object 2"/>
          <p:cNvGraphicFramePr>
            <a:graphicFrameLocks noGrp="1"/>
          </p:cNvGraphicFramePr>
          <p:nvPr>
            <p:ph sz="quarter" idx="2"/>
          </p:nvPr>
        </p:nvGraphicFramePr>
        <p:xfrm>
          <a:off x="2782888" y="2997201"/>
          <a:ext cx="5041900" cy="2087563"/>
        </p:xfrm>
        <a:graphic>
          <a:graphicData uri="http://schemas.openxmlformats.org/presentationml/2006/ole">
            <mc:AlternateContent xmlns:mc="http://schemas.openxmlformats.org/markup-compatibility/2006">
              <mc:Choice xmlns:v="urn:schemas-microsoft-com:vml" Requires="v">
                <p:oleObj spid="_x0000_s15366" name="Equation" r:id="rId4" imgW="1777680" imgH="838080" progId="Equation.DSMT4">
                  <p:embed/>
                </p:oleObj>
              </mc:Choice>
              <mc:Fallback>
                <p:oleObj name="Equation" r:id="rId4" imgW="1777680" imgH="838080" progId="Equation.DSMT4">
                  <p:embed/>
                  <p:pic>
                    <p:nvPicPr>
                      <p:cNvPr id="121858"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8" y="2997201"/>
                        <a:ext cx="504190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2" name="Rectangle 4"/>
          <p:cNvSpPr>
            <a:spLocks noChangeArrowheads="1"/>
          </p:cNvSpPr>
          <p:nvPr/>
        </p:nvSpPr>
        <p:spPr bwMode="auto">
          <a:xfrm>
            <a:off x="1703388" y="2349500"/>
            <a:ext cx="7916862" cy="719138"/>
          </a:xfrm>
          <a:prstGeom prst="rect">
            <a:avLst/>
          </a:prstGeom>
          <a:noFill/>
          <a:ln w="9525">
            <a:noFill/>
            <a:miter lim="800000"/>
            <a:headEnd/>
            <a:tailEnd/>
          </a:ln>
        </p:spPr>
        <p:txBody>
          <a:bodyPr lIns="92075" tIns="46038" rIns="92075" bIns="46038"/>
          <a:lstStyle/>
          <a:p>
            <a:pPr marL="342900" indent="-342900">
              <a:lnSpc>
                <a:spcPct val="140000"/>
              </a:lnSpc>
            </a:pPr>
            <a:r>
              <a:rPr lang="zh-CN" altLang="en-US" sz="2800" b="1" dirty="0">
                <a:latin typeface="华文细黑" pitchFamily="2" charset="-122"/>
                <a:ea typeface="华文细黑" pitchFamily="2" charset="-122"/>
              </a:rPr>
              <a:t>投资组合的价值变动为（将不带</a:t>
            </a:r>
            <a:r>
              <a:rPr lang="en-US" altLang="zh-CN" sz="2800" i="1" dirty="0" err="1">
                <a:latin typeface="Times New Roman" pitchFamily="18" charset="0"/>
              </a:rPr>
              <a:t>dz</a:t>
            </a:r>
            <a:r>
              <a:rPr lang="zh-CN" altLang="en-US" sz="2800" b="1" dirty="0">
                <a:latin typeface="华文细黑" pitchFamily="2" charset="-122"/>
                <a:ea typeface="华文细黑" pitchFamily="2" charset="-122"/>
              </a:rPr>
              <a:t>的</a:t>
            </a:r>
            <a:r>
              <a:rPr lang="en-US" altLang="zh-CN" sz="2800" i="1" dirty="0" err="1">
                <a:latin typeface="Times New Roman" pitchFamily="18" charset="0"/>
              </a:rPr>
              <a:t>df</a:t>
            </a:r>
            <a:r>
              <a:rPr lang="zh-CN" altLang="en-US" sz="2800" dirty="0">
                <a:latin typeface="黑体" pitchFamily="2" charset="-122"/>
                <a:ea typeface="黑体" pitchFamily="2" charset="-122"/>
              </a:rPr>
              <a:t>和</a:t>
            </a:r>
            <a:r>
              <a:rPr lang="en-US" altLang="zh-CN" sz="2800" i="1" dirty="0" err="1">
                <a:latin typeface="Times New Roman" pitchFamily="18" charset="0"/>
              </a:rPr>
              <a:t>dS</a:t>
            </a:r>
            <a:r>
              <a:rPr lang="zh-CN" altLang="en-US" sz="2800" b="1" dirty="0">
                <a:latin typeface="华文细黑" pitchFamily="2" charset="-122"/>
                <a:ea typeface="华文细黑" pitchFamily="2" charset="-122"/>
              </a:rPr>
              <a:t>代入）：</a:t>
            </a:r>
          </a:p>
        </p:txBody>
      </p:sp>
      <p:graphicFrame>
        <p:nvGraphicFramePr>
          <p:cNvPr id="121859" name="Object 3"/>
          <p:cNvGraphicFramePr>
            <a:graphicFrameLocks/>
          </p:cNvGraphicFramePr>
          <p:nvPr/>
        </p:nvGraphicFramePr>
        <p:xfrm>
          <a:off x="3648076" y="1557339"/>
          <a:ext cx="2663825" cy="935037"/>
        </p:xfrm>
        <a:graphic>
          <a:graphicData uri="http://schemas.openxmlformats.org/presentationml/2006/ole">
            <mc:AlternateContent xmlns:mc="http://schemas.openxmlformats.org/markup-compatibility/2006">
              <mc:Choice xmlns:v="urn:schemas-microsoft-com:vml" Requires="v">
                <p:oleObj spid="_x0000_s15367" name="Equation" r:id="rId6" imgW="914400" imgH="393480" progId="Equation.DSMT4">
                  <p:embed/>
                </p:oleObj>
              </mc:Choice>
              <mc:Fallback>
                <p:oleObj name="Equation" r:id="rId6" imgW="914400" imgH="393480" progId="Equation.DSMT4">
                  <p:embed/>
                  <p:pic>
                    <p:nvPicPr>
                      <p:cNvPr id="121859"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076" y="1557339"/>
                        <a:ext cx="2663825"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3" name="Rectangle 9"/>
          <p:cNvSpPr>
            <a:spLocks noChangeArrowheads="1"/>
          </p:cNvSpPr>
          <p:nvPr/>
        </p:nvSpPr>
        <p:spPr bwMode="auto">
          <a:xfrm>
            <a:off x="1703389" y="5229226"/>
            <a:ext cx="8569325" cy="1152525"/>
          </a:xfrm>
          <a:prstGeom prst="rect">
            <a:avLst/>
          </a:prstGeom>
          <a:noFill/>
          <a:ln w="9525">
            <a:noFill/>
            <a:miter lim="800000"/>
            <a:headEnd/>
            <a:tailEnd/>
          </a:ln>
        </p:spPr>
        <p:txBody>
          <a:bodyPr lIns="92075" tIns="46038" rIns="92075" bIns="46038"/>
          <a:lstStyle/>
          <a:p>
            <a:pPr marL="342900" indent="-342900"/>
            <a:r>
              <a:rPr lang="zh-CN" altLang="en-US" sz="3200">
                <a:solidFill>
                  <a:srgbClr val="FF0000"/>
                </a:solidFill>
              </a:rPr>
              <a:t>价值变动仅与时间 </a:t>
            </a:r>
            <a:r>
              <a:rPr lang="en-US" altLang="zh-CN" sz="3200" i="1">
                <a:solidFill>
                  <a:srgbClr val="FF0000"/>
                </a:solidFill>
                <a:latin typeface="Times New Roman" pitchFamily="18" charset="0"/>
              </a:rPr>
              <a:t>dt </a:t>
            </a:r>
            <a:r>
              <a:rPr lang="zh-CN" altLang="en-US" sz="3200">
                <a:solidFill>
                  <a:srgbClr val="FF0000"/>
                </a:solidFill>
                <a:latin typeface="Times New Roman" pitchFamily="18" charset="0"/>
              </a:rPr>
              <a:t>有关，因此该组合成功消</a:t>
            </a:r>
            <a:endParaRPr lang="en-US" altLang="zh-CN" sz="3200">
              <a:solidFill>
                <a:srgbClr val="FF0000"/>
              </a:solidFill>
              <a:latin typeface="Times New Roman" pitchFamily="18" charset="0"/>
            </a:endParaRPr>
          </a:p>
          <a:p>
            <a:pPr marL="342900" indent="-342900"/>
            <a:r>
              <a:rPr lang="zh-CN" altLang="en-US" sz="3200">
                <a:solidFill>
                  <a:srgbClr val="FF0000"/>
                </a:solidFill>
                <a:latin typeface="Times New Roman" pitchFamily="18" charset="0"/>
              </a:rPr>
              <a:t>除了 </a:t>
            </a:r>
            <a:r>
              <a:rPr lang="en-US" altLang="zh-CN" sz="3200" i="1">
                <a:solidFill>
                  <a:srgbClr val="FF0000"/>
                </a:solidFill>
                <a:latin typeface="Times New Roman" pitchFamily="18" charset="0"/>
              </a:rPr>
              <a:t>dz</a:t>
            </a:r>
            <a:r>
              <a:rPr lang="en-US" altLang="zh-CN" sz="3200">
                <a:solidFill>
                  <a:srgbClr val="FF0000"/>
                </a:solidFill>
                <a:latin typeface="Times New Roman" pitchFamily="18" charset="0"/>
              </a:rPr>
              <a:t> </a:t>
            </a:r>
            <a:r>
              <a:rPr lang="zh-CN" altLang="en-US" sz="3200">
                <a:solidFill>
                  <a:srgbClr val="FF0000"/>
                </a:solidFill>
                <a:latin typeface="Times New Roman" pitchFamily="18" charset="0"/>
              </a:rPr>
              <a:t>带来的</a:t>
            </a:r>
            <a:r>
              <a:rPr lang="zh-CN" altLang="en-US" sz="3200">
                <a:solidFill>
                  <a:srgbClr val="FF0000"/>
                </a:solidFill>
              </a:rPr>
              <a:t>不确定性。</a:t>
            </a:r>
          </a:p>
        </p:txBody>
      </p:sp>
      <p:sp>
        <p:nvSpPr>
          <p:cNvPr id="8" name="Rectangle 2"/>
          <p:cNvSpPr>
            <a:spLocks noGrp="1" noChangeArrowheads="1"/>
          </p:cNvSpPr>
          <p:nvPr>
            <p:ph type="title"/>
          </p:nvPr>
        </p:nvSpPr>
        <p:spPr>
          <a:xfrm>
            <a:off x="2135188" y="188914"/>
            <a:ext cx="7543800" cy="719137"/>
          </a:xfrm>
        </p:spPr>
        <p:txBody>
          <a:bodyPr vert="horz" lIns="92075" tIns="46038" rIns="92075" bIns="46038" rtlCol="0" anchor="ctr">
            <a:normAutofit/>
          </a:bodyPr>
          <a:lstStyle/>
          <a:p>
            <a:pPr>
              <a:defRPr/>
            </a:pPr>
            <a:r>
              <a:rPr lang="zh-CN" altLang="en-US" sz="3600" b="1" dirty="0">
                <a:solidFill>
                  <a:srgbClr val="FF0000"/>
                </a:solidFill>
                <a:latin typeface="Times New Roman" pitchFamily="18" charset="0"/>
              </a:rPr>
              <a:t>（</a:t>
            </a:r>
            <a:r>
              <a:rPr lang="en-US" altLang="zh-CN" sz="3600" b="1" dirty="0">
                <a:solidFill>
                  <a:srgbClr val="FF0000"/>
                </a:solidFill>
                <a:latin typeface="Times New Roman" pitchFamily="18" charset="0"/>
              </a:rPr>
              <a:t>3</a:t>
            </a:r>
            <a:r>
              <a:rPr lang="zh-CN" altLang="en-US" sz="3600" b="1" dirty="0">
                <a:solidFill>
                  <a:srgbClr val="FF0000"/>
                </a:solidFill>
                <a:latin typeface="Times New Roman" pitchFamily="18" charset="0"/>
              </a:rPr>
              <a:t>）</a:t>
            </a:r>
            <a:r>
              <a:rPr lang="en-US" altLang="zh-CN" sz="3600" b="1" dirty="0">
                <a:solidFill>
                  <a:srgbClr val="FF0000"/>
                </a:solidFill>
                <a:latin typeface="Times New Roman" pitchFamily="18" charset="0"/>
              </a:rPr>
              <a:t>B-S</a:t>
            </a:r>
            <a:r>
              <a:rPr lang="zh-CN" altLang="en-US" sz="3600" b="1" dirty="0">
                <a:solidFill>
                  <a:srgbClr val="FF0000"/>
                </a:solidFill>
                <a:latin typeface="Times New Roman" pitchFamily="18" charset="0"/>
              </a:rPr>
              <a:t>微分方程的推导</a:t>
            </a:r>
          </a:p>
        </p:txBody>
      </p:sp>
    </p:spTree>
    <p:extLst>
      <p:ext uri="{BB962C8B-B14F-4D97-AF65-F5344CB8AC3E}">
        <p14:creationId xmlns:p14="http://schemas.microsoft.com/office/powerpoint/2010/main" val="3201427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3"/>
          <p:cNvSpPr>
            <a:spLocks noGrp="1" noChangeArrowheads="1"/>
          </p:cNvSpPr>
          <p:nvPr>
            <p:ph type="body" idx="1"/>
          </p:nvPr>
        </p:nvSpPr>
        <p:spPr>
          <a:xfrm>
            <a:off x="1703389" y="2060576"/>
            <a:ext cx="8569325" cy="4321175"/>
          </a:xfrm>
        </p:spPr>
        <p:txBody>
          <a:bodyPr/>
          <a:lstStyle/>
          <a:p>
            <a:pPr eaLnBrk="1" hangingPunct="1">
              <a:lnSpc>
                <a:spcPct val="90000"/>
              </a:lnSpc>
            </a:pPr>
            <a:r>
              <a:rPr lang="zh-CN" altLang="en-US" b="1">
                <a:latin typeface="华文细黑" pitchFamily="2" charset="-122"/>
                <a:ea typeface="华文细黑" pitchFamily="2" charset="-122"/>
              </a:rPr>
              <a:t>期权购买者与期权出售者区别</a:t>
            </a:r>
          </a:p>
          <a:p>
            <a:pPr lvl="1" eaLnBrk="1" hangingPunct="1">
              <a:lnSpc>
                <a:spcPct val="90000"/>
              </a:lnSpc>
            </a:pPr>
            <a:r>
              <a:rPr lang="zh-CN" altLang="en-US" sz="2800"/>
              <a:t>期权购买者</a:t>
            </a:r>
          </a:p>
          <a:p>
            <a:pPr lvl="2" eaLnBrk="1" hangingPunct="1">
              <a:lnSpc>
                <a:spcPct val="90000"/>
              </a:lnSpc>
            </a:pPr>
            <a:r>
              <a:rPr lang="zh-CN" altLang="en-US" b="1" smtClean="0">
                <a:latin typeface="华文细黑" pitchFamily="2" charset="-122"/>
                <a:ea typeface="华文细黑" pitchFamily="2" charset="-122"/>
              </a:rPr>
              <a:t>也称期权持有者，在支付一笔较小的费用之后，获得期</a:t>
            </a:r>
            <a:endParaRPr lang="en-US" altLang="zh-CN" b="1" smtClean="0">
              <a:latin typeface="华文细黑" pitchFamily="2" charset="-122"/>
              <a:ea typeface="华文细黑" pitchFamily="2" charset="-122"/>
            </a:endParaRPr>
          </a:p>
          <a:p>
            <a:pPr lvl="2" eaLnBrk="1" hangingPunct="1">
              <a:lnSpc>
                <a:spcPct val="90000"/>
              </a:lnSpc>
              <a:buFont typeface="Wingdings" pitchFamily="2" charset="2"/>
              <a:buNone/>
            </a:pPr>
            <a:r>
              <a:rPr lang="zh-CN" altLang="en-US" b="1" smtClean="0">
                <a:latin typeface="华文细黑" pitchFamily="2" charset="-122"/>
                <a:ea typeface="华文细黑" pitchFamily="2" charset="-122"/>
              </a:rPr>
              <a:t>权合约所赋予的权利。</a:t>
            </a:r>
          </a:p>
          <a:p>
            <a:pPr lvl="2" eaLnBrk="1" hangingPunct="1">
              <a:lnSpc>
                <a:spcPct val="90000"/>
              </a:lnSpc>
            </a:pPr>
            <a:r>
              <a:rPr lang="zh-CN" altLang="en-US" b="1" smtClean="0">
                <a:latin typeface="华文细黑" pitchFamily="2" charset="-122"/>
                <a:ea typeface="华文细黑" pitchFamily="2" charset="-122"/>
              </a:rPr>
              <a:t>在金融期权交易中，期权购买者可以在期权合约所规定</a:t>
            </a:r>
            <a:endParaRPr lang="en-US" altLang="zh-CN" b="1" smtClean="0">
              <a:latin typeface="华文细黑" pitchFamily="2" charset="-122"/>
              <a:ea typeface="华文细黑" pitchFamily="2" charset="-122"/>
            </a:endParaRPr>
          </a:p>
          <a:p>
            <a:pPr lvl="2" eaLnBrk="1" hangingPunct="1">
              <a:lnSpc>
                <a:spcPct val="90000"/>
              </a:lnSpc>
              <a:buFont typeface="Wingdings" pitchFamily="2" charset="2"/>
              <a:buNone/>
            </a:pPr>
            <a:r>
              <a:rPr lang="zh-CN" altLang="en-US" b="1" smtClean="0">
                <a:latin typeface="华文细黑" pitchFamily="2" charset="-122"/>
                <a:ea typeface="华文细黑" pitchFamily="2" charset="-122"/>
              </a:rPr>
              <a:t>的某一特定时间，以事先确定的价格向期权出售者买进或</a:t>
            </a:r>
            <a:endParaRPr lang="en-US" altLang="zh-CN" b="1" smtClean="0">
              <a:latin typeface="华文细黑" pitchFamily="2" charset="-122"/>
              <a:ea typeface="华文细黑" pitchFamily="2" charset="-122"/>
            </a:endParaRPr>
          </a:p>
          <a:p>
            <a:pPr lvl="2" eaLnBrk="1" hangingPunct="1">
              <a:lnSpc>
                <a:spcPct val="90000"/>
              </a:lnSpc>
              <a:buFont typeface="Wingdings" pitchFamily="2" charset="2"/>
              <a:buNone/>
            </a:pPr>
            <a:r>
              <a:rPr lang="zh-CN" altLang="en-US" b="1" smtClean="0">
                <a:latin typeface="华文细黑" pitchFamily="2" charset="-122"/>
                <a:ea typeface="华文细黑" pitchFamily="2" charset="-122"/>
              </a:rPr>
              <a:t>卖出一定数量的某种标的金融资产。</a:t>
            </a:r>
          </a:p>
          <a:p>
            <a:pPr lvl="2" eaLnBrk="1" hangingPunct="1">
              <a:lnSpc>
                <a:spcPct val="90000"/>
              </a:lnSpc>
            </a:pPr>
            <a:r>
              <a:rPr lang="zh-CN" altLang="en-US" b="1" smtClean="0">
                <a:latin typeface="华文细黑" pitchFamily="2" charset="-122"/>
                <a:ea typeface="华文细黑" pitchFamily="2" charset="-122"/>
              </a:rPr>
              <a:t>在期权合约规定的时间内或特定履约日，期权购买者</a:t>
            </a:r>
            <a:r>
              <a:rPr lang="zh-CN" altLang="en-US" b="1" smtClean="0">
                <a:solidFill>
                  <a:srgbClr val="FF0000"/>
                </a:solidFill>
                <a:latin typeface="华文细黑" pitchFamily="2" charset="-122"/>
                <a:ea typeface="华文细黑" pitchFamily="2" charset="-122"/>
              </a:rPr>
              <a:t>可</a:t>
            </a:r>
            <a:endParaRPr lang="en-US" altLang="zh-CN" b="1" smtClean="0">
              <a:solidFill>
                <a:srgbClr val="FF0000"/>
              </a:solidFill>
              <a:latin typeface="华文细黑" pitchFamily="2" charset="-122"/>
              <a:ea typeface="华文细黑" pitchFamily="2" charset="-122"/>
            </a:endParaRPr>
          </a:p>
          <a:p>
            <a:pPr lvl="2" eaLnBrk="1" hangingPunct="1">
              <a:lnSpc>
                <a:spcPct val="90000"/>
              </a:lnSpc>
              <a:buFont typeface="Wingdings" pitchFamily="2" charset="2"/>
              <a:buNone/>
            </a:pPr>
            <a:r>
              <a:rPr lang="zh-CN" altLang="en-US" b="1" smtClean="0">
                <a:solidFill>
                  <a:srgbClr val="FF0000"/>
                </a:solidFill>
                <a:latin typeface="华文细黑" pitchFamily="2" charset="-122"/>
                <a:ea typeface="华文细黑" pitchFamily="2" charset="-122"/>
              </a:rPr>
              <a:t>以行使</a:t>
            </a:r>
            <a:r>
              <a:rPr lang="zh-CN" altLang="en-US" b="1" smtClean="0">
                <a:latin typeface="华文细黑" pitchFamily="2" charset="-122"/>
                <a:ea typeface="华文细黑" pitchFamily="2" charset="-122"/>
              </a:rPr>
              <a:t>他的权利，也</a:t>
            </a:r>
            <a:r>
              <a:rPr lang="zh-CN" altLang="en-US" b="1" smtClean="0">
                <a:solidFill>
                  <a:srgbClr val="FF0000"/>
                </a:solidFill>
                <a:latin typeface="华文细黑" pitchFamily="2" charset="-122"/>
                <a:ea typeface="华文细黑" pitchFamily="2" charset="-122"/>
              </a:rPr>
              <a:t>可以放弃</a:t>
            </a:r>
            <a:r>
              <a:rPr lang="zh-CN" altLang="en-US" b="1" smtClean="0">
                <a:latin typeface="华文细黑" pitchFamily="2" charset="-122"/>
                <a:ea typeface="华文细黑" pitchFamily="2" charset="-122"/>
              </a:rPr>
              <a:t>他的权利。</a:t>
            </a:r>
          </a:p>
          <a:p>
            <a:pPr lvl="2" eaLnBrk="1" hangingPunct="1">
              <a:lnSpc>
                <a:spcPct val="90000"/>
              </a:lnSpc>
            </a:pPr>
            <a:r>
              <a:rPr lang="zh-CN" altLang="en-US" b="1" smtClean="0">
                <a:solidFill>
                  <a:srgbClr val="FF0000"/>
                </a:solidFill>
                <a:latin typeface="华文细黑" pitchFamily="2" charset="-122"/>
                <a:ea typeface="华文细黑" pitchFamily="2" charset="-122"/>
              </a:rPr>
              <a:t>只有权利没有义务，但要支付期权费</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697348" name="TextBox 4"/>
          <p:cNvSpPr txBox="1">
            <a:spLocks noChangeArrowheads="1"/>
          </p:cNvSpPr>
          <p:nvPr/>
        </p:nvSpPr>
        <p:spPr bwMode="auto">
          <a:xfrm>
            <a:off x="1992313" y="1268414"/>
            <a:ext cx="5975350"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要注意的几个问题（容易混淆之处！）</a:t>
            </a:r>
          </a:p>
        </p:txBody>
      </p:sp>
    </p:spTree>
    <p:extLst>
      <p:ext uri="{BB962C8B-B14F-4D97-AF65-F5344CB8AC3E}">
        <p14:creationId xmlns:p14="http://schemas.microsoft.com/office/powerpoint/2010/main" val="36765117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7170">
                                            <p:txEl>
                                              <p:pRg st="2" end="2"/>
                                            </p:txEl>
                                          </p:spTgt>
                                        </p:tgtEl>
                                        <p:attrNameLst>
                                          <p:attrName>style.visibility</p:attrName>
                                        </p:attrNameLst>
                                      </p:cBhvr>
                                      <p:to>
                                        <p:strVal val="visible"/>
                                      </p:to>
                                    </p:set>
                                    <p:animEffect transition="in" filter="blinds(horizontal)">
                                      <p:cBhvr>
                                        <p:cTn id="7" dur="500"/>
                                        <p:tgtEl>
                                          <p:spTgt spid="64717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7170">
                                            <p:txEl>
                                              <p:pRg st="3" end="3"/>
                                            </p:txEl>
                                          </p:spTgt>
                                        </p:tgtEl>
                                        <p:attrNameLst>
                                          <p:attrName>style.visibility</p:attrName>
                                        </p:attrNameLst>
                                      </p:cBhvr>
                                      <p:to>
                                        <p:strVal val="visible"/>
                                      </p:to>
                                    </p:set>
                                    <p:animEffect transition="in" filter="blinds(horizontal)">
                                      <p:cBhvr>
                                        <p:cTn id="10" dur="500"/>
                                        <p:tgtEl>
                                          <p:spTgt spid="64717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47170">
                                            <p:txEl>
                                              <p:pRg st="4" end="4"/>
                                            </p:txEl>
                                          </p:spTgt>
                                        </p:tgtEl>
                                        <p:attrNameLst>
                                          <p:attrName>style.visibility</p:attrName>
                                        </p:attrNameLst>
                                      </p:cBhvr>
                                      <p:to>
                                        <p:strVal val="visible"/>
                                      </p:to>
                                    </p:set>
                                    <p:animEffect transition="in" filter="blinds(horizontal)">
                                      <p:cBhvr>
                                        <p:cTn id="15" dur="500"/>
                                        <p:tgtEl>
                                          <p:spTgt spid="647170">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47170">
                                            <p:txEl>
                                              <p:pRg st="5" end="5"/>
                                            </p:txEl>
                                          </p:spTgt>
                                        </p:tgtEl>
                                        <p:attrNameLst>
                                          <p:attrName>style.visibility</p:attrName>
                                        </p:attrNameLst>
                                      </p:cBhvr>
                                      <p:to>
                                        <p:strVal val="visible"/>
                                      </p:to>
                                    </p:set>
                                    <p:animEffect transition="in" filter="blinds(horizontal)">
                                      <p:cBhvr>
                                        <p:cTn id="18" dur="500"/>
                                        <p:tgtEl>
                                          <p:spTgt spid="647170">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47170">
                                            <p:txEl>
                                              <p:pRg st="6" end="6"/>
                                            </p:txEl>
                                          </p:spTgt>
                                        </p:tgtEl>
                                        <p:attrNameLst>
                                          <p:attrName>style.visibility</p:attrName>
                                        </p:attrNameLst>
                                      </p:cBhvr>
                                      <p:to>
                                        <p:strVal val="visible"/>
                                      </p:to>
                                    </p:set>
                                    <p:animEffect transition="in" filter="blinds(horizontal)">
                                      <p:cBhvr>
                                        <p:cTn id="21" dur="500"/>
                                        <p:tgtEl>
                                          <p:spTgt spid="647170">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47170">
                                            <p:txEl>
                                              <p:pRg st="7" end="7"/>
                                            </p:txEl>
                                          </p:spTgt>
                                        </p:tgtEl>
                                        <p:attrNameLst>
                                          <p:attrName>style.visibility</p:attrName>
                                        </p:attrNameLst>
                                      </p:cBhvr>
                                      <p:to>
                                        <p:strVal val="visible"/>
                                      </p:to>
                                    </p:set>
                                    <p:animEffect transition="in" filter="blinds(horizontal)">
                                      <p:cBhvr>
                                        <p:cTn id="26" dur="500"/>
                                        <p:tgtEl>
                                          <p:spTgt spid="647170">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47170">
                                            <p:txEl>
                                              <p:pRg st="8" end="8"/>
                                            </p:txEl>
                                          </p:spTgt>
                                        </p:tgtEl>
                                        <p:attrNameLst>
                                          <p:attrName>style.visibility</p:attrName>
                                        </p:attrNameLst>
                                      </p:cBhvr>
                                      <p:to>
                                        <p:strVal val="visible"/>
                                      </p:to>
                                    </p:set>
                                    <p:animEffect transition="in" filter="blinds(horizontal)">
                                      <p:cBhvr>
                                        <p:cTn id="29" dur="500"/>
                                        <p:tgtEl>
                                          <p:spTgt spid="647170">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47170">
                                            <p:txEl>
                                              <p:pRg st="9" end="9"/>
                                            </p:txEl>
                                          </p:spTgt>
                                        </p:tgtEl>
                                        <p:attrNameLst>
                                          <p:attrName>style.visibility</p:attrName>
                                        </p:attrNameLst>
                                      </p:cBhvr>
                                      <p:to>
                                        <p:strVal val="visible"/>
                                      </p:to>
                                    </p:set>
                                    <p:animEffect transition="in" filter="blinds(horizontal)">
                                      <p:cBhvr>
                                        <p:cTn id="34" dur="500"/>
                                        <p:tgtEl>
                                          <p:spTgt spid="64717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pPr>
              <a:defRPr/>
            </a:pPr>
            <a:fld id="{B719A090-F4A6-44C2-8788-592D607435FD}" type="slidenum">
              <a:rPr lang="en-US" altLang="zh-CN"/>
              <a:pPr>
                <a:defRPr/>
              </a:pPr>
              <a:t>60</a:t>
            </a:fld>
            <a:endParaRPr lang="en-US" altLang="zh-CN"/>
          </a:p>
        </p:txBody>
      </p:sp>
      <p:sp>
        <p:nvSpPr>
          <p:cNvPr id="122886" name="Rectangle 4"/>
          <p:cNvSpPr>
            <a:spLocks noGrp="1" noChangeArrowheads="1"/>
          </p:cNvSpPr>
          <p:nvPr>
            <p:ph type="body" sz="half" idx="1"/>
          </p:nvPr>
        </p:nvSpPr>
        <p:spPr>
          <a:xfrm>
            <a:off x="1774826" y="765175"/>
            <a:ext cx="8208963" cy="1296988"/>
          </a:xfrm>
        </p:spPr>
        <p:txBody>
          <a:bodyPr/>
          <a:lstStyle/>
          <a:p>
            <a:pPr>
              <a:lnSpc>
                <a:spcPct val="120000"/>
              </a:lnSpc>
              <a:buFont typeface="Wingdings" pitchFamily="2" charset="2"/>
              <a:buNone/>
            </a:pPr>
            <a:r>
              <a:rPr lang="en-US" altLang="zh-CN" smtClean="0"/>
              <a:t>       </a:t>
            </a:r>
            <a:r>
              <a:rPr lang="zh-CN" altLang="en-US" b="1">
                <a:latin typeface="Times New Roman" pitchFamily="18" charset="0"/>
                <a:ea typeface="华文细黑" pitchFamily="2" charset="-122"/>
                <a:cs typeface="Times New Roman" pitchFamily="18" charset="0"/>
              </a:rPr>
              <a:t>根据无套利定价原理，组合收益率应等于无风险利率 </a:t>
            </a:r>
            <a:r>
              <a:rPr lang="en-US" altLang="zh-CN" b="1" i="1">
                <a:latin typeface="Times New Roman" pitchFamily="18" charset="0"/>
                <a:ea typeface="华文细黑" pitchFamily="2" charset="-122"/>
                <a:cs typeface="Times New Roman" pitchFamily="18" charset="0"/>
              </a:rPr>
              <a:t>r</a:t>
            </a:r>
            <a:r>
              <a:rPr lang="en-US" altLang="zh-CN" b="1">
                <a:latin typeface="Times New Roman" pitchFamily="18" charset="0"/>
                <a:ea typeface="华文细黑" pitchFamily="2" charset="-122"/>
                <a:cs typeface="Times New Roman" pitchFamily="18" charset="0"/>
              </a:rPr>
              <a:t> (</a:t>
            </a:r>
            <a:r>
              <a:rPr lang="zh-CN" altLang="en-US" b="1">
                <a:latin typeface="Times New Roman" pitchFamily="18" charset="0"/>
                <a:ea typeface="华文细黑" pitchFamily="2" charset="-122"/>
                <a:cs typeface="Times New Roman" pitchFamily="18" charset="0"/>
              </a:rPr>
              <a:t>无套利机会</a:t>
            </a:r>
            <a:r>
              <a:rPr lang="en-US" altLang="zh-CN" b="1">
                <a:latin typeface="Times New Roman" pitchFamily="18" charset="0"/>
                <a:ea typeface="华文细黑" pitchFamily="2" charset="-122"/>
                <a:cs typeface="Times New Roman" pitchFamily="18" charset="0"/>
              </a:rPr>
              <a:t>)</a:t>
            </a:r>
            <a:r>
              <a:rPr lang="zh-CN" altLang="en-US" b="1">
                <a:latin typeface="Times New Roman" pitchFamily="18" charset="0"/>
                <a:ea typeface="华文细黑" pitchFamily="2" charset="-122"/>
                <a:cs typeface="Times New Roman" pitchFamily="18" charset="0"/>
              </a:rPr>
              <a:t>：</a:t>
            </a:r>
          </a:p>
        </p:txBody>
      </p:sp>
      <p:graphicFrame>
        <p:nvGraphicFramePr>
          <p:cNvPr id="122882" name="Object 2"/>
          <p:cNvGraphicFramePr>
            <a:graphicFrameLocks noGrp="1"/>
          </p:cNvGraphicFramePr>
          <p:nvPr>
            <p:ph sz="quarter" idx="2"/>
          </p:nvPr>
        </p:nvGraphicFramePr>
        <p:xfrm>
          <a:off x="4440239" y="2205038"/>
          <a:ext cx="2376487" cy="576262"/>
        </p:xfrm>
        <a:graphic>
          <a:graphicData uri="http://schemas.openxmlformats.org/presentationml/2006/ole">
            <mc:AlternateContent xmlns:mc="http://schemas.openxmlformats.org/markup-compatibility/2006">
              <mc:Choice xmlns:v="urn:schemas-microsoft-com:vml" Requires="v">
                <p:oleObj spid="_x0000_s16392" name="Equation" r:id="rId3" imgW="723600" imgH="177480" progId="Equation.DSMT4">
                  <p:embed/>
                </p:oleObj>
              </mc:Choice>
              <mc:Fallback>
                <p:oleObj name="Equation" r:id="rId3" imgW="723600" imgH="177480" progId="Equation.DSMT4">
                  <p:embed/>
                  <p:pic>
                    <p:nvPicPr>
                      <p:cNvPr id="122882"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9" y="2205038"/>
                        <a:ext cx="23764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3" name="Object 3"/>
          <p:cNvGraphicFramePr>
            <a:graphicFrameLocks noGrp="1"/>
          </p:cNvGraphicFramePr>
          <p:nvPr>
            <p:ph sz="quarter" idx="3"/>
          </p:nvPr>
        </p:nvGraphicFramePr>
        <p:xfrm>
          <a:off x="2855913" y="2781301"/>
          <a:ext cx="6769100" cy="1152525"/>
        </p:xfrm>
        <a:graphic>
          <a:graphicData uri="http://schemas.openxmlformats.org/presentationml/2006/ole">
            <mc:AlternateContent xmlns:mc="http://schemas.openxmlformats.org/markup-compatibility/2006">
              <mc:Choice xmlns:v="urn:schemas-microsoft-com:vml" Requires="v">
                <p:oleObj spid="_x0000_s16393" name="Equation" r:id="rId5" imgW="2450880" imgH="419040" progId="Equation.DSMT4">
                  <p:embed/>
                </p:oleObj>
              </mc:Choice>
              <mc:Fallback>
                <p:oleObj name="Equation" r:id="rId5" imgW="2450880" imgH="419040" progId="Equation.DSMT4">
                  <p:embed/>
                  <p:pic>
                    <p:nvPicPr>
                      <p:cNvPr id="122883"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81301"/>
                        <a:ext cx="67691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4" name="Object 4"/>
          <p:cNvGraphicFramePr>
            <a:graphicFrameLocks noChangeAspect="1"/>
          </p:cNvGraphicFramePr>
          <p:nvPr/>
        </p:nvGraphicFramePr>
        <p:xfrm>
          <a:off x="2927351" y="4365626"/>
          <a:ext cx="6264275" cy="1243013"/>
        </p:xfrm>
        <a:graphic>
          <a:graphicData uri="http://schemas.openxmlformats.org/presentationml/2006/ole">
            <mc:AlternateContent xmlns:mc="http://schemas.openxmlformats.org/markup-compatibility/2006">
              <mc:Choice xmlns:v="urn:schemas-microsoft-com:vml" Requires="v">
                <p:oleObj spid="_x0000_s16394" name="Equation" r:id="rId7" imgW="1930320" imgH="419040" progId="Equation.3">
                  <p:embed/>
                </p:oleObj>
              </mc:Choice>
              <mc:Fallback>
                <p:oleObj name="Equation" r:id="rId7" imgW="1930320" imgH="419040" progId="Equation.3">
                  <p:embed/>
                  <p:pic>
                    <p:nvPicPr>
                      <p:cNvPr id="1228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351" y="4365626"/>
                        <a:ext cx="6264275" cy="12430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7" name="AutoShape 13"/>
          <p:cNvSpPr>
            <a:spLocks noChangeArrowheads="1"/>
          </p:cNvSpPr>
          <p:nvPr/>
        </p:nvSpPr>
        <p:spPr bwMode="auto">
          <a:xfrm rot="5400000">
            <a:off x="5464176" y="3916363"/>
            <a:ext cx="649287" cy="395288"/>
          </a:xfrm>
          <a:prstGeom prst="rightArrow">
            <a:avLst>
              <a:gd name="adj1" fmla="val 50000"/>
              <a:gd name="adj2" fmla="val 41064"/>
            </a:avLst>
          </a:prstGeom>
          <a:solidFill>
            <a:schemeClr val="accent1"/>
          </a:solidFill>
          <a:ln w="9525">
            <a:solidFill>
              <a:schemeClr val="tx1"/>
            </a:solidFill>
            <a:miter lim="800000"/>
            <a:headEnd/>
            <a:tailEnd/>
          </a:ln>
        </p:spPr>
        <p:txBody>
          <a:bodyPr wrap="none" anchor="ctr"/>
          <a:lstStyle/>
          <a:p>
            <a:endParaRPr lang="zh-CN" altLang="en-US"/>
          </a:p>
        </p:txBody>
      </p:sp>
      <p:sp>
        <p:nvSpPr>
          <p:cNvPr id="122888" name="Rectangle 14"/>
          <p:cNvSpPr>
            <a:spLocks noChangeArrowheads="1"/>
          </p:cNvSpPr>
          <p:nvPr/>
        </p:nvSpPr>
        <p:spPr bwMode="auto">
          <a:xfrm>
            <a:off x="1703388" y="5732463"/>
            <a:ext cx="7859712" cy="793750"/>
          </a:xfrm>
          <a:prstGeom prst="rect">
            <a:avLst/>
          </a:prstGeom>
          <a:noFill/>
          <a:ln w="9525">
            <a:noFill/>
            <a:miter lim="800000"/>
            <a:headEnd/>
            <a:tailEnd/>
          </a:ln>
        </p:spPr>
        <p:txBody>
          <a:bodyPr/>
          <a:lstStyle/>
          <a:p>
            <a:pPr marL="342900" indent="-342900">
              <a:lnSpc>
                <a:spcPct val="120000"/>
              </a:lnSpc>
            </a:pPr>
            <a:r>
              <a:rPr lang="en-US" altLang="zh-CN" sz="3200"/>
              <a:t> </a:t>
            </a:r>
            <a:r>
              <a:rPr lang="zh-CN" altLang="en-US" sz="3200"/>
              <a:t>此即 </a:t>
            </a:r>
            <a:r>
              <a:rPr lang="en-US" altLang="zh-CN" sz="3200" b="1">
                <a:solidFill>
                  <a:srgbClr val="FF0000"/>
                </a:solidFill>
                <a:latin typeface="Times New Roman" pitchFamily="18" charset="0"/>
              </a:rPr>
              <a:t>Black-Scholes </a:t>
            </a:r>
            <a:r>
              <a:rPr lang="zh-CN" altLang="en-US" sz="3200" b="1">
                <a:solidFill>
                  <a:srgbClr val="FF0000"/>
                </a:solidFill>
              </a:rPr>
              <a:t>微分方程</a:t>
            </a:r>
            <a:r>
              <a:rPr lang="zh-CN" altLang="en-US" sz="3200"/>
              <a:t>。</a:t>
            </a:r>
          </a:p>
        </p:txBody>
      </p:sp>
    </p:spTree>
    <p:extLst>
      <p:ext uri="{BB962C8B-B14F-4D97-AF65-F5344CB8AC3E}">
        <p14:creationId xmlns:p14="http://schemas.microsoft.com/office/powerpoint/2010/main" val="9763706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7"/>
          <p:cNvSpPr>
            <a:spLocks noGrp="1"/>
          </p:cNvSpPr>
          <p:nvPr>
            <p:ph type="sldNum" sz="quarter" idx="12"/>
          </p:nvPr>
        </p:nvSpPr>
        <p:spPr/>
        <p:txBody>
          <a:bodyPr/>
          <a:lstStyle/>
          <a:p>
            <a:pPr>
              <a:defRPr/>
            </a:pPr>
            <a:fld id="{E3115758-60CA-4CC5-BDC5-32EBD800673B}" type="slidenum">
              <a:rPr lang="en-US" altLang="zh-CN"/>
              <a:pPr>
                <a:defRPr/>
              </a:pPr>
              <a:t>61</a:t>
            </a:fld>
            <a:endParaRPr lang="en-US" altLang="zh-CN"/>
          </a:p>
        </p:txBody>
      </p:sp>
      <p:sp>
        <p:nvSpPr>
          <p:cNvPr id="708611" name="Rectangle 4"/>
          <p:cNvSpPr>
            <a:spLocks noChangeArrowheads="1"/>
          </p:cNvSpPr>
          <p:nvPr/>
        </p:nvSpPr>
        <p:spPr bwMode="auto">
          <a:xfrm>
            <a:off x="1703388" y="1268414"/>
            <a:ext cx="8964612" cy="4681537"/>
          </a:xfrm>
          <a:prstGeom prst="rect">
            <a:avLst/>
          </a:prstGeom>
          <a:noFill/>
          <a:ln w="9525">
            <a:noFill/>
            <a:miter lim="800000"/>
            <a:headEnd/>
            <a:tailEnd/>
          </a:ln>
        </p:spPr>
        <p:txBody>
          <a:bodyPr lIns="92075" tIns="46038" rIns="92075" bIns="46038"/>
          <a:lstStyle/>
          <a:p>
            <a:pPr marL="342900" indent="-342900">
              <a:lnSpc>
                <a:spcPct val="120000"/>
              </a:lnSpc>
              <a:buFont typeface="Wingdings" pitchFamily="2" charset="2"/>
              <a:buChar char="l"/>
            </a:pPr>
            <a:r>
              <a:rPr lang="zh-CN" altLang="en-US" sz="2800" b="1">
                <a:latin typeface="Times New Roman" pitchFamily="18" charset="0"/>
                <a:ea typeface="华文细黑" pitchFamily="2" charset="-122"/>
                <a:cs typeface="Times New Roman" pitchFamily="18" charset="0"/>
              </a:rPr>
              <a:t>任意依赖于标的资产 </a:t>
            </a:r>
            <a:r>
              <a:rPr lang="en-US" altLang="zh-CN" sz="2800" b="1" i="1">
                <a:latin typeface="Times New Roman" pitchFamily="18" charset="0"/>
                <a:ea typeface="华文细黑" pitchFamily="2" charset="-122"/>
                <a:cs typeface="Times New Roman" pitchFamily="18" charset="0"/>
              </a:rPr>
              <a:t>S</a:t>
            </a:r>
            <a:r>
              <a:rPr lang="en-US" altLang="zh-CN" sz="2800" b="1">
                <a:latin typeface="Times New Roman" pitchFamily="18" charset="0"/>
                <a:ea typeface="华文细黑" pitchFamily="2" charset="-122"/>
                <a:cs typeface="Times New Roman" pitchFamily="18" charset="0"/>
              </a:rPr>
              <a:t> </a:t>
            </a:r>
            <a:r>
              <a:rPr lang="zh-CN" altLang="en-US" sz="2800" b="1">
                <a:latin typeface="Times New Roman" pitchFamily="18" charset="0"/>
                <a:ea typeface="华文细黑" pitchFamily="2" charset="-122"/>
                <a:cs typeface="Times New Roman" pitchFamily="18" charset="0"/>
              </a:rPr>
              <a:t>的衍生品价格 </a:t>
            </a:r>
            <a:r>
              <a:rPr lang="en-US" altLang="zh-CN" sz="2800" b="1" i="1">
                <a:latin typeface="Times New Roman" pitchFamily="18" charset="0"/>
                <a:ea typeface="华文细黑" pitchFamily="2" charset="-122"/>
                <a:cs typeface="Times New Roman" pitchFamily="18" charset="0"/>
              </a:rPr>
              <a:t>f</a:t>
            </a:r>
            <a:r>
              <a:rPr lang="en-US" altLang="zh-CN" sz="2800" b="1">
                <a:latin typeface="Times New Roman" pitchFamily="18" charset="0"/>
                <a:ea typeface="华文细黑" pitchFamily="2" charset="-122"/>
                <a:cs typeface="Times New Roman" pitchFamily="18" charset="0"/>
              </a:rPr>
              <a:t> </a:t>
            </a:r>
            <a:r>
              <a:rPr lang="zh-CN" altLang="en-US" sz="2800" b="1">
                <a:latin typeface="Times New Roman" pitchFamily="18" charset="0"/>
                <a:ea typeface="华文细黑" pitchFamily="2" charset="-122"/>
                <a:cs typeface="Times New Roman" pitchFamily="18" charset="0"/>
              </a:rPr>
              <a:t>应</a:t>
            </a:r>
          </a:p>
          <a:p>
            <a:pPr marL="342900" indent="-342900">
              <a:lnSpc>
                <a:spcPct val="120000"/>
              </a:lnSpc>
            </a:pPr>
            <a:r>
              <a:rPr lang="zh-CN" altLang="en-US" sz="2800" b="1">
                <a:latin typeface="Times New Roman" pitchFamily="18" charset="0"/>
                <a:ea typeface="华文细黑" pitchFamily="2" charset="-122"/>
                <a:cs typeface="Times New Roman" pitchFamily="18" charset="0"/>
              </a:rPr>
              <a:t>   满足该方程</a:t>
            </a:r>
          </a:p>
          <a:p>
            <a:pPr marL="342900" indent="-342900">
              <a:lnSpc>
                <a:spcPct val="120000"/>
              </a:lnSpc>
              <a:buFont typeface="Wingdings" pitchFamily="2" charset="2"/>
              <a:buChar char="l"/>
            </a:pPr>
            <a:r>
              <a:rPr lang="zh-CN" altLang="en-US" sz="2800" b="1">
                <a:latin typeface="Times New Roman" pitchFamily="18" charset="0"/>
                <a:ea typeface="华文细黑" pitchFamily="2" charset="-122"/>
                <a:cs typeface="Times New Roman" pitchFamily="18" charset="0"/>
              </a:rPr>
              <a:t>衍生品的价格由微分方程的边界条件决定</a:t>
            </a:r>
          </a:p>
          <a:p>
            <a:pPr marL="342900" indent="-342900">
              <a:lnSpc>
                <a:spcPct val="120000"/>
              </a:lnSpc>
            </a:pPr>
            <a:r>
              <a:rPr lang="zh-CN" altLang="en-US" sz="2800" b="1">
                <a:latin typeface="Times New Roman" pitchFamily="18" charset="0"/>
                <a:ea typeface="华文细黑" pitchFamily="2" charset="-122"/>
                <a:cs typeface="Times New Roman" pitchFamily="18" charset="0"/>
              </a:rPr>
              <a:t>    例：欧式看涨期权的边界条件为</a:t>
            </a:r>
            <a:r>
              <a:rPr lang="en-US" altLang="zh-CN" sz="2800" b="1">
                <a:latin typeface="Times New Roman" pitchFamily="18" charset="0"/>
                <a:ea typeface="华文细黑" pitchFamily="2" charset="-122"/>
                <a:cs typeface="Times New Roman" pitchFamily="18" charset="0"/>
              </a:rPr>
              <a:t>(</a:t>
            </a:r>
            <a:r>
              <a:rPr lang="en-US" altLang="zh-CN" sz="2800" b="1" i="1">
                <a:latin typeface="Times New Roman" pitchFamily="18" charset="0"/>
                <a:ea typeface="华文细黑" pitchFamily="2" charset="-122"/>
                <a:cs typeface="Times New Roman" pitchFamily="18" charset="0"/>
              </a:rPr>
              <a:t>K</a:t>
            </a:r>
            <a:r>
              <a:rPr lang="zh-CN" altLang="en-US" sz="2800" b="1">
                <a:latin typeface="Times New Roman" pitchFamily="18" charset="0"/>
                <a:ea typeface="华文细黑" pitchFamily="2" charset="-122"/>
                <a:cs typeface="Times New Roman" pitchFamily="18" charset="0"/>
              </a:rPr>
              <a:t>为敲定价</a:t>
            </a:r>
            <a:r>
              <a:rPr lang="en-US" altLang="zh-CN" sz="2800" b="1">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a:t>
            </a:r>
          </a:p>
          <a:p>
            <a:pPr marL="342900" indent="-342900">
              <a:lnSpc>
                <a:spcPct val="90000"/>
              </a:lnSpc>
            </a:pPr>
            <a:r>
              <a:rPr lang="zh-CN" altLang="en-US" sz="2800" b="1">
                <a:latin typeface="Times New Roman" pitchFamily="18" charset="0"/>
                <a:ea typeface="华文细黑" pitchFamily="2" charset="-122"/>
                <a:cs typeface="Times New Roman" pitchFamily="18" charset="0"/>
              </a:rPr>
              <a:t>            </a:t>
            </a:r>
            <a:r>
              <a:rPr lang="en-US" altLang="zh-CN" sz="2800" b="1" i="1">
                <a:latin typeface="Times New Roman" pitchFamily="18" charset="0"/>
                <a:ea typeface="华文细黑" pitchFamily="2" charset="-122"/>
                <a:cs typeface="Times New Roman" pitchFamily="18" charset="0"/>
              </a:rPr>
              <a:t>C</a:t>
            </a:r>
            <a:r>
              <a:rPr lang="en-US" altLang="zh-CN" sz="2800" b="1">
                <a:latin typeface="Times New Roman" pitchFamily="18" charset="0"/>
                <a:ea typeface="华文细黑" pitchFamily="2" charset="-122"/>
                <a:cs typeface="Times New Roman" pitchFamily="18" charset="0"/>
              </a:rPr>
              <a:t>(0</a:t>
            </a:r>
            <a:r>
              <a:rPr lang="zh-CN" altLang="en-US" sz="2800" b="1">
                <a:latin typeface="Times New Roman" pitchFamily="18" charset="0"/>
                <a:ea typeface="华文细黑" pitchFamily="2" charset="-122"/>
                <a:cs typeface="Times New Roman" pitchFamily="18" charset="0"/>
              </a:rPr>
              <a:t>，</a:t>
            </a:r>
            <a:r>
              <a:rPr lang="en-US" altLang="zh-CN" sz="2800" b="1" i="1">
                <a:latin typeface="Times New Roman" pitchFamily="18" charset="0"/>
                <a:ea typeface="华文细黑" pitchFamily="2" charset="-122"/>
                <a:cs typeface="Times New Roman" pitchFamily="18" charset="0"/>
              </a:rPr>
              <a:t>t</a:t>
            </a:r>
            <a:r>
              <a:rPr lang="en-US" altLang="zh-CN" sz="2800" b="1">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 </a:t>
            </a:r>
            <a:r>
              <a:rPr lang="en-US" altLang="zh-CN" sz="2800" b="1">
                <a:latin typeface="Times New Roman" pitchFamily="18" charset="0"/>
                <a:ea typeface="华文细黑" pitchFamily="2" charset="-122"/>
                <a:cs typeface="Times New Roman" pitchFamily="18" charset="0"/>
              </a:rPr>
              <a:t>0</a:t>
            </a:r>
          </a:p>
          <a:p>
            <a:pPr marL="342900" indent="-342900">
              <a:lnSpc>
                <a:spcPct val="90000"/>
              </a:lnSpc>
            </a:pPr>
            <a:r>
              <a:rPr lang="en-US" altLang="zh-CN" sz="2800" b="1" i="1">
                <a:latin typeface="Times New Roman" pitchFamily="18" charset="0"/>
                <a:ea typeface="华文细黑" pitchFamily="2" charset="-122"/>
                <a:cs typeface="Times New Roman" pitchFamily="18" charset="0"/>
              </a:rPr>
              <a:t>            C</a:t>
            </a:r>
            <a:r>
              <a:rPr lang="en-US" altLang="zh-CN" sz="2800" b="1">
                <a:latin typeface="Times New Roman" pitchFamily="18" charset="0"/>
                <a:ea typeface="华文细黑" pitchFamily="2" charset="-122"/>
                <a:cs typeface="Times New Roman" pitchFamily="18" charset="0"/>
              </a:rPr>
              <a:t>(</a:t>
            </a:r>
            <a:r>
              <a:rPr lang="en-US" altLang="zh-CN" sz="2800" b="1" i="1">
                <a:latin typeface="Times New Roman" pitchFamily="18" charset="0"/>
                <a:ea typeface="华文细黑" pitchFamily="2" charset="-122"/>
                <a:cs typeface="Times New Roman" pitchFamily="18" charset="0"/>
              </a:rPr>
              <a:t>S</a:t>
            </a:r>
            <a:r>
              <a:rPr lang="en-US" altLang="zh-CN" sz="2800" b="1" i="1" baseline="-25000">
                <a:latin typeface="Times New Roman" pitchFamily="18" charset="0"/>
                <a:ea typeface="华文细黑" pitchFamily="2" charset="-122"/>
                <a:cs typeface="Times New Roman" pitchFamily="18" charset="0"/>
              </a:rPr>
              <a:t>T</a:t>
            </a:r>
            <a:r>
              <a:rPr lang="en-US" altLang="zh-CN" sz="2800" b="1">
                <a:latin typeface="Times New Roman" pitchFamily="18" charset="0"/>
                <a:ea typeface="华文细黑" pitchFamily="2" charset="-122"/>
                <a:cs typeface="Times New Roman" pitchFamily="18" charset="0"/>
              </a:rPr>
              <a:t> ,</a:t>
            </a:r>
            <a:r>
              <a:rPr lang="en-US" altLang="zh-CN" sz="2800" b="1" i="1">
                <a:latin typeface="Times New Roman" pitchFamily="18" charset="0"/>
                <a:ea typeface="华文细黑" pitchFamily="2" charset="-122"/>
                <a:cs typeface="Times New Roman" pitchFamily="18" charset="0"/>
              </a:rPr>
              <a:t>T</a:t>
            </a:r>
            <a:r>
              <a:rPr lang="en-US" altLang="zh-CN" sz="2800" b="1">
                <a:latin typeface="Times New Roman" pitchFamily="18" charset="0"/>
                <a:ea typeface="华文细黑" pitchFamily="2" charset="-122"/>
                <a:cs typeface="Times New Roman" pitchFamily="18" charset="0"/>
              </a:rPr>
              <a:t>)= max(</a:t>
            </a:r>
            <a:r>
              <a:rPr lang="en-US" altLang="zh-CN" sz="2800" b="1" i="1">
                <a:latin typeface="Times New Roman" pitchFamily="18" charset="0"/>
                <a:ea typeface="华文细黑" pitchFamily="2" charset="-122"/>
                <a:cs typeface="Times New Roman" pitchFamily="18" charset="0"/>
              </a:rPr>
              <a:t>S</a:t>
            </a:r>
            <a:r>
              <a:rPr lang="en-US" altLang="zh-CN" sz="2800" b="1" i="1" baseline="-25000">
                <a:latin typeface="Times New Roman" pitchFamily="18" charset="0"/>
                <a:ea typeface="华文细黑" pitchFamily="2" charset="-122"/>
                <a:cs typeface="Times New Roman" pitchFamily="18" charset="0"/>
              </a:rPr>
              <a:t>T</a:t>
            </a:r>
            <a:r>
              <a:rPr lang="en-US" altLang="zh-CN" sz="2800" b="1">
                <a:latin typeface="Times New Roman" pitchFamily="18" charset="0"/>
                <a:ea typeface="华文细黑" pitchFamily="2" charset="-122"/>
                <a:cs typeface="Times New Roman" pitchFamily="18" charset="0"/>
              </a:rPr>
              <a:t> – </a:t>
            </a:r>
            <a:r>
              <a:rPr lang="en-US" altLang="zh-CN" sz="2800" b="1" i="1">
                <a:latin typeface="Times New Roman" pitchFamily="18" charset="0"/>
                <a:ea typeface="华文细黑" pitchFamily="2" charset="-122"/>
                <a:cs typeface="Times New Roman" pitchFamily="18" charset="0"/>
              </a:rPr>
              <a:t>K</a:t>
            </a:r>
            <a:r>
              <a:rPr lang="zh-CN" altLang="en-US" sz="2800" b="1">
                <a:latin typeface="Times New Roman" pitchFamily="18" charset="0"/>
                <a:ea typeface="华文细黑" pitchFamily="2" charset="-122"/>
                <a:cs typeface="Times New Roman" pitchFamily="18" charset="0"/>
              </a:rPr>
              <a:t>，</a:t>
            </a:r>
            <a:r>
              <a:rPr lang="en-US" altLang="zh-CN" sz="2800" b="1">
                <a:latin typeface="Times New Roman" pitchFamily="18" charset="0"/>
                <a:ea typeface="华文细黑" pitchFamily="2" charset="-122"/>
                <a:cs typeface="Times New Roman" pitchFamily="18" charset="0"/>
              </a:rPr>
              <a:t>0)</a:t>
            </a:r>
            <a:endParaRPr lang="zh-CN" altLang="en-US" sz="2800" b="1">
              <a:latin typeface="Times New Roman" pitchFamily="18" charset="0"/>
              <a:ea typeface="华文细黑" pitchFamily="2" charset="-122"/>
              <a:cs typeface="Times New Roman" pitchFamily="18" charset="0"/>
            </a:endParaRPr>
          </a:p>
          <a:p>
            <a:pPr marL="342900" indent="-342900">
              <a:lnSpc>
                <a:spcPct val="120000"/>
              </a:lnSpc>
            </a:pPr>
            <a:r>
              <a:rPr lang="zh-CN" altLang="en-US" sz="2800" b="1">
                <a:latin typeface="Times New Roman" pitchFamily="18" charset="0"/>
                <a:ea typeface="华文细黑" pitchFamily="2" charset="-122"/>
                <a:cs typeface="Times New Roman" pitchFamily="18" charset="0"/>
              </a:rPr>
              <a:t>  理论上通过解</a:t>
            </a:r>
            <a:r>
              <a:rPr lang="en-US" altLang="zh-CN" sz="2800" b="1">
                <a:latin typeface="Times New Roman" pitchFamily="18" charset="0"/>
                <a:ea typeface="华文细黑" pitchFamily="2" charset="-122"/>
                <a:cs typeface="Times New Roman" pitchFamily="18" charset="0"/>
              </a:rPr>
              <a:t>B-S</a:t>
            </a:r>
            <a:r>
              <a:rPr lang="zh-CN" altLang="en-US" sz="2800" b="1">
                <a:latin typeface="Times New Roman" pitchFamily="18" charset="0"/>
                <a:ea typeface="华文细黑" pitchFamily="2" charset="-122"/>
                <a:cs typeface="Times New Roman" pitchFamily="18" charset="0"/>
              </a:rPr>
              <a:t>微分方程，可得 </a:t>
            </a:r>
            <a:r>
              <a:rPr lang="en-US" altLang="zh-CN" sz="2800" b="1" i="1">
                <a:latin typeface="Times New Roman" pitchFamily="18" charset="0"/>
                <a:ea typeface="华文细黑" pitchFamily="2" charset="-122"/>
                <a:cs typeface="Times New Roman" pitchFamily="18" charset="0"/>
              </a:rPr>
              <a:t>Call </a:t>
            </a:r>
            <a:r>
              <a:rPr lang="zh-CN" altLang="en-US" sz="2800" b="1">
                <a:latin typeface="Times New Roman" pitchFamily="18" charset="0"/>
                <a:ea typeface="华文细黑" pitchFamily="2" charset="-122"/>
                <a:cs typeface="Times New Roman" pitchFamily="18" charset="0"/>
              </a:rPr>
              <a:t>的价格。</a:t>
            </a:r>
          </a:p>
          <a:p>
            <a:pPr marL="342900" indent="-342900">
              <a:lnSpc>
                <a:spcPct val="120000"/>
              </a:lnSpc>
            </a:pPr>
            <a:r>
              <a:rPr lang="zh-CN" altLang="en-US" sz="3200">
                <a:solidFill>
                  <a:srgbClr val="FF0000"/>
                </a:solidFill>
                <a:ea typeface="华文细黑" pitchFamily="2" charset="-122"/>
                <a:cs typeface="Times New Roman" pitchFamily="18" charset="0"/>
              </a:rPr>
              <a:t>    问题：微分方程难于求解！</a:t>
            </a:r>
          </a:p>
        </p:txBody>
      </p:sp>
      <p:sp>
        <p:nvSpPr>
          <p:cNvPr id="4" name="Rectangle 2"/>
          <p:cNvSpPr>
            <a:spLocks noGrp="1" noChangeArrowheads="1"/>
          </p:cNvSpPr>
          <p:nvPr>
            <p:ph type="title"/>
          </p:nvPr>
        </p:nvSpPr>
        <p:spPr>
          <a:xfrm>
            <a:off x="2135188" y="188914"/>
            <a:ext cx="7543800" cy="719137"/>
          </a:xfrm>
        </p:spPr>
        <p:txBody>
          <a:bodyPr vert="horz" lIns="92075" tIns="46038" rIns="92075" bIns="46038" rtlCol="0" anchor="ctr">
            <a:normAutofit/>
          </a:bodyPr>
          <a:lstStyle/>
          <a:p>
            <a:pPr>
              <a:defRPr/>
            </a:pPr>
            <a:r>
              <a:rPr lang="zh-CN" altLang="en-US" sz="3600" b="1" dirty="0">
                <a:solidFill>
                  <a:srgbClr val="FF0000"/>
                </a:solidFill>
                <a:latin typeface="Times New Roman" pitchFamily="18" charset="0"/>
              </a:rPr>
              <a:t>（</a:t>
            </a:r>
            <a:r>
              <a:rPr lang="en-US" altLang="zh-CN" sz="3600" b="1" dirty="0">
                <a:solidFill>
                  <a:srgbClr val="FF0000"/>
                </a:solidFill>
                <a:latin typeface="Times New Roman" pitchFamily="18" charset="0"/>
              </a:rPr>
              <a:t>3</a:t>
            </a:r>
            <a:r>
              <a:rPr lang="zh-CN" altLang="en-US" sz="3600" b="1" dirty="0">
                <a:solidFill>
                  <a:srgbClr val="FF0000"/>
                </a:solidFill>
                <a:latin typeface="Times New Roman" pitchFamily="18" charset="0"/>
              </a:rPr>
              <a:t>）</a:t>
            </a:r>
            <a:r>
              <a:rPr lang="en-US" altLang="zh-CN" sz="3600" b="1" dirty="0">
                <a:solidFill>
                  <a:srgbClr val="FF0000"/>
                </a:solidFill>
                <a:latin typeface="Times New Roman" pitchFamily="18" charset="0"/>
              </a:rPr>
              <a:t>B-S</a:t>
            </a:r>
            <a:r>
              <a:rPr lang="zh-CN" altLang="en-US" sz="3600" b="1" dirty="0">
                <a:solidFill>
                  <a:srgbClr val="FF0000"/>
                </a:solidFill>
                <a:latin typeface="Times New Roman" pitchFamily="18" charset="0"/>
              </a:rPr>
              <a:t>微分方程的推导</a:t>
            </a:r>
          </a:p>
        </p:txBody>
      </p:sp>
    </p:spTree>
    <p:extLst>
      <p:ext uri="{BB962C8B-B14F-4D97-AF65-F5344CB8AC3E}">
        <p14:creationId xmlns:p14="http://schemas.microsoft.com/office/powerpoint/2010/main" val="14092738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8611">
                                            <p:txEl>
                                              <p:pRg st="7" end="7"/>
                                            </p:txEl>
                                          </p:spTgt>
                                        </p:tgtEl>
                                        <p:attrNameLst>
                                          <p:attrName>style.visibility</p:attrName>
                                        </p:attrNameLst>
                                      </p:cBhvr>
                                      <p:to>
                                        <p:strVal val="visible"/>
                                      </p:to>
                                    </p:set>
                                    <p:anim calcmode="lin" valueType="num">
                                      <p:cBhvr additive="base">
                                        <p:cTn id="7" dur="500" fill="hold"/>
                                        <p:tgtEl>
                                          <p:spTgt spid="70861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86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pPr>
              <a:defRPr/>
            </a:pPr>
            <a:fld id="{8C52808E-AD70-44A3-8640-F11A0135D9D5}" type="slidenum">
              <a:rPr lang="en-US" altLang="zh-CN"/>
              <a:pPr>
                <a:defRPr/>
              </a:pPr>
              <a:t>62</a:t>
            </a:fld>
            <a:endParaRPr lang="en-US" altLang="zh-CN"/>
          </a:p>
        </p:txBody>
      </p:sp>
      <p:sp>
        <p:nvSpPr>
          <p:cNvPr id="123910" name="Rectangle 7"/>
          <p:cNvSpPr>
            <a:spLocks noChangeArrowheads="1"/>
          </p:cNvSpPr>
          <p:nvPr/>
        </p:nvSpPr>
        <p:spPr bwMode="auto">
          <a:xfrm>
            <a:off x="2208214" y="1412876"/>
            <a:ext cx="7559675" cy="4824413"/>
          </a:xfrm>
          <a:prstGeom prst="rect">
            <a:avLst/>
          </a:prstGeom>
          <a:noFill/>
          <a:ln w="9525">
            <a:noFill/>
            <a:miter lim="800000"/>
            <a:headEnd/>
            <a:tailEnd/>
          </a:ln>
        </p:spPr>
        <p:txBody>
          <a:bodyPr/>
          <a:lstStyle/>
          <a:p>
            <a:pPr marL="342900" indent="-342900">
              <a:lnSpc>
                <a:spcPct val="140000"/>
              </a:lnSpc>
            </a:pPr>
            <a:r>
              <a:rPr lang="zh-CN" altLang="en-US" sz="3200"/>
              <a:t>得：</a:t>
            </a:r>
          </a:p>
          <a:p>
            <a:pPr marL="342900" indent="-342900">
              <a:lnSpc>
                <a:spcPct val="140000"/>
              </a:lnSpc>
            </a:pPr>
            <a:endParaRPr lang="zh-CN" altLang="en-US" sz="3200"/>
          </a:p>
          <a:p>
            <a:pPr marL="342900" indent="-342900">
              <a:lnSpc>
                <a:spcPct val="70000"/>
              </a:lnSpc>
            </a:pPr>
            <a:r>
              <a:rPr lang="zh-CN" altLang="en-US" sz="3200"/>
              <a:t>其中：</a:t>
            </a:r>
          </a:p>
          <a:p>
            <a:pPr marL="342900" indent="-342900">
              <a:lnSpc>
                <a:spcPct val="90000"/>
              </a:lnSpc>
            </a:pPr>
            <a:endParaRPr lang="zh-CN" altLang="en-US" sz="3200"/>
          </a:p>
          <a:p>
            <a:pPr marL="342900" indent="-342900">
              <a:lnSpc>
                <a:spcPct val="70000"/>
              </a:lnSpc>
            </a:pPr>
            <a:endParaRPr lang="zh-CN" altLang="en-US" sz="3200"/>
          </a:p>
          <a:p>
            <a:pPr marL="342900" indent="-342900"/>
            <a:endParaRPr lang="zh-CN" altLang="en-US" sz="2800"/>
          </a:p>
          <a:p>
            <a:pPr marL="342900" indent="-342900">
              <a:lnSpc>
                <a:spcPct val="120000"/>
              </a:lnSpc>
            </a:pPr>
            <a:endParaRPr lang="en-US" altLang="zh-CN" sz="2800"/>
          </a:p>
          <a:p>
            <a:pPr marL="342900" indent="-342900">
              <a:lnSpc>
                <a:spcPct val="120000"/>
              </a:lnSpc>
            </a:pPr>
            <a:r>
              <a:rPr lang="zh-CN" altLang="en-US" sz="3200" b="1">
                <a:solidFill>
                  <a:srgbClr val="FF0000"/>
                </a:solidFill>
                <a:latin typeface="Times New Roman" pitchFamily="18" charset="0"/>
              </a:rPr>
              <a:t>    </a:t>
            </a:r>
            <a:r>
              <a:rPr lang="en-US" altLang="zh-CN" sz="3200" b="1">
                <a:solidFill>
                  <a:srgbClr val="FF0000"/>
                </a:solidFill>
                <a:latin typeface="Times New Roman" pitchFamily="18" charset="0"/>
              </a:rPr>
              <a:t>Black-Scholes </a:t>
            </a:r>
            <a:r>
              <a:rPr lang="zh-CN" altLang="en-US" sz="3200" b="1">
                <a:solidFill>
                  <a:srgbClr val="FF0000"/>
                </a:solidFill>
                <a:latin typeface="Times New Roman" pitchFamily="18" charset="0"/>
              </a:rPr>
              <a:t>欧式看涨期权定价公式</a:t>
            </a:r>
            <a:r>
              <a:rPr lang="zh-CN" altLang="en-US" sz="3200">
                <a:latin typeface="Times New Roman" pitchFamily="18" charset="0"/>
              </a:rPr>
              <a:t>。</a:t>
            </a:r>
          </a:p>
        </p:txBody>
      </p:sp>
      <p:graphicFrame>
        <p:nvGraphicFramePr>
          <p:cNvPr id="123906" name="Object 2"/>
          <p:cNvGraphicFramePr>
            <a:graphicFrameLocks noGrp="1"/>
          </p:cNvGraphicFramePr>
          <p:nvPr>
            <p:ph sz="quarter" idx="2"/>
          </p:nvPr>
        </p:nvGraphicFramePr>
        <p:xfrm>
          <a:off x="1847850" y="4005263"/>
          <a:ext cx="8172450" cy="1206500"/>
        </p:xfrm>
        <a:graphic>
          <a:graphicData uri="http://schemas.openxmlformats.org/presentationml/2006/ole">
            <mc:AlternateContent xmlns:mc="http://schemas.openxmlformats.org/markup-compatibility/2006">
              <mc:Choice xmlns:v="urn:schemas-microsoft-com:vml" Requires="v">
                <p:oleObj spid="_x0000_s17416" name="Equation" r:id="rId4" imgW="3009600" imgH="444240" progId="Equation.DSMT4">
                  <p:embed/>
                </p:oleObj>
              </mc:Choice>
              <mc:Fallback>
                <p:oleObj name="Equation" r:id="rId4" imgW="3009600" imgH="444240" progId="Equation.DSMT4">
                  <p:embed/>
                  <p:pic>
                    <p:nvPicPr>
                      <p:cNvPr id="12390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4005263"/>
                        <a:ext cx="817245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07" name="Object 3"/>
          <p:cNvGraphicFramePr>
            <a:graphicFrameLocks noChangeAspect="1"/>
          </p:cNvGraphicFramePr>
          <p:nvPr/>
        </p:nvGraphicFramePr>
        <p:xfrm>
          <a:off x="3071813" y="1557338"/>
          <a:ext cx="6151562" cy="679450"/>
        </p:xfrm>
        <a:graphic>
          <a:graphicData uri="http://schemas.openxmlformats.org/presentationml/2006/ole">
            <mc:AlternateContent xmlns:mc="http://schemas.openxmlformats.org/markup-compatibility/2006">
              <mc:Choice xmlns:v="urn:schemas-microsoft-com:vml" Requires="v">
                <p:oleObj spid="_x0000_s17417" name="Equation" r:id="rId6" imgW="2184120" imgH="241200" progId="Equation.DSMT4">
                  <p:embed/>
                </p:oleObj>
              </mc:Choice>
              <mc:Fallback>
                <p:oleObj name="Equation" r:id="rId6" imgW="2184120" imgH="241200" progId="Equation.DSMT4">
                  <p:embed/>
                  <p:pic>
                    <p:nvPicPr>
                      <p:cNvPr id="1239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1813" y="1557338"/>
                        <a:ext cx="6151562" cy="67945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08" name="Object 4"/>
          <p:cNvGraphicFramePr>
            <a:graphicFrameLocks noChangeAspect="1"/>
          </p:cNvGraphicFramePr>
          <p:nvPr/>
        </p:nvGraphicFramePr>
        <p:xfrm>
          <a:off x="3575051" y="2636839"/>
          <a:ext cx="5472113" cy="1235075"/>
        </p:xfrm>
        <a:graphic>
          <a:graphicData uri="http://schemas.openxmlformats.org/presentationml/2006/ole">
            <mc:AlternateContent xmlns:mc="http://schemas.openxmlformats.org/markup-compatibility/2006">
              <mc:Choice xmlns:v="urn:schemas-microsoft-com:vml" Requires="v">
                <p:oleObj spid="_x0000_s17418" name="Equation" r:id="rId8" imgW="2082600" imgH="469800" progId="Equation.DSMT4">
                  <p:embed/>
                </p:oleObj>
              </mc:Choice>
              <mc:Fallback>
                <p:oleObj name="Equation" r:id="rId8" imgW="2082600" imgH="469800" progId="Equation.DSMT4">
                  <p:embed/>
                  <p:pic>
                    <p:nvPicPr>
                      <p:cNvPr id="12390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5051" y="2636839"/>
                        <a:ext cx="547211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1" name="Rectangle 13"/>
          <p:cNvSpPr>
            <a:spLocks noChangeArrowheads="1"/>
          </p:cNvSpPr>
          <p:nvPr/>
        </p:nvSpPr>
        <p:spPr bwMode="auto">
          <a:xfrm>
            <a:off x="9409113" y="1628775"/>
            <a:ext cx="792162" cy="641350"/>
          </a:xfrm>
          <a:prstGeom prst="rect">
            <a:avLst/>
          </a:prstGeom>
          <a:noFill/>
          <a:ln w="9525">
            <a:noFill/>
            <a:miter lim="800000"/>
            <a:headEnd/>
            <a:tailEnd/>
          </a:ln>
        </p:spPr>
        <p:txBody>
          <a:bodyPr>
            <a:spAutoFit/>
          </a:bodyPr>
          <a:lstStyle/>
          <a:p>
            <a:r>
              <a:rPr lang="en-US" altLang="zh-CN" sz="3600">
                <a:solidFill>
                  <a:srgbClr val="FF0000"/>
                </a:solidFill>
              </a:rPr>
              <a:t>★</a:t>
            </a:r>
          </a:p>
        </p:txBody>
      </p:sp>
      <p:sp>
        <p:nvSpPr>
          <p:cNvPr id="123912" name="矩形 7"/>
          <p:cNvSpPr>
            <a:spLocks noChangeArrowheads="1"/>
          </p:cNvSpPr>
          <p:nvPr/>
        </p:nvSpPr>
        <p:spPr bwMode="auto">
          <a:xfrm>
            <a:off x="1774825" y="333375"/>
            <a:ext cx="8713788" cy="954088"/>
          </a:xfrm>
          <a:prstGeom prst="rect">
            <a:avLst/>
          </a:prstGeom>
          <a:noFill/>
          <a:ln w="9525">
            <a:noFill/>
            <a:miter lim="800000"/>
            <a:headEnd/>
            <a:tailEnd/>
          </a:ln>
        </p:spPr>
        <p:txBody>
          <a:bodyPr>
            <a:spAutoFit/>
          </a:bodyPr>
          <a:lstStyle/>
          <a:p>
            <a:pPr algn="l"/>
            <a:r>
              <a:rPr lang="zh-CN" altLang="en-US" sz="2800" b="1">
                <a:latin typeface="Times New Roman" pitchFamily="18" charset="0"/>
                <a:ea typeface="华文细黑" pitchFamily="2" charset="-122"/>
                <a:cs typeface="Times New Roman" pitchFamily="18" charset="0"/>
              </a:rPr>
              <a:t>幸运的是这一方程居然有显式解。于是 </a:t>
            </a:r>
            <a:r>
              <a:rPr lang="en-US" altLang="zh-CN" sz="2800" b="1">
                <a:latin typeface="Times New Roman" pitchFamily="18" charset="0"/>
                <a:ea typeface="华文细黑" pitchFamily="2" charset="-122"/>
                <a:cs typeface="Times New Roman" pitchFamily="18" charset="0"/>
              </a:rPr>
              <a:t>Black-Scholes </a:t>
            </a:r>
            <a:r>
              <a:rPr lang="zh-CN" altLang="en-US" sz="2800" b="1">
                <a:latin typeface="Times New Roman" pitchFamily="18" charset="0"/>
                <a:ea typeface="华文细黑" pitchFamily="2" charset="-122"/>
                <a:cs typeface="Times New Roman" pitchFamily="18" charset="0"/>
              </a:rPr>
              <a:t>期权定价公式就这样问世了（</a:t>
            </a:r>
            <a:r>
              <a:rPr lang="en-US" altLang="zh-CN" sz="2800">
                <a:latin typeface="Times New Roman" pitchFamily="18" charset="0"/>
                <a:ea typeface="华文仿宋" pitchFamily="2" charset="-122"/>
                <a:cs typeface="Times New Roman" pitchFamily="18" charset="0"/>
              </a:rPr>
              <a:t> </a:t>
            </a:r>
            <a:r>
              <a:rPr lang="en-US" altLang="zh-CN" sz="2800" b="1">
                <a:solidFill>
                  <a:srgbClr val="FF0000"/>
                </a:solidFill>
                <a:latin typeface="Times New Roman" pitchFamily="18" charset="0"/>
                <a:ea typeface="华文仿宋" pitchFamily="2" charset="-122"/>
                <a:cs typeface="Times New Roman" pitchFamily="18" charset="0"/>
              </a:rPr>
              <a:t>B-S</a:t>
            </a:r>
            <a:r>
              <a:rPr lang="zh-CN" altLang="en-US" sz="2800" b="1">
                <a:solidFill>
                  <a:srgbClr val="FF0000"/>
                </a:solidFill>
                <a:latin typeface="Times New Roman" pitchFamily="18" charset="0"/>
                <a:ea typeface="华文仿宋" pitchFamily="2" charset="-122"/>
                <a:cs typeface="Times New Roman" pitchFamily="18" charset="0"/>
              </a:rPr>
              <a:t>的主要贡献之二</a:t>
            </a:r>
            <a:r>
              <a:rPr lang="zh-CN" altLang="en-US" sz="2800" b="1">
                <a:latin typeface="Times New Roman" pitchFamily="18" charset="0"/>
                <a:ea typeface="华文细黑" pitchFamily="2" charset="-122"/>
                <a:cs typeface="Times New Roman" pitchFamily="18" charset="0"/>
              </a:rPr>
              <a:t>）</a:t>
            </a:r>
          </a:p>
        </p:txBody>
      </p:sp>
      <p:sp>
        <p:nvSpPr>
          <p:cNvPr id="9" name="线形标注 1 8"/>
          <p:cNvSpPr/>
          <p:nvPr/>
        </p:nvSpPr>
        <p:spPr>
          <a:xfrm>
            <a:off x="5519739" y="2276475"/>
            <a:ext cx="3997325" cy="431800"/>
          </a:xfrm>
          <a:prstGeom prst="borderCallout1">
            <a:avLst>
              <a:gd name="adj1" fmla="val 25364"/>
              <a:gd name="adj2" fmla="val -5761"/>
              <a:gd name="adj3" fmla="val -83711"/>
              <a:gd name="adj4" fmla="val -620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800" b="1" i="1" dirty="0">
                <a:latin typeface="华文仿宋" pitchFamily="2" charset="-122"/>
                <a:ea typeface="华文仿宋" pitchFamily="2" charset="-122"/>
              </a:rPr>
              <a:t>N</a:t>
            </a:r>
            <a:r>
              <a:rPr lang="en-US" altLang="zh-CN" sz="2800" b="1" dirty="0">
                <a:latin typeface="Times New Roman" pitchFamily="18" charset="0"/>
                <a:ea typeface="华文仿宋" pitchFamily="2" charset="-122"/>
                <a:cs typeface="Times New Roman" pitchFamily="18" charset="0"/>
              </a:rPr>
              <a:t>( )</a:t>
            </a:r>
            <a:r>
              <a:rPr lang="zh-CN" altLang="en-US" sz="2800" b="1" dirty="0">
                <a:latin typeface="Times New Roman" pitchFamily="18" charset="0"/>
                <a:ea typeface="华文仿宋" pitchFamily="2" charset="-122"/>
                <a:cs typeface="Times New Roman" pitchFamily="18" charset="0"/>
              </a:rPr>
              <a:t>为</a:t>
            </a:r>
            <a:r>
              <a:rPr lang="zh-CN" altLang="en-US" sz="2800" b="1" dirty="0">
                <a:latin typeface="华文仿宋" pitchFamily="2" charset="-122"/>
                <a:ea typeface="华文仿宋" pitchFamily="2" charset="-122"/>
              </a:rPr>
              <a:t>标准正态分布函数</a:t>
            </a:r>
          </a:p>
        </p:txBody>
      </p:sp>
    </p:spTree>
    <p:extLst>
      <p:ext uri="{BB962C8B-B14F-4D97-AF65-F5344CB8AC3E}">
        <p14:creationId xmlns:p14="http://schemas.microsoft.com/office/powerpoint/2010/main" val="144812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847850" y="404814"/>
            <a:ext cx="7467600" cy="725487"/>
          </a:xfrm>
        </p:spPr>
        <p:txBody>
          <a:bodyPr/>
          <a:lstStyle/>
          <a:p>
            <a:pPr>
              <a:defRPr/>
            </a:pPr>
            <a:r>
              <a:rPr lang="zh-CN" altLang="en-US" sz="3600" b="1" dirty="0">
                <a:solidFill>
                  <a:srgbClr val="FF0000"/>
                </a:solidFill>
                <a:latin typeface="Times New Roman" pitchFamily="18" charset="0"/>
              </a:rPr>
              <a:t>例：</a:t>
            </a:r>
            <a:r>
              <a:rPr lang="en-US" altLang="zh-CN" sz="3600" b="1" dirty="0">
                <a:solidFill>
                  <a:srgbClr val="FF0000"/>
                </a:solidFill>
                <a:latin typeface="Times New Roman" pitchFamily="18" charset="0"/>
              </a:rPr>
              <a:t>Black-</a:t>
            </a:r>
            <a:r>
              <a:rPr lang="en-US" altLang="zh-CN" sz="3600" b="1" dirty="0" err="1">
                <a:solidFill>
                  <a:srgbClr val="FF0000"/>
                </a:solidFill>
                <a:latin typeface="Times New Roman" pitchFamily="18" charset="0"/>
              </a:rPr>
              <a:t>Scholes</a:t>
            </a:r>
            <a:r>
              <a:rPr lang="zh-CN" altLang="en-US" sz="3600" b="1" dirty="0">
                <a:solidFill>
                  <a:srgbClr val="FF0000"/>
                </a:solidFill>
                <a:latin typeface="Times New Roman" pitchFamily="18" charset="0"/>
              </a:rPr>
              <a:t>公式的运用</a:t>
            </a:r>
          </a:p>
        </p:txBody>
      </p:sp>
      <p:sp>
        <p:nvSpPr>
          <p:cNvPr id="740355" name="Rectangle 3"/>
          <p:cNvSpPr>
            <a:spLocks noGrp="1" noChangeArrowheads="1"/>
          </p:cNvSpPr>
          <p:nvPr>
            <p:ph type="body" idx="1"/>
          </p:nvPr>
        </p:nvSpPr>
        <p:spPr>
          <a:xfrm>
            <a:off x="1703388" y="1412876"/>
            <a:ext cx="8496300" cy="4608513"/>
          </a:xfrm>
        </p:spPr>
        <p:txBody>
          <a:bodyPr>
            <a:normAutofit fontScale="92500"/>
          </a:bodyPr>
          <a:lstStyle/>
          <a:p>
            <a:pPr>
              <a:lnSpc>
                <a:spcPct val="130000"/>
              </a:lnSpc>
              <a:buFont typeface="Wingdings" pitchFamily="2" charset="2"/>
              <a:buNone/>
            </a:pPr>
            <a:r>
              <a:rPr lang="en-US" altLang="zh-CN" smtClean="0">
                <a:solidFill>
                  <a:srgbClr val="000000"/>
                </a:solidFill>
                <a:latin typeface="Times New Roman" pitchFamily="18" charset="0"/>
              </a:rPr>
              <a:t>   </a:t>
            </a:r>
            <a:r>
              <a:rPr lang="zh-CN" altLang="en-US" smtClean="0">
                <a:solidFill>
                  <a:srgbClr val="000000"/>
                </a:solidFill>
                <a:latin typeface="Times New Roman" pitchFamily="18" charset="0"/>
              </a:rPr>
              <a:t>    </a:t>
            </a:r>
            <a:r>
              <a:rPr lang="zh-CN" altLang="en-US" b="1">
                <a:solidFill>
                  <a:srgbClr val="000000"/>
                </a:solidFill>
                <a:latin typeface="Times New Roman" pitchFamily="18" charset="0"/>
                <a:ea typeface="华文细黑" pitchFamily="2" charset="-122"/>
                <a:cs typeface="Times New Roman" pitchFamily="18" charset="0"/>
              </a:rPr>
              <a:t>假设一种不支付红利股票目前的市价为</a:t>
            </a:r>
            <a:r>
              <a:rPr lang="en-US" altLang="zh-CN" b="1">
                <a:solidFill>
                  <a:srgbClr val="000000"/>
                </a:solidFill>
                <a:latin typeface="Times New Roman" pitchFamily="18" charset="0"/>
                <a:ea typeface="华文细黑" pitchFamily="2" charset="-122"/>
                <a:cs typeface="Times New Roman" pitchFamily="18" charset="0"/>
              </a:rPr>
              <a:t>42</a:t>
            </a:r>
            <a:r>
              <a:rPr lang="zh-CN" altLang="en-US" b="1">
                <a:solidFill>
                  <a:srgbClr val="000000"/>
                </a:solidFill>
                <a:latin typeface="Times New Roman" pitchFamily="18" charset="0"/>
                <a:ea typeface="华文细黑" pitchFamily="2" charset="-122"/>
                <a:cs typeface="Times New Roman" pitchFamily="18" charset="0"/>
              </a:rPr>
              <a:t>元，   某</a:t>
            </a:r>
            <a:endParaRPr lang="en-US" altLang="zh-CN" b="1">
              <a:solidFill>
                <a:srgbClr val="000000"/>
              </a:solidFill>
              <a:latin typeface="Times New Roman" pitchFamily="18" charset="0"/>
              <a:ea typeface="华文细黑" pitchFamily="2" charset="-122"/>
              <a:cs typeface="Times New Roman" pitchFamily="18" charset="0"/>
            </a:endParaRPr>
          </a:p>
          <a:p>
            <a:pPr>
              <a:lnSpc>
                <a:spcPct val="130000"/>
              </a:lnSpc>
              <a:buFont typeface="Wingdings" pitchFamily="2" charset="2"/>
              <a:buNone/>
            </a:pPr>
            <a:r>
              <a:rPr lang="zh-CN" altLang="en-US" b="1">
                <a:solidFill>
                  <a:srgbClr val="000000"/>
                </a:solidFill>
                <a:latin typeface="Times New Roman" pitchFamily="18" charset="0"/>
                <a:ea typeface="华文细黑" pitchFamily="2" charset="-122"/>
                <a:cs typeface="Times New Roman" pitchFamily="18" charset="0"/>
              </a:rPr>
              <a:t>投资者购买一份以该股票为标的资产的欧式   看涨期</a:t>
            </a:r>
            <a:endParaRPr lang="en-US" altLang="zh-CN" b="1">
              <a:solidFill>
                <a:srgbClr val="000000"/>
              </a:solidFill>
              <a:latin typeface="Times New Roman" pitchFamily="18" charset="0"/>
              <a:ea typeface="华文细黑" pitchFamily="2" charset="-122"/>
              <a:cs typeface="Times New Roman" pitchFamily="18" charset="0"/>
            </a:endParaRPr>
          </a:p>
          <a:p>
            <a:pPr>
              <a:lnSpc>
                <a:spcPct val="130000"/>
              </a:lnSpc>
              <a:buFont typeface="Wingdings" pitchFamily="2" charset="2"/>
              <a:buNone/>
            </a:pPr>
            <a:r>
              <a:rPr lang="zh-CN" altLang="en-US" b="1">
                <a:solidFill>
                  <a:srgbClr val="000000"/>
                </a:solidFill>
                <a:latin typeface="Times New Roman" pitchFamily="18" charset="0"/>
                <a:ea typeface="华文细黑" pitchFamily="2" charset="-122"/>
                <a:cs typeface="Times New Roman" pitchFamily="18" charset="0"/>
              </a:rPr>
              <a:t>权，</a:t>
            </a:r>
            <a:r>
              <a:rPr lang="en-US" altLang="zh-CN" b="1">
                <a:solidFill>
                  <a:srgbClr val="000000"/>
                </a:solidFill>
                <a:latin typeface="Times New Roman" pitchFamily="18" charset="0"/>
                <a:ea typeface="华文细黑" pitchFamily="2" charset="-122"/>
                <a:cs typeface="Times New Roman" pitchFamily="18" charset="0"/>
              </a:rPr>
              <a:t>6</a:t>
            </a:r>
            <a:r>
              <a:rPr lang="zh-CN" altLang="en-US" b="1">
                <a:solidFill>
                  <a:srgbClr val="000000"/>
                </a:solidFill>
                <a:latin typeface="Times New Roman" pitchFamily="18" charset="0"/>
                <a:ea typeface="华文细黑" pitchFamily="2" charset="-122"/>
                <a:cs typeface="Times New Roman" pitchFamily="18" charset="0"/>
              </a:rPr>
              <a:t>个月后到期，执行价格为</a:t>
            </a:r>
            <a:r>
              <a:rPr lang="en-US" altLang="zh-CN" b="1">
                <a:solidFill>
                  <a:srgbClr val="000000"/>
                </a:solidFill>
                <a:latin typeface="Times New Roman" pitchFamily="18" charset="0"/>
                <a:ea typeface="华文细黑" pitchFamily="2" charset="-122"/>
                <a:cs typeface="Times New Roman" pitchFamily="18" charset="0"/>
              </a:rPr>
              <a:t>40</a:t>
            </a:r>
            <a:r>
              <a:rPr lang="zh-CN" altLang="en-US" b="1">
                <a:solidFill>
                  <a:srgbClr val="000000"/>
                </a:solidFill>
                <a:latin typeface="Times New Roman" pitchFamily="18" charset="0"/>
                <a:ea typeface="华文细黑" pitchFamily="2" charset="-122"/>
                <a:cs typeface="Times New Roman" pitchFamily="18" charset="0"/>
              </a:rPr>
              <a:t>元。假设该股票年</a:t>
            </a:r>
            <a:endParaRPr lang="en-US" altLang="zh-CN" b="1">
              <a:solidFill>
                <a:srgbClr val="000000"/>
              </a:solidFill>
              <a:latin typeface="Times New Roman" pitchFamily="18" charset="0"/>
              <a:ea typeface="华文细黑" pitchFamily="2" charset="-122"/>
              <a:cs typeface="Times New Roman" pitchFamily="18" charset="0"/>
            </a:endParaRPr>
          </a:p>
          <a:p>
            <a:pPr>
              <a:lnSpc>
                <a:spcPct val="130000"/>
              </a:lnSpc>
              <a:buFont typeface="Wingdings" pitchFamily="2" charset="2"/>
              <a:buNone/>
            </a:pPr>
            <a:r>
              <a:rPr lang="zh-CN" altLang="en-US" b="1">
                <a:solidFill>
                  <a:srgbClr val="000000"/>
                </a:solidFill>
                <a:latin typeface="Times New Roman" pitchFamily="18" charset="0"/>
                <a:ea typeface="华文细黑" pitchFamily="2" charset="-122"/>
                <a:cs typeface="Times New Roman" pitchFamily="18" charset="0"/>
              </a:rPr>
              <a:t>波动率为</a:t>
            </a:r>
            <a:r>
              <a:rPr lang="en-US" altLang="zh-CN" b="1">
                <a:solidFill>
                  <a:srgbClr val="000000"/>
                </a:solidFill>
                <a:latin typeface="Times New Roman" pitchFamily="18" charset="0"/>
                <a:ea typeface="华文细黑" pitchFamily="2" charset="-122"/>
                <a:cs typeface="Times New Roman" pitchFamily="18" charset="0"/>
              </a:rPr>
              <a:t>20%</a:t>
            </a:r>
            <a:r>
              <a:rPr lang="zh-CN" altLang="en-US" b="1">
                <a:solidFill>
                  <a:srgbClr val="000000"/>
                </a:solidFill>
                <a:latin typeface="Times New Roman" pitchFamily="18" charset="0"/>
                <a:ea typeface="华文细黑" pitchFamily="2" charset="-122"/>
                <a:cs typeface="Times New Roman" pitchFamily="18" charset="0"/>
              </a:rPr>
              <a:t>，</a:t>
            </a:r>
            <a:r>
              <a:rPr lang="en-US" altLang="zh-CN" b="1">
                <a:solidFill>
                  <a:srgbClr val="000000"/>
                </a:solidFill>
                <a:latin typeface="Times New Roman" pitchFamily="18" charset="0"/>
                <a:ea typeface="华文细黑" pitchFamily="2" charset="-122"/>
                <a:cs typeface="Times New Roman" pitchFamily="18" charset="0"/>
              </a:rPr>
              <a:t>6</a:t>
            </a:r>
            <a:r>
              <a:rPr lang="zh-CN" altLang="en-US" b="1">
                <a:solidFill>
                  <a:srgbClr val="000000"/>
                </a:solidFill>
                <a:latin typeface="Times New Roman" pitchFamily="18" charset="0"/>
                <a:ea typeface="华文细黑" pitchFamily="2" charset="-122"/>
                <a:cs typeface="Times New Roman" pitchFamily="18" charset="0"/>
              </a:rPr>
              <a:t>月期无风险年利率为</a:t>
            </a:r>
            <a:r>
              <a:rPr lang="en-US" altLang="zh-CN" b="1">
                <a:solidFill>
                  <a:srgbClr val="000000"/>
                </a:solidFill>
                <a:latin typeface="Times New Roman" pitchFamily="18" charset="0"/>
                <a:ea typeface="华文细黑" pitchFamily="2" charset="-122"/>
                <a:cs typeface="Times New Roman" pitchFamily="18" charset="0"/>
              </a:rPr>
              <a:t>10%</a:t>
            </a:r>
            <a:r>
              <a:rPr lang="zh-CN" altLang="en-US" b="1">
                <a:solidFill>
                  <a:srgbClr val="000000"/>
                </a:solidFill>
                <a:latin typeface="Times New Roman" pitchFamily="18" charset="0"/>
                <a:ea typeface="华文细黑" pitchFamily="2" charset="-122"/>
                <a:cs typeface="Times New Roman" pitchFamily="18" charset="0"/>
              </a:rPr>
              <a:t>，问：该</a:t>
            </a:r>
            <a:endParaRPr lang="en-US" altLang="zh-CN" b="1">
              <a:solidFill>
                <a:srgbClr val="000000"/>
              </a:solidFill>
              <a:latin typeface="Times New Roman" pitchFamily="18" charset="0"/>
              <a:ea typeface="华文细黑" pitchFamily="2" charset="-122"/>
              <a:cs typeface="Times New Roman" pitchFamily="18" charset="0"/>
            </a:endParaRPr>
          </a:p>
          <a:p>
            <a:pPr>
              <a:lnSpc>
                <a:spcPct val="130000"/>
              </a:lnSpc>
              <a:buFont typeface="Wingdings" pitchFamily="2" charset="2"/>
              <a:buNone/>
            </a:pPr>
            <a:r>
              <a:rPr lang="zh-CN" altLang="en-US" b="1">
                <a:solidFill>
                  <a:srgbClr val="000000"/>
                </a:solidFill>
                <a:latin typeface="Times New Roman" pitchFamily="18" charset="0"/>
                <a:ea typeface="华文细黑" pitchFamily="2" charset="-122"/>
                <a:cs typeface="Times New Roman" pitchFamily="18" charset="0"/>
              </a:rPr>
              <a:t>份期权价格应为多少元？</a:t>
            </a:r>
          </a:p>
          <a:p>
            <a:pPr>
              <a:lnSpc>
                <a:spcPct val="160000"/>
              </a:lnSpc>
              <a:buFont typeface="Wingdings" pitchFamily="2" charset="2"/>
              <a:buNone/>
            </a:pPr>
            <a:r>
              <a:rPr lang="zh-CN" altLang="en-US" b="1" i="1">
                <a:latin typeface="Times New Roman" pitchFamily="18" charset="0"/>
                <a:ea typeface="华文细黑" pitchFamily="2" charset="-122"/>
                <a:cs typeface="Times New Roman" pitchFamily="18" charset="0"/>
              </a:rPr>
              <a:t>   </a:t>
            </a:r>
            <a:r>
              <a:rPr lang="zh-CN" altLang="en-US" b="1">
                <a:latin typeface="Times New Roman" pitchFamily="18" charset="0"/>
                <a:ea typeface="华文细黑" pitchFamily="2" charset="-122"/>
                <a:cs typeface="Times New Roman" pitchFamily="18" charset="0"/>
              </a:rPr>
              <a:t>解：由上述条件知：</a:t>
            </a:r>
            <a:endParaRPr lang="zh-CN" altLang="en-US" b="1" i="1">
              <a:latin typeface="Times New Roman" pitchFamily="18" charset="0"/>
              <a:ea typeface="华文细黑" pitchFamily="2" charset="-122"/>
              <a:cs typeface="Times New Roman" pitchFamily="18" charset="0"/>
            </a:endParaRPr>
          </a:p>
          <a:p>
            <a:pPr>
              <a:buFont typeface="Wingdings" pitchFamily="2" charset="2"/>
              <a:buNone/>
            </a:pPr>
            <a:r>
              <a:rPr lang="zh-CN" altLang="en-US" b="1" i="1">
                <a:latin typeface="Times New Roman" pitchFamily="18" charset="0"/>
                <a:ea typeface="华文细黑" pitchFamily="2" charset="-122"/>
                <a:cs typeface="Times New Roman" pitchFamily="18" charset="0"/>
              </a:rPr>
              <a:t>     </a:t>
            </a:r>
            <a:r>
              <a:rPr lang="en-US" altLang="zh-CN" b="1" i="1">
                <a:latin typeface="Times New Roman" pitchFamily="18" charset="0"/>
                <a:ea typeface="华文细黑" pitchFamily="2" charset="-122"/>
                <a:cs typeface="Times New Roman" pitchFamily="18" charset="0"/>
              </a:rPr>
              <a:t>S</a:t>
            </a:r>
            <a:r>
              <a:rPr lang="en-US" altLang="zh-CN" b="1">
                <a:latin typeface="Times New Roman" pitchFamily="18" charset="0"/>
                <a:ea typeface="华文细黑" pitchFamily="2" charset="-122"/>
                <a:cs typeface="Times New Roman" pitchFamily="18" charset="0"/>
              </a:rPr>
              <a:t>=42,   </a:t>
            </a:r>
            <a:r>
              <a:rPr lang="en-US" altLang="zh-CN" b="1" i="1">
                <a:latin typeface="Times New Roman" pitchFamily="18" charset="0"/>
                <a:ea typeface="华文细黑" pitchFamily="2" charset="-122"/>
                <a:cs typeface="Times New Roman" pitchFamily="18" charset="0"/>
              </a:rPr>
              <a:t>K</a:t>
            </a:r>
            <a:r>
              <a:rPr lang="en-US" altLang="zh-CN" b="1">
                <a:latin typeface="Times New Roman" pitchFamily="18" charset="0"/>
                <a:ea typeface="华文细黑" pitchFamily="2" charset="-122"/>
                <a:cs typeface="Times New Roman" pitchFamily="18" charset="0"/>
              </a:rPr>
              <a:t>=40,   </a:t>
            </a:r>
            <a:r>
              <a:rPr lang="en-US" altLang="zh-CN" b="1" i="1">
                <a:latin typeface="Times New Roman" pitchFamily="18" charset="0"/>
                <a:ea typeface="华文细黑" pitchFamily="2" charset="-122"/>
                <a:cs typeface="Times New Roman" pitchFamily="18" charset="0"/>
              </a:rPr>
              <a:t>T</a:t>
            </a:r>
            <a:r>
              <a:rPr lang="en-US" altLang="zh-CN" b="1">
                <a:latin typeface="Times New Roman" pitchFamily="18" charset="0"/>
                <a:ea typeface="华文细黑" pitchFamily="2" charset="-122"/>
                <a:cs typeface="Times New Roman" pitchFamily="18" charset="0"/>
              </a:rPr>
              <a:t>-</a:t>
            </a:r>
            <a:r>
              <a:rPr lang="en-US" altLang="zh-CN" b="1" i="1">
                <a:latin typeface="Times New Roman" pitchFamily="18" charset="0"/>
                <a:ea typeface="华文细黑" pitchFamily="2" charset="-122"/>
                <a:cs typeface="Times New Roman" pitchFamily="18" charset="0"/>
              </a:rPr>
              <a:t>t</a:t>
            </a:r>
            <a:r>
              <a:rPr lang="en-US" altLang="zh-CN" b="1">
                <a:latin typeface="Times New Roman" pitchFamily="18" charset="0"/>
                <a:ea typeface="华文细黑" pitchFamily="2" charset="-122"/>
                <a:cs typeface="Times New Roman" pitchFamily="18" charset="0"/>
              </a:rPr>
              <a:t>=0.5 , </a:t>
            </a:r>
            <a:r>
              <a:rPr lang="en-US" altLang="zh-CN" b="1" i="1">
                <a:latin typeface="Times New Roman" pitchFamily="18" charset="0"/>
                <a:ea typeface="华文细黑" pitchFamily="2" charset="-122"/>
                <a:cs typeface="Times New Roman" pitchFamily="18" charset="0"/>
              </a:rPr>
              <a:t>σ</a:t>
            </a:r>
            <a:r>
              <a:rPr lang="en-US" altLang="zh-CN" b="1">
                <a:latin typeface="Times New Roman" pitchFamily="18" charset="0"/>
                <a:ea typeface="华文细黑" pitchFamily="2" charset="-122"/>
                <a:cs typeface="Times New Roman" pitchFamily="18" charset="0"/>
              </a:rPr>
              <a:t>=0.2,   </a:t>
            </a:r>
            <a:r>
              <a:rPr lang="en-US" altLang="zh-CN" b="1" i="1">
                <a:latin typeface="Times New Roman" pitchFamily="18" charset="0"/>
                <a:ea typeface="华文细黑" pitchFamily="2" charset="-122"/>
                <a:cs typeface="Times New Roman" pitchFamily="18" charset="0"/>
              </a:rPr>
              <a:t>r</a:t>
            </a:r>
            <a:r>
              <a:rPr lang="zh-CN" altLang="en-US" b="1">
                <a:latin typeface="Times New Roman" pitchFamily="18" charset="0"/>
                <a:ea typeface="华文细黑" pitchFamily="2" charset="-122"/>
                <a:cs typeface="Times New Roman" pitchFamily="18" charset="0"/>
              </a:rPr>
              <a:t> </a:t>
            </a:r>
            <a:r>
              <a:rPr lang="en-US" altLang="zh-CN" b="1">
                <a:latin typeface="Times New Roman" pitchFamily="18" charset="0"/>
                <a:ea typeface="华文细黑" pitchFamily="2" charset="-122"/>
                <a:cs typeface="Times New Roman" pitchFamily="18" charset="0"/>
              </a:rPr>
              <a:t>=0.1</a:t>
            </a:r>
          </a:p>
        </p:txBody>
      </p:sp>
    </p:spTree>
    <p:extLst>
      <p:ext uri="{BB962C8B-B14F-4D97-AF65-F5344CB8AC3E}">
        <p14:creationId xmlns:p14="http://schemas.microsoft.com/office/powerpoint/2010/main" val="33530714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0"/>
          </p:nvPr>
        </p:nvSpPr>
        <p:spPr>
          <a:xfrm>
            <a:off x="8077200" y="6248400"/>
            <a:ext cx="2133600" cy="457200"/>
          </a:xfrm>
        </p:spPr>
        <p:txBody>
          <a:bodyPr/>
          <a:lstStyle/>
          <a:p>
            <a:pPr>
              <a:defRPr/>
            </a:pPr>
            <a:fld id="{E7C1968F-2739-4081-9285-746A2FABE94F}" type="slidenum">
              <a:rPr lang="en-US" altLang="zh-CN"/>
              <a:pPr>
                <a:defRPr/>
              </a:pPr>
              <a:t>64</a:t>
            </a:fld>
            <a:endParaRPr lang="en-US" altLang="zh-CN"/>
          </a:p>
        </p:txBody>
      </p:sp>
      <p:pic>
        <p:nvPicPr>
          <p:cNvPr id="124932" name="Picture 4"/>
          <p:cNvPicPr>
            <a:picLocks noChangeAspect="1" noChangeArrowheads="1"/>
          </p:cNvPicPr>
          <p:nvPr/>
        </p:nvPicPr>
        <p:blipFill>
          <a:blip r:embed="rId3" cstate="print"/>
          <a:srcRect/>
          <a:stretch>
            <a:fillRect/>
          </a:stretch>
        </p:blipFill>
        <p:spPr bwMode="auto">
          <a:xfrm>
            <a:off x="1847851" y="549276"/>
            <a:ext cx="8424863" cy="3795713"/>
          </a:xfrm>
          <a:prstGeom prst="rect">
            <a:avLst/>
          </a:prstGeom>
          <a:noFill/>
          <a:ln w="9525">
            <a:noFill/>
            <a:miter lim="800000"/>
            <a:headEnd/>
            <a:tailEnd/>
          </a:ln>
        </p:spPr>
      </p:pic>
      <p:graphicFrame>
        <p:nvGraphicFramePr>
          <p:cNvPr id="124930" name="Object 2"/>
          <p:cNvGraphicFramePr>
            <a:graphicFrameLocks noGrp="1" noChangeAspect="1"/>
          </p:cNvGraphicFramePr>
          <p:nvPr>
            <p:ph/>
          </p:nvPr>
        </p:nvGraphicFramePr>
        <p:xfrm>
          <a:off x="1703388" y="4365625"/>
          <a:ext cx="8424862" cy="649288"/>
        </p:xfrm>
        <a:graphic>
          <a:graphicData uri="http://schemas.openxmlformats.org/presentationml/2006/ole">
            <mc:AlternateContent xmlns:mc="http://schemas.openxmlformats.org/markup-compatibility/2006">
              <mc:Choice xmlns:v="urn:schemas-microsoft-com:vml" Requires="v">
                <p:oleObj spid="_x0000_s18436" name="Equation" r:id="rId4" imgW="3073320" imgH="215640" progId="Equation.DSMT4">
                  <p:embed/>
                </p:oleObj>
              </mc:Choice>
              <mc:Fallback>
                <p:oleObj name="Equation" r:id="rId4" imgW="3073320" imgH="215640" progId="Equation.DSMT4">
                  <p:embed/>
                  <p:pic>
                    <p:nvPicPr>
                      <p:cNvPr id="1249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388" y="4365625"/>
                        <a:ext cx="8424862"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线形标注 1 4"/>
          <p:cNvSpPr/>
          <p:nvPr/>
        </p:nvSpPr>
        <p:spPr>
          <a:xfrm>
            <a:off x="3648076" y="5084763"/>
            <a:ext cx="5184775" cy="431800"/>
          </a:xfrm>
          <a:prstGeom prst="borderCallout1">
            <a:avLst>
              <a:gd name="adj1" fmla="val 18750"/>
              <a:gd name="adj2" fmla="val -8333"/>
              <a:gd name="adj3" fmla="val -107962"/>
              <a:gd name="adj4" fmla="val -83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800" b="1" i="1" dirty="0">
                <a:latin typeface="华文仿宋" pitchFamily="2" charset="-122"/>
                <a:ea typeface="华文仿宋" pitchFamily="2" charset="-122"/>
              </a:rPr>
              <a:t>N</a:t>
            </a:r>
            <a:r>
              <a:rPr lang="en-US" altLang="zh-CN" sz="2800" b="1" dirty="0">
                <a:latin typeface="Times New Roman" pitchFamily="18" charset="0"/>
                <a:ea typeface="华文仿宋" pitchFamily="2" charset="-122"/>
                <a:cs typeface="Times New Roman" pitchFamily="18" charset="0"/>
              </a:rPr>
              <a:t>( )</a:t>
            </a:r>
            <a:r>
              <a:rPr lang="zh-CN" altLang="en-US" sz="2800" b="1" dirty="0">
                <a:latin typeface="华文仿宋" pitchFamily="2" charset="-122"/>
                <a:ea typeface="华文仿宋" pitchFamily="2" charset="-122"/>
              </a:rPr>
              <a:t>通过查标准正态分布表可得</a:t>
            </a:r>
          </a:p>
        </p:txBody>
      </p:sp>
    </p:spTree>
    <p:extLst>
      <p:ext uri="{BB962C8B-B14F-4D97-AF65-F5344CB8AC3E}">
        <p14:creationId xmlns:p14="http://schemas.microsoft.com/office/powerpoint/2010/main" val="12521924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12"/>
          </p:nvPr>
        </p:nvSpPr>
        <p:spPr/>
        <p:txBody>
          <a:bodyPr/>
          <a:lstStyle/>
          <a:p>
            <a:pPr>
              <a:defRPr/>
            </a:pPr>
            <a:fld id="{6D00D008-2B04-49E6-82F0-D463DEF7A472}" type="slidenum">
              <a:rPr lang="en-US" altLang="zh-CN"/>
              <a:pPr>
                <a:defRPr/>
              </a:pPr>
              <a:t>65</a:t>
            </a:fld>
            <a:endParaRPr lang="en-US" altLang="zh-CN"/>
          </a:p>
        </p:txBody>
      </p:sp>
      <p:sp>
        <p:nvSpPr>
          <p:cNvPr id="125957" name="Rectangle 3"/>
          <p:cNvSpPr>
            <a:spLocks noGrp="1" noChangeArrowheads="1"/>
          </p:cNvSpPr>
          <p:nvPr>
            <p:ph type="body" sz="half" idx="1"/>
          </p:nvPr>
        </p:nvSpPr>
        <p:spPr>
          <a:xfrm>
            <a:off x="1774826" y="1557338"/>
            <a:ext cx="8569325" cy="4248150"/>
          </a:xfrm>
        </p:spPr>
        <p:txBody>
          <a:bodyPr>
            <a:normAutofit fontScale="92500" lnSpcReduction="10000"/>
          </a:bodyPr>
          <a:lstStyle/>
          <a:p>
            <a:pPr>
              <a:buFont typeface="Wingdings" pitchFamily="2" charset="2"/>
              <a:buNone/>
            </a:pPr>
            <a:r>
              <a:rPr lang="en-US" altLang="zh-CN"/>
              <a:t>     </a:t>
            </a:r>
            <a:r>
              <a:rPr lang="zh-CN" altLang="en-US" b="1">
                <a:latin typeface="Times New Roman" pitchFamily="18" charset="0"/>
                <a:ea typeface="华文细黑" pitchFamily="2" charset="-122"/>
                <a:cs typeface="Times New Roman" pitchFamily="18" charset="0"/>
              </a:rPr>
              <a:t>根据 </a:t>
            </a:r>
            <a:r>
              <a:rPr lang="en-US" altLang="zh-CN" b="1" i="1">
                <a:latin typeface="Times New Roman" pitchFamily="18" charset="0"/>
                <a:ea typeface="华文细黑" pitchFamily="2" charset="-122"/>
                <a:cs typeface="Times New Roman" pitchFamily="18" charset="0"/>
              </a:rPr>
              <a:t>Call - Put </a:t>
            </a:r>
            <a:r>
              <a:rPr lang="zh-CN" altLang="en-US" b="1">
                <a:latin typeface="Times New Roman" pitchFamily="18" charset="0"/>
                <a:ea typeface="华文细黑" pitchFamily="2" charset="-122"/>
                <a:cs typeface="Times New Roman" pitchFamily="18" charset="0"/>
              </a:rPr>
              <a:t>平价公式（见</a:t>
            </a:r>
            <a:r>
              <a:rPr lang="en-US" altLang="zh-CN" b="1">
                <a:latin typeface="Times New Roman" pitchFamily="18" charset="0"/>
                <a:ea typeface="华文细黑" pitchFamily="2" charset="-122"/>
                <a:cs typeface="Times New Roman" pitchFamily="18" charset="0"/>
              </a:rPr>
              <a:t>p219</a:t>
            </a:r>
            <a:r>
              <a:rPr lang="zh-CN" altLang="en-US" b="1">
                <a:latin typeface="Times New Roman" pitchFamily="18" charset="0"/>
                <a:ea typeface="华文细黑" pitchFamily="2" charset="-122"/>
                <a:cs typeface="Times New Roman" pitchFamily="18" charset="0"/>
              </a:rPr>
              <a:t>）</a:t>
            </a:r>
          </a:p>
          <a:p>
            <a:pPr>
              <a:buFont typeface="Wingdings" pitchFamily="2" charset="2"/>
              <a:buNone/>
            </a:pPr>
            <a:endParaRPr lang="zh-CN" altLang="en-US" smtClean="0"/>
          </a:p>
          <a:p>
            <a:pPr>
              <a:lnSpc>
                <a:spcPct val="170000"/>
              </a:lnSpc>
              <a:buFont typeface="Wingdings" pitchFamily="2" charset="2"/>
              <a:buNone/>
            </a:pPr>
            <a:r>
              <a:rPr lang="zh-CN" altLang="en-US" smtClean="0"/>
              <a:t>     </a:t>
            </a:r>
            <a:r>
              <a:rPr lang="zh-CN" altLang="en-US" b="1">
                <a:latin typeface="华文细黑" pitchFamily="2" charset="-122"/>
                <a:ea typeface="华文细黑" pitchFamily="2" charset="-122"/>
              </a:rPr>
              <a:t>有：</a:t>
            </a:r>
          </a:p>
          <a:p>
            <a:pPr>
              <a:lnSpc>
                <a:spcPct val="170000"/>
              </a:lnSpc>
              <a:buFont typeface="Wingdings" pitchFamily="2" charset="2"/>
              <a:buNone/>
            </a:pPr>
            <a:endParaRPr lang="zh-CN" altLang="en-US" smtClean="0"/>
          </a:p>
          <a:p>
            <a:pPr>
              <a:lnSpc>
                <a:spcPct val="190000"/>
              </a:lnSpc>
              <a:buFont typeface="Wingdings" pitchFamily="2" charset="2"/>
              <a:buNone/>
            </a:pPr>
            <a:r>
              <a:rPr lang="zh-CN" altLang="en-US" smtClean="0"/>
              <a:t>     </a:t>
            </a:r>
            <a:endParaRPr lang="en-US" altLang="zh-CN" smtClean="0"/>
          </a:p>
          <a:p>
            <a:pPr>
              <a:lnSpc>
                <a:spcPct val="190000"/>
              </a:lnSpc>
              <a:buFont typeface="Wingdings" pitchFamily="2" charset="2"/>
              <a:buNone/>
            </a:pPr>
            <a:r>
              <a:rPr lang="zh-CN" altLang="en-US" smtClean="0"/>
              <a:t>     </a:t>
            </a:r>
            <a:r>
              <a:rPr lang="zh-CN" altLang="en-US" b="1">
                <a:latin typeface="Times New Roman" pitchFamily="18" charset="0"/>
                <a:ea typeface="华文细黑" pitchFamily="2" charset="-122"/>
              </a:rPr>
              <a:t>计算得到欧式看跌期权价格为：</a:t>
            </a:r>
            <a:r>
              <a:rPr lang="en-US" altLang="zh-CN" b="1">
                <a:latin typeface="Times New Roman" pitchFamily="18" charset="0"/>
                <a:ea typeface="华文细黑" pitchFamily="2" charset="-122"/>
              </a:rPr>
              <a:t>P =0.81(</a:t>
            </a:r>
            <a:r>
              <a:rPr lang="zh-CN" altLang="en-US" b="1">
                <a:latin typeface="Times New Roman" pitchFamily="18" charset="0"/>
                <a:ea typeface="华文细黑" pitchFamily="2" charset="-122"/>
              </a:rPr>
              <a:t>元</a:t>
            </a:r>
            <a:r>
              <a:rPr lang="en-US" altLang="zh-CN" b="1">
                <a:latin typeface="Times New Roman" pitchFamily="18" charset="0"/>
                <a:ea typeface="华文细黑" pitchFamily="2" charset="-122"/>
              </a:rPr>
              <a:t>)</a:t>
            </a:r>
          </a:p>
          <a:p>
            <a:pPr>
              <a:lnSpc>
                <a:spcPct val="170000"/>
              </a:lnSpc>
              <a:buFont typeface="Wingdings" pitchFamily="2" charset="2"/>
              <a:buNone/>
            </a:pPr>
            <a:endParaRPr lang="en-US" altLang="zh-CN" smtClean="0"/>
          </a:p>
        </p:txBody>
      </p:sp>
      <p:graphicFrame>
        <p:nvGraphicFramePr>
          <p:cNvPr id="125954" name="Object 2"/>
          <p:cNvGraphicFramePr>
            <a:graphicFrameLocks noGrp="1" noChangeAspect="1"/>
          </p:cNvGraphicFramePr>
          <p:nvPr>
            <p:ph sz="quarter" idx="2"/>
          </p:nvPr>
        </p:nvGraphicFramePr>
        <p:xfrm>
          <a:off x="3935413" y="2205038"/>
          <a:ext cx="3954462" cy="620712"/>
        </p:xfrm>
        <a:graphic>
          <a:graphicData uri="http://schemas.openxmlformats.org/presentationml/2006/ole">
            <mc:AlternateContent xmlns:mc="http://schemas.openxmlformats.org/markup-compatibility/2006">
              <mc:Choice xmlns:v="urn:schemas-microsoft-com:vml" Requires="v">
                <p:oleObj spid="_x0000_s19462" name="Equation" r:id="rId3" imgW="1295280" imgH="203040" progId="Equation.DSMT4">
                  <p:embed/>
                </p:oleObj>
              </mc:Choice>
              <mc:Fallback>
                <p:oleObj name="Equation" r:id="rId3" imgW="1295280" imgH="203040" progId="Equation.DSMT4">
                  <p:embed/>
                  <p:pic>
                    <p:nvPicPr>
                      <p:cNvPr id="1259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2205038"/>
                        <a:ext cx="3954462"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5" name="Object 3"/>
          <p:cNvGraphicFramePr>
            <a:graphicFrameLocks noGrp="1" noChangeAspect="1"/>
          </p:cNvGraphicFramePr>
          <p:nvPr>
            <p:ph sz="quarter" idx="3"/>
          </p:nvPr>
        </p:nvGraphicFramePr>
        <p:xfrm>
          <a:off x="3287714" y="3357564"/>
          <a:ext cx="6192837" cy="1417637"/>
        </p:xfrm>
        <a:graphic>
          <a:graphicData uri="http://schemas.openxmlformats.org/presentationml/2006/ole">
            <mc:AlternateContent xmlns:mc="http://schemas.openxmlformats.org/markup-compatibility/2006">
              <mc:Choice xmlns:v="urn:schemas-microsoft-com:vml" Requires="v">
                <p:oleObj spid="_x0000_s19463" name="Equation" r:id="rId5" imgW="2108160" imgH="482400" progId="Equation.DSMT4">
                  <p:embed/>
                </p:oleObj>
              </mc:Choice>
              <mc:Fallback>
                <p:oleObj name="Equation" r:id="rId5" imgW="2108160" imgH="482400" progId="Equation.DSMT4">
                  <p:embed/>
                  <p:pic>
                    <p:nvPicPr>
                      <p:cNvPr id="1259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4" y="3357564"/>
                        <a:ext cx="6192837"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160416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847850" y="476250"/>
            <a:ext cx="8229600" cy="712788"/>
          </a:xfrm>
        </p:spPr>
        <p:txBody>
          <a:bodyPr/>
          <a:lstStyle/>
          <a:p>
            <a:pPr>
              <a:defRPr/>
            </a:pPr>
            <a:r>
              <a:rPr lang="zh-CN" altLang="en-US" sz="3600" b="1" dirty="0"/>
              <a:t>简要总结</a:t>
            </a:r>
          </a:p>
        </p:txBody>
      </p:sp>
      <p:sp>
        <p:nvSpPr>
          <p:cNvPr id="710659" name="Rectangle 3"/>
          <p:cNvSpPr>
            <a:spLocks noGrp="1" noChangeArrowheads="1"/>
          </p:cNvSpPr>
          <p:nvPr>
            <p:ph type="body" idx="1"/>
          </p:nvPr>
        </p:nvSpPr>
        <p:spPr>
          <a:xfrm>
            <a:off x="1703388" y="1628776"/>
            <a:ext cx="8640762" cy="4537075"/>
          </a:xfrm>
        </p:spPr>
        <p:txBody>
          <a:bodyPr>
            <a:normAutofit fontScale="77500" lnSpcReduction="20000"/>
          </a:bodyPr>
          <a:lstStyle/>
          <a:p>
            <a:pPr>
              <a:lnSpc>
                <a:spcPct val="110000"/>
              </a:lnSpc>
            </a:pPr>
            <a:r>
              <a:rPr lang="zh-CN" altLang="en-US" b="1">
                <a:latin typeface="Times New Roman" pitchFamily="18" charset="0"/>
                <a:ea typeface="华文细黑" pitchFamily="2" charset="-122"/>
                <a:cs typeface="Times New Roman" pitchFamily="18" charset="0"/>
              </a:rPr>
              <a:t>二叉树期权定价模型：</a:t>
            </a:r>
          </a:p>
          <a:p>
            <a:pPr algn="ctr">
              <a:lnSpc>
                <a:spcPct val="110000"/>
              </a:lnSpc>
              <a:buFont typeface="Wingdings" pitchFamily="2" charset="2"/>
              <a:buNone/>
            </a:pPr>
            <a:r>
              <a:rPr lang="zh-CN" altLang="en-US" b="1">
                <a:latin typeface="Times New Roman" pitchFamily="18" charset="0"/>
                <a:ea typeface="华文细黑" pitchFamily="2" charset="-122"/>
                <a:cs typeface="Times New Roman" pitchFamily="18" charset="0"/>
              </a:rPr>
              <a:t>变量离散、时间离散</a:t>
            </a:r>
          </a:p>
          <a:p>
            <a:pPr>
              <a:lnSpc>
                <a:spcPct val="110000"/>
              </a:lnSpc>
            </a:pPr>
            <a:r>
              <a:rPr lang="en-US" altLang="zh-CN" b="1">
                <a:latin typeface="Times New Roman" pitchFamily="18" charset="0"/>
                <a:ea typeface="华文细黑" pitchFamily="2" charset="-122"/>
                <a:cs typeface="Times New Roman" pitchFamily="18" charset="0"/>
              </a:rPr>
              <a:t>B-S</a:t>
            </a:r>
            <a:r>
              <a:rPr lang="zh-CN" altLang="en-US" b="1">
                <a:latin typeface="Times New Roman" pitchFamily="18" charset="0"/>
                <a:ea typeface="华文细黑" pitchFamily="2" charset="-122"/>
                <a:cs typeface="Times New Roman" pitchFamily="18" charset="0"/>
              </a:rPr>
              <a:t>公式：当股价的变动是一个连续的运动过程</a:t>
            </a:r>
            <a:endParaRPr lang="en-US" altLang="zh-CN" b="1">
              <a:latin typeface="Times New Roman" pitchFamily="18" charset="0"/>
              <a:ea typeface="华文细黑" pitchFamily="2" charset="-122"/>
              <a:cs typeface="Times New Roman" pitchFamily="18" charset="0"/>
            </a:endParaRPr>
          </a:p>
          <a:p>
            <a:pPr algn="ctr">
              <a:lnSpc>
                <a:spcPct val="110000"/>
              </a:lnSpc>
              <a:buFont typeface="Wingdings" pitchFamily="2" charset="2"/>
              <a:buNone/>
            </a:pPr>
            <a:r>
              <a:rPr lang="zh-CN" altLang="en-US" b="1">
                <a:latin typeface="Times New Roman" pitchFamily="18" charset="0"/>
                <a:ea typeface="华文细黑" pitchFamily="2" charset="-122"/>
                <a:cs typeface="Times New Roman" pitchFamily="18" charset="0"/>
              </a:rPr>
              <a:t>变量连续、时间连续</a:t>
            </a:r>
            <a:endParaRPr lang="en-US" altLang="zh-CN" b="1">
              <a:latin typeface="Times New Roman" pitchFamily="18" charset="0"/>
              <a:ea typeface="华文细黑" pitchFamily="2" charset="-122"/>
              <a:cs typeface="Times New Roman" pitchFamily="18" charset="0"/>
            </a:endParaRPr>
          </a:p>
          <a:p>
            <a:pPr>
              <a:lnSpc>
                <a:spcPct val="110000"/>
              </a:lnSpc>
            </a:pPr>
            <a:r>
              <a:rPr lang="zh-CN" altLang="en-US" b="1">
                <a:latin typeface="Times New Roman" pitchFamily="18" charset="0"/>
                <a:ea typeface="华文细黑" pitchFamily="2" charset="-122"/>
                <a:cs typeface="Times New Roman" pitchFamily="18" charset="0"/>
              </a:rPr>
              <a:t>当</a:t>
            </a:r>
            <a:r>
              <a:rPr lang="zh-CN" altLang="en-US" b="1">
                <a:solidFill>
                  <a:srgbClr val="FF0000"/>
                </a:solidFill>
                <a:latin typeface="Times New Roman" pitchFamily="18" charset="0"/>
                <a:ea typeface="华文细黑" pitchFamily="2" charset="-122"/>
                <a:cs typeface="Times New Roman" pitchFamily="18" charset="0"/>
              </a:rPr>
              <a:t>给定时间内</a:t>
            </a:r>
            <a:r>
              <a:rPr lang="zh-CN" altLang="en-US" b="1">
                <a:latin typeface="Times New Roman" pitchFamily="18" charset="0"/>
                <a:ea typeface="华文细黑" pitchFamily="2" charset="-122"/>
                <a:cs typeface="Times New Roman" pitchFamily="18" charset="0"/>
              </a:rPr>
              <a:t>的二叉树期数足够多时（ ＞ </a:t>
            </a:r>
            <a:r>
              <a:rPr lang="en-US" altLang="zh-CN" b="1">
                <a:latin typeface="Times New Roman" pitchFamily="18" charset="0"/>
                <a:ea typeface="华文细黑" pitchFamily="2" charset="-122"/>
                <a:cs typeface="Times New Roman" pitchFamily="18" charset="0"/>
              </a:rPr>
              <a:t>50</a:t>
            </a:r>
            <a:r>
              <a:rPr lang="zh-CN" altLang="en-US" b="1">
                <a:latin typeface="Times New Roman" pitchFamily="18" charset="0"/>
                <a:ea typeface="华文细黑" pitchFamily="2" charset="-122"/>
                <a:cs typeface="Times New Roman" pitchFamily="18" charset="0"/>
              </a:rPr>
              <a:t>期），</a:t>
            </a:r>
            <a:endParaRPr lang="en-US" altLang="zh-CN" b="1">
              <a:latin typeface="Times New Roman" pitchFamily="18" charset="0"/>
              <a:ea typeface="华文细黑" pitchFamily="2" charset="-122"/>
              <a:cs typeface="Times New Roman" pitchFamily="18" charset="0"/>
            </a:endParaRPr>
          </a:p>
          <a:p>
            <a:pPr>
              <a:lnSpc>
                <a:spcPct val="110000"/>
              </a:lnSpc>
              <a:buFont typeface="Wingdings" pitchFamily="2" charset="2"/>
              <a:buNone/>
            </a:pPr>
            <a:r>
              <a:rPr lang="zh-CN" altLang="en-US" b="1">
                <a:latin typeface="Times New Roman" pitchFamily="18" charset="0"/>
                <a:ea typeface="华文细黑" pitchFamily="2" charset="-122"/>
                <a:cs typeface="Times New Roman" pitchFamily="18" charset="0"/>
              </a:rPr>
              <a:t>两种定价法的结果接近（类似定积分公式的推导）</a:t>
            </a:r>
            <a:endParaRPr lang="en-US" altLang="zh-CN" b="1">
              <a:latin typeface="Times New Roman" pitchFamily="18" charset="0"/>
              <a:ea typeface="华文细黑" pitchFamily="2" charset="-122"/>
              <a:cs typeface="Times New Roman" pitchFamily="18" charset="0"/>
            </a:endParaRPr>
          </a:p>
          <a:p>
            <a:pPr>
              <a:lnSpc>
                <a:spcPct val="110000"/>
              </a:lnSpc>
            </a:pPr>
            <a:r>
              <a:rPr lang="en-US" altLang="zh-CN" b="1">
                <a:latin typeface="Times New Roman" pitchFamily="18" charset="0"/>
                <a:ea typeface="华文细黑" pitchFamily="2" charset="-122"/>
                <a:cs typeface="Times New Roman" pitchFamily="18" charset="0"/>
              </a:rPr>
              <a:t>B-S</a:t>
            </a:r>
            <a:r>
              <a:rPr lang="zh-CN" altLang="en-US" b="1">
                <a:latin typeface="Times New Roman" pitchFamily="18" charset="0"/>
                <a:ea typeface="华文细黑" pitchFamily="2" charset="-122"/>
                <a:cs typeface="Times New Roman" pitchFamily="18" charset="0"/>
              </a:rPr>
              <a:t>公式的假定过于苛刻，存在诸多扩展的必要和可</a:t>
            </a:r>
            <a:endParaRPr lang="en-US" altLang="zh-CN" b="1">
              <a:latin typeface="Times New Roman" pitchFamily="18" charset="0"/>
              <a:ea typeface="华文细黑" pitchFamily="2" charset="-122"/>
              <a:cs typeface="Times New Roman" pitchFamily="18" charset="0"/>
            </a:endParaRPr>
          </a:p>
          <a:p>
            <a:pPr>
              <a:lnSpc>
                <a:spcPct val="110000"/>
              </a:lnSpc>
              <a:buFont typeface="Wingdings" pitchFamily="2" charset="2"/>
              <a:buNone/>
            </a:pPr>
            <a:r>
              <a:rPr lang="zh-CN" altLang="en-US" b="1">
                <a:latin typeface="Times New Roman" pitchFamily="18" charset="0"/>
                <a:ea typeface="华文细黑" pitchFamily="2" charset="-122"/>
                <a:cs typeface="Times New Roman" pitchFamily="18" charset="0"/>
              </a:rPr>
              <a:t>能，且</a:t>
            </a:r>
            <a:r>
              <a:rPr lang="zh-CN" altLang="en-US" b="1">
                <a:solidFill>
                  <a:srgbClr val="FF0000"/>
                </a:solidFill>
                <a:latin typeface="Times New Roman" pitchFamily="18" charset="0"/>
                <a:ea typeface="华文细黑" pitchFamily="2" charset="-122"/>
                <a:cs typeface="Times New Roman" pitchFamily="18" charset="0"/>
              </a:rPr>
              <a:t>局限于欧式期权</a:t>
            </a:r>
            <a:r>
              <a:rPr lang="zh-CN" altLang="en-US" b="1">
                <a:latin typeface="Times New Roman" pitchFamily="18" charset="0"/>
                <a:ea typeface="华文细黑" pitchFamily="2" charset="-122"/>
                <a:cs typeface="Times New Roman" pitchFamily="18" charset="0"/>
              </a:rPr>
              <a:t>，而二叉树定价法应用更广</a:t>
            </a:r>
          </a:p>
          <a:p>
            <a:pPr>
              <a:lnSpc>
                <a:spcPct val="110000"/>
              </a:lnSpc>
              <a:buFont typeface="Wingdings" pitchFamily="2" charset="2"/>
              <a:buNone/>
            </a:pPr>
            <a:r>
              <a:rPr lang="zh-CN" altLang="en-US">
                <a:ea typeface="华文细黑" pitchFamily="2" charset="-122"/>
                <a:cs typeface="Times New Roman" pitchFamily="18" charset="0"/>
              </a:rPr>
              <a:t>       </a:t>
            </a:r>
          </a:p>
          <a:p>
            <a:pPr>
              <a:lnSpc>
                <a:spcPct val="110000"/>
              </a:lnSpc>
              <a:buFont typeface="Wingdings" pitchFamily="2" charset="2"/>
              <a:buNone/>
            </a:pPr>
            <a:r>
              <a:rPr lang="zh-CN" altLang="en-US" sz="3600">
                <a:ea typeface="华文细黑" pitchFamily="2" charset="-122"/>
                <a:cs typeface="Times New Roman" pitchFamily="18" charset="0"/>
              </a:rPr>
              <a:t>   </a:t>
            </a:r>
          </a:p>
        </p:txBody>
      </p:sp>
    </p:spTree>
    <p:extLst>
      <p:ext uri="{BB962C8B-B14F-4D97-AF65-F5344CB8AC3E}">
        <p14:creationId xmlns:p14="http://schemas.microsoft.com/office/powerpoint/2010/main" val="257299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blinds(horizontal)">
                                      <p:cBhvr>
                                        <p:cTn id="7" dur="500"/>
                                        <p:tgtEl>
                                          <p:spTgt spid="7106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0659">
                                            <p:txEl>
                                              <p:pRg st="1" end="1"/>
                                            </p:txEl>
                                          </p:spTgt>
                                        </p:tgtEl>
                                        <p:attrNameLst>
                                          <p:attrName>style.visibility</p:attrName>
                                        </p:attrNameLst>
                                      </p:cBhvr>
                                      <p:to>
                                        <p:strVal val="visible"/>
                                      </p:to>
                                    </p:set>
                                    <p:animEffect transition="in" filter="blinds(horizontal)">
                                      <p:cBhvr>
                                        <p:cTn id="10" dur="500"/>
                                        <p:tgtEl>
                                          <p:spTgt spid="7106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10659">
                                            <p:txEl>
                                              <p:pRg st="2" end="2"/>
                                            </p:txEl>
                                          </p:spTgt>
                                        </p:tgtEl>
                                        <p:attrNameLst>
                                          <p:attrName>style.visibility</p:attrName>
                                        </p:attrNameLst>
                                      </p:cBhvr>
                                      <p:to>
                                        <p:strVal val="visible"/>
                                      </p:to>
                                    </p:set>
                                    <p:animEffect transition="in" filter="blinds(horizontal)">
                                      <p:cBhvr>
                                        <p:cTn id="15" dur="500"/>
                                        <p:tgtEl>
                                          <p:spTgt spid="71065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0659">
                                            <p:txEl>
                                              <p:pRg st="3" end="3"/>
                                            </p:txEl>
                                          </p:spTgt>
                                        </p:tgtEl>
                                        <p:attrNameLst>
                                          <p:attrName>style.visibility</p:attrName>
                                        </p:attrNameLst>
                                      </p:cBhvr>
                                      <p:to>
                                        <p:strVal val="visible"/>
                                      </p:to>
                                    </p:set>
                                    <p:animEffect transition="in" filter="blinds(horizontal)">
                                      <p:cBhvr>
                                        <p:cTn id="18" dur="500"/>
                                        <p:tgtEl>
                                          <p:spTgt spid="7106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10659">
                                            <p:txEl>
                                              <p:pRg st="4" end="4"/>
                                            </p:txEl>
                                          </p:spTgt>
                                        </p:tgtEl>
                                        <p:attrNameLst>
                                          <p:attrName>style.visibility</p:attrName>
                                        </p:attrNameLst>
                                      </p:cBhvr>
                                      <p:to>
                                        <p:strVal val="visible"/>
                                      </p:to>
                                    </p:set>
                                    <p:animEffect transition="in" filter="blinds(horizontal)">
                                      <p:cBhvr>
                                        <p:cTn id="23" dur="500"/>
                                        <p:tgtEl>
                                          <p:spTgt spid="71065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10659">
                                            <p:txEl>
                                              <p:pRg st="5" end="5"/>
                                            </p:txEl>
                                          </p:spTgt>
                                        </p:tgtEl>
                                        <p:attrNameLst>
                                          <p:attrName>style.visibility</p:attrName>
                                        </p:attrNameLst>
                                      </p:cBhvr>
                                      <p:to>
                                        <p:strVal val="visible"/>
                                      </p:to>
                                    </p:set>
                                    <p:animEffect transition="in" filter="blinds(horizontal)">
                                      <p:cBhvr>
                                        <p:cTn id="26" dur="500"/>
                                        <p:tgtEl>
                                          <p:spTgt spid="7106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10659">
                                            <p:txEl>
                                              <p:pRg st="6" end="6"/>
                                            </p:txEl>
                                          </p:spTgt>
                                        </p:tgtEl>
                                        <p:attrNameLst>
                                          <p:attrName>style.visibility</p:attrName>
                                        </p:attrNameLst>
                                      </p:cBhvr>
                                      <p:to>
                                        <p:strVal val="visible"/>
                                      </p:to>
                                    </p:set>
                                    <p:animEffect transition="in" filter="blinds(horizontal)">
                                      <p:cBhvr>
                                        <p:cTn id="31" dur="500"/>
                                        <p:tgtEl>
                                          <p:spTgt spid="710659">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10659">
                                            <p:txEl>
                                              <p:pRg st="7" end="7"/>
                                            </p:txEl>
                                          </p:spTgt>
                                        </p:tgtEl>
                                        <p:attrNameLst>
                                          <p:attrName>style.visibility</p:attrName>
                                        </p:attrNameLst>
                                      </p:cBhvr>
                                      <p:to>
                                        <p:strVal val="visible"/>
                                      </p:to>
                                    </p:set>
                                    <p:animEffect transition="in" filter="blinds(horizontal)">
                                      <p:cBhvr>
                                        <p:cTn id="34" dur="500"/>
                                        <p:tgtEl>
                                          <p:spTgt spid="710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AutoShape 5"/>
          <p:cNvSpPr>
            <a:spLocks noChangeArrowheads="1"/>
          </p:cNvSpPr>
          <p:nvPr/>
        </p:nvSpPr>
        <p:spPr bwMode="auto">
          <a:xfrm>
            <a:off x="3738563" y="2643189"/>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二叉树定价法</a:t>
            </a:r>
          </a:p>
        </p:txBody>
      </p:sp>
      <p:sp>
        <p:nvSpPr>
          <p:cNvPr id="742403" name="AutoShape 6"/>
          <p:cNvSpPr>
            <a:spLocks noChangeArrowheads="1"/>
          </p:cNvSpPr>
          <p:nvPr/>
        </p:nvSpPr>
        <p:spPr bwMode="auto">
          <a:xfrm>
            <a:off x="3792538" y="3716339"/>
            <a:ext cx="4267200" cy="731837"/>
          </a:xfrm>
          <a:prstGeom prst="flowChartAlternateProcess">
            <a:avLst/>
          </a:prstGeom>
          <a:noFill/>
          <a:ln w="25400">
            <a:solidFill>
              <a:srgbClr val="FF0000"/>
            </a:solidFill>
            <a:miter lim="800000"/>
            <a:headEnd/>
            <a:tailEnd/>
          </a:ln>
        </p:spPr>
        <p:txBody>
          <a:bodyPr wrap="none" anchor="ctr"/>
          <a:lstStyle/>
          <a:p>
            <a:r>
              <a:rPr lang="en-US" altLang="zh-CN" sz="2800" b="1">
                <a:latin typeface="华文中宋" pitchFamily="2" charset="-122"/>
                <a:ea typeface="华文中宋" pitchFamily="2" charset="-122"/>
              </a:rPr>
              <a:t>B-S</a:t>
            </a:r>
            <a:r>
              <a:rPr lang="zh-CN" altLang="en-US" sz="2800" b="1">
                <a:latin typeface="华文中宋" pitchFamily="2" charset="-122"/>
                <a:ea typeface="华文中宋" pitchFamily="2" charset="-122"/>
              </a:rPr>
              <a:t>定价法</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第十章    期权与期权定价</a:t>
            </a:r>
            <a:endParaRPr lang="zh-CN" altLang="en-US" sz="3600" b="1" dirty="0">
              <a:effectLst>
                <a:outerShdw blurRad="38100" dist="38100" dir="2700000" algn="tl">
                  <a:srgbClr val="C0C0C0"/>
                </a:outerShdw>
              </a:effectLst>
              <a:latin typeface="Arial" charset="0"/>
              <a:ea typeface="黑体" pitchFamily="49" charset="-122"/>
            </a:endParaRPr>
          </a:p>
        </p:txBody>
      </p:sp>
      <p:sp>
        <p:nvSpPr>
          <p:cNvPr id="742405" name="AutoShape 5"/>
          <p:cNvSpPr>
            <a:spLocks noChangeArrowheads="1"/>
          </p:cNvSpPr>
          <p:nvPr/>
        </p:nvSpPr>
        <p:spPr bwMode="auto">
          <a:xfrm>
            <a:off x="3719513" y="1557339"/>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期权概述</a:t>
            </a:r>
          </a:p>
        </p:txBody>
      </p:sp>
      <p:sp>
        <p:nvSpPr>
          <p:cNvPr id="718854" name="AutoShape 5"/>
          <p:cNvSpPr>
            <a:spLocks noChangeArrowheads="1"/>
          </p:cNvSpPr>
          <p:nvPr/>
        </p:nvSpPr>
        <p:spPr bwMode="auto">
          <a:xfrm>
            <a:off x="3792538" y="479742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期权的动态行为</a:t>
            </a:r>
          </a:p>
        </p:txBody>
      </p:sp>
    </p:spTree>
    <p:extLst>
      <p:ext uri="{BB962C8B-B14F-4D97-AF65-F5344CB8AC3E}">
        <p14:creationId xmlns:p14="http://schemas.microsoft.com/office/powerpoint/2010/main" val="2349143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1885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9288" y="260351"/>
            <a:ext cx="7467600" cy="652463"/>
          </a:xfrm>
        </p:spPr>
        <p:txBody>
          <a:bodyPr/>
          <a:lstStyle/>
          <a:p>
            <a:pPr>
              <a:defRPr/>
            </a:pPr>
            <a:r>
              <a:rPr lang="zh-CN" altLang="en-US" sz="3600" b="1" dirty="0">
                <a:latin typeface="黑体" pitchFamily="49" charset="-122"/>
              </a:rPr>
              <a:t>期权的动态行为</a:t>
            </a:r>
            <a:endParaRPr lang="zh-CN" altLang="en-US" sz="3600" dirty="0">
              <a:latin typeface="黑体" pitchFamily="49" charset="-122"/>
            </a:endParaRPr>
          </a:p>
        </p:txBody>
      </p:sp>
      <p:sp>
        <p:nvSpPr>
          <p:cNvPr id="719875" name="TextBox 3"/>
          <p:cNvSpPr txBox="1">
            <a:spLocks noChangeArrowheads="1"/>
          </p:cNvSpPr>
          <p:nvPr/>
        </p:nvSpPr>
        <p:spPr bwMode="auto">
          <a:xfrm>
            <a:off x="1703389" y="1052514"/>
            <a:ext cx="8569325" cy="4401205"/>
          </a:xfrm>
          <a:prstGeom prst="rect">
            <a:avLst/>
          </a:prstGeom>
          <a:noFill/>
          <a:ln w="9525">
            <a:noFill/>
            <a:miter lim="800000"/>
            <a:headEnd/>
            <a:tailEnd/>
          </a:ln>
        </p:spPr>
        <p:txBody>
          <a:bodyPr>
            <a:spAutoFit/>
          </a:bodyPr>
          <a:lstStyle/>
          <a:p>
            <a:pPr algn="l"/>
            <a:r>
              <a:rPr lang="zh-CN" altLang="en-US" sz="2800" b="1">
                <a:latin typeface="Times New Roman" pitchFamily="18" charset="0"/>
                <a:ea typeface="华文细黑" pitchFamily="2" charset="-122"/>
                <a:cs typeface="Times New Roman" pitchFamily="18" charset="0"/>
              </a:rPr>
              <a:t>        </a:t>
            </a:r>
            <a:r>
              <a:rPr lang="en-US" altLang="zh-CN" sz="2800" b="1">
                <a:latin typeface="Times New Roman" pitchFamily="18" charset="0"/>
                <a:ea typeface="华文细黑" pitchFamily="2" charset="-122"/>
                <a:cs typeface="Times New Roman" pitchFamily="18" charset="0"/>
              </a:rPr>
              <a:t>B-S</a:t>
            </a:r>
            <a:r>
              <a:rPr lang="zh-CN" altLang="en-US" sz="2800" b="1">
                <a:latin typeface="Times New Roman" pitchFamily="18" charset="0"/>
                <a:ea typeface="华文细黑" pitchFamily="2" charset="-122"/>
                <a:cs typeface="Times New Roman" pitchFamily="18" charset="0"/>
              </a:rPr>
              <a:t>公式是连续时间的微分法定价（瞬时定价），其中的各种参数（在瞬时）是固定的，现在考察各种参数的变化对</a:t>
            </a:r>
            <a:r>
              <a:rPr lang="en-US" altLang="zh-CN" sz="2800" b="1">
                <a:latin typeface="Times New Roman" pitchFamily="18" charset="0"/>
                <a:ea typeface="华文细黑" pitchFamily="2" charset="-122"/>
                <a:cs typeface="Times New Roman" pitchFamily="18" charset="0"/>
              </a:rPr>
              <a:t>B-S</a:t>
            </a:r>
            <a:r>
              <a:rPr lang="zh-CN" altLang="en-US" sz="2800" b="1">
                <a:latin typeface="Times New Roman" pitchFamily="18" charset="0"/>
                <a:ea typeface="华文细黑" pitchFamily="2" charset="-122"/>
                <a:cs typeface="Times New Roman" pitchFamily="18" charset="0"/>
              </a:rPr>
              <a:t>期权价格的影响（</a:t>
            </a:r>
            <a:r>
              <a:rPr lang="zh-CN" altLang="en-US" sz="2800" b="1">
                <a:solidFill>
                  <a:srgbClr val="FF0000"/>
                </a:solidFill>
                <a:latin typeface="Times New Roman" pitchFamily="18" charset="0"/>
                <a:ea typeface="华文细黑" pitchFamily="2" charset="-122"/>
                <a:cs typeface="Times New Roman" pitchFamily="18" charset="0"/>
              </a:rPr>
              <a:t>比较静态或敏感性分析</a:t>
            </a:r>
            <a:r>
              <a:rPr lang="en-US" altLang="zh-CN" sz="2800" b="1">
                <a:solidFill>
                  <a:srgbClr val="FF0000"/>
                </a:solidFill>
                <a:latin typeface="Times New Roman" pitchFamily="18" charset="0"/>
                <a:ea typeface="华文细黑" pitchFamily="2" charset="-122"/>
                <a:cs typeface="Times New Roman" pitchFamily="18" charset="0"/>
              </a:rPr>
              <a:t>——</a:t>
            </a:r>
            <a:r>
              <a:rPr lang="zh-CN" altLang="en-US" sz="2800" b="1">
                <a:solidFill>
                  <a:srgbClr val="FF0000"/>
                </a:solidFill>
                <a:latin typeface="Times New Roman" pitchFamily="18" charset="0"/>
                <a:ea typeface="华文细黑" pitchFamily="2" charset="-122"/>
                <a:cs typeface="Times New Roman" pitchFamily="18" charset="0"/>
              </a:rPr>
              <a:t>期权的动态行为</a:t>
            </a:r>
            <a:r>
              <a:rPr lang="zh-CN" altLang="en-US" sz="2800" b="1">
                <a:latin typeface="Times New Roman" pitchFamily="18" charset="0"/>
                <a:ea typeface="华文细黑" pitchFamily="2" charset="-122"/>
                <a:cs typeface="Times New Roman" pitchFamily="18" charset="0"/>
              </a:rPr>
              <a:t>）。</a:t>
            </a:r>
            <a:endParaRPr lang="en-US" altLang="zh-CN" sz="2800" b="1">
              <a:latin typeface="Times New Roman" pitchFamily="18" charset="0"/>
              <a:ea typeface="华文细黑" pitchFamily="2" charset="-122"/>
              <a:cs typeface="Times New Roman" pitchFamily="18" charset="0"/>
            </a:endParaRPr>
          </a:p>
          <a:p>
            <a:pPr algn="l"/>
            <a:r>
              <a:rPr lang="zh-CN" altLang="en-US" sz="2800" b="1">
                <a:latin typeface="华文细黑" pitchFamily="2" charset="-122"/>
                <a:ea typeface="华文细黑" pitchFamily="2" charset="-122"/>
                <a:cs typeface="Times New Roman" pitchFamily="18" charset="0"/>
              </a:rPr>
              <a:t>        考察</a:t>
            </a:r>
            <a:r>
              <a:rPr lang="en-US" altLang="zh-CN" sz="2800" b="1">
                <a:latin typeface="华文细黑" pitchFamily="2" charset="-122"/>
                <a:ea typeface="华文细黑" pitchFamily="2" charset="-122"/>
                <a:cs typeface="Times New Roman" pitchFamily="18" charset="0"/>
              </a:rPr>
              <a:t>5</a:t>
            </a:r>
            <a:r>
              <a:rPr lang="zh-CN" altLang="en-US" sz="2800" b="1">
                <a:latin typeface="华文细黑" pitchFamily="2" charset="-122"/>
                <a:ea typeface="华文细黑" pitchFamily="2" charset="-122"/>
                <a:cs typeface="Times New Roman" pitchFamily="18" charset="0"/>
              </a:rPr>
              <a:t>种主要的敏感性指标：</a:t>
            </a:r>
            <a:endParaRPr lang="en-US" altLang="zh-CN" sz="2800" b="1">
              <a:latin typeface="华文细黑" pitchFamily="2" charset="-122"/>
              <a:ea typeface="华文细黑" pitchFamily="2" charset="-122"/>
              <a:cs typeface="Times New Roman" pitchFamily="18" charset="0"/>
            </a:endParaRPr>
          </a:p>
          <a:p>
            <a:pPr algn="l"/>
            <a:r>
              <a:rPr lang="en-US" altLang="zh-CN" sz="2800" b="1">
                <a:latin typeface="华文细黑" pitchFamily="2" charset="-122"/>
                <a:ea typeface="华文细黑" pitchFamily="2" charset="-122"/>
                <a:cs typeface="Times New Roman" pitchFamily="18" charset="0"/>
              </a:rPr>
              <a:t>1.</a:t>
            </a:r>
            <a:r>
              <a:rPr lang="zh-CN" altLang="en-US" sz="2800" b="1">
                <a:latin typeface="华文细黑" pitchFamily="2" charset="-122"/>
                <a:ea typeface="华文细黑" pitchFamily="2" charset="-122"/>
                <a:cs typeface="Times New Roman" pitchFamily="18" charset="0"/>
              </a:rPr>
              <a:t>得尔塔（</a:t>
            </a:r>
            <a:r>
              <a:rPr lang="el-GR" altLang="zh-CN" sz="2800" i="1">
                <a:latin typeface="华文新魏" pitchFamily="2" charset="-122"/>
                <a:ea typeface="华文细黑" pitchFamily="2" charset="-122"/>
                <a:cs typeface="Arial" charset="0"/>
              </a:rPr>
              <a:t>δ</a:t>
            </a:r>
            <a:r>
              <a:rPr lang="zh-CN" altLang="en-US" sz="2800" b="1">
                <a:latin typeface="华文细黑" pitchFamily="2" charset="-122"/>
                <a:ea typeface="华文细黑" pitchFamily="2" charset="-122"/>
                <a:cs typeface="Arial" charset="0"/>
              </a:rPr>
              <a:t>）</a:t>
            </a:r>
            <a:r>
              <a:rPr lang="en-US" altLang="zh-CN" sz="2800" b="1">
                <a:latin typeface="华文细黑" pitchFamily="2" charset="-122"/>
                <a:ea typeface="华文细黑" pitchFamily="2" charset="-122"/>
                <a:cs typeface="Arial" charset="0"/>
              </a:rPr>
              <a:t>-</a:t>
            </a:r>
            <a:r>
              <a:rPr lang="zh-CN" altLang="en-US" sz="2800" b="1">
                <a:latin typeface="华文细黑" pitchFamily="2" charset="-122"/>
                <a:ea typeface="华文细黑" pitchFamily="2" charset="-122"/>
                <a:cs typeface="Arial" charset="0"/>
              </a:rPr>
              <a:t>基础资产价格对期权价值的影响</a:t>
            </a:r>
            <a:endParaRPr lang="en-US" altLang="zh-CN" sz="2800" b="1">
              <a:latin typeface="华文细黑" pitchFamily="2" charset="-122"/>
              <a:ea typeface="华文细黑" pitchFamily="2" charset="-122"/>
              <a:cs typeface="Arial" charset="0"/>
            </a:endParaRPr>
          </a:p>
          <a:p>
            <a:pPr algn="l"/>
            <a:r>
              <a:rPr lang="en-US" altLang="zh-CN" sz="2800" b="1">
                <a:latin typeface="华文细黑" pitchFamily="2" charset="-122"/>
                <a:ea typeface="华文细黑" pitchFamily="2" charset="-122"/>
                <a:cs typeface="Arial" charset="0"/>
              </a:rPr>
              <a:t>2.</a:t>
            </a:r>
            <a:r>
              <a:rPr lang="zh-CN" altLang="en-US" sz="2800" b="1">
                <a:latin typeface="华文细黑" pitchFamily="2" charset="-122"/>
                <a:ea typeface="华文细黑" pitchFamily="2" charset="-122"/>
                <a:cs typeface="Arial" charset="0"/>
              </a:rPr>
              <a:t>伽玛（</a:t>
            </a:r>
            <a:r>
              <a:rPr lang="el-GR" altLang="zh-CN" sz="2800" b="1" i="1">
                <a:latin typeface="宋体" charset="-122"/>
              </a:rPr>
              <a:t>γ</a:t>
            </a:r>
            <a:r>
              <a:rPr lang="zh-CN" altLang="en-US" sz="2800" b="1">
                <a:latin typeface="华文细黑" pitchFamily="2" charset="-122"/>
                <a:ea typeface="华文细黑" pitchFamily="2" charset="-122"/>
              </a:rPr>
              <a:t>）</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基础资产价格对得尔塔（</a:t>
            </a:r>
            <a:r>
              <a:rPr lang="el-GR" altLang="zh-CN" sz="2800" i="1">
                <a:latin typeface="华文新魏" pitchFamily="2" charset="-122"/>
                <a:ea typeface="华文细黑" pitchFamily="2" charset="-122"/>
              </a:rPr>
              <a:t> δ </a:t>
            </a:r>
            <a:r>
              <a:rPr lang="zh-CN" altLang="en-US" sz="2800" b="1">
                <a:latin typeface="华文细黑" pitchFamily="2" charset="-122"/>
                <a:ea typeface="华文细黑" pitchFamily="2" charset="-122"/>
              </a:rPr>
              <a:t>）的影响</a:t>
            </a:r>
            <a:endParaRPr lang="en-US" altLang="zh-CN" sz="2800" b="1">
              <a:latin typeface="华文细黑" pitchFamily="2" charset="-122"/>
              <a:ea typeface="华文细黑" pitchFamily="2" charset="-122"/>
            </a:endParaRPr>
          </a:p>
          <a:p>
            <a:pPr algn="l"/>
            <a:r>
              <a:rPr lang="en-US" altLang="zh-CN" sz="2800" b="1">
                <a:latin typeface="华文细黑" pitchFamily="2" charset="-122"/>
                <a:ea typeface="华文细黑" pitchFamily="2" charset="-122"/>
              </a:rPr>
              <a:t>3.</a:t>
            </a:r>
            <a:r>
              <a:rPr lang="zh-CN" altLang="en-US" sz="2800" b="1">
                <a:latin typeface="华文细黑" pitchFamily="2" charset="-122"/>
                <a:ea typeface="华文细黑" pitchFamily="2" charset="-122"/>
              </a:rPr>
              <a:t>希塔（</a:t>
            </a:r>
            <a:r>
              <a:rPr lang="el-GR" altLang="zh-CN" sz="2800" b="1" i="1">
                <a:latin typeface="Times New Roman" pitchFamily="18" charset="0"/>
                <a:ea typeface="华文细黑" pitchFamily="2" charset="-122"/>
              </a:rPr>
              <a:t> θ </a:t>
            </a:r>
            <a:r>
              <a:rPr lang="zh-CN" altLang="en-US" sz="2800" b="1">
                <a:latin typeface="华文细黑" pitchFamily="2" charset="-122"/>
                <a:ea typeface="华文细黑" pitchFamily="2" charset="-122"/>
              </a:rPr>
              <a:t>）</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期权到期时间变化对期权价值的影响</a:t>
            </a:r>
            <a:endParaRPr lang="en-US" altLang="zh-CN" sz="2800" b="1">
              <a:latin typeface="华文细黑" pitchFamily="2" charset="-122"/>
              <a:ea typeface="华文细黑" pitchFamily="2" charset="-122"/>
            </a:endParaRPr>
          </a:p>
          <a:p>
            <a:pPr algn="l"/>
            <a:r>
              <a:rPr lang="en-US" altLang="zh-CN" sz="2800" b="1">
                <a:latin typeface="华文细黑" pitchFamily="2" charset="-122"/>
                <a:ea typeface="华文细黑" pitchFamily="2" charset="-122"/>
              </a:rPr>
              <a:t>4.</a:t>
            </a:r>
            <a:r>
              <a:rPr lang="zh-CN" altLang="en-US" sz="2800" b="1">
                <a:latin typeface="华文细黑" pitchFamily="2" charset="-122"/>
                <a:ea typeface="华文细黑" pitchFamily="2" charset="-122"/>
              </a:rPr>
              <a:t>维加（</a:t>
            </a:r>
            <a:r>
              <a:rPr lang="el-GR" altLang="zh-CN" sz="2800" b="1" i="1">
                <a:latin typeface="Times New Roman" pitchFamily="18" charset="0"/>
                <a:ea typeface="华文细黑" pitchFamily="2" charset="-122"/>
              </a:rPr>
              <a:t> κ </a:t>
            </a:r>
            <a:r>
              <a:rPr lang="zh-CN" altLang="en-US" sz="2800" b="1">
                <a:latin typeface="华文细黑" pitchFamily="2" charset="-122"/>
                <a:ea typeface="华文细黑" pitchFamily="2" charset="-122"/>
              </a:rPr>
              <a:t>）</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波动率变化对期权价值的影响</a:t>
            </a:r>
            <a:endParaRPr lang="en-US" altLang="zh-CN" sz="2800" b="1">
              <a:latin typeface="华文细黑" pitchFamily="2" charset="-122"/>
              <a:ea typeface="华文细黑" pitchFamily="2" charset="-122"/>
            </a:endParaRPr>
          </a:p>
          <a:p>
            <a:pPr algn="l"/>
            <a:r>
              <a:rPr lang="en-US" altLang="zh-CN" sz="2800" b="1">
                <a:latin typeface="华文细黑" pitchFamily="2" charset="-122"/>
                <a:ea typeface="华文细黑" pitchFamily="2" charset="-122"/>
              </a:rPr>
              <a:t>5.</a:t>
            </a:r>
            <a:r>
              <a:rPr lang="zh-CN" altLang="en-US" sz="2800" b="1">
                <a:latin typeface="华文细黑" pitchFamily="2" charset="-122"/>
                <a:ea typeface="华文细黑" pitchFamily="2" charset="-122"/>
              </a:rPr>
              <a:t>罗（</a:t>
            </a:r>
            <a:r>
              <a:rPr lang="el-GR" altLang="zh-CN" sz="2800" b="1" i="1">
                <a:latin typeface="Times New Roman" pitchFamily="18" charset="0"/>
                <a:ea typeface="华文细黑" pitchFamily="2" charset="-122"/>
              </a:rPr>
              <a:t> ρ </a:t>
            </a:r>
            <a:r>
              <a:rPr lang="zh-CN" altLang="en-US" sz="2800" b="1">
                <a:latin typeface="华文细黑" pitchFamily="2" charset="-122"/>
                <a:ea typeface="华文细黑" pitchFamily="2" charset="-122"/>
              </a:rPr>
              <a:t>）</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无风险利率变化对期权价值的影响</a:t>
            </a:r>
          </a:p>
        </p:txBody>
      </p:sp>
    </p:spTree>
    <p:extLst>
      <p:ext uri="{BB962C8B-B14F-4D97-AF65-F5344CB8AC3E}">
        <p14:creationId xmlns:p14="http://schemas.microsoft.com/office/powerpoint/2010/main" val="389065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9875">
                                            <p:txEl>
                                              <p:pRg st="1" end="1"/>
                                            </p:txEl>
                                          </p:spTgt>
                                        </p:tgtEl>
                                        <p:attrNameLst>
                                          <p:attrName>style.visibility</p:attrName>
                                        </p:attrNameLst>
                                      </p:cBhvr>
                                      <p:to>
                                        <p:strVal val="visible"/>
                                      </p:to>
                                    </p:set>
                                    <p:anim calcmode="lin" valueType="num">
                                      <p:cBhvr additive="base">
                                        <p:cTn id="7" dur="500" fill="hold"/>
                                        <p:tgtEl>
                                          <p:spTgt spid="71987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987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19875">
                                            <p:txEl>
                                              <p:pRg st="2" end="2"/>
                                            </p:txEl>
                                          </p:spTgt>
                                        </p:tgtEl>
                                        <p:attrNameLst>
                                          <p:attrName>style.visibility</p:attrName>
                                        </p:attrNameLst>
                                      </p:cBhvr>
                                      <p:to>
                                        <p:strVal val="visible"/>
                                      </p:to>
                                    </p:set>
                                    <p:anim calcmode="lin" valueType="num">
                                      <p:cBhvr additive="base">
                                        <p:cTn id="11" dur="500" fill="hold"/>
                                        <p:tgtEl>
                                          <p:spTgt spid="71987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9875">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19875">
                                            <p:txEl>
                                              <p:pRg st="3" end="3"/>
                                            </p:txEl>
                                          </p:spTgt>
                                        </p:tgtEl>
                                        <p:attrNameLst>
                                          <p:attrName>style.visibility</p:attrName>
                                        </p:attrNameLst>
                                      </p:cBhvr>
                                      <p:to>
                                        <p:strVal val="visible"/>
                                      </p:to>
                                    </p:set>
                                    <p:anim calcmode="lin" valueType="num">
                                      <p:cBhvr additive="base">
                                        <p:cTn id="15" dur="500" fill="hold"/>
                                        <p:tgtEl>
                                          <p:spTgt spid="719875">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9875">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19875">
                                            <p:txEl>
                                              <p:pRg st="4" end="4"/>
                                            </p:txEl>
                                          </p:spTgt>
                                        </p:tgtEl>
                                        <p:attrNameLst>
                                          <p:attrName>style.visibility</p:attrName>
                                        </p:attrNameLst>
                                      </p:cBhvr>
                                      <p:to>
                                        <p:strVal val="visible"/>
                                      </p:to>
                                    </p:set>
                                    <p:anim calcmode="lin" valueType="num">
                                      <p:cBhvr additive="base">
                                        <p:cTn id="19" dur="500" fill="hold"/>
                                        <p:tgtEl>
                                          <p:spTgt spid="71987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9875">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19875">
                                            <p:txEl>
                                              <p:pRg st="5" end="5"/>
                                            </p:txEl>
                                          </p:spTgt>
                                        </p:tgtEl>
                                        <p:attrNameLst>
                                          <p:attrName>style.visibility</p:attrName>
                                        </p:attrNameLst>
                                      </p:cBhvr>
                                      <p:to>
                                        <p:strVal val="visible"/>
                                      </p:to>
                                    </p:set>
                                    <p:anim calcmode="lin" valueType="num">
                                      <p:cBhvr additive="base">
                                        <p:cTn id="23" dur="500" fill="hold"/>
                                        <p:tgtEl>
                                          <p:spTgt spid="719875">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9875">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19875">
                                            <p:txEl>
                                              <p:pRg st="6" end="6"/>
                                            </p:txEl>
                                          </p:spTgt>
                                        </p:tgtEl>
                                        <p:attrNameLst>
                                          <p:attrName>style.visibility</p:attrName>
                                        </p:attrNameLst>
                                      </p:cBhvr>
                                      <p:to>
                                        <p:strVal val="visible"/>
                                      </p:to>
                                    </p:set>
                                    <p:anim calcmode="lin" valueType="num">
                                      <p:cBhvr additive="base">
                                        <p:cTn id="27" dur="500" fill="hold"/>
                                        <p:tgtEl>
                                          <p:spTgt spid="719875">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198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3"/>
          <p:cNvSpPr>
            <a:spLocks noGrp="1" noChangeArrowheads="1"/>
          </p:cNvSpPr>
          <p:nvPr>
            <p:ph type="body" sz="half" idx="1"/>
          </p:nvPr>
        </p:nvSpPr>
        <p:spPr>
          <a:xfrm>
            <a:off x="1992314" y="1125538"/>
            <a:ext cx="8218487" cy="5111750"/>
          </a:xfrm>
        </p:spPr>
        <p:txBody>
          <a:bodyPr>
            <a:normAutofit fontScale="92500" lnSpcReduction="20000"/>
          </a:bodyPr>
          <a:lstStyle/>
          <a:p>
            <a:r>
              <a:rPr lang="zh-CN" altLang="en-US">
                <a:latin typeface="华文新魏" pitchFamily="2" charset="-122"/>
              </a:rPr>
              <a:t> </a:t>
            </a:r>
            <a:r>
              <a:rPr lang="en-US" altLang="zh-CN">
                <a:latin typeface="华文新魏" pitchFamily="2" charset="-122"/>
              </a:rPr>
              <a:t>1.</a:t>
            </a:r>
            <a:r>
              <a:rPr lang="zh-CN" altLang="en-US" b="1">
                <a:latin typeface="华文细黑" pitchFamily="2" charset="-122"/>
                <a:ea typeface="华文细黑" pitchFamily="2" charset="-122"/>
              </a:rPr>
              <a:t>得尔塔（</a:t>
            </a:r>
            <a:r>
              <a:rPr lang="el-GR" altLang="zh-CN" i="1">
                <a:latin typeface="Times New Roman" pitchFamily="18" charset="0"/>
                <a:cs typeface="Times New Roman" pitchFamily="18" charset="0"/>
              </a:rPr>
              <a:t>δ</a:t>
            </a:r>
            <a:r>
              <a:rPr lang="zh-CN" altLang="en-US" b="1">
                <a:latin typeface="华文细黑" pitchFamily="2" charset="-122"/>
                <a:ea typeface="华文细黑" pitchFamily="2" charset="-122"/>
              </a:rPr>
              <a:t>）</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基础资产价格对期权价值的影响</a:t>
            </a:r>
            <a:endParaRPr lang="en-US" altLang="zh-CN">
              <a:latin typeface="华文新魏" pitchFamily="2" charset="-122"/>
            </a:endParaRPr>
          </a:p>
          <a:p>
            <a:pPr lvl="1"/>
            <a:r>
              <a:rPr lang="zh-CN" altLang="en-US" b="1">
                <a:latin typeface="Times New Roman" pitchFamily="18" charset="0"/>
                <a:ea typeface="华文细黑" pitchFamily="2" charset="-122"/>
                <a:cs typeface="Times New Roman" pitchFamily="18" charset="0"/>
              </a:rPr>
              <a:t>不支付红利的欧式</a:t>
            </a:r>
            <a:r>
              <a:rPr lang="zh-CN" altLang="en-US" b="1">
                <a:solidFill>
                  <a:srgbClr val="FF0000"/>
                </a:solidFill>
                <a:latin typeface="Times New Roman" pitchFamily="18" charset="0"/>
                <a:ea typeface="华文细黑" pitchFamily="2" charset="-122"/>
                <a:cs typeface="Times New Roman" pitchFamily="18" charset="0"/>
              </a:rPr>
              <a:t>看涨期权</a:t>
            </a:r>
            <a:r>
              <a:rPr lang="zh-CN" altLang="en-US" b="1">
                <a:latin typeface="Times New Roman" pitchFamily="18" charset="0"/>
                <a:ea typeface="华文细黑" pitchFamily="2" charset="-122"/>
                <a:cs typeface="Times New Roman" pitchFamily="18" charset="0"/>
              </a:rPr>
              <a:t>的</a:t>
            </a:r>
            <a:r>
              <a:rPr lang="el-GR" altLang="zh-CN" b="1" i="1">
                <a:latin typeface="Times New Roman" pitchFamily="18" charset="0"/>
                <a:ea typeface="华文细黑" pitchFamily="2" charset="-122"/>
                <a:cs typeface="Times New Roman" pitchFamily="18" charset="0"/>
              </a:rPr>
              <a:t>δ</a:t>
            </a:r>
            <a:r>
              <a:rPr lang="zh-CN" altLang="en-US" b="1">
                <a:latin typeface="Times New Roman" pitchFamily="18" charset="0"/>
                <a:ea typeface="华文细黑" pitchFamily="2" charset="-122"/>
                <a:cs typeface="Times New Roman" pitchFamily="18" charset="0"/>
              </a:rPr>
              <a:t>（推导略）</a:t>
            </a:r>
            <a:r>
              <a:rPr lang="en-US" altLang="zh-CN" b="1">
                <a:latin typeface="Times New Roman" pitchFamily="18" charset="0"/>
                <a:ea typeface="华文细黑" pitchFamily="2" charset="-122"/>
                <a:cs typeface="Times New Roman" pitchFamily="18" charset="0"/>
              </a:rPr>
              <a:t>:</a:t>
            </a:r>
          </a:p>
          <a:p>
            <a:endParaRPr lang="en-US" altLang="zh-CN" smtClean="0">
              <a:latin typeface="华文新魏" pitchFamily="2" charset="-122"/>
              <a:cs typeface="Arial" charset="0"/>
            </a:endParaRPr>
          </a:p>
          <a:p>
            <a:endParaRPr lang="en-US" altLang="zh-CN" smtClean="0">
              <a:latin typeface="华文新魏" pitchFamily="2" charset="-122"/>
              <a:cs typeface="Arial" charset="0"/>
            </a:endParaRPr>
          </a:p>
          <a:p>
            <a:pPr>
              <a:buFont typeface="Wingdings" pitchFamily="2" charset="2"/>
              <a:buNone/>
            </a:pPr>
            <a:r>
              <a:rPr lang="zh-CN" altLang="en-US" b="1" i="1" smtClean="0">
                <a:latin typeface="Times New Roman" pitchFamily="18" charset="0"/>
                <a:ea typeface="华文细黑" pitchFamily="2" charset="-122"/>
              </a:rPr>
              <a:t>        </a:t>
            </a:r>
            <a:r>
              <a:rPr lang="el-GR" altLang="zh-CN" b="1" i="1" smtClean="0">
                <a:latin typeface="Times New Roman" pitchFamily="18" charset="0"/>
                <a:ea typeface="华文细黑" pitchFamily="2" charset="-122"/>
              </a:rPr>
              <a:t>δ</a:t>
            </a:r>
            <a:r>
              <a:rPr lang="el-GR" altLang="zh-CN" b="1" baseline="-25000" smtClean="0">
                <a:latin typeface="Times New Roman" pitchFamily="18" charset="0"/>
                <a:ea typeface="华文细黑" pitchFamily="2" charset="-122"/>
              </a:rPr>
              <a:t>C</a:t>
            </a:r>
            <a:r>
              <a:rPr lang="en-US" altLang="zh-CN" b="1" smtClean="0">
                <a:latin typeface="Times New Roman" pitchFamily="18" charset="0"/>
                <a:ea typeface="华文细黑" pitchFamily="2" charset="-122"/>
              </a:rPr>
              <a:t>&gt;</a:t>
            </a:r>
            <a:r>
              <a:rPr lang="el-GR" altLang="zh-CN" b="1" smtClean="0">
                <a:latin typeface="Times New Roman" pitchFamily="18" charset="0"/>
                <a:ea typeface="华文细黑" pitchFamily="2" charset="-122"/>
              </a:rPr>
              <a:t>0</a:t>
            </a:r>
            <a:r>
              <a:rPr lang="zh-CN" altLang="en-US" b="1" smtClean="0">
                <a:latin typeface="Times New Roman" pitchFamily="18" charset="0"/>
                <a:ea typeface="华文细黑" pitchFamily="2" charset="-122"/>
              </a:rPr>
              <a:t>，</a:t>
            </a:r>
            <a:r>
              <a:rPr lang="zh-CN" altLang="en-US" b="1" smtClean="0">
                <a:solidFill>
                  <a:srgbClr val="FF0000"/>
                </a:solidFill>
                <a:latin typeface="Times New Roman" pitchFamily="18" charset="0"/>
                <a:ea typeface="华文细黑" pitchFamily="2" charset="-122"/>
              </a:rPr>
              <a:t>卖出</a:t>
            </a:r>
            <a:r>
              <a:rPr lang="zh-CN" altLang="en-US" b="1" smtClean="0">
                <a:latin typeface="Times New Roman" pitchFamily="18" charset="0"/>
                <a:ea typeface="华文细黑" pitchFamily="2" charset="-122"/>
              </a:rPr>
              <a:t>一份看涨期权，需要</a:t>
            </a:r>
            <a:r>
              <a:rPr lang="zh-CN" altLang="en-US" b="1" smtClean="0">
                <a:solidFill>
                  <a:srgbClr val="FF0000"/>
                </a:solidFill>
                <a:latin typeface="Times New Roman" pitchFamily="18" charset="0"/>
                <a:ea typeface="华文细黑" pitchFamily="2" charset="-122"/>
              </a:rPr>
              <a:t>买入</a:t>
            </a:r>
            <a:r>
              <a:rPr lang="en-US" altLang="zh-CN" b="1" smtClean="0">
                <a:latin typeface="Times New Roman" pitchFamily="18" charset="0"/>
                <a:ea typeface="华文细黑" pitchFamily="2" charset="-122"/>
              </a:rPr>
              <a:t>N(d</a:t>
            </a:r>
            <a:r>
              <a:rPr lang="en-US" altLang="zh-CN" b="1" baseline="-25000" smtClean="0">
                <a:latin typeface="Times New Roman" pitchFamily="18" charset="0"/>
                <a:ea typeface="华文细黑" pitchFamily="2" charset="-122"/>
              </a:rPr>
              <a:t>1</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份股票与其对</a:t>
            </a:r>
            <a:endParaRPr lang="en-US" altLang="zh-CN" b="1" smtClean="0">
              <a:latin typeface="Times New Roman" pitchFamily="18" charset="0"/>
              <a:ea typeface="华文细黑" pitchFamily="2" charset="-122"/>
            </a:endParaRPr>
          </a:p>
          <a:p>
            <a:pPr>
              <a:buFont typeface="Wingdings" pitchFamily="2" charset="2"/>
              <a:buNone/>
            </a:pPr>
            <a:r>
              <a:rPr lang="zh-CN" altLang="en-US" b="1" smtClean="0">
                <a:latin typeface="Times New Roman" pitchFamily="18" charset="0"/>
                <a:ea typeface="华文细黑" pitchFamily="2" charset="-122"/>
              </a:rPr>
              <a:t>冲（套期保值）；</a:t>
            </a:r>
            <a:r>
              <a:rPr lang="el-GR" altLang="zh-CN" b="1" i="1" smtClean="0">
                <a:latin typeface="Times New Roman" pitchFamily="18" charset="0"/>
                <a:ea typeface="华文细黑" pitchFamily="2" charset="-122"/>
              </a:rPr>
              <a:t>δ</a:t>
            </a:r>
            <a:r>
              <a:rPr lang="el-GR" altLang="zh-CN" b="1" baseline="-25000" smtClean="0">
                <a:latin typeface="Times New Roman" pitchFamily="18" charset="0"/>
                <a:ea typeface="华文细黑" pitchFamily="2" charset="-122"/>
              </a:rPr>
              <a:t>C</a:t>
            </a:r>
            <a:r>
              <a:rPr lang="en-US" altLang="zh-CN" b="1" smtClean="0">
                <a:latin typeface="Times New Roman" pitchFamily="18" charset="0"/>
                <a:ea typeface="华文细黑" pitchFamily="2" charset="-122"/>
              </a:rPr>
              <a:t>&gt;</a:t>
            </a:r>
            <a:r>
              <a:rPr lang="el-GR" altLang="zh-CN" b="1" smtClean="0">
                <a:latin typeface="Times New Roman" pitchFamily="18" charset="0"/>
                <a:ea typeface="华文细黑" pitchFamily="2" charset="-122"/>
              </a:rPr>
              <a:t>0</a:t>
            </a:r>
            <a:r>
              <a:rPr lang="zh-CN" altLang="el-GR" b="1" smtClean="0">
                <a:latin typeface="Times New Roman" pitchFamily="18" charset="0"/>
                <a:ea typeface="华文细黑" pitchFamily="2" charset="-122"/>
              </a:rPr>
              <a:t>说明期权价值是股票价格的增函数。</a:t>
            </a:r>
            <a:endParaRPr lang="zh-CN" altLang="en-US" b="1" smtClean="0">
              <a:latin typeface="Times New Roman" pitchFamily="18" charset="0"/>
              <a:ea typeface="华文细黑" pitchFamily="2" charset="-122"/>
            </a:endParaRPr>
          </a:p>
          <a:p>
            <a:pPr lvl="1"/>
            <a:r>
              <a:rPr lang="zh-CN" altLang="en-US" b="1">
                <a:latin typeface="Times New Roman" pitchFamily="18" charset="0"/>
                <a:ea typeface="华文细黑" pitchFamily="2" charset="-122"/>
              </a:rPr>
              <a:t>不支付红利的欧式</a:t>
            </a:r>
            <a:r>
              <a:rPr lang="zh-CN" altLang="en-US" b="1">
                <a:solidFill>
                  <a:srgbClr val="FF0000"/>
                </a:solidFill>
                <a:latin typeface="Times New Roman" pitchFamily="18" charset="0"/>
                <a:ea typeface="华文细黑" pitchFamily="2" charset="-122"/>
              </a:rPr>
              <a:t>看跌期权</a:t>
            </a:r>
            <a:r>
              <a:rPr lang="zh-CN" altLang="en-US" b="1">
                <a:latin typeface="Times New Roman" pitchFamily="18" charset="0"/>
                <a:ea typeface="华文细黑" pitchFamily="2" charset="-122"/>
              </a:rPr>
              <a:t>的</a:t>
            </a:r>
            <a:r>
              <a:rPr lang="el-GR" altLang="zh-CN" b="1" i="1">
                <a:latin typeface="Times New Roman" pitchFamily="18" charset="0"/>
                <a:ea typeface="华文细黑" pitchFamily="2" charset="-122"/>
              </a:rPr>
              <a:t>δ</a:t>
            </a:r>
            <a:r>
              <a:rPr lang="zh-CN" altLang="el-GR" b="1">
                <a:latin typeface="Times New Roman" pitchFamily="18" charset="0"/>
                <a:ea typeface="华文细黑" pitchFamily="2" charset="-122"/>
              </a:rPr>
              <a:t>：</a:t>
            </a:r>
            <a:endParaRPr lang="zh-CN" altLang="en-US" b="1">
              <a:latin typeface="Times New Roman" pitchFamily="18" charset="0"/>
              <a:ea typeface="华文细黑" pitchFamily="2" charset="-122"/>
            </a:endParaRPr>
          </a:p>
          <a:p>
            <a:endParaRPr lang="zh-CN" altLang="en-US" smtClean="0">
              <a:latin typeface="华文新魏" pitchFamily="2" charset="-122"/>
            </a:endParaRPr>
          </a:p>
          <a:p>
            <a:endParaRPr lang="zh-CN" altLang="en-US">
              <a:latin typeface="华文新魏" pitchFamily="2" charset="-122"/>
            </a:endParaRPr>
          </a:p>
          <a:p>
            <a:pPr>
              <a:buFont typeface="Wingdings" pitchFamily="2" charset="2"/>
              <a:buNone/>
            </a:pPr>
            <a:r>
              <a:rPr lang="zh-CN" altLang="en-US" b="1" smtClean="0">
                <a:latin typeface="Times New Roman" pitchFamily="18" charset="0"/>
                <a:ea typeface="华文细黑" pitchFamily="2" charset="-122"/>
              </a:rPr>
              <a:t>        </a:t>
            </a:r>
            <a:r>
              <a:rPr lang="el-GR" altLang="zh-CN" b="1" smtClean="0">
                <a:latin typeface="Times New Roman" pitchFamily="18" charset="0"/>
                <a:ea typeface="华文细黑" pitchFamily="2" charset="-122"/>
              </a:rPr>
              <a:t>δ</a:t>
            </a:r>
            <a:r>
              <a:rPr lang="el-GR" altLang="zh-CN" b="1" baseline="-25000" smtClean="0">
                <a:latin typeface="Times New Roman" pitchFamily="18" charset="0"/>
                <a:ea typeface="华文细黑" pitchFamily="2" charset="-122"/>
              </a:rPr>
              <a:t>P</a:t>
            </a:r>
            <a:r>
              <a:rPr lang="en-US" altLang="zh-CN" b="1" smtClean="0">
                <a:latin typeface="Times New Roman" pitchFamily="18" charset="0"/>
                <a:ea typeface="华文细黑" pitchFamily="2" charset="-122"/>
              </a:rPr>
              <a:t>&lt;</a:t>
            </a:r>
            <a:r>
              <a:rPr lang="el-GR" altLang="zh-CN" b="1" smtClean="0">
                <a:latin typeface="Times New Roman" pitchFamily="18" charset="0"/>
                <a:ea typeface="华文细黑" pitchFamily="2" charset="-122"/>
              </a:rPr>
              <a:t>0</a:t>
            </a:r>
            <a:r>
              <a:rPr lang="zh-CN" altLang="el-GR" b="1" smtClean="0">
                <a:latin typeface="Times New Roman" pitchFamily="18" charset="0"/>
                <a:ea typeface="华文细黑" pitchFamily="2" charset="-122"/>
              </a:rPr>
              <a:t>说明对看跌期权的</a:t>
            </a:r>
            <a:r>
              <a:rPr lang="zh-CN" altLang="el-GR" b="1" smtClean="0">
                <a:solidFill>
                  <a:srgbClr val="FF0000"/>
                </a:solidFill>
                <a:latin typeface="Times New Roman" pitchFamily="18" charset="0"/>
                <a:ea typeface="华文细黑" pitchFamily="2" charset="-122"/>
              </a:rPr>
              <a:t>多头</a:t>
            </a:r>
            <a:r>
              <a:rPr lang="zh-CN" altLang="el-GR" b="1" smtClean="0">
                <a:latin typeface="Times New Roman" pitchFamily="18" charset="0"/>
                <a:ea typeface="华文细黑" pitchFamily="2" charset="-122"/>
              </a:rPr>
              <a:t>来说，要实现对冲，应</a:t>
            </a:r>
            <a:r>
              <a:rPr lang="zh-CN" altLang="el-GR" b="1" smtClean="0">
                <a:solidFill>
                  <a:srgbClr val="FF0000"/>
                </a:solidFill>
                <a:latin typeface="Times New Roman" pitchFamily="18" charset="0"/>
                <a:ea typeface="华文细黑" pitchFamily="2" charset="-122"/>
              </a:rPr>
              <a:t>买进</a:t>
            </a:r>
            <a:endParaRPr lang="en-US" altLang="zh-CN" b="1" smtClean="0">
              <a:solidFill>
                <a:srgbClr val="FF0000"/>
              </a:solidFill>
              <a:latin typeface="Times New Roman" pitchFamily="18" charset="0"/>
              <a:ea typeface="华文细黑" pitchFamily="2" charset="-122"/>
            </a:endParaRPr>
          </a:p>
          <a:p>
            <a:pPr>
              <a:buFont typeface="Wingdings" pitchFamily="2" charset="2"/>
              <a:buNone/>
            </a:pPr>
            <a:r>
              <a:rPr lang="en-US" altLang="zh-CN" b="1" smtClean="0">
                <a:solidFill>
                  <a:srgbClr val="FF0000"/>
                </a:solidFill>
                <a:latin typeface="Times New Roman" pitchFamily="18" charset="0"/>
                <a:ea typeface="华文细黑" pitchFamily="2" charset="-122"/>
              </a:rPr>
              <a:t>|N(d</a:t>
            </a:r>
            <a:r>
              <a:rPr lang="en-US" altLang="zh-CN" b="1" baseline="-25000" smtClean="0">
                <a:solidFill>
                  <a:srgbClr val="FF0000"/>
                </a:solidFill>
                <a:latin typeface="Times New Roman" pitchFamily="18" charset="0"/>
                <a:ea typeface="华文细黑" pitchFamily="2" charset="-122"/>
              </a:rPr>
              <a:t>1</a:t>
            </a:r>
            <a:r>
              <a:rPr lang="en-US" altLang="zh-CN" b="1" smtClean="0">
                <a:solidFill>
                  <a:srgbClr val="FF0000"/>
                </a:solidFill>
                <a:latin typeface="Times New Roman" pitchFamily="18" charset="0"/>
                <a:ea typeface="华文细黑" pitchFamily="2" charset="-122"/>
              </a:rPr>
              <a:t>)-1|</a:t>
            </a:r>
            <a:r>
              <a:rPr lang="zh-CN" altLang="en-US" b="1" smtClean="0">
                <a:latin typeface="Times New Roman" pitchFamily="18" charset="0"/>
                <a:ea typeface="华文细黑" pitchFamily="2" charset="-122"/>
              </a:rPr>
              <a:t>份股票进行套期保值。</a:t>
            </a:r>
          </a:p>
        </p:txBody>
      </p:sp>
      <p:graphicFrame>
        <p:nvGraphicFramePr>
          <p:cNvPr id="126978" name="Object 2"/>
          <p:cNvGraphicFramePr>
            <a:graphicFrameLocks noGrp="1" noChangeAspect="1"/>
          </p:cNvGraphicFramePr>
          <p:nvPr>
            <p:ph sz="quarter" idx="2"/>
          </p:nvPr>
        </p:nvGraphicFramePr>
        <p:xfrm>
          <a:off x="4943476" y="2133600"/>
          <a:ext cx="2232025" cy="865188"/>
        </p:xfrm>
        <a:graphic>
          <a:graphicData uri="http://schemas.openxmlformats.org/presentationml/2006/ole">
            <mc:AlternateContent xmlns:mc="http://schemas.openxmlformats.org/markup-compatibility/2006">
              <mc:Choice xmlns:v="urn:schemas-microsoft-com:vml" Requires="v">
                <p:oleObj spid="_x0000_s20486" name="公式" r:id="rId3" imgW="1066680" imgH="393480" progId="Equation.3">
                  <p:embed/>
                </p:oleObj>
              </mc:Choice>
              <mc:Fallback>
                <p:oleObj name="公式" r:id="rId3" imgW="1066680" imgH="393480" progId="Equation.3">
                  <p:embed/>
                  <p:pic>
                    <p:nvPicPr>
                      <p:cNvPr id="1269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476" y="2133600"/>
                        <a:ext cx="2232025"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79" name="Object 3"/>
          <p:cNvGraphicFramePr>
            <a:graphicFrameLocks noGrp="1" noChangeAspect="1"/>
          </p:cNvGraphicFramePr>
          <p:nvPr>
            <p:ph sz="quarter" idx="3"/>
          </p:nvPr>
        </p:nvGraphicFramePr>
        <p:xfrm>
          <a:off x="4440238" y="4365626"/>
          <a:ext cx="3600450" cy="803275"/>
        </p:xfrm>
        <a:graphic>
          <a:graphicData uri="http://schemas.openxmlformats.org/presentationml/2006/ole">
            <mc:AlternateContent xmlns:mc="http://schemas.openxmlformats.org/markup-compatibility/2006">
              <mc:Choice xmlns:v="urn:schemas-microsoft-com:vml" Requires="v">
                <p:oleObj spid="_x0000_s20487" name="公式" r:id="rId5" imgW="1904760" imgH="393480" progId="Equation.3">
                  <p:embed/>
                </p:oleObj>
              </mc:Choice>
              <mc:Fallback>
                <p:oleObj name="公式" r:id="rId5" imgW="1904760" imgH="393480" progId="Equation.3">
                  <p:embed/>
                  <p:pic>
                    <p:nvPicPr>
                      <p:cNvPr id="1269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0238" y="4365626"/>
                        <a:ext cx="360045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1"/>
          <p:cNvSpPr>
            <a:spLocks noGrp="1"/>
          </p:cNvSpPr>
          <p:nvPr>
            <p:ph type="title"/>
          </p:nvPr>
        </p:nvSpPr>
        <p:spPr>
          <a:xfrm>
            <a:off x="1919288" y="260351"/>
            <a:ext cx="7467600" cy="652463"/>
          </a:xfrm>
        </p:spPr>
        <p:txBody>
          <a:bodyPr/>
          <a:lstStyle/>
          <a:p>
            <a:pPr>
              <a:defRPr/>
            </a:pPr>
            <a:r>
              <a:rPr lang="zh-CN" altLang="en-US" sz="3600" b="1" dirty="0">
                <a:latin typeface="黑体" pitchFamily="49" charset="-122"/>
              </a:rPr>
              <a:t>期权的动态行为</a:t>
            </a:r>
            <a:endParaRPr lang="zh-CN" altLang="en-US" sz="3600" dirty="0">
              <a:latin typeface="黑体" pitchFamily="49" charset="-122"/>
            </a:endParaRPr>
          </a:p>
        </p:txBody>
      </p:sp>
    </p:spTree>
    <p:extLst>
      <p:ext uri="{BB962C8B-B14F-4D97-AF65-F5344CB8AC3E}">
        <p14:creationId xmlns:p14="http://schemas.microsoft.com/office/powerpoint/2010/main" val="120682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774826" y="1196976"/>
            <a:ext cx="8424863" cy="4873625"/>
          </a:xfrm>
        </p:spPr>
        <p:txBody>
          <a:bodyPr>
            <a:normAutofit lnSpcReduction="10000"/>
          </a:bodyPr>
          <a:lstStyle/>
          <a:p>
            <a:pPr eaLnBrk="1" hangingPunct="1">
              <a:defRPr/>
            </a:pPr>
            <a:r>
              <a:rPr lang="zh-CN" altLang="en-US" b="1" dirty="0">
                <a:latin typeface="华文细黑" pitchFamily="2" charset="-122"/>
                <a:ea typeface="华文细黑" pitchFamily="2" charset="-122"/>
              </a:rPr>
              <a:t>期权出售者</a:t>
            </a:r>
          </a:p>
          <a:p>
            <a:pPr lvl="1" eaLnBrk="1" hangingPunct="1">
              <a:defRPr/>
            </a:pPr>
            <a:r>
              <a:rPr lang="zh-CN" altLang="en-US" sz="2800" b="1" dirty="0">
                <a:latin typeface="+mn-ea"/>
              </a:rPr>
              <a:t>期权签发者</a:t>
            </a:r>
          </a:p>
          <a:p>
            <a:pPr lvl="2" eaLnBrk="1" hangingPunct="1">
              <a:defRPr/>
            </a:pPr>
            <a:r>
              <a:rPr lang="zh-CN" altLang="en-US" sz="2800" b="1" dirty="0">
                <a:latin typeface="华文细黑" pitchFamily="2" charset="-122"/>
                <a:ea typeface="华文细黑" pitchFamily="2" charset="-122"/>
              </a:rPr>
              <a:t>在收取期权购买者所支付的期权费之后，就承</a:t>
            </a:r>
            <a:endParaRPr lang="en-US" altLang="zh-CN" sz="2800" b="1" dirty="0">
              <a:latin typeface="华文细黑" pitchFamily="2" charset="-122"/>
              <a:ea typeface="华文细黑" pitchFamily="2" charset="-122"/>
            </a:endParaRPr>
          </a:p>
          <a:p>
            <a:pPr lvl="2" eaLnBrk="1" hangingPunct="1">
              <a:buFont typeface="Wingdings" pitchFamily="2" charset="2"/>
              <a:buNone/>
              <a:defRPr/>
            </a:pPr>
            <a:r>
              <a:rPr lang="zh-CN" altLang="en-US" sz="2800" b="1" dirty="0">
                <a:latin typeface="华文细黑" pitchFamily="2" charset="-122"/>
                <a:ea typeface="华文细黑" pitchFamily="2" charset="-122"/>
              </a:rPr>
              <a:t>担了在规定时间内履行该期权合约的义务</a:t>
            </a:r>
          </a:p>
          <a:p>
            <a:pPr lvl="2" eaLnBrk="1" hangingPunct="1">
              <a:defRPr/>
            </a:pPr>
            <a:r>
              <a:rPr lang="zh-CN" altLang="en-US" sz="2800" b="1" dirty="0">
                <a:latin typeface="华文细黑" pitchFamily="2" charset="-122"/>
                <a:ea typeface="华文细黑" pitchFamily="2" charset="-122"/>
              </a:rPr>
              <a:t>只要在期权合约规定的时间内或特定时间，期</a:t>
            </a:r>
            <a:endParaRPr lang="en-US" altLang="zh-CN" sz="2800" b="1" dirty="0">
              <a:latin typeface="华文细黑" pitchFamily="2" charset="-122"/>
              <a:ea typeface="华文细黑" pitchFamily="2" charset="-122"/>
            </a:endParaRPr>
          </a:p>
          <a:p>
            <a:pPr lvl="2" eaLnBrk="1" hangingPunct="1">
              <a:buFont typeface="Wingdings" pitchFamily="2" charset="2"/>
              <a:buNone/>
              <a:defRPr/>
            </a:pPr>
            <a:r>
              <a:rPr lang="zh-CN" altLang="en-US" sz="2800" b="1" dirty="0">
                <a:latin typeface="华文细黑" pitchFamily="2" charset="-122"/>
                <a:ea typeface="华文细黑" pitchFamily="2" charset="-122"/>
              </a:rPr>
              <a:t>权购买者要求行使权利，则期权出售者就必须无</a:t>
            </a:r>
            <a:endParaRPr lang="en-US" altLang="zh-CN" sz="2800" b="1" dirty="0">
              <a:latin typeface="华文细黑" pitchFamily="2" charset="-122"/>
              <a:ea typeface="华文细黑" pitchFamily="2" charset="-122"/>
            </a:endParaRPr>
          </a:p>
          <a:p>
            <a:pPr lvl="2" eaLnBrk="1" hangingPunct="1">
              <a:buFont typeface="Wingdings" pitchFamily="2" charset="2"/>
              <a:buNone/>
              <a:defRPr/>
            </a:pPr>
            <a:r>
              <a:rPr lang="zh-CN" altLang="en-US" sz="2800" b="1" dirty="0">
                <a:latin typeface="华文细黑" pitchFamily="2" charset="-122"/>
                <a:ea typeface="华文细黑" pitchFamily="2" charset="-122"/>
              </a:rPr>
              <a:t>条件的履行期权合约规定的义务。</a:t>
            </a:r>
          </a:p>
          <a:p>
            <a:pPr lvl="2" eaLnBrk="1" hangingPunct="1">
              <a:defRPr/>
            </a:pPr>
            <a:r>
              <a:rPr lang="zh-CN" altLang="en-US" sz="2800" b="1" dirty="0">
                <a:solidFill>
                  <a:srgbClr val="FF0000"/>
                </a:solidFill>
                <a:latin typeface="华文细黑" pitchFamily="2" charset="-122"/>
                <a:ea typeface="华文细黑" pitchFamily="2" charset="-122"/>
              </a:rPr>
              <a:t>获得权利金（期权费），承担义务，没有权利。</a:t>
            </a:r>
          </a:p>
        </p:txBody>
      </p:sp>
      <p:sp>
        <p:nvSpPr>
          <p:cNvPr id="4"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
        <p:nvSpPr>
          <p:cNvPr id="648196" name="TextBox 4"/>
          <p:cNvSpPr txBox="1">
            <a:spLocks noChangeArrowheads="1"/>
          </p:cNvSpPr>
          <p:nvPr/>
        </p:nvSpPr>
        <p:spPr bwMode="auto">
          <a:xfrm>
            <a:off x="2424113" y="5445126"/>
            <a:ext cx="5256212" cy="523875"/>
          </a:xfrm>
          <a:prstGeom prst="rect">
            <a:avLst/>
          </a:prstGeom>
          <a:noFill/>
          <a:ln w="9525">
            <a:noFill/>
            <a:miter lim="800000"/>
            <a:headEnd/>
            <a:tailEnd/>
          </a:ln>
        </p:spPr>
        <p:txBody>
          <a:bodyPr>
            <a:spAutoFit/>
          </a:bodyPr>
          <a:lstStyle/>
          <a:p>
            <a:pPr algn="l"/>
            <a:r>
              <a:rPr lang="zh-CN" altLang="en-US" sz="2800"/>
              <a:t>期权交易的实质是</a:t>
            </a:r>
            <a:r>
              <a:rPr lang="zh-CN" altLang="en-US" sz="2800">
                <a:solidFill>
                  <a:srgbClr val="FF0000"/>
                </a:solidFill>
              </a:rPr>
              <a:t>选择权的买卖！</a:t>
            </a:r>
          </a:p>
        </p:txBody>
      </p:sp>
    </p:spTree>
    <p:extLst>
      <p:ext uri="{BB962C8B-B14F-4D97-AF65-F5344CB8AC3E}">
        <p14:creationId xmlns:p14="http://schemas.microsoft.com/office/powerpoint/2010/main" val="2594683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8196"/>
                                        </p:tgtEl>
                                        <p:attrNameLst>
                                          <p:attrName>style.visibility</p:attrName>
                                        </p:attrNameLst>
                                      </p:cBhvr>
                                      <p:to>
                                        <p:strVal val="visible"/>
                                      </p:to>
                                    </p:set>
                                    <p:anim calcmode="lin" valueType="num">
                                      <p:cBhvr additive="base">
                                        <p:cTn id="7" dur="500" fill="hold"/>
                                        <p:tgtEl>
                                          <p:spTgt spid="648196"/>
                                        </p:tgtEl>
                                        <p:attrNameLst>
                                          <p:attrName>ppt_x</p:attrName>
                                        </p:attrNameLst>
                                      </p:cBhvr>
                                      <p:tavLst>
                                        <p:tav tm="0">
                                          <p:val>
                                            <p:strVal val="#ppt_x"/>
                                          </p:val>
                                        </p:tav>
                                        <p:tav tm="100000">
                                          <p:val>
                                            <p:strVal val="#ppt_x"/>
                                          </p:val>
                                        </p:tav>
                                      </p:tavLst>
                                    </p:anim>
                                    <p:anim calcmode="lin" valueType="num">
                                      <p:cBhvr additive="base">
                                        <p:cTn id="8" dur="500" fill="hold"/>
                                        <p:tgtEl>
                                          <p:spTgt spid="64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3"/>
          <p:cNvSpPr>
            <a:spLocks noGrp="1" noChangeArrowheads="1"/>
          </p:cNvSpPr>
          <p:nvPr>
            <p:ph type="body" sz="half" idx="1"/>
          </p:nvPr>
        </p:nvSpPr>
        <p:spPr>
          <a:xfrm>
            <a:off x="1703389" y="1700214"/>
            <a:ext cx="8569325" cy="4321175"/>
          </a:xfrm>
        </p:spPr>
        <p:txBody>
          <a:bodyPr>
            <a:normAutofit fontScale="85000" lnSpcReduction="10000"/>
          </a:bodyPr>
          <a:lstStyle/>
          <a:p>
            <a:r>
              <a:rPr lang="el-GR" altLang="zh-CN" b="1" i="1" smtClean="0">
                <a:latin typeface="Times New Roman" pitchFamily="18" charset="0"/>
                <a:ea typeface="华文细黑" pitchFamily="2" charset="-122"/>
                <a:cs typeface="Times New Roman" pitchFamily="18" charset="0"/>
              </a:rPr>
              <a:t>δ</a:t>
            </a:r>
            <a:r>
              <a:rPr lang="zh-CN" altLang="en-US" b="1" smtClean="0">
                <a:latin typeface="Times New Roman" pitchFamily="18" charset="0"/>
                <a:ea typeface="华文细黑" pitchFamily="2" charset="-122"/>
                <a:cs typeface="Times New Roman" pitchFamily="18" charset="0"/>
              </a:rPr>
              <a:t>中性 与</a:t>
            </a:r>
            <a:r>
              <a:rPr lang="el-GR" altLang="zh-CN" b="1" i="1" smtClean="0">
                <a:latin typeface="Times New Roman" pitchFamily="18" charset="0"/>
                <a:ea typeface="华文细黑" pitchFamily="2" charset="-122"/>
                <a:cs typeface="Times New Roman" pitchFamily="18" charset="0"/>
              </a:rPr>
              <a:t>δ</a:t>
            </a:r>
            <a:r>
              <a:rPr lang="zh-CN" altLang="en-US" b="1" smtClean="0">
                <a:latin typeface="Times New Roman" pitchFamily="18" charset="0"/>
                <a:ea typeface="华文细黑" pitchFamily="2" charset="-122"/>
                <a:cs typeface="Times New Roman" pitchFamily="18" charset="0"/>
              </a:rPr>
              <a:t>套期保值</a:t>
            </a:r>
            <a:endParaRPr lang="en-US" altLang="zh-CN" b="1" smtClean="0">
              <a:latin typeface="Times New Roman" pitchFamily="18" charset="0"/>
              <a:ea typeface="华文细黑" pitchFamily="2" charset="-122"/>
              <a:cs typeface="Times New Roman" pitchFamily="18" charset="0"/>
            </a:endParaRPr>
          </a:p>
          <a:p>
            <a:pPr>
              <a:buFont typeface="Wingdings" pitchFamily="2" charset="2"/>
              <a:buNone/>
            </a:pPr>
            <a:r>
              <a:rPr lang="zh-CN" altLang="en-US" b="1" smtClean="0">
                <a:latin typeface="Times New Roman" pitchFamily="18" charset="0"/>
                <a:ea typeface="华文细黑" pitchFamily="2" charset="-122"/>
                <a:cs typeface="Times New Roman" pitchFamily="18" charset="0"/>
              </a:rPr>
              <a:t>    </a:t>
            </a:r>
            <a:r>
              <a:rPr lang="zh-CN" altLang="en-US" b="1" smtClean="0">
                <a:solidFill>
                  <a:srgbClr val="FF0000"/>
                </a:solidFill>
                <a:latin typeface="Times New Roman" pitchFamily="18" charset="0"/>
                <a:ea typeface="华文细黑" pitchFamily="2" charset="-122"/>
                <a:cs typeface="Times New Roman" pitchFamily="18" charset="0"/>
              </a:rPr>
              <a:t>定义</a:t>
            </a:r>
            <a:r>
              <a:rPr lang="en-US" altLang="zh-CN" b="1" smtClean="0">
                <a:solidFill>
                  <a:srgbClr val="FF0000"/>
                </a:solidFill>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当一个资产组合的</a:t>
            </a:r>
            <a:r>
              <a:rPr lang="el-GR" altLang="zh-CN" b="1" i="1" smtClean="0">
                <a:latin typeface="Times New Roman" pitchFamily="18" charset="0"/>
                <a:ea typeface="华文细黑" pitchFamily="2" charset="-122"/>
                <a:cs typeface="Times New Roman" pitchFamily="18" charset="0"/>
              </a:rPr>
              <a:t>δ</a:t>
            </a:r>
            <a:r>
              <a:rPr lang="en-US" altLang="zh-CN" b="1" smtClean="0">
                <a:latin typeface="Times New Roman" pitchFamily="18" charset="0"/>
                <a:ea typeface="华文细黑" pitchFamily="2" charset="-122"/>
                <a:cs typeface="Times New Roman" pitchFamily="18" charset="0"/>
              </a:rPr>
              <a:t>=0</a:t>
            </a:r>
            <a:r>
              <a:rPr lang="zh-CN" altLang="en-US" b="1" smtClean="0">
                <a:latin typeface="Times New Roman" pitchFamily="18" charset="0"/>
                <a:ea typeface="华文细黑" pitchFamily="2" charset="-122"/>
                <a:cs typeface="Times New Roman" pitchFamily="18" charset="0"/>
              </a:rPr>
              <a:t>时</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称之为</a:t>
            </a:r>
            <a:r>
              <a:rPr lang="el-GR" altLang="zh-CN" b="1" i="1" smtClean="0">
                <a:latin typeface="Times New Roman" pitchFamily="18" charset="0"/>
                <a:ea typeface="华文细黑" pitchFamily="2" charset="-122"/>
                <a:cs typeface="Times New Roman" pitchFamily="18" charset="0"/>
              </a:rPr>
              <a:t>δ</a:t>
            </a:r>
            <a:r>
              <a:rPr lang="zh-CN" altLang="en-US" b="1" smtClean="0">
                <a:latin typeface="Times New Roman" pitchFamily="18" charset="0"/>
                <a:ea typeface="华文细黑" pitchFamily="2" charset="-122"/>
                <a:cs typeface="Times New Roman" pitchFamily="18" charset="0"/>
              </a:rPr>
              <a:t>中性 </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也称为</a:t>
            </a:r>
            <a:r>
              <a:rPr lang="el-GR" altLang="zh-CN" b="1" i="1" smtClean="0">
                <a:latin typeface="Times New Roman" pitchFamily="18" charset="0"/>
                <a:ea typeface="华文细黑" pitchFamily="2" charset="-122"/>
                <a:cs typeface="Times New Roman" pitchFamily="18" charset="0"/>
              </a:rPr>
              <a:t>δ</a:t>
            </a:r>
            <a:r>
              <a:rPr lang="zh-CN" altLang="en-US" b="1" smtClean="0">
                <a:latin typeface="Times New Roman" pitchFamily="18" charset="0"/>
                <a:ea typeface="华文细黑" pitchFamily="2" charset="-122"/>
                <a:cs typeface="Times New Roman" pitchFamily="18" charset="0"/>
              </a:rPr>
              <a:t>对冲或</a:t>
            </a:r>
            <a:r>
              <a:rPr lang="el-GR" altLang="zh-CN" b="1" i="1" smtClean="0">
                <a:latin typeface="Times New Roman" pitchFamily="18" charset="0"/>
                <a:ea typeface="华文细黑" pitchFamily="2" charset="-122"/>
                <a:cs typeface="Times New Roman" pitchFamily="18" charset="0"/>
              </a:rPr>
              <a:t>δ</a:t>
            </a:r>
            <a:endParaRPr lang="en-US" altLang="zh-CN" b="1" i="1" smtClean="0">
              <a:latin typeface="Times New Roman" pitchFamily="18" charset="0"/>
              <a:ea typeface="华文细黑" pitchFamily="2" charset="-122"/>
              <a:cs typeface="Times New Roman" pitchFamily="18" charset="0"/>
            </a:endParaRPr>
          </a:p>
          <a:p>
            <a:pPr>
              <a:buFont typeface="Wingdings" pitchFamily="2" charset="2"/>
              <a:buNone/>
            </a:pPr>
            <a:r>
              <a:rPr lang="zh-CN" altLang="en-US" b="1" smtClean="0">
                <a:latin typeface="Times New Roman" pitchFamily="18" charset="0"/>
                <a:ea typeface="华文细黑" pitchFamily="2" charset="-122"/>
                <a:cs typeface="Times New Roman" pitchFamily="18" charset="0"/>
              </a:rPr>
              <a:t>保值</a:t>
            </a:r>
            <a:r>
              <a:rPr lang="en-US" altLang="zh-CN" b="1" smtClean="0">
                <a:latin typeface="Times New Roman" pitchFamily="18" charset="0"/>
                <a:ea typeface="华文细黑" pitchFamily="2" charset="-122"/>
                <a:cs typeface="Times New Roman" pitchFamily="18" charset="0"/>
              </a:rPr>
              <a:t>(</a:t>
            </a:r>
            <a:r>
              <a:rPr lang="zh-CN" altLang="en-US" b="1" smtClean="0">
                <a:solidFill>
                  <a:srgbClr val="FF0000"/>
                </a:solidFill>
                <a:latin typeface="Times New Roman" pitchFamily="18" charset="0"/>
                <a:ea typeface="华文细黑" pitchFamily="2" charset="-122"/>
                <a:cs typeface="Times New Roman" pitchFamily="18" charset="0"/>
              </a:rPr>
              <a:t>瞬时套期保值</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即该组合的价值不随标的资产价格变化而</a:t>
            </a:r>
            <a:endParaRPr lang="en-US" altLang="zh-CN" b="1" smtClean="0">
              <a:latin typeface="Times New Roman" pitchFamily="18" charset="0"/>
              <a:ea typeface="华文细黑" pitchFamily="2" charset="-122"/>
              <a:cs typeface="Times New Roman" pitchFamily="18" charset="0"/>
            </a:endParaRPr>
          </a:p>
          <a:p>
            <a:pPr>
              <a:buFont typeface="Wingdings" pitchFamily="2" charset="2"/>
              <a:buNone/>
            </a:pPr>
            <a:r>
              <a:rPr lang="zh-CN" altLang="en-US" b="1" smtClean="0">
                <a:latin typeface="Times New Roman" pitchFamily="18" charset="0"/>
                <a:ea typeface="华文细黑" pitchFamily="2" charset="-122"/>
                <a:cs typeface="Times New Roman" pitchFamily="18" charset="0"/>
              </a:rPr>
              <a:t>变化。</a:t>
            </a:r>
            <a:endParaRPr lang="en-US" altLang="zh-CN" b="1" smtClean="0">
              <a:latin typeface="Times New Roman" pitchFamily="18" charset="0"/>
              <a:ea typeface="华文细黑" pitchFamily="2" charset="-122"/>
              <a:cs typeface="Times New Roman" pitchFamily="18" charset="0"/>
            </a:endParaRPr>
          </a:p>
          <a:p>
            <a:pPr>
              <a:buFont typeface="Wingdings" pitchFamily="2" charset="2"/>
              <a:buNone/>
            </a:pPr>
            <a:r>
              <a:rPr lang="zh-CN" altLang="en-US" b="1" smtClean="0">
                <a:latin typeface="Times New Roman" pitchFamily="18" charset="0"/>
                <a:ea typeface="华文细黑" pitchFamily="2" charset="-122"/>
                <a:cs typeface="Times New Roman" pitchFamily="18" charset="0"/>
              </a:rPr>
              <a:t>    资产组合的                    ，</a:t>
            </a:r>
            <a:r>
              <a:rPr lang="en-US" altLang="zh-CN" b="1" i="1" smtClean="0">
                <a:latin typeface="Times New Roman" pitchFamily="18" charset="0"/>
                <a:ea typeface="华文细黑" pitchFamily="2" charset="-122"/>
                <a:cs typeface="Times New Roman" pitchFamily="18" charset="0"/>
              </a:rPr>
              <a:t>w</a:t>
            </a:r>
            <a:r>
              <a:rPr lang="en-US" altLang="zh-CN" sz="1400" b="1" i="1">
                <a:latin typeface="Times New Roman" pitchFamily="18" charset="0"/>
                <a:ea typeface="华文细黑" pitchFamily="2" charset="-122"/>
                <a:cs typeface="Times New Roman" pitchFamily="18" charset="0"/>
              </a:rPr>
              <a:t>i</a:t>
            </a:r>
            <a:r>
              <a:rPr lang="zh-CN" altLang="en-US" b="1" smtClean="0">
                <a:latin typeface="Times New Roman" pitchFamily="18" charset="0"/>
                <a:ea typeface="华文细黑" pitchFamily="2" charset="-122"/>
                <a:cs typeface="Times New Roman" pitchFamily="18" charset="0"/>
              </a:rPr>
              <a:t>为资产</a:t>
            </a:r>
            <a:r>
              <a:rPr lang="en-US" altLang="zh-CN" b="1" i="1" smtClean="0">
                <a:latin typeface="Times New Roman" pitchFamily="18" charset="0"/>
                <a:ea typeface="华文细黑" pitchFamily="2" charset="-122"/>
                <a:cs typeface="Times New Roman" pitchFamily="18" charset="0"/>
              </a:rPr>
              <a:t>i</a:t>
            </a:r>
            <a:r>
              <a:rPr lang="zh-CN" altLang="en-US" b="1" smtClean="0">
                <a:latin typeface="Times New Roman" pitchFamily="18" charset="0"/>
                <a:ea typeface="华文细黑" pitchFamily="2" charset="-122"/>
                <a:cs typeface="Times New Roman" pitchFamily="18" charset="0"/>
              </a:rPr>
              <a:t>在组合中所占的比例，</a:t>
            </a:r>
            <a:r>
              <a:rPr lang="el-GR" altLang="zh-CN" b="1" i="1" smtClean="0">
                <a:latin typeface="Times New Roman" pitchFamily="18" charset="0"/>
                <a:ea typeface="华文细黑" pitchFamily="2" charset="-122"/>
                <a:cs typeface="Times New Roman" pitchFamily="18" charset="0"/>
              </a:rPr>
              <a:t> δ</a:t>
            </a:r>
            <a:r>
              <a:rPr lang="en-US" altLang="zh-CN" sz="1400" b="1" i="1">
                <a:latin typeface="Times New Roman" pitchFamily="18" charset="0"/>
                <a:ea typeface="华文细黑" pitchFamily="2" charset="-122"/>
                <a:cs typeface="Times New Roman" pitchFamily="18" charset="0"/>
              </a:rPr>
              <a:t>i</a:t>
            </a:r>
            <a:endParaRPr lang="en-US" altLang="zh-CN" b="1" i="1" smtClean="0">
              <a:latin typeface="Times New Roman" pitchFamily="18" charset="0"/>
              <a:ea typeface="华文细黑" pitchFamily="2" charset="-122"/>
              <a:cs typeface="Times New Roman" pitchFamily="18" charset="0"/>
            </a:endParaRPr>
          </a:p>
          <a:p>
            <a:pPr>
              <a:buFont typeface="Wingdings" pitchFamily="2" charset="2"/>
              <a:buNone/>
            </a:pPr>
            <a:r>
              <a:rPr lang="zh-CN" altLang="en-US" b="1" smtClean="0">
                <a:latin typeface="Times New Roman" pitchFamily="18" charset="0"/>
                <a:ea typeface="华文细黑" pitchFamily="2" charset="-122"/>
                <a:cs typeface="Times New Roman" pitchFamily="18" charset="0"/>
              </a:rPr>
              <a:t>为资产</a:t>
            </a:r>
            <a:r>
              <a:rPr lang="en-US" altLang="zh-CN" b="1" i="1" smtClean="0">
                <a:latin typeface="Times New Roman" pitchFamily="18" charset="0"/>
                <a:ea typeface="华文细黑" pitchFamily="2" charset="-122"/>
                <a:cs typeface="Times New Roman" pitchFamily="18" charset="0"/>
              </a:rPr>
              <a:t>i</a:t>
            </a:r>
            <a:r>
              <a:rPr lang="zh-CN" altLang="en-US" b="1" smtClean="0">
                <a:latin typeface="Times New Roman" pitchFamily="18" charset="0"/>
                <a:ea typeface="华文细黑" pitchFamily="2" charset="-122"/>
                <a:cs typeface="Times New Roman" pitchFamily="18" charset="0"/>
              </a:rPr>
              <a:t>的</a:t>
            </a:r>
            <a:r>
              <a:rPr lang="el-GR" altLang="zh-CN" b="1" i="1" smtClean="0">
                <a:latin typeface="Times New Roman" pitchFamily="18" charset="0"/>
                <a:ea typeface="华文细黑" pitchFamily="2" charset="-122"/>
                <a:cs typeface="Times New Roman" pitchFamily="18" charset="0"/>
              </a:rPr>
              <a:t>δ</a:t>
            </a:r>
            <a:r>
              <a:rPr lang="zh-CN" altLang="en-US" b="1" smtClean="0">
                <a:latin typeface="Times New Roman" pitchFamily="18" charset="0"/>
                <a:ea typeface="华文细黑" pitchFamily="2" charset="-122"/>
                <a:cs typeface="Times New Roman" pitchFamily="18" charset="0"/>
              </a:rPr>
              <a:t>值。</a:t>
            </a:r>
            <a:endParaRPr lang="en-US" altLang="zh-CN" b="1" smtClean="0">
              <a:latin typeface="Times New Roman" pitchFamily="18" charset="0"/>
              <a:ea typeface="华文细黑" pitchFamily="2" charset="-122"/>
              <a:cs typeface="Times New Roman" pitchFamily="18" charset="0"/>
            </a:endParaRPr>
          </a:p>
          <a:p>
            <a:pPr>
              <a:buFont typeface="Wingdings" pitchFamily="2" charset="2"/>
              <a:buNone/>
            </a:pPr>
            <a:r>
              <a:rPr lang="zh-CN" altLang="en-US" smtClean="0">
                <a:solidFill>
                  <a:srgbClr val="FF0000"/>
                </a:solidFill>
                <a:latin typeface="华文新魏" pitchFamily="2" charset="-122"/>
                <a:ea typeface="华文细黑" pitchFamily="2" charset="-122"/>
                <a:cs typeface="Arial" charset="0"/>
              </a:rPr>
              <a:t>    </a:t>
            </a:r>
            <a:r>
              <a:rPr lang="zh-CN" altLang="en-US" b="1" smtClean="0">
                <a:latin typeface="华文新魏" pitchFamily="2" charset="-122"/>
                <a:ea typeface="华文细黑" pitchFamily="2" charset="-122"/>
                <a:cs typeface="Arial" charset="0"/>
              </a:rPr>
              <a:t>标的资产的恒为</a:t>
            </a:r>
            <a:r>
              <a:rPr lang="en-US" altLang="zh-CN" b="1" smtClean="0">
                <a:latin typeface="华文新魏" pitchFamily="2" charset="-122"/>
                <a:ea typeface="华文细黑" pitchFamily="2" charset="-122"/>
                <a:cs typeface="Arial" charset="0"/>
              </a:rPr>
              <a:t>1</a:t>
            </a:r>
            <a:r>
              <a:rPr lang="zh-CN" altLang="en-US" b="1" smtClean="0">
                <a:solidFill>
                  <a:srgbClr val="FF0000"/>
                </a:solidFill>
                <a:latin typeface="华文新魏" pitchFamily="2" charset="-122"/>
                <a:ea typeface="华文细黑" pitchFamily="2" charset="-122"/>
                <a:cs typeface="Arial" charset="0"/>
              </a:rPr>
              <a:t>（为什么？）</a:t>
            </a:r>
            <a:r>
              <a:rPr lang="zh-CN" altLang="en-US" b="1" smtClean="0">
                <a:latin typeface="华文新魏" pitchFamily="2" charset="-122"/>
                <a:ea typeface="华文细黑" pitchFamily="2" charset="-122"/>
                <a:cs typeface="Arial" charset="0"/>
              </a:rPr>
              <a:t>。</a:t>
            </a:r>
            <a:endParaRPr lang="en-US" altLang="zh-CN" b="1" smtClean="0">
              <a:latin typeface="华文新魏" pitchFamily="2" charset="-122"/>
              <a:ea typeface="华文细黑" pitchFamily="2" charset="-122"/>
              <a:cs typeface="Arial" charset="0"/>
            </a:endParaRPr>
          </a:p>
          <a:p>
            <a:pPr>
              <a:buFont typeface="Wingdings" pitchFamily="2" charset="2"/>
              <a:buNone/>
            </a:pPr>
            <a:r>
              <a:rPr lang="zh-CN" altLang="en-US" smtClean="0">
                <a:solidFill>
                  <a:srgbClr val="FF0000"/>
                </a:solidFill>
                <a:latin typeface="华文新魏" pitchFamily="2" charset="-122"/>
                <a:ea typeface="华文细黑" pitchFamily="2" charset="-122"/>
                <a:cs typeface="Arial" charset="0"/>
              </a:rPr>
              <a:t>    </a:t>
            </a:r>
            <a:r>
              <a:rPr lang="zh-CN" altLang="en-US" b="1" smtClean="0">
                <a:solidFill>
                  <a:srgbClr val="FF0000"/>
                </a:solidFill>
                <a:latin typeface="Times New Roman" pitchFamily="18" charset="0"/>
                <a:ea typeface="华文细黑" pitchFamily="2" charset="-122"/>
                <a:cs typeface="Times New Roman" pitchFamily="18" charset="0"/>
              </a:rPr>
              <a:t>注意</a:t>
            </a:r>
            <a:r>
              <a:rPr lang="en-US" altLang="zh-CN" b="1" smtClean="0">
                <a:solidFill>
                  <a:srgbClr val="FF0000"/>
                </a:solidFill>
                <a:latin typeface="Times New Roman" pitchFamily="18" charset="0"/>
                <a:ea typeface="华文细黑" pitchFamily="2" charset="-122"/>
                <a:cs typeface="Times New Roman" pitchFamily="18" charset="0"/>
              </a:rPr>
              <a:t>:</a:t>
            </a:r>
            <a:r>
              <a:rPr lang="el-GR" altLang="zh-CN" b="1" i="1" smtClean="0">
                <a:latin typeface="Times New Roman" pitchFamily="18" charset="0"/>
                <a:ea typeface="华文细黑" pitchFamily="2" charset="-122"/>
                <a:cs typeface="Times New Roman" pitchFamily="18" charset="0"/>
              </a:rPr>
              <a:t>δ</a:t>
            </a:r>
            <a:r>
              <a:rPr lang="zh-CN" altLang="en-US" b="1" smtClean="0">
                <a:latin typeface="Times New Roman" pitchFamily="18" charset="0"/>
                <a:ea typeface="华文细黑" pitchFamily="2" charset="-122"/>
                <a:cs typeface="Times New Roman" pitchFamily="18" charset="0"/>
              </a:rPr>
              <a:t>保值</a:t>
            </a:r>
            <a:r>
              <a:rPr lang="en-US" altLang="zh-CN" b="1" smtClean="0">
                <a:latin typeface="Times New Roman" pitchFamily="18" charset="0"/>
                <a:ea typeface="华文细黑" pitchFamily="2" charset="-122"/>
                <a:cs typeface="Times New Roman" pitchFamily="18" charset="0"/>
              </a:rPr>
              <a:t>(</a:t>
            </a:r>
            <a:r>
              <a:rPr lang="zh-CN" altLang="en-US" b="1" smtClean="0">
                <a:solidFill>
                  <a:srgbClr val="FF0000"/>
                </a:solidFill>
                <a:latin typeface="Times New Roman" pitchFamily="18" charset="0"/>
                <a:ea typeface="华文细黑" pitchFamily="2" charset="-122"/>
                <a:cs typeface="Times New Roman" pitchFamily="18" charset="0"/>
              </a:rPr>
              <a:t>瞬时套期保值</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仅在一个很短的时间</a:t>
            </a:r>
            <a:r>
              <a:rPr lang="en-US" altLang="zh-CN" b="1" smtClean="0">
                <a:latin typeface="Times New Roman" pitchFamily="18" charset="0"/>
                <a:ea typeface="华文细黑" pitchFamily="2" charset="-122"/>
                <a:cs typeface="Times New Roman" pitchFamily="18" charset="0"/>
              </a:rPr>
              <a:t>(</a:t>
            </a:r>
            <a:r>
              <a:rPr lang="en-US" altLang="zh-CN" b="1" i="1" smtClean="0">
                <a:latin typeface="Times New Roman" pitchFamily="18" charset="0"/>
                <a:ea typeface="华文细黑" pitchFamily="2" charset="-122"/>
                <a:cs typeface="Times New Roman" pitchFamily="18" charset="0"/>
              </a:rPr>
              <a:t>dt</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内成立</a:t>
            </a:r>
            <a:r>
              <a:rPr lang="en-US" altLang="zh-CN" b="1" smtClean="0">
                <a:latin typeface="Times New Roman" pitchFamily="18" charset="0"/>
                <a:ea typeface="华文细黑" pitchFamily="2" charset="-122"/>
                <a:cs typeface="Times New Roman" pitchFamily="18" charset="0"/>
              </a:rPr>
              <a:t>, </a:t>
            </a:r>
            <a:r>
              <a:rPr lang="zh-CN" altLang="en-US" b="1" smtClean="0">
                <a:solidFill>
                  <a:srgbClr val="FF0000"/>
                </a:solidFill>
                <a:latin typeface="Times New Roman" pitchFamily="18" charset="0"/>
                <a:ea typeface="华文细黑" pitchFamily="2" charset="-122"/>
                <a:cs typeface="Times New Roman" pitchFamily="18" charset="0"/>
              </a:rPr>
              <a:t>故</a:t>
            </a:r>
            <a:endParaRPr lang="en-US" altLang="zh-CN" b="1" smtClean="0">
              <a:solidFill>
                <a:srgbClr val="FF0000"/>
              </a:solidFill>
              <a:latin typeface="Times New Roman" pitchFamily="18" charset="0"/>
              <a:ea typeface="华文细黑" pitchFamily="2" charset="-122"/>
              <a:cs typeface="Times New Roman" pitchFamily="18" charset="0"/>
            </a:endParaRPr>
          </a:p>
          <a:p>
            <a:pPr>
              <a:buFont typeface="Wingdings" pitchFamily="2" charset="2"/>
              <a:buNone/>
            </a:pPr>
            <a:r>
              <a:rPr lang="zh-CN" altLang="en-US" b="1" smtClean="0">
                <a:solidFill>
                  <a:srgbClr val="FF0000"/>
                </a:solidFill>
                <a:latin typeface="Times New Roman" pitchFamily="18" charset="0"/>
                <a:ea typeface="华文细黑" pitchFamily="2" charset="-122"/>
                <a:cs typeface="Times New Roman" pitchFamily="18" charset="0"/>
              </a:rPr>
              <a:t>要及时进行动态调整，进而要在手续费和保值收益之间权衡。 </a:t>
            </a:r>
            <a:endParaRPr lang="en-US" altLang="zh-CN" b="1" smtClean="0">
              <a:solidFill>
                <a:srgbClr val="FF0000"/>
              </a:solidFill>
              <a:latin typeface="Times New Roman" pitchFamily="18" charset="0"/>
              <a:ea typeface="华文细黑" pitchFamily="2" charset="-122"/>
              <a:cs typeface="Times New Roman" pitchFamily="18" charset="0"/>
            </a:endParaRPr>
          </a:p>
          <a:p>
            <a:endParaRPr lang="en-US" altLang="zh-CN" smtClean="0">
              <a:latin typeface="华文新魏" pitchFamily="2" charset="-122"/>
              <a:cs typeface="Arial" charset="0"/>
            </a:endParaRPr>
          </a:p>
          <a:p>
            <a:endParaRPr lang="en-US" altLang="zh-CN" smtClean="0">
              <a:latin typeface="华文新魏" pitchFamily="2" charset="-122"/>
              <a:cs typeface="Arial" charset="0"/>
            </a:endParaRPr>
          </a:p>
          <a:p>
            <a:endParaRPr lang="zh-CN" altLang="en-US" smtClean="0">
              <a:latin typeface="华文新魏" pitchFamily="2" charset="-122"/>
            </a:endParaRPr>
          </a:p>
          <a:p>
            <a:endParaRPr lang="zh-CN" altLang="en-US">
              <a:latin typeface="华文新魏" pitchFamily="2" charset="-122"/>
            </a:endParaRPr>
          </a:p>
        </p:txBody>
      </p:sp>
      <p:sp>
        <p:nvSpPr>
          <p:cNvPr id="9" name="标题 1"/>
          <p:cNvSpPr>
            <a:spLocks noGrp="1"/>
          </p:cNvSpPr>
          <p:nvPr>
            <p:ph type="title"/>
          </p:nvPr>
        </p:nvSpPr>
        <p:spPr>
          <a:xfrm>
            <a:off x="1919288" y="404813"/>
            <a:ext cx="7467600" cy="652462"/>
          </a:xfrm>
        </p:spPr>
        <p:txBody>
          <a:bodyPr/>
          <a:lstStyle/>
          <a:p>
            <a:pPr>
              <a:defRPr/>
            </a:pPr>
            <a:r>
              <a:rPr lang="zh-CN" altLang="en-US" sz="3600" b="1" dirty="0">
                <a:latin typeface="黑体" pitchFamily="49" charset="-122"/>
              </a:rPr>
              <a:t>期权的动态行为</a:t>
            </a:r>
            <a:endParaRPr lang="zh-CN" altLang="en-US" sz="3600" dirty="0">
              <a:latin typeface="黑体" pitchFamily="49" charset="-122"/>
            </a:endParaRPr>
          </a:p>
        </p:txBody>
      </p:sp>
      <p:graphicFrame>
        <p:nvGraphicFramePr>
          <p:cNvPr id="128002" name="Object 4"/>
          <p:cNvGraphicFramePr>
            <a:graphicFrameLocks noChangeAspect="1"/>
          </p:cNvGraphicFramePr>
          <p:nvPr/>
        </p:nvGraphicFramePr>
        <p:xfrm>
          <a:off x="3648075" y="3284538"/>
          <a:ext cx="1511300" cy="919162"/>
        </p:xfrm>
        <a:graphic>
          <a:graphicData uri="http://schemas.openxmlformats.org/presentationml/2006/ole">
            <mc:AlternateContent xmlns:mc="http://schemas.openxmlformats.org/markup-compatibility/2006">
              <mc:Choice xmlns:v="urn:schemas-microsoft-com:vml" Requires="v">
                <p:oleObj spid="_x0000_s21508" name="Equation" r:id="rId3" imgW="711000" imgH="431640" progId="Equation.DSMT4">
                  <p:embed/>
                </p:oleObj>
              </mc:Choice>
              <mc:Fallback>
                <p:oleObj name="Equation" r:id="rId3" imgW="711000" imgH="431640" progId="Equation.DSMT4">
                  <p:embed/>
                  <p:pic>
                    <p:nvPicPr>
                      <p:cNvPr id="12800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3284538"/>
                        <a:ext cx="1511300"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122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0898">
                                            <p:txEl>
                                              <p:pRg st="6" end="6"/>
                                            </p:txEl>
                                          </p:spTgt>
                                        </p:tgtEl>
                                        <p:attrNameLst>
                                          <p:attrName>style.visibility</p:attrName>
                                        </p:attrNameLst>
                                      </p:cBhvr>
                                      <p:to>
                                        <p:strVal val="visible"/>
                                      </p:to>
                                    </p:set>
                                    <p:animEffect transition="in" filter="blinds(horizontal)">
                                      <p:cBhvr>
                                        <p:cTn id="7" dur="500"/>
                                        <p:tgtEl>
                                          <p:spTgt spid="72089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0898">
                                            <p:txEl>
                                              <p:pRg st="7" end="7"/>
                                            </p:txEl>
                                          </p:spTgt>
                                        </p:tgtEl>
                                        <p:attrNameLst>
                                          <p:attrName>style.visibility</p:attrName>
                                        </p:attrNameLst>
                                      </p:cBhvr>
                                      <p:to>
                                        <p:strVal val="visible"/>
                                      </p:to>
                                    </p:set>
                                    <p:animEffect transition="in" filter="blinds(horizontal)">
                                      <p:cBhvr>
                                        <p:cTn id="12" dur="500"/>
                                        <p:tgtEl>
                                          <p:spTgt spid="720898">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20898">
                                            <p:txEl>
                                              <p:pRg st="8" end="8"/>
                                            </p:txEl>
                                          </p:spTgt>
                                        </p:tgtEl>
                                        <p:attrNameLst>
                                          <p:attrName>style.visibility</p:attrName>
                                        </p:attrNameLst>
                                      </p:cBhvr>
                                      <p:to>
                                        <p:strVal val="visible"/>
                                      </p:to>
                                    </p:set>
                                    <p:animEffect transition="in" filter="blinds(horizontal)">
                                      <p:cBhvr>
                                        <p:cTn id="15" dur="500"/>
                                        <p:tgtEl>
                                          <p:spTgt spid="7208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3"/>
          <p:cNvSpPr>
            <a:spLocks noGrp="1" noChangeArrowheads="1"/>
          </p:cNvSpPr>
          <p:nvPr>
            <p:ph type="body" sz="half" idx="1"/>
          </p:nvPr>
        </p:nvSpPr>
        <p:spPr>
          <a:xfrm>
            <a:off x="1703388" y="1412876"/>
            <a:ext cx="8640762" cy="5040313"/>
          </a:xfrm>
        </p:spPr>
        <p:txBody>
          <a:bodyPr>
            <a:normAutofit lnSpcReduction="10000"/>
          </a:bodyPr>
          <a:lstStyle/>
          <a:p>
            <a:r>
              <a:rPr lang="el-GR" altLang="zh-CN" b="1" i="1">
                <a:latin typeface="Times New Roman" pitchFamily="18" charset="0"/>
                <a:ea typeface="华文细黑" pitchFamily="2" charset="-122"/>
                <a:cs typeface="Times New Roman" pitchFamily="18" charset="0"/>
              </a:rPr>
              <a:t>δ</a:t>
            </a:r>
            <a:r>
              <a:rPr lang="zh-CN" altLang="en-US" b="1">
                <a:latin typeface="Times New Roman" pitchFamily="18" charset="0"/>
                <a:ea typeface="华文细黑" pitchFamily="2" charset="-122"/>
                <a:cs typeface="Times New Roman" pitchFamily="18" charset="0"/>
              </a:rPr>
              <a:t>中性 与</a:t>
            </a:r>
            <a:r>
              <a:rPr lang="el-GR" altLang="zh-CN" b="1" i="1">
                <a:latin typeface="Times New Roman" pitchFamily="18" charset="0"/>
                <a:ea typeface="华文细黑" pitchFamily="2" charset="-122"/>
                <a:cs typeface="Times New Roman" pitchFamily="18" charset="0"/>
              </a:rPr>
              <a:t>δ</a:t>
            </a:r>
            <a:r>
              <a:rPr lang="zh-CN" altLang="en-US" b="1">
                <a:latin typeface="Times New Roman" pitchFamily="18" charset="0"/>
                <a:ea typeface="华文细黑" pitchFamily="2" charset="-122"/>
                <a:cs typeface="Times New Roman" pitchFamily="18" charset="0"/>
              </a:rPr>
              <a:t>套期保值</a:t>
            </a:r>
            <a:endParaRPr lang="en-US" altLang="zh-CN" b="1">
              <a:latin typeface="Times New Roman" pitchFamily="18" charset="0"/>
              <a:ea typeface="华文细黑" pitchFamily="2" charset="-122"/>
              <a:cs typeface="Times New Roman" pitchFamily="18" charset="0"/>
            </a:endParaRPr>
          </a:p>
          <a:p>
            <a:pPr>
              <a:buFont typeface="Wingdings" pitchFamily="2" charset="2"/>
              <a:buNone/>
            </a:pPr>
            <a:r>
              <a:rPr lang="zh-CN" altLang="en-US" smtClean="0">
                <a:solidFill>
                  <a:srgbClr val="FF0000"/>
                </a:solidFill>
                <a:latin typeface="华文新魏" pitchFamily="2" charset="-122"/>
                <a:ea typeface="华文细黑" pitchFamily="2" charset="-122"/>
                <a:cs typeface="Arial" charset="0"/>
              </a:rPr>
              <a:t>    </a:t>
            </a:r>
            <a:r>
              <a:rPr lang="zh-CN" altLang="en-US">
                <a:solidFill>
                  <a:srgbClr val="FF0000"/>
                </a:solidFill>
                <a:latin typeface="华文新魏" pitchFamily="2" charset="-122"/>
                <a:ea typeface="华文细黑" pitchFamily="2" charset="-122"/>
                <a:cs typeface="Arial" charset="0"/>
              </a:rPr>
              <a:t>案例</a:t>
            </a:r>
            <a:r>
              <a:rPr lang="en-US" altLang="zh-CN">
                <a:solidFill>
                  <a:srgbClr val="FF0000"/>
                </a:solidFill>
                <a:latin typeface="华文新魏" pitchFamily="2" charset="-122"/>
                <a:ea typeface="华文细黑" pitchFamily="2" charset="-122"/>
                <a:cs typeface="Arial" charset="0"/>
              </a:rPr>
              <a:t>:</a:t>
            </a:r>
            <a:r>
              <a:rPr lang="zh-CN" altLang="en-US" b="1" smtClean="0">
                <a:latin typeface="华文细黑" pitchFamily="2" charset="-122"/>
                <a:ea typeface="华文细黑" pitchFamily="2" charset="-122"/>
                <a:cs typeface="Arial" charset="0"/>
              </a:rPr>
              <a:t>某美国公司持有</a:t>
            </a:r>
            <a:r>
              <a:rPr lang="en-US" altLang="zh-CN" b="1" smtClean="0">
                <a:latin typeface="Times New Roman" pitchFamily="18" charset="0"/>
                <a:ea typeface="华文细黑" pitchFamily="2" charset="-122"/>
                <a:cs typeface="Times New Roman" pitchFamily="18" charset="0"/>
              </a:rPr>
              <a:t>100</a:t>
            </a:r>
            <a:r>
              <a:rPr lang="zh-CN" altLang="en-US" b="1" smtClean="0">
                <a:latin typeface="华文细黑" pitchFamily="2" charset="-122"/>
                <a:ea typeface="华文细黑" pitchFamily="2" charset="-122"/>
                <a:cs typeface="Arial" charset="0"/>
              </a:rPr>
              <a:t>万英镑的现货头寸。为防止英镑贬</a:t>
            </a:r>
            <a:endParaRPr lang="en-US" altLang="zh-CN" b="1" smtClean="0">
              <a:latin typeface="华文细黑" pitchFamily="2" charset="-122"/>
              <a:ea typeface="华文细黑" pitchFamily="2" charset="-122"/>
              <a:cs typeface="Arial" charset="0"/>
            </a:endParaRPr>
          </a:p>
          <a:p>
            <a:pPr>
              <a:buFont typeface="Wingdings" pitchFamily="2" charset="2"/>
              <a:buNone/>
            </a:pPr>
            <a:r>
              <a:rPr lang="zh-CN" altLang="en-US" b="1" smtClean="0">
                <a:latin typeface="华文细黑" pitchFamily="2" charset="-122"/>
                <a:ea typeface="华文细黑" pitchFamily="2" charset="-122"/>
                <a:cs typeface="Arial" charset="0"/>
              </a:rPr>
              <a:t>值，该公司打算用</a:t>
            </a:r>
            <a:r>
              <a:rPr lang="el-GR" altLang="zh-CN" b="1" i="1" smtClean="0">
                <a:latin typeface="Times New Roman" pitchFamily="18" charset="0"/>
                <a:ea typeface="华文细黑" pitchFamily="2" charset="-122"/>
                <a:cs typeface="Times New Roman" pitchFamily="18" charset="0"/>
              </a:rPr>
              <a:t>δ</a:t>
            </a:r>
            <a:r>
              <a:rPr lang="zh-CN" altLang="en-US" b="1" smtClean="0">
                <a:latin typeface="Times New Roman" pitchFamily="18" charset="0"/>
                <a:ea typeface="华文细黑" pitchFamily="2" charset="-122"/>
                <a:cs typeface="Times New Roman" pitchFamily="18" charset="0"/>
              </a:rPr>
              <a:t>值为</a:t>
            </a:r>
            <a:r>
              <a:rPr lang="en-US" altLang="zh-CN" b="1" smtClean="0">
                <a:latin typeface="宋体" charset="-122"/>
                <a:ea typeface="宋体" charset="-122"/>
                <a:cs typeface="Times New Roman" pitchFamily="18" charset="0"/>
              </a:rPr>
              <a:t>-</a:t>
            </a:r>
            <a:r>
              <a:rPr lang="en-US" altLang="zh-CN" b="1" smtClean="0">
                <a:latin typeface="Times New Roman" pitchFamily="18" charset="0"/>
                <a:ea typeface="华文细黑" pitchFamily="2" charset="-122"/>
                <a:cs typeface="Times New Roman" pitchFamily="18" charset="0"/>
              </a:rPr>
              <a:t>0.458</a:t>
            </a:r>
            <a:r>
              <a:rPr lang="zh-CN" altLang="en-US" b="1" smtClean="0">
                <a:latin typeface="Times New Roman" pitchFamily="18" charset="0"/>
                <a:ea typeface="华文细黑" pitchFamily="2" charset="-122"/>
                <a:cs typeface="Times New Roman" pitchFamily="18" charset="0"/>
              </a:rPr>
              <a:t>的英镑欧式看跌期权进行保值，</a:t>
            </a:r>
            <a:endParaRPr lang="en-US" altLang="zh-CN" b="1" smtClean="0">
              <a:latin typeface="Times New Roman" pitchFamily="18" charset="0"/>
              <a:ea typeface="华文细黑" pitchFamily="2" charset="-122"/>
              <a:cs typeface="Times New Roman" pitchFamily="18" charset="0"/>
            </a:endParaRPr>
          </a:p>
          <a:p>
            <a:pPr>
              <a:buFont typeface="Wingdings" pitchFamily="2" charset="2"/>
              <a:buNone/>
            </a:pPr>
            <a:r>
              <a:rPr lang="zh-CN" altLang="en-US" b="1" smtClean="0">
                <a:latin typeface="Times New Roman" pitchFamily="18" charset="0"/>
                <a:ea typeface="华文细黑" pitchFamily="2" charset="-122"/>
                <a:cs typeface="Times New Roman" pitchFamily="18" charset="0"/>
              </a:rPr>
              <a:t>请问该公司应买入多少价值的期权？</a:t>
            </a:r>
            <a:endParaRPr lang="en-US" altLang="zh-CN" b="1" smtClean="0">
              <a:latin typeface="Times New Roman" pitchFamily="18" charset="0"/>
              <a:ea typeface="华文细黑" pitchFamily="2" charset="-122"/>
              <a:cs typeface="Times New Roman" pitchFamily="18" charset="0"/>
            </a:endParaRPr>
          </a:p>
          <a:p>
            <a:pPr>
              <a:buFont typeface="Wingdings" pitchFamily="2" charset="2"/>
              <a:buNone/>
            </a:pPr>
            <a:endParaRPr lang="en-US" altLang="zh-CN" b="1" smtClean="0">
              <a:latin typeface="Times New Roman" pitchFamily="18" charset="0"/>
              <a:ea typeface="华文细黑" pitchFamily="2" charset="-122"/>
              <a:cs typeface="Times New Roman" pitchFamily="18" charset="0"/>
            </a:endParaRPr>
          </a:p>
          <a:p>
            <a:pPr>
              <a:buFont typeface="Wingdings" pitchFamily="2" charset="2"/>
              <a:buNone/>
            </a:pPr>
            <a:endParaRPr lang="en-US" altLang="zh-CN" b="1" smtClean="0">
              <a:latin typeface="Times New Roman" pitchFamily="18" charset="0"/>
              <a:ea typeface="华文细黑" pitchFamily="2" charset="-122"/>
              <a:cs typeface="Times New Roman" pitchFamily="18" charset="0"/>
            </a:endParaRPr>
          </a:p>
          <a:p>
            <a:endParaRPr lang="en-US" altLang="zh-CN" smtClean="0">
              <a:latin typeface="华文新魏" pitchFamily="2" charset="-122"/>
              <a:cs typeface="Arial" charset="0"/>
            </a:endParaRPr>
          </a:p>
          <a:p>
            <a:pPr>
              <a:buFont typeface="Wingdings" pitchFamily="2" charset="2"/>
              <a:buNone/>
            </a:pPr>
            <a:endParaRPr lang="en-US" altLang="zh-CN">
              <a:latin typeface="华文新魏" pitchFamily="2" charset="-122"/>
            </a:endParaRPr>
          </a:p>
          <a:p>
            <a:pPr>
              <a:buFont typeface="Wingdings" pitchFamily="2" charset="2"/>
              <a:buNone/>
            </a:pPr>
            <a:r>
              <a:rPr lang="zh-CN" altLang="en-US" b="1">
                <a:latin typeface="Times New Roman" pitchFamily="18" charset="0"/>
                <a:ea typeface="华文细黑" pitchFamily="2" charset="-122"/>
              </a:rPr>
              <a:t>即要买入</a:t>
            </a:r>
            <a:r>
              <a:rPr lang="zh-CN" altLang="en-US" b="1">
                <a:solidFill>
                  <a:srgbClr val="FF0000"/>
                </a:solidFill>
                <a:latin typeface="Times New Roman" pitchFamily="18" charset="0"/>
                <a:ea typeface="华文细黑" pitchFamily="2" charset="-122"/>
              </a:rPr>
              <a:t>价值</a:t>
            </a:r>
            <a:r>
              <a:rPr lang="en-US" altLang="zh-CN" b="1">
                <a:latin typeface="Times New Roman" pitchFamily="18" charset="0"/>
                <a:ea typeface="华文细黑" pitchFamily="2" charset="-122"/>
              </a:rPr>
              <a:t>218.34</a:t>
            </a:r>
            <a:r>
              <a:rPr lang="zh-CN" altLang="en-US" b="1">
                <a:latin typeface="Times New Roman" pitchFamily="18" charset="0"/>
                <a:ea typeface="华文细黑" pitchFamily="2" charset="-122"/>
              </a:rPr>
              <a:t>万英镑的期权才可实现</a:t>
            </a:r>
            <a:r>
              <a:rPr lang="el-GR" altLang="zh-CN" b="1" i="1">
                <a:latin typeface="Times New Roman" pitchFamily="18" charset="0"/>
                <a:ea typeface="华文细黑" pitchFamily="2" charset="-122"/>
              </a:rPr>
              <a:t>δ</a:t>
            </a:r>
            <a:r>
              <a:rPr lang="zh-CN" altLang="en-US" b="1">
                <a:latin typeface="Times New Roman" pitchFamily="18" charset="0"/>
                <a:ea typeface="华文细黑" pitchFamily="2" charset="-122"/>
              </a:rPr>
              <a:t>对冲。</a:t>
            </a:r>
          </a:p>
        </p:txBody>
      </p:sp>
      <p:sp>
        <p:nvSpPr>
          <p:cNvPr id="5" name="标题 1"/>
          <p:cNvSpPr>
            <a:spLocks noGrp="1"/>
          </p:cNvSpPr>
          <p:nvPr>
            <p:ph type="title"/>
          </p:nvPr>
        </p:nvSpPr>
        <p:spPr>
          <a:xfrm>
            <a:off x="1919288" y="404813"/>
            <a:ext cx="7467600" cy="652462"/>
          </a:xfrm>
        </p:spPr>
        <p:txBody>
          <a:bodyPr/>
          <a:lstStyle/>
          <a:p>
            <a:pPr>
              <a:defRPr/>
            </a:pPr>
            <a:r>
              <a:rPr lang="zh-CN" altLang="en-US" sz="3600" b="1" dirty="0">
                <a:latin typeface="黑体" pitchFamily="49" charset="-122"/>
              </a:rPr>
              <a:t>期权的动态行为</a:t>
            </a:r>
            <a:endParaRPr lang="zh-CN" altLang="en-US" sz="3600" dirty="0">
              <a:latin typeface="黑体" pitchFamily="49" charset="-122"/>
            </a:endParaRPr>
          </a:p>
        </p:txBody>
      </p:sp>
      <p:graphicFrame>
        <p:nvGraphicFramePr>
          <p:cNvPr id="721924" name="Object 4"/>
          <p:cNvGraphicFramePr>
            <a:graphicFrameLocks noChangeAspect="1"/>
          </p:cNvGraphicFramePr>
          <p:nvPr/>
        </p:nvGraphicFramePr>
        <p:xfrm>
          <a:off x="4008438" y="3429001"/>
          <a:ext cx="4265612" cy="792163"/>
        </p:xfrm>
        <a:graphic>
          <a:graphicData uri="http://schemas.openxmlformats.org/presentationml/2006/ole">
            <mc:AlternateContent xmlns:mc="http://schemas.openxmlformats.org/markup-compatibility/2006">
              <mc:Choice xmlns:v="urn:schemas-microsoft-com:vml" Requires="v">
                <p:oleObj spid="_x0000_s22534" name="Equation" r:id="rId3" imgW="2120760" imgH="393480" progId="Equation.DSMT4">
                  <p:embed/>
                </p:oleObj>
              </mc:Choice>
              <mc:Fallback>
                <p:oleObj name="Equation" r:id="rId3" imgW="2120760" imgH="393480" progId="Equation.DSMT4">
                  <p:embed/>
                  <p:pic>
                    <p:nvPicPr>
                      <p:cNvPr id="721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3429001"/>
                        <a:ext cx="426561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4151314" y="4437064"/>
          <a:ext cx="3394075" cy="511175"/>
        </p:xfrm>
        <a:graphic>
          <a:graphicData uri="http://schemas.openxmlformats.org/presentationml/2006/ole">
            <mc:AlternateContent xmlns:mc="http://schemas.openxmlformats.org/markup-compatibility/2006">
              <mc:Choice xmlns:v="urn:schemas-microsoft-com:vml" Requires="v">
                <p:oleObj spid="_x0000_s22535" name="Equation" r:id="rId5" imgW="1434960" imgH="215640" progId="Equation.DSMT4">
                  <p:embed/>
                </p:oleObj>
              </mc:Choice>
              <mc:Fallback>
                <p:oleObj name="Equation" r:id="rId5" imgW="1434960" imgH="215640"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4" y="4437064"/>
                        <a:ext cx="33940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线形标注 1 6"/>
          <p:cNvSpPr/>
          <p:nvPr/>
        </p:nvSpPr>
        <p:spPr>
          <a:xfrm>
            <a:off x="3719513" y="5732464"/>
            <a:ext cx="3384550" cy="504825"/>
          </a:xfrm>
          <a:prstGeom prst="borderCallout1">
            <a:avLst>
              <a:gd name="adj1" fmla="val 18750"/>
              <a:gd name="adj2" fmla="val -8333"/>
              <a:gd name="adj3" fmla="val -56060"/>
              <a:gd name="adj4" fmla="val -85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华文细黑" pitchFamily="2" charset="-122"/>
                <a:ea typeface="华文细黑" pitchFamily="2" charset="-122"/>
              </a:rPr>
              <a:t>注意：不是</a:t>
            </a:r>
            <a:r>
              <a:rPr lang="en-US" altLang="zh-CN" sz="2400" b="1" dirty="0">
                <a:latin typeface="Times New Roman" pitchFamily="18" charset="0"/>
                <a:ea typeface="华文细黑" pitchFamily="2" charset="-122"/>
                <a:cs typeface="Times New Roman" pitchFamily="18" charset="0"/>
              </a:rPr>
              <a:t>218.34</a:t>
            </a:r>
            <a:r>
              <a:rPr lang="zh-CN" altLang="en-US" sz="2400" b="1" dirty="0">
                <a:latin typeface="Times New Roman" pitchFamily="18" charset="0"/>
                <a:ea typeface="华文细黑" pitchFamily="2" charset="-122"/>
                <a:cs typeface="Times New Roman" pitchFamily="18" charset="0"/>
              </a:rPr>
              <a:t>万份！</a:t>
            </a:r>
            <a:endParaRPr lang="zh-CN" altLang="en-US" sz="2400" dirty="0"/>
          </a:p>
        </p:txBody>
      </p:sp>
    </p:spTree>
    <p:extLst>
      <p:ext uri="{BB962C8B-B14F-4D97-AF65-F5344CB8AC3E}">
        <p14:creationId xmlns:p14="http://schemas.microsoft.com/office/powerpoint/2010/main" val="147366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1924"/>
                                        </p:tgtEl>
                                        <p:attrNameLst>
                                          <p:attrName>style.visibility</p:attrName>
                                        </p:attrNameLst>
                                      </p:cBhvr>
                                      <p:to>
                                        <p:strVal val="visible"/>
                                      </p:to>
                                    </p:set>
                                    <p:animEffect transition="in" filter="blinds(horizontal)">
                                      <p:cBhvr>
                                        <p:cTn id="7" dur="500"/>
                                        <p:tgtEl>
                                          <p:spTgt spid="7219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1922">
                                            <p:txEl>
                                              <p:pRg st="8" end="8"/>
                                            </p:txEl>
                                          </p:spTgt>
                                        </p:tgtEl>
                                        <p:attrNameLst>
                                          <p:attrName>style.visibility</p:attrName>
                                        </p:attrNameLst>
                                      </p:cBhvr>
                                      <p:to>
                                        <p:strVal val="visible"/>
                                      </p:to>
                                    </p:set>
                                    <p:animEffect transition="in" filter="blinds(horizontal)">
                                      <p:cBhvr>
                                        <p:cTn id="17" dur="500"/>
                                        <p:tgtEl>
                                          <p:spTgt spid="72192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Text Box 2"/>
          <p:cNvSpPr txBox="1">
            <a:spLocks noChangeArrowheads="1"/>
          </p:cNvSpPr>
          <p:nvPr/>
        </p:nvSpPr>
        <p:spPr bwMode="auto">
          <a:xfrm>
            <a:off x="1919288" y="476251"/>
            <a:ext cx="7015162" cy="523875"/>
          </a:xfrm>
          <a:prstGeom prst="rect">
            <a:avLst/>
          </a:prstGeom>
          <a:noFill/>
          <a:ln w="9525">
            <a:noFill/>
            <a:miter lim="800000"/>
            <a:headEnd/>
            <a:tailEnd/>
          </a:ln>
        </p:spPr>
        <p:txBody>
          <a:bodyPr wrap="none">
            <a:spAutoFit/>
          </a:bodyPr>
          <a:lstStyle/>
          <a:p>
            <a:r>
              <a:rPr lang="en-US" altLang="zh-CN" sz="2800" b="1">
                <a:latin typeface="宋体" charset="-122"/>
              </a:rPr>
              <a:t> </a:t>
            </a:r>
            <a:r>
              <a:rPr lang="en-US" altLang="zh-CN" sz="2800" b="1">
                <a:latin typeface="华文细黑" pitchFamily="2" charset="-122"/>
                <a:ea typeface="华文细黑" pitchFamily="2" charset="-122"/>
              </a:rPr>
              <a:t>2.</a:t>
            </a:r>
            <a:r>
              <a:rPr lang="el-GR" altLang="zh-CN" sz="2800" b="1" i="1">
                <a:latin typeface="宋体" charset="-122"/>
              </a:rPr>
              <a:t>γ</a:t>
            </a:r>
            <a:r>
              <a:rPr lang="en-US" altLang="zh-CN" sz="2800" b="1" i="1">
                <a:latin typeface="宋体" charset="-122"/>
              </a:rPr>
              <a:t>-</a:t>
            </a:r>
            <a:r>
              <a:rPr lang="zh-CN" altLang="en-US" sz="2800" b="1">
                <a:latin typeface="华文细黑" pitchFamily="2" charset="-122"/>
                <a:ea typeface="华文细黑" pitchFamily="2" charset="-122"/>
              </a:rPr>
              <a:t>标的资产价格对期权价值的二阶影响</a:t>
            </a:r>
          </a:p>
        </p:txBody>
      </p:sp>
      <p:sp>
        <p:nvSpPr>
          <p:cNvPr id="130054" name="Text Box 3"/>
          <p:cNvSpPr txBox="1">
            <a:spLocks noChangeArrowheads="1"/>
          </p:cNvSpPr>
          <p:nvPr/>
        </p:nvSpPr>
        <p:spPr bwMode="auto">
          <a:xfrm>
            <a:off x="1631950" y="1052514"/>
            <a:ext cx="8567738" cy="1385887"/>
          </a:xfrm>
          <a:prstGeom prst="rect">
            <a:avLst/>
          </a:prstGeom>
          <a:noFill/>
          <a:ln w="9525">
            <a:noFill/>
            <a:miter lim="800000"/>
            <a:headEnd/>
            <a:tailEnd/>
          </a:ln>
        </p:spPr>
        <p:txBody>
          <a:bodyPr>
            <a:spAutoFit/>
          </a:bodyPr>
          <a:lstStyle/>
          <a:p>
            <a:pPr algn="l"/>
            <a:r>
              <a:rPr lang="zh-CN" altLang="en-US" sz="2800" b="1" i="1">
                <a:latin typeface="宋体" charset="-122"/>
              </a:rPr>
              <a:t>    </a:t>
            </a:r>
            <a:r>
              <a:rPr lang="el-GR" altLang="zh-CN" sz="2800" b="1" i="1">
                <a:latin typeface="宋体" charset="-122"/>
              </a:rPr>
              <a:t>γ</a:t>
            </a:r>
            <a:r>
              <a:rPr lang="zh-CN" altLang="en-US" sz="2800" b="1">
                <a:latin typeface="华文细黑" pitchFamily="2" charset="-122"/>
                <a:ea typeface="华文细黑" pitchFamily="2" charset="-122"/>
              </a:rPr>
              <a:t>指的是期权</a:t>
            </a:r>
            <a:r>
              <a:rPr lang="el-GR" altLang="zh-CN" sz="2800" i="1">
                <a:latin typeface="华文新魏" pitchFamily="2" charset="-122"/>
                <a:cs typeface="Arial" charset="0"/>
              </a:rPr>
              <a:t>δ</a:t>
            </a:r>
            <a:r>
              <a:rPr lang="zh-CN" altLang="en-US" sz="2800" b="1">
                <a:latin typeface="华文细黑" pitchFamily="2" charset="-122"/>
                <a:ea typeface="华文细黑" pitchFamily="2" charset="-122"/>
              </a:rPr>
              <a:t>对于股票价格的一阶偏导数</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也就是期权价值对于股票价格的二阶偏导数。买权</a:t>
            </a:r>
            <a:r>
              <a:rPr lang="el-GR" altLang="zh-CN" sz="2800" b="1" i="1">
                <a:latin typeface="宋体" charset="-122"/>
              </a:rPr>
              <a:t>γ</a:t>
            </a:r>
            <a:r>
              <a:rPr lang="zh-CN" altLang="en-US" sz="2800" b="1">
                <a:latin typeface="华文细黑" pitchFamily="2" charset="-122"/>
                <a:ea typeface="华文细黑" pitchFamily="2" charset="-122"/>
              </a:rPr>
              <a:t>的计算公式为：</a:t>
            </a:r>
          </a:p>
        </p:txBody>
      </p:sp>
      <p:sp>
        <p:nvSpPr>
          <p:cNvPr id="130055" name="Text Box 4"/>
          <p:cNvSpPr txBox="1">
            <a:spLocks noChangeArrowheads="1"/>
          </p:cNvSpPr>
          <p:nvPr/>
        </p:nvSpPr>
        <p:spPr bwMode="auto">
          <a:xfrm>
            <a:off x="1631950" y="3644900"/>
            <a:ext cx="8567738" cy="954088"/>
          </a:xfrm>
          <a:prstGeom prst="rect">
            <a:avLst/>
          </a:prstGeom>
          <a:noFill/>
          <a:ln w="9525">
            <a:noFill/>
            <a:miter lim="800000"/>
            <a:headEnd/>
            <a:tailEnd/>
          </a:ln>
        </p:spPr>
        <p:txBody>
          <a:bodyPr>
            <a:spAutoFit/>
          </a:bodyPr>
          <a:lstStyle/>
          <a:p>
            <a:pPr algn="l"/>
            <a:r>
              <a:rPr lang="zh-CN" altLang="en-US" sz="2800" b="1">
                <a:latin typeface="华文细黑" pitchFamily="2" charset="-122"/>
                <a:ea typeface="华文细黑" pitchFamily="2" charset="-122"/>
              </a:rPr>
              <a:t>其中                           ，另一方面，由卖权</a:t>
            </a:r>
            <a:r>
              <a:rPr lang="el-GR" altLang="zh-CN" sz="2800" b="1" i="1">
                <a:latin typeface="宋体" charset="-122"/>
              </a:rPr>
              <a:t>γ</a:t>
            </a:r>
            <a:r>
              <a:rPr lang="zh-CN" altLang="en-US" sz="2800" b="1">
                <a:latin typeface="华文细黑" pitchFamily="2" charset="-122"/>
                <a:ea typeface="华文细黑" pitchFamily="2" charset="-122"/>
              </a:rPr>
              <a:t>的计算公式，我们可以知道卖权的</a:t>
            </a:r>
            <a:r>
              <a:rPr lang="el-GR" altLang="zh-CN" sz="2800" b="1" i="1">
                <a:latin typeface="宋体" charset="-122"/>
              </a:rPr>
              <a:t>γ</a:t>
            </a:r>
            <a:r>
              <a:rPr lang="zh-CN" altLang="en-US" sz="2800" b="1">
                <a:latin typeface="华文细黑" pitchFamily="2" charset="-122"/>
                <a:ea typeface="华文细黑" pitchFamily="2" charset="-122"/>
              </a:rPr>
              <a:t>值等于买权的</a:t>
            </a:r>
            <a:r>
              <a:rPr lang="el-GR" altLang="zh-CN" sz="2800" b="1" i="1">
                <a:latin typeface="宋体" charset="-122"/>
              </a:rPr>
              <a:t>γ</a:t>
            </a:r>
            <a:r>
              <a:rPr lang="zh-CN" altLang="en-US" sz="2800" b="1">
                <a:latin typeface="华文细黑" pitchFamily="2" charset="-122"/>
                <a:ea typeface="华文细黑" pitchFamily="2" charset="-122"/>
              </a:rPr>
              <a:t>值，即：</a:t>
            </a:r>
          </a:p>
        </p:txBody>
      </p:sp>
      <p:sp>
        <p:nvSpPr>
          <p:cNvPr id="130056" name="Rectangle 6"/>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4581" name="Object 2"/>
          <p:cNvGraphicFramePr>
            <a:graphicFrameLocks noChangeAspect="1"/>
          </p:cNvGraphicFramePr>
          <p:nvPr/>
        </p:nvGraphicFramePr>
        <p:xfrm>
          <a:off x="3719514" y="4724400"/>
          <a:ext cx="3970337" cy="1231900"/>
        </p:xfrm>
        <a:graphic>
          <a:graphicData uri="http://schemas.openxmlformats.org/presentationml/2006/ole">
            <mc:AlternateContent xmlns:mc="http://schemas.openxmlformats.org/markup-compatibility/2006">
              <mc:Choice xmlns:v="urn:schemas-microsoft-com:vml" Requires="v">
                <p:oleObj spid="_x0000_s23560" name="Equation" r:id="rId3" imgW="1371600" imgH="431640" progId="Equation.DSMT4">
                  <p:embed/>
                </p:oleObj>
              </mc:Choice>
              <mc:Fallback>
                <p:oleObj name="Equation" r:id="rId3" imgW="1371600" imgH="431640" progId="Equation.DSMT4">
                  <p:embed/>
                  <p:pic>
                    <p:nvPicPr>
                      <p:cNvPr id="2458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4" y="4724400"/>
                        <a:ext cx="3970337"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7" name="Rectangle 8"/>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4583" name="Object 3"/>
          <p:cNvGraphicFramePr>
            <a:graphicFrameLocks noChangeAspect="1"/>
          </p:cNvGraphicFramePr>
          <p:nvPr/>
        </p:nvGraphicFramePr>
        <p:xfrm>
          <a:off x="2208214" y="2349501"/>
          <a:ext cx="7564437" cy="1247775"/>
        </p:xfrm>
        <a:graphic>
          <a:graphicData uri="http://schemas.openxmlformats.org/presentationml/2006/ole">
            <mc:AlternateContent xmlns:mc="http://schemas.openxmlformats.org/markup-compatibility/2006">
              <mc:Choice xmlns:v="urn:schemas-microsoft-com:vml" Requires="v">
                <p:oleObj spid="_x0000_s23561" name="Equation" r:id="rId5" imgW="2933640" imgH="482400" progId="Equation.DSMT4">
                  <p:embed/>
                </p:oleObj>
              </mc:Choice>
              <mc:Fallback>
                <p:oleObj name="Equation" r:id="rId5" imgW="2933640" imgH="482400" progId="Equation.DSMT4">
                  <p:embed/>
                  <p:pic>
                    <p:nvPicPr>
                      <p:cNvPr id="245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4" y="2349501"/>
                        <a:ext cx="7564437"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2" name="Object 9"/>
          <p:cNvGraphicFramePr>
            <a:graphicFrameLocks noChangeAspect="1"/>
          </p:cNvGraphicFramePr>
          <p:nvPr/>
        </p:nvGraphicFramePr>
        <p:xfrm>
          <a:off x="2424113" y="3644901"/>
          <a:ext cx="2495550" cy="504825"/>
        </p:xfrm>
        <a:graphic>
          <a:graphicData uri="http://schemas.openxmlformats.org/presentationml/2006/ole">
            <mc:AlternateContent xmlns:mc="http://schemas.openxmlformats.org/markup-compatibility/2006">
              <mc:Choice xmlns:v="urn:schemas-microsoft-com:vml" Requires="v">
                <p:oleObj spid="_x0000_s23562" name="Equation" r:id="rId7" imgW="1320480" imgH="266400" progId="Equation.DSMT4">
                  <p:embed/>
                </p:oleObj>
              </mc:Choice>
              <mc:Fallback>
                <p:oleObj name="Equation" r:id="rId7" imgW="1320480" imgH="266400" progId="Equation.DSMT4">
                  <p:embed/>
                  <p:pic>
                    <p:nvPicPr>
                      <p:cNvPr id="130052"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3" y="3644901"/>
                        <a:ext cx="24955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60608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Text Box 2"/>
          <p:cNvSpPr txBox="1">
            <a:spLocks noChangeArrowheads="1"/>
          </p:cNvSpPr>
          <p:nvPr/>
        </p:nvSpPr>
        <p:spPr bwMode="auto">
          <a:xfrm>
            <a:off x="1774826" y="1125538"/>
            <a:ext cx="8569325" cy="1814512"/>
          </a:xfrm>
          <a:prstGeom prst="rect">
            <a:avLst/>
          </a:prstGeom>
          <a:noFill/>
          <a:ln w="9525">
            <a:noFill/>
            <a:miter lim="800000"/>
            <a:headEnd/>
            <a:tailEnd/>
          </a:ln>
        </p:spPr>
        <p:txBody>
          <a:bodyPr>
            <a:spAutoFit/>
          </a:bodyPr>
          <a:lstStyle/>
          <a:p>
            <a:pPr algn="l"/>
            <a:r>
              <a:rPr lang="en-US" altLang="zh-CN" sz="2800" b="1">
                <a:latin typeface="华文细黑" pitchFamily="2" charset="-122"/>
                <a:ea typeface="华文细黑" pitchFamily="2" charset="-122"/>
              </a:rPr>
              <a:t>⑴ </a:t>
            </a:r>
            <a:r>
              <a:rPr lang="el-GR" altLang="zh-CN" sz="2800" b="1" i="1">
                <a:latin typeface="宋体" charset="-122"/>
              </a:rPr>
              <a:t>γ</a:t>
            </a:r>
            <a:r>
              <a:rPr lang="zh-CN" altLang="en-US" sz="2800" b="1">
                <a:latin typeface="华文细黑" pitchFamily="2" charset="-122"/>
                <a:ea typeface="华文细黑" pitchFamily="2" charset="-122"/>
              </a:rPr>
              <a:t>具有非负性。也就是说</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无论对于买权还是卖权，在其他因素不变时</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其</a:t>
            </a:r>
            <a:r>
              <a:rPr lang="el-GR" altLang="zh-CN" sz="2800" b="1" i="1">
                <a:latin typeface="Times New Roman" pitchFamily="18" charset="0"/>
                <a:ea typeface="华文细黑" pitchFamily="2" charset="-122"/>
                <a:cs typeface="Times New Roman" pitchFamily="18" charset="0"/>
              </a:rPr>
              <a:t>δ</a:t>
            </a:r>
            <a:r>
              <a:rPr lang="zh-CN" altLang="en-US" sz="2800" b="1">
                <a:latin typeface="华文细黑" pitchFamily="2" charset="-122"/>
                <a:ea typeface="华文细黑" pitchFamily="2" charset="-122"/>
              </a:rPr>
              <a:t>值都随着股票价格的上升而上升，随着股票价格的下降而下降（</a:t>
            </a:r>
            <a:r>
              <a:rPr lang="zh-CN" altLang="en-US" sz="2800" b="1">
                <a:solidFill>
                  <a:srgbClr val="FF0000"/>
                </a:solidFill>
                <a:latin typeface="华文细黑" pitchFamily="2" charset="-122"/>
                <a:ea typeface="华文细黑" pitchFamily="2" charset="-122"/>
              </a:rPr>
              <a:t>单调性</a:t>
            </a:r>
            <a:r>
              <a:rPr lang="zh-CN" altLang="en-US" sz="2800" b="1">
                <a:latin typeface="华文细黑" pitchFamily="2" charset="-122"/>
                <a:ea typeface="华文细黑" pitchFamily="2" charset="-122"/>
              </a:rPr>
              <a:t>和</a:t>
            </a:r>
            <a:r>
              <a:rPr lang="el-GR" altLang="zh-CN" sz="2800" b="1" i="1">
                <a:solidFill>
                  <a:srgbClr val="FF0000"/>
                </a:solidFill>
                <a:latin typeface="Times New Roman" pitchFamily="18" charset="0"/>
                <a:ea typeface="华文细黑" pitchFamily="2" charset="-122"/>
              </a:rPr>
              <a:t>δ </a:t>
            </a:r>
            <a:r>
              <a:rPr lang="zh-CN" altLang="en-US" sz="2800" b="1">
                <a:solidFill>
                  <a:srgbClr val="FF0000"/>
                </a:solidFill>
                <a:latin typeface="Times New Roman" pitchFamily="18" charset="0"/>
                <a:ea typeface="华文细黑" pitchFamily="2" charset="-122"/>
              </a:rPr>
              <a:t>保值的瞬时性</a:t>
            </a:r>
            <a:r>
              <a:rPr lang="zh-CN" altLang="en-US" sz="2800" b="1">
                <a:latin typeface="华文细黑" pitchFamily="2" charset="-122"/>
                <a:ea typeface="华文细黑" pitchFamily="2" charset="-122"/>
              </a:rPr>
              <a:t>）。</a:t>
            </a:r>
          </a:p>
        </p:txBody>
      </p:sp>
      <p:sp>
        <p:nvSpPr>
          <p:cNvPr id="722947" name="Text Box 3"/>
          <p:cNvSpPr txBox="1">
            <a:spLocks noChangeArrowheads="1"/>
          </p:cNvSpPr>
          <p:nvPr/>
        </p:nvSpPr>
        <p:spPr bwMode="auto">
          <a:xfrm>
            <a:off x="1631950" y="2924175"/>
            <a:ext cx="8496300" cy="1385888"/>
          </a:xfrm>
          <a:prstGeom prst="rect">
            <a:avLst/>
          </a:prstGeom>
          <a:noFill/>
          <a:ln w="9525">
            <a:noFill/>
            <a:miter lim="800000"/>
            <a:headEnd/>
            <a:tailEnd/>
          </a:ln>
        </p:spPr>
        <p:txBody>
          <a:bodyPr>
            <a:spAutoFit/>
          </a:bodyPr>
          <a:lstStyle/>
          <a:p>
            <a:pPr algn="l"/>
            <a:r>
              <a:rPr lang="en-US" altLang="zh-CN" sz="2800" b="1">
                <a:latin typeface="华文细黑" pitchFamily="2" charset="-122"/>
                <a:ea typeface="华文细黑" pitchFamily="2" charset="-122"/>
              </a:rPr>
              <a:t>⑵ </a:t>
            </a:r>
            <a:r>
              <a:rPr lang="el-GR" altLang="zh-CN" sz="2800" b="1" i="1">
                <a:latin typeface="宋体" charset="-122"/>
              </a:rPr>
              <a:t>γ</a:t>
            </a:r>
            <a:r>
              <a:rPr lang="zh-CN" altLang="en-US" sz="2800" b="1">
                <a:latin typeface="华文细黑" pitchFamily="2" charset="-122"/>
                <a:ea typeface="华文细黑" pitchFamily="2" charset="-122"/>
              </a:rPr>
              <a:t>与</a:t>
            </a:r>
            <a:r>
              <a:rPr lang="en-US" altLang="zh-CN" sz="2800" b="1" i="1">
                <a:latin typeface="Times New Roman" pitchFamily="18" charset="0"/>
                <a:ea typeface="华文细黑" pitchFamily="2" charset="-122"/>
                <a:cs typeface="Times New Roman" pitchFamily="18" charset="0"/>
              </a:rPr>
              <a:t>s</a:t>
            </a:r>
            <a:r>
              <a:rPr lang="en-US" altLang="zh-CN" sz="2800" b="1" i="1" baseline="-25000">
                <a:latin typeface="Times New Roman" pitchFamily="18" charset="0"/>
                <a:ea typeface="华文细黑" pitchFamily="2" charset="-122"/>
                <a:cs typeface="Times New Roman" pitchFamily="18" charset="0"/>
              </a:rPr>
              <a:t>t</a:t>
            </a:r>
            <a:r>
              <a:rPr lang="zh-CN" altLang="en-US" sz="2800" b="1">
                <a:latin typeface="华文细黑" pitchFamily="2" charset="-122"/>
                <a:ea typeface="华文细黑" pitchFamily="2" charset="-122"/>
              </a:rPr>
              <a:t>的关系。当期权处于平价状态附近，其</a:t>
            </a:r>
            <a:r>
              <a:rPr lang="el-GR" altLang="zh-CN" sz="2800" b="1" i="1">
                <a:latin typeface="宋体" charset="-122"/>
              </a:rPr>
              <a:t>γ</a:t>
            </a:r>
            <a:r>
              <a:rPr lang="zh-CN" altLang="en-US" sz="2800" b="1">
                <a:latin typeface="华文细黑" pitchFamily="2" charset="-122"/>
                <a:ea typeface="华文细黑" pitchFamily="2" charset="-122"/>
              </a:rPr>
              <a:t>相对比较大；当期权处于较深的虚值或平值状态时</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其</a:t>
            </a:r>
            <a:r>
              <a:rPr lang="el-GR" altLang="zh-CN" sz="2800" b="1" i="1">
                <a:latin typeface="宋体" charset="-122"/>
              </a:rPr>
              <a:t>γ</a:t>
            </a:r>
            <a:r>
              <a:rPr lang="zh-CN" altLang="en-US" sz="2800" b="1">
                <a:latin typeface="华文细黑" pitchFamily="2" charset="-122"/>
                <a:ea typeface="华文细黑" pitchFamily="2" charset="-122"/>
              </a:rPr>
              <a:t>接近于零，即呈倒</a:t>
            </a:r>
            <a:r>
              <a:rPr lang="en-US" altLang="zh-CN" sz="2800" b="1" i="1">
                <a:latin typeface="Times New Roman" pitchFamily="18" charset="0"/>
                <a:ea typeface="华文细黑" pitchFamily="2" charset="-122"/>
              </a:rPr>
              <a:t>U</a:t>
            </a:r>
            <a:r>
              <a:rPr lang="zh-CN" altLang="en-US" sz="2800" b="1">
                <a:latin typeface="华文细黑" pitchFamily="2" charset="-122"/>
                <a:ea typeface="华文细黑" pitchFamily="2" charset="-122"/>
              </a:rPr>
              <a:t>形（</a:t>
            </a:r>
            <a:r>
              <a:rPr lang="zh-CN" altLang="en-US" sz="2800" b="1">
                <a:solidFill>
                  <a:srgbClr val="FF0000"/>
                </a:solidFill>
                <a:latin typeface="华文细黑" pitchFamily="2" charset="-122"/>
                <a:ea typeface="华文细黑" pitchFamily="2" charset="-122"/>
              </a:rPr>
              <a:t>注意：</a:t>
            </a:r>
            <a:r>
              <a:rPr lang="en-US" altLang="zh-CN" sz="2800" b="1" i="1">
                <a:solidFill>
                  <a:srgbClr val="FF0000"/>
                </a:solidFill>
                <a:latin typeface="Times New Roman" pitchFamily="18" charset="0"/>
                <a:ea typeface="华文细黑" pitchFamily="2" charset="-122"/>
              </a:rPr>
              <a:t>d</a:t>
            </a:r>
            <a:r>
              <a:rPr lang="en-US" altLang="zh-CN" sz="1400" b="1" i="1">
                <a:solidFill>
                  <a:srgbClr val="FF0000"/>
                </a:solidFill>
                <a:latin typeface="Times New Roman" pitchFamily="18" charset="0"/>
                <a:ea typeface="华文细黑" pitchFamily="2" charset="-122"/>
              </a:rPr>
              <a:t>1</a:t>
            </a:r>
            <a:r>
              <a:rPr lang="zh-CN" altLang="en-US" sz="2800" b="1">
                <a:solidFill>
                  <a:srgbClr val="FF0000"/>
                </a:solidFill>
                <a:latin typeface="华文细黑" pitchFamily="2" charset="-122"/>
                <a:ea typeface="华文细黑" pitchFamily="2" charset="-122"/>
              </a:rPr>
              <a:t>中含有</a:t>
            </a:r>
            <a:r>
              <a:rPr lang="en-US" altLang="zh-CN" sz="2800" b="1" i="1">
                <a:solidFill>
                  <a:srgbClr val="FF0000"/>
                </a:solidFill>
                <a:latin typeface="Times New Roman" pitchFamily="18" charset="0"/>
                <a:ea typeface="华文细黑" pitchFamily="2" charset="-122"/>
              </a:rPr>
              <a:t>s</a:t>
            </a:r>
            <a:r>
              <a:rPr lang="en-US" altLang="zh-CN" sz="2800" b="1" i="1" baseline="-25000">
                <a:solidFill>
                  <a:srgbClr val="FF0000"/>
                </a:solidFill>
                <a:latin typeface="Times New Roman" pitchFamily="18" charset="0"/>
                <a:ea typeface="华文细黑" pitchFamily="2" charset="-122"/>
              </a:rPr>
              <a:t>t</a:t>
            </a:r>
            <a:r>
              <a:rPr lang="zh-CN" altLang="en-US" sz="2800" b="1">
                <a:solidFill>
                  <a:srgbClr val="FF0000"/>
                </a:solidFill>
                <a:latin typeface="华文细黑" pitchFamily="2" charset="-122"/>
                <a:ea typeface="华文细黑" pitchFamily="2" charset="-122"/>
              </a:rPr>
              <a:t>项！</a:t>
            </a:r>
            <a:r>
              <a:rPr lang="zh-CN" altLang="en-US" sz="2800" b="1">
                <a:latin typeface="华文细黑" pitchFamily="2" charset="-122"/>
                <a:ea typeface="华文细黑" pitchFamily="2" charset="-122"/>
              </a:rPr>
              <a:t>）。</a:t>
            </a:r>
          </a:p>
        </p:txBody>
      </p:sp>
      <p:sp>
        <p:nvSpPr>
          <p:cNvPr id="722948" name="Text Box 4"/>
          <p:cNvSpPr txBox="1">
            <a:spLocks noChangeArrowheads="1"/>
          </p:cNvSpPr>
          <p:nvPr/>
        </p:nvSpPr>
        <p:spPr bwMode="auto">
          <a:xfrm>
            <a:off x="1703388" y="4365625"/>
            <a:ext cx="8496300" cy="954088"/>
          </a:xfrm>
          <a:prstGeom prst="rect">
            <a:avLst/>
          </a:prstGeom>
          <a:noFill/>
          <a:ln w="9525">
            <a:noFill/>
            <a:miter lim="800000"/>
            <a:headEnd/>
            <a:tailEnd/>
          </a:ln>
        </p:spPr>
        <p:txBody>
          <a:bodyPr>
            <a:spAutoFit/>
          </a:bodyPr>
          <a:lstStyle/>
          <a:p>
            <a:pPr algn="l"/>
            <a:r>
              <a:rPr lang="en-US" altLang="zh-CN" sz="2800" b="1">
                <a:latin typeface="华文细黑" pitchFamily="2" charset="-122"/>
                <a:ea typeface="华文细黑" pitchFamily="2" charset="-122"/>
              </a:rPr>
              <a:t>⑶ </a:t>
            </a:r>
            <a:r>
              <a:rPr lang="el-GR" altLang="zh-CN" sz="2800" b="1" i="1">
                <a:latin typeface="宋体" charset="-122"/>
              </a:rPr>
              <a:t>γ</a:t>
            </a:r>
            <a:r>
              <a:rPr lang="zh-CN" altLang="en-US" sz="2800" b="1">
                <a:latin typeface="华文细黑" pitchFamily="2" charset="-122"/>
                <a:ea typeface="华文细黑" pitchFamily="2" charset="-122"/>
              </a:rPr>
              <a:t>与时间变量</a:t>
            </a:r>
            <a:r>
              <a:rPr lang="en-US" altLang="zh-CN" sz="2800" b="1">
                <a:latin typeface="Times New Roman" pitchFamily="18" charset="0"/>
                <a:ea typeface="华文细黑" pitchFamily="2" charset="-122"/>
                <a:cs typeface="Times New Roman" pitchFamily="18" charset="0"/>
              </a:rPr>
              <a:t>T-t</a:t>
            </a:r>
            <a:r>
              <a:rPr lang="zh-CN" altLang="en-US" sz="2800" b="1">
                <a:latin typeface="华文细黑" pitchFamily="2" charset="-122"/>
                <a:ea typeface="华文细黑" pitchFamily="2" charset="-122"/>
              </a:rPr>
              <a:t>的关系。在其他因素不变的情况下</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其</a:t>
            </a:r>
            <a:r>
              <a:rPr lang="el-GR" altLang="zh-CN" sz="2800" b="1" i="1">
                <a:latin typeface="宋体" charset="-122"/>
              </a:rPr>
              <a:t>γ</a:t>
            </a:r>
            <a:r>
              <a:rPr lang="zh-CN" altLang="en-US" sz="2800" b="1">
                <a:latin typeface="华文细黑" pitchFamily="2" charset="-122"/>
                <a:ea typeface="华文细黑" pitchFamily="2" charset="-122"/>
              </a:rPr>
              <a:t>值随着到期日的临近而变大（</a:t>
            </a:r>
            <a:r>
              <a:rPr lang="zh-CN" altLang="en-US" sz="2800" b="1">
                <a:solidFill>
                  <a:srgbClr val="FF0000"/>
                </a:solidFill>
                <a:latin typeface="华文细黑" pitchFamily="2" charset="-122"/>
                <a:ea typeface="华文细黑" pitchFamily="2" charset="-122"/>
              </a:rPr>
              <a:t>反向关系</a:t>
            </a:r>
            <a:r>
              <a:rPr lang="zh-CN" altLang="en-US" sz="2800" b="1">
                <a:latin typeface="华文细黑" pitchFamily="2" charset="-122"/>
                <a:ea typeface="华文细黑" pitchFamily="2" charset="-122"/>
              </a:rPr>
              <a:t>）。 </a:t>
            </a:r>
          </a:p>
        </p:txBody>
      </p:sp>
      <p:sp>
        <p:nvSpPr>
          <p:cNvPr id="744453" name="Text Box 2"/>
          <p:cNvSpPr txBox="1">
            <a:spLocks noChangeArrowheads="1"/>
          </p:cNvSpPr>
          <p:nvPr/>
        </p:nvSpPr>
        <p:spPr bwMode="auto">
          <a:xfrm>
            <a:off x="1919288" y="476251"/>
            <a:ext cx="7015162" cy="523875"/>
          </a:xfrm>
          <a:prstGeom prst="rect">
            <a:avLst/>
          </a:prstGeom>
          <a:noFill/>
          <a:ln w="9525">
            <a:noFill/>
            <a:miter lim="800000"/>
            <a:headEnd/>
            <a:tailEnd/>
          </a:ln>
        </p:spPr>
        <p:txBody>
          <a:bodyPr wrap="none">
            <a:spAutoFit/>
          </a:bodyPr>
          <a:lstStyle/>
          <a:p>
            <a:r>
              <a:rPr lang="en-US" altLang="zh-CN" sz="2800" b="1">
                <a:latin typeface="宋体" charset="-122"/>
              </a:rPr>
              <a:t> </a:t>
            </a:r>
            <a:r>
              <a:rPr lang="en-US" altLang="zh-CN" sz="2800" b="1">
                <a:latin typeface="华文细黑" pitchFamily="2" charset="-122"/>
                <a:ea typeface="华文细黑" pitchFamily="2" charset="-122"/>
              </a:rPr>
              <a:t>2.</a:t>
            </a:r>
            <a:r>
              <a:rPr lang="el-GR" altLang="zh-CN" sz="2800" b="1" i="1">
                <a:latin typeface="宋体" charset="-122"/>
              </a:rPr>
              <a:t>γ</a:t>
            </a:r>
            <a:r>
              <a:rPr lang="en-US" altLang="zh-CN" sz="2800" b="1" i="1">
                <a:latin typeface="宋体" charset="-122"/>
              </a:rPr>
              <a:t>-</a:t>
            </a:r>
            <a:r>
              <a:rPr lang="zh-CN" altLang="en-US" sz="2800" b="1">
                <a:latin typeface="华文细黑" pitchFamily="2" charset="-122"/>
                <a:ea typeface="华文细黑" pitchFamily="2" charset="-122"/>
              </a:rPr>
              <a:t>标的资产价格对期权价值的二阶影响</a:t>
            </a:r>
          </a:p>
        </p:txBody>
      </p:sp>
    </p:spTree>
    <p:extLst>
      <p:ext uri="{BB962C8B-B14F-4D97-AF65-F5344CB8AC3E}">
        <p14:creationId xmlns:p14="http://schemas.microsoft.com/office/powerpoint/2010/main" val="113216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2946">
                                            <p:txEl>
                                              <p:pRg st="0" end="0"/>
                                            </p:txEl>
                                          </p:spTgt>
                                        </p:tgtEl>
                                        <p:attrNameLst>
                                          <p:attrName>style.visibility</p:attrName>
                                        </p:attrNameLst>
                                      </p:cBhvr>
                                      <p:to>
                                        <p:strVal val="visible"/>
                                      </p:to>
                                    </p:set>
                                    <p:animEffect transition="in" filter="blinds(horizontal)">
                                      <p:cBhvr>
                                        <p:cTn id="7" dur="500"/>
                                        <p:tgtEl>
                                          <p:spTgt spid="722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2947">
                                            <p:txEl>
                                              <p:pRg st="0" end="0"/>
                                            </p:txEl>
                                          </p:spTgt>
                                        </p:tgtEl>
                                        <p:attrNameLst>
                                          <p:attrName>style.visibility</p:attrName>
                                        </p:attrNameLst>
                                      </p:cBhvr>
                                      <p:to>
                                        <p:strVal val="visible"/>
                                      </p:to>
                                    </p:set>
                                    <p:animEffect transition="in" filter="blinds(horizontal)">
                                      <p:cBhvr>
                                        <p:cTn id="12" dur="500"/>
                                        <p:tgtEl>
                                          <p:spTgt spid="7229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2948">
                                            <p:txEl>
                                              <p:pRg st="0" end="0"/>
                                            </p:txEl>
                                          </p:spTgt>
                                        </p:tgtEl>
                                        <p:attrNameLst>
                                          <p:attrName>style.visibility</p:attrName>
                                        </p:attrNameLst>
                                      </p:cBhvr>
                                      <p:to>
                                        <p:strVal val="visible"/>
                                      </p:to>
                                    </p:set>
                                    <p:animEffect transition="in" filter="blinds(horizontal)">
                                      <p:cBhvr>
                                        <p:cTn id="17" dur="500"/>
                                        <p:tgtEl>
                                          <p:spTgt spid="7229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765176"/>
            <a:ext cx="7467600" cy="652463"/>
          </a:xfrm>
        </p:spPr>
        <p:txBody>
          <a:bodyPr/>
          <a:lstStyle/>
          <a:p>
            <a:pPr algn="ctr">
              <a:defRPr/>
            </a:pPr>
            <a:r>
              <a:rPr lang="zh-CN" altLang="en-US" sz="3600" b="1" i="1" dirty="0">
                <a:latin typeface="宋体" pitchFamily="2" charset="-122"/>
              </a:rPr>
              <a:t>   </a:t>
            </a:r>
            <a:r>
              <a:rPr lang="zh-CN" altLang="en-US" sz="3600" b="1" dirty="0">
                <a:latin typeface="华文细黑" pitchFamily="2" charset="-122"/>
                <a:ea typeface="华文细黑" pitchFamily="2" charset="-122"/>
              </a:rPr>
              <a:t>与</a:t>
            </a:r>
            <a:r>
              <a:rPr lang="en-US" altLang="zh-CN" sz="3600" b="1" i="1" dirty="0">
                <a:latin typeface="Times New Roman" pitchFamily="18" charset="0"/>
                <a:ea typeface="华文细黑" pitchFamily="2" charset="-122"/>
                <a:cs typeface="Times New Roman" pitchFamily="18" charset="0"/>
              </a:rPr>
              <a:t>s</a:t>
            </a:r>
            <a:r>
              <a:rPr lang="zh-CN" altLang="en-US" sz="3600" b="1" dirty="0">
                <a:latin typeface="华文细黑" pitchFamily="2" charset="-122"/>
                <a:ea typeface="华文细黑" pitchFamily="2" charset="-122"/>
              </a:rPr>
              <a:t>的倒</a:t>
            </a:r>
            <a:r>
              <a:rPr lang="en-US" altLang="zh-CN" sz="3600" b="1" i="1" dirty="0">
                <a:latin typeface="Times New Roman" pitchFamily="18" charset="0"/>
                <a:ea typeface="华文细黑" pitchFamily="2" charset="-122"/>
                <a:cs typeface="Times New Roman" pitchFamily="18" charset="0"/>
              </a:rPr>
              <a:t>U</a:t>
            </a:r>
            <a:r>
              <a:rPr lang="zh-CN" altLang="en-US" sz="3600" b="1" dirty="0">
                <a:latin typeface="华文细黑" pitchFamily="2" charset="-122"/>
                <a:ea typeface="华文细黑" pitchFamily="2" charset="-122"/>
              </a:rPr>
              <a:t>形关系</a:t>
            </a:r>
            <a:endParaRPr lang="zh-CN" altLang="en-US" sz="3600" dirty="0"/>
          </a:p>
        </p:txBody>
      </p:sp>
      <p:graphicFrame>
        <p:nvGraphicFramePr>
          <p:cNvPr id="131074" name="Object 2"/>
          <p:cNvGraphicFramePr>
            <a:graphicFrameLocks noChangeAspect="1"/>
          </p:cNvGraphicFramePr>
          <p:nvPr/>
        </p:nvGraphicFramePr>
        <p:xfrm>
          <a:off x="4008438" y="836614"/>
          <a:ext cx="292100" cy="547687"/>
        </p:xfrm>
        <a:graphic>
          <a:graphicData uri="http://schemas.openxmlformats.org/presentationml/2006/ole">
            <mc:AlternateContent xmlns:mc="http://schemas.openxmlformats.org/markup-compatibility/2006">
              <mc:Choice xmlns:v="urn:schemas-microsoft-com:vml" Requires="v">
                <p:oleObj spid="_x0000_s24582" name="Equation" r:id="rId3" imgW="126720" imgH="164880" progId="Equation.DSMT4">
                  <p:embed/>
                </p:oleObj>
              </mc:Choice>
              <mc:Fallback>
                <p:oleObj name="Equation" r:id="rId3" imgW="126720" imgH="164880" progId="Equation.DSMT4">
                  <p:embed/>
                  <p:pic>
                    <p:nvPicPr>
                      <p:cNvPr id="131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836614"/>
                        <a:ext cx="2921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22"/>
          <p:cNvGrpSpPr>
            <a:grpSpLocks/>
          </p:cNvGrpSpPr>
          <p:nvPr/>
        </p:nvGrpSpPr>
        <p:grpSpPr bwMode="auto">
          <a:xfrm>
            <a:off x="2424113" y="1484313"/>
            <a:ext cx="6551612" cy="3835400"/>
            <a:chOff x="899592" y="1484784"/>
            <a:chExt cx="6552728" cy="3835588"/>
          </a:xfrm>
        </p:grpSpPr>
        <p:cxnSp>
          <p:nvCxnSpPr>
            <p:cNvPr id="5" name="直接箭头连接符 4"/>
            <p:cNvCxnSpPr/>
            <p:nvPr/>
          </p:nvCxnSpPr>
          <p:spPr>
            <a:xfrm>
              <a:off x="1331466" y="4796471"/>
              <a:ext cx="55444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331466" y="1556225"/>
              <a:ext cx="0" cy="3240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1547402" y="2453206"/>
              <a:ext cx="5184070" cy="2241660"/>
            </a:xfrm>
            <a:custGeom>
              <a:avLst/>
              <a:gdLst>
                <a:gd name="connsiteX0" fmla="*/ 0 w 4324350"/>
                <a:gd name="connsiteY0" fmla="*/ 2011362 h 2116137"/>
                <a:gd name="connsiteX1" fmla="*/ 447675 w 4324350"/>
                <a:gd name="connsiteY1" fmla="*/ 2001837 h 2116137"/>
                <a:gd name="connsiteX2" fmla="*/ 1323975 w 4324350"/>
                <a:gd name="connsiteY2" fmla="*/ 1449387 h 2116137"/>
                <a:gd name="connsiteX3" fmla="*/ 2162175 w 4324350"/>
                <a:gd name="connsiteY3" fmla="*/ 39687 h 2116137"/>
                <a:gd name="connsiteX4" fmla="*/ 2886075 w 4324350"/>
                <a:gd name="connsiteY4" fmla="*/ 1687512 h 2116137"/>
                <a:gd name="connsiteX5" fmla="*/ 4324350 w 4324350"/>
                <a:gd name="connsiteY5" fmla="*/ 2116137 h 2116137"/>
                <a:gd name="connsiteX0" fmla="*/ 0 w 4494237"/>
                <a:gd name="connsiteY0" fmla="*/ 2163365 h 2205434"/>
                <a:gd name="connsiteX1" fmla="*/ 617562 w 4494237"/>
                <a:gd name="connsiteY1" fmla="*/ 2001837 h 2205434"/>
                <a:gd name="connsiteX2" fmla="*/ 1493862 w 4494237"/>
                <a:gd name="connsiteY2" fmla="*/ 1449387 h 2205434"/>
                <a:gd name="connsiteX3" fmla="*/ 2332062 w 4494237"/>
                <a:gd name="connsiteY3" fmla="*/ 39687 h 2205434"/>
                <a:gd name="connsiteX4" fmla="*/ 3055962 w 4494237"/>
                <a:gd name="connsiteY4" fmla="*/ 1687512 h 2205434"/>
                <a:gd name="connsiteX5" fmla="*/ 4494237 w 4494237"/>
                <a:gd name="connsiteY5" fmla="*/ 2116137 h 2205434"/>
                <a:gd name="connsiteX0" fmla="*/ 0 w 4896545"/>
                <a:gd name="connsiteY0" fmla="*/ 2163365 h 2205434"/>
                <a:gd name="connsiteX1" fmla="*/ 617562 w 4896545"/>
                <a:gd name="connsiteY1" fmla="*/ 2001837 h 2205434"/>
                <a:gd name="connsiteX2" fmla="*/ 1493862 w 4896545"/>
                <a:gd name="connsiteY2" fmla="*/ 1449387 h 2205434"/>
                <a:gd name="connsiteX3" fmla="*/ 2332062 w 4896545"/>
                <a:gd name="connsiteY3" fmla="*/ 39687 h 2205434"/>
                <a:gd name="connsiteX4" fmla="*/ 3055962 w 4896545"/>
                <a:gd name="connsiteY4" fmla="*/ 1687512 h 2205434"/>
                <a:gd name="connsiteX5" fmla="*/ 4896545 w 4896545"/>
                <a:gd name="connsiteY5" fmla="*/ 2163364 h 2205434"/>
                <a:gd name="connsiteX0" fmla="*/ 0 w 4896545"/>
                <a:gd name="connsiteY0" fmla="*/ 2203052 h 2245121"/>
                <a:gd name="connsiteX1" fmla="*/ 617562 w 4896545"/>
                <a:gd name="connsiteY1" fmla="*/ 2041524 h 2245121"/>
                <a:gd name="connsiteX2" fmla="*/ 1493862 w 4896545"/>
                <a:gd name="connsiteY2" fmla="*/ 1489074 h 2245121"/>
                <a:gd name="connsiteX3" fmla="*/ 2160240 w 4896545"/>
                <a:gd name="connsiteY3" fmla="*/ 39687 h 2245121"/>
                <a:gd name="connsiteX4" fmla="*/ 3055962 w 4896545"/>
                <a:gd name="connsiteY4" fmla="*/ 1727199 h 2245121"/>
                <a:gd name="connsiteX5" fmla="*/ 4896545 w 4896545"/>
                <a:gd name="connsiteY5" fmla="*/ 2203051 h 2245121"/>
                <a:gd name="connsiteX0" fmla="*/ 0 w 5184577"/>
                <a:gd name="connsiteY0" fmla="*/ 2199928 h 2241997"/>
                <a:gd name="connsiteX1" fmla="*/ 905594 w 5184577"/>
                <a:gd name="connsiteY1" fmla="*/ 2041524 h 2241997"/>
                <a:gd name="connsiteX2" fmla="*/ 1781894 w 5184577"/>
                <a:gd name="connsiteY2" fmla="*/ 1489074 h 2241997"/>
                <a:gd name="connsiteX3" fmla="*/ 2448272 w 5184577"/>
                <a:gd name="connsiteY3" fmla="*/ 39687 h 2241997"/>
                <a:gd name="connsiteX4" fmla="*/ 3343994 w 5184577"/>
                <a:gd name="connsiteY4" fmla="*/ 1727199 h 2241997"/>
                <a:gd name="connsiteX5" fmla="*/ 5184577 w 5184577"/>
                <a:gd name="connsiteY5" fmla="*/ 2203051 h 224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4577" h="2241997">
                  <a:moveTo>
                    <a:pt x="0" y="2199928"/>
                  </a:moveTo>
                  <a:cubicBezTo>
                    <a:pt x="113506" y="2241997"/>
                    <a:pt x="608612" y="2160000"/>
                    <a:pt x="905594" y="2041524"/>
                  </a:cubicBezTo>
                  <a:cubicBezTo>
                    <a:pt x="1202576" y="1923048"/>
                    <a:pt x="1524781" y="1822714"/>
                    <a:pt x="1781894" y="1489074"/>
                  </a:cubicBezTo>
                  <a:cubicBezTo>
                    <a:pt x="2039007" y="1155435"/>
                    <a:pt x="2187922" y="0"/>
                    <a:pt x="2448272" y="39687"/>
                  </a:cubicBezTo>
                  <a:cubicBezTo>
                    <a:pt x="2708622" y="79375"/>
                    <a:pt x="2887943" y="1366638"/>
                    <a:pt x="3343994" y="1727199"/>
                  </a:cubicBezTo>
                  <a:cubicBezTo>
                    <a:pt x="3800045" y="2087760"/>
                    <a:pt x="4645620" y="2161776"/>
                    <a:pt x="5184577" y="2203051"/>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aphicFrame>
          <p:nvGraphicFramePr>
            <p:cNvPr id="131075" name="Object 3"/>
            <p:cNvGraphicFramePr>
              <a:graphicFrameLocks noChangeAspect="1"/>
            </p:cNvGraphicFramePr>
            <p:nvPr/>
          </p:nvGraphicFramePr>
          <p:xfrm>
            <a:off x="899592" y="1484784"/>
            <a:ext cx="220092" cy="412672"/>
          </p:xfrm>
          <a:graphic>
            <a:graphicData uri="http://schemas.openxmlformats.org/presentationml/2006/ole">
              <mc:AlternateContent xmlns:mc="http://schemas.openxmlformats.org/markup-compatibility/2006">
                <mc:Choice xmlns:v="urn:schemas-microsoft-com:vml" Requires="v">
                  <p:oleObj spid="_x0000_s24583" name="Equation" r:id="rId5" imgW="126720" imgH="164880" progId="Equation.DSMT4">
                    <p:embed/>
                  </p:oleObj>
                </mc:Choice>
                <mc:Fallback>
                  <p:oleObj name="Equation" r:id="rId5" imgW="126720" imgH="164880" progId="Equation.DSMT4">
                    <p:embed/>
                    <p:pic>
                      <p:nvPicPr>
                        <p:cNvPr id="1310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484784"/>
                          <a:ext cx="220092" cy="412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4" name="TextBox 11"/>
            <p:cNvSpPr txBox="1">
              <a:spLocks noChangeArrowheads="1"/>
            </p:cNvSpPr>
            <p:nvPr/>
          </p:nvSpPr>
          <p:spPr bwMode="auto">
            <a:xfrm>
              <a:off x="6804248" y="4725144"/>
              <a:ext cx="648072" cy="523220"/>
            </a:xfrm>
            <a:prstGeom prst="rect">
              <a:avLst/>
            </a:prstGeom>
            <a:noFill/>
            <a:ln w="9525">
              <a:noFill/>
              <a:miter lim="800000"/>
              <a:headEnd/>
              <a:tailEnd/>
            </a:ln>
          </p:spPr>
          <p:txBody>
            <a:bodyPr>
              <a:spAutoFit/>
            </a:bodyPr>
            <a:lstStyle/>
            <a:p>
              <a:r>
                <a:rPr lang="en-US" altLang="zh-CN" sz="2800" i="1">
                  <a:latin typeface="Times New Roman" pitchFamily="18" charset="0"/>
                  <a:cs typeface="Times New Roman" pitchFamily="18" charset="0"/>
                </a:rPr>
                <a:t>S</a:t>
              </a:r>
              <a:endParaRPr lang="zh-CN" altLang="en-US" sz="2800" i="1">
                <a:latin typeface="Times New Roman" pitchFamily="18" charset="0"/>
                <a:cs typeface="Times New Roman" pitchFamily="18" charset="0"/>
              </a:endParaRPr>
            </a:p>
          </p:txBody>
        </p:sp>
        <p:cxnSp>
          <p:nvCxnSpPr>
            <p:cNvPr id="14" name="直接连接符 13"/>
            <p:cNvCxnSpPr>
              <a:stCxn id="9" idx="3"/>
            </p:cNvCxnSpPr>
            <p:nvPr/>
          </p:nvCxnSpPr>
          <p:spPr>
            <a:xfrm>
              <a:off x="3995744" y="2492895"/>
              <a:ext cx="0" cy="2303576"/>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1086" name="TextBox 19"/>
            <p:cNvSpPr txBox="1">
              <a:spLocks noChangeArrowheads="1"/>
            </p:cNvSpPr>
            <p:nvPr/>
          </p:nvSpPr>
          <p:spPr bwMode="auto">
            <a:xfrm>
              <a:off x="3707904" y="4797152"/>
              <a:ext cx="576064" cy="523220"/>
            </a:xfrm>
            <a:prstGeom prst="rect">
              <a:avLst/>
            </a:prstGeom>
            <a:noFill/>
            <a:ln w="9525">
              <a:noFill/>
              <a:miter lim="800000"/>
              <a:headEnd/>
              <a:tailEnd/>
            </a:ln>
          </p:spPr>
          <p:txBody>
            <a:bodyPr>
              <a:spAutoFit/>
            </a:bodyPr>
            <a:lstStyle/>
            <a:p>
              <a:r>
                <a:rPr lang="en-US" altLang="zh-CN" sz="2800" i="1">
                  <a:latin typeface="Times New Roman" pitchFamily="18" charset="0"/>
                  <a:cs typeface="Times New Roman" pitchFamily="18" charset="0"/>
                </a:rPr>
                <a:t>X</a:t>
              </a:r>
              <a:endParaRPr lang="zh-CN" altLang="en-US" sz="2800" i="1">
                <a:latin typeface="Times New Roman" pitchFamily="18" charset="0"/>
                <a:cs typeface="Times New Roman" pitchFamily="18" charset="0"/>
              </a:endParaRPr>
            </a:p>
          </p:txBody>
        </p:sp>
        <p:sp>
          <p:nvSpPr>
            <p:cNvPr id="131087" name="TextBox 20"/>
            <p:cNvSpPr txBox="1">
              <a:spLocks noChangeArrowheads="1"/>
            </p:cNvSpPr>
            <p:nvPr/>
          </p:nvSpPr>
          <p:spPr bwMode="auto">
            <a:xfrm>
              <a:off x="1979712" y="4797152"/>
              <a:ext cx="864096" cy="461665"/>
            </a:xfrm>
            <a:prstGeom prst="rect">
              <a:avLst/>
            </a:prstGeom>
            <a:noFill/>
            <a:ln w="9525">
              <a:noFill/>
              <a:miter lim="800000"/>
              <a:headEnd/>
              <a:tailEnd/>
            </a:ln>
          </p:spPr>
          <p:txBody>
            <a:bodyPr>
              <a:spAutoFit/>
            </a:bodyPr>
            <a:lstStyle/>
            <a:p>
              <a:pPr algn="l"/>
              <a:r>
                <a:rPr lang="zh-CN" altLang="en-US" sz="2400" b="1">
                  <a:latin typeface="华文仿宋" pitchFamily="2" charset="-122"/>
                  <a:ea typeface="华文仿宋" pitchFamily="2" charset="-122"/>
                </a:rPr>
                <a:t>虚值</a:t>
              </a:r>
            </a:p>
          </p:txBody>
        </p:sp>
        <p:sp>
          <p:nvSpPr>
            <p:cNvPr id="131088" name="TextBox 21"/>
            <p:cNvSpPr txBox="1">
              <a:spLocks noChangeArrowheads="1"/>
            </p:cNvSpPr>
            <p:nvPr/>
          </p:nvSpPr>
          <p:spPr bwMode="auto">
            <a:xfrm>
              <a:off x="4932040" y="4797152"/>
              <a:ext cx="864096" cy="461665"/>
            </a:xfrm>
            <a:prstGeom prst="rect">
              <a:avLst/>
            </a:prstGeom>
            <a:noFill/>
            <a:ln w="9525">
              <a:noFill/>
              <a:miter lim="800000"/>
              <a:headEnd/>
              <a:tailEnd/>
            </a:ln>
          </p:spPr>
          <p:txBody>
            <a:bodyPr>
              <a:spAutoFit/>
            </a:bodyPr>
            <a:lstStyle/>
            <a:p>
              <a:pPr algn="l"/>
              <a:r>
                <a:rPr lang="zh-CN" altLang="en-US" sz="2400" b="1">
                  <a:latin typeface="华文仿宋" pitchFamily="2" charset="-122"/>
                  <a:ea typeface="华文仿宋" pitchFamily="2" charset="-122"/>
                </a:rPr>
                <a:t>实值</a:t>
              </a:r>
            </a:p>
          </p:txBody>
        </p:sp>
      </p:grpSp>
      <p:sp>
        <p:nvSpPr>
          <p:cNvPr id="15" name="TextBox 14"/>
          <p:cNvSpPr txBox="1">
            <a:spLocks noChangeArrowheads="1"/>
          </p:cNvSpPr>
          <p:nvPr/>
        </p:nvSpPr>
        <p:spPr bwMode="auto">
          <a:xfrm>
            <a:off x="1847850" y="5300663"/>
            <a:ext cx="7848600" cy="831850"/>
          </a:xfrm>
          <a:prstGeom prst="rect">
            <a:avLst/>
          </a:prstGeom>
          <a:noFill/>
          <a:ln w="9525">
            <a:noFill/>
            <a:miter lim="800000"/>
            <a:headEnd/>
            <a:tailEnd/>
          </a:ln>
        </p:spPr>
        <p:txBody>
          <a:bodyPr>
            <a:spAutoFit/>
          </a:bodyPr>
          <a:lstStyle/>
          <a:p>
            <a:pPr algn="l"/>
            <a:r>
              <a:rPr lang="el-GR" altLang="zh-CN" sz="2400" b="1" i="1">
                <a:latin typeface="Times New Roman" pitchFamily="18" charset="0"/>
                <a:ea typeface="华文细黑" pitchFamily="2" charset="-122"/>
                <a:cs typeface="Times New Roman" pitchFamily="18" charset="0"/>
              </a:rPr>
              <a:t>δ</a:t>
            </a:r>
            <a:r>
              <a:rPr lang="en-US" altLang="zh-CN" sz="2400" b="1">
                <a:latin typeface="华文细黑" pitchFamily="2" charset="-122"/>
                <a:ea typeface="华文细黑" pitchFamily="2" charset="-122"/>
                <a:cs typeface="Times New Roman" pitchFamily="18" charset="0"/>
              </a:rPr>
              <a:t>+</a:t>
            </a:r>
            <a:r>
              <a:rPr lang="el-GR" altLang="zh-CN" sz="2400" b="1" i="1">
                <a:latin typeface="宋体" charset="-122"/>
                <a:ea typeface="华文细黑" pitchFamily="2" charset="-122"/>
                <a:cs typeface="Times New Roman" pitchFamily="18" charset="0"/>
              </a:rPr>
              <a:t>γ</a:t>
            </a:r>
            <a:r>
              <a:rPr lang="zh-CN" altLang="en-US" sz="2400" b="1">
                <a:latin typeface="华文细黑" pitchFamily="2" charset="-122"/>
                <a:ea typeface="华文细黑" pitchFamily="2" charset="-122"/>
                <a:cs typeface="Times New Roman" pitchFamily="18" charset="0"/>
              </a:rPr>
              <a:t> 对冲（资产组合的</a:t>
            </a:r>
            <a:r>
              <a:rPr lang="el-GR" altLang="zh-CN" sz="2400" b="1" i="1">
                <a:latin typeface="Times New Roman" pitchFamily="18" charset="0"/>
                <a:ea typeface="华文细黑" pitchFamily="2" charset="-122"/>
                <a:cs typeface="Times New Roman" pitchFamily="18" charset="0"/>
              </a:rPr>
              <a:t>δ </a:t>
            </a:r>
            <a:r>
              <a:rPr lang="en-US" altLang="zh-CN" sz="2400" b="1">
                <a:latin typeface="Times New Roman" pitchFamily="18" charset="0"/>
                <a:ea typeface="华文细黑" pitchFamily="2" charset="-122"/>
                <a:cs typeface="Times New Roman" pitchFamily="18" charset="0"/>
              </a:rPr>
              <a:t>=0</a:t>
            </a:r>
            <a:r>
              <a:rPr lang="zh-CN" altLang="en-US" sz="2400" b="1">
                <a:latin typeface="Times New Roman" pitchFamily="18" charset="0"/>
                <a:ea typeface="华文细黑" pitchFamily="2" charset="-122"/>
                <a:cs typeface="Times New Roman" pitchFamily="18" charset="0"/>
              </a:rPr>
              <a:t>，</a:t>
            </a:r>
            <a:r>
              <a:rPr lang="el-GR" altLang="zh-CN" sz="2400" b="1" i="1">
                <a:latin typeface="宋体" charset="-122"/>
                <a:ea typeface="华文细黑" pitchFamily="2" charset="-122"/>
                <a:cs typeface="Times New Roman" pitchFamily="18" charset="0"/>
              </a:rPr>
              <a:t>γ</a:t>
            </a:r>
            <a:r>
              <a:rPr lang="en-US" altLang="zh-CN" sz="2400" b="1">
                <a:latin typeface="Times New Roman" pitchFamily="18" charset="0"/>
                <a:ea typeface="华文细黑" pitchFamily="2" charset="-122"/>
                <a:cs typeface="Times New Roman" pitchFamily="18" charset="0"/>
              </a:rPr>
              <a:t>=0</a:t>
            </a:r>
            <a:r>
              <a:rPr lang="zh-CN" altLang="en-US" sz="2400" b="1">
                <a:latin typeface="华文细黑" pitchFamily="2" charset="-122"/>
                <a:ea typeface="华文细黑" pitchFamily="2" charset="-122"/>
                <a:cs typeface="Times New Roman" pitchFamily="18" charset="0"/>
              </a:rPr>
              <a:t>）：比单纯的 对冲保值效果更稳定（可持续时间更长）。</a:t>
            </a:r>
          </a:p>
        </p:txBody>
      </p:sp>
      <p:sp>
        <p:nvSpPr>
          <p:cNvPr id="16" name="线形标注 1 15"/>
          <p:cNvSpPr/>
          <p:nvPr/>
        </p:nvSpPr>
        <p:spPr>
          <a:xfrm>
            <a:off x="8112125" y="3284538"/>
            <a:ext cx="1944688" cy="1223962"/>
          </a:xfrm>
          <a:prstGeom prst="borderCallout1">
            <a:avLst>
              <a:gd name="adj1" fmla="val 18750"/>
              <a:gd name="adj2" fmla="val -8333"/>
              <a:gd name="adj3" fmla="val 108673"/>
              <a:gd name="adj4" fmla="val -83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b="1" i="1" dirty="0">
                <a:latin typeface="Times New Roman" pitchFamily="18" charset="0"/>
                <a:ea typeface="华文仿宋" pitchFamily="2" charset="-122"/>
                <a:cs typeface="Times New Roman" pitchFamily="18" charset="0"/>
              </a:rPr>
              <a:t>S</a:t>
            </a:r>
            <a:r>
              <a:rPr lang="zh-CN" altLang="en-US" sz="2400" b="1" dirty="0">
                <a:latin typeface="Times New Roman" pitchFamily="18" charset="0"/>
                <a:ea typeface="华文仿宋" pitchFamily="2" charset="-122"/>
                <a:cs typeface="Times New Roman" pitchFamily="18" charset="0"/>
              </a:rPr>
              <a:t>的变化对</a:t>
            </a:r>
            <a:r>
              <a:rPr lang="el-GR" altLang="zh-CN" sz="2400" b="1" i="1" dirty="0">
                <a:solidFill>
                  <a:schemeClr val="bg1"/>
                </a:solidFill>
                <a:latin typeface="Times New Roman"/>
                <a:ea typeface="华文细黑" pitchFamily="2" charset="-122"/>
                <a:cs typeface="Times New Roman"/>
              </a:rPr>
              <a:t>δ</a:t>
            </a:r>
            <a:r>
              <a:rPr lang="zh-CN" altLang="en-US" sz="2400" b="1" dirty="0">
                <a:latin typeface="Times New Roman" pitchFamily="18" charset="0"/>
                <a:ea typeface="华文仿宋" pitchFamily="2" charset="-122"/>
                <a:cs typeface="Times New Roman" pitchFamily="18" charset="0"/>
              </a:rPr>
              <a:t>    的影响较小，</a:t>
            </a:r>
            <a:r>
              <a:rPr lang="el-GR" altLang="zh-CN" sz="2400" b="1" i="1" dirty="0">
                <a:solidFill>
                  <a:schemeClr val="bg1"/>
                </a:solidFill>
                <a:latin typeface="Times New Roman"/>
                <a:ea typeface="华文细黑" pitchFamily="2" charset="-122"/>
                <a:cs typeface="Times New Roman"/>
              </a:rPr>
              <a:t> δ</a:t>
            </a:r>
            <a:r>
              <a:rPr lang="zh-CN" altLang="en-US" sz="2400" b="1" dirty="0">
                <a:latin typeface="Times New Roman" pitchFamily="18" charset="0"/>
                <a:ea typeface="华文仿宋" pitchFamily="2" charset="-122"/>
                <a:cs typeface="Times New Roman" pitchFamily="18" charset="0"/>
              </a:rPr>
              <a:t>对冲更稳定</a:t>
            </a:r>
          </a:p>
        </p:txBody>
      </p:sp>
      <p:sp>
        <p:nvSpPr>
          <p:cNvPr id="18" name="线形标注 1 17"/>
          <p:cNvSpPr/>
          <p:nvPr/>
        </p:nvSpPr>
        <p:spPr>
          <a:xfrm>
            <a:off x="5808664" y="1557338"/>
            <a:ext cx="3887787" cy="863600"/>
          </a:xfrm>
          <a:prstGeom prst="borderCallout1">
            <a:avLst>
              <a:gd name="adj1" fmla="val 18750"/>
              <a:gd name="adj2" fmla="val -8333"/>
              <a:gd name="adj3" fmla="val 108673"/>
              <a:gd name="adj4" fmla="val -83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400" b="1" i="1" dirty="0">
                <a:latin typeface="Times New Roman" pitchFamily="18" charset="0"/>
                <a:ea typeface="华文仿宋" pitchFamily="2" charset="-122"/>
                <a:cs typeface="Times New Roman" pitchFamily="18" charset="0"/>
              </a:rPr>
              <a:t>S</a:t>
            </a:r>
            <a:r>
              <a:rPr lang="zh-CN" altLang="en-US" sz="2400" b="1" dirty="0">
                <a:latin typeface="Times New Roman" pitchFamily="18" charset="0"/>
                <a:ea typeface="华文仿宋" pitchFamily="2" charset="-122"/>
                <a:cs typeface="Times New Roman" pitchFamily="18" charset="0"/>
              </a:rPr>
              <a:t>的变化</a:t>
            </a:r>
            <a:r>
              <a:rPr lang="el-GR" altLang="zh-CN" sz="2400" b="1" i="1" dirty="0">
                <a:solidFill>
                  <a:schemeClr val="bg1"/>
                </a:solidFill>
                <a:latin typeface="Times New Roman"/>
                <a:ea typeface="华文细黑" pitchFamily="2" charset="-122"/>
                <a:cs typeface="Times New Roman"/>
              </a:rPr>
              <a:t>δ</a:t>
            </a:r>
            <a:r>
              <a:rPr lang="zh-CN" altLang="en-US" sz="2400" b="1" dirty="0">
                <a:latin typeface="Times New Roman" pitchFamily="18" charset="0"/>
                <a:ea typeface="华文仿宋" pitchFamily="2" charset="-122"/>
                <a:cs typeface="Times New Roman" pitchFamily="18" charset="0"/>
              </a:rPr>
              <a:t>对 的影响较大，</a:t>
            </a:r>
            <a:r>
              <a:rPr lang="el-GR" altLang="zh-CN" sz="2400" b="1" i="1" dirty="0">
                <a:solidFill>
                  <a:schemeClr val="bg1"/>
                </a:solidFill>
                <a:latin typeface="Times New Roman"/>
                <a:ea typeface="华文细黑" pitchFamily="2" charset="-122"/>
                <a:cs typeface="Times New Roman"/>
              </a:rPr>
              <a:t> δ</a:t>
            </a:r>
            <a:r>
              <a:rPr lang="zh-CN" altLang="en-US" sz="2400" b="1" dirty="0">
                <a:latin typeface="Times New Roman" pitchFamily="18" charset="0"/>
                <a:ea typeface="华文仿宋" pitchFamily="2" charset="-122"/>
                <a:cs typeface="Times New Roman" pitchFamily="18" charset="0"/>
              </a:rPr>
              <a:t>对冲不稳定，需频繁调整</a:t>
            </a:r>
          </a:p>
        </p:txBody>
      </p:sp>
    </p:spTree>
    <p:extLst>
      <p:ext uri="{BB962C8B-B14F-4D97-AF65-F5344CB8AC3E}">
        <p14:creationId xmlns:p14="http://schemas.microsoft.com/office/powerpoint/2010/main" val="255266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blinds(horizontal)">
                                      <p:cBhvr>
                                        <p:cTn id="2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3" name="Text Box 3"/>
          <p:cNvSpPr txBox="1">
            <a:spLocks noChangeArrowheads="1"/>
          </p:cNvSpPr>
          <p:nvPr/>
        </p:nvSpPr>
        <p:spPr bwMode="auto">
          <a:xfrm>
            <a:off x="1919288" y="404813"/>
            <a:ext cx="6697662" cy="584200"/>
          </a:xfrm>
          <a:prstGeom prst="rect">
            <a:avLst/>
          </a:prstGeom>
          <a:noFill/>
          <a:ln w="9525">
            <a:noFill/>
            <a:miter lim="800000"/>
            <a:headEnd/>
            <a:tailEnd/>
          </a:ln>
        </p:spPr>
        <p:txBody>
          <a:bodyPr>
            <a:spAutoFit/>
          </a:bodyPr>
          <a:lstStyle/>
          <a:p>
            <a:pPr algn="l"/>
            <a:r>
              <a:rPr lang="en-US" altLang="zh-CN" sz="3200" b="1">
                <a:latin typeface="华文细黑" pitchFamily="2" charset="-122"/>
                <a:ea typeface="华文细黑" pitchFamily="2" charset="-122"/>
              </a:rPr>
              <a:t>3.</a:t>
            </a:r>
            <a:r>
              <a:rPr lang="el-GR" altLang="zh-CN" sz="3200" b="1" i="1">
                <a:latin typeface="Times New Roman" pitchFamily="18" charset="0"/>
                <a:ea typeface="华文细黑" pitchFamily="2" charset="-122"/>
                <a:cs typeface="Times New Roman" pitchFamily="18" charset="0"/>
              </a:rPr>
              <a:t> θ</a:t>
            </a:r>
            <a:r>
              <a:rPr lang="en-US" altLang="zh-CN" sz="3200" b="1">
                <a:latin typeface="Times New Roman" pitchFamily="18" charset="0"/>
                <a:ea typeface="华文细黑" pitchFamily="2" charset="-122"/>
                <a:cs typeface="Times New Roman" pitchFamily="18" charset="0"/>
              </a:rPr>
              <a:t>-</a:t>
            </a:r>
            <a:r>
              <a:rPr lang="zh-CN" altLang="en-US" sz="3200" b="1">
                <a:latin typeface="华文细黑" pitchFamily="2" charset="-122"/>
                <a:ea typeface="华文细黑" pitchFamily="2" charset="-122"/>
              </a:rPr>
              <a:t>到期时间长短对期权价值的影响</a:t>
            </a:r>
          </a:p>
        </p:txBody>
      </p:sp>
      <p:sp>
        <p:nvSpPr>
          <p:cNvPr id="132104" name="Text Box 4"/>
          <p:cNvSpPr txBox="1">
            <a:spLocks noChangeArrowheads="1"/>
          </p:cNvSpPr>
          <p:nvPr/>
        </p:nvSpPr>
        <p:spPr bwMode="auto">
          <a:xfrm>
            <a:off x="1631950" y="981076"/>
            <a:ext cx="8580438" cy="1384995"/>
          </a:xfrm>
          <a:prstGeom prst="rect">
            <a:avLst/>
          </a:prstGeom>
          <a:noFill/>
          <a:ln w="9525">
            <a:noFill/>
            <a:miter lim="800000"/>
            <a:headEnd/>
            <a:tailEnd/>
          </a:ln>
        </p:spPr>
        <p:txBody>
          <a:bodyPr>
            <a:spAutoFit/>
          </a:bodyPr>
          <a:lstStyle/>
          <a:p>
            <a:pPr algn="l"/>
            <a:r>
              <a:rPr lang="en-US" altLang="zh-CN" sz="2800" b="1">
                <a:latin typeface="宋体" charset="-122"/>
              </a:rPr>
              <a:t>   </a:t>
            </a:r>
            <a:r>
              <a:rPr lang="zh-CN" altLang="en-US" sz="2800" b="1">
                <a:latin typeface="华文细黑" pitchFamily="2" charset="-122"/>
                <a:ea typeface="华文细黑" pitchFamily="2" charset="-122"/>
              </a:rPr>
              <a:t>由于到期时间的临近</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期权的时间价值下降</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这就造</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成期权的价格下降。时间价值的消耗用</a:t>
            </a:r>
            <a:r>
              <a:rPr lang="el-GR" altLang="zh-CN" sz="2800" b="1" i="1">
                <a:latin typeface="Times New Roman" pitchFamily="18" charset="0"/>
                <a:ea typeface="华文细黑" pitchFamily="2" charset="-122"/>
                <a:cs typeface="Times New Roman" pitchFamily="18" charset="0"/>
              </a:rPr>
              <a:t>θ</a:t>
            </a:r>
            <a:r>
              <a:rPr lang="zh-CN" altLang="en-US" sz="2800" b="1">
                <a:latin typeface="华文细黑" pitchFamily="2" charset="-122"/>
                <a:ea typeface="华文细黑" pitchFamily="2" charset="-122"/>
              </a:rPr>
              <a:t>表示，买权</a:t>
            </a:r>
            <a:r>
              <a:rPr lang="el-GR" altLang="zh-CN" sz="2800" b="1" i="1">
                <a:latin typeface="Times New Roman" pitchFamily="18" charset="0"/>
                <a:ea typeface="华文细黑" pitchFamily="2" charset="-122"/>
              </a:rPr>
              <a:t>θ</a:t>
            </a:r>
            <a:endParaRPr lang="en-US" altLang="zh-CN" sz="2800" b="1" i="1">
              <a:latin typeface="Times New Roman" pitchFamily="18" charset="0"/>
              <a:ea typeface="华文细黑" pitchFamily="2" charset="-122"/>
            </a:endParaRPr>
          </a:p>
          <a:p>
            <a:pPr algn="l"/>
            <a:r>
              <a:rPr lang="zh-CN" altLang="en-US" sz="2800" b="1">
                <a:latin typeface="华文细黑" pitchFamily="2" charset="-122"/>
                <a:ea typeface="华文细黑" pitchFamily="2" charset="-122"/>
              </a:rPr>
              <a:t>定义为 ，</a:t>
            </a:r>
          </a:p>
        </p:txBody>
      </p:sp>
      <p:sp>
        <p:nvSpPr>
          <p:cNvPr id="132105" name="Rectangle 6"/>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9461" name="Object 2"/>
          <p:cNvGraphicFramePr>
            <a:graphicFrameLocks noChangeAspect="1"/>
          </p:cNvGraphicFramePr>
          <p:nvPr/>
        </p:nvGraphicFramePr>
        <p:xfrm>
          <a:off x="4233864" y="2636838"/>
          <a:ext cx="2636837" cy="863600"/>
        </p:xfrm>
        <a:graphic>
          <a:graphicData uri="http://schemas.openxmlformats.org/presentationml/2006/ole">
            <mc:AlternateContent xmlns:mc="http://schemas.openxmlformats.org/markup-compatibility/2006">
              <mc:Choice xmlns:v="urn:schemas-microsoft-com:vml" Requires="v">
                <p:oleObj spid="_x0000_s25612" name="Equation" r:id="rId3" imgW="1333440" imgH="419040" progId="Equation.DSMT4">
                  <p:embed/>
                </p:oleObj>
              </mc:Choice>
              <mc:Fallback>
                <p:oleObj name="Equation" r:id="rId3" imgW="1333440" imgH="419040" progId="Equation.DSMT4">
                  <p:embed/>
                  <p:pic>
                    <p:nvPicPr>
                      <p:cNvPr id="1946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3864" y="2636838"/>
                        <a:ext cx="26368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6" name="Rectangle 8"/>
          <p:cNvSpPr>
            <a:spLocks noChangeArrowheads="1"/>
          </p:cNvSpPr>
          <p:nvPr/>
        </p:nvSpPr>
        <p:spPr bwMode="auto">
          <a:xfrm>
            <a:off x="1524001" y="3115747"/>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9463" name="Object 3"/>
          <p:cNvGraphicFramePr>
            <a:graphicFrameLocks noChangeAspect="1"/>
          </p:cNvGraphicFramePr>
          <p:nvPr/>
        </p:nvGraphicFramePr>
        <p:xfrm>
          <a:off x="2640013" y="3573464"/>
          <a:ext cx="5897562" cy="598487"/>
        </p:xfrm>
        <a:graphic>
          <a:graphicData uri="http://schemas.openxmlformats.org/presentationml/2006/ole">
            <mc:AlternateContent xmlns:mc="http://schemas.openxmlformats.org/markup-compatibility/2006">
              <mc:Choice xmlns:v="urn:schemas-microsoft-com:vml" Requires="v">
                <p:oleObj spid="_x0000_s25613" name="Equation" r:id="rId5" imgW="2882880" imgH="279360" progId="Equation.DSMT4">
                  <p:embed/>
                </p:oleObj>
              </mc:Choice>
              <mc:Fallback>
                <p:oleObj name="Equation" r:id="rId5" imgW="2882880" imgH="279360" progId="Equation.DSMT4">
                  <p:embed/>
                  <p:pic>
                    <p:nvPicPr>
                      <p:cNvPr id="194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013" y="3573464"/>
                        <a:ext cx="5897562"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7" name="Rectangle 10"/>
          <p:cNvSpPr>
            <a:spLocks noChangeArrowheads="1"/>
          </p:cNvSpPr>
          <p:nvPr/>
        </p:nvSpPr>
        <p:spPr bwMode="auto">
          <a:xfrm>
            <a:off x="1524001" y="3110984"/>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9465" name="Object 4"/>
          <p:cNvGraphicFramePr>
            <a:graphicFrameLocks noChangeAspect="1"/>
          </p:cNvGraphicFramePr>
          <p:nvPr/>
        </p:nvGraphicFramePr>
        <p:xfrm>
          <a:off x="2566989" y="4292601"/>
          <a:ext cx="6408737" cy="625475"/>
        </p:xfrm>
        <a:graphic>
          <a:graphicData uri="http://schemas.openxmlformats.org/presentationml/2006/ole">
            <mc:AlternateContent xmlns:mc="http://schemas.openxmlformats.org/markup-compatibility/2006">
              <mc:Choice xmlns:v="urn:schemas-microsoft-com:vml" Requires="v">
                <p:oleObj spid="_x0000_s25614" name="Equation" r:id="rId7" imgW="2997000" imgH="279360" progId="Equation.DSMT4">
                  <p:embed/>
                </p:oleObj>
              </mc:Choice>
              <mc:Fallback>
                <p:oleObj name="Equation" r:id="rId7" imgW="2997000" imgH="279360" progId="Equation.DSMT4">
                  <p:embed/>
                  <p:pic>
                    <p:nvPicPr>
                      <p:cNvPr id="1946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6989" y="4292601"/>
                        <a:ext cx="640873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8" name="Rectangle 12"/>
          <p:cNvSpPr>
            <a:spLocks noChangeArrowheads="1"/>
          </p:cNvSpPr>
          <p:nvPr/>
        </p:nvSpPr>
        <p:spPr bwMode="auto">
          <a:xfrm>
            <a:off x="1524001" y="3130034"/>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9467" name="Object 5"/>
          <p:cNvGraphicFramePr>
            <a:graphicFrameLocks noChangeAspect="1"/>
          </p:cNvGraphicFramePr>
          <p:nvPr/>
        </p:nvGraphicFramePr>
        <p:xfrm>
          <a:off x="2711451" y="5013326"/>
          <a:ext cx="454025" cy="631825"/>
        </p:xfrm>
        <a:graphic>
          <a:graphicData uri="http://schemas.openxmlformats.org/presentationml/2006/ole">
            <mc:AlternateContent xmlns:mc="http://schemas.openxmlformats.org/markup-compatibility/2006">
              <mc:Choice xmlns:v="urn:schemas-microsoft-com:vml" Requires="v">
                <p:oleObj spid="_x0000_s25615" name="Equation" r:id="rId9" imgW="164880" imgH="228600" progId="Equation.DSMT4">
                  <p:embed/>
                </p:oleObj>
              </mc:Choice>
              <mc:Fallback>
                <p:oleObj name="Equation" r:id="rId9" imgW="164880" imgH="228600" progId="Equation.DSMT4">
                  <p:embed/>
                  <p:pic>
                    <p:nvPicPr>
                      <p:cNvPr id="1946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1451" y="5013326"/>
                        <a:ext cx="454025"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9" name="Text Box 13"/>
          <p:cNvSpPr txBox="1">
            <a:spLocks noChangeArrowheads="1"/>
          </p:cNvSpPr>
          <p:nvPr/>
        </p:nvSpPr>
        <p:spPr bwMode="auto">
          <a:xfrm>
            <a:off x="3036888" y="5013325"/>
            <a:ext cx="5211762" cy="522288"/>
          </a:xfrm>
          <a:prstGeom prst="rect">
            <a:avLst/>
          </a:prstGeom>
          <a:noFill/>
          <a:ln w="9525">
            <a:noFill/>
            <a:miter lim="800000"/>
            <a:headEnd/>
            <a:tailEnd/>
          </a:ln>
        </p:spPr>
        <p:txBody>
          <a:bodyPr wrap="none">
            <a:spAutoFit/>
          </a:bodyPr>
          <a:lstStyle/>
          <a:p>
            <a:r>
              <a:rPr lang="zh-CN" altLang="en-US" sz="2800" b="1">
                <a:latin typeface="华文细黑" pitchFamily="2" charset="-122"/>
                <a:ea typeface="华文细黑" pitchFamily="2" charset="-122"/>
              </a:rPr>
              <a:t>：始终是一个小于零的数（ </a:t>
            </a:r>
            <a:r>
              <a:rPr lang="en-US" altLang="zh-CN" sz="2800" b="1">
                <a:solidFill>
                  <a:srgbClr val="FF0000"/>
                </a:solidFill>
                <a:latin typeface="Times New Roman" pitchFamily="18" charset="0"/>
                <a:ea typeface="华文细黑" pitchFamily="2" charset="-122"/>
                <a:cs typeface="Times New Roman" pitchFamily="18" charset="0"/>
              </a:rPr>
              <a:t>?</a:t>
            </a:r>
            <a:r>
              <a:rPr lang="en-US" altLang="zh-CN" sz="2800" b="1">
                <a:latin typeface="Times New Roman" pitchFamily="18" charset="0"/>
                <a:ea typeface="华文细黑" pitchFamily="2" charset="-122"/>
                <a:cs typeface="Times New Roman" pitchFamily="18" charset="0"/>
              </a:rPr>
              <a:t> </a:t>
            </a:r>
            <a:r>
              <a:rPr lang="zh-CN" altLang="en-US" sz="2800" b="1">
                <a:latin typeface="华文细黑" pitchFamily="2" charset="-122"/>
                <a:ea typeface="华文细黑" pitchFamily="2" charset="-122"/>
              </a:rPr>
              <a:t>）</a:t>
            </a:r>
          </a:p>
        </p:txBody>
      </p:sp>
      <p:sp>
        <p:nvSpPr>
          <p:cNvPr id="132110" name="Rectangle 15"/>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9470" name="Object 6"/>
          <p:cNvGraphicFramePr>
            <a:graphicFrameLocks noChangeAspect="1"/>
          </p:cNvGraphicFramePr>
          <p:nvPr/>
        </p:nvGraphicFramePr>
        <p:xfrm>
          <a:off x="2711451" y="5516564"/>
          <a:ext cx="504825" cy="674687"/>
        </p:xfrm>
        <a:graphic>
          <a:graphicData uri="http://schemas.openxmlformats.org/presentationml/2006/ole">
            <mc:AlternateContent xmlns:mc="http://schemas.openxmlformats.org/markup-compatibility/2006">
              <mc:Choice xmlns:v="urn:schemas-microsoft-com:vml" Requires="v">
                <p:oleObj spid="_x0000_s25616" name="Equation" r:id="rId11" imgW="177480" imgH="241200" progId="Equation.DSMT4">
                  <p:embed/>
                </p:oleObj>
              </mc:Choice>
              <mc:Fallback>
                <p:oleObj name="Equation" r:id="rId11" imgW="177480" imgH="241200" progId="Equation.DSMT4">
                  <p:embed/>
                  <p:pic>
                    <p:nvPicPr>
                      <p:cNvPr id="1947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1451" y="5516564"/>
                        <a:ext cx="504825"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11" name="Text Box 16"/>
          <p:cNvSpPr txBox="1">
            <a:spLocks noChangeArrowheads="1"/>
          </p:cNvSpPr>
          <p:nvPr/>
        </p:nvSpPr>
        <p:spPr bwMode="auto">
          <a:xfrm>
            <a:off x="3071813" y="5516564"/>
            <a:ext cx="5903912" cy="523875"/>
          </a:xfrm>
          <a:prstGeom prst="rect">
            <a:avLst/>
          </a:prstGeom>
          <a:noFill/>
          <a:ln w="9525">
            <a:noFill/>
            <a:miter lim="800000"/>
            <a:headEnd/>
            <a:tailEnd/>
          </a:ln>
        </p:spPr>
        <p:txBody>
          <a:bodyPr>
            <a:spAutoFit/>
          </a:bodyPr>
          <a:lstStyle/>
          <a:p>
            <a:r>
              <a:rPr lang="zh-CN" altLang="en-US" sz="2800" b="1">
                <a:latin typeface="华文细黑" pitchFamily="2" charset="-122"/>
                <a:ea typeface="华文细黑" pitchFamily="2" charset="-122"/>
              </a:rPr>
              <a:t>：则有可能大于零</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可正可负</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 （ </a:t>
            </a:r>
            <a:r>
              <a:rPr lang="en-US" altLang="zh-CN" sz="2800" b="1">
                <a:solidFill>
                  <a:srgbClr val="FF0000"/>
                </a:solidFill>
                <a:latin typeface="Times New Roman" pitchFamily="18" charset="0"/>
                <a:ea typeface="华文细黑" pitchFamily="2" charset="-122"/>
                <a:cs typeface="Times New Roman" pitchFamily="18" charset="0"/>
              </a:rPr>
              <a:t>?</a:t>
            </a:r>
            <a:r>
              <a:rPr lang="en-US" altLang="zh-CN" sz="2800" b="1">
                <a:latin typeface="Times New Roman" pitchFamily="18" charset="0"/>
                <a:ea typeface="华文细黑" pitchFamily="2" charset="-122"/>
                <a:cs typeface="Times New Roman" pitchFamily="18" charset="0"/>
              </a:rPr>
              <a:t> </a:t>
            </a:r>
            <a:r>
              <a:rPr lang="zh-CN" altLang="en-US" sz="2800" b="1">
                <a:latin typeface="华文细黑" pitchFamily="2" charset="-122"/>
                <a:ea typeface="华文细黑" pitchFamily="2" charset="-122"/>
              </a:rPr>
              <a:t>） </a:t>
            </a:r>
          </a:p>
        </p:txBody>
      </p:sp>
    </p:spTree>
    <p:extLst>
      <p:ext uri="{BB962C8B-B14F-4D97-AF65-F5344CB8AC3E}">
        <p14:creationId xmlns:p14="http://schemas.microsoft.com/office/powerpoint/2010/main" val="40658319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Text Box 2"/>
          <p:cNvSpPr txBox="1">
            <a:spLocks noChangeArrowheads="1"/>
          </p:cNvSpPr>
          <p:nvPr/>
        </p:nvSpPr>
        <p:spPr bwMode="auto">
          <a:xfrm>
            <a:off x="1847851" y="620713"/>
            <a:ext cx="8061325" cy="584200"/>
          </a:xfrm>
          <a:prstGeom prst="rect">
            <a:avLst/>
          </a:prstGeom>
          <a:noFill/>
          <a:ln w="9525">
            <a:noFill/>
            <a:miter lim="800000"/>
            <a:headEnd/>
            <a:tailEnd/>
          </a:ln>
        </p:spPr>
        <p:txBody>
          <a:bodyPr wrap="none">
            <a:spAutoFit/>
          </a:bodyPr>
          <a:lstStyle/>
          <a:p>
            <a:r>
              <a:rPr lang="en-US" altLang="zh-CN" sz="3200" b="1">
                <a:latin typeface="华文细黑" pitchFamily="2" charset="-122"/>
                <a:ea typeface="华文细黑" pitchFamily="2" charset="-122"/>
              </a:rPr>
              <a:t>4.</a:t>
            </a:r>
            <a:r>
              <a:rPr lang="el-GR" altLang="zh-CN" sz="3200" b="1" i="1">
                <a:latin typeface="Times New Roman" pitchFamily="18" charset="0"/>
                <a:ea typeface="华文细黑" pitchFamily="2" charset="-122"/>
                <a:cs typeface="Times New Roman" pitchFamily="18" charset="0"/>
              </a:rPr>
              <a:t> κ</a:t>
            </a:r>
            <a:r>
              <a:rPr lang="en-US" altLang="zh-CN" sz="3200" b="1">
                <a:latin typeface="Times New Roman" pitchFamily="18" charset="0"/>
                <a:ea typeface="华文细黑" pitchFamily="2" charset="-122"/>
                <a:cs typeface="Times New Roman" pitchFamily="18" charset="0"/>
              </a:rPr>
              <a:t>-</a:t>
            </a:r>
            <a:r>
              <a:rPr lang="zh-CN" altLang="en-US" sz="3200" b="1">
                <a:latin typeface="华文细黑" pitchFamily="2" charset="-122"/>
                <a:ea typeface="华文细黑" pitchFamily="2" charset="-122"/>
              </a:rPr>
              <a:t>标的资产价格波动率对期权价值的影响 </a:t>
            </a:r>
          </a:p>
        </p:txBody>
      </p:sp>
      <p:sp>
        <p:nvSpPr>
          <p:cNvPr id="133125" name="Text Box 3"/>
          <p:cNvSpPr txBox="1">
            <a:spLocks noChangeArrowheads="1"/>
          </p:cNvSpPr>
          <p:nvPr/>
        </p:nvSpPr>
        <p:spPr bwMode="auto">
          <a:xfrm>
            <a:off x="1703388" y="1341438"/>
            <a:ext cx="8640762" cy="1569660"/>
          </a:xfrm>
          <a:prstGeom prst="rect">
            <a:avLst/>
          </a:prstGeom>
          <a:noFill/>
          <a:ln w="9525">
            <a:noFill/>
            <a:miter lim="800000"/>
            <a:headEnd/>
            <a:tailEnd/>
          </a:ln>
        </p:spPr>
        <p:txBody>
          <a:bodyPr>
            <a:spAutoFit/>
          </a:bodyPr>
          <a:lstStyle/>
          <a:p>
            <a:r>
              <a:rPr lang="zh-CN" altLang="en-US" sz="2400" b="1">
                <a:latin typeface="宋体" charset="-122"/>
              </a:rPr>
              <a:t>   </a:t>
            </a:r>
            <a:r>
              <a:rPr lang="zh-CN" altLang="en-US" sz="2400" b="1">
                <a:latin typeface="Times New Roman" pitchFamily="18" charset="0"/>
                <a:ea typeface="华文细黑" pitchFamily="2" charset="-122"/>
                <a:cs typeface="Times New Roman" pitchFamily="18" charset="0"/>
              </a:rPr>
              <a:t>方差或标准差是</a:t>
            </a:r>
            <a:r>
              <a:rPr lang="en-US" altLang="zh-CN" sz="2400" b="1">
                <a:latin typeface="Times New Roman" pitchFamily="18" charset="0"/>
                <a:ea typeface="华文细黑" pitchFamily="2" charset="-122"/>
                <a:cs typeface="Times New Roman" pitchFamily="18" charset="0"/>
              </a:rPr>
              <a:t>B-S</a:t>
            </a:r>
            <a:r>
              <a:rPr lang="zh-CN" altLang="en-US" sz="2400" b="1">
                <a:latin typeface="Times New Roman" pitchFamily="18" charset="0"/>
                <a:ea typeface="华文细黑" pitchFamily="2" charset="-122"/>
                <a:cs typeface="Times New Roman" pitchFamily="18" charset="0"/>
              </a:rPr>
              <a:t>模型中的重要变量</a:t>
            </a:r>
            <a:r>
              <a:rPr lang="en-US" altLang="zh-CN" sz="2400" b="1">
                <a:latin typeface="Times New Roman" pitchFamily="18" charset="0"/>
                <a:ea typeface="华文细黑" pitchFamily="2" charset="-122"/>
                <a:cs typeface="Times New Roman" pitchFamily="18" charset="0"/>
              </a:rPr>
              <a:t>,</a:t>
            </a:r>
            <a:r>
              <a:rPr lang="zh-CN" altLang="en-US" sz="2400" b="1">
                <a:latin typeface="Times New Roman" pitchFamily="18" charset="0"/>
                <a:ea typeface="华文细黑" pitchFamily="2" charset="-122"/>
                <a:cs typeface="Times New Roman" pitchFamily="18" charset="0"/>
              </a:rPr>
              <a:t>也称波动率，是股票</a:t>
            </a:r>
            <a:endParaRPr lang="en-US" altLang="zh-CN" sz="2400" b="1">
              <a:latin typeface="Times New Roman" pitchFamily="18" charset="0"/>
              <a:ea typeface="华文细黑" pitchFamily="2" charset="-122"/>
              <a:cs typeface="Times New Roman" pitchFamily="18" charset="0"/>
            </a:endParaRPr>
          </a:p>
          <a:p>
            <a:pPr algn="l"/>
            <a:r>
              <a:rPr lang="zh-CN" altLang="en-US" sz="2400" b="1">
                <a:latin typeface="Times New Roman" pitchFamily="18" charset="0"/>
                <a:ea typeface="华文细黑" pitchFamily="2" charset="-122"/>
                <a:cs typeface="Times New Roman" pitchFamily="18" charset="0"/>
              </a:rPr>
              <a:t>连续计息收益率的标准差，它也是公式中唯一</a:t>
            </a:r>
            <a:r>
              <a:rPr lang="zh-CN" altLang="en-US" sz="2400" b="1">
                <a:solidFill>
                  <a:srgbClr val="FF0000"/>
                </a:solidFill>
                <a:latin typeface="Times New Roman" pitchFamily="18" charset="0"/>
                <a:ea typeface="华文细黑" pitchFamily="2" charset="-122"/>
                <a:cs typeface="Times New Roman" pitchFamily="18" charset="0"/>
              </a:rPr>
              <a:t>不可直接观测</a:t>
            </a:r>
            <a:r>
              <a:rPr lang="zh-CN" altLang="en-US" sz="2400" b="1">
                <a:latin typeface="Times New Roman" pitchFamily="18" charset="0"/>
                <a:ea typeface="华文细黑" pitchFamily="2" charset="-122"/>
                <a:cs typeface="Times New Roman" pitchFamily="18" charset="0"/>
              </a:rPr>
              <a:t>的</a:t>
            </a:r>
            <a:endParaRPr lang="en-US" altLang="zh-CN" sz="2400" b="1">
              <a:latin typeface="Times New Roman" pitchFamily="18" charset="0"/>
              <a:ea typeface="华文细黑" pitchFamily="2" charset="-122"/>
              <a:cs typeface="Times New Roman" pitchFamily="18" charset="0"/>
            </a:endParaRPr>
          </a:p>
          <a:p>
            <a:pPr algn="l"/>
            <a:r>
              <a:rPr lang="zh-CN" altLang="en-US" sz="2400" b="1">
                <a:latin typeface="Times New Roman" pitchFamily="18" charset="0"/>
                <a:ea typeface="华文细黑" pitchFamily="2" charset="-122"/>
                <a:cs typeface="Times New Roman" pitchFamily="18" charset="0"/>
              </a:rPr>
              <a:t>变量，</a:t>
            </a:r>
            <a:r>
              <a:rPr lang="zh-CN" altLang="en-US" sz="2400" b="1">
                <a:solidFill>
                  <a:srgbClr val="FF0000"/>
                </a:solidFill>
                <a:latin typeface="Times New Roman" pitchFamily="18" charset="0"/>
                <a:ea typeface="华文细黑" pitchFamily="2" charset="-122"/>
                <a:cs typeface="Times New Roman" pitchFamily="18" charset="0"/>
              </a:rPr>
              <a:t>因而也叫隐含波动率</a:t>
            </a:r>
            <a:r>
              <a:rPr lang="zh-CN" altLang="en-US" sz="2400" b="1">
                <a:latin typeface="Times New Roman" pitchFamily="18" charset="0"/>
                <a:ea typeface="华文细黑" pitchFamily="2" charset="-122"/>
                <a:cs typeface="Times New Roman" pitchFamily="18" charset="0"/>
              </a:rPr>
              <a:t>。买权价格对很小的波动率变化的反应被称为</a:t>
            </a:r>
            <a:r>
              <a:rPr lang="el-GR" altLang="zh-CN" sz="2400" b="1" i="1">
                <a:latin typeface="Times New Roman" pitchFamily="18" charset="0"/>
                <a:ea typeface="华文细黑" pitchFamily="2" charset="-122"/>
                <a:cs typeface="Times New Roman" pitchFamily="18" charset="0"/>
              </a:rPr>
              <a:t>κ</a:t>
            </a:r>
            <a:r>
              <a:rPr lang="zh-CN" altLang="en-US" sz="2400" b="1">
                <a:latin typeface="Times New Roman" pitchFamily="18" charset="0"/>
                <a:ea typeface="华文细黑" pitchFamily="2" charset="-122"/>
                <a:cs typeface="Times New Roman" pitchFamily="18" charset="0"/>
              </a:rPr>
              <a:t>，即：</a:t>
            </a:r>
          </a:p>
        </p:txBody>
      </p:sp>
      <p:sp>
        <p:nvSpPr>
          <p:cNvPr id="133126" name="Rectangle 5"/>
          <p:cNvSpPr>
            <a:spLocks noChangeArrowheads="1"/>
          </p:cNvSpPr>
          <p:nvPr/>
        </p:nvSpPr>
        <p:spPr bwMode="auto">
          <a:xfrm>
            <a:off x="-396875" y="-284679"/>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0484" name="Object 2"/>
          <p:cNvGraphicFramePr>
            <a:graphicFrameLocks noChangeAspect="1"/>
          </p:cNvGraphicFramePr>
          <p:nvPr/>
        </p:nvGraphicFramePr>
        <p:xfrm>
          <a:off x="3359150" y="3141663"/>
          <a:ext cx="5473700" cy="895350"/>
        </p:xfrm>
        <a:graphic>
          <a:graphicData uri="http://schemas.openxmlformats.org/presentationml/2006/ole">
            <mc:AlternateContent xmlns:mc="http://schemas.openxmlformats.org/markup-compatibility/2006">
              <mc:Choice xmlns:v="urn:schemas-microsoft-com:vml" Requires="v">
                <p:oleObj spid="_x0000_s26630" name="Equation" r:id="rId3" imgW="1765080" imgH="393480" progId="Equation.DSMT4">
                  <p:embed/>
                </p:oleObj>
              </mc:Choice>
              <mc:Fallback>
                <p:oleObj name="Equation" r:id="rId3" imgW="1765080" imgH="393480" progId="Equation.DSMT4">
                  <p:embed/>
                  <p:pic>
                    <p:nvPicPr>
                      <p:cNvPr id="2048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3141663"/>
                        <a:ext cx="54737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7" name="Rectangle 6"/>
          <p:cNvSpPr>
            <a:spLocks noChangeArrowheads="1"/>
          </p:cNvSpPr>
          <p:nvPr/>
        </p:nvSpPr>
        <p:spPr bwMode="auto">
          <a:xfrm>
            <a:off x="-396875" y="105847"/>
            <a:ext cx="184731" cy="369332"/>
          </a:xfrm>
          <a:prstGeom prst="rect">
            <a:avLst/>
          </a:prstGeom>
          <a:noFill/>
          <a:ln w="9525">
            <a:noFill/>
            <a:miter lim="800000"/>
            <a:headEnd/>
            <a:tailEnd/>
          </a:ln>
        </p:spPr>
        <p:txBody>
          <a:bodyPr wrap="none" anchor="ctr">
            <a:spAutoFit/>
          </a:bodyPr>
          <a:lstStyle/>
          <a:p>
            <a:endParaRPr lang="zh-CN" altLang="en-US"/>
          </a:p>
        </p:txBody>
      </p:sp>
      <p:sp>
        <p:nvSpPr>
          <p:cNvPr id="133128" name="Text Box 10"/>
          <p:cNvSpPr txBox="1">
            <a:spLocks noChangeArrowheads="1"/>
          </p:cNvSpPr>
          <p:nvPr/>
        </p:nvSpPr>
        <p:spPr bwMode="auto">
          <a:xfrm>
            <a:off x="1703388" y="4149726"/>
            <a:ext cx="7956550" cy="461963"/>
          </a:xfrm>
          <a:prstGeom prst="rect">
            <a:avLst/>
          </a:prstGeom>
          <a:noFill/>
          <a:ln w="9525">
            <a:noFill/>
            <a:miter lim="800000"/>
            <a:headEnd/>
            <a:tailEnd/>
          </a:ln>
        </p:spPr>
        <p:txBody>
          <a:bodyPr>
            <a:spAutoFit/>
          </a:bodyPr>
          <a:lstStyle/>
          <a:p>
            <a:pPr algn="l"/>
            <a:r>
              <a:rPr lang="zh-CN" altLang="en-US" sz="2400" b="1">
                <a:latin typeface="华文细黑" pitchFamily="2" charset="-122"/>
                <a:ea typeface="华文细黑" pitchFamily="2" charset="-122"/>
              </a:rPr>
              <a:t>由买权价值与卖权价值可知卖权</a:t>
            </a:r>
            <a:r>
              <a:rPr lang="el-GR" altLang="zh-CN" sz="2400" b="1" i="1">
                <a:latin typeface="Times New Roman" pitchFamily="18" charset="0"/>
                <a:ea typeface="华文细黑" pitchFamily="2" charset="-122"/>
                <a:cs typeface="Times New Roman" pitchFamily="18" charset="0"/>
              </a:rPr>
              <a:t>κ</a:t>
            </a:r>
            <a:r>
              <a:rPr lang="en-US" altLang="zh-CN" sz="1400" b="1" i="1">
                <a:latin typeface="Times New Roman" pitchFamily="18" charset="0"/>
                <a:ea typeface="华文细黑" pitchFamily="2" charset="-122"/>
                <a:cs typeface="Times New Roman" pitchFamily="18" charset="0"/>
              </a:rPr>
              <a:t>p</a:t>
            </a:r>
            <a:r>
              <a:rPr lang="zh-CN" altLang="en-US" sz="2400" b="1">
                <a:latin typeface="华文细黑" pitchFamily="2" charset="-122"/>
                <a:ea typeface="华文细黑" pitchFamily="2" charset="-122"/>
              </a:rPr>
              <a:t>与买权</a:t>
            </a:r>
            <a:r>
              <a:rPr lang="el-GR" altLang="zh-CN" sz="2400" b="1" i="1">
                <a:latin typeface="Times New Roman" pitchFamily="18" charset="0"/>
                <a:ea typeface="华文细黑" pitchFamily="2" charset="-122"/>
              </a:rPr>
              <a:t>κ</a:t>
            </a:r>
            <a:r>
              <a:rPr lang="en-US" altLang="zh-CN" sz="1400" b="1" i="1">
                <a:latin typeface="Times New Roman" pitchFamily="18" charset="0"/>
                <a:ea typeface="华文细黑" pitchFamily="2" charset="-122"/>
              </a:rPr>
              <a:t>c</a:t>
            </a:r>
            <a:r>
              <a:rPr lang="zh-CN" altLang="en-US" sz="2400" b="1">
                <a:latin typeface="华文细黑" pitchFamily="2" charset="-122"/>
                <a:ea typeface="华文细黑" pitchFamily="2" charset="-122"/>
              </a:rPr>
              <a:t>完全相同， </a:t>
            </a:r>
          </a:p>
        </p:txBody>
      </p:sp>
      <p:sp>
        <p:nvSpPr>
          <p:cNvPr id="133129" name="Rectangle 12"/>
          <p:cNvSpPr>
            <a:spLocks noChangeArrowheads="1"/>
          </p:cNvSpPr>
          <p:nvPr/>
        </p:nvSpPr>
        <p:spPr bwMode="auto">
          <a:xfrm>
            <a:off x="-396875" y="-284679"/>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0491" name="Object 3"/>
          <p:cNvGraphicFramePr>
            <a:graphicFrameLocks noChangeAspect="1"/>
          </p:cNvGraphicFramePr>
          <p:nvPr/>
        </p:nvGraphicFramePr>
        <p:xfrm>
          <a:off x="4872039" y="4581526"/>
          <a:ext cx="1385887" cy="631825"/>
        </p:xfrm>
        <a:graphic>
          <a:graphicData uri="http://schemas.openxmlformats.org/presentationml/2006/ole">
            <mc:AlternateContent xmlns:mc="http://schemas.openxmlformats.org/markup-compatibility/2006">
              <mc:Choice xmlns:v="urn:schemas-microsoft-com:vml" Requires="v">
                <p:oleObj spid="_x0000_s26631" name="Equation" r:id="rId5" imgW="482400" imgH="241200" progId="Equation.DSMT4">
                  <p:embed/>
                </p:oleObj>
              </mc:Choice>
              <mc:Fallback>
                <p:oleObj name="Equation" r:id="rId5" imgW="482400" imgH="241200" progId="Equation.DSMT4">
                  <p:embed/>
                  <p:pic>
                    <p:nvPicPr>
                      <p:cNvPr id="204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039" y="4581526"/>
                        <a:ext cx="1385887"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82" name="TextBox 10"/>
          <p:cNvSpPr txBox="1">
            <a:spLocks noChangeArrowheads="1"/>
          </p:cNvSpPr>
          <p:nvPr/>
        </p:nvSpPr>
        <p:spPr bwMode="auto">
          <a:xfrm>
            <a:off x="1631950" y="5157788"/>
            <a:ext cx="8064500" cy="1200150"/>
          </a:xfrm>
          <a:prstGeom prst="rect">
            <a:avLst/>
          </a:prstGeom>
          <a:noFill/>
          <a:ln w="9525">
            <a:noFill/>
            <a:miter lim="800000"/>
            <a:headEnd/>
            <a:tailEnd/>
          </a:ln>
        </p:spPr>
        <p:txBody>
          <a:bodyPr>
            <a:spAutoFit/>
          </a:bodyPr>
          <a:lstStyle/>
          <a:p>
            <a:pPr algn="l"/>
            <a:r>
              <a:rPr lang="zh-CN" altLang="en-US" sz="2400" b="1">
                <a:latin typeface="华文细黑" pitchFamily="2" charset="-122"/>
                <a:ea typeface="华文细黑" pitchFamily="2" charset="-122"/>
              </a:rPr>
              <a:t>显然，一方面，无论买权还是卖权，波动率对期权价值都产生正向影响；另一方面，到期时间越长，标的资产价格越大，波动率对期权价值的影响越大</a:t>
            </a:r>
            <a:r>
              <a:rPr lang="zh-CN" altLang="en-US" sz="2400" b="1">
                <a:solidFill>
                  <a:srgbClr val="FF0000"/>
                </a:solidFill>
                <a:latin typeface="华文细黑" pitchFamily="2" charset="-122"/>
                <a:ea typeface="华文细黑" pitchFamily="2" charset="-122"/>
              </a:rPr>
              <a:t>（为什么？）</a:t>
            </a:r>
          </a:p>
        </p:txBody>
      </p:sp>
      <p:sp>
        <p:nvSpPr>
          <p:cNvPr id="133131" name="矩形 11"/>
          <p:cNvSpPr>
            <a:spLocks noChangeArrowheads="1"/>
          </p:cNvSpPr>
          <p:nvPr/>
        </p:nvSpPr>
        <p:spPr bwMode="auto">
          <a:xfrm>
            <a:off x="6024563" y="4581525"/>
            <a:ext cx="863600" cy="584200"/>
          </a:xfrm>
          <a:prstGeom prst="rect">
            <a:avLst/>
          </a:prstGeom>
          <a:noFill/>
          <a:ln w="9525">
            <a:noFill/>
            <a:miter lim="800000"/>
            <a:headEnd/>
            <a:tailEnd/>
          </a:ln>
        </p:spPr>
        <p:txBody>
          <a:bodyPr>
            <a:spAutoFit/>
          </a:bodyPr>
          <a:lstStyle/>
          <a:p>
            <a:r>
              <a:rPr lang="en-US" altLang="zh-CN" sz="3200" b="1">
                <a:latin typeface="Times New Roman" pitchFamily="18" charset="0"/>
                <a:ea typeface="华文细黑" pitchFamily="2" charset="-122"/>
              </a:rPr>
              <a:t> &gt; 0</a:t>
            </a:r>
            <a:endParaRPr lang="zh-CN" altLang="en-US" sz="3200">
              <a:latin typeface="Times New Roman" pitchFamily="18" charset="0"/>
              <a:cs typeface="Times New Roman" pitchFamily="18" charset="0"/>
            </a:endParaRPr>
          </a:p>
        </p:txBody>
      </p:sp>
    </p:spTree>
    <p:extLst>
      <p:ext uri="{BB962C8B-B14F-4D97-AF65-F5344CB8AC3E}">
        <p14:creationId xmlns:p14="http://schemas.microsoft.com/office/powerpoint/2010/main" val="224047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82"/>
                                        </p:tgtEl>
                                        <p:attrNameLst>
                                          <p:attrName>style.visibility</p:attrName>
                                        </p:attrNameLst>
                                      </p:cBhvr>
                                      <p:to>
                                        <p:strVal val="visible"/>
                                      </p:to>
                                    </p:set>
                                    <p:animEffect transition="in" filter="blinds(horizontal)">
                                      <p:cBhvr>
                                        <p:cTn id="7" dur="500"/>
                                        <p:tgtEl>
                                          <p:spTgt spid="13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3976" y="5516563"/>
            <a:ext cx="3960813" cy="654050"/>
          </a:xfrm>
        </p:spPr>
        <p:txBody>
          <a:bodyPr/>
          <a:lstStyle/>
          <a:p>
            <a:pPr algn="ctr">
              <a:defRPr/>
            </a:pPr>
            <a:r>
              <a:rPr lang="zh-CN" altLang="en-US" sz="3600" b="1" i="1" dirty="0">
                <a:latin typeface="宋体" pitchFamily="2" charset="-122"/>
              </a:rPr>
              <a:t> </a:t>
            </a:r>
            <a:r>
              <a:rPr lang="zh-CN" altLang="en-US" sz="3200" b="1" dirty="0">
                <a:latin typeface="华文细黑" pitchFamily="2" charset="-122"/>
                <a:ea typeface="华文细黑" pitchFamily="2" charset="-122"/>
              </a:rPr>
              <a:t>与</a:t>
            </a:r>
            <a:r>
              <a:rPr lang="en-US" altLang="zh-CN" sz="3200" b="1" i="1" dirty="0">
                <a:latin typeface="Times New Roman" pitchFamily="18" charset="0"/>
                <a:ea typeface="华文细黑" pitchFamily="2" charset="-122"/>
                <a:cs typeface="Times New Roman" pitchFamily="18" charset="0"/>
              </a:rPr>
              <a:t>s</a:t>
            </a:r>
            <a:r>
              <a:rPr lang="zh-CN" altLang="en-US" sz="3200" b="1" dirty="0">
                <a:latin typeface="华文细黑" pitchFamily="2" charset="-122"/>
                <a:ea typeface="华文细黑" pitchFamily="2" charset="-122"/>
              </a:rPr>
              <a:t>的倒</a:t>
            </a:r>
            <a:r>
              <a:rPr lang="en-US" altLang="zh-CN" sz="3200" b="1" i="1" dirty="0">
                <a:latin typeface="Times New Roman" pitchFamily="18" charset="0"/>
                <a:ea typeface="华文细黑" pitchFamily="2" charset="-122"/>
                <a:cs typeface="Times New Roman" pitchFamily="18" charset="0"/>
              </a:rPr>
              <a:t>U</a:t>
            </a:r>
            <a:r>
              <a:rPr lang="zh-CN" altLang="en-US" sz="3200" b="1" dirty="0">
                <a:latin typeface="华文细黑" pitchFamily="2" charset="-122"/>
                <a:ea typeface="华文细黑" pitchFamily="2" charset="-122"/>
              </a:rPr>
              <a:t>形关系</a:t>
            </a:r>
            <a:endParaRPr lang="zh-CN" altLang="en-US" sz="3200" dirty="0"/>
          </a:p>
        </p:txBody>
      </p:sp>
      <p:graphicFrame>
        <p:nvGraphicFramePr>
          <p:cNvPr id="134146" name="Object 2"/>
          <p:cNvGraphicFramePr>
            <a:graphicFrameLocks noChangeAspect="1"/>
          </p:cNvGraphicFramePr>
          <p:nvPr/>
        </p:nvGraphicFramePr>
        <p:xfrm>
          <a:off x="4151313" y="5661025"/>
          <a:ext cx="323850" cy="420688"/>
        </p:xfrm>
        <a:graphic>
          <a:graphicData uri="http://schemas.openxmlformats.org/presentationml/2006/ole">
            <mc:AlternateContent xmlns:mc="http://schemas.openxmlformats.org/markup-compatibility/2006">
              <mc:Choice xmlns:v="urn:schemas-microsoft-com:vml" Requires="v">
                <p:oleObj spid="_x0000_s27656" name="Equation" r:id="rId3" imgW="139680" imgH="126720" progId="Equation.DSMT4">
                  <p:embed/>
                </p:oleObj>
              </mc:Choice>
              <mc:Fallback>
                <p:oleObj name="Equation" r:id="rId3" imgW="139680" imgH="126720" progId="Equation.DSMT4">
                  <p:embed/>
                  <p:pic>
                    <p:nvPicPr>
                      <p:cNvPr id="134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3" y="5661025"/>
                        <a:ext cx="32385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4150" name="组合 22"/>
          <p:cNvGrpSpPr>
            <a:grpSpLocks/>
          </p:cNvGrpSpPr>
          <p:nvPr/>
        </p:nvGrpSpPr>
        <p:grpSpPr bwMode="auto">
          <a:xfrm>
            <a:off x="2640013" y="1844676"/>
            <a:ext cx="6564312" cy="3787775"/>
            <a:chOff x="887859" y="1532134"/>
            <a:chExt cx="6564463" cy="3788235"/>
          </a:xfrm>
        </p:grpSpPr>
        <p:cxnSp>
          <p:nvCxnSpPr>
            <p:cNvPr id="5" name="直接箭头连接符 4"/>
            <p:cNvCxnSpPr/>
            <p:nvPr/>
          </p:nvCxnSpPr>
          <p:spPr>
            <a:xfrm>
              <a:off x="1332369" y="4796430"/>
              <a:ext cx="55436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332369" y="1557537"/>
              <a:ext cx="0" cy="3238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1548274" y="2452996"/>
              <a:ext cx="5183306" cy="2241822"/>
            </a:xfrm>
            <a:custGeom>
              <a:avLst/>
              <a:gdLst>
                <a:gd name="connsiteX0" fmla="*/ 0 w 4324350"/>
                <a:gd name="connsiteY0" fmla="*/ 2011362 h 2116137"/>
                <a:gd name="connsiteX1" fmla="*/ 447675 w 4324350"/>
                <a:gd name="connsiteY1" fmla="*/ 2001837 h 2116137"/>
                <a:gd name="connsiteX2" fmla="*/ 1323975 w 4324350"/>
                <a:gd name="connsiteY2" fmla="*/ 1449387 h 2116137"/>
                <a:gd name="connsiteX3" fmla="*/ 2162175 w 4324350"/>
                <a:gd name="connsiteY3" fmla="*/ 39687 h 2116137"/>
                <a:gd name="connsiteX4" fmla="*/ 2886075 w 4324350"/>
                <a:gd name="connsiteY4" fmla="*/ 1687512 h 2116137"/>
                <a:gd name="connsiteX5" fmla="*/ 4324350 w 4324350"/>
                <a:gd name="connsiteY5" fmla="*/ 2116137 h 2116137"/>
                <a:gd name="connsiteX0" fmla="*/ 0 w 4494237"/>
                <a:gd name="connsiteY0" fmla="*/ 2163365 h 2205434"/>
                <a:gd name="connsiteX1" fmla="*/ 617562 w 4494237"/>
                <a:gd name="connsiteY1" fmla="*/ 2001837 h 2205434"/>
                <a:gd name="connsiteX2" fmla="*/ 1493862 w 4494237"/>
                <a:gd name="connsiteY2" fmla="*/ 1449387 h 2205434"/>
                <a:gd name="connsiteX3" fmla="*/ 2332062 w 4494237"/>
                <a:gd name="connsiteY3" fmla="*/ 39687 h 2205434"/>
                <a:gd name="connsiteX4" fmla="*/ 3055962 w 4494237"/>
                <a:gd name="connsiteY4" fmla="*/ 1687512 h 2205434"/>
                <a:gd name="connsiteX5" fmla="*/ 4494237 w 4494237"/>
                <a:gd name="connsiteY5" fmla="*/ 2116137 h 2205434"/>
                <a:gd name="connsiteX0" fmla="*/ 0 w 4896545"/>
                <a:gd name="connsiteY0" fmla="*/ 2163365 h 2205434"/>
                <a:gd name="connsiteX1" fmla="*/ 617562 w 4896545"/>
                <a:gd name="connsiteY1" fmla="*/ 2001837 h 2205434"/>
                <a:gd name="connsiteX2" fmla="*/ 1493862 w 4896545"/>
                <a:gd name="connsiteY2" fmla="*/ 1449387 h 2205434"/>
                <a:gd name="connsiteX3" fmla="*/ 2332062 w 4896545"/>
                <a:gd name="connsiteY3" fmla="*/ 39687 h 2205434"/>
                <a:gd name="connsiteX4" fmla="*/ 3055962 w 4896545"/>
                <a:gd name="connsiteY4" fmla="*/ 1687512 h 2205434"/>
                <a:gd name="connsiteX5" fmla="*/ 4896545 w 4896545"/>
                <a:gd name="connsiteY5" fmla="*/ 2163364 h 2205434"/>
                <a:gd name="connsiteX0" fmla="*/ 0 w 4896545"/>
                <a:gd name="connsiteY0" fmla="*/ 2203052 h 2245121"/>
                <a:gd name="connsiteX1" fmla="*/ 617562 w 4896545"/>
                <a:gd name="connsiteY1" fmla="*/ 2041524 h 2245121"/>
                <a:gd name="connsiteX2" fmla="*/ 1493862 w 4896545"/>
                <a:gd name="connsiteY2" fmla="*/ 1489074 h 2245121"/>
                <a:gd name="connsiteX3" fmla="*/ 2160240 w 4896545"/>
                <a:gd name="connsiteY3" fmla="*/ 39687 h 2245121"/>
                <a:gd name="connsiteX4" fmla="*/ 3055962 w 4896545"/>
                <a:gd name="connsiteY4" fmla="*/ 1727199 h 2245121"/>
                <a:gd name="connsiteX5" fmla="*/ 4896545 w 4896545"/>
                <a:gd name="connsiteY5" fmla="*/ 2203051 h 2245121"/>
                <a:gd name="connsiteX0" fmla="*/ 0 w 5184577"/>
                <a:gd name="connsiteY0" fmla="*/ 2199928 h 2241997"/>
                <a:gd name="connsiteX1" fmla="*/ 905594 w 5184577"/>
                <a:gd name="connsiteY1" fmla="*/ 2041524 h 2241997"/>
                <a:gd name="connsiteX2" fmla="*/ 1781894 w 5184577"/>
                <a:gd name="connsiteY2" fmla="*/ 1489074 h 2241997"/>
                <a:gd name="connsiteX3" fmla="*/ 2448272 w 5184577"/>
                <a:gd name="connsiteY3" fmla="*/ 39687 h 2241997"/>
                <a:gd name="connsiteX4" fmla="*/ 3343994 w 5184577"/>
                <a:gd name="connsiteY4" fmla="*/ 1727199 h 2241997"/>
                <a:gd name="connsiteX5" fmla="*/ 5184577 w 5184577"/>
                <a:gd name="connsiteY5" fmla="*/ 2203051 h 224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4577" h="2241997">
                  <a:moveTo>
                    <a:pt x="0" y="2199928"/>
                  </a:moveTo>
                  <a:cubicBezTo>
                    <a:pt x="113506" y="2241997"/>
                    <a:pt x="608612" y="2160000"/>
                    <a:pt x="905594" y="2041524"/>
                  </a:cubicBezTo>
                  <a:cubicBezTo>
                    <a:pt x="1202576" y="1923048"/>
                    <a:pt x="1524781" y="1822714"/>
                    <a:pt x="1781894" y="1489074"/>
                  </a:cubicBezTo>
                  <a:cubicBezTo>
                    <a:pt x="2039007" y="1155435"/>
                    <a:pt x="2187922" y="0"/>
                    <a:pt x="2448272" y="39687"/>
                  </a:cubicBezTo>
                  <a:cubicBezTo>
                    <a:pt x="2708622" y="79375"/>
                    <a:pt x="2887943" y="1366638"/>
                    <a:pt x="3343994" y="1727199"/>
                  </a:cubicBezTo>
                  <a:cubicBezTo>
                    <a:pt x="3800045" y="2087760"/>
                    <a:pt x="4645620" y="2161776"/>
                    <a:pt x="5184577" y="2203051"/>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aphicFrame>
          <p:nvGraphicFramePr>
            <p:cNvPr id="134148" name="Object 3"/>
            <p:cNvGraphicFramePr>
              <a:graphicFrameLocks noChangeAspect="1"/>
            </p:cNvGraphicFramePr>
            <p:nvPr/>
          </p:nvGraphicFramePr>
          <p:xfrm>
            <a:off x="887859" y="1532134"/>
            <a:ext cx="242888" cy="317499"/>
          </p:xfrm>
          <a:graphic>
            <a:graphicData uri="http://schemas.openxmlformats.org/presentationml/2006/ole">
              <mc:AlternateContent xmlns:mc="http://schemas.openxmlformats.org/markup-compatibility/2006">
                <mc:Choice xmlns:v="urn:schemas-microsoft-com:vml" Requires="v">
                  <p:oleObj spid="_x0000_s27657" name="Equation" r:id="rId5" imgW="139680" imgH="126720" progId="Equation.DSMT4">
                    <p:embed/>
                  </p:oleObj>
                </mc:Choice>
                <mc:Fallback>
                  <p:oleObj name="Equation" r:id="rId5" imgW="139680" imgH="126720" progId="Equation.DSMT4">
                    <p:embed/>
                    <p:pic>
                      <p:nvPicPr>
                        <p:cNvPr id="13414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859" y="1532134"/>
                          <a:ext cx="242888" cy="317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5" name="TextBox 11"/>
            <p:cNvSpPr txBox="1">
              <a:spLocks noChangeArrowheads="1"/>
            </p:cNvSpPr>
            <p:nvPr/>
          </p:nvSpPr>
          <p:spPr bwMode="auto">
            <a:xfrm>
              <a:off x="6804250" y="4725136"/>
              <a:ext cx="648072" cy="523219"/>
            </a:xfrm>
            <a:prstGeom prst="rect">
              <a:avLst/>
            </a:prstGeom>
            <a:noFill/>
            <a:ln w="9525">
              <a:noFill/>
              <a:miter lim="800000"/>
              <a:headEnd/>
              <a:tailEnd/>
            </a:ln>
          </p:spPr>
          <p:txBody>
            <a:bodyPr>
              <a:spAutoFit/>
            </a:bodyPr>
            <a:lstStyle/>
            <a:p>
              <a:r>
                <a:rPr lang="en-US" altLang="zh-CN" sz="2800" i="1">
                  <a:latin typeface="Times New Roman" pitchFamily="18" charset="0"/>
                  <a:cs typeface="Times New Roman" pitchFamily="18" charset="0"/>
                </a:rPr>
                <a:t>S</a:t>
              </a:r>
              <a:endParaRPr lang="zh-CN" altLang="en-US" sz="2800" i="1">
                <a:latin typeface="Times New Roman" pitchFamily="18" charset="0"/>
                <a:cs typeface="Times New Roman" pitchFamily="18" charset="0"/>
              </a:endParaRPr>
            </a:p>
          </p:txBody>
        </p:sp>
        <p:cxnSp>
          <p:nvCxnSpPr>
            <p:cNvPr id="14" name="直接连接符 13"/>
            <p:cNvCxnSpPr>
              <a:stCxn id="9" idx="3"/>
            </p:cNvCxnSpPr>
            <p:nvPr/>
          </p:nvCxnSpPr>
          <p:spPr>
            <a:xfrm>
              <a:off x="3996256" y="2492689"/>
              <a:ext cx="0" cy="230533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4157" name="TextBox 19"/>
            <p:cNvSpPr txBox="1">
              <a:spLocks noChangeArrowheads="1"/>
            </p:cNvSpPr>
            <p:nvPr/>
          </p:nvSpPr>
          <p:spPr bwMode="auto">
            <a:xfrm>
              <a:off x="3707905" y="4797150"/>
              <a:ext cx="576064" cy="523219"/>
            </a:xfrm>
            <a:prstGeom prst="rect">
              <a:avLst/>
            </a:prstGeom>
            <a:noFill/>
            <a:ln w="9525">
              <a:noFill/>
              <a:miter lim="800000"/>
              <a:headEnd/>
              <a:tailEnd/>
            </a:ln>
          </p:spPr>
          <p:txBody>
            <a:bodyPr>
              <a:spAutoFit/>
            </a:bodyPr>
            <a:lstStyle/>
            <a:p>
              <a:r>
                <a:rPr lang="en-US" altLang="zh-CN" sz="2800" i="1">
                  <a:latin typeface="Times New Roman" pitchFamily="18" charset="0"/>
                  <a:cs typeface="Times New Roman" pitchFamily="18" charset="0"/>
                </a:rPr>
                <a:t>X</a:t>
              </a:r>
              <a:endParaRPr lang="zh-CN" altLang="en-US" sz="2800" i="1">
                <a:latin typeface="Times New Roman" pitchFamily="18" charset="0"/>
                <a:cs typeface="Times New Roman" pitchFamily="18" charset="0"/>
              </a:endParaRPr>
            </a:p>
          </p:txBody>
        </p:sp>
        <p:sp>
          <p:nvSpPr>
            <p:cNvPr id="134158" name="TextBox 20"/>
            <p:cNvSpPr txBox="1">
              <a:spLocks noChangeArrowheads="1"/>
            </p:cNvSpPr>
            <p:nvPr/>
          </p:nvSpPr>
          <p:spPr bwMode="auto">
            <a:xfrm>
              <a:off x="1979713" y="4797150"/>
              <a:ext cx="864096" cy="461665"/>
            </a:xfrm>
            <a:prstGeom prst="rect">
              <a:avLst/>
            </a:prstGeom>
            <a:noFill/>
            <a:ln w="9525">
              <a:noFill/>
              <a:miter lim="800000"/>
              <a:headEnd/>
              <a:tailEnd/>
            </a:ln>
          </p:spPr>
          <p:txBody>
            <a:bodyPr>
              <a:spAutoFit/>
            </a:bodyPr>
            <a:lstStyle/>
            <a:p>
              <a:pPr algn="l"/>
              <a:r>
                <a:rPr lang="zh-CN" altLang="en-US" sz="2400" b="1">
                  <a:latin typeface="华文仿宋" pitchFamily="2" charset="-122"/>
                  <a:ea typeface="华文仿宋" pitchFamily="2" charset="-122"/>
                </a:rPr>
                <a:t>虚值</a:t>
              </a:r>
            </a:p>
          </p:txBody>
        </p:sp>
        <p:sp>
          <p:nvSpPr>
            <p:cNvPr id="134159" name="TextBox 21"/>
            <p:cNvSpPr txBox="1">
              <a:spLocks noChangeArrowheads="1"/>
            </p:cNvSpPr>
            <p:nvPr/>
          </p:nvSpPr>
          <p:spPr bwMode="auto">
            <a:xfrm>
              <a:off x="4932040" y="4797152"/>
              <a:ext cx="864096" cy="461665"/>
            </a:xfrm>
            <a:prstGeom prst="rect">
              <a:avLst/>
            </a:prstGeom>
            <a:noFill/>
            <a:ln w="9525">
              <a:noFill/>
              <a:miter lim="800000"/>
              <a:headEnd/>
              <a:tailEnd/>
            </a:ln>
          </p:spPr>
          <p:txBody>
            <a:bodyPr>
              <a:spAutoFit/>
            </a:bodyPr>
            <a:lstStyle/>
            <a:p>
              <a:pPr algn="l"/>
              <a:r>
                <a:rPr lang="zh-CN" altLang="en-US" sz="2400" b="1">
                  <a:latin typeface="华文仿宋" pitchFamily="2" charset="-122"/>
                  <a:ea typeface="华文仿宋" pitchFamily="2" charset="-122"/>
                </a:rPr>
                <a:t>实值</a:t>
              </a:r>
            </a:p>
          </p:txBody>
        </p:sp>
      </p:grpSp>
      <p:sp>
        <p:nvSpPr>
          <p:cNvPr id="134151" name="Text Box 13"/>
          <p:cNvSpPr txBox="1">
            <a:spLocks noChangeArrowheads="1"/>
          </p:cNvSpPr>
          <p:nvPr/>
        </p:nvSpPr>
        <p:spPr bwMode="auto">
          <a:xfrm>
            <a:off x="1703389" y="549276"/>
            <a:ext cx="8569325" cy="1200329"/>
          </a:xfrm>
          <a:prstGeom prst="rect">
            <a:avLst/>
          </a:prstGeom>
          <a:noFill/>
          <a:ln w="9525">
            <a:noFill/>
            <a:miter lim="800000"/>
            <a:headEnd/>
            <a:tailEnd/>
          </a:ln>
        </p:spPr>
        <p:txBody>
          <a:bodyPr>
            <a:spAutoFit/>
          </a:bodyPr>
          <a:lstStyle/>
          <a:p>
            <a:pPr algn="l"/>
            <a:r>
              <a:rPr lang="zh-CN" altLang="en-US" sz="2400" b="1">
                <a:latin typeface="宋体" charset="-122"/>
              </a:rPr>
              <a:t>    </a:t>
            </a:r>
            <a:r>
              <a:rPr lang="zh-CN" altLang="en-US" sz="2400" b="1">
                <a:latin typeface="华文细黑" pitchFamily="2" charset="-122"/>
                <a:ea typeface="华文细黑" pitchFamily="2" charset="-122"/>
              </a:rPr>
              <a:t>与  类似当期权处于平价状态时，其</a:t>
            </a:r>
            <a:r>
              <a:rPr lang="el-GR" altLang="zh-CN" sz="2400" b="1" i="1">
                <a:latin typeface="Times New Roman" pitchFamily="18" charset="0"/>
                <a:ea typeface="华文细黑" pitchFamily="2" charset="-122"/>
                <a:cs typeface="Times New Roman" pitchFamily="18" charset="0"/>
              </a:rPr>
              <a:t>κ</a:t>
            </a:r>
            <a:r>
              <a:rPr lang="zh-CN" altLang="en-US" sz="2400" b="1">
                <a:latin typeface="华文细黑" pitchFamily="2" charset="-122"/>
                <a:ea typeface="华文细黑" pitchFamily="2" charset="-122"/>
              </a:rPr>
              <a:t>值较大；当期权处于较深的盈价或亏价状态时，相应的</a:t>
            </a:r>
            <a:r>
              <a:rPr lang="el-GR" altLang="zh-CN" sz="2400" b="1" i="1">
                <a:latin typeface="Times New Roman" pitchFamily="18" charset="0"/>
                <a:ea typeface="华文细黑" pitchFamily="2" charset="-122"/>
              </a:rPr>
              <a:t>κ</a:t>
            </a:r>
            <a:r>
              <a:rPr lang="zh-CN" altLang="en-US" sz="2400" b="1">
                <a:latin typeface="华文细黑" pitchFamily="2" charset="-122"/>
                <a:ea typeface="华文细黑" pitchFamily="2" charset="-122"/>
              </a:rPr>
              <a:t>值较小。因此，期权</a:t>
            </a:r>
            <a:r>
              <a:rPr lang="el-GR" altLang="zh-CN" sz="2400" b="1" i="1">
                <a:latin typeface="Times New Roman" pitchFamily="18" charset="0"/>
                <a:ea typeface="华文细黑" pitchFamily="2" charset="-122"/>
              </a:rPr>
              <a:t>κ</a:t>
            </a:r>
            <a:r>
              <a:rPr lang="zh-CN" altLang="en-US" sz="2400" b="1">
                <a:latin typeface="华文细黑" pitchFamily="2" charset="-122"/>
                <a:ea typeface="华文细黑" pitchFamily="2" charset="-122"/>
              </a:rPr>
              <a:t>随</a:t>
            </a:r>
            <a:r>
              <a:rPr lang="en-US" altLang="zh-CN" sz="2400" b="1" i="1">
                <a:latin typeface="Times New Roman" pitchFamily="18" charset="0"/>
                <a:cs typeface="Times New Roman" pitchFamily="18" charset="0"/>
              </a:rPr>
              <a:t>S</a:t>
            </a:r>
            <a:endParaRPr lang="zh-CN" altLang="en-US" sz="2400" b="1" i="1">
              <a:latin typeface="Times New Roman" pitchFamily="18" charset="0"/>
              <a:cs typeface="Times New Roman" pitchFamily="18" charset="0"/>
            </a:endParaRPr>
          </a:p>
          <a:p>
            <a:pPr algn="l"/>
            <a:r>
              <a:rPr lang="zh-CN" altLang="en-US" sz="2400" b="1">
                <a:latin typeface="华文细黑" pitchFamily="2" charset="-122"/>
                <a:ea typeface="华文细黑" pitchFamily="2" charset="-122"/>
              </a:rPr>
              <a:t>变化的曲线是一个倒</a:t>
            </a:r>
            <a:r>
              <a:rPr lang="en-US" altLang="zh-CN" sz="2400" b="1" i="1">
                <a:latin typeface="Times New Roman" pitchFamily="18" charset="0"/>
                <a:ea typeface="华文细黑" pitchFamily="2" charset="-122"/>
              </a:rPr>
              <a:t>U</a:t>
            </a:r>
            <a:r>
              <a:rPr lang="zh-CN" altLang="en-US" sz="2400" b="1">
                <a:latin typeface="华文细黑" pitchFamily="2" charset="-122"/>
                <a:ea typeface="华文细黑" pitchFamily="2" charset="-122"/>
              </a:rPr>
              <a:t>形。</a:t>
            </a:r>
          </a:p>
        </p:txBody>
      </p:sp>
      <p:graphicFrame>
        <p:nvGraphicFramePr>
          <p:cNvPr id="134147" name="Object 4"/>
          <p:cNvGraphicFramePr>
            <a:graphicFrameLocks noChangeAspect="1"/>
          </p:cNvGraphicFramePr>
          <p:nvPr/>
        </p:nvGraphicFramePr>
        <p:xfrm>
          <a:off x="2640013" y="620714"/>
          <a:ext cx="215900" cy="401637"/>
        </p:xfrm>
        <a:graphic>
          <a:graphicData uri="http://schemas.openxmlformats.org/presentationml/2006/ole">
            <mc:AlternateContent xmlns:mc="http://schemas.openxmlformats.org/markup-compatibility/2006">
              <mc:Choice xmlns:v="urn:schemas-microsoft-com:vml" Requires="v">
                <p:oleObj spid="_x0000_s27658" name="Equation" r:id="rId7" imgW="126720" imgH="164880" progId="Equation.DSMT4">
                  <p:embed/>
                </p:oleObj>
              </mc:Choice>
              <mc:Fallback>
                <p:oleObj name="Equation" r:id="rId7" imgW="126720" imgH="164880" progId="Equation.DSMT4">
                  <p:embed/>
                  <p:pic>
                    <p:nvPicPr>
                      <p:cNvPr id="13414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3" y="620714"/>
                        <a:ext cx="215900"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51377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Text Box 2"/>
          <p:cNvSpPr txBox="1">
            <a:spLocks noChangeArrowheads="1"/>
          </p:cNvSpPr>
          <p:nvPr/>
        </p:nvSpPr>
        <p:spPr bwMode="auto">
          <a:xfrm>
            <a:off x="1919288" y="333375"/>
            <a:ext cx="7605712" cy="584200"/>
          </a:xfrm>
          <a:prstGeom prst="rect">
            <a:avLst/>
          </a:prstGeom>
          <a:noFill/>
          <a:ln w="9525">
            <a:noFill/>
            <a:miter lim="800000"/>
            <a:headEnd/>
            <a:tailEnd/>
          </a:ln>
        </p:spPr>
        <p:txBody>
          <a:bodyPr wrap="none">
            <a:spAutoFit/>
          </a:bodyPr>
          <a:lstStyle/>
          <a:p>
            <a:r>
              <a:rPr lang="en-US" altLang="zh-CN" sz="3200" b="1">
                <a:latin typeface="华文细黑" pitchFamily="2" charset="-122"/>
                <a:ea typeface="华文细黑" pitchFamily="2" charset="-122"/>
              </a:rPr>
              <a:t>4.</a:t>
            </a:r>
            <a:r>
              <a:rPr lang="zh-CN" altLang="en-US" sz="3200" b="1">
                <a:latin typeface="华文细黑" pitchFamily="2" charset="-122"/>
                <a:ea typeface="华文细黑" pitchFamily="2" charset="-122"/>
              </a:rPr>
              <a:t>标的资产价格波动率对期权价值的影响 </a:t>
            </a:r>
          </a:p>
        </p:txBody>
      </p:sp>
      <p:sp>
        <p:nvSpPr>
          <p:cNvPr id="723971" name="Text Box 3"/>
          <p:cNvSpPr txBox="1">
            <a:spLocks noChangeArrowheads="1"/>
          </p:cNvSpPr>
          <p:nvPr/>
        </p:nvSpPr>
        <p:spPr bwMode="auto">
          <a:xfrm>
            <a:off x="1631951" y="1052513"/>
            <a:ext cx="8640763" cy="4278094"/>
          </a:xfrm>
          <a:prstGeom prst="rect">
            <a:avLst/>
          </a:prstGeom>
          <a:noFill/>
          <a:ln w="9525">
            <a:noFill/>
            <a:miter lim="800000"/>
            <a:headEnd/>
            <a:tailEnd/>
          </a:ln>
        </p:spPr>
        <p:txBody>
          <a:bodyPr>
            <a:spAutoFit/>
          </a:bodyPr>
          <a:lstStyle/>
          <a:p>
            <a:pPr algn="l"/>
            <a:r>
              <a:rPr lang="zh-CN" altLang="en-US" sz="3200" b="1">
                <a:latin typeface="宋体" charset="-122"/>
              </a:rPr>
              <a:t>   </a:t>
            </a:r>
            <a:r>
              <a:rPr lang="zh-CN" altLang="en-US" sz="3200" b="1">
                <a:latin typeface="Times New Roman" pitchFamily="18" charset="0"/>
                <a:ea typeface="华文细黑" pitchFamily="2" charset="-122"/>
                <a:cs typeface="Times New Roman" pitchFamily="18" charset="0"/>
              </a:rPr>
              <a:t>波动率（</a:t>
            </a:r>
            <a:r>
              <a:rPr lang="el-GR" altLang="zh-CN" sz="3200" b="1" i="1">
                <a:latin typeface="Times New Roman" pitchFamily="18" charset="0"/>
                <a:ea typeface="华文细黑" pitchFamily="2" charset="-122"/>
                <a:cs typeface="Times New Roman" pitchFamily="18" charset="0"/>
              </a:rPr>
              <a:t> σ </a:t>
            </a:r>
            <a:r>
              <a:rPr lang="zh-CN" altLang="en-US" sz="3200" b="1">
                <a:latin typeface="Times New Roman" pitchFamily="18" charset="0"/>
                <a:ea typeface="华文细黑" pitchFamily="2" charset="-122"/>
                <a:cs typeface="Times New Roman" pitchFamily="18" charset="0"/>
              </a:rPr>
              <a:t>）问题：</a:t>
            </a:r>
            <a:endParaRPr lang="en-US" altLang="zh-CN" sz="3200" b="1">
              <a:latin typeface="Times New Roman" pitchFamily="18" charset="0"/>
              <a:ea typeface="华文细黑" pitchFamily="2" charset="-122"/>
              <a:cs typeface="Times New Roman" pitchFamily="18" charset="0"/>
            </a:endParaRPr>
          </a:p>
          <a:p>
            <a:pPr algn="l"/>
            <a:r>
              <a:rPr lang="zh-CN" altLang="en-US" sz="2400" b="1">
                <a:latin typeface="Times New Roman" pitchFamily="18" charset="0"/>
                <a:ea typeface="华文细黑" pitchFamily="2" charset="-122"/>
                <a:cs typeface="Times New Roman" pitchFamily="18" charset="0"/>
              </a:rPr>
              <a:t>（</a:t>
            </a:r>
            <a:r>
              <a:rPr lang="en-US" altLang="zh-CN" sz="2400" b="1">
                <a:latin typeface="Times New Roman" pitchFamily="18" charset="0"/>
                <a:ea typeface="华文细黑" pitchFamily="2" charset="-122"/>
                <a:cs typeface="Times New Roman" pitchFamily="18" charset="0"/>
              </a:rPr>
              <a:t>1</a:t>
            </a:r>
            <a:r>
              <a:rPr lang="zh-CN" altLang="en-US" sz="2400" b="1">
                <a:latin typeface="Times New Roman" pitchFamily="18" charset="0"/>
                <a:ea typeface="华文细黑" pitchFamily="2" charset="-122"/>
                <a:cs typeface="Times New Roman" pitchFamily="18" charset="0"/>
              </a:rPr>
              <a:t>）波动率（</a:t>
            </a:r>
            <a:r>
              <a:rPr lang="el-GR" altLang="zh-CN" sz="2400" b="1" i="1">
                <a:latin typeface="Times New Roman" pitchFamily="18" charset="0"/>
                <a:ea typeface="华文细黑" pitchFamily="2" charset="-122"/>
                <a:cs typeface="Times New Roman" pitchFamily="18" charset="0"/>
              </a:rPr>
              <a:t> σ </a:t>
            </a:r>
            <a:r>
              <a:rPr lang="zh-CN" altLang="en-US" sz="2400" b="1">
                <a:latin typeface="Times New Roman" pitchFamily="18" charset="0"/>
                <a:ea typeface="华文细黑" pitchFamily="2" charset="-122"/>
                <a:cs typeface="Times New Roman" pitchFamily="18" charset="0"/>
              </a:rPr>
              <a:t>）的估计</a:t>
            </a:r>
            <a:endParaRPr lang="en-US" altLang="zh-CN" sz="2400" b="1">
              <a:latin typeface="Times New Roman" pitchFamily="18" charset="0"/>
              <a:ea typeface="华文细黑" pitchFamily="2" charset="-122"/>
              <a:cs typeface="Times New Roman" pitchFamily="18" charset="0"/>
            </a:endParaRPr>
          </a:p>
          <a:p>
            <a:pPr algn="l"/>
            <a:r>
              <a:rPr lang="zh-CN" altLang="en-US" sz="2400" b="1">
                <a:latin typeface="Times New Roman" pitchFamily="18" charset="0"/>
                <a:ea typeface="华文细黑" pitchFamily="2" charset="-122"/>
                <a:cs typeface="Times New Roman" pitchFamily="18" charset="0"/>
              </a:rPr>
              <a:t>        由于</a:t>
            </a:r>
            <a:r>
              <a:rPr lang="en-US" altLang="zh-CN" sz="2400" b="1">
                <a:latin typeface="Times New Roman" pitchFamily="18" charset="0"/>
                <a:ea typeface="华文细黑" pitchFamily="2" charset="-122"/>
                <a:cs typeface="Times New Roman" pitchFamily="18" charset="0"/>
              </a:rPr>
              <a:t>B-S</a:t>
            </a:r>
            <a:r>
              <a:rPr lang="zh-CN" altLang="en-US" sz="2400" b="1">
                <a:latin typeface="Times New Roman" pitchFamily="18" charset="0"/>
                <a:ea typeface="华文细黑" pitchFamily="2" charset="-122"/>
                <a:cs typeface="Times New Roman" pitchFamily="18" charset="0"/>
              </a:rPr>
              <a:t>公式中的波动率（</a:t>
            </a:r>
            <a:r>
              <a:rPr lang="el-GR" altLang="zh-CN" sz="2400" b="1" i="1">
                <a:latin typeface="Times New Roman" pitchFamily="18" charset="0"/>
                <a:ea typeface="华文细黑" pitchFamily="2" charset="-122"/>
                <a:cs typeface="Times New Roman" pitchFamily="18" charset="0"/>
              </a:rPr>
              <a:t>σ</a:t>
            </a:r>
            <a:r>
              <a:rPr lang="zh-CN" altLang="en-US" sz="2400" b="1">
                <a:latin typeface="Times New Roman" pitchFamily="18" charset="0"/>
                <a:ea typeface="华文细黑" pitchFamily="2" charset="-122"/>
                <a:cs typeface="Times New Roman" pitchFamily="18" charset="0"/>
              </a:rPr>
              <a:t>）无法直接观测，事先必须对波动率进行估计，主要方法有：</a:t>
            </a:r>
            <a:endParaRPr lang="en-US" altLang="zh-CN" sz="2400" b="1">
              <a:latin typeface="Times New Roman" pitchFamily="18" charset="0"/>
              <a:ea typeface="华文细黑" pitchFamily="2" charset="-122"/>
              <a:cs typeface="Times New Roman" pitchFamily="18" charset="0"/>
            </a:endParaRPr>
          </a:p>
          <a:p>
            <a:pPr algn="l"/>
            <a:r>
              <a:rPr lang="zh-CN" altLang="en-US" sz="2400" b="1">
                <a:latin typeface="Times New Roman" pitchFamily="18" charset="0"/>
                <a:ea typeface="华文细黑" pitchFamily="2" charset="-122"/>
                <a:cs typeface="Times New Roman" pitchFamily="18" charset="0"/>
              </a:rPr>
              <a:t>        </a:t>
            </a:r>
            <a:r>
              <a:rPr lang="zh-CN" altLang="en-US" sz="2400" b="1">
                <a:solidFill>
                  <a:srgbClr val="FF0000"/>
                </a:solidFill>
                <a:latin typeface="Times New Roman" pitchFamily="18" charset="0"/>
                <a:ea typeface="华文细黑" pitchFamily="2" charset="-122"/>
                <a:cs typeface="Times New Roman" pitchFamily="18" charset="0"/>
              </a:rPr>
              <a:t>历史模拟法</a:t>
            </a:r>
            <a:r>
              <a:rPr lang="zh-CN" altLang="en-US" sz="2400" b="1">
                <a:latin typeface="Times New Roman" pitchFamily="18" charset="0"/>
                <a:ea typeface="华文细黑" pitchFamily="2" charset="-122"/>
                <a:cs typeface="Times New Roman" pitchFamily="18" charset="0"/>
              </a:rPr>
              <a:t>（</a:t>
            </a:r>
            <a:r>
              <a:rPr lang="zh-CN" altLang="en-US" sz="2400" b="1">
                <a:solidFill>
                  <a:srgbClr val="FF0000"/>
                </a:solidFill>
                <a:latin typeface="Times New Roman" pitchFamily="18" charset="0"/>
                <a:ea typeface="华文细黑" pitchFamily="2" charset="-122"/>
                <a:cs typeface="Times New Roman" pitchFamily="18" charset="0"/>
              </a:rPr>
              <a:t>历史波动率</a:t>
            </a:r>
            <a:r>
              <a:rPr lang="zh-CN" altLang="en-US" sz="2400" b="1">
                <a:latin typeface="Times New Roman" pitchFamily="18" charset="0"/>
                <a:ea typeface="华文细黑" pitchFamily="2" charset="-122"/>
                <a:cs typeface="Times New Roman" pitchFamily="18" charset="0"/>
              </a:rPr>
              <a:t>）：用计量方法（</a:t>
            </a:r>
            <a:r>
              <a:rPr lang="en-US" altLang="zh-CN" sz="2400" b="1">
                <a:latin typeface="Times New Roman" pitchFamily="18" charset="0"/>
                <a:ea typeface="华文细黑" pitchFamily="2" charset="-122"/>
                <a:cs typeface="Times New Roman" pitchFamily="18" charset="0"/>
              </a:rPr>
              <a:t>GARCH</a:t>
            </a:r>
            <a:r>
              <a:rPr lang="zh-CN" altLang="en-US" sz="2400" b="1">
                <a:latin typeface="Times New Roman" pitchFamily="18" charset="0"/>
                <a:ea typeface="华文细黑" pitchFamily="2" charset="-122"/>
                <a:cs typeface="Times New Roman" pitchFamily="18" charset="0"/>
              </a:rPr>
              <a:t>模型）从历史数据中估计波动率的值。</a:t>
            </a:r>
            <a:endParaRPr lang="en-US" altLang="zh-CN" sz="2400" b="1">
              <a:latin typeface="Times New Roman" pitchFamily="18" charset="0"/>
              <a:ea typeface="华文细黑" pitchFamily="2" charset="-122"/>
              <a:cs typeface="Times New Roman" pitchFamily="18" charset="0"/>
            </a:endParaRPr>
          </a:p>
          <a:p>
            <a:pPr algn="l"/>
            <a:r>
              <a:rPr lang="zh-CN" altLang="en-US" sz="2400" b="1">
                <a:latin typeface="Times New Roman" pitchFamily="18" charset="0"/>
                <a:ea typeface="华文细黑" pitchFamily="2" charset="-122"/>
                <a:cs typeface="Times New Roman" pitchFamily="18" charset="0"/>
              </a:rPr>
              <a:t>        </a:t>
            </a:r>
            <a:r>
              <a:rPr lang="zh-CN" altLang="en-US" sz="2400" b="1">
                <a:solidFill>
                  <a:srgbClr val="FF0000"/>
                </a:solidFill>
                <a:latin typeface="Times New Roman" pitchFamily="18" charset="0"/>
                <a:ea typeface="华文细黑" pitchFamily="2" charset="-122"/>
                <a:cs typeface="Times New Roman" pitchFamily="18" charset="0"/>
              </a:rPr>
              <a:t>随机模拟法</a:t>
            </a:r>
            <a:r>
              <a:rPr lang="zh-CN" altLang="en-US" sz="2400" b="1">
                <a:latin typeface="Times New Roman" pitchFamily="18" charset="0"/>
                <a:ea typeface="华文细黑" pitchFamily="2" charset="-122"/>
                <a:cs typeface="Times New Roman" pitchFamily="18" charset="0"/>
              </a:rPr>
              <a:t>：假定波动率为随机变量，用</a:t>
            </a:r>
            <a:r>
              <a:rPr lang="zh-CN" altLang="en-US" sz="2400" b="1">
                <a:solidFill>
                  <a:srgbClr val="FF0000"/>
                </a:solidFill>
                <a:latin typeface="Times New Roman" pitchFamily="18" charset="0"/>
                <a:ea typeface="华文细黑" pitchFamily="2" charset="-122"/>
                <a:cs typeface="Times New Roman" pitchFamily="18" charset="0"/>
              </a:rPr>
              <a:t>蒙特卡洛方法</a:t>
            </a:r>
            <a:r>
              <a:rPr lang="zh-CN" altLang="en-US" sz="2400" b="1">
                <a:latin typeface="Times New Roman" pitchFamily="18" charset="0"/>
                <a:ea typeface="华文细黑" pitchFamily="2" charset="-122"/>
                <a:cs typeface="Times New Roman" pitchFamily="18" charset="0"/>
              </a:rPr>
              <a:t>或</a:t>
            </a:r>
            <a:r>
              <a:rPr lang="zh-CN" altLang="en-US" sz="2400" b="1">
                <a:solidFill>
                  <a:srgbClr val="FF0000"/>
                </a:solidFill>
                <a:latin typeface="Times New Roman" pitchFamily="18" charset="0"/>
                <a:ea typeface="华文细黑" pitchFamily="2" charset="-122"/>
                <a:cs typeface="Times New Roman" pitchFamily="18" charset="0"/>
              </a:rPr>
              <a:t>数值方法</a:t>
            </a:r>
            <a:r>
              <a:rPr lang="zh-CN" altLang="en-US" sz="2400" b="1">
                <a:latin typeface="Times New Roman" pitchFamily="18" charset="0"/>
                <a:ea typeface="华文细黑" pitchFamily="2" charset="-122"/>
                <a:cs typeface="Times New Roman" pitchFamily="18" charset="0"/>
              </a:rPr>
              <a:t>确定波动率及对应的期权价格。</a:t>
            </a:r>
            <a:endParaRPr lang="en-US" altLang="zh-CN" sz="2400" b="1">
              <a:latin typeface="Times New Roman" pitchFamily="18" charset="0"/>
              <a:ea typeface="华文细黑" pitchFamily="2" charset="-122"/>
              <a:cs typeface="Times New Roman" pitchFamily="18" charset="0"/>
            </a:endParaRPr>
          </a:p>
          <a:p>
            <a:pPr algn="l"/>
            <a:r>
              <a:rPr lang="zh-CN" altLang="en-US" sz="2400" b="1">
                <a:latin typeface="Times New Roman" pitchFamily="18" charset="0"/>
                <a:ea typeface="华文细黑" pitchFamily="2" charset="-122"/>
                <a:cs typeface="Times New Roman" pitchFamily="18" charset="0"/>
              </a:rPr>
              <a:t>（</a:t>
            </a:r>
            <a:r>
              <a:rPr lang="en-US" altLang="zh-CN" sz="2400" b="1">
                <a:latin typeface="Times New Roman" pitchFamily="18" charset="0"/>
                <a:ea typeface="华文细黑" pitchFamily="2" charset="-122"/>
                <a:cs typeface="Times New Roman" pitchFamily="18" charset="0"/>
              </a:rPr>
              <a:t>2</a:t>
            </a:r>
            <a:r>
              <a:rPr lang="zh-CN" altLang="en-US" sz="2400" b="1">
                <a:latin typeface="Times New Roman" pitchFamily="18" charset="0"/>
                <a:ea typeface="华文细黑" pitchFamily="2" charset="-122"/>
                <a:cs typeface="Times New Roman" pitchFamily="18" charset="0"/>
              </a:rPr>
              <a:t>）隐含波动率：已知期权价格，由</a:t>
            </a:r>
            <a:r>
              <a:rPr lang="en-US" altLang="zh-CN" sz="2400" b="1">
                <a:latin typeface="Times New Roman" pitchFamily="18" charset="0"/>
                <a:ea typeface="华文细黑" pitchFamily="2" charset="-122"/>
                <a:cs typeface="Times New Roman" pitchFamily="18" charset="0"/>
              </a:rPr>
              <a:t>B-S</a:t>
            </a:r>
            <a:r>
              <a:rPr lang="zh-CN" altLang="en-US" sz="2400" b="1">
                <a:latin typeface="Times New Roman" pitchFamily="18" charset="0"/>
                <a:ea typeface="华文细黑" pitchFamily="2" charset="-122"/>
                <a:cs typeface="Times New Roman" pitchFamily="18" charset="0"/>
              </a:rPr>
              <a:t>公式反推出的波动率。</a:t>
            </a:r>
            <a:endParaRPr lang="en-US" altLang="zh-CN" sz="2400" b="1">
              <a:latin typeface="宋体" charset="-122"/>
            </a:endParaRPr>
          </a:p>
          <a:p>
            <a:pPr algn="l"/>
            <a:endParaRPr lang="en-US" altLang="zh-CN" sz="2400" b="1">
              <a:latin typeface="Times New Roman" pitchFamily="18" charset="0"/>
              <a:ea typeface="华文细黑" pitchFamily="2" charset="-122"/>
            </a:endParaRPr>
          </a:p>
          <a:p>
            <a:pPr algn="l"/>
            <a:endParaRPr lang="zh-CN" altLang="en-US" sz="2400" b="1">
              <a:latin typeface="Times New Roman" pitchFamily="18" charset="0"/>
              <a:ea typeface="华文细黑" pitchFamily="2" charset="-122"/>
            </a:endParaRPr>
          </a:p>
        </p:txBody>
      </p:sp>
      <p:sp>
        <p:nvSpPr>
          <p:cNvPr id="745476" name="Rectangle 5"/>
          <p:cNvSpPr>
            <a:spLocks noChangeArrowheads="1"/>
          </p:cNvSpPr>
          <p:nvPr/>
        </p:nvSpPr>
        <p:spPr bwMode="auto">
          <a:xfrm>
            <a:off x="-396875" y="-284679"/>
            <a:ext cx="184731" cy="369332"/>
          </a:xfrm>
          <a:prstGeom prst="rect">
            <a:avLst/>
          </a:prstGeom>
          <a:noFill/>
          <a:ln w="9525">
            <a:noFill/>
            <a:miter lim="800000"/>
            <a:headEnd/>
            <a:tailEnd/>
          </a:ln>
        </p:spPr>
        <p:txBody>
          <a:bodyPr wrap="none" anchor="ctr">
            <a:spAutoFit/>
          </a:bodyPr>
          <a:lstStyle/>
          <a:p>
            <a:endParaRPr lang="zh-CN" altLang="en-US"/>
          </a:p>
        </p:txBody>
      </p:sp>
      <p:sp>
        <p:nvSpPr>
          <p:cNvPr id="745477" name="Rectangle 6"/>
          <p:cNvSpPr>
            <a:spLocks noChangeArrowheads="1"/>
          </p:cNvSpPr>
          <p:nvPr/>
        </p:nvSpPr>
        <p:spPr bwMode="auto">
          <a:xfrm>
            <a:off x="-396875" y="105847"/>
            <a:ext cx="184731" cy="369332"/>
          </a:xfrm>
          <a:prstGeom prst="rect">
            <a:avLst/>
          </a:prstGeom>
          <a:noFill/>
          <a:ln w="9525">
            <a:noFill/>
            <a:miter lim="800000"/>
            <a:headEnd/>
            <a:tailEnd/>
          </a:ln>
        </p:spPr>
        <p:txBody>
          <a:bodyPr wrap="none" anchor="ctr">
            <a:spAutoFit/>
          </a:bodyPr>
          <a:lstStyle/>
          <a:p>
            <a:endParaRPr lang="zh-CN" altLang="en-US"/>
          </a:p>
        </p:txBody>
      </p:sp>
      <p:sp>
        <p:nvSpPr>
          <p:cNvPr id="745478" name="Rectangle 12"/>
          <p:cNvSpPr>
            <a:spLocks noChangeArrowheads="1"/>
          </p:cNvSpPr>
          <p:nvPr/>
        </p:nvSpPr>
        <p:spPr bwMode="auto">
          <a:xfrm>
            <a:off x="-396875" y="-284679"/>
            <a:ext cx="184731" cy="369332"/>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58646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7" dur="500"/>
                                        <p:tgtEl>
                                          <p:spTgt spid="72397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2" dur="500"/>
                                        <p:tgtEl>
                                          <p:spTgt spid="7239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17" dur="500"/>
                                        <p:tgtEl>
                                          <p:spTgt spid="72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Text Box 2"/>
          <p:cNvSpPr txBox="1">
            <a:spLocks noChangeArrowheads="1"/>
          </p:cNvSpPr>
          <p:nvPr/>
        </p:nvSpPr>
        <p:spPr bwMode="auto">
          <a:xfrm>
            <a:off x="1919288" y="333375"/>
            <a:ext cx="7605712" cy="584200"/>
          </a:xfrm>
          <a:prstGeom prst="rect">
            <a:avLst/>
          </a:prstGeom>
          <a:noFill/>
          <a:ln w="9525">
            <a:noFill/>
            <a:miter lim="800000"/>
            <a:headEnd/>
            <a:tailEnd/>
          </a:ln>
        </p:spPr>
        <p:txBody>
          <a:bodyPr wrap="none">
            <a:spAutoFit/>
          </a:bodyPr>
          <a:lstStyle/>
          <a:p>
            <a:r>
              <a:rPr lang="en-US" altLang="zh-CN" sz="3200" b="1">
                <a:latin typeface="华文细黑" pitchFamily="2" charset="-122"/>
                <a:ea typeface="华文细黑" pitchFamily="2" charset="-122"/>
              </a:rPr>
              <a:t>4.</a:t>
            </a:r>
            <a:r>
              <a:rPr lang="zh-CN" altLang="en-US" sz="3200" b="1">
                <a:latin typeface="华文细黑" pitchFamily="2" charset="-122"/>
                <a:ea typeface="华文细黑" pitchFamily="2" charset="-122"/>
              </a:rPr>
              <a:t>标的资产价格波动率对期权价值的影响 </a:t>
            </a:r>
          </a:p>
        </p:txBody>
      </p:sp>
      <p:sp>
        <p:nvSpPr>
          <p:cNvPr id="133124" name="Text Box 3"/>
          <p:cNvSpPr txBox="1">
            <a:spLocks noChangeArrowheads="1"/>
          </p:cNvSpPr>
          <p:nvPr/>
        </p:nvSpPr>
        <p:spPr bwMode="auto">
          <a:xfrm>
            <a:off x="1631951" y="1052514"/>
            <a:ext cx="8640763" cy="2431435"/>
          </a:xfrm>
          <a:prstGeom prst="rect">
            <a:avLst/>
          </a:prstGeom>
          <a:noFill/>
          <a:ln w="9525">
            <a:noFill/>
            <a:miter lim="800000"/>
            <a:headEnd/>
            <a:tailEnd/>
          </a:ln>
        </p:spPr>
        <p:txBody>
          <a:bodyPr>
            <a:spAutoFit/>
          </a:bodyPr>
          <a:lstStyle/>
          <a:p>
            <a:pPr algn="l"/>
            <a:r>
              <a:rPr lang="zh-CN" altLang="en-US" sz="3200" b="1">
                <a:latin typeface="宋体" charset="-122"/>
              </a:rPr>
              <a:t>   </a:t>
            </a:r>
            <a:r>
              <a:rPr lang="zh-CN" altLang="en-US" sz="3200" b="1">
                <a:latin typeface="Times New Roman" pitchFamily="18" charset="0"/>
                <a:ea typeface="华文细黑" pitchFamily="2" charset="-122"/>
                <a:cs typeface="Times New Roman" pitchFamily="18" charset="0"/>
              </a:rPr>
              <a:t>波动率（</a:t>
            </a:r>
            <a:r>
              <a:rPr lang="el-GR" altLang="zh-CN" sz="3200" b="1" i="1">
                <a:latin typeface="Times New Roman" pitchFamily="18" charset="0"/>
                <a:ea typeface="华文细黑" pitchFamily="2" charset="-122"/>
                <a:cs typeface="Times New Roman" pitchFamily="18" charset="0"/>
              </a:rPr>
              <a:t> σ </a:t>
            </a:r>
            <a:r>
              <a:rPr lang="zh-CN" altLang="en-US" sz="3200" b="1">
                <a:latin typeface="Times New Roman" pitchFamily="18" charset="0"/>
                <a:ea typeface="华文细黑" pitchFamily="2" charset="-122"/>
                <a:cs typeface="Times New Roman" pitchFamily="18" charset="0"/>
              </a:rPr>
              <a:t>）问题：</a:t>
            </a:r>
            <a:endParaRPr lang="en-US" altLang="zh-CN" sz="3200" b="1">
              <a:latin typeface="Times New Roman" pitchFamily="18" charset="0"/>
              <a:ea typeface="华文细黑" pitchFamily="2" charset="-122"/>
              <a:cs typeface="Times New Roman" pitchFamily="18" charset="0"/>
            </a:endParaRPr>
          </a:p>
          <a:p>
            <a:pPr algn="l"/>
            <a:r>
              <a:rPr lang="zh-CN" altLang="en-US" sz="2400" b="1">
                <a:latin typeface="Times New Roman" pitchFamily="18" charset="0"/>
                <a:ea typeface="华文细黑" pitchFamily="2" charset="-122"/>
                <a:cs typeface="Times New Roman" pitchFamily="18" charset="0"/>
              </a:rPr>
              <a:t>（</a:t>
            </a:r>
            <a:r>
              <a:rPr lang="en-US" altLang="zh-CN" sz="2400" b="1">
                <a:latin typeface="Times New Roman" pitchFamily="18" charset="0"/>
                <a:ea typeface="华文细黑" pitchFamily="2" charset="-122"/>
                <a:cs typeface="Times New Roman" pitchFamily="18" charset="0"/>
              </a:rPr>
              <a:t>3</a:t>
            </a:r>
            <a:r>
              <a:rPr lang="zh-CN" altLang="en-US" sz="2400" b="1">
                <a:latin typeface="Times New Roman" pitchFamily="18" charset="0"/>
                <a:ea typeface="华文细黑" pitchFamily="2" charset="-122"/>
                <a:cs typeface="Times New Roman" pitchFamily="18" charset="0"/>
              </a:rPr>
              <a:t>）</a:t>
            </a:r>
            <a:r>
              <a:rPr lang="zh-CN" altLang="en-US" sz="2400" b="1">
                <a:solidFill>
                  <a:srgbClr val="FF0000"/>
                </a:solidFill>
                <a:latin typeface="华文细黑" pitchFamily="2" charset="-122"/>
                <a:ea typeface="华文细黑" pitchFamily="2" charset="-122"/>
                <a:cs typeface="Times New Roman" pitchFamily="18" charset="0"/>
              </a:rPr>
              <a:t>隐含波动率的</a:t>
            </a:r>
            <a:r>
              <a:rPr lang="zh-CN" altLang="en-US" sz="2400" b="1">
                <a:solidFill>
                  <a:srgbClr val="FF0000"/>
                </a:solidFill>
                <a:latin typeface="华文细黑" pitchFamily="2" charset="-122"/>
                <a:ea typeface="华文细黑" pitchFamily="2" charset="-122"/>
              </a:rPr>
              <a:t>微笑曲线</a:t>
            </a:r>
            <a:endParaRPr lang="en-US" altLang="zh-CN" sz="2400" b="1">
              <a:solidFill>
                <a:srgbClr val="FF0000"/>
              </a:solidFill>
              <a:latin typeface="华文细黑" pitchFamily="2" charset="-122"/>
              <a:ea typeface="华文细黑" pitchFamily="2" charset="-122"/>
            </a:endParaRPr>
          </a:p>
          <a:p>
            <a:pPr algn="l"/>
            <a:r>
              <a:rPr lang="zh-CN" altLang="en-US" sz="2400" b="1">
                <a:latin typeface="华文细黑" pitchFamily="2" charset="-122"/>
                <a:ea typeface="华文细黑" pitchFamily="2" charset="-122"/>
              </a:rPr>
              <a:t>        经验研究表明，当期权处于平价状态时，其</a:t>
            </a:r>
            <a:r>
              <a:rPr lang="el-GR" altLang="zh-CN" sz="2400" b="1" i="1">
                <a:latin typeface="Times New Roman" pitchFamily="18" charset="0"/>
                <a:ea typeface="华文细黑" pitchFamily="2" charset="-122"/>
              </a:rPr>
              <a:t>σ</a:t>
            </a:r>
            <a:r>
              <a:rPr lang="zh-CN" altLang="en-US" sz="2400" b="1">
                <a:latin typeface="华文细黑" pitchFamily="2" charset="-122"/>
                <a:ea typeface="华文细黑" pitchFamily="2" charset="-122"/>
              </a:rPr>
              <a:t>值较小；当期权处于较深的盈价（实值）或亏价（虚值）状态时，相应的</a:t>
            </a:r>
            <a:r>
              <a:rPr lang="el-GR" altLang="zh-CN" sz="2400" b="1" i="1">
                <a:latin typeface="Times New Roman" pitchFamily="18" charset="0"/>
                <a:ea typeface="华文细黑" pitchFamily="2" charset="-122"/>
              </a:rPr>
              <a:t>σ</a:t>
            </a:r>
            <a:r>
              <a:rPr lang="zh-CN" altLang="en-US" sz="2400" b="1">
                <a:latin typeface="华文细黑" pitchFamily="2" charset="-122"/>
                <a:ea typeface="华文细黑" pitchFamily="2" charset="-122"/>
              </a:rPr>
              <a:t>值较大。因此，期权波动率随</a:t>
            </a:r>
            <a:r>
              <a:rPr lang="en-US" altLang="zh-CN" sz="2400" b="1" i="1">
                <a:latin typeface="Times New Roman" pitchFamily="18" charset="0"/>
                <a:ea typeface="华文细黑" pitchFamily="2" charset="-122"/>
              </a:rPr>
              <a:t>S</a:t>
            </a:r>
            <a:r>
              <a:rPr lang="zh-CN" altLang="en-US" sz="2400" b="1">
                <a:latin typeface="华文细黑" pitchFamily="2" charset="-122"/>
                <a:ea typeface="华文细黑" pitchFamily="2" charset="-122"/>
              </a:rPr>
              <a:t>变化的曲线是一个</a:t>
            </a:r>
            <a:r>
              <a:rPr lang="en-US" altLang="zh-CN" sz="2400" b="1" i="1">
                <a:latin typeface="Times New Roman" pitchFamily="18" charset="0"/>
                <a:ea typeface="华文细黑" pitchFamily="2" charset="-122"/>
              </a:rPr>
              <a:t>U</a:t>
            </a:r>
            <a:r>
              <a:rPr lang="zh-CN" altLang="en-US" sz="2400" b="1">
                <a:latin typeface="华文细黑" pitchFamily="2" charset="-122"/>
                <a:ea typeface="华文细黑" pitchFamily="2" charset="-122"/>
              </a:rPr>
              <a:t>形，形似微笑，故称波动率微笑曲线。</a:t>
            </a:r>
            <a:endParaRPr lang="zh-CN" altLang="en-US" sz="2400" b="1">
              <a:latin typeface="Times New Roman" pitchFamily="18" charset="0"/>
              <a:ea typeface="华文细黑" pitchFamily="2" charset="-122"/>
            </a:endParaRPr>
          </a:p>
        </p:txBody>
      </p:sp>
      <p:sp>
        <p:nvSpPr>
          <p:cNvPr id="135173" name="Rectangle 5"/>
          <p:cNvSpPr>
            <a:spLocks noChangeArrowheads="1"/>
          </p:cNvSpPr>
          <p:nvPr/>
        </p:nvSpPr>
        <p:spPr bwMode="auto">
          <a:xfrm>
            <a:off x="-396875" y="-284679"/>
            <a:ext cx="184731" cy="369332"/>
          </a:xfrm>
          <a:prstGeom prst="rect">
            <a:avLst/>
          </a:prstGeom>
          <a:noFill/>
          <a:ln w="9525">
            <a:noFill/>
            <a:miter lim="800000"/>
            <a:headEnd/>
            <a:tailEnd/>
          </a:ln>
        </p:spPr>
        <p:txBody>
          <a:bodyPr wrap="none" anchor="ctr">
            <a:spAutoFit/>
          </a:bodyPr>
          <a:lstStyle/>
          <a:p>
            <a:endParaRPr lang="zh-CN" altLang="en-US"/>
          </a:p>
        </p:txBody>
      </p:sp>
      <p:sp>
        <p:nvSpPr>
          <p:cNvPr id="135174" name="Rectangle 6"/>
          <p:cNvSpPr>
            <a:spLocks noChangeArrowheads="1"/>
          </p:cNvSpPr>
          <p:nvPr/>
        </p:nvSpPr>
        <p:spPr bwMode="auto">
          <a:xfrm>
            <a:off x="-396875" y="105847"/>
            <a:ext cx="184731" cy="369332"/>
          </a:xfrm>
          <a:prstGeom prst="rect">
            <a:avLst/>
          </a:prstGeom>
          <a:noFill/>
          <a:ln w="9525">
            <a:noFill/>
            <a:miter lim="800000"/>
            <a:headEnd/>
            <a:tailEnd/>
          </a:ln>
        </p:spPr>
        <p:txBody>
          <a:bodyPr wrap="none" anchor="ctr">
            <a:spAutoFit/>
          </a:bodyPr>
          <a:lstStyle/>
          <a:p>
            <a:endParaRPr lang="zh-CN" altLang="en-US"/>
          </a:p>
        </p:txBody>
      </p:sp>
      <p:sp>
        <p:nvSpPr>
          <p:cNvPr id="135175" name="Rectangle 12"/>
          <p:cNvSpPr>
            <a:spLocks noChangeArrowheads="1"/>
          </p:cNvSpPr>
          <p:nvPr/>
        </p:nvSpPr>
        <p:spPr bwMode="auto">
          <a:xfrm>
            <a:off x="-396875" y="-284679"/>
            <a:ext cx="184731" cy="369332"/>
          </a:xfrm>
          <a:prstGeom prst="rect">
            <a:avLst/>
          </a:prstGeom>
          <a:noFill/>
          <a:ln w="9525">
            <a:noFill/>
            <a:miter lim="800000"/>
            <a:headEnd/>
            <a:tailEnd/>
          </a:ln>
        </p:spPr>
        <p:txBody>
          <a:bodyPr wrap="none" anchor="ctr">
            <a:spAutoFit/>
          </a:bodyPr>
          <a:lstStyle/>
          <a:p>
            <a:endParaRPr lang="zh-CN" altLang="en-US"/>
          </a:p>
        </p:txBody>
      </p:sp>
      <p:sp>
        <p:nvSpPr>
          <p:cNvPr id="135176" name="Text Box 13"/>
          <p:cNvSpPr txBox="1">
            <a:spLocks noChangeArrowheads="1"/>
          </p:cNvSpPr>
          <p:nvPr/>
        </p:nvSpPr>
        <p:spPr bwMode="auto">
          <a:xfrm>
            <a:off x="4295776" y="5876926"/>
            <a:ext cx="3744913" cy="461963"/>
          </a:xfrm>
          <a:prstGeom prst="rect">
            <a:avLst/>
          </a:prstGeom>
          <a:noFill/>
          <a:ln w="9525">
            <a:noFill/>
            <a:miter lim="800000"/>
            <a:headEnd/>
            <a:tailEnd/>
          </a:ln>
        </p:spPr>
        <p:txBody>
          <a:bodyPr>
            <a:spAutoFit/>
          </a:bodyPr>
          <a:lstStyle/>
          <a:p>
            <a:pPr algn="l"/>
            <a:r>
              <a:rPr lang="zh-CN" altLang="en-US" sz="2400" b="1">
                <a:latin typeface="宋体" charset="-122"/>
              </a:rPr>
              <a:t>    </a:t>
            </a:r>
            <a:endParaRPr lang="zh-CN" altLang="en-US" sz="2400" b="1">
              <a:latin typeface="华文细黑" pitchFamily="2" charset="-122"/>
              <a:ea typeface="华文细黑" pitchFamily="2" charset="-122"/>
            </a:endParaRPr>
          </a:p>
        </p:txBody>
      </p:sp>
      <p:grpSp>
        <p:nvGrpSpPr>
          <p:cNvPr id="2" name="组合 19"/>
          <p:cNvGrpSpPr>
            <a:grpSpLocks/>
          </p:cNvGrpSpPr>
          <p:nvPr/>
        </p:nvGrpSpPr>
        <p:grpSpPr bwMode="auto">
          <a:xfrm>
            <a:off x="3143250" y="3573463"/>
            <a:ext cx="5926138" cy="2836862"/>
            <a:chOff x="1619250" y="3573463"/>
            <a:chExt cx="5926138" cy="2836862"/>
          </a:xfrm>
        </p:grpSpPr>
        <p:grpSp>
          <p:nvGrpSpPr>
            <p:cNvPr id="135178" name="组合 21"/>
            <p:cNvGrpSpPr>
              <a:grpSpLocks/>
            </p:cNvGrpSpPr>
            <p:nvPr/>
          </p:nvGrpSpPr>
          <p:grpSpPr bwMode="auto">
            <a:xfrm>
              <a:off x="1619250" y="3573463"/>
              <a:ext cx="5926138" cy="2343150"/>
              <a:chOff x="1619672" y="3573016"/>
              <a:chExt cx="5925319" cy="2342951"/>
            </a:xfrm>
          </p:grpSpPr>
          <p:grpSp>
            <p:nvGrpSpPr>
              <p:cNvPr id="135180" name="组合 22"/>
              <p:cNvGrpSpPr>
                <a:grpSpLocks/>
              </p:cNvGrpSpPr>
              <p:nvPr/>
            </p:nvGrpSpPr>
            <p:grpSpPr bwMode="auto">
              <a:xfrm>
                <a:off x="1619672" y="3573016"/>
                <a:ext cx="5925319" cy="2342951"/>
                <a:chOff x="877951" y="1516217"/>
                <a:chExt cx="6574369" cy="4108641"/>
              </a:xfrm>
            </p:grpSpPr>
            <p:cxnSp>
              <p:nvCxnSpPr>
                <p:cNvPr id="9" name="直接箭头连接符 8"/>
                <p:cNvCxnSpPr/>
                <p:nvPr/>
              </p:nvCxnSpPr>
              <p:spPr>
                <a:xfrm>
                  <a:off x="1332327" y="4798118"/>
                  <a:ext cx="554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332327" y="1557971"/>
                  <a:ext cx="0" cy="3240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5170" name="Object 2"/>
                <p:cNvGraphicFramePr>
                  <a:graphicFrameLocks noChangeAspect="1"/>
                </p:cNvGraphicFramePr>
                <p:nvPr/>
              </p:nvGraphicFramePr>
              <p:xfrm>
                <a:off x="877951" y="1516217"/>
                <a:ext cx="264209" cy="350767"/>
              </p:xfrm>
              <a:graphic>
                <a:graphicData uri="http://schemas.openxmlformats.org/presentationml/2006/ole">
                  <mc:AlternateContent xmlns:mc="http://schemas.openxmlformats.org/markup-compatibility/2006">
                    <mc:Choice xmlns:v="urn:schemas-microsoft-com:vml" Requires="v">
                      <p:oleObj spid="_x0000_s28676" name="Equation" r:id="rId3" imgW="152280" imgH="139680" progId="Equation.DSMT4">
                        <p:embed/>
                      </p:oleObj>
                    </mc:Choice>
                    <mc:Fallback>
                      <p:oleObj name="Equation" r:id="rId3" imgW="152280" imgH="139680" progId="Equation.DSMT4">
                        <p:embed/>
                        <p:pic>
                          <p:nvPicPr>
                            <p:cNvPr id="1351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51" y="1516217"/>
                              <a:ext cx="264209" cy="350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84" name="TextBox 12"/>
                <p:cNvSpPr txBox="1">
                  <a:spLocks noChangeArrowheads="1"/>
                </p:cNvSpPr>
                <p:nvPr/>
              </p:nvSpPr>
              <p:spPr bwMode="auto">
                <a:xfrm>
                  <a:off x="6804247" y="4725143"/>
                  <a:ext cx="648073" cy="809584"/>
                </a:xfrm>
                <a:prstGeom prst="rect">
                  <a:avLst/>
                </a:prstGeom>
                <a:noFill/>
                <a:ln w="9525">
                  <a:noFill/>
                  <a:miter lim="800000"/>
                  <a:headEnd/>
                  <a:tailEnd/>
                </a:ln>
              </p:spPr>
              <p:txBody>
                <a:bodyPr>
                  <a:spAutoFit/>
                </a:bodyPr>
                <a:lstStyle/>
                <a:p>
                  <a:r>
                    <a:rPr lang="en-US" altLang="zh-CN" sz="2400" i="1">
                      <a:latin typeface="Times New Roman" pitchFamily="18" charset="0"/>
                      <a:cs typeface="Times New Roman" pitchFamily="18" charset="0"/>
                    </a:rPr>
                    <a:t>S</a:t>
                  </a:r>
                  <a:endParaRPr lang="zh-CN" altLang="en-US" sz="2400" i="1">
                    <a:latin typeface="Times New Roman" pitchFamily="18" charset="0"/>
                    <a:cs typeface="Times New Roman" pitchFamily="18" charset="0"/>
                  </a:endParaRPr>
                </a:p>
              </p:txBody>
            </p:sp>
            <p:cxnSp>
              <p:nvCxnSpPr>
                <p:cNvPr id="14" name="直接连接符 13"/>
                <p:cNvCxnSpPr/>
                <p:nvPr/>
              </p:nvCxnSpPr>
              <p:spPr>
                <a:xfrm>
                  <a:off x="3993424" y="4169018"/>
                  <a:ext cx="3522" cy="62910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5186" name="TextBox 14"/>
                <p:cNvSpPr txBox="1">
                  <a:spLocks noChangeArrowheads="1"/>
                </p:cNvSpPr>
                <p:nvPr/>
              </p:nvSpPr>
              <p:spPr bwMode="auto">
                <a:xfrm>
                  <a:off x="3707904" y="4797152"/>
                  <a:ext cx="576063" cy="809584"/>
                </a:xfrm>
                <a:prstGeom prst="rect">
                  <a:avLst/>
                </a:prstGeom>
                <a:noFill/>
                <a:ln w="9525">
                  <a:noFill/>
                  <a:miter lim="800000"/>
                  <a:headEnd/>
                  <a:tailEnd/>
                </a:ln>
              </p:spPr>
              <p:txBody>
                <a:bodyPr>
                  <a:spAutoFit/>
                </a:bodyPr>
                <a:lstStyle/>
                <a:p>
                  <a:r>
                    <a:rPr lang="en-US" altLang="zh-CN" sz="2400" i="1">
                      <a:latin typeface="Times New Roman" pitchFamily="18" charset="0"/>
                      <a:cs typeface="Times New Roman" pitchFamily="18" charset="0"/>
                    </a:rPr>
                    <a:t>X</a:t>
                  </a:r>
                  <a:endParaRPr lang="zh-CN" altLang="en-US" sz="2400" i="1">
                    <a:latin typeface="Times New Roman" pitchFamily="18" charset="0"/>
                    <a:cs typeface="Times New Roman" pitchFamily="18" charset="0"/>
                  </a:endParaRPr>
                </a:p>
              </p:txBody>
            </p:sp>
            <p:sp>
              <p:nvSpPr>
                <p:cNvPr id="135187" name="TextBox 15"/>
                <p:cNvSpPr txBox="1">
                  <a:spLocks noChangeArrowheads="1"/>
                </p:cNvSpPr>
                <p:nvPr/>
              </p:nvSpPr>
              <p:spPr bwMode="auto">
                <a:xfrm>
                  <a:off x="1846607" y="4797152"/>
                  <a:ext cx="997202" cy="809584"/>
                </a:xfrm>
                <a:prstGeom prst="rect">
                  <a:avLst/>
                </a:prstGeom>
                <a:noFill/>
                <a:ln w="9525">
                  <a:noFill/>
                  <a:miter lim="800000"/>
                  <a:headEnd/>
                  <a:tailEnd/>
                </a:ln>
              </p:spPr>
              <p:txBody>
                <a:bodyPr>
                  <a:spAutoFit/>
                </a:bodyPr>
                <a:lstStyle/>
                <a:p>
                  <a:pPr algn="l"/>
                  <a:r>
                    <a:rPr lang="zh-CN" altLang="en-US" sz="2400" b="1">
                      <a:latin typeface="华文仿宋" pitchFamily="2" charset="-122"/>
                      <a:ea typeface="华文仿宋" pitchFamily="2" charset="-122"/>
                    </a:rPr>
                    <a:t>虚值</a:t>
                  </a:r>
                </a:p>
              </p:txBody>
            </p:sp>
            <p:sp>
              <p:nvSpPr>
                <p:cNvPr id="135188" name="TextBox 16"/>
                <p:cNvSpPr txBox="1">
                  <a:spLocks noChangeArrowheads="1"/>
                </p:cNvSpPr>
                <p:nvPr/>
              </p:nvSpPr>
              <p:spPr bwMode="auto">
                <a:xfrm>
                  <a:off x="5042432" y="4815274"/>
                  <a:ext cx="909349" cy="809584"/>
                </a:xfrm>
                <a:prstGeom prst="rect">
                  <a:avLst/>
                </a:prstGeom>
                <a:noFill/>
                <a:ln w="9525">
                  <a:noFill/>
                  <a:miter lim="800000"/>
                  <a:headEnd/>
                  <a:tailEnd/>
                </a:ln>
              </p:spPr>
              <p:txBody>
                <a:bodyPr>
                  <a:spAutoFit/>
                </a:bodyPr>
                <a:lstStyle/>
                <a:p>
                  <a:pPr algn="l"/>
                  <a:r>
                    <a:rPr lang="zh-CN" altLang="en-US" sz="2400" b="1">
                      <a:latin typeface="华文仿宋" pitchFamily="2" charset="-122"/>
                      <a:ea typeface="华文仿宋" pitchFamily="2" charset="-122"/>
                    </a:rPr>
                    <a:t>实值</a:t>
                  </a:r>
                </a:p>
              </p:txBody>
            </p:sp>
          </p:grpSp>
          <p:sp>
            <p:nvSpPr>
              <p:cNvPr id="18" name="任意多边形 17"/>
              <p:cNvSpPr/>
              <p:nvPr/>
            </p:nvSpPr>
            <p:spPr>
              <a:xfrm>
                <a:off x="2705372" y="3952396"/>
                <a:ext cx="3676142" cy="1142903"/>
              </a:xfrm>
              <a:custGeom>
                <a:avLst/>
                <a:gdLst>
                  <a:gd name="connsiteX0" fmla="*/ 0 w 3676650"/>
                  <a:gd name="connsiteY0" fmla="*/ 0 h 1143000"/>
                  <a:gd name="connsiteX1" fmla="*/ 847725 w 3676650"/>
                  <a:gd name="connsiteY1" fmla="*/ 819150 h 1143000"/>
                  <a:gd name="connsiteX2" fmla="*/ 1819275 w 3676650"/>
                  <a:gd name="connsiteY2" fmla="*/ 1114425 h 1143000"/>
                  <a:gd name="connsiteX3" fmla="*/ 2943225 w 3676650"/>
                  <a:gd name="connsiteY3" fmla="*/ 647700 h 1143000"/>
                  <a:gd name="connsiteX4" fmla="*/ 3676650 w 367665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6650" h="1143000">
                    <a:moveTo>
                      <a:pt x="0" y="0"/>
                    </a:moveTo>
                    <a:cubicBezTo>
                      <a:pt x="272256" y="316706"/>
                      <a:pt x="544513" y="633413"/>
                      <a:pt x="847725" y="819150"/>
                    </a:cubicBezTo>
                    <a:cubicBezTo>
                      <a:pt x="1150937" y="1004887"/>
                      <a:pt x="1470025" y="1143000"/>
                      <a:pt x="1819275" y="1114425"/>
                    </a:cubicBezTo>
                    <a:cubicBezTo>
                      <a:pt x="2168525" y="1085850"/>
                      <a:pt x="2633663" y="833437"/>
                      <a:pt x="2943225" y="647700"/>
                    </a:cubicBezTo>
                    <a:cubicBezTo>
                      <a:pt x="3252787" y="461963"/>
                      <a:pt x="3464718" y="230981"/>
                      <a:pt x="3676650"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grpSp>
        <p:sp>
          <p:nvSpPr>
            <p:cNvPr id="34" name="TextBox 33"/>
            <p:cNvSpPr txBox="1"/>
            <p:nvPr/>
          </p:nvSpPr>
          <p:spPr>
            <a:xfrm>
              <a:off x="3276600" y="5949950"/>
              <a:ext cx="2519363" cy="460375"/>
            </a:xfrm>
            <a:prstGeom prst="rect">
              <a:avLst/>
            </a:prstGeom>
            <a:noFill/>
          </p:spPr>
          <p:txBody>
            <a:bodyPr>
              <a:spAutoFit/>
            </a:bodyPr>
            <a:lstStyle/>
            <a:p>
              <a:pPr>
                <a:defRPr/>
              </a:pPr>
              <a:r>
                <a:rPr lang="zh-CN" altLang="en-US" sz="2400" dirty="0">
                  <a:latin typeface="+mj-ea"/>
                  <a:ea typeface="+mj-ea"/>
                </a:rPr>
                <a:t>波动率微笑曲线</a:t>
              </a:r>
            </a:p>
          </p:txBody>
        </p:sp>
      </p:grpSp>
    </p:spTree>
    <p:extLst>
      <p:ext uri="{BB962C8B-B14F-4D97-AF65-F5344CB8AC3E}">
        <p14:creationId xmlns:p14="http://schemas.microsoft.com/office/powerpoint/2010/main" val="356320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4">
                                            <p:txEl>
                                              <p:pRg st="2" end="2"/>
                                            </p:txEl>
                                          </p:spTgt>
                                        </p:tgtEl>
                                        <p:attrNameLst>
                                          <p:attrName>style.visibility</p:attrName>
                                        </p:attrNameLst>
                                      </p:cBhvr>
                                      <p:to>
                                        <p:strVal val="visible"/>
                                      </p:to>
                                    </p:set>
                                    <p:animEffect transition="in" filter="blinds(horizontal)">
                                      <p:cBhvr>
                                        <p:cTn id="7" dur="500"/>
                                        <p:tgtEl>
                                          <p:spTgt spid="1331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3"/>
          <p:cNvSpPr>
            <a:spLocks noGrp="1" noChangeArrowheads="1"/>
          </p:cNvSpPr>
          <p:nvPr>
            <p:ph type="body" idx="1"/>
          </p:nvPr>
        </p:nvSpPr>
        <p:spPr>
          <a:xfrm>
            <a:off x="1631951" y="1600200"/>
            <a:ext cx="8640763" cy="4205288"/>
          </a:xfrm>
        </p:spPr>
        <p:txBody>
          <a:bodyPr/>
          <a:lstStyle/>
          <a:p>
            <a:pPr eaLnBrk="1" hangingPunct="1"/>
            <a:r>
              <a:rPr lang="zh-CN" altLang="en-US" b="1">
                <a:latin typeface="华文细黑" pitchFamily="2" charset="-122"/>
                <a:ea typeface="华文细黑" pitchFamily="2" charset="-122"/>
              </a:rPr>
              <a:t>期权简史</a:t>
            </a:r>
          </a:p>
          <a:p>
            <a:pPr lvl="1" eaLnBrk="1" hangingPunct="1"/>
            <a:r>
              <a:rPr lang="zh-CN" altLang="en-US" sz="2800" b="1">
                <a:latin typeface="Times New Roman" pitchFamily="18" charset="0"/>
                <a:ea typeface="华文细黑" pitchFamily="2" charset="-122"/>
                <a:cs typeface="Times New Roman" pitchFamily="18" charset="0"/>
              </a:rPr>
              <a:t>期权发源早 古代罗马希腊</a:t>
            </a:r>
          </a:p>
          <a:p>
            <a:pPr lvl="1" eaLnBrk="1" hangingPunct="1"/>
            <a:r>
              <a:rPr lang="en-US" altLang="zh-CN" sz="2800" b="1">
                <a:latin typeface="Times New Roman" pitchFamily="18" charset="0"/>
                <a:ea typeface="华文细黑" pitchFamily="2" charset="-122"/>
                <a:cs typeface="Times New Roman" pitchFamily="18" charset="0"/>
              </a:rPr>
              <a:t>18</a:t>
            </a:r>
            <a:r>
              <a:rPr lang="zh-CN" altLang="en-US" sz="2800" b="1">
                <a:latin typeface="Times New Roman" pitchFamily="18" charset="0"/>
                <a:ea typeface="华文细黑" pitchFamily="2" charset="-122"/>
                <a:cs typeface="Times New Roman" pitchFamily="18" charset="0"/>
              </a:rPr>
              <a:t>世纪荷兰、美国、英国出现</a:t>
            </a:r>
          </a:p>
          <a:p>
            <a:pPr lvl="1" eaLnBrk="1" hangingPunct="1"/>
            <a:r>
              <a:rPr lang="en-US" altLang="zh-CN" sz="2800" b="1">
                <a:latin typeface="Times New Roman" pitchFamily="18" charset="0"/>
                <a:ea typeface="华文细黑" pitchFamily="2" charset="-122"/>
                <a:cs typeface="Times New Roman" pitchFamily="18" charset="0"/>
              </a:rPr>
              <a:t>19</a:t>
            </a:r>
            <a:r>
              <a:rPr lang="zh-CN" altLang="en-US" sz="2800" b="1">
                <a:latin typeface="Times New Roman" pitchFamily="18" charset="0"/>
                <a:ea typeface="华文细黑" pitchFamily="2" charset="-122"/>
                <a:cs typeface="Times New Roman" pitchFamily="18" charset="0"/>
              </a:rPr>
              <a:t>世纪股票期权在美国－期权小贩子</a:t>
            </a:r>
          </a:p>
          <a:p>
            <a:pPr lvl="1" eaLnBrk="1" hangingPunct="1"/>
            <a:r>
              <a:rPr lang="zh-CN" altLang="en-US" sz="2800" b="1">
                <a:latin typeface="Times New Roman" pitchFamily="18" charset="0"/>
                <a:ea typeface="华文细黑" pitchFamily="2" charset="-122"/>
                <a:cs typeface="Times New Roman" pitchFamily="18" charset="0"/>
              </a:rPr>
              <a:t>英国</a:t>
            </a:r>
            <a:r>
              <a:rPr lang="en-US" altLang="zh-CN" sz="2800" b="1">
                <a:latin typeface="Times New Roman" pitchFamily="18" charset="0"/>
                <a:ea typeface="华文细黑" pitchFamily="2" charset="-122"/>
                <a:cs typeface="Times New Roman" pitchFamily="18" charset="0"/>
              </a:rPr>
              <a:t>1958</a:t>
            </a:r>
            <a:r>
              <a:rPr lang="zh-CN" altLang="en-US" sz="2800" b="1">
                <a:latin typeface="Times New Roman" pitchFamily="18" charset="0"/>
                <a:ea typeface="华文细黑" pitchFamily="2" charset="-122"/>
                <a:cs typeface="Times New Roman" pitchFamily="18" charset="0"/>
              </a:rPr>
              <a:t>年开始，美国</a:t>
            </a:r>
            <a:r>
              <a:rPr lang="en-US" altLang="zh-CN" sz="2800" b="1">
                <a:latin typeface="Times New Roman" pitchFamily="18" charset="0"/>
                <a:ea typeface="华文细黑" pitchFamily="2" charset="-122"/>
                <a:cs typeface="Times New Roman" pitchFamily="18" charset="0"/>
              </a:rPr>
              <a:t>70</a:t>
            </a:r>
            <a:r>
              <a:rPr lang="zh-CN" altLang="en-US" sz="2800" b="1">
                <a:latin typeface="Times New Roman" pitchFamily="18" charset="0"/>
                <a:ea typeface="华文细黑" pitchFamily="2" charset="-122"/>
                <a:cs typeface="Times New Roman" pitchFamily="18" charset="0"/>
              </a:rPr>
              <a:t>年代开始恢复</a:t>
            </a:r>
          </a:p>
          <a:p>
            <a:pPr lvl="1" eaLnBrk="1" hangingPunct="1"/>
            <a:r>
              <a:rPr lang="en-US" altLang="zh-CN" sz="2800" b="1">
                <a:latin typeface="Times New Roman" pitchFamily="18" charset="0"/>
                <a:ea typeface="华文细黑" pitchFamily="2" charset="-122"/>
                <a:cs typeface="Times New Roman" pitchFamily="18" charset="0"/>
              </a:rPr>
              <a:t>1973</a:t>
            </a:r>
            <a:r>
              <a:rPr lang="zh-CN" altLang="en-US" sz="2800" b="1">
                <a:latin typeface="Times New Roman" pitchFamily="18" charset="0"/>
                <a:ea typeface="华文细黑" pitchFamily="2" charset="-122"/>
                <a:cs typeface="Times New Roman" pitchFamily="18" charset="0"/>
              </a:rPr>
              <a:t>年</a:t>
            </a:r>
            <a:r>
              <a:rPr lang="en-US" altLang="zh-CN" sz="2800" b="1">
                <a:latin typeface="Times New Roman" pitchFamily="18" charset="0"/>
                <a:ea typeface="华文细黑" pitchFamily="2" charset="-122"/>
                <a:cs typeface="Times New Roman" pitchFamily="18" charset="0"/>
              </a:rPr>
              <a:t>4</a:t>
            </a:r>
            <a:r>
              <a:rPr lang="zh-CN" altLang="en-US" sz="2800" b="1">
                <a:latin typeface="Times New Roman" pitchFamily="18" charset="0"/>
                <a:ea typeface="华文细黑" pitchFamily="2" charset="-122"/>
                <a:cs typeface="Times New Roman" pitchFamily="18" charset="0"/>
              </a:rPr>
              <a:t>月</a:t>
            </a:r>
            <a:r>
              <a:rPr lang="en-US" altLang="zh-CN" sz="2800" b="1">
                <a:latin typeface="Times New Roman" pitchFamily="18" charset="0"/>
                <a:ea typeface="华文细黑" pitchFamily="2" charset="-122"/>
                <a:cs typeface="Times New Roman" pitchFamily="18" charset="0"/>
              </a:rPr>
              <a:t>26</a:t>
            </a:r>
            <a:r>
              <a:rPr lang="zh-CN" altLang="en-US" sz="2800" b="1">
                <a:latin typeface="Times New Roman" pitchFamily="18" charset="0"/>
                <a:ea typeface="华文细黑" pitchFamily="2" charset="-122"/>
                <a:cs typeface="Times New Roman" pitchFamily="18" charset="0"/>
              </a:rPr>
              <a:t>日，</a:t>
            </a:r>
            <a:r>
              <a:rPr lang="en-US" altLang="zh-CN" sz="2800" b="1">
                <a:latin typeface="Times New Roman" pitchFamily="18" charset="0"/>
                <a:ea typeface="华文细黑" pitchFamily="2" charset="-122"/>
                <a:cs typeface="Times New Roman" pitchFamily="18" charset="0"/>
              </a:rPr>
              <a:t>CBOE</a:t>
            </a:r>
            <a:r>
              <a:rPr lang="zh-CN" altLang="en-US" sz="2800" b="1">
                <a:latin typeface="Times New Roman" pitchFamily="18" charset="0"/>
                <a:ea typeface="华文细黑" pitchFamily="2" charset="-122"/>
                <a:cs typeface="Times New Roman" pitchFamily="18" charset="0"/>
              </a:rPr>
              <a:t>（</a:t>
            </a:r>
            <a:r>
              <a:rPr lang="en-US" altLang="zh-CN" sz="2800" b="1">
                <a:latin typeface="Times New Roman" pitchFamily="18" charset="0"/>
                <a:cs typeface="Times New Roman" pitchFamily="18" charset="0"/>
              </a:rPr>
              <a:t> Chicago Board</a:t>
            </a:r>
            <a:r>
              <a:rPr lang="zh-CN" altLang="en-US" sz="2800" b="1">
                <a:latin typeface="Times New Roman" pitchFamily="18" charset="0"/>
                <a:cs typeface="Times New Roman" pitchFamily="18" charset="0"/>
              </a:rPr>
              <a:t> </a:t>
            </a:r>
            <a:r>
              <a:rPr lang="en-US" altLang="zh-CN" sz="2800" b="1">
                <a:latin typeface="Times New Roman" pitchFamily="18" charset="0"/>
                <a:cs typeface="Times New Roman" pitchFamily="18" charset="0"/>
              </a:rPr>
              <a:t>Options </a:t>
            </a:r>
          </a:p>
          <a:p>
            <a:pPr lvl="1" eaLnBrk="1" hangingPunct="1">
              <a:buFont typeface="Wingdings 2" pitchFamily="18" charset="2"/>
              <a:buNone/>
            </a:pPr>
            <a:r>
              <a:rPr lang="en-US" altLang="zh-CN" sz="2800" b="1">
                <a:latin typeface="Times New Roman" pitchFamily="18" charset="0"/>
                <a:cs typeface="Times New Roman" pitchFamily="18" charset="0"/>
              </a:rPr>
              <a:t>Exchange</a:t>
            </a:r>
            <a:r>
              <a:rPr lang="zh-CN" altLang="en-US" sz="2800" b="1">
                <a:latin typeface="Times New Roman" pitchFamily="18" charset="0"/>
                <a:cs typeface="Times New Roman" pitchFamily="18" charset="0"/>
              </a:rPr>
              <a:t>，芝加哥期权交易所</a:t>
            </a:r>
            <a:r>
              <a:rPr lang="en-US" altLang="zh-CN" sz="2800" b="1">
                <a:latin typeface="Times New Roman" pitchFamily="18" charset="0"/>
                <a:cs typeface="Times New Roman" pitchFamily="18" charset="0"/>
              </a:rPr>
              <a:t> </a:t>
            </a:r>
            <a:r>
              <a:rPr lang="zh-CN" altLang="en-US" sz="2800" b="1">
                <a:latin typeface="Times New Roman" pitchFamily="18" charset="0"/>
                <a:ea typeface="华文细黑" pitchFamily="2" charset="-122"/>
              </a:rPr>
              <a:t>）市场成立</a:t>
            </a:r>
          </a:p>
          <a:p>
            <a:pPr lvl="1" eaLnBrk="1" hangingPunct="1"/>
            <a:r>
              <a:rPr lang="zh-CN" altLang="en-US" sz="2800" b="1">
                <a:latin typeface="Times New Roman" pitchFamily="18" charset="0"/>
                <a:ea typeface="华文细黑" pitchFamily="2" charset="-122"/>
              </a:rPr>
              <a:t>合约标的数、金融现货期权、期货期权</a:t>
            </a:r>
            <a:endParaRPr lang="en-US" altLang="zh-CN" smtClean="0"/>
          </a:p>
        </p:txBody>
      </p:sp>
      <p:sp>
        <p:nvSpPr>
          <p:cNvPr id="5"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1677748037"/>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Text Box 2"/>
          <p:cNvSpPr txBox="1">
            <a:spLocks noChangeArrowheads="1"/>
          </p:cNvSpPr>
          <p:nvPr/>
        </p:nvSpPr>
        <p:spPr bwMode="auto">
          <a:xfrm>
            <a:off x="1727201" y="404813"/>
            <a:ext cx="7235825" cy="584200"/>
          </a:xfrm>
          <a:prstGeom prst="rect">
            <a:avLst/>
          </a:prstGeom>
          <a:noFill/>
          <a:ln w="9525">
            <a:noFill/>
            <a:miter lim="800000"/>
            <a:headEnd/>
            <a:tailEnd/>
          </a:ln>
        </p:spPr>
        <p:txBody>
          <a:bodyPr wrap="none">
            <a:spAutoFit/>
          </a:bodyPr>
          <a:lstStyle/>
          <a:p>
            <a:r>
              <a:rPr lang="en-US" altLang="zh-CN" sz="3200" b="1">
                <a:latin typeface="华文细黑" pitchFamily="2" charset="-122"/>
                <a:ea typeface="华文细黑" pitchFamily="2" charset="-122"/>
                <a:cs typeface="Arial" charset="0"/>
              </a:rPr>
              <a:t>5. </a:t>
            </a:r>
            <a:r>
              <a:rPr lang="el-GR" altLang="zh-CN" sz="3200" b="1" i="1">
                <a:latin typeface="Times New Roman" pitchFamily="18" charset="0"/>
                <a:ea typeface="华文细黑" pitchFamily="2" charset="-122"/>
                <a:cs typeface="Times New Roman" pitchFamily="18" charset="0"/>
              </a:rPr>
              <a:t>ρ</a:t>
            </a:r>
            <a:r>
              <a:rPr lang="zh-CN" altLang="en-US" sz="3200" b="1">
                <a:latin typeface="华文细黑" pitchFamily="2" charset="-122"/>
                <a:ea typeface="华文细黑" pitchFamily="2" charset="-122"/>
                <a:cs typeface="Arial" charset="0"/>
              </a:rPr>
              <a:t> </a:t>
            </a:r>
            <a:r>
              <a:rPr lang="en-US" altLang="zh-CN" sz="3200" b="1">
                <a:latin typeface="华文细黑" pitchFamily="2" charset="-122"/>
                <a:ea typeface="华文细黑" pitchFamily="2" charset="-122"/>
                <a:cs typeface="Arial" charset="0"/>
              </a:rPr>
              <a:t>-</a:t>
            </a:r>
            <a:r>
              <a:rPr lang="zh-CN" altLang="en-US" sz="3200" b="1">
                <a:latin typeface="华文细黑" pitchFamily="2" charset="-122"/>
                <a:ea typeface="华文细黑" pitchFamily="2" charset="-122"/>
                <a:cs typeface="Arial" charset="0"/>
              </a:rPr>
              <a:t>无风险利率变化对期权价值的影响</a:t>
            </a:r>
            <a:endParaRPr lang="zh-CN" altLang="en-US" sz="3200" b="1">
              <a:latin typeface="宋体" charset="-122"/>
            </a:endParaRPr>
          </a:p>
        </p:txBody>
      </p:sp>
      <p:sp>
        <p:nvSpPr>
          <p:cNvPr id="136197" name="Text Box 3"/>
          <p:cNvSpPr txBox="1">
            <a:spLocks noChangeArrowheads="1"/>
          </p:cNvSpPr>
          <p:nvPr/>
        </p:nvSpPr>
        <p:spPr bwMode="auto">
          <a:xfrm>
            <a:off x="1703388" y="1341439"/>
            <a:ext cx="8640762" cy="954107"/>
          </a:xfrm>
          <a:prstGeom prst="rect">
            <a:avLst/>
          </a:prstGeom>
          <a:noFill/>
          <a:ln w="9525">
            <a:noFill/>
            <a:miter lim="800000"/>
            <a:headEnd/>
            <a:tailEnd/>
          </a:ln>
        </p:spPr>
        <p:txBody>
          <a:bodyPr>
            <a:spAutoFit/>
          </a:bodyPr>
          <a:lstStyle/>
          <a:p>
            <a:r>
              <a:rPr lang="zh-CN" altLang="en-US" sz="2800" b="1">
                <a:latin typeface="华文细黑" pitchFamily="2" charset="-122"/>
                <a:ea typeface="华文细黑" pitchFamily="2" charset="-122"/>
              </a:rPr>
              <a:t>        买权价格对无风险利率变化的敏感度由</a:t>
            </a:r>
            <a:r>
              <a:rPr lang="el-GR" altLang="zh-CN" sz="2800" b="1" i="1">
                <a:latin typeface="Times New Roman" pitchFamily="18" charset="0"/>
                <a:ea typeface="华文细黑" pitchFamily="2" charset="-122"/>
                <a:cs typeface="Times New Roman" pitchFamily="18" charset="0"/>
              </a:rPr>
              <a:t>ρ</a:t>
            </a:r>
            <a:r>
              <a:rPr lang="zh-CN" altLang="en-US" sz="2800" b="1">
                <a:latin typeface="华文细黑" pitchFamily="2" charset="-122"/>
                <a:ea typeface="华文细黑" pitchFamily="2" charset="-122"/>
              </a:rPr>
              <a:t>值来衡量，</a:t>
            </a:r>
          </a:p>
          <a:p>
            <a:pPr algn="l"/>
            <a:r>
              <a:rPr lang="zh-CN" altLang="en-US" sz="2800" b="1">
                <a:latin typeface="华文细黑" pitchFamily="2" charset="-122"/>
                <a:ea typeface="华文细黑" pitchFamily="2" charset="-122"/>
              </a:rPr>
              <a:t>其公式为：</a:t>
            </a:r>
          </a:p>
        </p:txBody>
      </p:sp>
      <p:sp>
        <p:nvSpPr>
          <p:cNvPr id="136198" name="Text Box 4"/>
          <p:cNvSpPr txBox="1">
            <a:spLocks noChangeArrowheads="1"/>
          </p:cNvSpPr>
          <p:nvPr/>
        </p:nvSpPr>
        <p:spPr bwMode="auto">
          <a:xfrm>
            <a:off x="1611313" y="2079626"/>
            <a:ext cx="184150" cy="519113"/>
          </a:xfrm>
          <a:prstGeom prst="rect">
            <a:avLst/>
          </a:prstGeom>
          <a:noFill/>
          <a:ln w="9525">
            <a:noFill/>
            <a:miter lim="800000"/>
            <a:headEnd/>
            <a:tailEnd/>
          </a:ln>
        </p:spPr>
        <p:txBody>
          <a:bodyPr wrap="none">
            <a:spAutoFit/>
          </a:bodyPr>
          <a:lstStyle/>
          <a:p>
            <a:endParaRPr lang="zh-CN" altLang="zh-CN" sz="2800" b="1">
              <a:latin typeface="宋体" charset="-122"/>
            </a:endParaRPr>
          </a:p>
        </p:txBody>
      </p:sp>
      <p:sp>
        <p:nvSpPr>
          <p:cNvPr id="136199" name="Rectangle 6"/>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2533" name="Object 2"/>
          <p:cNvGraphicFramePr>
            <a:graphicFrameLocks noChangeAspect="1"/>
          </p:cNvGraphicFramePr>
          <p:nvPr/>
        </p:nvGraphicFramePr>
        <p:xfrm>
          <a:off x="3143251" y="2492376"/>
          <a:ext cx="5521325" cy="1077913"/>
        </p:xfrm>
        <a:graphic>
          <a:graphicData uri="http://schemas.openxmlformats.org/presentationml/2006/ole">
            <mc:AlternateContent xmlns:mc="http://schemas.openxmlformats.org/markup-compatibility/2006">
              <mc:Choice xmlns:v="urn:schemas-microsoft-com:vml" Requires="v">
                <p:oleObj spid="_x0000_s29702" name="Equation" r:id="rId3" imgW="2006280" imgH="393480" progId="Equation.DSMT4">
                  <p:embed/>
                </p:oleObj>
              </mc:Choice>
              <mc:Fallback>
                <p:oleObj name="Equation" r:id="rId3" imgW="2006280" imgH="393480" progId="Equation.DSMT4">
                  <p:embed/>
                  <p:pic>
                    <p:nvPicPr>
                      <p:cNvPr id="2253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2492376"/>
                        <a:ext cx="5521325"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0" name="Rectangle 7"/>
          <p:cNvSpPr>
            <a:spLocks noChangeArrowheads="1"/>
          </p:cNvSpPr>
          <p:nvPr/>
        </p:nvSpPr>
        <p:spPr bwMode="auto">
          <a:xfrm>
            <a:off x="1524001" y="205859"/>
            <a:ext cx="184731" cy="369332"/>
          </a:xfrm>
          <a:prstGeom prst="rect">
            <a:avLst/>
          </a:prstGeom>
          <a:noFill/>
          <a:ln w="9525">
            <a:noFill/>
            <a:miter lim="800000"/>
            <a:headEnd/>
            <a:tailEnd/>
          </a:ln>
        </p:spPr>
        <p:txBody>
          <a:bodyPr wrap="none" anchor="ctr">
            <a:spAutoFit/>
          </a:bodyPr>
          <a:lstStyle/>
          <a:p>
            <a:endParaRPr lang="zh-CN" altLang="en-US"/>
          </a:p>
        </p:txBody>
      </p:sp>
      <p:sp>
        <p:nvSpPr>
          <p:cNvPr id="136201" name="Rectangle 9"/>
          <p:cNvSpPr>
            <a:spLocks noChangeArrowheads="1"/>
          </p:cNvSpPr>
          <p:nvPr/>
        </p:nvSpPr>
        <p:spPr bwMode="auto">
          <a:xfrm>
            <a:off x="1524001" y="3044309"/>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2536" name="Object 3"/>
          <p:cNvGraphicFramePr>
            <a:graphicFrameLocks noChangeAspect="1"/>
          </p:cNvGraphicFramePr>
          <p:nvPr/>
        </p:nvGraphicFramePr>
        <p:xfrm>
          <a:off x="2927351" y="3573464"/>
          <a:ext cx="6119813" cy="1133475"/>
        </p:xfrm>
        <a:graphic>
          <a:graphicData uri="http://schemas.openxmlformats.org/presentationml/2006/ole">
            <mc:AlternateContent xmlns:mc="http://schemas.openxmlformats.org/markup-compatibility/2006">
              <mc:Choice xmlns:v="urn:schemas-microsoft-com:vml" Requires="v">
                <p:oleObj spid="_x0000_s29703" name="Equation" r:id="rId5" imgW="2158920" imgH="393480" progId="Equation.DSMT4">
                  <p:embed/>
                </p:oleObj>
              </mc:Choice>
              <mc:Fallback>
                <p:oleObj name="Equation" r:id="rId5" imgW="2158920" imgH="393480" progId="Equation.DSMT4">
                  <p:embed/>
                  <p:pic>
                    <p:nvPicPr>
                      <p:cNvPr id="2253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1" y="3573464"/>
                        <a:ext cx="6119813"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2" name="Rectangle 10"/>
          <p:cNvSpPr>
            <a:spLocks noChangeArrowheads="1"/>
          </p:cNvSpPr>
          <p:nvPr/>
        </p:nvSpPr>
        <p:spPr bwMode="auto">
          <a:xfrm>
            <a:off x="1524001" y="3444359"/>
            <a:ext cx="184731" cy="369332"/>
          </a:xfrm>
          <a:prstGeom prst="rect">
            <a:avLst/>
          </a:prstGeom>
          <a:noFill/>
          <a:ln w="9525">
            <a:noFill/>
            <a:miter lim="800000"/>
            <a:headEnd/>
            <a:tailEnd/>
          </a:ln>
        </p:spPr>
        <p:txBody>
          <a:bodyPr wrap="none" anchor="ctr">
            <a:spAutoFit/>
          </a:bodyPr>
          <a:lstStyle/>
          <a:p>
            <a:endParaRPr lang="zh-CN" altLang="en-US"/>
          </a:p>
        </p:txBody>
      </p:sp>
      <p:sp>
        <p:nvSpPr>
          <p:cNvPr id="130059" name="TextBox 10"/>
          <p:cNvSpPr txBox="1">
            <a:spLocks noChangeArrowheads="1"/>
          </p:cNvSpPr>
          <p:nvPr/>
        </p:nvSpPr>
        <p:spPr bwMode="auto">
          <a:xfrm>
            <a:off x="1703389" y="4797425"/>
            <a:ext cx="8569325" cy="1384300"/>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rPr>
              <a:t>注意：</a:t>
            </a:r>
            <a:r>
              <a:rPr lang="zh-CN" altLang="en-US" sz="2800" b="1">
                <a:latin typeface="华文细黑" pitchFamily="2" charset="-122"/>
                <a:ea typeface="华文细黑" pitchFamily="2" charset="-122"/>
              </a:rPr>
              <a:t>无风险利率对买权产生正向影响，对卖权产生反向影响（</a:t>
            </a:r>
            <a:r>
              <a:rPr lang="zh-CN" altLang="en-US" sz="2800" b="1">
                <a:solidFill>
                  <a:srgbClr val="FF0000"/>
                </a:solidFill>
                <a:latin typeface="华文细黑" pitchFamily="2" charset="-122"/>
                <a:ea typeface="华文细黑" pitchFamily="2" charset="-122"/>
              </a:rPr>
              <a:t>仅就</a:t>
            </a:r>
            <a:r>
              <a:rPr lang="en-US" altLang="zh-CN" sz="2800" b="1">
                <a:solidFill>
                  <a:srgbClr val="FF0000"/>
                </a:solidFill>
                <a:latin typeface="Times New Roman" pitchFamily="18" charset="0"/>
                <a:ea typeface="华文细黑" pitchFamily="2" charset="-122"/>
                <a:cs typeface="Times New Roman" pitchFamily="18" charset="0"/>
              </a:rPr>
              <a:t>B-S</a:t>
            </a:r>
            <a:r>
              <a:rPr lang="zh-CN" altLang="en-US" sz="2800" b="1">
                <a:solidFill>
                  <a:srgbClr val="FF0000"/>
                </a:solidFill>
                <a:latin typeface="华文细黑" pitchFamily="2" charset="-122"/>
                <a:ea typeface="华文细黑" pitchFamily="2" charset="-122"/>
              </a:rPr>
              <a:t>公式而言</a:t>
            </a:r>
            <a:r>
              <a:rPr lang="zh-CN" altLang="en-US" sz="2800" b="1">
                <a:latin typeface="华文细黑" pitchFamily="2" charset="-122"/>
                <a:ea typeface="华文细黑" pitchFamily="2" charset="-122"/>
              </a:rPr>
              <a:t>）；有效期 越长，无风险利率对期权价值的影响越大。</a:t>
            </a:r>
          </a:p>
        </p:txBody>
      </p:sp>
    </p:spTree>
    <p:extLst>
      <p:ext uri="{BB962C8B-B14F-4D97-AF65-F5344CB8AC3E}">
        <p14:creationId xmlns:p14="http://schemas.microsoft.com/office/powerpoint/2010/main" val="157474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0059"/>
                                        </p:tgtEl>
                                        <p:attrNameLst>
                                          <p:attrName>style.visibility</p:attrName>
                                        </p:attrNameLst>
                                      </p:cBhvr>
                                      <p:to>
                                        <p:strVal val="visible"/>
                                      </p:to>
                                    </p:set>
                                    <p:animEffect transition="in" filter="checkerboard(across)">
                                      <p:cBhvr>
                                        <p:cTn id="7" dur="500"/>
                                        <p:tgtEl>
                                          <p:spTgt spid="130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AutoShape 5"/>
          <p:cNvSpPr>
            <a:spLocks noChangeArrowheads="1"/>
          </p:cNvSpPr>
          <p:nvPr/>
        </p:nvSpPr>
        <p:spPr bwMode="auto">
          <a:xfrm>
            <a:off x="3719513" y="3141664"/>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复杂期权</a:t>
            </a:r>
          </a:p>
        </p:txBody>
      </p:sp>
      <p:sp>
        <p:nvSpPr>
          <p:cNvPr id="746499" name="AutoShape 6"/>
          <p:cNvSpPr>
            <a:spLocks noChangeArrowheads="1"/>
          </p:cNvSpPr>
          <p:nvPr/>
        </p:nvSpPr>
        <p:spPr bwMode="auto">
          <a:xfrm>
            <a:off x="3719513" y="4437064"/>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期权定价在实际中的应用</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第十一章    期权的发展与应用</a:t>
            </a:r>
            <a:endParaRPr lang="zh-CN" altLang="en-US" sz="3600" b="1" dirty="0">
              <a:effectLst>
                <a:outerShdw blurRad="38100" dist="38100" dir="2700000" algn="tl">
                  <a:srgbClr val="C0C0C0"/>
                </a:outerShdw>
              </a:effectLst>
              <a:latin typeface="Arial" charset="0"/>
              <a:ea typeface="黑体" pitchFamily="49" charset="-122"/>
            </a:endParaRPr>
          </a:p>
        </p:txBody>
      </p:sp>
      <p:sp>
        <p:nvSpPr>
          <p:cNvPr id="724997" name="AutoShape 5"/>
          <p:cNvSpPr>
            <a:spLocks noChangeArrowheads="1"/>
          </p:cNvSpPr>
          <p:nvPr/>
        </p:nvSpPr>
        <p:spPr bwMode="auto">
          <a:xfrm>
            <a:off x="3719513" y="18446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期权组合</a:t>
            </a:r>
          </a:p>
        </p:txBody>
      </p:sp>
    </p:spTree>
    <p:extLst>
      <p:ext uri="{BB962C8B-B14F-4D97-AF65-F5344CB8AC3E}">
        <p14:creationId xmlns:p14="http://schemas.microsoft.com/office/powerpoint/2010/main" val="1839004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2499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088" y="765176"/>
            <a:ext cx="7467600" cy="652463"/>
          </a:xfrm>
        </p:spPr>
        <p:txBody>
          <a:bodyPr/>
          <a:lstStyle/>
          <a:p>
            <a:pPr>
              <a:defRPr/>
            </a:pPr>
            <a:r>
              <a:rPr lang="zh-CN" altLang="en-US" sz="3600" b="1" dirty="0">
                <a:latin typeface="+mj-ea"/>
              </a:rPr>
              <a:t>期权组合</a:t>
            </a:r>
            <a:endParaRPr lang="zh-CN" altLang="en-US" sz="3600" dirty="0">
              <a:latin typeface="+mj-ea"/>
            </a:endParaRPr>
          </a:p>
        </p:txBody>
      </p:sp>
      <p:sp>
        <p:nvSpPr>
          <p:cNvPr id="747523" name="TextBox 3"/>
          <p:cNvSpPr txBox="1">
            <a:spLocks noChangeArrowheads="1"/>
          </p:cNvSpPr>
          <p:nvPr/>
        </p:nvSpPr>
        <p:spPr bwMode="auto">
          <a:xfrm>
            <a:off x="2640014" y="1989139"/>
            <a:ext cx="7127875" cy="3108543"/>
          </a:xfrm>
          <a:prstGeom prst="rect">
            <a:avLst/>
          </a:prstGeom>
          <a:noFill/>
          <a:ln w="9525">
            <a:noFill/>
            <a:miter lim="800000"/>
            <a:headEnd/>
            <a:tailEnd/>
          </a:ln>
        </p:spPr>
        <p:txBody>
          <a:bodyPr>
            <a:spAutoFit/>
          </a:bodyPr>
          <a:lstStyle/>
          <a:p>
            <a:pPr algn="l"/>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积木分析法</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垂直价差</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水平价差</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斜线价差</a:t>
            </a:r>
          </a:p>
        </p:txBody>
      </p:sp>
    </p:spTree>
    <p:extLst>
      <p:ext uri="{BB962C8B-B14F-4D97-AF65-F5344CB8AC3E}">
        <p14:creationId xmlns:p14="http://schemas.microsoft.com/office/powerpoint/2010/main" val="37474799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1825625" y="549276"/>
            <a:ext cx="8540750" cy="669925"/>
          </a:xfrm>
        </p:spPr>
        <p:txBody>
          <a:bodyPr/>
          <a:lstStyle/>
          <a:p>
            <a:pPr>
              <a:defRPr/>
            </a:pPr>
            <a:r>
              <a:rPr lang="zh-CN" altLang="en-US" sz="3600" b="1" dirty="0">
                <a:latin typeface="黑体" pitchFamily="49" charset="-122"/>
              </a:rPr>
              <a:t>  积木分析法</a:t>
            </a:r>
          </a:p>
        </p:txBody>
      </p:sp>
      <p:sp>
        <p:nvSpPr>
          <p:cNvPr id="19459" name="Rectangle 3"/>
          <p:cNvSpPr>
            <a:spLocks noGrp="1" noRot="1" noChangeArrowheads="1"/>
          </p:cNvSpPr>
          <p:nvPr>
            <p:ph type="body" idx="1"/>
          </p:nvPr>
        </p:nvSpPr>
        <p:spPr>
          <a:xfrm>
            <a:off x="1825625" y="2133601"/>
            <a:ext cx="8540750" cy="2735263"/>
          </a:xfrm>
        </p:spPr>
        <p:txBody>
          <a:bodyPr/>
          <a:lstStyle/>
          <a:p>
            <a:r>
              <a:rPr lang="zh-CN" altLang="en-US" b="1">
                <a:latin typeface="华文细黑" pitchFamily="2" charset="-122"/>
                <a:ea typeface="华文细黑" pitchFamily="2" charset="-122"/>
              </a:rPr>
              <a:t>积木分析法也叫模块分析法，指将各种金融工具进</a:t>
            </a:r>
            <a:endParaRPr lang="en-US" altLang="zh-CN" b="1">
              <a:latin typeface="华文细黑" pitchFamily="2" charset="-122"/>
              <a:ea typeface="华文细黑" pitchFamily="2" charset="-122"/>
            </a:endParaRPr>
          </a:p>
          <a:p>
            <a:pPr>
              <a:buFont typeface="Wingdings" pitchFamily="2" charset="2"/>
              <a:buNone/>
            </a:pPr>
            <a:r>
              <a:rPr lang="zh-CN" altLang="en-US" b="1">
                <a:latin typeface="华文细黑" pitchFamily="2" charset="-122"/>
                <a:ea typeface="华文细黑" pitchFamily="2" charset="-122"/>
              </a:rPr>
              <a:t>行分解和组合，以解决金融问题。</a:t>
            </a:r>
          </a:p>
          <a:p>
            <a:endParaRPr lang="zh-CN" altLang="en-US" b="1" smtClean="0">
              <a:latin typeface="楷体_GB2312" pitchFamily="49" charset="-122"/>
              <a:ea typeface="楷体_GB2312" pitchFamily="49" charset="-122"/>
            </a:endParaRPr>
          </a:p>
          <a:p>
            <a:r>
              <a:rPr lang="zh-CN" altLang="en-US" b="1">
                <a:latin typeface="华文细黑" pitchFamily="2" charset="-122"/>
                <a:ea typeface="华文细黑" pitchFamily="2" charset="-122"/>
              </a:rPr>
              <a:t>积木分析法主要以</a:t>
            </a:r>
            <a:r>
              <a:rPr lang="zh-CN" altLang="en-US" b="1">
                <a:solidFill>
                  <a:srgbClr val="FF0000"/>
                </a:solidFill>
                <a:latin typeface="华文细黑" pitchFamily="2" charset="-122"/>
                <a:ea typeface="华文细黑" pitchFamily="2" charset="-122"/>
              </a:rPr>
              <a:t>图形</a:t>
            </a:r>
            <a:r>
              <a:rPr lang="zh-CN" altLang="en-US" b="1">
                <a:latin typeface="华文细黑" pitchFamily="2" charset="-122"/>
                <a:ea typeface="华文细黑" pitchFamily="2" charset="-122"/>
              </a:rPr>
              <a:t>来分析收益</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风险关系以及金</a:t>
            </a:r>
            <a:endParaRPr lang="en-US" altLang="zh-CN" b="1">
              <a:latin typeface="华文细黑" pitchFamily="2" charset="-122"/>
              <a:ea typeface="华文细黑" pitchFamily="2" charset="-122"/>
            </a:endParaRPr>
          </a:p>
          <a:p>
            <a:pPr>
              <a:buFont typeface="Wingdings" pitchFamily="2" charset="2"/>
              <a:buNone/>
            </a:pPr>
            <a:r>
              <a:rPr lang="zh-CN" altLang="en-US" b="1">
                <a:latin typeface="华文细黑" pitchFamily="2" charset="-122"/>
                <a:ea typeface="华文细黑" pitchFamily="2" charset="-122"/>
              </a:rPr>
              <a:t>融工具之间的组合</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分解关系。</a:t>
            </a:r>
          </a:p>
        </p:txBody>
      </p:sp>
    </p:spTree>
    <p:extLst>
      <p:ext uri="{BB962C8B-B14F-4D97-AF65-F5344CB8AC3E}">
        <p14:creationId xmlns:p14="http://schemas.microsoft.com/office/powerpoint/2010/main" val="214003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5" dur="500"/>
                                        <p:tgtEl>
                                          <p:spTgt spid="1945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18"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919288" y="115888"/>
            <a:ext cx="8229600" cy="531812"/>
          </a:xfrm>
        </p:spPr>
        <p:txBody>
          <a:bodyPr>
            <a:normAutofit fontScale="90000"/>
          </a:bodyPr>
          <a:lstStyle/>
          <a:p>
            <a:pPr>
              <a:defRPr/>
            </a:pPr>
            <a:r>
              <a:rPr lang="zh-CN" altLang="en-US" sz="3600" b="1" dirty="0">
                <a:latin typeface="+mj-ea"/>
                <a:cs typeface="Arial" charset="0"/>
              </a:rPr>
              <a:t>六种基本积木</a:t>
            </a:r>
            <a:r>
              <a:rPr lang="en-US" altLang="zh-CN" sz="2700" b="1" dirty="0">
                <a:latin typeface="+mj-ea"/>
                <a:cs typeface="Arial" charset="0"/>
              </a:rPr>
              <a:t>(</a:t>
            </a:r>
            <a:r>
              <a:rPr lang="el-GR" altLang="zh-CN" sz="2700" b="1" dirty="0">
                <a:latin typeface="Times New Roman"/>
                <a:cs typeface="Times New Roman"/>
              </a:rPr>
              <a:t>Δ</a:t>
            </a:r>
            <a:r>
              <a:rPr lang="en-US" altLang="zh-CN" sz="2700" b="1" i="1" dirty="0">
                <a:latin typeface="Times New Roman"/>
                <a:cs typeface="Times New Roman"/>
              </a:rPr>
              <a:t>V</a:t>
            </a:r>
            <a:r>
              <a:rPr lang="en-US" altLang="zh-CN" sz="2700" b="1" dirty="0">
                <a:latin typeface="+mj-ea"/>
                <a:cs typeface="Arial" charset="0"/>
              </a:rPr>
              <a:t>:</a:t>
            </a:r>
            <a:r>
              <a:rPr lang="zh-CN" altLang="en-US" sz="2200" b="1" dirty="0">
                <a:latin typeface="+mj-ea"/>
                <a:cs typeface="Arial" charset="0"/>
              </a:rPr>
              <a:t>价值变化；</a:t>
            </a:r>
            <a:r>
              <a:rPr lang="el-GR" altLang="zh-CN" sz="2400" b="1" dirty="0">
                <a:latin typeface="Times New Roman"/>
                <a:cs typeface="Times New Roman"/>
              </a:rPr>
              <a:t> Δ</a:t>
            </a:r>
            <a:r>
              <a:rPr lang="en-US" altLang="zh-CN" sz="2400" b="1" i="1" dirty="0">
                <a:latin typeface="Times New Roman"/>
                <a:cs typeface="Times New Roman"/>
              </a:rPr>
              <a:t>P</a:t>
            </a:r>
            <a:r>
              <a:rPr lang="zh-CN" altLang="en-US" sz="2200" b="1" dirty="0">
                <a:latin typeface="+mj-ea"/>
                <a:cs typeface="Arial" charset="0"/>
              </a:rPr>
              <a:t>：价格变化</a:t>
            </a:r>
            <a:r>
              <a:rPr lang="en-US" altLang="zh-CN" sz="2700" b="1" dirty="0">
                <a:latin typeface="+mj-ea"/>
                <a:cs typeface="Arial" charset="0"/>
              </a:rPr>
              <a:t>)</a:t>
            </a:r>
          </a:p>
        </p:txBody>
      </p:sp>
      <p:sp>
        <p:nvSpPr>
          <p:cNvPr id="726019" name="TextBox 32"/>
          <p:cNvSpPr txBox="1">
            <a:spLocks noChangeArrowheads="1"/>
          </p:cNvSpPr>
          <p:nvPr/>
        </p:nvSpPr>
        <p:spPr bwMode="auto">
          <a:xfrm>
            <a:off x="1847851" y="6165850"/>
            <a:ext cx="3527425" cy="400050"/>
          </a:xfrm>
          <a:prstGeom prst="rect">
            <a:avLst/>
          </a:prstGeom>
          <a:noFill/>
          <a:ln w="9525">
            <a:noFill/>
            <a:miter lim="800000"/>
            <a:headEnd/>
            <a:tailEnd/>
          </a:ln>
        </p:spPr>
        <p:txBody>
          <a:bodyPr>
            <a:spAutoFit/>
          </a:bodyPr>
          <a:lstStyle/>
          <a:p>
            <a:pPr algn="l"/>
            <a:r>
              <a:rPr lang="zh-CN" altLang="en-US" sz="2000" b="1">
                <a:solidFill>
                  <a:srgbClr val="FF0000"/>
                </a:solidFill>
                <a:latin typeface="华文仿宋" pitchFamily="2" charset="-122"/>
                <a:ea typeface="华文仿宋" pitchFamily="2" charset="-122"/>
              </a:rPr>
              <a:t>注：所有期权都不考虑期权费</a:t>
            </a:r>
          </a:p>
        </p:txBody>
      </p:sp>
      <p:grpSp>
        <p:nvGrpSpPr>
          <p:cNvPr id="2" name="组合 70"/>
          <p:cNvGrpSpPr>
            <a:grpSpLocks/>
          </p:cNvGrpSpPr>
          <p:nvPr/>
        </p:nvGrpSpPr>
        <p:grpSpPr bwMode="auto">
          <a:xfrm>
            <a:off x="1774825" y="692151"/>
            <a:ext cx="2520950" cy="2767013"/>
            <a:chOff x="251520" y="692696"/>
            <a:chExt cx="2520280" cy="2765921"/>
          </a:xfrm>
        </p:grpSpPr>
        <p:cxnSp>
          <p:nvCxnSpPr>
            <p:cNvPr id="8" name="直接箭头连接符 7"/>
            <p:cNvCxnSpPr/>
            <p:nvPr/>
          </p:nvCxnSpPr>
          <p:spPr>
            <a:xfrm>
              <a:off x="251520" y="1849527"/>
              <a:ext cx="24488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445003" y="837102"/>
              <a:ext cx="0" cy="2088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9619" name="TextBox 26"/>
            <p:cNvSpPr txBox="1">
              <a:spLocks noChangeArrowheads="1"/>
            </p:cNvSpPr>
            <p:nvPr/>
          </p:nvSpPr>
          <p:spPr bwMode="auto">
            <a:xfrm>
              <a:off x="755576" y="2996952"/>
              <a:ext cx="1512168" cy="461665"/>
            </a:xfrm>
            <a:prstGeom prst="rect">
              <a:avLst/>
            </a:prstGeom>
            <a:noFill/>
            <a:ln w="9525">
              <a:noFill/>
              <a:miter lim="800000"/>
              <a:headEnd/>
              <a:tailEnd/>
            </a:ln>
          </p:spPr>
          <p:txBody>
            <a:bodyPr>
              <a:spAutoFit/>
            </a:bodyPr>
            <a:lstStyle/>
            <a:p>
              <a:pPr algn="l"/>
              <a:r>
                <a:rPr lang="zh-CN" altLang="en-US" sz="2400" b="1">
                  <a:latin typeface="华文细黑" pitchFamily="2" charset="-122"/>
                  <a:ea typeface="华文细黑" pitchFamily="2" charset="-122"/>
                </a:rPr>
                <a:t>资产多头</a:t>
              </a:r>
            </a:p>
          </p:txBody>
        </p:sp>
        <p:cxnSp>
          <p:nvCxnSpPr>
            <p:cNvPr id="35" name="直接连接符 34"/>
            <p:cNvCxnSpPr/>
            <p:nvPr/>
          </p:nvCxnSpPr>
          <p:spPr>
            <a:xfrm flipV="1">
              <a:off x="611787" y="981507"/>
              <a:ext cx="1728328" cy="1655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9621" name="TextBox 58"/>
            <p:cNvSpPr txBox="1">
              <a:spLocks noChangeArrowheads="1"/>
            </p:cNvSpPr>
            <p:nvPr/>
          </p:nvSpPr>
          <p:spPr bwMode="auto">
            <a:xfrm>
              <a:off x="971600" y="692696"/>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V</a:t>
              </a:r>
              <a:endParaRPr lang="zh-CN" altLang="en-US" sz="1600" i="1"/>
            </a:p>
          </p:txBody>
        </p:sp>
        <p:sp>
          <p:nvSpPr>
            <p:cNvPr id="749622" name="TextBox 59"/>
            <p:cNvSpPr txBox="1">
              <a:spLocks noChangeArrowheads="1"/>
            </p:cNvSpPr>
            <p:nvPr/>
          </p:nvSpPr>
          <p:spPr bwMode="auto">
            <a:xfrm>
              <a:off x="2267744" y="1844824"/>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P</a:t>
              </a:r>
              <a:endParaRPr lang="zh-CN" altLang="en-US" sz="1600" i="1"/>
            </a:p>
          </p:txBody>
        </p:sp>
      </p:grpSp>
      <p:grpSp>
        <p:nvGrpSpPr>
          <p:cNvPr id="3" name="组合 71"/>
          <p:cNvGrpSpPr>
            <a:grpSpLocks/>
          </p:cNvGrpSpPr>
          <p:nvPr/>
        </p:nvGrpSpPr>
        <p:grpSpPr bwMode="auto">
          <a:xfrm>
            <a:off x="4295776" y="765175"/>
            <a:ext cx="2663825" cy="2693988"/>
            <a:chOff x="2771800" y="764704"/>
            <a:chExt cx="2664296" cy="2693913"/>
          </a:xfrm>
        </p:grpSpPr>
        <p:grpSp>
          <p:nvGrpSpPr>
            <p:cNvPr id="749610" name="组合 11"/>
            <p:cNvGrpSpPr>
              <a:grpSpLocks/>
            </p:cNvGrpSpPr>
            <p:nvPr/>
          </p:nvGrpSpPr>
          <p:grpSpPr bwMode="auto">
            <a:xfrm>
              <a:off x="2771800" y="836712"/>
              <a:ext cx="2448272" cy="2088232"/>
              <a:chOff x="611560" y="1340768"/>
              <a:chExt cx="2808312" cy="2376264"/>
            </a:xfrm>
          </p:grpSpPr>
          <p:cxnSp>
            <p:nvCxnSpPr>
              <p:cNvPr id="13" name="直接箭头连接符 12"/>
              <p:cNvCxnSpPr/>
              <p:nvPr/>
            </p:nvCxnSpPr>
            <p:spPr>
              <a:xfrm>
                <a:off x="611560" y="2492610"/>
                <a:ext cx="2808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1979340" y="1340117"/>
                <a:ext cx="0" cy="2377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49611" name="TextBox 27"/>
            <p:cNvSpPr txBox="1">
              <a:spLocks noChangeArrowheads="1"/>
            </p:cNvSpPr>
            <p:nvPr/>
          </p:nvSpPr>
          <p:spPr bwMode="auto">
            <a:xfrm>
              <a:off x="3203848" y="2996952"/>
              <a:ext cx="1512168" cy="461665"/>
            </a:xfrm>
            <a:prstGeom prst="rect">
              <a:avLst/>
            </a:prstGeom>
            <a:noFill/>
            <a:ln w="9525">
              <a:noFill/>
              <a:miter lim="800000"/>
              <a:headEnd/>
              <a:tailEnd/>
            </a:ln>
          </p:spPr>
          <p:txBody>
            <a:bodyPr>
              <a:spAutoFit/>
            </a:bodyPr>
            <a:lstStyle/>
            <a:p>
              <a:pPr algn="l"/>
              <a:r>
                <a:rPr lang="zh-CN" altLang="en-US" sz="2400" b="1">
                  <a:latin typeface="华文细黑" pitchFamily="2" charset="-122"/>
                  <a:ea typeface="华文细黑" pitchFamily="2" charset="-122"/>
                </a:rPr>
                <a:t>资产空头</a:t>
              </a:r>
            </a:p>
          </p:txBody>
        </p:sp>
        <p:cxnSp>
          <p:nvCxnSpPr>
            <p:cNvPr id="37" name="直接连接符 36"/>
            <p:cNvCxnSpPr/>
            <p:nvPr/>
          </p:nvCxnSpPr>
          <p:spPr>
            <a:xfrm>
              <a:off x="3132227" y="909163"/>
              <a:ext cx="1727505" cy="1943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9613" name="TextBox 60"/>
            <p:cNvSpPr txBox="1">
              <a:spLocks noChangeArrowheads="1"/>
            </p:cNvSpPr>
            <p:nvPr/>
          </p:nvSpPr>
          <p:spPr bwMode="auto">
            <a:xfrm>
              <a:off x="4932040" y="1844824"/>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P</a:t>
              </a:r>
              <a:endParaRPr lang="zh-CN" altLang="en-US" sz="1600" i="1"/>
            </a:p>
          </p:txBody>
        </p:sp>
        <p:sp>
          <p:nvSpPr>
            <p:cNvPr id="749614" name="TextBox 65"/>
            <p:cNvSpPr txBox="1">
              <a:spLocks noChangeArrowheads="1"/>
            </p:cNvSpPr>
            <p:nvPr/>
          </p:nvSpPr>
          <p:spPr bwMode="auto">
            <a:xfrm>
              <a:off x="3923928" y="764704"/>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V</a:t>
              </a:r>
              <a:endParaRPr lang="zh-CN" altLang="en-US" sz="1600" i="1"/>
            </a:p>
          </p:txBody>
        </p:sp>
      </p:grpSp>
      <p:grpSp>
        <p:nvGrpSpPr>
          <p:cNvPr id="5" name="组合 72"/>
          <p:cNvGrpSpPr>
            <a:grpSpLocks/>
          </p:cNvGrpSpPr>
          <p:nvPr/>
        </p:nvGrpSpPr>
        <p:grpSpPr bwMode="auto">
          <a:xfrm>
            <a:off x="7104064" y="765175"/>
            <a:ext cx="2663825" cy="2693988"/>
            <a:chOff x="5580112" y="764704"/>
            <a:chExt cx="2664296" cy="2693913"/>
          </a:xfrm>
        </p:grpSpPr>
        <p:grpSp>
          <p:nvGrpSpPr>
            <p:cNvPr id="749602" name="组合 14"/>
            <p:cNvGrpSpPr>
              <a:grpSpLocks/>
            </p:cNvGrpSpPr>
            <p:nvPr/>
          </p:nvGrpSpPr>
          <p:grpSpPr bwMode="auto">
            <a:xfrm>
              <a:off x="5580112" y="836712"/>
              <a:ext cx="2448272" cy="2088232"/>
              <a:chOff x="611560" y="1340768"/>
              <a:chExt cx="2808312" cy="2376264"/>
            </a:xfrm>
          </p:grpSpPr>
          <p:cxnSp>
            <p:nvCxnSpPr>
              <p:cNvPr id="16" name="直接箭头连接符 15"/>
              <p:cNvCxnSpPr/>
              <p:nvPr/>
            </p:nvCxnSpPr>
            <p:spPr>
              <a:xfrm>
                <a:off x="611560" y="2492610"/>
                <a:ext cx="2808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1979339" y="1340117"/>
                <a:ext cx="0" cy="2377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49603" name="TextBox 28"/>
            <p:cNvSpPr txBox="1">
              <a:spLocks noChangeArrowheads="1"/>
            </p:cNvSpPr>
            <p:nvPr/>
          </p:nvSpPr>
          <p:spPr bwMode="auto">
            <a:xfrm>
              <a:off x="5796136" y="2996952"/>
              <a:ext cx="2088232" cy="461665"/>
            </a:xfrm>
            <a:prstGeom prst="rect">
              <a:avLst/>
            </a:prstGeom>
            <a:noFill/>
            <a:ln w="9525">
              <a:noFill/>
              <a:miter lim="800000"/>
              <a:headEnd/>
              <a:tailEnd/>
            </a:ln>
          </p:spPr>
          <p:txBody>
            <a:bodyPr>
              <a:spAutoFit/>
            </a:bodyPr>
            <a:lstStyle/>
            <a:p>
              <a:r>
                <a:rPr lang="zh-CN" altLang="en-US" sz="2400" b="1">
                  <a:latin typeface="华文细黑" pitchFamily="2" charset="-122"/>
                  <a:ea typeface="华文细黑" pitchFamily="2" charset="-122"/>
                </a:rPr>
                <a:t>买权多头</a:t>
              </a:r>
            </a:p>
          </p:txBody>
        </p:sp>
        <p:cxnSp>
          <p:nvCxnSpPr>
            <p:cNvPr id="39" name="直接连接符 38"/>
            <p:cNvCxnSpPr/>
            <p:nvPr/>
          </p:nvCxnSpPr>
          <p:spPr>
            <a:xfrm>
              <a:off x="5651562" y="1844174"/>
              <a:ext cx="11527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6804290" y="909163"/>
              <a:ext cx="936791" cy="935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9606" name="TextBox 61"/>
            <p:cNvSpPr txBox="1">
              <a:spLocks noChangeArrowheads="1"/>
            </p:cNvSpPr>
            <p:nvPr/>
          </p:nvSpPr>
          <p:spPr bwMode="auto">
            <a:xfrm>
              <a:off x="7740352" y="1844824"/>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P</a:t>
              </a:r>
              <a:endParaRPr lang="zh-CN" altLang="en-US" sz="1600" i="1"/>
            </a:p>
          </p:txBody>
        </p:sp>
        <p:sp>
          <p:nvSpPr>
            <p:cNvPr id="749607" name="TextBox 66"/>
            <p:cNvSpPr txBox="1">
              <a:spLocks noChangeArrowheads="1"/>
            </p:cNvSpPr>
            <p:nvPr/>
          </p:nvSpPr>
          <p:spPr bwMode="auto">
            <a:xfrm>
              <a:off x="6300192" y="764704"/>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V</a:t>
              </a:r>
              <a:endParaRPr lang="zh-CN" altLang="en-US" sz="1600" i="1"/>
            </a:p>
          </p:txBody>
        </p:sp>
      </p:grpSp>
      <p:grpSp>
        <p:nvGrpSpPr>
          <p:cNvPr id="7" name="组合 73"/>
          <p:cNvGrpSpPr>
            <a:grpSpLocks/>
          </p:cNvGrpSpPr>
          <p:nvPr/>
        </p:nvGrpSpPr>
        <p:grpSpPr bwMode="auto">
          <a:xfrm>
            <a:off x="1703389" y="3500438"/>
            <a:ext cx="2592387" cy="2551112"/>
            <a:chOff x="179512" y="3501008"/>
            <a:chExt cx="2592288" cy="2549897"/>
          </a:xfrm>
        </p:grpSpPr>
        <p:grpSp>
          <p:nvGrpSpPr>
            <p:cNvPr id="749594" name="组合 17"/>
            <p:cNvGrpSpPr>
              <a:grpSpLocks/>
            </p:cNvGrpSpPr>
            <p:nvPr/>
          </p:nvGrpSpPr>
          <p:grpSpPr bwMode="auto">
            <a:xfrm>
              <a:off x="179512" y="3573016"/>
              <a:ext cx="2448272" cy="2088232"/>
              <a:chOff x="611560" y="1340768"/>
              <a:chExt cx="2808312" cy="2376264"/>
            </a:xfrm>
          </p:grpSpPr>
          <p:cxnSp>
            <p:nvCxnSpPr>
              <p:cNvPr id="19" name="直接箭头连接符 18"/>
              <p:cNvCxnSpPr/>
              <p:nvPr/>
            </p:nvCxnSpPr>
            <p:spPr>
              <a:xfrm>
                <a:off x="611560" y="2492056"/>
                <a:ext cx="28078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979045" y="1340080"/>
                <a:ext cx="0" cy="2376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49595" name="TextBox 29"/>
            <p:cNvSpPr txBox="1">
              <a:spLocks noChangeArrowheads="1"/>
            </p:cNvSpPr>
            <p:nvPr/>
          </p:nvSpPr>
          <p:spPr bwMode="auto">
            <a:xfrm>
              <a:off x="467544" y="5589240"/>
              <a:ext cx="2088232" cy="461665"/>
            </a:xfrm>
            <a:prstGeom prst="rect">
              <a:avLst/>
            </a:prstGeom>
            <a:noFill/>
            <a:ln w="9525">
              <a:noFill/>
              <a:miter lim="800000"/>
              <a:headEnd/>
              <a:tailEnd/>
            </a:ln>
          </p:spPr>
          <p:txBody>
            <a:bodyPr>
              <a:spAutoFit/>
            </a:bodyPr>
            <a:lstStyle/>
            <a:p>
              <a:r>
                <a:rPr lang="zh-CN" altLang="en-US" sz="2400" b="1">
                  <a:latin typeface="华文细黑" pitchFamily="2" charset="-122"/>
                  <a:ea typeface="华文细黑" pitchFamily="2" charset="-122"/>
                </a:rPr>
                <a:t>买权空头</a:t>
              </a:r>
            </a:p>
          </p:txBody>
        </p:sp>
        <p:cxnSp>
          <p:nvCxnSpPr>
            <p:cNvPr id="44" name="直接连接符 43"/>
            <p:cNvCxnSpPr/>
            <p:nvPr/>
          </p:nvCxnSpPr>
          <p:spPr>
            <a:xfrm>
              <a:off x="250946" y="4581580"/>
              <a:ext cx="11524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403427" y="4581580"/>
              <a:ext cx="936589" cy="9361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9598" name="TextBox 62"/>
            <p:cNvSpPr txBox="1">
              <a:spLocks noChangeArrowheads="1"/>
            </p:cNvSpPr>
            <p:nvPr/>
          </p:nvSpPr>
          <p:spPr bwMode="auto">
            <a:xfrm>
              <a:off x="2267744" y="4581128"/>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P</a:t>
              </a:r>
              <a:endParaRPr lang="zh-CN" altLang="en-US" sz="1600" i="1"/>
            </a:p>
          </p:txBody>
        </p:sp>
        <p:sp>
          <p:nvSpPr>
            <p:cNvPr id="749599" name="TextBox 67"/>
            <p:cNvSpPr txBox="1">
              <a:spLocks noChangeArrowheads="1"/>
            </p:cNvSpPr>
            <p:nvPr/>
          </p:nvSpPr>
          <p:spPr bwMode="auto">
            <a:xfrm>
              <a:off x="899592" y="3501008"/>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V</a:t>
              </a:r>
              <a:endParaRPr lang="zh-CN" altLang="en-US" sz="1600" i="1"/>
            </a:p>
          </p:txBody>
        </p:sp>
      </p:grpSp>
      <p:grpSp>
        <p:nvGrpSpPr>
          <p:cNvPr id="11" name="组合 74"/>
          <p:cNvGrpSpPr>
            <a:grpSpLocks/>
          </p:cNvGrpSpPr>
          <p:nvPr/>
        </p:nvGrpSpPr>
        <p:grpSpPr bwMode="auto">
          <a:xfrm>
            <a:off x="4295776" y="3500438"/>
            <a:ext cx="2663825" cy="2551112"/>
            <a:chOff x="2771800" y="3501008"/>
            <a:chExt cx="2664296" cy="2549897"/>
          </a:xfrm>
        </p:grpSpPr>
        <p:grpSp>
          <p:nvGrpSpPr>
            <p:cNvPr id="749586" name="组合 20"/>
            <p:cNvGrpSpPr>
              <a:grpSpLocks/>
            </p:cNvGrpSpPr>
            <p:nvPr/>
          </p:nvGrpSpPr>
          <p:grpSpPr bwMode="auto">
            <a:xfrm>
              <a:off x="2771800" y="3573016"/>
              <a:ext cx="2448272" cy="2088232"/>
              <a:chOff x="611560" y="1340768"/>
              <a:chExt cx="2808312" cy="2376264"/>
            </a:xfrm>
          </p:grpSpPr>
          <p:cxnSp>
            <p:nvCxnSpPr>
              <p:cNvPr id="22" name="直接箭头连接符 21"/>
              <p:cNvCxnSpPr/>
              <p:nvPr/>
            </p:nvCxnSpPr>
            <p:spPr>
              <a:xfrm>
                <a:off x="611560" y="2492056"/>
                <a:ext cx="2808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1979340" y="1340080"/>
                <a:ext cx="0" cy="2376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49587" name="TextBox 30"/>
            <p:cNvSpPr txBox="1">
              <a:spLocks noChangeArrowheads="1"/>
            </p:cNvSpPr>
            <p:nvPr/>
          </p:nvSpPr>
          <p:spPr bwMode="auto">
            <a:xfrm>
              <a:off x="3059832" y="5589240"/>
              <a:ext cx="2088232" cy="461665"/>
            </a:xfrm>
            <a:prstGeom prst="rect">
              <a:avLst/>
            </a:prstGeom>
            <a:noFill/>
            <a:ln w="9525">
              <a:noFill/>
              <a:miter lim="800000"/>
              <a:headEnd/>
              <a:tailEnd/>
            </a:ln>
          </p:spPr>
          <p:txBody>
            <a:bodyPr>
              <a:spAutoFit/>
            </a:bodyPr>
            <a:lstStyle/>
            <a:p>
              <a:r>
                <a:rPr lang="zh-CN" altLang="en-US" sz="2400" b="1">
                  <a:latin typeface="华文细黑" pitchFamily="2" charset="-122"/>
                  <a:ea typeface="华文细黑" pitchFamily="2" charset="-122"/>
                </a:rPr>
                <a:t>卖权多头</a:t>
              </a:r>
            </a:p>
          </p:txBody>
        </p:sp>
        <p:cxnSp>
          <p:nvCxnSpPr>
            <p:cNvPr id="48" name="直接连接符 47"/>
            <p:cNvCxnSpPr/>
            <p:nvPr/>
          </p:nvCxnSpPr>
          <p:spPr>
            <a:xfrm flipH="1">
              <a:off x="3995979" y="4581580"/>
              <a:ext cx="10082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2987738" y="3716805"/>
              <a:ext cx="1008241" cy="864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9590" name="TextBox 63"/>
            <p:cNvSpPr txBox="1">
              <a:spLocks noChangeArrowheads="1"/>
            </p:cNvSpPr>
            <p:nvPr/>
          </p:nvSpPr>
          <p:spPr bwMode="auto">
            <a:xfrm>
              <a:off x="4932040" y="4581128"/>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P</a:t>
              </a:r>
              <a:endParaRPr lang="zh-CN" altLang="en-US" sz="1600" i="1"/>
            </a:p>
          </p:txBody>
        </p:sp>
        <p:sp>
          <p:nvSpPr>
            <p:cNvPr id="749591" name="TextBox 68"/>
            <p:cNvSpPr txBox="1">
              <a:spLocks noChangeArrowheads="1"/>
            </p:cNvSpPr>
            <p:nvPr/>
          </p:nvSpPr>
          <p:spPr bwMode="auto">
            <a:xfrm>
              <a:off x="3491880" y="3501008"/>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V</a:t>
              </a:r>
              <a:endParaRPr lang="zh-CN" altLang="en-US" sz="1600" i="1"/>
            </a:p>
          </p:txBody>
        </p:sp>
      </p:grpSp>
      <p:grpSp>
        <p:nvGrpSpPr>
          <p:cNvPr id="15" name="组合 75"/>
          <p:cNvGrpSpPr>
            <a:grpSpLocks/>
          </p:cNvGrpSpPr>
          <p:nvPr/>
        </p:nvGrpSpPr>
        <p:grpSpPr bwMode="auto">
          <a:xfrm>
            <a:off x="7104064" y="3500438"/>
            <a:ext cx="2663825" cy="2551112"/>
            <a:chOff x="5580112" y="3501008"/>
            <a:chExt cx="2664296" cy="2549897"/>
          </a:xfrm>
        </p:grpSpPr>
        <p:grpSp>
          <p:nvGrpSpPr>
            <p:cNvPr id="749578" name="组合 23"/>
            <p:cNvGrpSpPr>
              <a:grpSpLocks/>
            </p:cNvGrpSpPr>
            <p:nvPr/>
          </p:nvGrpSpPr>
          <p:grpSpPr bwMode="auto">
            <a:xfrm>
              <a:off x="5580112" y="3573016"/>
              <a:ext cx="2448272" cy="2088232"/>
              <a:chOff x="611560" y="1340768"/>
              <a:chExt cx="2808312" cy="2376264"/>
            </a:xfrm>
          </p:grpSpPr>
          <p:cxnSp>
            <p:nvCxnSpPr>
              <p:cNvPr id="25" name="直接箭头连接符 24"/>
              <p:cNvCxnSpPr/>
              <p:nvPr/>
            </p:nvCxnSpPr>
            <p:spPr>
              <a:xfrm>
                <a:off x="611560" y="2492056"/>
                <a:ext cx="28084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1979339" y="1340080"/>
                <a:ext cx="0" cy="2376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49579" name="TextBox 31"/>
            <p:cNvSpPr txBox="1">
              <a:spLocks noChangeArrowheads="1"/>
            </p:cNvSpPr>
            <p:nvPr/>
          </p:nvSpPr>
          <p:spPr bwMode="auto">
            <a:xfrm>
              <a:off x="5724128" y="5589240"/>
              <a:ext cx="2016224" cy="461665"/>
            </a:xfrm>
            <a:prstGeom prst="rect">
              <a:avLst/>
            </a:prstGeom>
            <a:noFill/>
            <a:ln w="9525">
              <a:noFill/>
              <a:miter lim="800000"/>
              <a:headEnd/>
              <a:tailEnd/>
            </a:ln>
          </p:spPr>
          <p:txBody>
            <a:bodyPr>
              <a:spAutoFit/>
            </a:bodyPr>
            <a:lstStyle/>
            <a:p>
              <a:r>
                <a:rPr lang="zh-CN" altLang="en-US" sz="2400" b="1">
                  <a:latin typeface="华文细黑" pitchFamily="2" charset="-122"/>
                  <a:ea typeface="华文细黑" pitchFamily="2" charset="-122"/>
                </a:rPr>
                <a:t>卖权空头</a:t>
              </a:r>
            </a:p>
          </p:txBody>
        </p:sp>
        <p:cxnSp>
          <p:nvCxnSpPr>
            <p:cNvPr id="55" name="直接连接符 54"/>
            <p:cNvCxnSpPr/>
            <p:nvPr/>
          </p:nvCxnSpPr>
          <p:spPr>
            <a:xfrm flipH="1">
              <a:off x="6804290" y="4581580"/>
              <a:ext cx="10082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5796050" y="4581580"/>
              <a:ext cx="1008240" cy="8631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9582" name="TextBox 64"/>
            <p:cNvSpPr txBox="1">
              <a:spLocks noChangeArrowheads="1"/>
            </p:cNvSpPr>
            <p:nvPr/>
          </p:nvSpPr>
          <p:spPr bwMode="auto">
            <a:xfrm>
              <a:off x="7740352" y="4581128"/>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P</a:t>
              </a:r>
              <a:endParaRPr lang="zh-CN" altLang="en-US" sz="1600" i="1"/>
            </a:p>
          </p:txBody>
        </p:sp>
        <p:sp>
          <p:nvSpPr>
            <p:cNvPr id="749583" name="TextBox 69"/>
            <p:cNvSpPr txBox="1">
              <a:spLocks noChangeArrowheads="1"/>
            </p:cNvSpPr>
            <p:nvPr/>
          </p:nvSpPr>
          <p:spPr bwMode="auto">
            <a:xfrm>
              <a:off x="6300192" y="3501008"/>
              <a:ext cx="504056" cy="338554"/>
            </a:xfrm>
            <a:prstGeom prst="rect">
              <a:avLst/>
            </a:prstGeom>
            <a:noFill/>
            <a:ln w="9525">
              <a:noFill/>
              <a:miter lim="800000"/>
              <a:headEnd/>
              <a:tailEnd/>
            </a:ln>
          </p:spPr>
          <p:txBody>
            <a:bodyPr>
              <a:spAutoFit/>
            </a:bodyPr>
            <a:lstStyle/>
            <a:p>
              <a:pPr algn="l"/>
              <a:r>
                <a:rPr lang="el-GR" altLang="zh-CN" sz="1600">
                  <a:latin typeface="Times New Roman" pitchFamily="18" charset="0"/>
                  <a:cs typeface="Times New Roman" pitchFamily="18" charset="0"/>
                </a:rPr>
                <a:t>Δ</a:t>
              </a:r>
              <a:r>
                <a:rPr lang="en-US" altLang="zh-CN" sz="1600" i="1">
                  <a:latin typeface="Times New Roman" pitchFamily="18" charset="0"/>
                  <a:cs typeface="Times New Roman" pitchFamily="18" charset="0"/>
                </a:rPr>
                <a:t>V</a:t>
              </a:r>
              <a:endParaRPr lang="zh-CN" altLang="en-US" sz="1600" i="1"/>
            </a:p>
          </p:txBody>
        </p:sp>
      </p:grpSp>
    </p:spTree>
    <p:extLst>
      <p:ext uri="{BB962C8B-B14F-4D97-AF65-F5344CB8AC3E}">
        <p14:creationId xmlns:p14="http://schemas.microsoft.com/office/powerpoint/2010/main" val="128686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1+#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26019"/>
                                        </p:tgtEl>
                                        <p:attrNameLst>
                                          <p:attrName>style.visibility</p:attrName>
                                        </p:attrNameLst>
                                      </p:cBhvr>
                                      <p:to>
                                        <p:strVal val="visible"/>
                                      </p:to>
                                    </p:set>
                                    <p:animEffect transition="in" filter="blinds(horizontal)">
                                      <p:cBhvr>
                                        <p:cTn id="40" dur="500"/>
                                        <p:tgtEl>
                                          <p:spTgt spid="72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24" name="Group 14"/>
          <p:cNvGrpSpPr>
            <a:grpSpLocks/>
          </p:cNvGrpSpPr>
          <p:nvPr/>
        </p:nvGrpSpPr>
        <p:grpSpPr bwMode="auto">
          <a:xfrm>
            <a:off x="2057400" y="1600200"/>
            <a:ext cx="4114800" cy="3657600"/>
            <a:chOff x="960" y="1152"/>
            <a:chExt cx="2592" cy="2304"/>
          </a:xfrm>
        </p:grpSpPr>
        <p:sp>
          <p:nvSpPr>
            <p:cNvPr id="137236" name="Line 4"/>
            <p:cNvSpPr>
              <a:spLocks noChangeShapeType="1"/>
            </p:cNvSpPr>
            <p:nvPr/>
          </p:nvSpPr>
          <p:spPr bwMode="auto">
            <a:xfrm>
              <a:off x="960" y="2304"/>
              <a:ext cx="2592" cy="0"/>
            </a:xfrm>
            <a:prstGeom prst="line">
              <a:avLst/>
            </a:prstGeom>
            <a:noFill/>
            <a:ln w="19050">
              <a:solidFill>
                <a:srgbClr val="000000"/>
              </a:solidFill>
              <a:round/>
              <a:headEnd/>
              <a:tailEnd type="arrow" w="lg" len="lg"/>
            </a:ln>
          </p:spPr>
          <p:txBody>
            <a:bodyPr/>
            <a:lstStyle/>
            <a:p>
              <a:endParaRPr lang="zh-CN" altLang="en-US"/>
            </a:p>
          </p:txBody>
        </p:sp>
        <p:sp>
          <p:nvSpPr>
            <p:cNvPr id="137237" name="Line 5"/>
            <p:cNvSpPr>
              <a:spLocks noChangeShapeType="1"/>
            </p:cNvSpPr>
            <p:nvPr/>
          </p:nvSpPr>
          <p:spPr bwMode="auto">
            <a:xfrm flipV="1">
              <a:off x="2160" y="1152"/>
              <a:ext cx="0" cy="2304"/>
            </a:xfrm>
            <a:prstGeom prst="line">
              <a:avLst/>
            </a:prstGeom>
            <a:noFill/>
            <a:ln w="19050">
              <a:solidFill>
                <a:srgbClr val="000000"/>
              </a:solidFill>
              <a:round/>
              <a:headEnd/>
              <a:tailEnd type="arrow" w="lg" len="lg"/>
            </a:ln>
          </p:spPr>
          <p:txBody>
            <a:bodyPr/>
            <a:lstStyle/>
            <a:p>
              <a:endParaRPr lang="zh-CN" altLang="en-US"/>
            </a:p>
          </p:txBody>
        </p:sp>
        <p:graphicFrame>
          <p:nvGraphicFramePr>
            <p:cNvPr id="137221" name="Object 5"/>
            <p:cNvGraphicFramePr>
              <a:graphicFrameLocks noChangeAspect="1"/>
            </p:cNvGraphicFramePr>
            <p:nvPr/>
          </p:nvGraphicFramePr>
          <p:xfrm>
            <a:off x="2208" y="1152"/>
            <a:ext cx="192" cy="110"/>
          </p:xfrm>
          <a:graphic>
            <a:graphicData uri="http://schemas.openxmlformats.org/presentationml/2006/ole">
              <mc:AlternateContent xmlns:mc="http://schemas.openxmlformats.org/markup-compatibility/2006">
                <mc:Choice xmlns:v="urn:schemas-microsoft-com:vml" Requires="v">
                  <p:oleObj spid="_x0000_s30722" name="Equation" r:id="rId3" imgW="444240" imgH="253800" progId="Equation.DSMT4">
                    <p:embed/>
                  </p:oleObj>
                </mc:Choice>
                <mc:Fallback>
                  <p:oleObj name="Equation" r:id="rId3" imgW="444240" imgH="253800" progId="Equation.DSMT4">
                    <p:embed/>
                    <p:pic>
                      <p:nvPicPr>
                        <p:cNvPr id="13722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152"/>
                          <a:ext cx="19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2" name="Object 6"/>
            <p:cNvGraphicFramePr>
              <a:graphicFrameLocks noChangeAspect="1"/>
            </p:cNvGraphicFramePr>
            <p:nvPr/>
          </p:nvGraphicFramePr>
          <p:xfrm>
            <a:off x="3360" y="2352"/>
            <a:ext cx="176" cy="105"/>
          </p:xfrm>
          <a:graphic>
            <a:graphicData uri="http://schemas.openxmlformats.org/presentationml/2006/ole">
              <mc:AlternateContent xmlns:mc="http://schemas.openxmlformats.org/markup-compatibility/2006">
                <mc:Choice xmlns:v="urn:schemas-microsoft-com:vml" Requires="v">
                  <p:oleObj spid="_x0000_s30723" name="Equation" r:id="rId5" imgW="406080" imgH="241200" progId="Equation.DSMT4">
                    <p:embed/>
                  </p:oleObj>
                </mc:Choice>
                <mc:Fallback>
                  <p:oleObj name="Equation" r:id="rId5" imgW="406080" imgH="241200" progId="Equation.DSMT4">
                    <p:embed/>
                    <p:pic>
                      <p:nvPicPr>
                        <p:cNvPr id="1372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352"/>
                          <a:ext cx="176" cy="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3" name="Object 7"/>
            <p:cNvGraphicFramePr>
              <a:graphicFrameLocks noChangeAspect="1"/>
            </p:cNvGraphicFramePr>
            <p:nvPr/>
          </p:nvGraphicFramePr>
          <p:xfrm>
            <a:off x="2064" y="2304"/>
            <a:ext cx="77" cy="116"/>
          </p:xfrm>
          <a:graphic>
            <a:graphicData uri="http://schemas.openxmlformats.org/presentationml/2006/ole">
              <mc:AlternateContent xmlns:mc="http://schemas.openxmlformats.org/markup-compatibility/2006">
                <mc:Choice xmlns:v="urn:schemas-microsoft-com:vml" Requires="v">
                  <p:oleObj spid="_x0000_s30724" name="Equation" r:id="rId7" imgW="177480" imgH="266400" progId="Equation.DSMT4">
                    <p:embed/>
                  </p:oleObj>
                </mc:Choice>
                <mc:Fallback>
                  <p:oleObj name="Equation" r:id="rId7" imgW="177480" imgH="266400" progId="Equation.DSMT4">
                    <p:embed/>
                    <p:pic>
                      <p:nvPicPr>
                        <p:cNvPr id="13722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2304"/>
                          <a:ext cx="77" cy="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7225" name="Line 15"/>
          <p:cNvSpPr>
            <a:spLocks noChangeShapeType="1"/>
          </p:cNvSpPr>
          <p:nvPr/>
        </p:nvSpPr>
        <p:spPr bwMode="auto">
          <a:xfrm flipV="1">
            <a:off x="2362200" y="2057400"/>
            <a:ext cx="3352800" cy="2667000"/>
          </a:xfrm>
          <a:prstGeom prst="line">
            <a:avLst/>
          </a:prstGeom>
          <a:noFill/>
          <a:ln w="34925">
            <a:solidFill>
              <a:schemeClr val="hlink"/>
            </a:solidFill>
            <a:round/>
            <a:headEnd/>
            <a:tailEnd/>
          </a:ln>
        </p:spPr>
        <p:txBody>
          <a:bodyPr/>
          <a:lstStyle/>
          <a:p>
            <a:endParaRPr lang="zh-CN" altLang="en-US"/>
          </a:p>
        </p:txBody>
      </p:sp>
      <p:grpSp>
        <p:nvGrpSpPr>
          <p:cNvPr id="3" name="Group 25"/>
          <p:cNvGrpSpPr>
            <a:grpSpLocks/>
          </p:cNvGrpSpPr>
          <p:nvPr/>
        </p:nvGrpSpPr>
        <p:grpSpPr bwMode="auto">
          <a:xfrm>
            <a:off x="6248400" y="1600200"/>
            <a:ext cx="4114800" cy="3657600"/>
            <a:chOff x="2976" y="1008"/>
            <a:chExt cx="2592" cy="2304"/>
          </a:xfrm>
        </p:grpSpPr>
        <p:grpSp>
          <p:nvGrpSpPr>
            <p:cNvPr id="137232" name="Group 16"/>
            <p:cNvGrpSpPr>
              <a:grpSpLocks/>
            </p:cNvGrpSpPr>
            <p:nvPr/>
          </p:nvGrpSpPr>
          <p:grpSpPr bwMode="auto">
            <a:xfrm>
              <a:off x="2976" y="1008"/>
              <a:ext cx="2592" cy="2304"/>
              <a:chOff x="960" y="1152"/>
              <a:chExt cx="2592" cy="2304"/>
            </a:xfrm>
          </p:grpSpPr>
          <p:sp>
            <p:nvSpPr>
              <p:cNvPr id="137234" name="Line 17"/>
              <p:cNvSpPr>
                <a:spLocks noChangeShapeType="1"/>
              </p:cNvSpPr>
              <p:nvPr/>
            </p:nvSpPr>
            <p:spPr bwMode="auto">
              <a:xfrm>
                <a:off x="960" y="2304"/>
                <a:ext cx="2592" cy="0"/>
              </a:xfrm>
              <a:prstGeom prst="line">
                <a:avLst/>
              </a:prstGeom>
              <a:noFill/>
              <a:ln w="19050">
                <a:solidFill>
                  <a:srgbClr val="000000"/>
                </a:solidFill>
                <a:round/>
                <a:headEnd/>
                <a:tailEnd type="arrow" w="lg" len="lg"/>
              </a:ln>
            </p:spPr>
            <p:txBody>
              <a:bodyPr/>
              <a:lstStyle/>
              <a:p>
                <a:endParaRPr lang="zh-CN" altLang="en-US"/>
              </a:p>
            </p:txBody>
          </p:sp>
          <p:sp>
            <p:nvSpPr>
              <p:cNvPr id="137235" name="Line 18"/>
              <p:cNvSpPr>
                <a:spLocks noChangeShapeType="1"/>
              </p:cNvSpPr>
              <p:nvPr/>
            </p:nvSpPr>
            <p:spPr bwMode="auto">
              <a:xfrm flipV="1">
                <a:off x="2160" y="1152"/>
                <a:ext cx="0" cy="2304"/>
              </a:xfrm>
              <a:prstGeom prst="line">
                <a:avLst/>
              </a:prstGeom>
              <a:noFill/>
              <a:ln w="19050">
                <a:solidFill>
                  <a:srgbClr val="000000"/>
                </a:solidFill>
                <a:round/>
                <a:headEnd/>
                <a:tailEnd type="arrow" w="lg" len="lg"/>
              </a:ln>
            </p:spPr>
            <p:txBody>
              <a:bodyPr/>
              <a:lstStyle/>
              <a:p>
                <a:endParaRPr lang="zh-CN" altLang="en-US"/>
              </a:p>
            </p:txBody>
          </p:sp>
          <p:graphicFrame>
            <p:nvGraphicFramePr>
              <p:cNvPr id="137218" name="Object 2"/>
              <p:cNvGraphicFramePr>
                <a:graphicFrameLocks noChangeAspect="1"/>
              </p:cNvGraphicFramePr>
              <p:nvPr/>
            </p:nvGraphicFramePr>
            <p:xfrm>
              <a:off x="2208" y="1152"/>
              <a:ext cx="192" cy="110"/>
            </p:xfrm>
            <a:graphic>
              <a:graphicData uri="http://schemas.openxmlformats.org/presentationml/2006/ole">
                <mc:AlternateContent xmlns:mc="http://schemas.openxmlformats.org/markup-compatibility/2006">
                  <mc:Choice xmlns:v="urn:schemas-microsoft-com:vml" Requires="v">
                    <p:oleObj spid="_x0000_s30725" name="Equation" r:id="rId9" imgW="444240" imgH="253800" progId="Equation.DSMT4">
                      <p:embed/>
                    </p:oleObj>
                  </mc:Choice>
                  <mc:Fallback>
                    <p:oleObj name="Equation" r:id="rId9" imgW="444240" imgH="253800" progId="Equation.DSMT4">
                      <p:embed/>
                      <p:pic>
                        <p:nvPicPr>
                          <p:cNvPr id="1372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152"/>
                            <a:ext cx="19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19" name="Object 3"/>
              <p:cNvGraphicFramePr>
                <a:graphicFrameLocks noChangeAspect="1"/>
              </p:cNvGraphicFramePr>
              <p:nvPr/>
            </p:nvGraphicFramePr>
            <p:xfrm>
              <a:off x="3360" y="2352"/>
              <a:ext cx="176" cy="105"/>
            </p:xfrm>
            <a:graphic>
              <a:graphicData uri="http://schemas.openxmlformats.org/presentationml/2006/ole">
                <mc:AlternateContent xmlns:mc="http://schemas.openxmlformats.org/markup-compatibility/2006">
                  <mc:Choice xmlns:v="urn:schemas-microsoft-com:vml" Requires="v">
                    <p:oleObj spid="_x0000_s30726" name="Equation" r:id="rId10" imgW="406080" imgH="241200" progId="Equation.DSMT4">
                      <p:embed/>
                    </p:oleObj>
                  </mc:Choice>
                  <mc:Fallback>
                    <p:oleObj name="Equation" r:id="rId10" imgW="406080" imgH="241200" progId="Equation.DSMT4">
                      <p:embed/>
                      <p:pic>
                        <p:nvPicPr>
                          <p:cNvPr id="13721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352"/>
                            <a:ext cx="176" cy="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0" name="Object 4"/>
              <p:cNvGraphicFramePr>
                <a:graphicFrameLocks noChangeAspect="1"/>
              </p:cNvGraphicFramePr>
              <p:nvPr/>
            </p:nvGraphicFramePr>
            <p:xfrm>
              <a:off x="2064" y="2304"/>
              <a:ext cx="77" cy="116"/>
            </p:xfrm>
            <a:graphic>
              <a:graphicData uri="http://schemas.openxmlformats.org/presentationml/2006/ole">
                <mc:AlternateContent xmlns:mc="http://schemas.openxmlformats.org/markup-compatibility/2006">
                  <mc:Choice xmlns:v="urn:schemas-microsoft-com:vml" Requires="v">
                    <p:oleObj spid="_x0000_s30727" name="Equation" r:id="rId11" imgW="177480" imgH="266400" progId="Equation.DSMT4">
                      <p:embed/>
                    </p:oleObj>
                  </mc:Choice>
                  <mc:Fallback>
                    <p:oleObj name="Equation" r:id="rId11" imgW="177480" imgH="266400" progId="Equation.DSMT4">
                      <p:embed/>
                      <p:pic>
                        <p:nvPicPr>
                          <p:cNvPr id="1372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2304"/>
                            <a:ext cx="77" cy="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7233" name="Line 22"/>
            <p:cNvSpPr>
              <a:spLocks noChangeShapeType="1"/>
            </p:cNvSpPr>
            <p:nvPr/>
          </p:nvSpPr>
          <p:spPr bwMode="auto">
            <a:xfrm rot="5400000" flipV="1">
              <a:off x="3168" y="1288"/>
              <a:ext cx="2064" cy="1776"/>
            </a:xfrm>
            <a:prstGeom prst="line">
              <a:avLst/>
            </a:prstGeom>
            <a:noFill/>
            <a:ln w="34925">
              <a:solidFill>
                <a:schemeClr val="tx1"/>
              </a:solidFill>
              <a:round/>
              <a:headEnd/>
              <a:tailEnd/>
            </a:ln>
          </p:spPr>
          <p:txBody>
            <a:bodyPr/>
            <a:lstStyle/>
            <a:p>
              <a:endParaRPr lang="zh-CN" altLang="en-US"/>
            </a:p>
          </p:txBody>
        </p:sp>
      </p:grpSp>
      <p:sp>
        <p:nvSpPr>
          <p:cNvPr id="68631" name="Text Box 23"/>
          <p:cNvSpPr txBox="1">
            <a:spLocks noChangeArrowheads="1"/>
          </p:cNvSpPr>
          <p:nvPr/>
        </p:nvSpPr>
        <p:spPr bwMode="auto">
          <a:xfrm>
            <a:off x="2667000" y="5486400"/>
            <a:ext cx="2667000"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楷体_GB2312" pitchFamily="49" charset="-122"/>
              </a:rPr>
              <a:t>多头金融价格风险</a:t>
            </a:r>
          </a:p>
        </p:txBody>
      </p:sp>
      <p:sp>
        <p:nvSpPr>
          <p:cNvPr id="68632" name="Text Box 24"/>
          <p:cNvSpPr txBox="1">
            <a:spLocks noChangeArrowheads="1"/>
          </p:cNvSpPr>
          <p:nvPr/>
        </p:nvSpPr>
        <p:spPr bwMode="auto">
          <a:xfrm>
            <a:off x="6934200" y="5486400"/>
            <a:ext cx="2667000" cy="457200"/>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空头金融价格风险</a:t>
            </a:r>
          </a:p>
        </p:txBody>
      </p:sp>
      <p:sp>
        <p:nvSpPr>
          <p:cNvPr id="68634" name="Line 26"/>
          <p:cNvSpPr>
            <a:spLocks noChangeShapeType="1"/>
          </p:cNvSpPr>
          <p:nvPr/>
        </p:nvSpPr>
        <p:spPr bwMode="auto">
          <a:xfrm>
            <a:off x="2057400" y="3429000"/>
            <a:ext cx="3962400" cy="0"/>
          </a:xfrm>
          <a:prstGeom prst="line">
            <a:avLst/>
          </a:prstGeom>
          <a:noFill/>
          <a:ln w="47625">
            <a:solidFill>
              <a:srgbClr val="FF0000"/>
            </a:solidFill>
            <a:round/>
            <a:headEnd/>
            <a:tailEnd/>
          </a:ln>
        </p:spPr>
        <p:txBody>
          <a:bodyPr/>
          <a:lstStyle/>
          <a:p>
            <a:endParaRPr lang="zh-CN" altLang="en-US"/>
          </a:p>
        </p:txBody>
      </p:sp>
      <p:sp>
        <p:nvSpPr>
          <p:cNvPr id="68635" name="Text Box 27"/>
          <p:cNvSpPr txBox="1">
            <a:spLocks noChangeArrowheads="1"/>
          </p:cNvSpPr>
          <p:nvPr/>
        </p:nvSpPr>
        <p:spPr bwMode="auto">
          <a:xfrm>
            <a:off x="6024564" y="2420938"/>
            <a:ext cx="4319587" cy="1801812"/>
          </a:xfrm>
          <a:prstGeom prst="rect">
            <a:avLst/>
          </a:prstGeom>
          <a:noFill/>
          <a:ln w="9525">
            <a:noFill/>
            <a:miter lim="800000"/>
            <a:headEnd/>
            <a:tailEnd/>
          </a:ln>
        </p:spPr>
        <p:txBody>
          <a:bodyPr>
            <a:spAutoFit/>
          </a:bodyPr>
          <a:lstStyle/>
          <a:p>
            <a:pPr>
              <a:spcBef>
                <a:spcPct val="50000"/>
              </a:spcBef>
            </a:pPr>
            <a:r>
              <a:rPr lang="zh-CN" altLang="en-US" sz="2800" b="1">
                <a:latin typeface="华文细黑" pitchFamily="2" charset="-122"/>
                <a:ea typeface="华文细黑" pitchFamily="2" charset="-122"/>
              </a:rPr>
              <a:t>利用远期合约规避风险</a:t>
            </a:r>
          </a:p>
          <a:p>
            <a:pPr>
              <a:spcBef>
                <a:spcPct val="50000"/>
              </a:spcBef>
              <a:buFontTx/>
              <a:buChar char="•"/>
            </a:pPr>
            <a:r>
              <a:rPr lang="zh-CN" altLang="en-US" sz="2800" b="1">
                <a:latin typeface="华文细黑" pitchFamily="2" charset="-122"/>
                <a:ea typeface="华文细黑" pitchFamily="2" charset="-122"/>
              </a:rPr>
              <a:t>多头风险：空头远期交易</a:t>
            </a:r>
          </a:p>
          <a:p>
            <a:pPr>
              <a:spcBef>
                <a:spcPct val="50000"/>
              </a:spcBef>
              <a:buFontTx/>
              <a:buChar char="•"/>
            </a:pPr>
            <a:r>
              <a:rPr lang="zh-CN" altLang="en-US" sz="2800" b="1">
                <a:latin typeface="华文细黑" pitchFamily="2" charset="-122"/>
                <a:ea typeface="华文细黑" pitchFamily="2" charset="-122"/>
              </a:rPr>
              <a:t>空头风险：多头远期交易</a:t>
            </a:r>
          </a:p>
        </p:txBody>
      </p:sp>
      <p:sp>
        <p:nvSpPr>
          <p:cNvPr id="23" name="Rectangle 2"/>
          <p:cNvSpPr>
            <a:spLocks noGrp="1" noRot="1" noChangeArrowheads="1"/>
          </p:cNvSpPr>
          <p:nvPr>
            <p:ph type="title"/>
          </p:nvPr>
        </p:nvSpPr>
        <p:spPr>
          <a:xfrm>
            <a:off x="1825625" y="549276"/>
            <a:ext cx="8540750" cy="669925"/>
          </a:xfrm>
        </p:spPr>
        <p:txBody>
          <a:bodyPr/>
          <a:lstStyle/>
          <a:p>
            <a:pPr>
              <a:defRPr/>
            </a:pPr>
            <a:r>
              <a:rPr lang="zh-CN" altLang="en-US" sz="3600" b="1" dirty="0">
                <a:latin typeface="黑体" pitchFamily="49" charset="-122"/>
              </a:rPr>
              <a:t>  积木分析法</a:t>
            </a:r>
          </a:p>
        </p:txBody>
      </p:sp>
    </p:spTree>
    <p:extLst>
      <p:ext uri="{BB962C8B-B14F-4D97-AF65-F5344CB8AC3E}">
        <p14:creationId xmlns:p14="http://schemas.microsoft.com/office/powerpoint/2010/main" val="2073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8631"/>
                                        </p:tgtEl>
                                      </p:cBhvr>
                                    </p:animEffect>
                                    <p:set>
                                      <p:cBhvr>
                                        <p:cTn id="7" dur="1" fill="hold">
                                          <p:stCondLst>
                                            <p:cond delay="499"/>
                                          </p:stCondLst>
                                        </p:cTn>
                                        <p:tgtEl>
                                          <p:spTgt spid="68631"/>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68632"/>
                                        </p:tgtEl>
                                      </p:cBhvr>
                                    </p:animEffect>
                                    <p:set>
                                      <p:cBhvr>
                                        <p:cTn id="10" dur="1" fill="hold">
                                          <p:stCondLst>
                                            <p:cond delay="499"/>
                                          </p:stCondLst>
                                        </p:cTn>
                                        <p:tgtEl>
                                          <p:spTgt spid="68632"/>
                                        </p:tgtEl>
                                        <p:attrNameLst>
                                          <p:attrName>style.visibility</p:attrName>
                                        </p:attrNameLst>
                                      </p:cBhvr>
                                      <p:to>
                                        <p:strVal val="hidden"/>
                                      </p:to>
                                    </p:set>
                                  </p:childTnLst>
                                </p:cTn>
                              </p:par>
                              <p:par>
                                <p:cTn id="11" presetID="35" presetClass="path" presetSubtype="0" accel="50000" decel="50000" fill="hold" nodeType="withEffect">
                                  <p:stCondLst>
                                    <p:cond delay="0"/>
                                  </p:stCondLst>
                                  <p:childTnLst>
                                    <p:animMotion origin="layout" path="M 3.33333E-6 2.53469E-6 L -0.45834 2.53469E-6 " pathEditMode="relative" rAng="0" ptsTypes="AA">
                                      <p:cBhvr>
                                        <p:cTn id="12" dur="2000" fill="hold"/>
                                        <p:tgtEl>
                                          <p:spTgt spid="3"/>
                                        </p:tgtEl>
                                        <p:attrNameLst>
                                          <p:attrName>ppt_x</p:attrName>
                                          <p:attrName>ppt_y</p:attrName>
                                        </p:attrNameLst>
                                      </p:cBhvr>
                                      <p:rCtr x="-229" y="0"/>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34"/>
                                        </p:tgtEl>
                                        <p:attrNameLst>
                                          <p:attrName>style.visibility</p:attrName>
                                        </p:attrNameLst>
                                      </p:cBhvr>
                                      <p:to>
                                        <p:strVal val="visible"/>
                                      </p:to>
                                    </p:set>
                                    <p:animEffect transition="in" filter="wipe(left)">
                                      <p:cBhvr>
                                        <p:cTn id="17" dur="500"/>
                                        <p:tgtEl>
                                          <p:spTgt spid="68634"/>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68635"/>
                                        </p:tgtEl>
                                        <p:attrNameLst>
                                          <p:attrName>style.visibility</p:attrName>
                                        </p:attrNameLst>
                                      </p:cBhvr>
                                      <p:to>
                                        <p:strVal val="visible"/>
                                      </p:to>
                                    </p:set>
                                    <p:anim calcmode="lin" valueType="num">
                                      <p:cBhvr>
                                        <p:cTn id="20" dur="500" fill="hold"/>
                                        <p:tgtEl>
                                          <p:spTgt spid="68635"/>
                                        </p:tgtEl>
                                        <p:attrNameLst>
                                          <p:attrName>ppt_w</p:attrName>
                                        </p:attrNameLst>
                                      </p:cBhvr>
                                      <p:tavLst>
                                        <p:tav tm="0">
                                          <p:val>
                                            <p:fltVal val="0"/>
                                          </p:val>
                                        </p:tav>
                                        <p:tav tm="100000">
                                          <p:val>
                                            <p:strVal val="#ppt_w"/>
                                          </p:val>
                                        </p:tav>
                                      </p:tavLst>
                                    </p:anim>
                                    <p:anim calcmode="lin" valueType="num">
                                      <p:cBhvr>
                                        <p:cTn id="21" dur="500" fill="hold"/>
                                        <p:tgtEl>
                                          <p:spTgt spid="68635"/>
                                        </p:tgtEl>
                                        <p:attrNameLst>
                                          <p:attrName>ppt_h</p:attrName>
                                        </p:attrNameLst>
                                      </p:cBhvr>
                                      <p:tavLst>
                                        <p:tav tm="0">
                                          <p:val>
                                            <p:fltVal val="0"/>
                                          </p:val>
                                        </p:tav>
                                        <p:tav tm="100000">
                                          <p:val>
                                            <p:strVal val="#ppt_h"/>
                                          </p:val>
                                        </p:tav>
                                      </p:tavLst>
                                    </p:anim>
                                    <p:animEffect transition="in" filter="fade">
                                      <p:cBhvr>
                                        <p:cTn id="22" dur="500"/>
                                        <p:tgtEl>
                                          <p:spTgt spid="68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1" grpId="0"/>
      <p:bldP spid="68632" grpId="0"/>
      <p:bldP spid="68634" grpId="0" animBg="1"/>
      <p:bldP spid="6863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a:grpSpLocks/>
          </p:cNvGrpSpPr>
          <p:nvPr/>
        </p:nvGrpSpPr>
        <p:grpSpPr bwMode="auto">
          <a:xfrm>
            <a:off x="2514601" y="1295400"/>
            <a:ext cx="2740025" cy="1981200"/>
            <a:chOff x="624" y="816"/>
            <a:chExt cx="1726" cy="1248"/>
          </a:xfrm>
        </p:grpSpPr>
        <p:grpSp>
          <p:nvGrpSpPr>
            <p:cNvPr id="138269" name="Group 3"/>
            <p:cNvGrpSpPr>
              <a:grpSpLocks/>
            </p:cNvGrpSpPr>
            <p:nvPr/>
          </p:nvGrpSpPr>
          <p:grpSpPr bwMode="auto">
            <a:xfrm>
              <a:off x="624" y="816"/>
              <a:ext cx="1726" cy="1248"/>
              <a:chOff x="336" y="864"/>
              <a:chExt cx="1726" cy="1248"/>
            </a:xfrm>
          </p:grpSpPr>
          <p:sp>
            <p:nvSpPr>
              <p:cNvPr id="138271" name="Line 4"/>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38272" name="Line 5"/>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38248" name="Object 8"/>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1746" name="Equation" r:id="rId3" imgW="444240" imgH="253800" progId="Equation.DSMT4">
                      <p:embed/>
                    </p:oleObj>
                  </mc:Choice>
                  <mc:Fallback>
                    <p:oleObj name="Equation" r:id="rId3" imgW="444240" imgH="253800" progId="Equation.DSMT4">
                      <p:embed/>
                      <p:pic>
                        <p:nvPicPr>
                          <p:cNvPr id="13824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9" name="Object 9"/>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1747" name="Equation" r:id="rId5" imgW="406080" imgH="241200" progId="Equation.DSMT4">
                      <p:embed/>
                    </p:oleObj>
                  </mc:Choice>
                  <mc:Fallback>
                    <p:oleObj name="Equation" r:id="rId5" imgW="406080" imgH="241200" progId="Equation.DSMT4">
                      <p:embed/>
                      <p:pic>
                        <p:nvPicPr>
                          <p:cNvPr id="13824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50" name="Object 10"/>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1748" name="Equation" r:id="rId7" imgW="177480" imgH="266400" progId="Equation.DSMT4">
                      <p:embed/>
                    </p:oleObj>
                  </mc:Choice>
                  <mc:Fallback>
                    <p:oleObj name="Equation" r:id="rId7" imgW="177480" imgH="266400" progId="Equation.DSMT4">
                      <p:embed/>
                      <p:pic>
                        <p:nvPicPr>
                          <p:cNvPr id="13825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8270" name="Line 9"/>
            <p:cNvSpPr>
              <a:spLocks noChangeAspect="1" noChangeShapeType="1"/>
            </p:cNvSpPr>
            <p:nvPr/>
          </p:nvSpPr>
          <p:spPr bwMode="auto">
            <a:xfrm flipV="1">
              <a:off x="816" y="864"/>
              <a:ext cx="1134" cy="1134"/>
            </a:xfrm>
            <a:prstGeom prst="line">
              <a:avLst/>
            </a:prstGeom>
            <a:noFill/>
            <a:ln w="47625">
              <a:solidFill>
                <a:schemeClr val="tx1"/>
              </a:solidFill>
              <a:round/>
              <a:headEnd/>
              <a:tailEnd/>
            </a:ln>
          </p:spPr>
          <p:txBody>
            <a:bodyPr/>
            <a:lstStyle/>
            <a:p>
              <a:endParaRPr lang="zh-CN" altLang="en-US"/>
            </a:p>
          </p:txBody>
        </p:sp>
      </p:grpSp>
      <p:grpSp>
        <p:nvGrpSpPr>
          <p:cNvPr id="4" name="Group 46"/>
          <p:cNvGrpSpPr>
            <a:grpSpLocks/>
          </p:cNvGrpSpPr>
          <p:nvPr/>
        </p:nvGrpSpPr>
        <p:grpSpPr bwMode="auto">
          <a:xfrm>
            <a:off x="6477001" y="1295400"/>
            <a:ext cx="2740025" cy="1981200"/>
            <a:chOff x="3120" y="816"/>
            <a:chExt cx="1726" cy="1248"/>
          </a:xfrm>
        </p:grpSpPr>
        <p:grpSp>
          <p:nvGrpSpPr>
            <p:cNvPr id="138265" name="Group 11"/>
            <p:cNvGrpSpPr>
              <a:grpSpLocks/>
            </p:cNvGrpSpPr>
            <p:nvPr/>
          </p:nvGrpSpPr>
          <p:grpSpPr bwMode="auto">
            <a:xfrm>
              <a:off x="3120" y="816"/>
              <a:ext cx="1726" cy="1248"/>
              <a:chOff x="336" y="864"/>
              <a:chExt cx="1726" cy="1248"/>
            </a:xfrm>
          </p:grpSpPr>
          <p:sp>
            <p:nvSpPr>
              <p:cNvPr id="138267" name="Line 12"/>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38268" name="Line 13"/>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38245" name="Object 5"/>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1749" name="Equation" r:id="rId9" imgW="444240" imgH="253800" progId="Equation.DSMT4">
                      <p:embed/>
                    </p:oleObj>
                  </mc:Choice>
                  <mc:Fallback>
                    <p:oleObj name="Equation" r:id="rId9" imgW="444240" imgH="253800" progId="Equation.DSMT4">
                      <p:embed/>
                      <p:pic>
                        <p:nvPicPr>
                          <p:cNvPr id="1382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6" name="Object 6"/>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1750" name="Equation" r:id="rId10" imgW="406080" imgH="241200" progId="Equation.DSMT4">
                      <p:embed/>
                    </p:oleObj>
                  </mc:Choice>
                  <mc:Fallback>
                    <p:oleObj name="Equation" r:id="rId10" imgW="406080" imgH="241200" progId="Equation.DSMT4">
                      <p:embed/>
                      <p:pic>
                        <p:nvPicPr>
                          <p:cNvPr id="13824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7" name="Object 7"/>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1751" name="Equation" r:id="rId11" imgW="177480" imgH="266400" progId="Equation.DSMT4">
                      <p:embed/>
                    </p:oleObj>
                  </mc:Choice>
                  <mc:Fallback>
                    <p:oleObj name="Equation" r:id="rId11" imgW="177480" imgH="266400" progId="Equation.DSMT4">
                      <p:embed/>
                      <p:pic>
                        <p:nvPicPr>
                          <p:cNvPr id="13824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8266" name="Line 17"/>
            <p:cNvSpPr>
              <a:spLocks noChangeShapeType="1"/>
            </p:cNvSpPr>
            <p:nvPr/>
          </p:nvSpPr>
          <p:spPr bwMode="auto">
            <a:xfrm rot="5400000" flipV="1">
              <a:off x="3334" y="912"/>
              <a:ext cx="528" cy="528"/>
            </a:xfrm>
            <a:prstGeom prst="line">
              <a:avLst/>
            </a:prstGeom>
            <a:noFill/>
            <a:ln w="47625">
              <a:solidFill>
                <a:schemeClr val="tx1"/>
              </a:solidFill>
              <a:round/>
              <a:headEnd/>
              <a:tailEnd/>
            </a:ln>
          </p:spPr>
          <p:txBody>
            <a:bodyPr/>
            <a:lstStyle/>
            <a:p>
              <a:endParaRPr lang="zh-CN" altLang="en-US"/>
            </a:p>
          </p:txBody>
        </p:sp>
      </p:grpSp>
      <p:sp>
        <p:nvSpPr>
          <p:cNvPr id="138253" name="Line 33"/>
          <p:cNvSpPr>
            <a:spLocks noChangeShapeType="1"/>
          </p:cNvSpPr>
          <p:nvPr/>
        </p:nvSpPr>
        <p:spPr bwMode="auto">
          <a:xfrm>
            <a:off x="1524000" y="5562600"/>
            <a:ext cx="9144000" cy="0"/>
          </a:xfrm>
          <a:prstGeom prst="line">
            <a:avLst/>
          </a:prstGeom>
          <a:noFill/>
          <a:ln w="76200" cmpd="tri">
            <a:solidFill>
              <a:schemeClr val="tx1"/>
            </a:solidFill>
            <a:round/>
            <a:headEnd/>
            <a:tailEnd/>
          </a:ln>
        </p:spPr>
        <p:txBody>
          <a:bodyPr/>
          <a:lstStyle/>
          <a:p>
            <a:endParaRPr lang="zh-CN" altLang="en-US"/>
          </a:p>
        </p:txBody>
      </p:sp>
      <p:sp>
        <p:nvSpPr>
          <p:cNvPr id="138254" name="Text Box 36"/>
          <p:cNvSpPr txBox="1">
            <a:spLocks noChangeArrowheads="1"/>
          </p:cNvSpPr>
          <p:nvPr/>
        </p:nvSpPr>
        <p:spPr bwMode="auto">
          <a:xfrm>
            <a:off x="3581400" y="5867401"/>
            <a:ext cx="4876800" cy="588963"/>
          </a:xfrm>
          <a:prstGeom prst="rect">
            <a:avLst/>
          </a:prstGeom>
          <a:solidFill>
            <a:schemeClr val="accent1"/>
          </a:solidFill>
          <a:ln w="9525">
            <a:solidFill>
              <a:schemeClr val="hlink"/>
            </a:solidFill>
            <a:miter lim="800000"/>
            <a:headEnd/>
            <a:tailEnd/>
          </a:ln>
        </p:spPr>
        <p:txBody>
          <a:bodyPr>
            <a:spAutoFit/>
          </a:bodyPr>
          <a:lstStyle/>
          <a:p>
            <a:pPr>
              <a:spcBef>
                <a:spcPct val="50000"/>
              </a:spcBef>
            </a:pPr>
            <a:r>
              <a:rPr lang="zh-CN" altLang="en-US" sz="3200" b="1">
                <a:latin typeface="Comic Sans MS" pitchFamily="66" charset="0"/>
                <a:ea typeface="楷体_GB2312" pitchFamily="49" charset="-122"/>
              </a:rPr>
              <a:t>多头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卖权多头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买权多头</a:t>
            </a:r>
          </a:p>
        </p:txBody>
      </p:sp>
      <p:grpSp>
        <p:nvGrpSpPr>
          <p:cNvPr id="138255" name="Group 37"/>
          <p:cNvGrpSpPr>
            <a:grpSpLocks/>
          </p:cNvGrpSpPr>
          <p:nvPr/>
        </p:nvGrpSpPr>
        <p:grpSpPr bwMode="auto">
          <a:xfrm>
            <a:off x="4800601" y="3576638"/>
            <a:ext cx="2740025" cy="1981200"/>
            <a:chOff x="336" y="864"/>
            <a:chExt cx="1726" cy="1248"/>
          </a:xfrm>
        </p:grpSpPr>
        <p:sp>
          <p:nvSpPr>
            <p:cNvPr id="138263" name="Line 38"/>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38264" name="Line 39"/>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38242" name="Object 2"/>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1752" name="Equation" r:id="rId12" imgW="444240" imgH="253800" progId="Equation.DSMT4">
                    <p:embed/>
                  </p:oleObj>
                </mc:Choice>
                <mc:Fallback>
                  <p:oleObj name="Equation" r:id="rId12" imgW="444240" imgH="253800" progId="Equation.DSMT4">
                    <p:embed/>
                    <p:pic>
                      <p:nvPicPr>
                        <p:cNvPr id="1382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3" name="Object 3"/>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1753" name="Equation" r:id="rId13" imgW="406080" imgH="241200" progId="Equation.DSMT4">
                    <p:embed/>
                  </p:oleObj>
                </mc:Choice>
                <mc:Fallback>
                  <p:oleObj name="Equation" r:id="rId13" imgW="406080" imgH="241200" progId="Equation.DSMT4">
                    <p:embed/>
                    <p:pic>
                      <p:nvPicPr>
                        <p:cNvPr id="1382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4" name="Object 4"/>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1754" name="Equation" r:id="rId14" imgW="177480" imgH="266400" progId="Equation.DSMT4">
                    <p:embed/>
                  </p:oleObj>
                </mc:Choice>
                <mc:Fallback>
                  <p:oleObj name="Equation" r:id="rId14" imgW="177480" imgH="266400" progId="Equation.DSMT4">
                    <p:embed/>
                    <p:pic>
                      <p:nvPicPr>
                        <p:cNvPr id="13824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8256" name="Line 43"/>
          <p:cNvSpPr>
            <a:spLocks noChangeShapeType="1"/>
          </p:cNvSpPr>
          <p:nvPr/>
        </p:nvSpPr>
        <p:spPr bwMode="auto">
          <a:xfrm flipV="1">
            <a:off x="6019800" y="3729038"/>
            <a:ext cx="838200" cy="838200"/>
          </a:xfrm>
          <a:prstGeom prst="line">
            <a:avLst/>
          </a:prstGeom>
          <a:noFill/>
          <a:ln w="47625">
            <a:solidFill>
              <a:schemeClr val="tx1"/>
            </a:solidFill>
            <a:round/>
            <a:headEnd/>
            <a:tailEnd/>
          </a:ln>
        </p:spPr>
        <p:txBody>
          <a:bodyPr/>
          <a:lstStyle/>
          <a:p>
            <a:endParaRPr lang="zh-CN" altLang="en-US"/>
          </a:p>
        </p:txBody>
      </p:sp>
      <p:sp>
        <p:nvSpPr>
          <p:cNvPr id="138257" name="Text Box 44"/>
          <p:cNvSpPr txBox="1">
            <a:spLocks noChangeArrowheads="1"/>
          </p:cNvSpPr>
          <p:nvPr/>
        </p:nvSpPr>
        <p:spPr bwMode="auto">
          <a:xfrm>
            <a:off x="5486400" y="19812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grpSp>
        <p:nvGrpSpPr>
          <p:cNvPr id="7" name="Group 51"/>
          <p:cNvGrpSpPr>
            <a:grpSpLocks/>
          </p:cNvGrpSpPr>
          <p:nvPr/>
        </p:nvGrpSpPr>
        <p:grpSpPr bwMode="auto">
          <a:xfrm>
            <a:off x="4953000" y="3733800"/>
            <a:ext cx="1905000" cy="838200"/>
            <a:chOff x="2160" y="2352"/>
            <a:chExt cx="1200" cy="528"/>
          </a:xfrm>
        </p:grpSpPr>
        <p:sp>
          <p:nvSpPr>
            <p:cNvPr id="138261" name="Line 48"/>
            <p:cNvSpPr>
              <a:spLocks noChangeShapeType="1"/>
            </p:cNvSpPr>
            <p:nvPr/>
          </p:nvSpPr>
          <p:spPr bwMode="auto">
            <a:xfrm>
              <a:off x="2160" y="2880"/>
              <a:ext cx="672" cy="0"/>
            </a:xfrm>
            <a:prstGeom prst="line">
              <a:avLst/>
            </a:prstGeom>
            <a:noFill/>
            <a:ln w="60325">
              <a:solidFill>
                <a:srgbClr val="FF0000"/>
              </a:solidFill>
              <a:round/>
              <a:headEnd/>
              <a:tailEnd/>
            </a:ln>
          </p:spPr>
          <p:txBody>
            <a:bodyPr/>
            <a:lstStyle/>
            <a:p>
              <a:endParaRPr lang="zh-CN" altLang="en-US"/>
            </a:p>
          </p:txBody>
        </p:sp>
        <p:sp>
          <p:nvSpPr>
            <p:cNvPr id="138262" name="Line 49"/>
            <p:cNvSpPr>
              <a:spLocks noChangeShapeType="1"/>
            </p:cNvSpPr>
            <p:nvPr/>
          </p:nvSpPr>
          <p:spPr bwMode="auto">
            <a:xfrm flipV="1">
              <a:off x="2832" y="2352"/>
              <a:ext cx="528" cy="528"/>
            </a:xfrm>
            <a:prstGeom prst="line">
              <a:avLst/>
            </a:prstGeom>
            <a:noFill/>
            <a:ln w="60325">
              <a:solidFill>
                <a:srgbClr val="FF0000"/>
              </a:solidFill>
              <a:round/>
              <a:headEnd/>
              <a:tailEnd/>
            </a:ln>
          </p:spPr>
          <p:txBody>
            <a:bodyPr/>
            <a:lstStyle/>
            <a:p>
              <a:endParaRPr lang="zh-CN" altLang="en-US"/>
            </a:p>
          </p:txBody>
        </p:sp>
      </p:grpSp>
      <p:sp>
        <p:nvSpPr>
          <p:cNvPr id="138259" name="Text Box 52"/>
          <p:cNvSpPr txBox="1">
            <a:spLocks noChangeArrowheads="1"/>
          </p:cNvSpPr>
          <p:nvPr/>
        </p:nvSpPr>
        <p:spPr bwMode="auto">
          <a:xfrm>
            <a:off x="3124200" y="41148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38260" name="矩形 33"/>
          <p:cNvSpPr>
            <a:spLocks noChangeArrowheads="1"/>
          </p:cNvSpPr>
          <p:nvPr/>
        </p:nvSpPr>
        <p:spPr bwMode="auto">
          <a:xfrm>
            <a:off x="2351088" y="404813"/>
            <a:ext cx="3097212"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积木分析法</a:t>
            </a:r>
            <a:endParaRPr lang="zh-CN" altLang="en-US" sz="3600"/>
          </a:p>
        </p:txBody>
      </p:sp>
    </p:spTree>
    <p:extLst>
      <p:ext uri="{BB962C8B-B14F-4D97-AF65-F5344CB8AC3E}">
        <p14:creationId xmlns:p14="http://schemas.microsoft.com/office/powerpoint/2010/main" val="2901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 0  L 0.25 0.33302  E"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nodeType="clickEffect">
                                  <p:stCondLst>
                                    <p:cond delay="0"/>
                                  </p:stCondLst>
                                  <p:childTnLst>
                                    <p:animMotion origin="layout" path="M -3.05556E-6 -4.97687E-6 L -0.18316 0.33303 " pathEditMode="relative" rAng="0" ptsTypes="AA">
                                      <p:cBhvr>
                                        <p:cTn id="10" dur="2000" fill="hold"/>
                                        <p:tgtEl>
                                          <p:spTgt spid="4"/>
                                        </p:tgtEl>
                                        <p:attrNameLst>
                                          <p:attrName>ppt_x</p:attrName>
                                          <p:attrName>ppt_y</p:attrName>
                                        </p:attrNameLst>
                                      </p:cBhvr>
                                      <p:rCtr x="-9200" y="16700"/>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75" name="Group 34"/>
          <p:cNvGrpSpPr>
            <a:grpSpLocks/>
          </p:cNvGrpSpPr>
          <p:nvPr/>
        </p:nvGrpSpPr>
        <p:grpSpPr bwMode="auto">
          <a:xfrm>
            <a:off x="2514601" y="1295400"/>
            <a:ext cx="2740025" cy="1981200"/>
            <a:chOff x="624" y="816"/>
            <a:chExt cx="1726" cy="1248"/>
          </a:xfrm>
        </p:grpSpPr>
        <p:grpSp>
          <p:nvGrpSpPr>
            <p:cNvPr id="139292" name="Group 4"/>
            <p:cNvGrpSpPr>
              <a:grpSpLocks/>
            </p:cNvGrpSpPr>
            <p:nvPr/>
          </p:nvGrpSpPr>
          <p:grpSpPr bwMode="auto">
            <a:xfrm>
              <a:off x="624" y="816"/>
              <a:ext cx="1726" cy="1248"/>
              <a:chOff x="336" y="864"/>
              <a:chExt cx="1726" cy="1248"/>
            </a:xfrm>
          </p:grpSpPr>
          <p:sp>
            <p:nvSpPr>
              <p:cNvPr id="139294" name="Line 5"/>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39295" name="Line 6"/>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39272" name="Object 8"/>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2770" name="Equation" r:id="rId3" imgW="444240" imgH="253800" progId="Equation.DSMT4">
                      <p:embed/>
                    </p:oleObj>
                  </mc:Choice>
                  <mc:Fallback>
                    <p:oleObj name="Equation" r:id="rId3" imgW="444240" imgH="253800" progId="Equation.DSMT4">
                      <p:embed/>
                      <p:pic>
                        <p:nvPicPr>
                          <p:cNvPr id="13927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3" name="Object 9"/>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2771" name="Equation" r:id="rId5" imgW="406080" imgH="241200" progId="Equation.DSMT4">
                      <p:embed/>
                    </p:oleObj>
                  </mc:Choice>
                  <mc:Fallback>
                    <p:oleObj name="Equation" r:id="rId5" imgW="406080" imgH="241200" progId="Equation.DSMT4">
                      <p:embed/>
                      <p:pic>
                        <p:nvPicPr>
                          <p:cNvPr id="13927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4" name="Object 10"/>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2772" name="Equation" r:id="rId7" imgW="177480" imgH="266400" progId="Equation.DSMT4">
                      <p:embed/>
                    </p:oleObj>
                  </mc:Choice>
                  <mc:Fallback>
                    <p:oleObj name="Equation" r:id="rId7" imgW="177480" imgH="266400" progId="Equation.DSMT4">
                      <p:embed/>
                      <p:pic>
                        <p:nvPicPr>
                          <p:cNvPr id="13927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9293" name="Line 10"/>
            <p:cNvSpPr>
              <a:spLocks noChangeAspect="1" noChangeShapeType="1"/>
            </p:cNvSpPr>
            <p:nvPr/>
          </p:nvSpPr>
          <p:spPr bwMode="auto">
            <a:xfrm rot="5400000" flipV="1">
              <a:off x="816" y="864"/>
              <a:ext cx="1134" cy="1134"/>
            </a:xfrm>
            <a:prstGeom prst="line">
              <a:avLst/>
            </a:prstGeom>
            <a:noFill/>
            <a:ln w="47625">
              <a:solidFill>
                <a:schemeClr val="tx1"/>
              </a:solidFill>
              <a:round/>
              <a:headEnd/>
              <a:tailEnd/>
            </a:ln>
          </p:spPr>
          <p:txBody>
            <a:bodyPr/>
            <a:lstStyle/>
            <a:p>
              <a:endParaRPr lang="zh-CN" altLang="en-US"/>
            </a:p>
          </p:txBody>
        </p:sp>
      </p:grpSp>
      <p:grpSp>
        <p:nvGrpSpPr>
          <p:cNvPr id="139276" name="Group 12"/>
          <p:cNvGrpSpPr>
            <a:grpSpLocks/>
          </p:cNvGrpSpPr>
          <p:nvPr/>
        </p:nvGrpSpPr>
        <p:grpSpPr bwMode="auto">
          <a:xfrm>
            <a:off x="6477001" y="1295400"/>
            <a:ext cx="2740025" cy="1981200"/>
            <a:chOff x="336" y="864"/>
            <a:chExt cx="1726" cy="1248"/>
          </a:xfrm>
        </p:grpSpPr>
        <p:sp>
          <p:nvSpPr>
            <p:cNvPr id="139290" name="Line 13"/>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39291" name="Line 14"/>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39269" name="Object 5"/>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2773" name="Equation" r:id="rId9" imgW="444240" imgH="253800" progId="Equation.DSMT4">
                    <p:embed/>
                  </p:oleObj>
                </mc:Choice>
                <mc:Fallback>
                  <p:oleObj name="Equation" r:id="rId9" imgW="444240" imgH="253800" progId="Equation.DSMT4">
                    <p:embed/>
                    <p:pic>
                      <p:nvPicPr>
                        <p:cNvPr id="1392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0" name="Object 6"/>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2774" name="Equation" r:id="rId10" imgW="406080" imgH="241200" progId="Equation.DSMT4">
                    <p:embed/>
                  </p:oleObj>
                </mc:Choice>
                <mc:Fallback>
                  <p:oleObj name="Equation" r:id="rId10" imgW="406080" imgH="241200" progId="Equation.DSMT4">
                    <p:embed/>
                    <p:pic>
                      <p:nvPicPr>
                        <p:cNvPr id="1392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1" name="Object 7"/>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2775" name="Equation" r:id="rId11" imgW="177480" imgH="266400" progId="Equation.DSMT4">
                    <p:embed/>
                  </p:oleObj>
                </mc:Choice>
                <mc:Fallback>
                  <p:oleObj name="Equation" r:id="rId11" imgW="177480" imgH="266400" progId="Equation.DSMT4">
                    <p:embed/>
                    <p:pic>
                      <p:nvPicPr>
                        <p:cNvPr id="13927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9277" name="Line 18"/>
          <p:cNvSpPr>
            <a:spLocks noChangeShapeType="1"/>
          </p:cNvSpPr>
          <p:nvPr/>
        </p:nvSpPr>
        <p:spPr bwMode="auto">
          <a:xfrm flipV="1">
            <a:off x="7696200" y="1447800"/>
            <a:ext cx="838200" cy="838200"/>
          </a:xfrm>
          <a:prstGeom prst="line">
            <a:avLst/>
          </a:prstGeom>
          <a:noFill/>
          <a:ln w="47625">
            <a:solidFill>
              <a:schemeClr val="tx1"/>
            </a:solidFill>
            <a:round/>
            <a:headEnd/>
            <a:tailEnd/>
          </a:ln>
        </p:spPr>
        <p:txBody>
          <a:bodyPr/>
          <a:lstStyle/>
          <a:p>
            <a:endParaRPr lang="zh-CN" altLang="en-US"/>
          </a:p>
        </p:txBody>
      </p:sp>
      <p:sp>
        <p:nvSpPr>
          <p:cNvPr id="139278" name="Line 19"/>
          <p:cNvSpPr>
            <a:spLocks noChangeShapeType="1"/>
          </p:cNvSpPr>
          <p:nvPr/>
        </p:nvSpPr>
        <p:spPr bwMode="auto">
          <a:xfrm>
            <a:off x="1524000" y="5562600"/>
            <a:ext cx="9144000" cy="0"/>
          </a:xfrm>
          <a:prstGeom prst="line">
            <a:avLst/>
          </a:prstGeom>
          <a:noFill/>
          <a:ln w="76200" cmpd="tri">
            <a:solidFill>
              <a:schemeClr val="tx1"/>
            </a:solidFill>
            <a:round/>
            <a:headEnd/>
            <a:tailEnd/>
          </a:ln>
        </p:spPr>
        <p:txBody>
          <a:bodyPr/>
          <a:lstStyle/>
          <a:p>
            <a:endParaRPr lang="zh-CN" altLang="en-US"/>
          </a:p>
        </p:txBody>
      </p:sp>
      <p:sp>
        <p:nvSpPr>
          <p:cNvPr id="139279" name="Text Box 20"/>
          <p:cNvSpPr txBox="1">
            <a:spLocks noChangeArrowheads="1"/>
          </p:cNvSpPr>
          <p:nvPr/>
        </p:nvSpPr>
        <p:spPr bwMode="auto">
          <a:xfrm>
            <a:off x="3581400" y="5867401"/>
            <a:ext cx="4876800" cy="588963"/>
          </a:xfrm>
          <a:prstGeom prst="rect">
            <a:avLst/>
          </a:prstGeom>
          <a:solidFill>
            <a:schemeClr val="accent1"/>
          </a:solidFill>
          <a:ln w="9525">
            <a:solidFill>
              <a:schemeClr val="hlink"/>
            </a:solidFill>
            <a:miter lim="800000"/>
            <a:headEnd/>
            <a:tailEnd/>
          </a:ln>
        </p:spPr>
        <p:txBody>
          <a:bodyPr>
            <a:spAutoFit/>
          </a:bodyPr>
          <a:lstStyle/>
          <a:p>
            <a:pPr>
              <a:spcBef>
                <a:spcPct val="50000"/>
              </a:spcBef>
            </a:pPr>
            <a:r>
              <a:rPr lang="zh-CN" altLang="en-US" sz="3200" b="1">
                <a:latin typeface="Comic Sans MS" pitchFamily="66" charset="0"/>
                <a:ea typeface="楷体_GB2312" pitchFamily="49" charset="-122"/>
              </a:rPr>
              <a:t>空头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买权多头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卖权多头</a:t>
            </a:r>
          </a:p>
        </p:txBody>
      </p:sp>
      <p:grpSp>
        <p:nvGrpSpPr>
          <p:cNvPr id="139280" name="Group 21"/>
          <p:cNvGrpSpPr>
            <a:grpSpLocks/>
          </p:cNvGrpSpPr>
          <p:nvPr/>
        </p:nvGrpSpPr>
        <p:grpSpPr bwMode="auto">
          <a:xfrm>
            <a:off x="4800601" y="3576638"/>
            <a:ext cx="2740025" cy="1981200"/>
            <a:chOff x="336" y="864"/>
            <a:chExt cx="1726" cy="1248"/>
          </a:xfrm>
        </p:grpSpPr>
        <p:sp>
          <p:nvSpPr>
            <p:cNvPr id="139288" name="Line 22"/>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39289" name="Line 23"/>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39266" name="Object 2"/>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2776" name="Equation" r:id="rId12" imgW="444240" imgH="253800" progId="Equation.DSMT4">
                    <p:embed/>
                  </p:oleObj>
                </mc:Choice>
                <mc:Fallback>
                  <p:oleObj name="Equation" r:id="rId12" imgW="444240" imgH="253800" progId="Equation.DSMT4">
                    <p:embed/>
                    <p:pic>
                      <p:nvPicPr>
                        <p:cNvPr id="1392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67" name="Object 3"/>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2777" name="Equation" r:id="rId13" imgW="406080" imgH="241200" progId="Equation.DSMT4">
                    <p:embed/>
                  </p:oleObj>
                </mc:Choice>
                <mc:Fallback>
                  <p:oleObj name="Equation" r:id="rId13" imgW="406080" imgH="241200" progId="Equation.DSMT4">
                    <p:embed/>
                    <p:pic>
                      <p:nvPicPr>
                        <p:cNvPr id="1392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68" name="Object 4"/>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2778" name="Equation" r:id="rId14" imgW="177480" imgH="266400" progId="Equation.DSMT4">
                    <p:embed/>
                  </p:oleObj>
                </mc:Choice>
                <mc:Fallback>
                  <p:oleObj name="Equation" r:id="rId14" imgW="177480" imgH="266400" progId="Equation.DSMT4">
                    <p:embed/>
                    <p:pic>
                      <p:nvPicPr>
                        <p:cNvPr id="13926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9281" name="Line 27"/>
          <p:cNvSpPr>
            <a:spLocks noChangeShapeType="1"/>
          </p:cNvSpPr>
          <p:nvPr/>
        </p:nvSpPr>
        <p:spPr bwMode="auto">
          <a:xfrm rot="5400000" flipV="1">
            <a:off x="5181600" y="3733800"/>
            <a:ext cx="838200" cy="838200"/>
          </a:xfrm>
          <a:prstGeom prst="line">
            <a:avLst/>
          </a:prstGeom>
          <a:noFill/>
          <a:ln w="47625">
            <a:solidFill>
              <a:schemeClr val="tx1"/>
            </a:solidFill>
            <a:round/>
            <a:headEnd/>
            <a:tailEnd/>
          </a:ln>
        </p:spPr>
        <p:txBody>
          <a:bodyPr/>
          <a:lstStyle/>
          <a:p>
            <a:endParaRPr lang="zh-CN" altLang="en-US"/>
          </a:p>
        </p:txBody>
      </p:sp>
      <p:sp>
        <p:nvSpPr>
          <p:cNvPr id="139282" name="Text Box 28"/>
          <p:cNvSpPr txBox="1">
            <a:spLocks noChangeArrowheads="1"/>
          </p:cNvSpPr>
          <p:nvPr/>
        </p:nvSpPr>
        <p:spPr bwMode="auto">
          <a:xfrm>
            <a:off x="5486400" y="19812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grpSp>
        <p:nvGrpSpPr>
          <p:cNvPr id="6" name="Group 33"/>
          <p:cNvGrpSpPr>
            <a:grpSpLocks/>
          </p:cNvGrpSpPr>
          <p:nvPr/>
        </p:nvGrpSpPr>
        <p:grpSpPr bwMode="auto">
          <a:xfrm>
            <a:off x="5181600" y="3733800"/>
            <a:ext cx="1905000" cy="838200"/>
            <a:chOff x="3888" y="2256"/>
            <a:chExt cx="1200" cy="528"/>
          </a:xfrm>
        </p:grpSpPr>
        <p:sp>
          <p:nvSpPr>
            <p:cNvPr id="139286" name="Line 30"/>
            <p:cNvSpPr>
              <a:spLocks noChangeShapeType="1"/>
            </p:cNvSpPr>
            <p:nvPr/>
          </p:nvSpPr>
          <p:spPr bwMode="auto">
            <a:xfrm>
              <a:off x="4416" y="2784"/>
              <a:ext cx="672" cy="0"/>
            </a:xfrm>
            <a:prstGeom prst="line">
              <a:avLst/>
            </a:prstGeom>
            <a:noFill/>
            <a:ln w="60325">
              <a:solidFill>
                <a:srgbClr val="FF0000"/>
              </a:solidFill>
              <a:round/>
              <a:headEnd/>
              <a:tailEnd/>
            </a:ln>
          </p:spPr>
          <p:txBody>
            <a:bodyPr/>
            <a:lstStyle/>
            <a:p>
              <a:endParaRPr lang="zh-CN" altLang="en-US"/>
            </a:p>
          </p:txBody>
        </p:sp>
        <p:sp>
          <p:nvSpPr>
            <p:cNvPr id="139287" name="Line 31"/>
            <p:cNvSpPr>
              <a:spLocks noChangeShapeType="1"/>
            </p:cNvSpPr>
            <p:nvPr/>
          </p:nvSpPr>
          <p:spPr bwMode="auto">
            <a:xfrm rot="5400000" flipV="1">
              <a:off x="3888" y="2256"/>
              <a:ext cx="528" cy="528"/>
            </a:xfrm>
            <a:prstGeom prst="line">
              <a:avLst/>
            </a:prstGeom>
            <a:noFill/>
            <a:ln w="60325">
              <a:solidFill>
                <a:srgbClr val="FF0000"/>
              </a:solidFill>
              <a:round/>
              <a:headEnd/>
              <a:tailEnd/>
            </a:ln>
          </p:spPr>
          <p:txBody>
            <a:bodyPr/>
            <a:lstStyle/>
            <a:p>
              <a:endParaRPr lang="zh-CN" altLang="en-US"/>
            </a:p>
          </p:txBody>
        </p:sp>
      </p:grpSp>
      <p:sp>
        <p:nvSpPr>
          <p:cNvPr id="139284" name="Text Box 32"/>
          <p:cNvSpPr txBox="1">
            <a:spLocks noChangeArrowheads="1"/>
          </p:cNvSpPr>
          <p:nvPr/>
        </p:nvSpPr>
        <p:spPr bwMode="auto">
          <a:xfrm>
            <a:off x="3124200" y="41148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39285" name="矩形 32"/>
          <p:cNvSpPr>
            <a:spLocks noChangeArrowheads="1"/>
          </p:cNvSpPr>
          <p:nvPr/>
        </p:nvSpPr>
        <p:spPr bwMode="auto">
          <a:xfrm>
            <a:off x="2351088" y="404813"/>
            <a:ext cx="3097212"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积木分析法</a:t>
            </a:r>
            <a:endParaRPr lang="zh-CN" altLang="en-US" sz="3600"/>
          </a:p>
        </p:txBody>
      </p:sp>
    </p:spTree>
    <p:extLst>
      <p:ext uri="{BB962C8B-B14F-4D97-AF65-F5344CB8AC3E}">
        <p14:creationId xmlns:p14="http://schemas.microsoft.com/office/powerpoint/2010/main" val="335882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9" name="Group 4"/>
          <p:cNvGrpSpPr>
            <a:grpSpLocks/>
          </p:cNvGrpSpPr>
          <p:nvPr/>
        </p:nvGrpSpPr>
        <p:grpSpPr bwMode="auto">
          <a:xfrm>
            <a:off x="2514601" y="1295400"/>
            <a:ext cx="2740025" cy="1981200"/>
            <a:chOff x="336" y="864"/>
            <a:chExt cx="1726" cy="1248"/>
          </a:xfrm>
        </p:grpSpPr>
        <p:sp>
          <p:nvSpPr>
            <p:cNvPr id="140315" name="Line 5"/>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0316" name="Line 6"/>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0296" name="Object 8"/>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3794" name="Equation" r:id="rId3" imgW="444240" imgH="253800" progId="Equation.DSMT4">
                    <p:embed/>
                  </p:oleObj>
                </mc:Choice>
                <mc:Fallback>
                  <p:oleObj name="Equation" r:id="rId3" imgW="444240" imgH="253800" progId="Equation.DSMT4">
                    <p:embed/>
                    <p:pic>
                      <p:nvPicPr>
                        <p:cNvPr id="14029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7" name="Object 9"/>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3795" name="Equation" r:id="rId5" imgW="406080" imgH="241200" progId="Equation.DSMT4">
                    <p:embed/>
                  </p:oleObj>
                </mc:Choice>
                <mc:Fallback>
                  <p:oleObj name="Equation" r:id="rId5" imgW="406080" imgH="241200" progId="Equation.DSMT4">
                    <p:embed/>
                    <p:pic>
                      <p:nvPicPr>
                        <p:cNvPr id="14029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8" name="Object 10"/>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3796" name="Equation" r:id="rId7" imgW="177480" imgH="266400" progId="Equation.DSMT4">
                    <p:embed/>
                  </p:oleObj>
                </mc:Choice>
                <mc:Fallback>
                  <p:oleObj name="Equation" r:id="rId7" imgW="177480" imgH="266400" progId="Equation.DSMT4">
                    <p:embed/>
                    <p:pic>
                      <p:nvPicPr>
                        <p:cNvPr id="14029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0300" name="Line 10"/>
          <p:cNvSpPr>
            <a:spLocks noChangeAspect="1" noChangeShapeType="1"/>
          </p:cNvSpPr>
          <p:nvPr/>
        </p:nvSpPr>
        <p:spPr bwMode="auto">
          <a:xfrm flipV="1">
            <a:off x="5181601" y="3581401"/>
            <a:ext cx="1800225" cy="1800225"/>
          </a:xfrm>
          <a:prstGeom prst="line">
            <a:avLst/>
          </a:prstGeom>
          <a:noFill/>
          <a:ln w="47625">
            <a:solidFill>
              <a:schemeClr val="tx1"/>
            </a:solidFill>
            <a:round/>
            <a:headEnd/>
            <a:tailEnd/>
          </a:ln>
        </p:spPr>
        <p:txBody>
          <a:bodyPr/>
          <a:lstStyle/>
          <a:p>
            <a:endParaRPr lang="zh-CN" altLang="en-US"/>
          </a:p>
        </p:txBody>
      </p:sp>
      <p:grpSp>
        <p:nvGrpSpPr>
          <p:cNvPr id="140301" name="组合 29"/>
          <p:cNvGrpSpPr>
            <a:grpSpLocks/>
          </p:cNvGrpSpPr>
          <p:nvPr/>
        </p:nvGrpSpPr>
        <p:grpSpPr bwMode="auto">
          <a:xfrm>
            <a:off x="6477001" y="1295400"/>
            <a:ext cx="2740025" cy="1981200"/>
            <a:chOff x="4953000" y="1295400"/>
            <a:chExt cx="2740025" cy="1981200"/>
          </a:xfrm>
        </p:grpSpPr>
        <p:grpSp>
          <p:nvGrpSpPr>
            <p:cNvPr id="140311" name="Group 11"/>
            <p:cNvGrpSpPr>
              <a:grpSpLocks/>
            </p:cNvGrpSpPr>
            <p:nvPr/>
          </p:nvGrpSpPr>
          <p:grpSpPr bwMode="auto">
            <a:xfrm>
              <a:off x="4953000" y="1295400"/>
              <a:ext cx="2740025" cy="1981200"/>
              <a:chOff x="336" y="864"/>
              <a:chExt cx="1726" cy="1248"/>
            </a:xfrm>
          </p:grpSpPr>
          <p:sp>
            <p:nvSpPr>
              <p:cNvPr id="140313" name="Line 12"/>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0314" name="Line 13"/>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0293" name="Object 5"/>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3797" name="Equation" r:id="rId9" imgW="444240" imgH="253800" progId="Equation.DSMT4">
                      <p:embed/>
                    </p:oleObj>
                  </mc:Choice>
                  <mc:Fallback>
                    <p:oleObj name="Equation" r:id="rId9" imgW="444240" imgH="253800" progId="Equation.DSMT4">
                      <p:embed/>
                      <p:pic>
                        <p:nvPicPr>
                          <p:cNvPr id="1402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4" name="Object 6"/>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3798" name="Equation" r:id="rId10" imgW="406080" imgH="241200" progId="Equation.DSMT4">
                      <p:embed/>
                    </p:oleObj>
                  </mc:Choice>
                  <mc:Fallback>
                    <p:oleObj name="Equation" r:id="rId10" imgW="406080" imgH="241200" progId="Equation.DSMT4">
                      <p:embed/>
                      <p:pic>
                        <p:nvPicPr>
                          <p:cNvPr id="140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5" name="Object 7"/>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3799" name="Equation" r:id="rId11" imgW="177480" imgH="266400" progId="Equation.DSMT4">
                      <p:embed/>
                    </p:oleObj>
                  </mc:Choice>
                  <mc:Fallback>
                    <p:oleObj name="Equation" r:id="rId11" imgW="177480" imgH="266400" progId="Equation.DSMT4">
                      <p:embed/>
                      <p:pic>
                        <p:nvPicPr>
                          <p:cNvPr id="14029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0312" name="Line 17"/>
            <p:cNvSpPr>
              <a:spLocks noChangeShapeType="1"/>
            </p:cNvSpPr>
            <p:nvPr/>
          </p:nvSpPr>
          <p:spPr bwMode="auto">
            <a:xfrm flipV="1">
              <a:off x="5334000" y="2286000"/>
              <a:ext cx="838200" cy="838200"/>
            </a:xfrm>
            <a:prstGeom prst="line">
              <a:avLst/>
            </a:prstGeom>
            <a:noFill/>
            <a:ln w="47625">
              <a:solidFill>
                <a:schemeClr val="tx1"/>
              </a:solidFill>
              <a:round/>
              <a:headEnd/>
              <a:tailEnd/>
            </a:ln>
          </p:spPr>
          <p:txBody>
            <a:bodyPr/>
            <a:lstStyle/>
            <a:p>
              <a:endParaRPr lang="zh-CN" altLang="en-US"/>
            </a:p>
          </p:txBody>
        </p:sp>
      </p:grpSp>
      <p:sp>
        <p:nvSpPr>
          <p:cNvPr id="140302" name="Line 18"/>
          <p:cNvSpPr>
            <a:spLocks noChangeShapeType="1"/>
          </p:cNvSpPr>
          <p:nvPr/>
        </p:nvSpPr>
        <p:spPr bwMode="auto">
          <a:xfrm>
            <a:off x="1524000" y="5562600"/>
            <a:ext cx="9144000" cy="0"/>
          </a:xfrm>
          <a:prstGeom prst="line">
            <a:avLst/>
          </a:prstGeom>
          <a:noFill/>
          <a:ln w="76200" cmpd="tri">
            <a:solidFill>
              <a:schemeClr val="tx1"/>
            </a:solidFill>
            <a:round/>
            <a:headEnd/>
            <a:tailEnd/>
          </a:ln>
        </p:spPr>
        <p:txBody>
          <a:bodyPr/>
          <a:lstStyle/>
          <a:p>
            <a:endParaRPr lang="zh-CN" altLang="en-US"/>
          </a:p>
        </p:txBody>
      </p:sp>
      <p:sp>
        <p:nvSpPr>
          <p:cNvPr id="140303" name="Text Box 19"/>
          <p:cNvSpPr txBox="1">
            <a:spLocks noChangeArrowheads="1"/>
          </p:cNvSpPr>
          <p:nvPr/>
        </p:nvSpPr>
        <p:spPr bwMode="auto">
          <a:xfrm>
            <a:off x="3581400" y="5867401"/>
            <a:ext cx="4876800" cy="588963"/>
          </a:xfrm>
          <a:prstGeom prst="rect">
            <a:avLst/>
          </a:prstGeom>
          <a:solidFill>
            <a:schemeClr val="accent1"/>
          </a:solidFill>
          <a:ln w="9525">
            <a:solidFill>
              <a:schemeClr val="hlink"/>
            </a:solidFill>
            <a:miter lim="800000"/>
            <a:headEnd/>
            <a:tailEnd/>
          </a:ln>
        </p:spPr>
        <p:txBody>
          <a:bodyPr>
            <a:spAutoFit/>
          </a:bodyPr>
          <a:lstStyle/>
          <a:p>
            <a:pPr>
              <a:spcBef>
                <a:spcPct val="50000"/>
              </a:spcBef>
            </a:pPr>
            <a:r>
              <a:rPr lang="zh-CN" altLang="en-US" sz="3200" b="1">
                <a:latin typeface="Comic Sans MS" pitchFamily="66" charset="0"/>
                <a:ea typeface="楷体_GB2312" pitchFamily="49" charset="-122"/>
              </a:rPr>
              <a:t>买权多头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卖权空头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多头</a:t>
            </a:r>
          </a:p>
        </p:txBody>
      </p:sp>
      <p:grpSp>
        <p:nvGrpSpPr>
          <p:cNvPr id="140304" name="Group 20"/>
          <p:cNvGrpSpPr>
            <a:grpSpLocks/>
          </p:cNvGrpSpPr>
          <p:nvPr/>
        </p:nvGrpSpPr>
        <p:grpSpPr bwMode="auto">
          <a:xfrm>
            <a:off x="4800601" y="3576638"/>
            <a:ext cx="2740025" cy="1981200"/>
            <a:chOff x="336" y="864"/>
            <a:chExt cx="1726" cy="1248"/>
          </a:xfrm>
        </p:grpSpPr>
        <p:sp>
          <p:nvSpPr>
            <p:cNvPr id="140309" name="Line 21"/>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0310" name="Line 22"/>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0290" name="Object 2"/>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3800" name="Equation" r:id="rId12" imgW="444240" imgH="253800" progId="Equation.DSMT4">
                    <p:embed/>
                  </p:oleObj>
                </mc:Choice>
                <mc:Fallback>
                  <p:oleObj name="Equation" r:id="rId12" imgW="444240" imgH="253800" progId="Equation.DSMT4">
                    <p:embed/>
                    <p:pic>
                      <p:nvPicPr>
                        <p:cNvPr id="1402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1" name="Object 3"/>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3801" name="Equation" r:id="rId13" imgW="406080" imgH="241200" progId="Equation.DSMT4">
                    <p:embed/>
                  </p:oleObj>
                </mc:Choice>
                <mc:Fallback>
                  <p:oleObj name="Equation" r:id="rId13" imgW="406080" imgH="241200" progId="Equation.DSMT4">
                    <p:embed/>
                    <p:pic>
                      <p:nvPicPr>
                        <p:cNvPr id="1402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2" name="Object 4"/>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3802" name="Equation" r:id="rId14" imgW="177480" imgH="266400" progId="Equation.DSMT4">
                    <p:embed/>
                  </p:oleObj>
                </mc:Choice>
                <mc:Fallback>
                  <p:oleObj name="Equation" r:id="rId14" imgW="177480" imgH="266400" progId="Equation.DSMT4">
                    <p:embed/>
                    <p:pic>
                      <p:nvPicPr>
                        <p:cNvPr id="14029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0305" name="Line 26"/>
          <p:cNvSpPr>
            <a:spLocks noChangeShapeType="1"/>
          </p:cNvSpPr>
          <p:nvPr/>
        </p:nvSpPr>
        <p:spPr bwMode="auto">
          <a:xfrm flipV="1">
            <a:off x="3733800" y="1447800"/>
            <a:ext cx="838200" cy="838200"/>
          </a:xfrm>
          <a:prstGeom prst="line">
            <a:avLst/>
          </a:prstGeom>
          <a:noFill/>
          <a:ln w="47625">
            <a:solidFill>
              <a:schemeClr val="tx1"/>
            </a:solidFill>
            <a:round/>
            <a:headEnd/>
            <a:tailEnd/>
          </a:ln>
        </p:spPr>
        <p:txBody>
          <a:bodyPr/>
          <a:lstStyle/>
          <a:p>
            <a:endParaRPr lang="zh-CN" altLang="en-US"/>
          </a:p>
        </p:txBody>
      </p:sp>
      <p:sp>
        <p:nvSpPr>
          <p:cNvPr id="140306" name="Text Box 27"/>
          <p:cNvSpPr txBox="1">
            <a:spLocks noChangeArrowheads="1"/>
          </p:cNvSpPr>
          <p:nvPr/>
        </p:nvSpPr>
        <p:spPr bwMode="auto">
          <a:xfrm>
            <a:off x="5486400" y="19812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40307" name="Text Box 31"/>
          <p:cNvSpPr txBox="1">
            <a:spLocks noChangeArrowheads="1"/>
          </p:cNvSpPr>
          <p:nvPr/>
        </p:nvSpPr>
        <p:spPr bwMode="auto">
          <a:xfrm>
            <a:off x="3124200" y="41148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40308" name="矩形 28"/>
          <p:cNvSpPr>
            <a:spLocks noChangeArrowheads="1"/>
          </p:cNvSpPr>
          <p:nvPr/>
        </p:nvSpPr>
        <p:spPr bwMode="auto">
          <a:xfrm>
            <a:off x="2424114" y="476251"/>
            <a:ext cx="309562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积木分析法</a:t>
            </a:r>
            <a:endParaRPr lang="zh-CN" altLang="en-US" sz="3600"/>
          </a:p>
        </p:txBody>
      </p:sp>
    </p:spTree>
    <p:extLst>
      <p:ext uri="{BB962C8B-B14F-4D97-AF65-F5344CB8AC3E}">
        <p14:creationId xmlns:p14="http://schemas.microsoft.com/office/powerpoint/2010/main" val="12174934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23" name="Group 3"/>
          <p:cNvGrpSpPr>
            <a:grpSpLocks/>
          </p:cNvGrpSpPr>
          <p:nvPr/>
        </p:nvGrpSpPr>
        <p:grpSpPr bwMode="auto">
          <a:xfrm>
            <a:off x="2514601" y="1295400"/>
            <a:ext cx="2740025" cy="1981200"/>
            <a:chOff x="336" y="864"/>
            <a:chExt cx="1726" cy="1248"/>
          </a:xfrm>
        </p:grpSpPr>
        <p:sp>
          <p:nvSpPr>
            <p:cNvPr id="141338" name="Line 4"/>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1339" name="Line 5"/>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1320" name="Object 8"/>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4818" name="Equation" r:id="rId3" imgW="444240" imgH="253800" progId="Equation.DSMT4">
                    <p:embed/>
                  </p:oleObj>
                </mc:Choice>
                <mc:Fallback>
                  <p:oleObj name="Equation" r:id="rId3" imgW="444240" imgH="253800" progId="Equation.DSMT4">
                    <p:embed/>
                    <p:pic>
                      <p:nvPicPr>
                        <p:cNvPr id="14132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1" name="Object 9"/>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4819" name="Equation" r:id="rId5" imgW="406080" imgH="241200" progId="Equation.DSMT4">
                    <p:embed/>
                  </p:oleObj>
                </mc:Choice>
                <mc:Fallback>
                  <p:oleObj name="Equation" r:id="rId5" imgW="406080" imgH="241200" progId="Equation.DSMT4">
                    <p:embed/>
                    <p:pic>
                      <p:nvPicPr>
                        <p:cNvPr id="14132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22" name="Object 10"/>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4820" name="Equation" r:id="rId7" imgW="177480" imgH="266400" progId="Equation.DSMT4">
                    <p:embed/>
                  </p:oleObj>
                </mc:Choice>
                <mc:Fallback>
                  <p:oleObj name="Equation" r:id="rId7" imgW="177480" imgH="266400" progId="Equation.DSMT4">
                    <p:embed/>
                    <p:pic>
                      <p:nvPicPr>
                        <p:cNvPr id="14132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1324" name="Line 9"/>
          <p:cNvSpPr>
            <a:spLocks noChangeAspect="1" noChangeShapeType="1"/>
          </p:cNvSpPr>
          <p:nvPr/>
        </p:nvSpPr>
        <p:spPr bwMode="auto">
          <a:xfrm rot="5400000" flipV="1">
            <a:off x="5105401" y="3657601"/>
            <a:ext cx="1800225" cy="1800225"/>
          </a:xfrm>
          <a:prstGeom prst="line">
            <a:avLst/>
          </a:prstGeom>
          <a:noFill/>
          <a:ln w="47625">
            <a:solidFill>
              <a:schemeClr val="tx1"/>
            </a:solidFill>
            <a:round/>
            <a:headEnd/>
            <a:tailEnd/>
          </a:ln>
        </p:spPr>
        <p:txBody>
          <a:bodyPr/>
          <a:lstStyle/>
          <a:p>
            <a:endParaRPr lang="zh-CN" altLang="en-US"/>
          </a:p>
        </p:txBody>
      </p:sp>
      <p:grpSp>
        <p:nvGrpSpPr>
          <p:cNvPr id="141325" name="Group 10"/>
          <p:cNvGrpSpPr>
            <a:grpSpLocks/>
          </p:cNvGrpSpPr>
          <p:nvPr/>
        </p:nvGrpSpPr>
        <p:grpSpPr bwMode="auto">
          <a:xfrm>
            <a:off x="6477001" y="1295400"/>
            <a:ext cx="2740025" cy="1981200"/>
            <a:chOff x="336" y="864"/>
            <a:chExt cx="1726" cy="1248"/>
          </a:xfrm>
        </p:grpSpPr>
        <p:sp>
          <p:nvSpPr>
            <p:cNvPr id="141336" name="Line 11"/>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1337" name="Line 12"/>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1317" name="Object 5"/>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4821" name="Equation" r:id="rId9" imgW="444240" imgH="253800" progId="Equation.DSMT4">
                    <p:embed/>
                  </p:oleObj>
                </mc:Choice>
                <mc:Fallback>
                  <p:oleObj name="Equation" r:id="rId9" imgW="444240" imgH="253800" progId="Equation.DSMT4">
                    <p:embed/>
                    <p:pic>
                      <p:nvPicPr>
                        <p:cNvPr id="14131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8" name="Object 6"/>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4822" name="Equation" r:id="rId10" imgW="406080" imgH="241200" progId="Equation.DSMT4">
                    <p:embed/>
                  </p:oleObj>
                </mc:Choice>
                <mc:Fallback>
                  <p:oleObj name="Equation" r:id="rId10" imgW="406080" imgH="241200" progId="Equation.DSMT4">
                    <p:embed/>
                    <p:pic>
                      <p:nvPicPr>
                        <p:cNvPr id="1413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9" name="Object 7"/>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4823" name="Equation" r:id="rId11" imgW="177480" imgH="266400" progId="Equation.DSMT4">
                    <p:embed/>
                  </p:oleObj>
                </mc:Choice>
                <mc:Fallback>
                  <p:oleObj name="Equation" r:id="rId11" imgW="177480" imgH="266400" progId="Equation.DSMT4">
                    <p:embed/>
                    <p:pic>
                      <p:nvPicPr>
                        <p:cNvPr id="14131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1326" name="Line 16"/>
          <p:cNvSpPr>
            <a:spLocks noChangeShapeType="1"/>
          </p:cNvSpPr>
          <p:nvPr/>
        </p:nvSpPr>
        <p:spPr bwMode="auto">
          <a:xfrm rot="5400000" flipV="1">
            <a:off x="6858000" y="1468438"/>
            <a:ext cx="838200" cy="838200"/>
          </a:xfrm>
          <a:prstGeom prst="line">
            <a:avLst/>
          </a:prstGeom>
          <a:noFill/>
          <a:ln w="47625">
            <a:solidFill>
              <a:schemeClr val="tx1"/>
            </a:solidFill>
            <a:round/>
            <a:headEnd/>
            <a:tailEnd/>
          </a:ln>
        </p:spPr>
        <p:txBody>
          <a:bodyPr/>
          <a:lstStyle/>
          <a:p>
            <a:endParaRPr lang="zh-CN" altLang="en-US"/>
          </a:p>
        </p:txBody>
      </p:sp>
      <p:sp>
        <p:nvSpPr>
          <p:cNvPr id="141327" name="Line 17"/>
          <p:cNvSpPr>
            <a:spLocks noChangeShapeType="1"/>
          </p:cNvSpPr>
          <p:nvPr/>
        </p:nvSpPr>
        <p:spPr bwMode="auto">
          <a:xfrm>
            <a:off x="1524000" y="5562600"/>
            <a:ext cx="9144000" cy="0"/>
          </a:xfrm>
          <a:prstGeom prst="line">
            <a:avLst/>
          </a:prstGeom>
          <a:noFill/>
          <a:ln w="76200" cmpd="tri">
            <a:solidFill>
              <a:schemeClr val="tx1"/>
            </a:solidFill>
            <a:round/>
            <a:headEnd/>
            <a:tailEnd/>
          </a:ln>
        </p:spPr>
        <p:txBody>
          <a:bodyPr/>
          <a:lstStyle/>
          <a:p>
            <a:endParaRPr lang="zh-CN" altLang="en-US"/>
          </a:p>
        </p:txBody>
      </p:sp>
      <p:sp>
        <p:nvSpPr>
          <p:cNvPr id="141328" name="Text Box 18"/>
          <p:cNvSpPr txBox="1">
            <a:spLocks noChangeArrowheads="1"/>
          </p:cNvSpPr>
          <p:nvPr/>
        </p:nvSpPr>
        <p:spPr bwMode="auto">
          <a:xfrm>
            <a:off x="3581400" y="5867401"/>
            <a:ext cx="4876800" cy="588963"/>
          </a:xfrm>
          <a:prstGeom prst="rect">
            <a:avLst/>
          </a:prstGeom>
          <a:solidFill>
            <a:schemeClr val="accent1"/>
          </a:solidFill>
          <a:ln w="9525">
            <a:solidFill>
              <a:schemeClr val="hlink"/>
            </a:solidFill>
            <a:miter lim="800000"/>
            <a:headEnd/>
            <a:tailEnd/>
          </a:ln>
        </p:spPr>
        <p:txBody>
          <a:bodyPr>
            <a:spAutoFit/>
          </a:bodyPr>
          <a:lstStyle/>
          <a:p>
            <a:pPr>
              <a:spcBef>
                <a:spcPct val="50000"/>
              </a:spcBef>
            </a:pPr>
            <a:r>
              <a:rPr lang="zh-CN" altLang="en-US" sz="3200" b="1">
                <a:latin typeface="Comic Sans MS" pitchFamily="66" charset="0"/>
                <a:ea typeface="楷体_GB2312" pitchFamily="49" charset="-122"/>
              </a:rPr>
              <a:t>买权空头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卖权多头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空头</a:t>
            </a:r>
          </a:p>
        </p:txBody>
      </p:sp>
      <p:grpSp>
        <p:nvGrpSpPr>
          <p:cNvPr id="141329" name="Group 19"/>
          <p:cNvGrpSpPr>
            <a:grpSpLocks/>
          </p:cNvGrpSpPr>
          <p:nvPr/>
        </p:nvGrpSpPr>
        <p:grpSpPr bwMode="auto">
          <a:xfrm>
            <a:off x="4800601" y="3576638"/>
            <a:ext cx="2740025" cy="1981200"/>
            <a:chOff x="336" y="864"/>
            <a:chExt cx="1726" cy="1248"/>
          </a:xfrm>
        </p:grpSpPr>
        <p:sp>
          <p:nvSpPr>
            <p:cNvPr id="141334" name="Line 20"/>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1335" name="Line 21"/>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1314" name="Object 2"/>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4824" name="Equation" r:id="rId12" imgW="444240" imgH="253800" progId="Equation.DSMT4">
                    <p:embed/>
                  </p:oleObj>
                </mc:Choice>
                <mc:Fallback>
                  <p:oleObj name="Equation" r:id="rId12" imgW="444240" imgH="253800" progId="Equation.DSMT4">
                    <p:embed/>
                    <p:pic>
                      <p:nvPicPr>
                        <p:cNvPr id="1413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5" name="Object 3"/>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4825" name="Equation" r:id="rId13" imgW="406080" imgH="241200" progId="Equation.DSMT4">
                    <p:embed/>
                  </p:oleObj>
                </mc:Choice>
                <mc:Fallback>
                  <p:oleObj name="Equation" r:id="rId13" imgW="406080" imgH="241200" progId="Equation.DSMT4">
                    <p:embed/>
                    <p:pic>
                      <p:nvPicPr>
                        <p:cNvPr id="14131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4826" name="Equation" r:id="rId14" imgW="177480" imgH="266400" progId="Equation.DSMT4">
                    <p:embed/>
                  </p:oleObj>
                </mc:Choice>
                <mc:Fallback>
                  <p:oleObj name="Equation" r:id="rId14" imgW="177480" imgH="266400" progId="Equation.DSMT4">
                    <p:embed/>
                    <p:pic>
                      <p:nvPicPr>
                        <p:cNvPr id="14131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1330" name="Line 25"/>
          <p:cNvSpPr>
            <a:spLocks noChangeShapeType="1"/>
          </p:cNvSpPr>
          <p:nvPr/>
        </p:nvSpPr>
        <p:spPr bwMode="auto">
          <a:xfrm rot="5400000" flipV="1">
            <a:off x="3733800" y="2286000"/>
            <a:ext cx="838200" cy="838200"/>
          </a:xfrm>
          <a:prstGeom prst="line">
            <a:avLst/>
          </a:prstGeom>
          <a:noFill/>
          <a:ln w="47625">
            <a:solidFill>
              <a:schemeClr val="tx1"/>
            </a:solidFill>
            <a:round/>
            <a:headEnd/>
            <a:tailEnd/>
          </a:ln>
        </p:spPr>
        <p:txBody>
          <a:bodyPr/>
          <a:lstStyle/>
          <a:p>
            <a:endParaRPr lang="zh-CN" altLang="en-US"/>
          </a:p>
        </p:txBody>
      </p:sp>
      <p:sp>
        <p:nvSpPr>
          <p:cNvPr id="141331" name="Text Box 26"/>
          <p:cNvSpPr txBox="1">
            <a:spLocks noChangeArrowheads="1"/>
          </p:cNvSpPr>
          <p:nvPr/>
        </p:nvSpPr>
        <p:spPr bwMode="auto">
          <a:xfrm>
            <a:off x="5486400" y="19812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41332" name="Text Box 27"/>
          <p:cNvSpPr txBox="1">
            <a:spLocks noChangeArrowheads="1"/>
          </p:cNvSpPr>
          <p:nvPr/>
        </p:nvSpPr>
        <p:spPr bwMode="auto">
          <a:xfrm>
            <a:off x="3124200" y="41148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41333" name="矩形 28"/>
          <p:cNvSpPr>
            <a:spLocks noChangeArrowheads="1"/>
          </p:cNvSpPr>
          <p:nvPr/>
        </p:nvSpPr>
        <p:spPr bwMode="auto">
          <a:xfrm>
            <a:off x="2424114" y="476251"/>
            <a:ext cx="309562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积木分析法</a:t>
            </a:r>
            <a:endParaRPr lang="zh-CN" altLang="en-US" sz="3600"/>
          </a:p>
        </p:txBody>
      </p:sp>
    </p:spTree>
    <p:extLst>
      <p:ext uri="{BB962C8B-B14F-4D97-AF65-F5344CB8AC3E}">
        <p14:creationId xmlns:p14="http://schemas.microsoft.com/office/powerpoint/2010/main" val="793255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3"/>
          <p:cNvSpPr>
            <a:spLocks noGrp="1" noChangeArrowheads="1"/>
          </p:cNvSpPr>
          <p:nvPr>
            <p:ph type="body" idx="1"/>
          </p:nvPr>
        </p:nvSpPr>
        <p:spPr>
          <a:xfrm>
            <a:off x="1774825" y="1341439"/>
            <a:ext cx="8497888" cy="4873625"/>
          </a:xfrm>
        </p:spPr>
        <p:txBody>
          <a:bodyPr/>
          <a:lstStyle/>
          <a:p>
            <a:pPr eaLnBrk="1" hangingPunct="1"/>
            <a:r>
              <a:rPr lang="zh-CN" altLang="en-US" b="1" smtClean="0">
                <a:latin typeface="华文细黑" pitchFamily="2" charset="-122"/>
                <a:ea typeface="华文细黑" pitchFamily="2" charset="-122"/>
              </a:rPr>
              <a:t>期权分类</a:t>
            </a:r>
          </a:p>
          <a:p>
            <a:pPr lvl="1" eaLnBrk="1" hangingPunct="1"/>
            <a:r>
              <a:rPr lang="zh-CN" altLang="en-US" b="1">
                <a:latin typeface="华文细黑" pitchFamily="2" charset="-122"/>
                <a:ea typeface="华文细黑" pitchFamily="2" charset="-122"/>
              </a:rPr>
              <a:t>场内期权与场外期权</a:t>
            </a:r>
          </a:p>
          <a:p>
            <a:pPr lvl="2" eaLnBrk="1" hangingPunct="1"/>
            <a:r>
              <a:rPr lang="zh-CN" altLang="en-US" b="1" smtClean="0">
                <a:latin typeface="华文细黑" pitchFamily="2" charset="-122"/>
                <a:ea typeface="华文细黑" pitchFamily="2" charset="-122"/>
              </a:rPr>
              <a:t>场内期权－交易所交易期权，交易所上市期权。集中性</a:t>
            </a:r>
            <a:endParaRPr lang="en-US" altLang="zh-CN" b="1" smtClean="0">
              <a:latin typeface="华文细黑" pitchFamily="2" charset="-122"/>
              <a:ea typeface="华文细黑" pitchFamily="2" charset="-122"/>
            </a:endParaRPr>
          </a:p>
          <a:p>
            <a:pPr lvl="2" eaLnBrk="1" hangingPunct="1">
              <a:buFont typeface="Wingdings" pitchFamily="2" charset="2"/>
              <a:buNone/>
            </a:pPr>
            <a:r>
              <a:rPr lang="zh-CN" altLang="en-US" b="1" smtClean="0">
                <a:latin typeface="华文细黑" pitchFamily="2" charset="-122"/>
                <a:ea typeface="华文细黑" pitchFamily="2" charset="-122"/>
              </a:rPr>
              <a:t>的金融期货市场或金融期权市场进行的标准化的金融期</a:t>
            </a:r>
            <a:endParaRPr lang="en-US" altLang="zh-CN" b="1" smtClean="0">
              <a:latin typeface="华文细黑" pitchFamily="2" charset="-122"/>
              <a:ea typeface="华文细黑" pitchFamily="2" charset="-122"/>
            </a:endParaRPr>
          </a:p>
          <a:p>
            <a:pPr lvl="2" eaLnBrk="1" hangingPunct="1">
              <a:buFont typeface="Wingdings" pitchFamily="2" charset="2"/>
              <a:buNone/>
            </a:pPr>
            <a:r>
              <a:rPr lang="zh-CN" altLang="en-US" b="1" smtClean="0">
                <a:latin typeface="华文细黑" pitchFamily="2" charset="-122"/>
                <a:ea typeface="华文细黑" pitchFamily="2" charset="-122"/>
              </a:rPr>
              <a:t>权合约的交易。</a:t>
            </a:r>
          </a:p>
          <a:p>
            <a:pPr lvl="2" eaLnBrk="1" hangingPunct="1"/>
            <a:r>
              <a:rPr lang="zh-CN" altLang="en-US" b="1" smtClean="0">
                <a:latin typeface="华文细黑" pitchFamily="2" charset="-122"/>
                <a:ea typeface="华文细黑" pitchFamily="2" charset="-122"/>
              </a:rPr>
              <a:t>场外期权－非交易所交易期权</a:t>
            </a:r>
          </a:p>
          <a:p>
            <a:pPr lvl="1" eaLnBrk="1" hangingPunct="1"/>
            <a:r>
              <a:rPr lang="zh-CN" altLang="en-US" b="1">
                <a:latin typeface="华文细黑" pitchFamily="2" charset="-122"/>
                <a:ea typeface="华文细黑" pitchFamily="2" charset="-122"/>
              </a:rPr>
              <a:t>现货期权与期货期权</a:t>
            </a:r>
          </a:p>
          <a:p>
            <a:pPr lvl="1" eaLnBrk="1" hangingPunct="1"/>
            <a:r>
              <a:rPr lang="zh-CN" altLang="en-US" b="1">
                <a:latin typeface="华文细黑" pitchFamily="2" charset="-122"/>
                <a:ea typeface="华文细黑" pitchFamily="2" charset="-122"/>
              </a:rPr>
              <a:t>有担保期权与无担保期权</a:t>
            </a:r>
          </a:p>
          <a:p>
            <a:pPr lvl="2" eaLnBrk="1" hangingPunct="1"/>
            <a:r>
              <a:rPr lang="zh-CN" altLang="en-US" b="1" smtClean="0">
                <a:latin typeface="华文细黑" pitchFamily="2" charset="-122"/>
                <a:ea typeface="华文细黑" pitchFamily="2" charset="-122"/>
              </a:rPr>
              <a:t>有标的资产，风险固定</a:t>
            </a:r>
          </a:p>
          <a:p>
            <a:pPr lvl="2" eaLnBrk="1" hangingPunct="1"/>
            <a:r>
              <a:rPr lang="zh-CN" altLang="en-US" b="1" smtClean="0">
                <a:latin typeface="华文细黑" pitchFamily="2" charset="-122"/>
                <a:ea typeface="华文细黑" pitchFamily="2" charset="-122"/>
              </a:rPr>
              <a:t>无标的资产，风险无限（如指数期权）</a:t>
            </a:r>
          </a:p>
        </p:txBody>
      </p:sp>
      <p:sp>
        <p:nvSpPr>
          <p:cNvPr id="5"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期权概述</a:t>
            </a:r>
          </a:p>
        </p:txBody>
      </p:sp>
    </p:spTree>
    <p:extLst>
      <p:ext uri="{BB962C8B-B14F-4D97-AF65-F5344CB8AC3E}">
        <p14:creationId xmlns:p14="http://schemas.microsoft.com/office/powerpoint/2010/main" val="3381027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0242">
                                            <p:txEl>
                                              <p:pRg st="6" end="6"/>
                                            </p:txEl>
                                          </p:spTgt>
                                        </p:tgtEl>
                                        <p:attrNameLst>
                                          <p:attrName>style.visibility</p:attrName>
                                        </p:attrNameLst>
                                      </p:cBhvr>
                                      <p:to>
                                        <p:strVal val="visible"/>
                                      </p:to>
                                    </p:set>
                                    <p:animEffect transition="in" filter="blinds(horizontal)">
                                      <p:cBhvr>
                                        <p:cTn id="7" dur="500"/>
                                        <p:tgtEl>
                                          <p:spTgt spid="650242">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0242">
                                            <p:txEl>
                                              <p:pRg st="7" end="7"/>
                                            </p:txEl>
                                          </p:spTgt>
                                        </p:tgtEl>
                                        <p:attrNameLst>
                                          <p:attrName>style.visibility</p:attrName>
                                        </p:attrNameLst>
                                      </p:cBhvr>
                                      <p:to>
                                        <p:strVal val="visible"/>
                                      </p:to>
                                    </p:set>
                                    <p:animEffect transition="in" filter="blinds(horizontal)">
                                      <p:cBhvr>
                                        <p:cTn id="10" dur="500"/>
                                        <p:tgtEl>
                                          <p:spTgt spid="650242">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50242">
                                            <p:txEl>
                                              <p:pRg st="8" end="8"/>
                                            </p:txEl>
                                          </p:spTgt>
                                        </p:tgtEl>
                                        <p:attrNameLst>
                                          <p:attrName>style.visibility</p:attrName>
                                        </p:attrNameLst>
                                      </p:cBhvr>
                                      <p:to>
                                        <p:strVal val="visible"/>
                                      </p:to>
                                    </p:set>
                                    <p:animEffect transition="in" filter="blinds(horizontal)">
                                      <p:cBhvr>
                                        <p:cTn id="13" dur="500"/>
                                        <p:tgtEl>
                                          <p:spTgt spid="650242">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50242">
                                            <p:txEl>
                                              <p:pRg st="9" end="9"/>
                                            </p:txEl>
                                          </p:spTgt>
                                        </p:tgtEl>
                                        <p:attrNameLst>
                                          <p:attrName>style.visibility</p:attrName>
                                        </p:attrNameLst>
                                      </p:cBhvr>
                                      <p:to>
                                        <p:strVal val="visible"/>
                                      </p:to>
                                    </p:set>
                                    <p:animEffect transition="in" filter="blinds(horizontal)">
                                      <p:cBhvr>
                                        <p:cTn id="16" dur="500"/>
                                        <p:tgtEl>
                                          <p:spTgt spid="65024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7" name="Line 17"/>
          <p:cNvSpPr>
            <a:spLocks noChangeShapeType="1"/>
          </p:cNvSpPr>
          <p:nvPr/>
        </p:nvSpPr>
        <p:spPr bwMode="auto">
          <a:xfrm>
            <a:off x="1524000" y="5562600"/>
            <a:ext cx="9144000" cy="0"/>
          </a:xfrm>
          <a:prstGeom prst="line">
            <a:avLst/>
          </a:prstGeom>
          <a:noFill/>
          <a:ln w="76200" cmpd="tri">
            <a:solidFill>
              <a:schemeClr val="tx1"/>
            </a:solidFill>
            <a:round/>
            <a:headEnd/>
            <a:tailEnd/>
          </a:ln>
        </p:spPr>
        <p:txBody>
          <a:bodyPr/>
          <a:lstStyle/>
          <a:p>
            <a:endParaRPr lang="zh-CN" altLang="en-US"/>
          </a:p>
        </p:txBody>
      </p:sp>
      <p:sp>
        <p:nvSpPr>
          <p:cNvPr id="77842" name="Text Box 18"/>
          <p:cNvSpPr txBox="1">
            <a:spLocks noChangeArrowheads="1"/>
          </p:cNvSpPr>
          <p:nvPr/>
        </p:nvSpPr>
        <p:spPr bwMode="auto">
          <a:xfrm>
            <a:off x="3648075" y="5732464"/>
            <a:ext cx="4876800" cy="585787"/>
          </a:xfrm>
          <a:prstGeom prst="rect">
            <a:avLst/>
          </a:prstGeom>
          <a:solidFill>
            <a:schemeClr val="accent1"/>
          </a:solidFill>
          <a:ln w="9525">
            <a:solidFill>
              <a:schemeClr val="hlink"/>
            </a:solidFill>
            <a:miter lim="800000"/>
            <a:headEnd/>
            <a:tailEnd/>
          </a:ln>
        </p:spPr>
        <p:txBody>
          <a:bodyPr>
            <a:spAutoFit/>
          </a:bodyPr>
          <a:lstStyle/>
          <a:p>
            <a:pPr>
              <a:spcBef>
                <a:spcPct val="50000"/>
              </a:spcBef>
            </a:pPr>
            <a:r>
              <a:rPr lang="zh-CN" altLang="en-US" sz="3200" b="1">
                <a:latin typeface="Comic Sans MS" pitchFamily="66" charset="0"/>
                <a:ea typeface="楷体_GB2312" pitchFamily="49" charset="-122"/>
              </a:rPr>
              <a:t>空头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卖权空头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买权空头</a:t>
            </a:r>
          </a:p>
        </p:txBody>
      </p:sp>
      <p:grpSp>
        <p:nvGrpSpPr>
          <p:cNvPr id="2" name="组合 27"/>
          <p:cNvGrpSpPr>
            <a:grpSpLocks/>
          </p:cNvGrpSpPr>
          <p:nvPr/>
        </p:nvGrpSpPr>
        <p:grpSpPr bwMode="auto">
          <a:xfrm>
            <a:off x="2351089" y="1341438"/>
            <a:ext cx="2740025" cy="1981200"/>
            <a:chOff x="3276600" y="3576638"/>
            <a:chExt cx="2740025" cy="1981200"/>
          </a:xfrm>
        </p:grpSpPr>
        <p:sp>
          <p:nvSpPr>
            <p:cNvPr id="142363" name="Line 9"/>
            <p:cNvSpPr>
              <a:spLocks noChangeAspect="1" noChangeShapeType="1"/>
            </p:cNvSpPr>
            <p:nvPr/>
          </p:nvSpPr>
          <p:spPr bwMode="auto">
            <a:xfrm rot="5400000" flipV="1">
              <a:off x="3581400" y="3657600"/>
              <a:ext cx="1800225" cy="1800225"/>
            </a:xfrm>
            <a:prstGeom prst="line">
              <a:avLst/>
            </a:prstGeom>
            <a:noFill/>
            <a:ln w="47625">
              <a:solidFill>
                <a:schemeClr val="tx1"/>
              </a:solidFill>
              <a:round/>
              <a:headEnd/>
              <a:tailEnd/>
            </a:ln>
          </p:spPr>
          <p:txBody>
            <a:bodyPr/>
            <a:lstStyle/>
            <a:p>
              <a:endParaRPr lang="zh-CN" altLang="en-US"/>
            </a:p>
          </p:txBody>
        </p:sp>
        <p:grpSp>
          <p:nvGrpSpPr>
            <p:cNvPr id="142364" name="Group 19"/>
            <p:cNvGrpSpPr>
              <a:grpSpLocks/>
            </p:cNvGrpSpPr>
            <p:nvPr/>
          </p:nvGrpSpPr>
          <p:grpSpPr bwMode="auto">
            <a:xfrm>
              <a:off x="3276600" y="3576638"/>
              <a:ext cx="2740025" cy="1981200"/>
              <a:chOff x="336" y="864"/>
              <a:chExt cx="1726" cy="1248"/>
            </a:xfrm>
          </p:grpSpPr>
          <p:sp>
            <p:nvSpPr>
              <p:cNvPr id="142365" name="Line 20"/>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2366" name="Line 21"/>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2344" name="Object 2"/>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5842" name="Equation" r:id="rId3" imgW="444240" imgH="253800" progId="Equation.DSMT4">
                      <p:embed/>
                    </p:oleObj>
                  </mc:Choice>
                  <mc:Fallback>
                    <p:oleObj name="Equation" r:id="rId3" imgW="444240" imgH="253800" progId="Equation.DSMT4">
                      <p:embed/>
                      <p:pic>
                        <p:nvPicPr>
                          <p:cNvPr id="14234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5" name="Object 3"/>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5843" name="Equation" r:id="rId5" imgW="406080" imgH="241200" progId="Equation.DSMT4">
                      <p:embed/>
                    </p:oleObj>
                  </mc:Choice>
                  <mc:Fallback>
                    <p:oleObj name="Equation" r:id="rId5" imgW="406080" imgH="241200" progId="Equation.DSMT4">
                      <p:embed/>
                      <p:pic>
                        <p:nvPicPr>
                          <p:cNvPr id="14234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6" name="Object 4"/>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5844" name="Equation" r:id="rId7" imgW="177480" imgH="266400" progId="Equation.DSMT4">
                      <p:embed/>
                    </p:oleObj>
                  </mc:Choice>
                  <mc:Fallback>
                    <p:oleObj name="Equation" r:id="rId7" imgW="177480" imgH="266400" progId="Equation.DSMT4">
                      <p:embed/>
                      <p:pic>
                        <p:nvPicPr>
                          <p:cNvPr id="14234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4" name="组合 29"/>
          <p:cNvGrpSpPr>
            <a:grpSpLocks/>
          </p:cNvGrpSpPr>
          <p:nvPr/>
        </p:nvGrpSpPr>
        <p:grpSpPr bwMode="auto">
          <a:xfrm>
            <a:off x="4656139" y="3357563"/>
            <a:ext cx="2740025" cy="1981200"/>
            <a:chOff x="990600" y="1295400"/>
            <a:chExt cx="2740025" cy="1981200"/>
          </a:xfrm>
        </p:grpSpPr>
        <p:grpSp>
          <p:nvGrpSpPr>
            <p:cNvPr id="142359" name="Group 3"/>
            <p:cNvGrpSpPr>
              <a:grpSpLocks/>
            </p:cNvGrpSpPr>
            <p:nvPr/>
          </p:nvGrpSpPr>
          <p:grpSpPr bwMode="auto">
            <a:xfrm>
              <a:off x="990600" y="1295400"/>
              <a:ext cx="2740025" cy="1981200"/>
              <a:chOff x="336" y="864"/>
              <a:chExt cx="1726" cy="1248"/>
            </a:xfrm>
          </p:grpSpPr>
          <p:sp>
            <p:nvSpPr>
              <p:cNvPr id="142361" name="Line 4"/>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2362" name="Line 5"/>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2341" name="Object 8"/>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5845" name="Equation" r:id="rId9" imgW="444240" imgH="253800" progId="Equation.DSMT4">
                      <p:embed/>
                    </p:oleObj>
                  </mc:Choice>
                  <mc:Fallback>
                    <p:oleObj name="Equation" r:id="rId9" imgW="444240" imgH="253800" progId="Equation.DSMT4">
                      <p:embed/>
                      <p:pic>
                        <p:nvPicPr>
                          <p:cNvPr id="14234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2" name="Object 9"/>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5846" name="Equation" r:id="rId10" imgW="406080" imgH="241200" progId="Equation.DSMT4">
                      <p:embed/>
                    </p:oleObj>
                  </mc:Choice>
                  <mc:Fallback>
                    <p:oleObj name="Equation" r:id="rId10" imgW="406080" imgH="241200" progId="Equation.DSMT4">
                      <p:embed/>
                      <p:pic>
                        <p:nvPicPr>
                          <p:cNvPr id="142342"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3" name="Object 10"/>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5847" name="Equation" r:id="rId11" imgW="177480" imgH="266400" progId="Equation.DSMT4">
                      <p:embed/>
                    </p:oleObj>
                  </mc:Choice>
                  <mc:Fallback>
                    <p:oleObj name="Equation" r:id="rId11" imgW="177480" imgH="266400" progId="Equation.DSMT4">
                      <p:embed/>
                      <p:pic>
                        <p:nvPicPr>
                          <p:cNvPr id="142343"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2360" name="Line 25"/>
            <p:cNvSpPr>
              <a:spLocks noChangeShapeType="1"/>
            </p:cNvSpPr>
            <p:nvPr/>
          </p:nvSpPr>
          <p:spPr bwMode="auto">
            <a:xfrm rot="5400000" flipV="1">
              <a:off x="2209800" y="2286000"/>
              <a:ext cx="838200" cy="838200"/>
            </a:xfrm>
            <a:prstGeom prst="line">
              <a:avLst/>
            </a:prstGeom>
            <a:noFill/>
            <a:ln w="47625">
              <a:solidFill>
                <a:schemeClr val="tx1"/>
              </a:solidFill>
              <a:round/>
              <a:headEnd/>
              <a:tailEnd/>
            </a:ln>
          </p:spPr>
          <p:txBody>
            <a:bodyPr/>
            <a:lstStyle/>
            <a:p>
              <a:endParaRPr lang="zh-CN" altLang="en-US"/>
            </a:p>
          </p:txBody>
        </p:sp>
      </p:grpSp>
      <p:sp>
        <p:nvSpPr>
          <p:cNvPr id="142351" name="Text Box 26"/>
          <p:cNvSpPr txBox="1">
            <a:spLocks noChangeArrowheads="1"/>
          </p:cNvSpPr>
          <p:nvPr/>
        </p:nvSpPr>
        <p:spPr bwMode="auto">
          <a:xfrm>
            <a:off x="5486400" y="19812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42352" name="Text Box 27"/>
          <p:cNvSpPr txBox="1">
            <a:spLocks noChangeArrowheads="1"/>
          </p:cNvSpPr>
          <p:nvPr/>
        </p:nvSpPr>
        <p:spPr bwMode="auto">
          <a:xfrm>
            <a:off x="3124200" y="41148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42353" name="矩形 28"/>
          <p:cNvSpPr>
            <a:spLocks noChangeArrowheads="1"/>
          </p:cNvSpPr>
          <p:nvPr/>
        </p:nvSpPr>
        <p:spPr bwMode="auto">
          <a:xfrm>
            <a:off x="2424113" y="476251"/>
            <a:ext cx="6985000"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积木分析法</a:t>
            </a:r>
            <a:r>
              <a:rPr lang="zh-CN" altLang="en-US" sz="2400" b="1">
                <a:latin typeface="黑体" pitchFamily="49" charset="-122"/>
                <a:ea typeface="黑体" pitchFamily="49" charset="-122"/>
              </a:rPr>
              <a:t>（</a:t>
            </a:r>
            <a:r>
              <a:rPr lang="zh-CN" altLang="en-US" sz="2400" b="1">
                <a:solidFill>
                  <a:srgbClr val="FF0000"/>
                </a:solidFill>
                <a:latin typeface="黑体" pitchFamily="49" charset="-122"/>
                <a:ea typeface="黑体" pitchFamily="49" charset="-122"/>
              </a:rPr>
              <a:t>问题：</a:t>
            </a:r>
            <a:r>
              <a:rPr lang="zh-CN" altLang="en-US" sz="2400" b="1">
                <a:latin typeface="Comic Sans MS" pitchFamily="66" charset="0"/>
                <a:ea typeface="楷体_GB2312" pitchFamily="49" charset="-122"/>
              </a:rPr>
              <a:t>买权空头</a:t>
            </a:r>
            <a:r>
              <a:rPr lang="en-US" altLang="zh-CN" sz="2400" b="1">
                <a:latin typeface="Comic Sans MS" pitchFamily="66" charset="0"/>
                <a:ea typeface="楷体_GB2312" pitchFamily="49" charset="-122"/>
              </a:rPr>
              <a:t>=</a:t>
            </a:r>
            <a:r>
              <a:rPr lang="zh-CN" altLang="en-US" sz="2400" b="1">
                <a:latin typeface="Comic Sans MS" pitchFamily="66" charset="0"/>
                <a:ea typeface="楷体_GB2312" pitchFamily="49" charset="-122"/>
              </a:rPr>
              <a:t>？</a:t>
            </a:r>
            <a:r>
              <a:rPr lang="en-US" altLang="zh-CN" sz="2400" b="1">
                <a:latin typeface="Comic Sans MS" pitchFamily="66" charset="0"/>
                <a:ea typeface="楷体_GB2312" pitchFamily="49" charset="-122"/>
              </a:rPr>
              <a:t>+</a:t>
            </a:r>
            <a:r>
              <a:rPr lang="zh-CN" altLang="en-US" sz="2400" b="1">
                <a:latin typeface="Comic Sans MS" pitchFamily="66" charset="0"/>
                <a:ea typeface="楷体_GB2312" pitchFamily="49" charset="-122"/>
              </a:rPr>
              <a:t>？</a:t>
            </a:r>
            <a:r>
              <a:rPr lang="zh-CN" altLang="en-US" sz="2400" b="1">
                <a:latin typeface="黑体" pitchFamily="49" charset="-122"/>
                <a:ea typeface="黑体" pitchFamily="49" charset="-122"/>
              </a:rPr>
              <a:t>）</a:t>
            </a:r>
            <a:endParaRPr lang="zh-CN" altLang="en-US" sz="2400"/>
          </a:p>
        </p:txBody>
      </p:sp>
      <p:grpSp>
        <p:nvGrpSpPr>
          <p:cNvPr id="6" name="组合 30"/>
          <p:cNvGrpSpPr>
            <a:grpSpLocks/>
          </p:cNvGrpSpPr>
          <p:nvPr/>
        </p:nvGrpSpPr>
        <p:grpSpPr bwMode="auto">
          <a:xfrm>
            <a:off x="6477001" y="1295400"/>
            <a:ext cx="2740025" cy="1981200"/>
            <a:chOff x="4953000" y="1295400"/>
            <a:chExt cx="2740025" cy="1981200"/>
          </a:xfrm>
        </p:grpSpPr>
        <p:grpSp>
          <p:nvGrpSpPr>
            <p:cNvPr id="142355" name="Group 11"/>
            <p:cNvGrpSpPr>
              <a:grpSpLocks/>
            </p:cNvGrpSpPr>
            <p:nvPr/>
          </p:nvGrpSpPr>
          <p:grpSpPr bwMode="auto">
            <a:xfrm>
              <a:off x="4953000" y="1295400"/>
              <a:ext cx="2740025" cy="1981200"/>
              <a:chOff x="336" y="864"/>
              <a:chExt cx="1726" cy="1248"/>
            </a:xfrm>
          </p:grpSpPr>
          <p:sp>
            <p:nvSpPr>
              <p:cNvPr id="142357" name="Line 12"/>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2358" name="Line 13"/>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2338" name="Object 11"/>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5848" name="Equation" r:id="rId12" imgW="444240" imgH="253800" progId="Equation.DSMT4">
                      <p:embed/>
                    </p:oleObj>
                  </mc:Choice>
                  <mc:Fallback>
                    <p:oleObj name="Equation" r:id="rId12" imgW="444240" imgH="253800" progId="Equation.DSMT4">
                      <p:embed/>
                      <p:pic>
                        <p:nvPicPr>
                          <p:cNvPr id="142338"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39" name="Object 12"/>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5849" name="Equation" r:id="rId13" imgW="406080" imgH="241200" progId="Equation.DSMT4">
                      <p:embed/>
                    </p:oleObj>
                  </mc:Choice>
                  <mc:Fallback>
                    <p:oleObj name="Equation" r:id="rId13" imgW="406080" imgH="241200" progId="Equation.DSMT4">
                      <p:embed/>
                      <p:pic>
                        <p:nvPicPr>
                          <p:cNvPr id="142339"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0" name="Object 13"/>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5850" name="Equation" r:id="rId14" imgW="177480" imgH="266400" progId="Equation.DSMT4">
                      <p:embed/>
                    </p:oleObj>
                  </mc:Choice>
                  <mc:Fallback>
                    <p:oleObj name="Equation" r:id="rId14" imgW="177480" imgH="266400" progId="Equation.DSMT4">
                      <p:embed/>
                      <p:pic>
                        <p:nvPicPr>
                          <p:cNvPr id="14234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2356" name="Line 17"/>
            <p:cNvSpPr>
              <a:spLocks noChangeShapeType="1"/>
            </p:cNvSpPr>
            <p:nvPr/>
          </p:nvSpPr>
          <p:spPr bwMode="auto">
            <a:xfrm flipV="1">
              <a:off x="5334000" y="2286000"/>
              <a:ext cx="838200" cy="838200"/>
            </a:xfrm>
            <a:prstGeom prst="line">
              <a:avLst/>
            </a:prstGeom>
            <a:noFill/>
            <a:ln w="47625">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val="27909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7842"/>
                                        </p:tgtEl>
                                        <p:attrNameLst>
                                          <p:attrName>style.visibility</p:attrName>
                                        </p:attrNameLst>
                                      </p:cBhvr>
                                      <p:to>
                                        <p:strVal val="visible"/>
                                      </p:to>
                                    </p:set>
                                    <p:animEffect transition="in" filter="blinds(horizontal)">
                                      <p:cBhvr>
                                        <p:cTn id="25" dur="500"/>
                                        <p:tgtEl>
                                          <p:spTgt spid="77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1" name="Line 17"/>
          <p:cNvSpPr>
            <a:spLocks noChangeShapeType="1"/>
          </p:cNvSpPr>
          <p:nvPr/>
        </p:nvSpPr>
        <p:spPr bwMode="auto">
          <a:xfrm>
            <a:off x="1524000" y="5562600"/>
            <a:ext cx="9144000" cy="0"/>
          </a:xfrm>
          <a:prstGeom prst="line">
            <a:avLst/>
          </a:prstGeom>
          <a:noFill/>
          <a:ln w="76200" cmpd="tri">
            <a:solidFill>
              <a:schemeClr val="tx1"/>
            </a:solidFill>
            <a:round/>
            <a:headEnd/>
            <a:tailEnd/>
          </a:ln>
        </p:spPr>
        <p:txBody>
          <a:bodyPr/>
          <a:lstStyle/>
          <a:p>
            <a:endParaRPr lang="zh-CN" altLang="en-US"/>
          </a:p>
        </p:txBody>
      </p:sp>
      <p:sp>
        <p:nvSpPr>
          <p:cNvPr id="77842" name="Text Box 18"/>
          <p:cNvSpPr txBox="1">
            <a:spLocks noChangeArrowheads="1"/>
          </p:cNvSpPr>
          <p:nvPr/>
        </p:nvSpPr>
        <p:spPr bwMode="auto">
          <a:xfrm>
            <a:off x="3575050" y="5732464"/>
            <a:ext cx="5251450" cy="585787"/>
          </a:xfrm>
          <a:prstGeom prst="rect">
            <a:avLst/>
          </a:prstGeom>
          <a:solidFill>
            <a:schemeClr val="accent1"/>
          </a:solidFill>
          <a:ln w="9525">
            <a:solidFill>
              <a:schemeClr val="hlink"/>
            </a:solidFill>
            <a:miter lim="800000"/>
            <a:headEnd/>
            <a:tailEnd/>
          </a:ln>
        </p:spPr>
        <p:txBody>
          <a:bodyPr>
            <a:spAutoFit/>
          </a:bodyPr>
          <a:lstStyle/>
          <a:p>
            <a:pPr>
              <a:spcBef>
                <a:spcPct val="50000"/>
              </a:spcBef>
            </a:pPr>
            <a:r>
              <a:rPr lang="zh-CN" altLang="en-US" sz="3200" b="1">
                <a:latin typeface="Comic Sans MS" pitchFamily="66" charset="0"/>
                <a:ea typeface="楷体_GB2312" pitchFamily="49" charset="-122"/>
              </a:rPr>
              <a:t>买权空头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多头</a:t>
            </a:r>
            <a:r>
              <a:rPr lang="en-US" altLang="zh-CN" sz="3200" b="1">
                <a:latin typeface="Comic Sans MS" pitchFamily="66" charset="0"/>
                <a:ea typeface="楷体_GB2312" pitchFamily="49" charset="-122"/>
              </a:rPr>
              <a:t>=</a:t>
            </a:r>
            <a:r>
              <a:rPr lang="zh-CN" altLang="en-US" sz="3200" b="1">
                <a:latin typeface="Comic Sans MS" pitchFamily="66" charset="0"/>
                <a:ea typeface="楷体_GB2312" pitchFamily="49" charset="-122"/>
              </a:rPr>
              <a:t>卖权空头</a:t>
            </a:r>
          </a:p>
        </p:txBody>
      </p:sp>
      <p:grpSp>
        <p:nvGrpSpPr>
          <p:cNvPr id="2" name="组合 49"/>
          <p:cNvGrpSpPr>
            <a:grpSpLocks/>
          </p:cNvGrpSpPr>
          <p:nvPr/>
        </p:nvGrpSpPr>
        <p:grpSpPr bwMode="auto">
          <a:xfrm>
            <a:off x="2514601" y="1295400"/>
            <a:ext cx="2740025" cy="1981200"/>
            <a:chOff x="990600" y="1295400"/>
            <a:chExt cx="2740025" cy="1981200"/>
          </a:xfrm>
        </p:grpSpPr>
        <p:grpSp>
          <p:nvGrpSpPr>
            <p:cNvPr id="143387" name="Group 3"/>
            <p:cNvGrpSpPr>
              <a:grpSpLocks/>
            </p:cNvGrpSpPr>
            <p:nvPr/>
          </p:nvGrpSpPr>
          <p:grpSpPr bwMode="auto">
            <a:xfrm>
              <a:off x="990600" y="1295400"/>
              <a:ext cx="2740025" cy="1981200"/>
              <a:chOff x="336" y="864"/>
              <a:chExt cx="1726" cy="1248"/>
            </a:xfrm>
          </p:grpSpPr>
          <p:sp>
            <p:nvSpPr>
              <p:cNvPr id="143389" name="Line 4"/>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3390" name="Line 5"/>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3368" name="Object 8"/>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6866" name="Equation" r:id="rId3" imgW="444240" imgH="253800" progId="Equation.DSMT4">
                      <p:embed/>
                    </p:oleObj>
                  </mc:Choice>
                  <mc:Fallback>
                    <p:oleObj name="Equation" r:id="rId3" imgW="444240" imgH="253800" progId="Equation.DSMT4">
                      <p:embed/>
                      <p:pic>
                        <p:nvPicPr>
                          <p:cNvPr id="1433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9" name="Object 9"/>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6867" name="Equation" r:id="rId5" imgW="406080" imgH="241200" progId="Equation.DSMT4">
                      <p:embed/>
                    </p:oleObj>
                  </mc:Choice>
                  <mc:Fallback>
                    <p:oleObj name="Equation" r:id="rId5" imgW="406080" imgH="241200" progId="Equation.DSMT4">
                      <p:embed/>
                      <p:pic>
                        <p:nvPicPr>
                          <p:cNvPr id="14336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70" name="Object 10"/>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6868" name="Equation" r:id="rId7" imgW="177480" imgH="266400" progId="Equation.DSMT4">
                      <p:embed/>
                    </p:oleObj>
                  </mc:Choice>
                  <mc:Fallback>
                    <p:oleObj name="Equation" r:id="rId7" imgW="177480" imgH="266400" progId="Equation.DSMT4">
                      <p:embed/>
                      <p:pic>
                        <p:nvPicPr>
                          <p:cNvPr id="14337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388" name="Line 25"/>
            <p:cNvSpPr>
              <a:spLocks noChangeShapeType="1"/>
            </p:cNvSpPr>
            <p:nvPr/>
          </p:nvSpPr>
          <p:spPr bwMode="auto">
            <a:xfrm rot="5400000" flipV="1">
              <a:off x="2209800" y="2286000"/>
              <a:ext cx="838200" cy="838200"/>
            </a:xfrm>
            <a:prstGeom prst="line">
              <a:avLst/>
            </a:prstGeom>
            <a:noFill/>
            <a:ln w="47625">
              <a:solidFill>
                <a:schemeClr val="tx1"/>
              </a:solidFill>
              <a:round/>
              <a:headEnd/>
              <a:tailEnd/>
            </a:ln>
          </p:spPr>
          <p:txBody>
            <a:bodyPr/>
            <a:lstStyle/>
            <a:p>
              <a:endParaRPr lang="zh-CN" altLang="en-US"/>
            </a:p>
          </p:txBody>
        </p:sp>
      </p:grpSp>
      <p:sp>
        <p:nvSpPr>
          <p:cNvPr id="143374" name="Text Box 26"/>
          <p:cNvSpPr txBox="1">
            <a:spLocks noChangeArrowheads="1"/>
          </p:cNvSpPr>
          <p:nvPr/>
        </p:nvSpPr>
        <p:spPr bwMode="auto">
          <a:xfrm>
            <a:off x="5486400" y="19812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43375" name="Text Box 27"/>
          <p:cNvSpPr txBox="1">
            <a:spLocks noChangeArrowheads="1"/>
          </p:cNvSpPr>
          <p:nvPr/>
        </p:nvSpPr>
        <p:spPr bwMode="auto">
          <a:xfrm>
            <a:off x="3124200" y="4114800"/>
            <a:ext cx="838200" cy="762000"/>
          </a:xfrm>
          <a:prstGeom prst="rect">
            <a:avLst/>
          </a:prstGeom>
          <a:noFill/>
          <a:ln w="9525">
            <a:noFill/>
            <a:miter lim="800000"/>
            <a:headEnd/>
            <a:tailEnd/>
          </a:ln>
        </p:spPr>
        <p:txBody>
          <a:bodyPr>
            <a:spAutoFit/>
          </a:bodyPr>
          <a:lstStyle/>
          <a:p>
            <a:pPr>
              <a:spcBef>
                <a:spcPct val="50000"/>
              </a:spcBef>
            </a:pPr>
            <a:r>
              <a:rPr lang="en-US" altLang="zh-CN" sz="4400" b="1">
                <a:latin typeface="Comic Sans MS" pitchFamily="66" charset="0"/>
              </a:rPr>
              <a:t>=</a:t>
            </a:r>
          </a:p>
        </p:txBody>
      </p:sp>
      <p:sp>
        <p:nvSpPr>
          <p:cNvPr id="143376" name="矩形 28"/>
          <p:cNvSpPr>
            <a:spLocks noChangeArrowheads="1"/>
          </p:cNvSpPr>
          <p:nvPr/>
        </p:nvSpPr>
        <p:spPr bwMode="auto">
          <a:xfrm>
            <a:off x="2424113" y="476251"/>
            <a:ext cx="6551612"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积木分析法</a:t>
            </a:r>
            <a:r>
              <a:rPr lang="zh-CN" altLang="en-US" sz="2400" b="1">
                <a:latin typeface="黑体" pitchFamily="49" charset="-122"/>
                <a:ea typeface="黑体" pitchFamily="49" charset="-122"/>
              </a:rPr>
              <a:t>（</a:t>
            </a:r>
            <a:r>
              <a:rPr lang="zh-CN" altLang="en-US" sz="2400" b="1">
                <a:solidFill>
                  <a:srgbClr val="FF0000"/>
                </a:solidFill>
                <a:latin typeface="黑体" pitchFamily="49" charset="-122"/>
                <a:ea typeface="黑体" pitchFamily="49" charset="-122"/>
              </a:rPr>
              <a:t>问题：</a:t>
            </a:r>
            <a:r>
              <a:rPr lang="zh-CN" altLang="en-US" sz="2400" b="1">
                <a:latin typeface="Comic Sans MS" pitchFamily="66" charset="0"/>
                <a:ea typeface="楷体_GB2312" pitchFamily="49" charset="-122"/>
              </a:rPr>
              <a:t>卖权空头</a:t>
            </a:r>
            <a:r>
              <a:rPr lang="en-US" altLang="zh-CN" sz="2400" b="1">
                <a:latin typeface="Comic Sans MS" pitchFamily="66" charset="0"/>
                <a:ea typeface="楷体_GB2312" pitchFamily="49" charset="-122"/>
              </a:rPr>
              <a:t>=</a:t>
            </a:r>
            <a:r>
              <a:rPr lang="zh-CN" altLang="en-US" sz="2400" b="1">
                <a:latin typeface="Comic Sans MS" pitchFamily="66" charset="0"/>
                <a:ea typeface="楷体_GB2312" pitchFamily="49" charset="-122"/>
              </a:rPr>
              <a:t>？</a:t>
            </a:r>
            <a:r>
              <a:rPr lang="en-US" altLang="zh-CN" sz="2400" b="1">
                <a:latin typeface="Comic Sans MS" pitchFamily="66" charset="0"/>
                <a:ea typeface="楷体_GB2312" pitchFamily="49" charset="-122"/>
              </a:rPr>
              <a:t>+</a:t>
            </a:r>
            <a:r>
              <a:rPr lang="zh-CN" altLang="en-US" sz="2400" b="1">
                <a:latin typeface="Comic Sans MS" pitchFamily="66" charset="0"/>
                <a:ea typeface="楷体_GB2312" pitchFamily="49" charset="-122"/>
              </a:rPr>
              <a:t>？</a:t>
            </a:r>
            <a:r>
              <a:rPr lang="zh-CN" altLang="en-US" sz="2400" b="1">
                <a:latin typeface="黑体" pitchFamily="49" charset="-122"/>
                <a:ea typeface="黑体" pitchFamily="49" charset="-122"/>
              </a:rPr>
              <a:t>）</a:t>
            </a:r>
            <a:endParaRPr lang="zh-CN" altLang="en-US" sz="2400"/>
          </a:p>
        </p:txBody>
      </p:sp>
      <p:grpSp>
        <p:nvGrpSpPr>
          <p:cNvPr id="4" name="组合 27"/>
          <p:cNvGrpSpPr>
            <a:grpSpLocks/>
          </p:cNvGrpSpPr>
          <p:nvPr/>
        </p:nvGrpSpPr>
        <p:grpSpPr bwMode="auto">
          <a:xfrm>
            <a:off x="4656139" y="3357563"/>
            <a:ext cx="2740025" cy="1981200"/>
            <a:chOff x="4953000" y="1295400"/>
            <a:chExt cx="2740025" cy="1981200"/>
          </a:xfrm>
        </p:grpSpPr>
        <p:grpSp>
          <p:nvGrpSpPr>
            <p:cNvPr id="143383" name="Group 11"/>
            <p:cNvGrpSpPr>
              <a:grpSpLocks/>
            </p:cNvGrpSpPr>
            <p:nvPr/>
          </p:nvGrpSpPr>
          <p:grpSpPr bwMode="auto">
            <a:xfrm>
              <a:off x="4953000" y="1295400"/>
              <a:ext cx="2740025" cy="1981200"/>
              <a:chOff x="336" y="864"/>
              <a:chExt cx="1726" cy="1248"/>
            </a:xfrm>
          </p:grpSpPr>
          <p:sp>
            <p:nvSpPr>
              <p:cNvPr id="143385" name="Line 12"/>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3386" name="Line 13"/>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3365" name="Object 11"/>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6869" name="Equation" r:id="rId9" imgW="444240" imgH="253800" progId="Equation.DSMT4">
                      <p:embed/>
                    </p:oleObj>
                  </mc:Choice>
                  <mc:Fallback>
                    <p:oleObj name="Equation" r:id="rId9" imgW="444240" imgH="253800" progId="Equation.DSMT4">
                      <p:embed/>
                      <p:pic>
                        <p:nvPicPr>
                          <p:cNvPr id="143365"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6" name="Object 12"/>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6870" name="Equation" r:id="rId10" imgW="406080" imgH="241200" progId="Equation.DSMT4">
                      <p:embed/>
                    </p:oleObj>
                  </mc:Choice>
                  <mc:Fallback>
                    <p:oleObj name="Equation" r:id="rId10" imgW="406080" imgH="241200" progId="Equation.DSMT4">
                      <p:embed/>
                      <p:pic>
                        <p:nvPicPr>
                          <p:cNvPr id="143366"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7" name="Object 13"/>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6871" name="Equation" r:id="rId11" imgW="177480" imgH="266400" progId="Equation.DSMT4">
                      <p:embed/>
                    </p:oleObj>
                  </mc:Choice>
                  <mc:Fallback>
                    <p:oleObj name="Equation" r:id="rId11" imgW="177480" imgH="266400" progId="Equation.DSMT4">
                      <p:embed/>
                      <p:pic>
                        <p:nvPicPr>
                          <p:cNvPr id="14336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384" name="Line 17"/>
            <p:cNvSpPr>
              <a:spLocks noChangeShapeType="1"/>
            </p:cNvSpPr>
            <p:nvPr/>
          </p:nvSpPr>
          <p:spPr bwMode="auto">
            <a:xfrm flipV="1">
              <a:off x="5334000" y="2286000"/>
              <a:ext cx="838200" cy="838200"/>
            </a:xfrm>
            <a:prstGeom prst="line">
              <a:avLst/>
            </a:prstGeom>
            <a:noFill/>
            <a:ln w="47625">
              <a:solidFill>
                <a:schemeClr val="tx1"/>
              </a:solidFill>
              <a:round/>
              <a:headEnd/>
              <a:tailEnd/>
            </a:ln>
          </p:spPr>
          <p:txBody>
            <a:bodyPr/>
            <a:lstStyle/>
            <a:p>
              <a:endParaRPr lang="zh-CN" altLang="en-US"/>
            </a:p>
          </p:txBody>
        </p:sp>
      </p:grpSp>
      <p:grpSp>
        <p:nvGrpSpPr>
          <p:cNvPr id="6" name="组合 48"/>
          <p:cNvGrpSpPr>
            <a:grpSpLocks/>
          </p:cNvGrpSpPr>
          <p:nvPr/>
        </p:nvGrpSpPr>
        <p:grpSpPr bwMode="auto">
          <a:xfrm>
            <a:off x="6477001" y="1295400"/>
            <a:ext cx="2740025" cy="1981200"/>
            <a:chOff x="4953000" y="1295400"/>
            <a:chExt cx="2740025" cy="1981200"/>
          </a:xfrm>
        </p:grpSpPr>
        <p:grpSp>
          <p:nvGrpSpPr>
            <p:cNvPr id="143379" name="Group 11"/>
            <p:cNvGrpSpPr>
              <a:grpSpLocks/>
            </p:cNvGrpSpPr>
            <p:nvPr/>
          </p:nvGrpSpPr>
          <p:grpSpPr bwMode="auto">
            <a:xfrm>
              <a:off x="4953000" y="1295400"/>
              <a:ext cx="2740025" cy="1981200"/>
              <a:chOff x="336" y="864"/>
              <a:chExt cx="1726" cy="1248"/>
            </a:xfrm>
          </p:grpSpPr>
          <p:sp>
            <p:nvSpPr>
              <p:cNvPr id="143381" name="Line 12"/>
              <p:cNvSpPr>
                <a:spLocks noChangeShapeType="1"/>
              </p:cNvSpPr>
              <p:nvPr/>
            </p:nvSpPr>
            <p:spPr bwMode="auto">
              <a:xfrm>
                <a:off x="336" y="1488"/>
                <a:ext cx="1632" cy="0"/>
              </a:xfrm>
              <a:prstGeom prst="line">
                <a:avLst/>
              </a:prstGeom>
              <a:noFill/>
              <a:ln w="19050">
                <a:solidFill>
                  <a:srgbClr val="000000"/>
                </a:solidFill>
                <a:round/>
                <a:headEnd/>
                <a:tailEnd type="arrow" w="lg" len="lg"/>
              </a:ln>
            </p:spPr>
            <p:txBody>
              <a:bodyPr/>
              <a:lstStyle/>
              <a:p>
                <a:endParaRPr lang="zh-CN" altLang="en-US"/>
              </a:p>
            </p:txBody>
          </p:sp>
          <p:sp>
            <p:nvSpPr>
              <p:cNvPr id="143382" name="Line 13"/>
              <p:cNvSpPr>
                <a:spLocks noChangeShapeType="1"/>
              </p:cNvSpPr>
              <p:nvPr/>
            </p:nvSpPr>
            <p:spPr bwMode="auto">
              <a:xfrm flipV="1">
                <a:off x="1092" y="864"/>
                <a:ext cx="0" cy="1248"/>
              </a:xfrm>
              <a:prstGeom prst="line">
                <a:avLst/>
              </a:prstGeom>
              <a:noFill/>
              <a:ln w="19050">
                <a:solidFill>
                  <a:srgbClr val="000000"/>
                </a:solidFill>
                <a:round/>
                <a:headEnd/>
                <a:tailEnd type="arrow" w="lg" len="lg"/>
              </a:ln>
            </p:spPr>
            <p:txBody>
              <a:bodyPr/>
              <a:lstStyle/>
              <a:p>
                <a:endParaRPr lang="zh-CN" altLang="en-US"/>
              </a:p>
            </p:txBody>
          </p:sp>
          <p:graphicFrame>
            <p:nvGraphicFramePr>
              <p:cNvPr id="143362" name="Object 14"/>
              <p:cNvGraphicFramePr>
                <a:graphicFrameLocks noChangeAspect="1"/>
              </p:cNvGraphicFramePr>
              <p:nvPr/>
            </p:nvGraphicFramePr>
            <p:xfrm>
              <a:off x="1122" y="864"/>
              <a:ext cx="222" cy="110"/>
            </p:xfrm>
            <a:graphic>
              <a:graphicData uri="http://schemas.openxmlformats.org/presentationml/2006/ole">
                <mc:AlternateContent xmlns:mc="http://schemas.openxmlformats.org/markup-compatibility/2006">
                  <mc:Choice xmlns:v="urn:schemas-microsoft-com:vml" Requires="v">
                    <p:oleObj spid="_x0000_s36872" name="Equation" r:id="rId12" imgW="444240" imgH="253800" progId="Equation.DSMT4">
                      <p:embed/>
                    </p:oleObj>
                  </mc:Choice>
                  <mc:Fallback>
                    <p:oleObj name="Equation" r:id="rId12" imgW="444240" imgH="253800" progId="Equation.DSMT4">
                      <p:embed/>
                      <p:pic>
                        <p:nvPicPr>
                          <p:cNvPr id="143362"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 y="864"/>
                            <a:ext cx="222"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3" name="Object 15"/>
              <p:cNvGraphicFramePr>
                <a:graphicFrameLocks noChangeAspect="1"/>
              </p:cNvGraphicFramePr>
              <p:nvPr/>
            </p:nvGraphicFramePr>
            <p:xfrm>
              <a:off x="1847" y="1514"/>
              <a:ext cx="215" cy="110"/>
            </p:xfrm>
            <a:graphic>
              <a:graphicData uri="http://schemas.openxmlformats.org/presentationml/2006/ole">
                <mc:AlternateContent xmlns:mc="http://schemas.openxmlformats.org/markup-compatibility/2006">
                  <mc:Choice xmlns:v="urn:schemas-microsoft-com:vml" Requires="v">
                    <p:oleObj spid="_x0000_s36873" name="Equation" r:id="rId13" imgW="406080" imgH="241200" progId="Equation.DSMT4">
                      <p:embed/>
                    </p:oleObj>
                  </mc:Choice>
                  <mc:Fallback>
                    <p:oleObj name="Equation" r:id="rId13" imgW="406080" imgH="241200" progId="Equation.DSMT4">
                      <p:embed/>
                      <p:pic>
                        <p:nvPicPr>
                          <p:cNvPr id="143363"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 y="1514"/>
                            <a:ext cx="215"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4" name="Object 16"/>
              <p:cNvGraphicFramePr>
                <a:graphicFrameLocks noChangeAspect="1"/>
              </p:cNvGraphicFramePr>
              <p:nvPr/>
            </p:nvGraphicFramePr>
            <p:xfrm>
              <a:off x="1008" y="1536"/>
              <a:ext cx="86" cy="110"/>
            </p:xfrm>
            <a:graphic>
              <a:graphicData uri="http://schemas.openxmlformats.org/presentationml/2006/ole">
                <mc:AlternateContent xmlns:mc="http://schemas.openxmlformats.org/markup-compatibility/2006">
                  <mc:Choice xmlns:v="urn:schemas-microsoft-com:vml" Requires="v">
                    <p:oleObj spid="_x0000_s36874" name="Equation" r:id="rId14" imgW="177480" imgH="266400" progId="Equation.DSMT4">
                      <p:embed/>
                    </p:oleObj>
                  </mc:Choice>
                  <mc:Fallback>
                    <p:oleObj name="Equation" r:id="rId14" imgW="177480" imgH="266400" progId="Equation.DSMT4">
                      <p:embed/>
                      <p:pic>
                        <p:nvPicPr>
                          <p:cNvPr id="143364"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36"/>
                            <a:ext cx="86"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48" name="直接连接符 47"/>
            <p:cNvCxnSpPr/>
            <p:nvPr/>
          </p:nvCxnSpPr>
          <p:spPr>
            <a:xfrm flipV="1">
              <a:off x="5364163" y="1484313"/>
              <a:ext cx="1511300" cy="165735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861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7842"/>
                                        </p:tgtEl>
                                        <p:attrNameLst>
                                          <p:attrName>style.visibility</p:attrName>
                                        </p:attrNameLst>
                                      </p:cBhvr>
                                      <p:to>
                                        <p:strVal val="visible"/>
                                      </p:to>
                                    </p:set>
                                    <p:animEffect transition="in" filter="blinds(horizontal)">
                                      <p:cBhvr>
                                        <p:cTn id="25" dur="500"/>
                                        <p:tgtEl>
                                          <p:spTgt spid="77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矩形 3"/>
          <p:cNvSpPr>
            <a:spLocks noChangeArrowheads="1"/>
          </p:cNvSpPr>
          <p:nvPr/>
        </p:nvSpPr>
        <p:spPr bwMode="auto">
          <a:xfrm>
            <a:off x="2495551" y="765176"/>
            <a:ext cx="309562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积木分析法</a:t>
            </a:r>
            <a:endParaRPr lang="zh-CN" altLang="en-US" sz="3600"/>
          </a:p>
        </p:txBody>
      </p:sp>
      <p:sp>
        <p:nvSpPr>
          <p:cNvPr id="750595" name="TextBox 4"/>
          <p:cNvSpPr txBox="1">
            <a:spLocks noChangeArrowheads="1"/>
          </p:cNvSpPr>
          <p:nvPr/>
        </p:nvSpPr>
        <p:spPr bwMode="auto">
          <a:xfrm>
            <a:off x="1703389" y="2060575"/>
            <a:ext cx="8569325" cy="1816100"/>
          </a:xfrm>
          <a:prstGeom prst="rect">
            <a:avLst/>
          </a:prstGeom>
          <a:noFill/>
          <a:ln w="9525">
            <a:noFill/>
            <a:miter lim="800000"/>
            <a:headEnd/>
            <a:tailEnd/>
          </a:ln>
        </p:spPr>
        <p:txBody>
          <a:bodyPr>
            <a:spAutoFit/>
          </a:bodyPr>
          <a:lstStyle/>
          <a:p>
            <a:pPr algn="l"/>
            <a:r>
              <a:rPr lang="zh-CN" altLang="en-US" sz="2800"/>
              <a:t>        </a:t>
            </a:r>
            <a:r>
              <a:rPr lang="zh-CN" altLang="en-US" sz="2800" b="1">
                <a:latin typeface="Times New Roman" pitchFamily="18" charset="0"/>
                <a:ea typeface="华文细黑" pitchFamily="2" charset="-122"/>
                <a:cs typeface="Times New Roman" pitchFamily="18" charset="0"/>
              </a:rPr>
              <a:t>从积木分析法的角度来看，金融工程技术就是将六种基本的积木（或头寸）进行不同的组合（</a:t>
            </a:r>
            <a:r>
              <a:rPr lang="en-US" altLang="zh-CN" sz="2800" b="1">
                <a:latin typeface="Times New Roman" pitchFamily="18" charset="0"/>
                <a:ea typeface="华文细黑" pitchFamily="2" charset="-122"/>
                <a:cs typeface="Times New Roman" pitchFamily="18" charset="0"/>
              </a:rPr>
              <a:t>2</a:t>
            </a:r>
            <a:r>
              <a:rPr lang="zh-CN" altLang="en-US" sz="2800" b="1">
                <a:latin typeface="Times New Roman" pitchFamily="18" charset="0"/>
                <a:ea typeface="华文细黑" pitchFamily="2" charset="-122"/>
                <a:cs typeface="Times New Roman" pitchFamily="18" charset="0"/>
              </a:rPr>
              <a:t>个一组，</a:t>
            </a:r>
            <a:r>
              <a:rPr lang="en-US" altLang="zh-CN" sz="2800" b="1">
                <a:latin typeface="Times New Roman" pitchFamily="18" charset="0"/>
                <a:ea typeface="华文细黑" pitchFamily="2" charset="-122"/>
                <a:cs typeface="Times New Roman" pitchFamily="18" charset="0"/>
              </a:rPr>
              <a:t>3</a:t>
            </a:r>
            <a:r>
              <a:rPr lang="zh-CN" altLang="en-US" sz="2800" b="1">
                <a:latin typeface="Times New Roman" pitchFamily="18" charset="0"/>
                <a:ea typeface="华文细黑" pitchFamily="2" charset="-122"/>
                <a:cs typeface="Times New Roman" pitchFamily="18" charset="0"/>
              </a:rPr>
              <a:t>个一组等等），构建无穷无尽的金融工具，创造出各种各样的盈亏状态，从而满足不同的金融需求。</a:t>
            </a:r>
          </a:p>
        </p:txBody>
      </p:sp>
    </p:spTree>
    <p:extLst>
      <p:ext uri="{BB962C8B-B14F-4D97-AF65-F5344CB8AC3E}">
        <p14:creationId xmlns:p14="http://schemas.microsoft.com/office/powerpoint/2010/main" val="20763421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847850" y="404813"/>
            <a:ext cx="8218488" cy="652462"/>
          </a:xfrm>
        </p:spPr>
        <p:txBody>
          <a:bodyPr>
            <a:noAutofit/>
          </a:bodyPr>
          <a:lstStyle/>
          <a:p>
            <a:pPr eaLnBrk="1" hangingPunct="1">
              <a:defRPr/>
            </a:pPr>
            <a:r>
              <a:rPr lang="zh-CN" altLang="en-US" sz="3600" b="1" dirty="0">
                <a:latin typeface="+mj-ea"/>
              </a:rPr>
              <a:t>期权价差 </a:t>
            </a:r>
            <a:r>
              <a:rPr lang="en-US" altLang="zh-CN" sz="3600" b="1" dirty="0">
                <a:latin typeface="+mj-ea"/>
              </a:rPr>
              <a:t>— </a:t>
            </a:r>
            <a:r>
              <a:rPr lang="zh-CN" altLang="en-US" sz="3600" b="1" dirty="0">
                <a:latin typeface="+mj-ea"/>
              </a:rPr>
              <a:t>水平、垂直、斜线价差</a:t>
            </a:r>
          </a:p>
        </p:txBody>
      </p:sp>
      <p:sp>
        <p:nvSpPr>
          <p:cNvPr id="751619" name="Rectangle 3"/>
          <p:cNvSpPr>
            <a:spLocks noGrp="1" noChangeArrowheads="1"/>
          </p:cNvSpPr>
          <p:nvPr>
            <p:ph type="body" idx="1"/>
          </p:nvPr>
        </p:nvSpPr>
        <p:spPr>
          <a:xfrm>
            <a:off x="1981200" y="1600201"/>
            <a:ext cx="8147050" cy="3916363"/>
          </a:xfrm>
        </p:spPr>
        <p:txBody>
          <a:bodyPr/>
          <a:lstStyle/>
          <a:p>
            <a:pPr lvl="2">
              <a:lnSpc>
                <a:spcPct val="95000"/>
              </a:lnSpc>
              <a:spcBef>
                <a:spcPts val="600"/>
              </a:spcBef>
              <a:buNone/>
            </a:pPr>
            <a:r>
              <a:rPr lang="zh-CN" altLang="en-US" sz="2800" b="1">
                <a:solidFill>
                  <a:srgbClr val="FF0000"/>
                </a:solidFill>
                <a:latin typeface="华文细黑" pitchFamily="2" charset="-122"/>
                <a:ea typeface="华文细黑" pitchFamily="2" charset="-122"/>
              </a:rPr>
              <a:t>定义</a:t>
            </a:r>
          </a:p>
          <a:p>
            <a:pPr lvl="1">
              <a:lnSpc>
                <a:spcPct val="95000"/>
              </a:lnSpc>
              <a:spcBef>
                <a:spcPts val="300"/>
              </a:spcBef>
              <a:spcAft>
                <a:spcPts val="300"/>
              </a:spcAft>
            </a:pPr>
            <a:r>
              <a:rPr lang="zh-CN" altLang="en-US" sz="2800" b="1">
                <a:latin typeface="华文细黑" pitchFamily="2" charset="-122"/>
                <a:ea typeface="华文细黑" pitchFamily="2" charset="-122"/>
              </a:rPr>
              <a:t>期权价差</a:t>
            </a:r>
            <a:r>
              <a:rPr lang="zh-CN" altLang="en-US" sz="2800">
                <a:latin typeface="华文细黑" pitchFamily="2" charset="-122"/>
                <a:ea typeface="华文细黑" pitchFamily="2" charset="-122"/>
              </a:rPr>
              <a:t>：</a:t>
            </a:r>
          </a:p>
          <a:p>
            <a:pPr lvl="1">
              <a:lnSpc>
                <a:spcPct val="95000"/>
              </a:lnSpc>
              <a:spcBef>
                <a:spcPts val="300"/>
              </a:spcBef>
              <a:spcAft>
                <a:spcPts val="300"/>
              </a:spcAft>
              <a:buNone/>
            </a:pPr>
            <a:r>
              <a:rPr lang="zh-CN" altLang="en-US" sz="2800">
                <a:latin typeface="华文细黑" pitchFamily="2" charset="-122"/>
                <a:ea typeface="华文细黑" pitchFamily="2" charset="-122"/>
              </a:rPr>
              <a:t>    购买一个期权，售出一个有着不同约定价格或 到期日的同种期权。</a:t>
            </a:r>
          </a:p>
          <a:p>
            <a:pPr lvl="1">
              <a:lnSpc>
                <a:spcPct val="95000"/>
              </a:lnSpc>
              <a:spcBef>
                <a:spcPts val="300"/>
              </a:spcBef>
              <a:spcAft>
                <a:spcPts val="300"/>
              </a:spcAft>
            </a:pPr>
            <a:r>
              <a:rPr lang="zh-CN" altLang="en-US" sz="2800" b="1">
                <a:latin typeface="Times New Roman" pitchFamily="18" charset="0"/>
                <a:ea typeface="华文细黑" pitchFamily="2" charset="-122"/>
                <a:cs typeface="Times New Roman" pitchFamily="18" charset="0"/>
              </a:rPr>
              <a:t>看涨期权价差</a:t>
            </a:r>
            <a:r>
              <a:rPr lang="zh-CN" altLang="en-US" sz="2800">
                <a:latin typeface="Times New Roman" pitchFamily="18" charset="0"/>
                <a:ea typeface="华文细黑" pitchFamily="2" charset="-122"/>
                <a:cs typeface="Times New Roman" pitchFamily="18" charset="0"/>
              </a:rPr>
              <a:t>（</a:t>
            </a:r>
            <a:r>
              <a:rPr lang="en-US" altLang="zh-CN" sz="2800">
                <a:latin typeface="Times New Roman" pitchFamily="18" charset="0"/>
                <a:ea typeface="华文细黑" pitchFamily="2" charset="-122"/>
                <a:cs typeface="Times New Roman" pitchFamily="18" charset="0"/>
              </a:rPr>
              <a:t>call spread</a:t>
            </a:r>
            <a:r>
              <a:rPr lang="zh-CN" altLang="en-US" sz="2800">
                <a:latin typeface="Times New Roman" pitchFamily="18" charset="0"/>
                <a:ea typeface="华文细黑" pitchFamily="2" charset="-122"/>
                <a:cs typeface="Times New Roman" pitchFamily="18" charset="0"/>
              </a:rPr>
              <a:t>）：</a:t>
            </a:r>
          </a:p>
          <a:p>
            <a:pPr lvl="1">
              <a:lnSpc>
                <a:spcPct val="95000"/>
              </a:lnSpc>
              <a:spcBef>
                <a:spcPts val="300"/>
              </a:spcBef>
              <a:spcAft>
                <a:spcPts val="300"/>
              </a:spcAft>
              <a:buNone/>
            </a:pPr>
            <a:r>
              <a:rPr lang="zh-CN" altLang="en-US" sz="2800">
                <a:latin typeface="Times New Roman" pitchFamily="18" charset="0"/>
                <a:ea typeface="华文细黑" pitchFamily="2" charset="-122"/>
                <a:cs typeface="Times New Roman" pitchFamily="18" charset="0"/>
              </a:rPr>
              <a:t>     购买和售出的均为看涨期权。</a:t>
            </a:r>
          </a:p>
          <a:p>
            <a:pPr lvl="1">
              <a:lnSpc>
                <a:spcPct val="95000"/>
              </a:lnSpc>
              <a:spcBef>
                <a:spcPts val="300"/>
              </a:spcBef>
              <a:spcAft>
                <a:spcPts val="300"/>
              </a:spcAft>
            </a:pPr>
            <a:r>
              <a:rPr lang="zh-CN" altLang="en-US" sz="2800" b="1">
                <a:latin typeface="Times New Roman" pitchFamily="18" charset="0"/>
                <a:ea typeface="华文细黑" pitchFamily="2" charset="-122"/>
                <a:cs typeface="Times New Roman" pitchFamily="18" charset="0"/>
              </a:rPr>
              <a:t>看跌期权价差</a:t>
            </a:r>
            <a:r>
              <a:rPr lang="zh-CN" altLang="en-US" sz="2800">
                <a:latin typeface="Times New Roman" pitchFamily="18" charset="0"/>
                <a:ea typeface="华文细黑" pitchFamily="2" charset="-122"/>
                <a:cs typeface="Times New Roman" pitchFamily="18" charset="0"/>
              </a:rPr>
              <a:t>（</a:t>
            </a:r>
            <a:r>
              <a:rPr lang="en-US" altLang="zh-CN" sz="2800">
                <a:latin typeface="Times New Roman" pitchFamily="18" charset="0"/>
                <a:ea typeface="华文细黑" pitchFamily="2" charset="-122"/>
                <a:cs typeface="Times New Roman" pitchFamily="18" charset="0"/>
              </a:rPr>
              <a:t>put spread</a:t>
            </a:r>
            <a:r>
              <a:rPr lang="zh-CN" altLang="en-US" sz="2800">
                <a:latin typeface="Times New Roman" pitchFamily="18" charset="0"/>
                <a:ea typeface="华文细黑" pitchFamily="2" charset="-122"/>
                <a:cs typeface="Times New Roman" pitchFamily="18" charset="0"/>
              </a:rPr>
              <a:t>）：</a:t>
            </a:r>
          </a:p>
          <a:p>
            <a:pPr lvl="1">
              <a:lnSpc>
                <a:spcPct val="95000"/>
              </a:lnSpc>
              <a:spcBef>
                <a:spcPts val="300"/>
              </a:spcBef>
              <a:spcAft>
                <a:spcPts val="300"/>
              </a:spcAft>
              <a:buNone/>
            </a:pPr>
            <a:r>
              <a:rPr lang="zh-CN" altLang="en-US" sz="2800">
                <a:latin typeface="华文细黑" pitchFamily="2" charset="-122"/>
                <a:ea typeface="华文细黑" pitchFamily="2" charset="-122"/>
              </a:rPr>
              <a:t>     购买和售出的均为看跌期权。</a:t>
            </a:r>
          </a:p>
        </p:txBody>
      </p:sp>
    </p:spTree>
    <p:extLst>
      <p:ext uri="{BB962C8B-B14F-4D97-AF65-F5344CB8AC3E}">
        <p14:creationId xmlns:p14="http://schemas.microsoft.com/office/powerpoint/2010/main" val="40025758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3"/>
          <p:cNvSpPr>
            <a:spLocks noGrp="1" noChangeArrowheads="1"/>
          </p:cNvSpPr>
          <p:nvPr>
            <p:ph type="body" idx="1"/>
          </p:nvPr>
        </p:nvSpPr>
        <p:spPr>
          <a:xfrm>
            <a:off x="2209800" y="1143000"/>
            <a:ext cx="7772400" cy="4724400"/>
          </a:xfrm>
        </p:spPr>
        <p:txBody>
          <a:bodyPr/>
          <a:lstStyle/>
          <a:p>
            <a:pPr lvl="1">
              <a:spcBef>
                <a:spcPts val="300"/>
              </a:spcBef>
              <a:spcAft>
                <a:spcPts val="300"/>
              </a:spcAft>
            </a:pPr>
            <a:r>
              <a:rPr lang="zh-CN" altLang="en-US" sz="2800" b="1">
                <a:latin typeface="华文细黑" pitchFamily="2" charset="-122"/>
                <a:ea typeface="华文细黑" pitchFamily="2" charset="-122"/>
              </a:rPr>
              <a:t>垂直价差</a:t>
            </a:r>
            <a:r>
              <a:rPr lang="zh-CN" altLang="en-US" sz="2800">
                <a:latin typeface="华文细黑" pitchFamily="2" charset="-122"/>
                <a:ea typeface="华文细黑" pitchFamily="2" charset="-122"/>
              </a:rPr>
              <a:t>：</a:t>
            </a:r>
          </a:p>
          <a:p>
            <a:pPr lvl="1">
              <a:spcBef>
                <a:spcPts val="300"/>
              </a:spcBef>
              <a:spcAft>
                <a:spcPts val="300"/>
              </a:spcAft>
              <a:buNone/>
            </a:pPr>
            <a:r>
              <a:rPr lang="zh-CN" altLang="en-US" sz="2800">
                <a:latin typeface="华文细黑" pitchFamily="2" charset="-122"/>
                <a:ea typeface="华文细黑" pitchFamily="2" charset="-122"/>
              </a:rPr>
              <a:t>   购买一个期权，售出一个有着</a:t>
            </a:r>
            <a:r>
              <a:rPr lang="zh-CN" altLang="en-US" sz="2800" b="1">
                <a:solidFill>
                  <a:srgbClr val="FF0000"/>
                </a:solidFill>
                <a:latin typeface="华文细黑" pitchFamily="2" charset="-122"/>
                <a:ea typeface="华文细黑" pitchFamily="2" charset="-122"/>
              </a:rPr>
              <a:t>不同约定价格</a:t>
            </a:r>
            <a:r>
              <a:rPr lang="zh-CN" altLang="en-US" sz="2800">
                <a:latin typeface="华文细黑" pitchFamily="2" charset="-122"/>
                <a:ea typeface="华文细黑" pitchFamily="2" charset="-122"/>
              </a:rPr>
              <a:t>的同类期权。</a:t>
            </a:r>
          </a:p>
          <a:p>
            <a:pPr lvl="1">
              <a:spcBef>
                <a:spcPts val="300"/>
              </a:spcBef>
              <a:spcAft>
                <a:spcPts val="300"/>
              </a:spcAft>
            </a:pPr>
            <a:r>
              <a:rPr lang="zh-CN" altLang="en-US" sz="2800" b="1">
                <a:latin typeface="华文细黑" pitchFamily="2" charset="-122"/>
                <a:ea typeface="华文细黑" pitchFamily="2" charset="-122"/>
              </a:rPr>
              <a:t>水平价差</a:t>
            </a:r>
            <a:r>
              <a:rPr lang="zh-CN" altLang="en-US" sz="2800">
                <a:latin typeface="华文细黑" pitchFamily="2" charset="-122"/>
                <a:ea typeface="华文细黑" pitchFamily="2" charset="-122"/>
              </a:rPr>
              <a:t>：</a:t>
            </a:r>
          </a:p>
          <a:p>
            <a:pPr lvl="1">
              <a:spcBef>
                <a:spcPts val="300"/>
              </a:spcBef>
              <a:spcAft>
                <a:spcPts val="300"/>
              </a:spcAft>
              <a:buNone/>
            </a:pPr>
            <a:r>
              <a:rPr lang="zh-CN" altLang="en-US" sz="2800">
                <a:latin typeface="华文细黑" pitchFamily="2" charset="-122"/>
                <a:ea typeface="华文细黑" pitchFamily="2" charset="-122"/>
              </a:rPr>
              <a:t>   购买一个期权，售出一个有着</a:t>
            </a:r>
            <a:r>
              <a:rPr lang="zh-CN" altLang="en-US" sz="2800" b="1">
                <a:solidFill>
                  <a:srgbClr val="FF0000"/>
                </a:solidFill>
                <a:latin typeface="华文细黑" pitchFamily="2" charset="-122"/>
                <a:ea typeface="华文细黑" pitchFamily="2" charset="-122"/>
              </a:rPr>
              <a:t>不同到期日</a:t>
            </a:r>
            <a:r>
              <a:rPr lang="zh-CN" altLang="en-US" sz="2800">
                <a:latin typeface="华文细黑" pitchFamily="2" charset="-122"/>
                <a:ea typeface="华文细黑" pitchFamily="2" charset="-122"/>
              </a:rPr>
              <a:t>的同类期权。</a:t>
            </a:r>
          </a:p>
          <a:p>
            <a:pPr lvl="1">
              <a:spcBef>
                <a:spcPts val="300"/>
              </a:spcBef>
              <a:spcAft>
                <a:spcPts val="300"/>
              </a:spcAft>
            </a:pPr>
            <a:r>
              <a:rPr lang="zh-CN" altLang="en-US" sz="2800" b="1">
                <a:latin typeface="华文细黑" pitchFamily="2" charset="-122"/>
                <a:ea typeface="华文细黑" pitchFamily="2" charset="-122"/>
              </a:rPr>
              <a:t>斜线价差</a:t>
            </a:r>
            <a:r>
              <a:rPr lang="zh-CN" altLang="en-US" sz="2800">
                <a:latin typeface="华文细黑" pitchFamily="2" charset="-122"/>
                <a:ea typeface="华文细黑" pitchFamily="2" charset="-122"/>
              </a:rPr>
              <a:t>：</a:t>
            </a:r>
          </a:p>
          <a:p>
            <a:pPr lvl="1">
              <a:spcBef>
                <a:spcPts val="300"/>
              </a:spcBef>
              <a:spcAft>
                <a:spcPts val="300"/>
              </a:spcAft>
              <a:buNone/>
            </a:pPr>
            <a:r>
              <a:rPr lang="zh-CN" altLang="en-US" sz="2800">
                <a:latin typeface="华文细黑" pitchFamily="2" charset="-122"/>
                <a:ea typeface="华文细黑" pitchFamily="2" charset="-122"/>
              </a:rPr>
              <a:t>   购买一个期权，售出一个有着</a:t>
            </a:r>
            <a:r>
              <a:rPr lang="zh-CN" altLang="en-US" sz="2800" b="1">
                <a:solidFill>
                  <a:srgbClr val="FF0000"/>
                </a:solidFill>
                <a:latin typeface="华文细黑" pitchFamily="2" charset="-122"/>
                <a:ea typeface="华文细黑" pitchFamily="2" charset="-122"/>
              </a:rPr>
              <a:t>不同约定价格</a:t>
            </a:r>
            <a:r>
              <a:rPr lang="zh-CN" altLang="en-US" sz="2800">
                <a:latin typeface="华文细黑" pitchFamily="2" charset="-122"/>
                <a:ea typeface="华文细黑" pitchFamily="2" charset="-122"/>
              </a:rPr>
              <a:t>和</a:t>
            </a:r>
            <a:r>
              <a:rPr lang="zh-CN" altLang="en-US" sz="2800" b="1">
                <a:solidFill>
                  <a:srgbClr val="FF0000"/>
                </a:solidFill>
                <a:latin typeface="华文细黑" pitchFamily="2" charset="-122"/>
                <a:ea typeface="华文细黑" pitchFamily="2" charset="-122"/>
              </a:rPr>
              <a:t>不同到期日</a:t>
            </a:r>
            <a:r>
              <a:rPr lang="zh-CN" altLang="en-US" sz="2800">
                <a:latin typeface="华文细黑" pitchFamily="2" charset="-122"/>
                <a:ea typeface="华文细黑" pitchFamily="2" charset="-122"/>
              </a:rPr>
              <a:t>的同类期权。</a:t>
            </a:r>
          </a:p>
          <a:p>
            <a:pPr eaLnBrk="1" hangingPunct="1">
              <a:buFont typeface="Wingdings" pitchFamily="2" charset="2"/>
              <a:buNone/>
            </a:pPr>
            <a:endParaRPr lang="en-US" altLang="zh-CN" smtClean="0">
              <a:solidFill>
                <a:schemeClr val="tx2"/>
              </a:solidFill>
            </a:endParaRPr>
          </a:p>
        </p:txBody>
      </p:sp>
      <p:sp>
        <p:nvSpPr>
          <p:cNvPr id="3" name="Rectangle 2"/>
          <p:cNvSpPr>
            <a:spLocks noGrp="1" noChangeArrowheads="1"/>
          </p:cNvSpPr>
          <p:nvPr>
            <p:ph type="title"/>
          </p:nvPr>
        </p:nvSpPr>
        <p:spPr>
          <a:xfrm>
            <a:off x="1847850" y="404813"/>
            <a:ext cx="8218488" cy="652462"/>
          </a:xfrm>
        </p:spPr>
        <p:txBody>
          <a:bodyPr>
            <a:noAutofit/>
          </a:bodyPr>
          <a:lstStyle/>
          <a:p>
            <a:pPr eaLnBrk="1" hangingPunct="1">
              <a:defRPr/>
            </a:pPr>
            <a:r>
              <a:rPr lang="zh-CN" altLang="en-US" sz="3600" b="1" dirty="0">
                <a:latin typeface="+mj-ea"/>
              </a:rPr>
              <a:t>期权价差 </a:t>
            </a:r>
            <a:r>
              <a:rPr lang="en-US" altLang="zh-CN" sz="3600" b="1" dirty="0">
                <a:latin typeface="+mj-ea"/>
              </a:rPr>
              <a:t>— </a:t>
            </a:r>
            <a:r>
              <a:rPr lang="zh-CN" altLang="en-US" sz="3600" b="1" dirty="0">
                <a:latin typeface="+mj-ea"/>
              </a:rPr>
              <a:t>水平、垂直、斜线价差</a:t>
            </a:r>
          </a:p>
        </p:txBody>
      </p:sp>
    </p:spTree>
    <p:extLst>
      <p:ext uri="{BB962C8B-B14F-4D97-AF65-F5344CB8AC3E}">
        <p14:creationId xmlns:p14="http://schemas.microsoft.com/office/powerpoint/2010/main" val="23870235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3"/>
          <p:cNvSpPr>
            <a:spLocks noGrp="1" noChangeArrowheads="1"/>
          </p:cNvSpPr>
          <p:nvPr>
            <p:ph type="body" idx="1"/>
          </p:nvPr>
        </p:nvSpPr>
        <p:spPr>
          <a:xfrm>
            <a:off x="3687307" y="5430486"/>
            <a:ext cx="4493538" cy="480131"/>
          </a:xfrm>
        </p:spPr>
        <p:txBody>
          <a:bodyPr wrap="none" anchor="ctr">
            <a:spAutoFit/>
          </a:bodyPr>
          <a:lstStyle/>
          <a:p>
            <a:pPr marL="0" indent="0" algn="ctr">
              <a:spcBef>
                <a:spcPct val="50000"/>
              </a:spcBef>
              <a:buNone/>
            </a:pPr>
            <a:r>
              <a:rPr lang="zh-CN" altLang="en-US" b="1">
                <a:latin typeface="Times New Roman" pitchFamily="18" charset="0"/>
                <a:ea typeface="华文细黑" pitchFamily="2" charset="-122"/>
                <a:cs typeface="Times New Roman" pitchFamily="18" charset="0"/>
              </a:rPr>
              <a:t>图</a:t>
            </a:r>
            <a:r>
              <a:rPr lang="en-US" altLang="zh-CN" b="1">
                <a:latin typeface="Times New Roman" pitchFamily="18" charset="0"/>
                <a:ea typeface="华文细黑" pitchFamily="2" charset="-122"/>
                <a:cs typeface="Times New Roman" pitchFamily="18" charset="0"/>
              </a:rPr>
              <a:t>1  </a:t>
            </a:r>
            <a:r>
              <a:rPr lang="zh-CN" altLang="en-US" b="1">
                <a:latin typeface="Times New Roman" pitchFamily="18" charset="0"/>
                <a:ea typeface="华文细黑" pitchFamily="2" charset="-122"/>
                <a:cs typeface="Times New Roman" pitchFamily="18" charset="0"/>
              </a:rPr>
              <a:t>水平、垂直和斜线价差</a:t>
            </a:r>
          </a:p>
        </p:txBody>
      </p:sp>
      <p:sp>
        <p:nvSpPr>
          <p:cNvPr id="753667" name="Line 34"/>
          <p:cNvSpPr>
            <a:spLocks noChangeShapeType="1"/>
          </p:cNvSpPr>
          <p:nvPr/>
        </p:nvSpPr>
        <p:spPr bwMode="auto">
          <a:xfrm>
            <a:off x="3430588" y="1447800"/>
            <a:ext cx="0" cy="3429000"/>
          </a:xfrm>
          <a:prstGeom prst="line">
            <a:avLst/>
          </a:prstGeom>
          <a:noFill/>
          <a:ln w="25400">
            <a:solidFill>
              <a:schemeClr val="tx2"/>
            </a:solidFill>
            <a:round/>
            <a:headEnd/>
            <a:tailEnd/>
          </a:ln>
        </p:spPr>
        <p:txBody>
          <a:bodyPr wrap="none" anchor="ctr">
            <a:spAutoFit/>
          </a:bodyPr>
          <a:lstStyle/>
          <a:p>
            <a:endParaRPr lang="zh-CN" altLang="en-US"/>
          </a:p>
        </p:txBody>
      </p:sp>
      <p:sp>
        <p:nvSpPr>
          <p:cNvPr id="753668" name="Line 35"/>
          <p:cNvSpPr>
            <a:spLocks noChangeShapeType="1"/>
          </p:cNvSpPr>
          <p:nvPr/>
        </p:nvSpPr>
        <p:spPr bwMode="auto">
          <a:xfrm flipV="1">
            <a:off x="3429000" y="4876800"/>
            <a:ext cx="5257800" cy="0"/>
          </a:xfrm>
          <a:prstGeom prst="line">
            <a:avLst/>
          </a:prstGeom>
          <a:noFill/>
          <a:ln w="25400">
            <a:solidFill>
              <a:schemeClr val="tx2"/>
            </a:solidFill>
            <a:round/>
            <a:headEnd/>
            <a:tailEnd/>
          </a:ln>
        </p:spPr>
        <p:txBody>
          <a:bodyPr anchor="ctr">
            <a:spAutoFit/>
          </a:bodyPr>
          <a:lstStyle/>
          <a:p>
            <a:endParaRPr lang="zh-CN" altLang="en-US"/>
          </a:p>
        </p:txBody>
      </p:sp>
      <p:sp>
        <p:nvSpPr>
          <p:cNvPr id="753669" name="Line 36"/>
          <p:cNvSpPr>
            <a:spLocks noChangeShapeType="1"/>
          </p:cNvSpPr>
          <p:nvPr/>
        </p:nvSpPr>
        <p:spPr bwMode="auto">
          <a:xfrm>
            <a:off x="3429000" y="1447800"/>
            <a:ext cx="5257800" cy="0"/>
          </a:xfrm>
          <a:prstGeom prst="line">
            <a:avLst/>
          </a:prstGeom>
          <a:noFill/>
          <a:ln w="25400">
            <a:solidFill>
              <a:schemeClr val="tx2"/>
            </a:solidFill>
            <a:round/>
            <a:headEnd/>
            <a:tailEnd/>
          </a:ln>
        </p:spPr>
        <p:txBody>
          <a:bodyPr wrap="none" anchor="ctr">
            <a:spAutoFit/>
          </a:bodyPr>
          <a:lstStyle/>
          <a:p>
            <a:endParaRPr lang="zh-CN" altLang="en-US"/>
          </a:p>
        </p:txBody>
      </p:sp>
      <p:sp>
        <p:nvSpPr>
          <p:cNvPr id="753670" name="Line 37"/>
          <p:cNvSpPr>
            <a:spLocks noChangeShapeType="1"/>
          </p:cNvSpPr>
          <p:nvPr/>
        </p:nvSpPr>
        <p:spPr bwMode="auto">
          <a:xfrm>
            <a:off x="8686800" y="1447800"/>
            <a:ext cx="0" cy="3429000"/>
          </a:xfrm>
          <a:prstGeom prst="line">
            <a:avLst/>
          </a:prstGeom>
          <a:noFill/>
          <a:ln w="25400">
            <a:solidFill>
              <a:schemeClr val="tx2"/>
            </a:solidFill>
            <a:round/>
            <a:headEnd/>
            <a:tailEnd/>
          </a:ln>
        </p:spPr>
        <p:txBody>
          <a:bodyPr wrap="none" anchor="ctr">
            <a:spAutoFit/>
          </a:bodyPr>
          <a:lstStyle/>
          <a:p>
            <a:endParaRPr lang="zh-CN" altLang="en-US"/>
          </a:p>
        </p:txBody>
      </p:sp>
      <p:sp>
        <p:nvSpPr>
          <p:cNvPr id="753671" name="Text Box 38"/>
          <p:cNvSpPr txBox="1">
            <a:spLocks noChangeArrowheads="1"/>
          </p:cNvSpPr>
          <p:nvPr/>
        </p:nvSpPr>
        <p:spPr bwMode="auto">
          <a:xfrm>
            <a:off x="3462338" y="4174123"/>
            <a:ext cx="551754" cy="338554"/>
          </a:xfrm>
          <a:prstGeom prst="rect">
            <a:avLst/>
          </a:prstGeom>
          <a:noFill/>
          <a:ln w="15875">
            <a:noFill/>
            <a:miter lim="800000"/>
            <a:headEnd/>
            <a:tailEnd/>
          </a:ln>
        </p:spPr>
        <p:txBody>
          <a:bodyPr wrap="none" anchor="ctr">
            <a:spAutoFit/>
          </a:bodyPr>
          <a:lstStyle/>
          <a:p>
            <a:pPr>
              <a:spcBef>
                <a:spcPct val="50000"/>
              </a:spcBef>
            </a:pPr>
            <a:r>
              <a:rPr kumimoji="1" lang="en-US" altLang="zh-CN" sz="1600"/>
              <a:t>1.80</a:t>
            </a:r>
          </a:p>
        </p:txBody>
      </p:sp>
      <p:sp>
        <p:nvSpPr>
          <p:cNvPr id="753672" name="Text Box 39"/>
          <p:cNvSpPr txBox="1">
            <a:spLocks noChangeArrowheads="1"/>
          </p:cNvSpPr>
          <p:nvPr/>
        </p:nvSpPr>
        <p:spPr bwMode="auto">
          <a:xfrm>
            <a:off x="3462338" y="3716923"/>
            <a:ext cx="551754" cy="338554"/>
          </a:xfrm>
          <a:prstGeom prst="rect">
            <a:avLst/>
          </a:prstGeom>
          <a:noFill/>
          <a:ln w="15875">
            <a:noFill/>
            <a:miter lim="800000"/>
            <a:headEnd/>
            <a:tailEnd/>
          </a:ln>
        </p:spPr>
        <p:txBody>
          <a:bodyPr wrap="none" anchor="ctr">
            <a:spAutoFit/>
          </a:bodyPr>
          <a:lstStyle/>
          <a:p>
            <a:pPr>
              <a:spcBef>
                <a:spcPct val="50000"/>
              </a:spcBef>
            </a:pPr>
            <a:r>
              <a:rPr kumimoji="1" lang="en-US" altLang="zh-CN" sz="1600"/>
              <a:t>1.70</a:t>
            </a:r>
          </a:p>
        </p:txBody>
      </p:sp>
      <p:sp>
        <p:nvSpPr>
          <p:cNvPr id="753673" name="Text Box 40"/>
          <p:cNvSpPr txBox="1">
            <a:spLocks noChangeArrowheads="1"/>
          </p:cNvSpPr>
          <p:nvPr/>
        </p:nvSpPr>
        <p:spPr bwMode="auto">
          <a:xfrm>
            <a:off x="3462338" y="3183523"/>
            <a:ext cx="551754" cy="338554"/>
          </a:xfrm>
          <a:prstGeom prst="rect">
            <a:avLst/>
          </a:prstGeom>
          <a:noFill/>
          <a:ln w="15875">
            <a:noFill/>
            <a:miter lim="800000"/>
            <a:headEnd/>
            <a:tailEnd/>
          </a:ln>
        </p:spPr>
        <p:txBody>
          <a:bodyPr wrap="none" anchor="ctr">
            <a:spAutoFit/>
          </a:bodyPr>
          <a:lstStyle/>
          <a:p>
            <a:pPr>
              <a:spcBef>
                <a:spcPct val="50000"/>
              </a:spcBef>
            </a:pPr>
            <a:r>
              <a:rPr kumimoji="1" lang="en-US" altLang="zh-CN" sz="1600"/>
              <a:t>1.60</a:t>
            </a:r>
          </a:p>
        </p:txBody>
      </p:sp>
      <p:sp>
        <p:nvSpPr>
          <p:cNvPr id="753674" name="Text Box 41"/>
          <p:cNvSpPr txBox="1">
            <a:spLocks noChangeArrowheads="1"/>
          </p:cNvSpPr>
          <p:nvPr/>
        </p:nvSpPr>
        <p:spPr bwMode="auto">
          <a:xfrm>
            <a:off x="3462338" y="2650123"/>
            <a:ext cx="551754" cy="338554"/>
          </a:xfrm>
          <a:prstGeom prst="rect">
            <a:avLst/>
          </a:prstGeom>
          <a:noFill/>
          <a:ln w="15875">
            <a:noFill/>
            <a:miter lim="800000"/>
            <a:headEnd/>
            <a:tailEnd/>
          </a:ln>
        </p:spPr>
        <p:txBody>
          <a:bodyPr wrap="none" anchor="ctr">
            <a:spAutoFit/>
          </a:bodyPr>
          <a:lstStyle/>
          <a:p>
            <a:pPr>
              <a:spcBef>
                <a:spcPct val="50000"/>
              </a:spcBef>
            </a:pPr>
            <a:r>
              <a:rPr kumimoji="1" lang="en-US" altLang="zh-CN" sz="1600"/>
              <a:t>1.50</a:t>
            </a:r>
          </a:p>
        </p:txBody>
      </p:sp>
      <p:sp>
        <p:nvSpPr>
          <p:cNvPr id="753675" name="Text Box 42"/>
          <p:cNvSpPr txBox="1">
            <a:spLocks noChangeArrowheads="1"/>
          </p:cNvSpPr>
          <p:nvPr/>
        </p:nvSpPr>
        <p:spPr bwMode="auto">
          <a:xfrm>
            <a:off x="3462338" y="2116723"/>
            <a:ext cx="551754" cy="338554"/>
          </a:xfrm>
          <a:prstGeom prst="rect">
            <a:avLst/>
          </a:prstGeom>
          <a:noFill/>
          <a:ln w="15875">
            <a:noFill/>
            <a:miter lim="800000"/>
            <a:headEnd/>
            <a:tailEnd/>
          </a:ln>
        </p:spPr>
        <p:txBody>
          <a:bodyPr wrap="none" anchor="ctr">
            <a:spAutoFit/>
          </a:bodyPr>
          <a:lstStyle/>
          <a:p>
            <a:pPr>
              <a:spcBef>
                <a:spcPct val="50000"/>
              </a:spcBef>
            </a:pPr>
            <a:r>
              <a:rPr kumimoji="1" lang="en-US" altLang="zh-CN" sz="1600"/>
              <a:t>1.40</a:t>
            </a:r>
          </a:p>
        </p:txBody>
      </p:sp>
      <p:sp>
        <p:nvSpPr>
          <p:cNvPr id="753676" name="Text Box 43"/>
          <p:cNvSpPr txBox="1">
            <a:spLocks noChangeArrowheads="1"/>
          </p:cNvSpPr>
          <p:nvPr/>
        </p:nvSpPr>
        <p:spPr bwMode="auto">
          <a:xfrm>
            <a:off x="4397376" y="1582739"/>
            <a:ext cx="498475" cy="339725"/>
          </a:xfrm>
          <a:prstGeom prst="rect">
            <a:avLst/>
          </a:prstGeom>
          <a:noFill/>
          <a:ln w="15875">
            <a:noFill/>
            <a:miter lim="800000"/>
            <a:headEnd/>
            <a:tailEnd/>
          </a:ln>
        </p:spPr>
        <p:txBody>
          <a:bodyPr wrap="none" anchor="ctr">
            <a:spAutoFit/>
          </a:bodyPr>
          <a:lstStyle/>
          <a:p>
            <a:pPr>
              <a:spcBef>
                <a:spcPct val="50000"/>
              </a:spcBef>
            </a:pPr>
            <a:r>
              <a:rPr kumimoji="1" lang="en-US" altLang="zh-CN" sz="1600"/>
              <a:t>4</a:t>
            </a:r>
            <a:r>
              <a:rPr kumimoji="1" lang="zh-CN" altLang="en-US" sz="1600"/>
              <a:t>月</a:t>
            </a:r>
          </a:p>
        </p:txBody>
      </p:sp>
      <p:sp>
        <p:nvSpPr>
          <p:cNvPr id="753677" name="Text Box 44"/>
          <p:cNvSpPr txBox="1">
            <a:spLocks noChangeArrowheads="1"/>
          </p:cNvSpPr>
          <p:nvPr/>
        </p:nvSpPr>
        <p:spPr bwMode="auto">
          <a:xfrm>
            <a:off x="5233989" y="1582739"/>
            <a:ext cx="498475" cy="339725"/>
          </a:xfrm>
          <a:prstGeom prst="rect">
            <a:avLst/>
          </a:prstGeom>
          <a:noFill/>
          <a:ln w="15875">
            <a:noFill/>
            <a:miter lim="800000"/>
            <a:headEnd/>
            <a:tailEnd/>
          </a:ln>
        </p:spPr>
        <p:txBody>
          <a:bodyPr wrap="none" anchor="ctr">
            <a:spAutoFit/>
          </a:bodyPr>
          <a:lstStyle/>
          <a:p>
            <a:pPr>
              <a:spcBef>
                <a:spcPct val="50000"/>
              </a:spcBef>
            </a:pPr>
            <a:r>
              <a:rPr kumimoji="1" lang="en-US" altLang="zh-CN" sz="1600"/>
              <a:t>5</a:t>
            </a:r>
            <a:r>
              <a:rPr kumimoji="1" lang="zh-CN" altLang="en-US" sz="1600"/>
              <a:t>月</a:t>
            </a:r>
          </a:p>
        </p:txBody>
      </p:sp>
      <p:sp>
        <p:nvSpPr>
          <p:cNvPr id="753678" name="Text Box 45"/>
          <p:cNvSpPr txBox="1">
            <a:spLocks noChangeArrowheads="1"/>
          </p:cNvSpPr>
          <p:nvPr/>
        </p:nvSpPr>
        <p:spPr bwMode="auto">
          <a:xfrm>
            <a:off x="6016626" y="1582739"/>
            <a:ext cx="498475" cy="339725"/>
          </a:xfrm>
          <a:prstGeom prst="rect">
            <a:avLst/>
          </a:prstGeom>
          <a:noFill/>
          <a:ln w="15875">
            <a:noFill/>
            <a:miter lim="800000"/>
            <a:headEnd/>
            <a:tailEnd/>
          </a:ln>
        </p:spPr>
        <p:txBody>
          <a:bodyPr wrap="none" anchor="ctr">
            <a:spAutoFit/>
          </a:bodyPr>
          <a:lstStyle/>
          <a:p>
            <a:pPr>
              <a:spcBef>
                <a:spcPct val="50000"/>
              </a:spcBef>
            </a:pPr>
            <a:r>
              <a:rPr kumimoji="1" lang="en-US" altLang="zh-CN" sz="1600"/>
              <a:t>6</a:t>
            </a:r>
            <a:r>
              <a:rPr kumimoji="1" lang="zh-CN" altLang="en-US" sz="1600"/>
              <a:t>月</a:t>
            </a:r>
          </a:p>
        </p:txBody>
      </p:sp>
      <p:sp>
        <p:nvSpPr>
          <p:cNvPr id="753679" name="Text Box 46"/>
          <p:cNvSpPr txBox="1">
            <a:spLocks noChangeArrowheads="1"/>
          </p:cNvSpPr>
          <p:nvPr/>
        </p:nvSpPr>
        <p:spPr bwMode="auto">
          <a:xfrm>
            <a:off x="6910389" y="1582739"/>
            <a:ext cx="498475" cy="339725"/>
          </a:xfrm>
          <a:prstGeom prst="rect">
            <a:avLst/>
          </a:prstGeom>
          <a:noFill/>
          <a:ln w="15875">
            <a:noFill/>
            <a:miter lim="800000"/>
            <a:headEnd/>
            <a:tailEnd/>
          </a:ln>
        </p:spPr>
        <p:txBody>
          <a:bodyPr wrap="none" anchor="ctr">
            <a:spAutoFit/>
          </a:bodyPr>
          <a:lstStyle/>
          <a:p>
            <a:pPr>
              <a:spcBef>
                <a:spcPct val="50000"/>
              </a:spcBef>
            </a:pPr>
            <a:r>
              <a:rPr kumimoji="1" lang="en-US" altLang="zh-CN" sz="1600"/>
              <a:t>7</a:t>
            </a:r>
            <a:r>
              <a:rPr kumimoji="1" lang="zh-CN" altLang="en-US" sz="1600"/>
              <a:t>月</a:t>
            </a:r>
          </a:p>
        </p:txBody>
      </p:sp>
      <p:sp>
        <p:nvSpPr>
          <p:cNvPr id="753680" name="Text Box 47"/>
          <p:cNvSpPr txBox="1">
            <a:spLocks noChangeArrowheads="1"/>
          </p:cNvSpPr>
          <p:nvPr/>
        </p:nvSpPr>
        <p:spPr bwMode="auto">
          <a:xfrm>
            <a:off x="7824789" y="1582739"/>
            <a:ext cx="498475" cy="339725"/>
          </a:xfrm>
          <a:prstGeom prst="rect">
            <a:avLst/>
          </a:prstGeom>
          <a:noFill/>
          <a:ln w="15875">
            <a:noFill/>
            <a:miter lim="800000"/>
            <a:headEnd/>
            <a:tailEnd/>
          </a:ln>
        </p:spPr>
        <p:txBody>
          <a:bodyPr wrap="none" anchor="ctr">
            <a:spAutoFit/>
          </a:bodyPr>
          <a:lstStyle/>
          <a:p>
            <a:pPr>
              <a:spcBef>
                <a:spcPct val="50000"/>
              </a:spcBef>
            </a:pPr>
            <a:r>
              <a:rPr kumimoji="1" lang="en-US" altLang="zh-CN" sz="1600"/>
              <a:t>8</a:t>
            </a:r>
            <a:r>
              <a:rPr kumimoji="1" lang="zh-CN" altLang="en-US" sz="1600"/>
              <a:t>月</a:t>
            </a:r>
          </a:p>
        </p:txBody>
      </p:sp>
      <p:sp>
        <p:nvSpPr>
          <p:cNvPr id="753681" name="Line 48"/>
          <p:cNvSpPr>
            <a:spLocks noChangeShapeType="1"/>
          </p:cNvSpPr>
          <p:nvPr/>
        </p:nvSpPr>
        <p:spPr bwMode="auto">
          <a:xfrm>
            <a:off x="3430588" y="1981200"/>
            <a:ext cx="5257800" cy="0"/>
          </a:xfrm>
          <a:prstGeom prst="line">
            <a:avLst/>
          </a:prstGeom>
          <a:noFill/>
          <a:ln w="15875">
            <a:solidFill>
              <a:schemeClr val="tx2"/>
            </a:solidFill>
            <a:round/>
            <a:headEnd/>
            <a:tailEnd/>
          </a:ln>
        </p:spPr>
        <p:txBody>
          <a:bodyPr wrap="none" anchor="ctr">
            <a:spAutoFit/>
          </a:bodyPr>
          <a:lstStyle/>
          <a:p>
            <a:endParaRPr lang="zh-CN" altLang="en-US"/>
          </a:p>
        </p:txBody>
      </p:sp>
      <p:sp>
        <p:nvSpPr>
          <p:cNvPr id="753682" name="Line 49"/>
          <p:cNvSpPr>
            <a:spLocks noChangeShapeType="1"/>
          </p:cNvSpPr>
          <p:nvPr/>
        </p:nvSpPr>
        <p:spPr bwMode="auto">
          <a:xfrm>
            <a:off x="4114800" y="1447800"/>
            <a:ext cx="0" cy="3429000"/>
          </a:xfrm>
          <a:prstGeom prst="line">
            <a:avLst/>
          </a:prstGeom>
          <a:noFill/>
          <a:ln w="15875">
            <a:solidFill>
              <a:schemeClr val="tx2"/>
            </a:solidFill>
            <a:round/>
            <a:headEnd/>
            <a:tailEnd/>
          </a:ln>
        </p:spPr>
        <p:txBody>
          <a:bodyPr wrap="none" anchor="ctr">
            <a:spAutoFit/>
          </a:bodyPr>
          <a:lstStyle/>
          <a:p>
            <a:endParaRPr lang="zh-CN" altLang="en-US"/>
          </a:p>
        </p:txBody>
      </p:sp>
      <p:sp>
        <p:nvSpPr>
          <p:cNvPr id="753683" name="Oval 50"/>
          <p:cNvSpPr>
            <a:spLocks noChangeArrowheads="1"/>
          </p:cNvSpPr>
          <p:nvPr/>
        </p:nvSpPr>
        <p:spPr bwMode="auto">
          <a:xfrm>
            <a:off x="4367213" y="2105700"/>
            <a:ext cx="259766" cy="519351"/>
          </a:xfrm>
          <a:prstGeom prst="ellipse">
            <a:avLst/>
          </a:prstGeom>
          <a:noFill/>
          <a:ln w="15875">
            <a:solidFill>
              <a:schemeClr val="tx2"/>
            </a:solidFill>
            <a:round/>
            <a:headEnd/>
            <a:tailEnd/>
          </a:ln>
        </p:spPr>
        <p:txBody>
          <a:bodyPr wrap="none" anchor="ctr">
            <a:spAutoFit/>
          </a:bodyPr>
          <a:lstStyle/>
          <a:p>
            <a:endParaRPr lang="zh-CN" altLang="en-US"/>
          </a:p>
        </p:txBody>
      </p:sp>
      <p:sp>
        <p:nvSpPr>
          <p:cNvPr id="753684" name="Text Box 51"/>
          <p:cNvSpPr txBox="1">
            <a:spLocks noChangeArrowheads="1"/>
          </p:cNvSpPr>
          <p:nvPr/>
        </p:nvSpPr>
        <p:spPr bwMode="auto">
          <a:xfrm>
            <a:off x="4440239" y="2205039"/>
            <a:ext cx="1144587" cy="338137"/>
          </a:xfrm>
          <a:prstGeom prst="rect">
            <a:avLst/>
          </a:prstGeom>
          <a:noFill/>
          <a:ln w="15875">
            <a:noFill/>
            <a:miter lim="800000"/>
            <a:headEnd/>
            <a:tailEnd/>
          </a:ln>
        </p:spPr>
        <p:txBody>
          <a:bodyPr wrap="none" anchor="ctr">
            <a:spAutoFit/>
          </a:bodyPr>
          <a:lstStyle/>
          <a:p>
            <a:pPr>
              <a:spcBef>
                <a:spcPct val="50000"/>
              </a:spcBef>
            </a:pPr>
            <a:r>
              <a:rPr kumimoji="1" lang="en-US" altLang="zh-CN" sz="1600"/>
              <a:t>+1         -1</a:t>
            </a:r>
          </a:p>
        </p:txBody>
      </p:sp>
      <p:sp>
        <p:nvSpPr>
          <p:cNvPr id="753685" name="Oval 52"/>
          <p:cNvSpPr>
            <a:spLocks noChangeArrowheads="1"/>
          </p:cNvSpPr>
          <p:nvPr/>
        </p:nvSpPr>
        <p:spPr bwMode="auto">
          <a:xfrm rot="-1777026">
            <a:off x="4881855" y="3886875"/>
            <a:ext cx="259766" cy="519351"/>
          </a:xfrm>
          <a:prstGeom prst="ellipse">
            <a:avLst/>
          </a:prstGeom>
          <a:noFill/>
          <a:ln w="15875">
            <a:solidFill>
              <a:schemeClr val="tx2"/>
            </a:solidFill>
            <a:round/>
            <a:headEnd/>
            <a:tailEnd/>
          </a:ln>
        </p:spPr>
        <p:txBody>
          <a:bodyPr wrap="none" anchor="ctr">
            <a:spAutoFit/>
          </a:bodyPr>
          <a:lstStyle/>
          <a:p>
            <a:endParaRPr lang="zh-CN" altLang="en-US"/>
          </a:p>
        </p:txBody>
      </p:sp>
      <p:sp>
        <p:nvSpPr>
          <p:cNvPr id="753686" name="Text Box 53"/>
          <p:cNvSpPr txBox="1">
            <a:spLocks noChangeArrowheads="1"/>
          </p:cNvSpPr>
          <p:nvPr/>
        </p:nvSpPr>
        <p:spPr bwMode="auto">
          <a:xfrm>
            <a:off x="4583113" y="4220161"/>
            <a:ext cx="428322" cy="338554"/>
          </a:xfrm>
          <a:prstGeom prst="rect">
            <a:avLst/>
          </a:prstGeom>
          <a:noFill/>
          <a:ln w="15875">
            <a:noFill/>
            <a:miter lim="800000"/>
            <a:headEnd/>
            <a:tailEnd/>
          </a:ln>
        </p:spPr>
        <p:txBody>
          <a:bodyPr wrap="none" anchor="ctr">
            <a:spAutoFit/>
          </a:bodyPr>
          <a:lstStyle/>
          <a:p>
            <a:pPr>
              <a:spcBef>
                <a:spcPct val="50000"/>
              </a:spcBef>
            </a:pPr>
            <a:r>
              <a:rPr kumimoji="1" lang="en-US" altLang="zh-CN" sz="1600"/>
              <a:t>+1</a:t>
            </a:r>
          </a:p>
        </p:txBody>
      </p:sp>
      <p:sp>
        <p:nvSpPr>
          <p:cNvPr id="753687" name="Text Box 54"/>
          <p:cNvSpPr txBox="1">
            <a:spLocks noChangeArrowheads="1"/>
          </p:cNvSpPr>
          <p:nvPr/>
        </p:nvSpPr>
        <p:spPr bwMode="auto">
          <a:xfrm>
            <a:off x="5232400" y="3716923"/>
            <a:ext cx="394660" cy="338554"/>
          </a:xfrm>
          <a:prstGeom prst="rect">
            <a:avLst/>
          </a:prstGeom>
          <a:noFill/>
          <a:ln w="15875">
            <a:noFill/>
            <a:miter lim="800000"/>
            <a:headEnd/>
            <a:tailEnd/>
          </a:ln>
        </p:spPr>
        <p:txBody>
          <a:bodyPr wrap="none" anchor="ctr">
            <a:spAutoFit/>
          </a:bodyPr>
          <a:lstStyle/>
          <a:p>
            <a:pPr>
              <a:spcBef>
                <a:spcPct val="50000"/>
              </a:spcBef>
            </a:pPr>
            <a:r>
              <a:rPr kumimoji="1" lang="en-US" altLang="zh-CN" sz="1600"/>
              <a:t>-1</a:t>
            </a:r>
          </a:p>
        </p:txBody>
      </p:sp>
      <p:sp>
        <p:nvSpPr>
          <p:cNvPr id="753688" name="Oval 55"/>
          <p:cNvSpPr>
            <a:spLocks noChangeArrowheads="1"/>
          </p:cNvSpPr>
          <p:nvPr/>
        </p:nvSpPr>
        <p:spPr bwMode="auto">
          <a:xfrm>
            <a:off x="7967663" y="2885163"/>
            <a:ext cx="259766" cy="519351"/>
          </a:xfrm>
          <a:prstGeom prst="ellipse">
            <a:avLst/>
          </a:prstGeom>
          <a:noFill/>
          <a:ln w="15875">
            <a:solidFill>
              <a:schemeClr val="tx2"/>
            </a:solidFill>
            <a:round/>
            <a:headEnd/>
            <a:tailEnd/>
          </a:ln>
        </p:spPr>
        <p:txBody>
          <a:bodyPr wrap="none" anchor="ctr">
            <a:spAutoFit/>
          </a:bodyPr>
          <a:lstStyle/>
          <a:p>
            <a:endParaRPr lang="zh-CN" altLang="en-US"/>
          </a:p>
        </p:txBody>
      </p:sp>
      <p:sp>
        <p:nvSpPr>
          <p:cNvPr id="753689" name="Text Box 56"/>
          <p:cNvSpPr txBox="1">
            <a:spLocks noChangeArrowheads="1"/>
          </p:cNvSpPr>
          <p:nvPr/>
        </p:nvSpPr>
        <p:spPr bwMode="auto">
          <a:xfrm>
            <a:off x="8107363" y="2650123"/>
            <a:ext cx="428322" cy="338554"/>
          </a:xfrm>
          <a:prstGeom prst="rect">
            <a:avLst/>
          </a:prstGeom>
          <a:noFill/>
          <a:ln w="15875">
            <a:noFill/>
            <a:miter lim="800000"/>
            <a:headEnd/>
            <a:tailEnd/>
          </a:ln>
        </p:spPr>
        <p:txBody>
          <a:bodyPr wrap="none" anchor="ctr">
            <a:spAutoFit/>
          </a:bodyPr>
          <a:lstStyle/>
          <a:p>
            <a:pPr>
              <a:spcBef>
                <a:spcPct val="50000"/>
              </a:spcBef>
            </a:pPr>
            <a:r>
              <a:rPr kumimoji="1" lang="en-US" altLang="zh-CN" sz="1600"/>
              <a:t>+1</a:t>
            </a:r>
          </a:p>
        </p:txBody>
      </p:sp>
      <p:sp>
        <p:nvSpPr>
          <p:cNvPr id="753690" name="Text Box 57"/>
          <p:cNvSpPr txBox="1">
            <a:spLocks noChangeArrowheads="1"/>
          </p:cNvSpPr>
          <p:nvPr/>
        </p:nvSpPr>
        <p:spPr bwMode="auto">
          <a:xfrm>
            <a:off x="8112125" y="3212892"/>
            <a:ext cx="394660" cy="338554"/>
          </a:xfrm>
          <a:prstGeom prst="rect">
            <a:avLst/>
          </a:prstGeom>
          <a:noFill/>
          <a:ln w="15875">
            <a:noFill/>
            <a:miter lim="800000"/>
            <a:headEnd/>
            <a:tailEnd/>
          </a:ln>
        </p:spPr>
        <p:txBody>
          <a:bodyPr wrap="none" anchor="ctr">
            <a:spAutoFit/>
          </a:bodyPr>
          <a:lstStyle/>
          <a:p>
            <a:pPr>
              <a:spcBef>
                <a:spcPct val="50000"/>
              </a:spcBef>
            </a:pPr>
            <a:r>
              <a:rPr kumimoji="1" lang="en-US" altLang="zh-CN" sz="1600"/>
              <a:t>-1</a:t>
            </a:r>
          </a:p>
        </p:txBody>
      </p:sp>
      <p:sp>
        <p:nvSpPr>
          <p:cNvPr id="753691" name="Text Box 58"/>
          <p:cNvSpPr txBox="1">
            <a:spLocks noChangeArrowheads="1"/>
          </p:cNvSpPr>
          <p:nvPr/>
        </p:nvSpPr>
        <p:spPr bwMode="auto">
          <a:xfrm>
            <a:off x="5978525" y="2003425"/>
            <a:ext cx="996950" cy="336550"/>
          </a:xfrm>
          <a:prstGeom prst="rect">
            <a:avLst/>
          </a:prstGeom>
          <a:noFill/>
          <a:ln w="15875">
            <a:noFill/>
            <a:miter lim="800000"/>
            <a:headEnd/>
            <a:tailEnd/>
          </a:ln>
        </p:spPr>
        <p:txBody>
          <a:bodyPr wrap="none" anchor="ctr">
            <a:spAutoFit/>
          </a:bodyPr>
          <a:lstStyle/>
          <a:p>
            <a:pPr>
              <a:spcBef>
                <a:spcPct val="50000"/>
              </a:spcBef>
            </a:pPr>
            <a:r>
              <a:rPr kumimoji="1" lang="zh-CN" altLang="en-US" sz="1600"/>
              <a:t>水平价差</a:t>
            </a:r>
          </a:p>
        </p:txBody>
      </p:sp>
      <p:sp>
        <p:nvSpPr>
          <p:cNvPr id="753692" name="Line 59"/>
          <p:cNvSpPr>
            <a:spLocks noChangeShapeType="1"/>
          </p:cNvSpPr>
          <p:nvPr/>
        </p:nvSpPr>
        <p:spPr bwMode="auto">
          <a:xfrm flipV="1">
            <a:off x="5808664" y="2286000"/>
            <a:ext cx="287337" cy="63500"/>
          </a:xfrm>
          <a:prstGeom prst="line">
            <a:avLst/>
          </a:prstGeom>
          <a:noFill/>
          <a:ln w="15875">
            <a:solidFill>
              <a:schemeClr val="tx2"/>
            </a:solidFill>
            <a:round/>
            <a:headEnd/>
            <a:tailEnd/>
          </a:ln>
        </p:spPr>
        <p:txBody>
          <a:bodyPr anchor="ctr">
            <a:spAutoFit/>
          </a:bodyPr>
          <a:lstStyle/>
          <a:p>
            <a:endParaRPr lang="zh-CN" altLang="en-US"/>
          </a:p>
        </p:txBody>
      </p:sp>
      <p:sp>
        <p:nvSpPr>
          <p:cNvPr id="753693" name="Text Box 60"/>
          <p:cNvSpPr txBox="1">
            <a:spLocks noChangeArrowheads="1"/>
          </p:cNvSpPr>
          <p:nvPr/>
        </p:nvSpPr>
        <p:spPr bwMode="auto">
          <a:xfrm>
            <a:off x="4454525" y="3108325"/>
            <a:ext cx="996950" cy="336550"/>
          </a:xfrm>
          <a:prstGeom prst="rect">
            <a:avLst/>
          </a:prstGeom>
          <a:noFill/>
          <a:ln w="15875">
            <a:noFill/>
            <a:miter lim="800000"/>
            <a:headEnd/>
            <a:tailEnd/>
          </a:ln>
        </p:spPr>
        <p:txBody>
          <a:bodyPr wrap="none" anchor="ctr">
            <a:spAutoFit/>
          </a:bodyPr>
          <a:lstStyle/>
          <a:p>
            <a:pPr>
              <a:spcBef>
                <a:spcPct val="50000"/>
              </a:spcBef>
            </a:pPr>
            <a:r>
              <a:rPr kumimoji="1" lang="zh-CN" altLang="en-US" sz="1600"/>
              <a:t>斜线价差</a:t>
            </a:r>
          </a:p>
        </p:txBody>
      </p:sp>
      <p:sp>
        <p:nvSpPr>
          <p:cNvPr id="753694" name="Line 61"/>
          <p:cNvSpPr>
            <a:spLocks noChangeShapeType="1"/>
          </p:cNvSpPr>
          <p:nvPr/>
        </p:nvSpPr>
        <p:spPr bwMode="auto">
          <a:xfrm>
            <a:off x="4953000" y="3505201"/>
            <a:ext cx="134938" cy="284163"/>
          </a:xfrm>
          <a:prstGeom prst="line">
            <a:avLst/>
          </a:prstGeom>
          <a:noFill/>
          <a:ln w="15875">
            <a:solidFill>
              <a:schemeClr val="tx2"/>
            </a:solidFill>
            <a:round/>
            <a:headEnd/>
            <a:tailEnd/>
          </a:ln>
        </p:spPr>
        <p:txBody>
          <a:bodyPr anchor="ctr">
            <a:spAutoFit/>
          </a:bodyPr>
          <a:lstStyle/>
          <a:p>
            <a:endParaRPr lang="zh-CN" altLang="en-US"/>
          </a:p>
        </p:txBody>
      </p:sp>
      <p:sp>
        <p:nvSpPr>
          <p:cNvPr id="753695" name="Text Box 62"/>
          <p:cNvSpPr txBox="1">
            <a:spLocks noChangeArrowheads="1"/>
          </p:cNvSpPr>
          <p:nvPr/>
        </p:nvSpPr>
        <p:spPr bwMode="auto">
          <a:xfrm>
            <a:off x="6664325" y="3717925"/>
            <a:ext cx="996950" cy="336550"/>
          </a:xfrm>
          <a:prstGeom prst="rect">
            <a:avLst/>
          </a:prstGeom>
          <a:noFill/>
          <a:ln w="15875">
            <a:noFill/>
            <a:miter lim="800000"/>
            <a:headEnd/>
            <a:tailEnd/>
          </a:ln>
        </p:spPr>
        <p:txBody>
          <a:bodyPr wrap="none" anchor="ctr">
            <a:spAutoFit/>
          </a:bodyPr>
          <a:lstStyle/>
          <a:p>
            <a:pPr>
              <a:spcBef>
                <a:spcPct val="50000"/>
              </a:spcBef>
            </a:pPr>
            <a:r>
              <a:rPr kumimoji="1" lang="zh-CN" altLang="en-US" sz="1600"/>
              <a:t>垂直价差</a:t>
            </a:r>
          </a:p>
        </p:txBody>
      </p:sp>
      <p:sp>
        <p:nvSpPr>
          <p:cNvPr id="753696" name="Line 63"/>
          <p:cNvSpPr>
            <a:spLocks noChangeShapeType="1"/>
          </p:cNvSpPr>
          <p:nvPr/>
        </p:nvSpPr>
        <p:spPr bwMode="auto">
          <a:xfrm flipV="1">
            <a:off x="7543800" y="3429000"/>
            <a:ext cx="457200" cy="457200"/>
          </a:xfrm>
          <a:prstGeom prst="line">
            <a:avLst/>
          </a:prstGeom>
          <a:noFill/>
          <a:ln w="15875">
            <a:solidFill>
              <a:schemeClr val="tx2"/>
            </a:solidFill>
            <a:round/>
            <a:headEnd/>
            <a:tailEnd/>
          </a:ln>
        </p:spPr>
        <p:txBody>
          <a:bodyPr wrap="none" anchor="ctr">
            <a:spAutoFit/>
          </a:bodyPr>
          <a:lstStyle/>
          <a:p>
            <a:endParaRPr lang="zh-CN" altLang="en-US"/>
          </a:p>
        </p:txBody>
      </p:sp>
      <p:sp>
        <p:nvSpPr>
          <p:cNvPr id="33" name="Rectangle 2"/>
          <p:cNvSpPr>
            <a:spLocks noGrp="1" noChangeArrowheads="1"/>
          </p:cNvSpPr>
          <p:nvPr>
            <p:ph type="title"/>
          </p:nvPr>
        </p:nvSpPr>
        <p:spPr>
          <a:xfrm>
            <a:off x="1847850" y="404813"/>
            <a:ext cx="8218488" cy="652462"/>
          </a:xfrm>
        </p:spPr>
        <p:txBody>
          <a:bodyPr>
            <a:noAutofit/>
          </a:bodyPr>
          <a:lstStyle/>
          <a:p>
            <a:pPr eaLnBrk="1" hangingPunct="1">
              <a:defRPr/>
            </a:pPr>
            <a:r>
              <a:rPr lang="zh-CN" altLang="en-US" sz="3600" b="1" dirty="0">
                <a:latin typeface="+mj-ea"/>
              </a:rPr>
              <a:t>期权价差 </a:t>
            </a:r>
            <a:r>
              <a:rPr lang="en-US" altLang="zh-CN" sz="3600" b="1" dirty="0">
                <a:latin typeface="+mj-ea"/>
              </a:rPr>
              <a:t>— </a:t>
            </a:r>
            <a:r>
              <a:rPr lang="zh-CN" altLang="en-US" sz="3600" b="1" dirty="0">
                <a:latin typeface="+mj-ea"/>
              </a:rPr>
              <a:t>水平、垂直、斜线价差</a:t>
            </a:r>
          </a:p>
        </p:txBody>
      </p:sp>
    </p:spTree>
    <p:extLst>
      <p:ext uri="{BB962C8B-B14F-4D97-AF65-F5344CB8AC3E}">
        <p14:creationId xmlns:p14="http://schemas.microsoft.com/office/powerpoint/2010/main" val="37189993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135188" y="1484313"/>
            <a:ext cx="7467600" cy="438150"/>
          </a:xfrm>
        </p:spPr>
        <p:txBody>
          <a:bodyPr>
            <a:noAutofit/>
          </a:bodyPr>
          <a:lstStyle/>
          <a:p>
            <a:pPr eaLnBrk="1" hangingPunct="1">
              <a:defRPr/>
            </a:pPr>
            <a:r>
              <a:rPr lang="zh-CN" altLang="en-US" sz="2800" b="1" dirty="0">
                <a:latin typeface="华文细黑" pitchFamily="2" charset="-122"/>
                <a:ea typeface="华文细黑" pitchFamily="2" charset="-122"/>
              </a:rPr>
              <a:t>垂直价差</a:t>
            </a:r>
          </a:p>
        </p:txBody>
      </p:sp>
      <p:sp>
        <p:nvSpPr>
          <p:cNvPr id="754691" name="Text Box 4"/>
          <p:cNvSpPr txBox="1">
            <a:spLocks noChangeArrowheads="1"/>
          </p:cNvSpPr>
          <p:nvPr/>
        </p:nvSpPr>
        <p:spPr bwMode="auto">
          <a:xfrm>
            <a:off x="1992313" y="2060575"/>
            <a:ext cx="7651750" cy="3022366"/>
          </a:xfrm>
          <a:prstGeom prst="rect">
            <a:avLst/>
          </a:prstGeom>
          <a:noFill/>
          <a:ln w="9525">
            <a:noFill/>
            <a:miter lim="800000"/>
            <a:headEnd/>
            <a:tailEnd/>
          </a:ln>
        </p:spPr>
        <p:txBody>
          <a:bodyPr>
            <a:spAutoFit/>
          </a:bodyPr>
          <a:lstStyle/>
          <a:p>
            <a:pPr algn="l">
              <a:lnSpc>
                <a:spcPct val="170000"/>
              </a:lnSpc>
              <a:buFontTx/>
              <a:buChar char="•"/>
            </a:pPr>
            <a:r>
              <a:rPr kumimoji="1" lang="zh-CN" altLang="en-US" sz="2800" b="1">
                <a:solidFill>
                  <a:srgbClr val="FF0000"/>
                </a:solidFill>
              </a:rPr>
              <a:t>牛市价差</a:t>
            </a:r>
            <a:r>
              <a:rPr kumimoji="1" lang="zh-CN" altLang="en-US" sz="2800">
                <a:solidFill>
                  <a:srgbClr val="FF0000"/>
                </a:solidFill>
              </a:rPr>
              <a:t>：</a:t>
            </a:r>
          </a:p>
          <a:p>
            <a:pPr>
              <a:lnSpc>
                <a:spcPct val="170000"/>
              </a:lnSpc>
            </a:pPr>
            <a:r>
              <a:rPr kumimoji="1" lang="zh-CN" altLang="en-US" sz="2800" b="1">
                <a:latin typeface="华文细黑" pitchFamily="2" charset="-122"/>
                <a:ea typeface="华文细黑" pitchFamily="2" charset="-122"/>
              </a:rPr>
              <a:t>购入期权的约定价格低于出售期权的约定价格。</a:t>
            </a:r>
          </a:p>
          <a:p>
            <a:pPr algn="l">
              <a:lnSpc>
                <a:spcPct val="170000"/>
              </a:lnSpc>
              <a:buFontTx/>
              <a:buChar char="•"/>
            </a:pPr>
            <a:r>
              <a:rPr kumimoji="1" lang="zh-CN" altLang="en-US" sz="2800" b="1">
                <a:solidFill>
                  <a:srgbClr val="FF0000"/>
                </a:solidFill>
              </a:rPr>
              <a:t>熊市价差</a:t>
            </a:r>
            <a:r>
              <a:rPr kumimoji="1" lang="zh-CN" altLang="en-US" sz="2800">
                <a:solidFill>
                  <a:srgbClr val="FF0000"/>
                </a:solidFill>
              </a:rPr>
              <a:t>：</a:t>
            </a:r>
          </a:p>
          <a:p>
            <a:pPr>
              <a:lnSpc>
                <a:spcPct val="170000"/>
              </a:lnSpc>
            </a:pPr>
            <a:r>
              <a:rPr kumimoji="1" lang="zh-CN" altLang="en-US" sz="2800" b="1">
                <a:latin typeface="华文细黑" pitchFamily="2" charset="-122"/>
                <a:ea typeface="华文细黑" pitchFamily="2" charset="-122"/>
              </a:rPr>
              <a:t>购入期权的约定价格高于出售期权的约定价格。</a:t>
            </a:r>
          </a:p>
        </p:txBody>
      </p:sp>
      <p:sp>
        <p:nvSpPr>
          <p:cNvPr id="4" name="Rectangle 2"/>
          <p:cNvSpPr txBox="1">
            <a:spLocks noChangeArrowheads="1"/>
          </p:cNvSpPr>
          <p:nvPr/>
        </p:nvSpPr>
        <p:spPr>
          <a:xfrm>
            <a:off x="1847850" y="404813"/>
            <a:ext cx="8218488" cy="652462"/>
          </a:xfrm>
          <a:prstGeom prst="rect">
            <a:avLst/>
          </a:prstGeom>
        </p:spPr>
        <p:txBody>
          <a:bodyPr anchor="b"/>
          <a:lstStyle/>
          <a:p>
            <a:pPr algn="l">
              <a:spcBef>
                <a:spcPct val="0"/>
              </a:spcBef>
              <a:buClrTx/>
              <a:buSzTx/>
              <a:buFontTx/>
              <a:buNone/>
              <a:defRPr/>
            </a:pPr>
            <a:r>
              <a:rPr lang="zh-CN" altLang="en-US" sz="3600" b="1" cap="small" dirty="0">
                <a:latin typeface="+mj-ea"/>
                <a:ea typeface="+mj-ea"/>
                <a:cs typeface="+mj-cs"/>
              </a:rPr>
              <a:t>期权价差 </a:t>
            </a:r>
            <a:r>
              <a:rPr lang="en-US" altLang="zh-CN" sz="3600" b="1" cap="small" dirty="0">
                <a:latin typeface="+mj-ea"/>
                <a:ea typeface="+mj-ea"/>
                <a:cs typeface="+mj-cs"/>
              </a:rPr>
              <a:t>— </a:t>
            </a:r>
            <a:r>
              <a:rPr lang="zh-CN" altLang="en-US" sz="3600" b="1" cap="small" dirty="0">
                <a:latin typeface="+mj-ea"/>
                <a:ea typeface="+mj-ea"/>
                <a:cs typeface="+mj-cs"/>
              </a:rPr>
              <a:t>水平、垂直、斜线价差</a:t>
            </a:r>
          </a:p>
        </p:txBody>
      </p:sp>
    </p:spTree>
    <p:extLst>
      <p:ext uri="{BB962C8B-B14F-4D97-AF65-F5344CB8AC3E}">
        <p14:creationId xmlns:p14="http://schemas.microsoft.com/office/powerpoint/2010/main" val="3948991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2"/>
          <p:cNvSpPr>
            <a:spLocks noGrp="1" noChangeArrowheads="1"/>
          </p:cNvSpPr>
          <p:nvPr>
            <p:ph type="body" idx="1"/>
          </p:nvPr>
        </p:nvSpPr>
        <p:spPr>
          <a:xfrm>
            <a:off x="1703388" y="1052513"/>
            <a:ext cx="8640762" cy="5256212"/>
          </a:xfrm>
        </p:spPr>
        <p:txBody>
          <a:bodyPr>
            <a:normAutofit fontScale="92500" lnSpcReduction="10000"/>
          </a:bodyPr>
          <a:lstStyle/>
          <a:p>
            <a:pPr lvl="2">
              <a:lnSpc>
                <a:spcPct val="130000"/>
              </a:lnSpc>
              <a:spcBef>
                <a:spcPts val="600"/>
              </a:spcBef>
              <a:spcAft>
                <a:spcPts val="600"/>
              </a:spcAft>
              <a:buFont typeface="Wingdings" pitchFamily="2" charset="2"/>
              <a:buChar char="l"/>
            </a:pPr>
            <a:r>
              <a:rPr lang="zh-CN" altLang="en-US" sz="3200">
                <a:solidFill>
                  <a:srgbClr val="FF0000"/>
                </a:solidFill>
              </a:rPr>
              <a:t>牛市看涨期权价差</a:t>
            </a:r>
            <a:endParaRPr lang="zh-CN" altLang="en-US" smtClean="0">
              <a:solidFill>
                <a:srgbClr val="FF0000"/>
              </a:solidFill>
            </a:endParaRPr>
          </a:p>
          <a:p>
            <a:pPr algn="ctr" eaLnBrk="1" hangingPunct="1">
              <a:lnSpc>
                <a:spcPct val="130000"/>
              </a:lnSpc>
              <a:buFont typeface="Wingdings" pitchFamily="2" charset="2"/>
              <a:buNone/>
            </a:pPr>
            <a:r>
              <a:rPr lang="zh-CN" altLang="en-US" b="1">
                <a:latin typeface="华文细黑" pitchFamily="2" charset="-122"/>
                <a:ea typeface="华文细黑" pitchFamily="2" charset="-122"/>
              </a:rPr>
              <a:t>购买较低约定价格的一个看涨期权（期权费</a:t>
            </a:r>
            <a:r>
              <a:rPr lang="en-US" altLang="zh-CN" b="1">
                <a:latin typeface="Times New Roman" pitchFamily="18" charset="0"/>
                <a:ea typeface="华文细黑" pitchFamily="2" charset="-122"/>
                <a:cs typeface="Times New Roman" pitchFamily="18" charset="0"/>
              </a:rPr>
              <a:t>-</a:t>
            </a:r>
            <a:r>
              <a:rPr lang="en-US" altLang="zh-CN" b="1" i="1">
                <a:latin typeface="Times New Roman" pitchFamily="18" charset="0"/>
                <a:ea typeface="华文细黑" pitchFamily="2" charset="-122"/>
                <a:cs typeface="Times New Roman" pitchFamily="18" charset="0"/>
              </a:rPr>
              <a:t>C</a:t>
            </a:r>
            <a:r>
              <a:rPr lang="en-US" altLang="zh-CN" sz="1600"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	</a:t>
            </a:r>
          </a:p>
          <a:p>
            <a:pPr algn="ctr" eaLnBrk="1" hangingPunct="1">
              <a:lnSpc>
                <a:spcPct val="130000"/>
              </a:lnSpc>
              <a:buFont typeface="Wingdings" pitchFamily="2" charset="2"/>
              <a:buNone/>
            </a:pPr>
            <a:r>
              <a:rPr lang="zh-CN" altLang="en-US" b="1">
                <a:latin typeface="Times New Roman" pitchFamily="18" charset="0"/>
                <a:ea typeface="华文细黑" pitchFamily="2" charset="-122"/>
                <a:cs typeface="Times New Roman" pitchFamily="18" charset="0"/>
              </a:rPr>
              <a:t>出售较高约定价格的一个看涨期权（</a:t>
            </a:r>
            <a:r>
              <a:rPr lang="zh-CN" altLang="en-US" b="1">
                <a:latin typeface="华文细黑" pitchFamily="2" charset="-122"/>
                <a:ea typeface="华文细黑" pitchFamily="2" charset="-122"/>
                <a:cs typeface="Times New Roman" pitchFamily="18" charset="0"/>
              </a:rPr>
              <a:t>期权费</a:t>
            </a:r>
            <a:r>
              <a:rPr lang="en-US" altLang="zh-CN" b="1">
                <a:latin typeface="Times New Roman" pitchFamily="18" charset="0"/>
                <a:ea typeface="华文细黑" pitchFamily="2" charset="-122"/>
                <a:cs typeface="Times New Roman" pitchFamily="18" charset="0"/>
              </a:rPr>
              <a:t>+</a:t>
            </a:r>
            <a:r>
              <a:rPr lang="en-US" altLang="zh-CN" b="1" i="1">
                <a:latin typeface="Times New Roman" pitchFamily="18" charset="0"/>
                <a:ea typeface="华文细黑" pitchFamily="2" charset="-122"/>
                <a:cs typeface="Times New Roman" pitchFamily="18" charset="0"/>
              </a:rPr>
              <a:t>C</a:t>
            </a:r>
            <a:r>
              <a:rPr lang="en-US" altLang="zh-CN" sz="1600" b="1">
                <a:latin typeface="Times New Roman" pitchFamily="18" charset="0"/>
                <a:ea typeface="华文细黑" pitchFamily="2" charset="-122"/>
                <a:cs typeface="Times New Roman" pitchFamily="18" charset="0"/>
              </a:rPr>
              <a:t>2</a:t>
            </a:r>
            <a:r>
              <a:rPr lang="zh-CN" altLang="en-US" b="1">
                <a:latin typeface="Times New Roman" pitchFamily="18" charset="0"/>
                <a:ea typeface="华文细黑" pitchFamily="2" charset="-122"/>
                <a:cs typeface="Times New Roman" pitchFamily="18" charset="0"/>
              </a:rPr>
              <a:t>） 。</a:t>
            </a:r>
            <a:r>
              <a:rPr lang="zh-CN" altLang="en-US" smtClean="0">
                <a:latin typeface="Times New Roman" pitchFamily="18" charset="0"/>
                <a:cs typeface="Times New Roman" pitchFamily="18" charset="0"/>
              </a:rPr>
              <a:t>	</a:t>
            </a:r>
          </a:p>
          <a:p>
            <a:pPr eaLnBrk="1" hangingPunct="1">
              <a:lnSpc>
                <a:spcPct val="130000"/>
              </a:lnSpc>
              <a:buFont typeface="Wingdings" pitchFamily="2" charset="2"/>
              <a:buNone/>
            </a:pPr>
            <a:r>
              <a:rPr lang="en-US" altLang="zh-CN" smtClean="0"/>
              <a:t>————————————————————————</a:t>
            </a:r>
          </a:p>
          <a:p>
            <a:pPr eaLnBrk="1" hangingPunct="1">
              <a:lnSpc>
                <a:spcPct val="130000"/>
              </a:lnSpc>
              <a:buFont typeface="Wingdings" pitchFamily="2" charset="2"/>
              <a:buNone/>
            </a:pPr>
            <a:r>
              <a:rPr lang="zh-CN" altLang="en-US" b="1">
                <a:latin typeface="华文细黑" pitchFamily="2" charset="-122"/>
                <a:ea typeface="华文细黑" pitchFamily="2" charset="-122"/>
              </a:rPr>
              <a:t>净结果：最大盈利为（</a:t>
            </a:r>
            <a:r>
              <a:rPr lang="en-US" altLang="zh-CN" b="1" i="1">
                <a:latin typeface="Times New Roman" pitchFamily="18" charset="0"/>
                <a:ea typeface="华文细黑" pitchFamily="2" charset="-122"/>
              </a:rPr>
              <a:t> S</a:t>
            </a:r>
            <a:r>
              <a:rPr lang="en-US" altLang="zh-CN" sz="1600" b="1" i="1">
                <a:latin typeface="Times New Roman" pitchFamily="18" charset="0"/>
                <a:ea typeface="华文细黑" pitchFamily="2" charset="-122"/>
              </a:rPr>
              <a:t>T</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到期日标的资产价格），</a:t>
            </a:r>
            <a:endParaRPr lang="en-US" altLang="zh-CN" b="1">
              <a:latin typeface="华文细黑" pitchFamily="2" charset="-122"/>
              <a:ea typeface="华文细黑" pitchFamily="2" charset="-122"/>
            </a:endParaRPr>
          </a:p>
          <a:p>
            <a:pPr eaLnBrk="1" hangingPunct="1">
              <a:lnSpc>
                <a:spcPct val="130000"/>
              </a:lnSpc>
              <a:buFont typeface="Wingdings" pitchFamily="2" charset="2"/>
              <a:buNone/>
            </a:pPr>
            <a:r>
              <a:rPr lang="zh-CN" altLang="en-US" b="1">
                <a:latin typeface="华文细黑" pitchFamily="2" charset="-122"/>
                <a:ea typeface="华文细黑" pitchFamily="2" charset="-122"/>
              </a:rPr>
              <a:t>                </a:t>
            </a:r>
            <a:endParaRPr lang="en-US" altLang="zh-CN" b="1">
              <a:latin typeface="华文细黑" pitchFamily="2" charset="-122"/>
              <a:ea typeface="华文细黑" pitchFamily="2" charset="-122"/>
            </a:endParaRPr>
          </a:p>
          <a:p>
            <a:pPr eaLnBrk="1" hangingPunct="1">
              <a:lnSpc>
                <a:spcPct val="130000"/>
              </a:lnSpc>
              <a:buFont typeface="Wingdings" pitchFamily="2" charset="2"/>
              <a:buNone/>
            </a:pPr>
            <a:r>
              <a:rPr lang="zh-CN" altLang="en-US" b="1">
                <a:latin typeface="华文细黑" pitchFamily="2" charset="-122"/>
                <a:ea typeface="华文细黑" pitchFamily="2" charset="-122"/>
              </a:rPr>
              <a:t>最大亏损为</a:t>
            </a:r>
            <a:r>
              <a:rPr lang="zh-CN" altLang="en-US" smtClean="0"/>
              <a:t>	</a:t>
            </a:r>
            <a:r>
              <a:rPr lang="zh-CN" altLang="en-US" b="1" smtClean="0">
                <a:latin typeface="华文细黑" pitchFamily="2" charset="-122"/>
                <a:ea typeface="华文细黑" pitchFamily="2" charset="-122"/>
              </a:rPr>
              <a:t>                     ，</a:t>
            </a:r>
            <a:r>
              <a:rPr lang="zh-CN" altLang="en-US" b="1">
                <a:latin typeface="华文细黑" pitchFamily="2" charset="-122"/>
                <a:ea typeface="华文细黑" pitchFamily="2" charset="-122"/>
              </a:rPr>
              <a:t>其中，</a:t>
            </a:r>
            <a:r>
              <a:rPr lang="en-US" altLang="zh-CN" b="1" i="1">
                <a:latin typeface="Times New Roman" pitchFamily="18" charset="0"/>
                <a:ea typeface="华文细黑" pitchFamily="2" charset="-122"/>
              </a:rPr>
              <a:t>X</a:t>
            </a:r>
            <a:r>
              <a:rPr lang="en-US" altLang="zh-CN" sz="1600" b="1">
                <a:latin typeface="Times New Roman" pitchFamily="18" charset="0"/>
                <a:ea typeface="华文细黑" pitchFamily="2" charset="-122"/>
              </a:rPr>
              <a:t>1</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买入期权的敲定价，</a:t>
            </a:r>
            <a:endParaRPr lang="en-US" altLang="zh-CN" b="1">
              <a:latin typeface="华文细黑" pitchFamily="2" charset="-122"/>
              <a:ea typeface="华文细黑" pitchFamily="2" charset="-122"/>
            </a:endParaRPr>
          </a:p>
          <a:p>
            <a:pPr eaLnBrk="1" hangingPunct="1">
              <a:lnSpc>
                <a:spcPct val="130000"/>
              </a:lnSpc>
              <a:buFont typeface="Wingdings" pitchFamily="2" charset="2"/>
              <a:buNone/>
            </a:pPr>
            <a:r>
              <a:rPr lang="en-US" altLang="zh-CN" b="1" i="1">
                <a:latin typeface="Times New Roman" pitchFamily="18" charset="0"/>
                <a:ea typeface="华文细黑" pitchFamily="2" charset="-122"/>
              </a:rPr>
              <a:t>X</a:t>
            </a:r>
            <a:r>
              <a:rPr lang="en-US" altLang="zh-CN" sz="1600" b="1">
                <a:latin typeface="Times New Roman" pitchFamily="18" charset="0"/>
                <a:ea typeface="华文细黑" pitchFamily="2" charset="-122"/>
              </a:rPr>
              <a:t>2</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卖出期权敲定价，且有</a:t>
            </a:r>
            <a:r>
              <a:rPr lang="en-US" altLang="zh-CN" b="1" i="1">
                <a:latin typeface="Times New Roman" pitchFamily="18" charset="0"/>
                <a:ea typeface="华文细黑" pitchFamily="2" charset="-122"/>
              </a:rPr>
              <a:t>X</a:t>
            </a:r>
            <a:r>
              <a:rPr lang="en-US" altLang="zh-CN" sz="1600" b="1">
                <a:latin typeface="Times New Roman" pitchFamily="18" charset="0"/>
                <a:ea typeface="华文细黑" pitchFamily="2" charset="-122"/>
              </a:rPr>
              <a:t>2</a:t>
            </a:r>
            <a:r>
              <a:rPr lang="zh-CN" altLang="en-US" b="1">
                <a:latin typeface="华文细黑" pitchFamily="2" charset="-122"/>
                <a:ea typeface="华文细黑" pitchFamily="2" charset="-122"/>
              </a:rPr>
              <a:t>＞</a:t>
            </a:r>
            <a:r>
              <a:rPr lang="en-US" altLang="zh-CN" b="1" i="1">
                <a:latin typeface="Times New Roman" pitchFamily="18" charset="0"/>
                <a:ea typeface="华文细黑" pitchFamily="2" charset="-122"/>
              </a:rPr>
              <a:t>X</a:t>
            </a:r>
            <a:r>
              <a:rPr lang="en-US" altLang="zh-CN" sz="1600" b="1">
                <a:latin typeface="Times New Roman" pitchFamily="18" charset="0"/>
                <a:ea typeface="华文细黑" pitchFamily="2" charset="-122"/>
              </a:rPr>
              <a:t>1</a:t>
            </a:r>
            <a:r>
              <a:rPr lang="zh-CN" altLang="en-US" b="1">
                <a:latin typeface="Times New Roman" pitchFamily="18" charset="0"/>
                <a:ea typeface="华文细黑" pitchFamily="2" charset="-122"/>
              </a:rPr>
              <a:t>，</a:t>
            </a:r>
            <a:r>
              <a:rPr lang="zh-CN" altLang="en-US" b="1">
                <a:latin typeface="华文细黑" pitchFamily="2" charset="-122"/>
                <a:ea typeface="华文细黑" pitchFamily="2" charset="-122"/>
              </a:rPr>
              <a:t> </a:t>
            </a:r>
            <a:r>
              <a:rPr lang="en-US" altLang="zh-CN" b="1" i="1">
                <a:latin typeface="Times New Roman" pitchFamily="18" charset="0"/>
                <a:ea typeface="华文细黑" pitchFamily="2" charset="-122"/>
              </a:rPr>
              <a:t>C</a:t>
            </a:r>
            <a:r>
              <a:rPr lang="en-US" altLang="zh-CN" sz="1600" b="1">
                <a:latin typeface="Times New Roman" pitchFamily="18" charset="0"/>
                <a:ea typeface="华文细黑" pitchFamily="2" charset="-122"/>
              </a:rPr>
              <a:t>1</a:t>
            </a:r>
            <a:r>
              <a:rPr lang="en-US" altLang="zh-CN" b="1">
                <a:latin typeface="Times New Roman" pitchFamily="18" charset="0"/>
                <a:ea typeface="华文细黑" pitchFamily="2" charset="-122"/>
              </a:rPr>
              <a:t> </a:t>
            </a:r>
            <a:r>
              <a:rPr lang="zh-CN" altLang="en-US" b="1">
                <a:latin typeface="华文细黑" pitchFamily="2" charset="-122"/>
                <a:ea typeface="华文细黑" pitchFamily="2" charset="-122"/>
              </a:rPr>
              <a:t>＞</a:t>
            </a:r>
            <a:r>
              <a:rPr lang="en-US" altLang="zh-CN" b="1" i="1">
                <a:latin typeface="Times New Roman" pitchFamily="18" charset="0"/>
                <a:ea typeface="华文细黑" pitchFamily="2" charset="-122"/>
              </a:rPr>
              <a:t> C</a:t>
            </a:r>
            <a:r>
              <a:rPr lang="en-US" altLang="zh-CN" sz="1600" b="1">
                <a:latin typeface="Times New Roman" pitchFamily="18" charset="0"/>
                <a:ea typeface="华文细黑" pitchFamily="2" charset="-122"/>
              </a:rPr>
              <a:t>2</a:t>
            </a:r>
            <a:r>
              <a:rPr lang="zh-CN" altLang="en-US" b="1">
                <a:solidFill>
                  <a:srgbClr val="FF0000"/>
                </a:solidFill>
                <a:latin typeface="Times New Roman" pitchFamily="18" charset="0"/>
                <a:ea typeface="华文细黑" pitchFamily="2" charset="-122"/>
              </a:rPr>
              <a:t>（</a:t>
            </a:r>
            <a:r>
              <a:rPr lang="zh-CN" altLang="en-US" b="1">
                <a:solidFill>
                  <a:srgbClr val="FF0000"/>
                </a:solidFill>
                <a:latin typeface="Comic Sans MS" pitchFamily="66" charset="0"/>
                <a:ea typeface="楷体_GB2312" pitchFamily="49" charset="-122"/>
              </a:rPr>
              <a:t> ？</a:t>
            </a:r>
            <a:r>
              <a:rPr lang="zh-CN" altLang="en-US" b="1">
                <a:solidFill>
                  <a:srgbClr val="FF0000"/>
                </a:solidFill>
                <a:latin typeface="Times New Roman" pitchFamily="18" charset="0"/>
                <a:ea typeface="华文细黑" pitchFamily="2" charset="-122"/>
              </a:rPr>
              <a:t>）</a:t>
            </a:r>
            <a:endParaRPr lang="en-US" altLang="zh-CN" b="1">
              <a:solidFill>
                <a:srgbClr val="FF0000"/>
              </a:solidFill>
              <a:latin typeface="Times New Roman" pitchFamily="18" charset="0"/>
              <a:ea typeface="华文细黑" pitchFamily="2" charset="-122"/>
            </a:endParaRPr>
          </a:p>
          <a:p>
            <a:pPr eaLnBrk="1" hangingPunct="1">
              <a:lnSpc>
                <a:spcPct val="130000"/>
              </a:lnSpc>
              <a:buFont typeface="Wingdings" pitchFamily="2" charset="2"/>
              <a:buNone/>
            </a:pPr>
            <a:endParaRPr lang="en-US" altLang="zh-CN" b="1">
              <a:latin typeface="华文细黑" pitchFamily="2" charset="-122"/>
              <a:ea typeface="华文细黑" pitchFamily="2" charset="-122"/>
            </a:endParaRPr>
          </a:p>
          <a:p>
            <a:pPr eaLnBrk="1" hangingPunct="1">
              <a:lnSpc>
                <a:spcPct val="130000"/>
              </a:lnSpc>
              <a:buFont typeface="Wingdings" pitchFamily="2" charset="2"/>
              <a:buNone/>
            </a:pPr>
            <a:endParaRPr lang="zh-CN" altLang="en-US" b="1"/>
          </a:p>
        </p:txBody>
      </p:sp>
      <p:graphicFrame>
        <p:nvGraphicFramePr>
          <p:cNvPr id="144386" name="Object 2"/>
          <p:cNvGraphicFramePr>
            <a:graphicFrameLocks noChangeAspect="1"/>
          </p:cNvGraphicFramePr>
          <p:nvPr/>
        </p:nvGraphicFramePr>
        <p:xfrm>
          <a:off x="2927351" y="4365625"/>
          <a:ext cx="6577013" cy="503238"/>
        </p:xfrm>
        <a:graphic>
          <a:graphicData uri="http://schemas.openxmlformats.org/presentationml/2006/ole">
            <mc:AlternateContent xmlns:mc="http://schemas.openxmlformats.org/markup-compatibility/2006">
              <mc:Choice xmlns:v="urn:schemas-microsoft-com:vml" Requires="v">
                <p:oleObj spid="_x0000_s37890" name="Equation" r:id="rId3" imgW="2984400" imgH="228600" progId="Equation.DSMT4">
                  <p:embed/>
                </p:oleObj>
              </mc:Choice>
              <mc:Fallback>
                <p:oleObj name="Equation" r:id="rId3" imgW="2984400" imgH="228600" progId="Equation.DSMT4">
                  <p:embed/>
                  <p:pic>
                    <p:nvPicPr>
                      <p:cNvPr id="1443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1" y="4365625"/>
                        <a:ext cx="657701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p:cNvSpPr txBox="1">
            <a:spLocks noChangeArrowheads="1"/>
          </p:cNvSpPr>
          <p:nvPr/>
        </p:nvSpPr>
        <p:spPr>
          <a:xfrm>
            <a:off x="1919289" y="260351"/>
            <a:ext cx="8220075" cy="652463"/>
          </a:xfrm>
          <a:prstGeom prst="rect">
            <a:avLst/>
          </a:prstGeom>
        </p:spPr>
        <p:txBody>
          <a:bodyPr anchor="b"/>
          <a:lstStyle/>
          <a:p>
            <a:pPr algn="l">
              <a:spcBef>
                <a:spcPct val="0"/>
              </a:spcBef>
              <a:buClrTx/>
              <a:buSzTx/>
              <a:buFontTx/>
              <a:buNone/>
              <a:defRPr/>
            </a:pPr>
            <a:r>
              <a:rPr lang="zh-CN" altLang="en-US" sz="3600" b="1" cap="small" dirty="0">
                <a:latin typeface="+mj-ea"/>
                <a:ea typeface="+mj-ea"/>
                <a:cs typeface="+mj-cs"/>
              </a:rPr>
              <a:t>期权价差 </a:t>
            </a:r>
            <a:r>
              <a:rPr lang="en-US" altLang="zh-CN" sz="3600" b="1" cap="small" dirty="0">
                <a:latin typeface="+mj-ea"/>
                <a:ea typeface="+mj-ea"/>
                <a:cs typeface="+mj-cs"/>
              </a:rPr>
              <a:t>— </a:t>
            </a:r>
            <a:r>
              <a:rPr lang="zh-CN" altLang="en-US" sz="3600" b="1" cap="small" dirty="0">
                <a:latin typeface="+mj-ea"/>
                <a:ea typeface="+mj-ea"/>
                <a:cs typeface="+mj-cs"/>
              </a:rPr>
              <a:t>水平、垂直、斜线价差</a:t>
            </a:r>
          </a:p>
        </p:txBody>
      </p:sp>
      <p:graphicFrame>
        <p:nvGraphicFramePr>
          <p:cNvPr id="144387" name="Object 4"/>
          <p:cNvGraphicFramePr>
            <a:graphicFrameLocks noChangeAspect="1"/>
          </p:cNvGraphicFramePr>
          <p:nvPr/>
        </p:nvGraphicFramePr>
        <p:xfrm>
          <a:off x="3719514" y="5013326"/>
          <a:ext cx="1508125" cy="512763"/>
        </p:xfrm>
        <a:graphic>
          <a:graphicData uri="http://schemas.openxmlformats.org/presentationml/2006/ole">
            <mc:AlternateContent xmlns:mc="http://schemas.openxmlformats.org/markup-compatibility/2006">
              <mc:Choice xmlns:v="urn:schemas-microsoft-com:vml" Requires="v">
                <p:oleObj spid="_x0000_s37891" name="Equation" r:id="rId5" imgW="672840" imgH="228600" progId="Equation.DSMT4">
                  <p:embed/>
                </p:oleObj>
              </mc:Choice>
              <mc:Fallback>
                <p:oleObj name="Equation" r:id="rId5" imgW="672840" imgH="228600" progId="Equation.DSMT4">
                  <p:embed/>
                  <p:pic>
                    <p:nvPicPr>
                      <p:cNvPr id="14438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514" y="5013326"/>
                        <a:ext cx="1508125"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439313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2" name="Rectangle 2"/>
          <p:cNvSpPr>
            <a:spLocks noGrp="1" noChangeArrowheads="1"/>
          </p:cNvSpPr>
          <p:nvPr>
            <p:ph type="body" idx="1"/>
          </p:nvPr>
        </p:nvSpPr>
        <p:spPr>
          <a:xfrm>
            <a:off x="3216276" y="5732464"/>
            <a:ext cx="5688013" cy="504825"/>
          </a:xfrm>
        </p:spPr>
        <p:txBody>
          <a:bodyPr/>
          <a:lstStyle/>
          <a:p>
            <a:pPr lvl="1" algn="ctr">
              <a:spcBef>
                <a:spcPts val="600"/>
              </a:spcBef>
              <a:spcAft>
                <a:spcPts val="600"/>
              </a:spcAft>
              <a:buNone/>
            </a:pPr>
            <a:r>
              <a:rPr lang="zh-CN" altLang="en-US" sz="2800" b="1"/>
              <a:t>牛市看涨期权价差盈亏</a:t>
            </a:r>
            <a:endParaRPr lang="zh-CN" altLang="en-US" sz="2800"/>
          </a:p>
        </p:txBody>
      </p:sp>
      <p:grpSp>
        <p:nvGrpSpPr>
          <p:cNvPr id="145413" name="Group 212"/>
          <p:cNvGrpSpPr>
            <a:grpSpLocks/>
          </p:cNvGrpSpPr>
          <p:nvPr/>
        </p:nvGrpSpPr>
        <p:grpSpPr bwMode="auto">
          <a:xfrm>
            <a:off x="2208213" y="619126"/>
            <a:ext cx="7493000" cy="5278438"/>
            <a:chOff x="336" y="594"/>
            <a:chExt cx="4720" cy="3325"/>
          </a:xfrm>
        </p:grpSpPr>
        <p:sp>
          <p:nvSpPr>
            <p:cNvPr id="145418" name="Line 111"/>
            <p:cNvSpPr>
              <a:spLocks noChangeShapeType="1"/>
            </p:cNvSpPr>
            <p:nvPr/>
          </p:nvSpPr>
          <p:spPr bwMode="auto">
            <a:xfrm>
              <a:off x="1056" y="672"/>
              <a:ext cx="0" cy="2832"/>
            </a:xfrm>
            <a:prstGeom prst="line">
              <a:avLst/>
            </a:prstGeom>
            <a:noFill/>
            <a:ln w="28575">
              <a:solidFill>
                <a:schemeClr val="tx1"/>
              </a:solidFill>
              <a:round/>
              <a:headEnd/>
              <a:tailEnd/>
            </a:ln>
          </p:spPr>
          <p:txBody>
            <a:bodyPr wrap="none" anchor="ctr">
              <a:spAutoFit/>
            </a:bodyPr>
            <a:lstStyle/>
            <a:p>
              <a:endParaRPr lang="zh-CN" altLang="en-US"/>
            </a:p>
          </p:txBody>
        </p:sp>
        <p:sp>
          <p:nvSpPr>
            <p:cNvPr id="145419" name="Line 112"/>
            <p:cNvSpPr>
              <a:spLocks noChangeShapeType="1"/>
            </p:cNvSpPr>
            <p:nvPr/>
          </p:nvSpPr>
          <p:spPr bwMode="auto">
            <a:xfrm>
              <a:off x="1056" y="3504"/>
              <a:ext cx="3792"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20" name="Line 113"/>
            <p:cNvSpPr>
              <a:spLocks noChangeShapeType="1"/>
            </p:cNvSpPr>
            <p:nvPr/>
          </p:nvSpPr>
          <p:spPr bwMode="auto">
            <a:xfrm>
              <a:off x="1488" y="3408"/>
              <a:ext cx="0" cy="96"/>
            </a:xfrm>
            <a:prstGeom prst="line">
              <a:avLst/>
            </a:prstGeom>
            <a:noFill/>
            <a:ln w="9525">
              <a:solidFill>
                <a:schemeClr val="tx1"/>
              </a:solidFill>
              <a:round/>
              <a:headEnd/>
              <a:tailEnd/>
            </a:ln>
          </p:spPr>
          <p:txBody>
            <a:bodyPr wrap="none" anchor="ctr">
              <a:spAutoFit/>
            </a:bodyPr>
            <a:lstStyle/>
            <a:p>
              <a:endParaRPr lang="zh-CN" altLang="en-US"/>
            </a:p>
          </p:txBody>
        </p:sp>
        <p:sp>
          <p:nvSpPr>
            <p:cNvPr id="145421" name="Line 114"/>
            <p:cNvSpPr>
              <a:spLocks noChangeShapeType="1"/>
            </p:cNvSpPr>
            <p:nvPr/>
          </p:nvSpPr>
          <p:spPr bwMode="auto">
            <a:xfrm>
              <a:off x="1968" y="3408"/>
              <a:ext cx="0" cy="96"/>
            </a:xfrm>
            <a:prstGeom prst="line">
              <a:avLst/>
            </a:prstGeom>
            <a:noFill/>
            <a:ln w="9525">
              <a:solidFill>
                <a:schemeClr val="tx1"/>
              </a:solidFill>
              <a:round/>
              <a:headEnd/>
              <a:tailEnd/>
            </a:ln>
          </p:spPr>
          <p:txBody>
            <a:bodyPr wrap="none" anchor="ctr">
              <a:spAutoFit/>
            </a:bodyPr>
            <a:lstStyle/>
            <a:p>
              <a:endParaRPr lang="zh-CN" altLang="en-US"/>
            </a:p>
          </p:txBody>
        </p:sp>
        <p:sp>
          <p:nvSpPr>
            <p:cNvPr id="145422" name="Line 115"/>
            <p:cNvSpPr>
              <a:spLocks noChangeShapeType="1"/>
            </p:cNvSpPr>
            <p:nvPr/>
          </p:nvSpPr>
          <p:spPr bwMode="auto">
            <a:xfrm>
              <a:off x="2448" y="3408"/>
              <a:ext cx="0" cy="96"/>
            </a:xfrm>
            <a:prstGeom prst="line">
              <a:avLst/>
            </a:prstGeom>
            <a:noFill/>
            <a:ln w="9525">
              <a:solidFill>
                <a:schemeClr val="tx1"/>
              </a:solidFill>
              <a:round/>
              <a:headEnd/>
              <a:tailEnd/>
            </a:ln>
          </p:spPr>
          <p:txBody>
            <a:bodyPr wrap="none" anchor="ctr">
              <a:spAutoFit/>
            </a:bodyPr>
            <a:lstStyle/>
            <a:p>
              <a:endParaRPr lang="zh-CN" altLang="en-US"/>
            </a:p>
          </p:txBody>
        </p:sp>
        <p:sp>
          <p:nvSpPr>
            <p:cNvPr id="145423" name="Line 116"/>
            <p:cNvSpPr>
              <a:spLocks noChangeShapeType="1"/>
            </p:cNvSpPr>
            <p:nvPr/>
          </p:nvSpPr>
          <p:spPr bwMode="auto">
            <a:xfrm>
              <a:off x="2928" y="3408"/>
              <a:ext cx="0" cy="96"/>
            </a:xfrm>
            <a:prstGeom prst="line">
              <a:avLst/>
            </a:prstGeom>
            <a:noFill/>
            <a:ln w="9525">
              <a:solidFill>
                <a:schemeClr val="tx1"/>
              </a:solidFill>
              <a:round/>
              <a:headEnd/>
              <a:tailEnd/>
            </a:ln>
          </p:spPr>
          <p:txBody>
            <a:bodyPr wrap="none" anchor="ctr">
              <a:spAutoFit/>
            </a:bodyPr>
            <a:lstStyle/>
            <a:p>
              <a:endParaRPr lang="zh-CN" altLang="en-US"/>
            </a:p>
          </p:txBody>
        </p:sp>
        <p:sp>
          <p:nvSpPr>
            <p:cNvPr id="145424" name="Line 117"/>
            <p:cNvSpPr>
              <a:spLocks noChangeShapeType="1"/>
            </p:cNvSpPr>
            <p:nvPr/>
          </p:nvSpPr>
          <p:spPr bwMode="auto">
            <a:xfrm>
              <a:off x="3408" y="3408"/>
              <a:ext cx="0" cy="96"/>
            </a:xfrm>
            <a:prstGeom prst="line">
              <a:avLst/>
            </a:prstGeom>
            <a:noFill/>
            <a:ln w="9525">
              <a:solidFill>
                <a:schemeClr val="tx1"/>
              </a:solidFill>
              <a:round/>
              <a:headEnd/>
              <a:tailEnd/>
            </a:ln>
          </p:spPr>
          <p:txBody>
            <a:bodyPr wrap="none" anchor="ctr">
              <a:spAutoFit/>
            </a:bodyPr>
            <a:lstStyle/>
            <a:p>
              <a:endParaRPr lang="zh-CN" altLang="en-US"/>
            </a:p>
          </p:txBody>
        </p:sp>
        <p:sp>
          <p:nvSpPr>
            <p:cNvPr id="145425" name="Line 118"/>
            <p:cNvSpPr>
              <a:spLocks noChangeShapeType="1"/>
            </p:cNvSpPr>
            <p:nvPr/>
          </p:nvSpPr>
          <p:spPr bwMode="auto">
            <a:xfrm>
              <a:off x="3888" y="3408"/>
              <a:ext cx="0" cy="96"/>
            </a:xfrm>
            <a:prstGeom prst="line">
              <a:avLst/>
            </a:prstGeom>
            <a:noFill/>
            <a:ln w="9525">
              <a:solidFill>
                <a:schemeClr val="tx1"/>
              </a:solidFill>
              <a:round/>
              <a:headEnd/>
              <a:tailEnd/>
            </a:ln>
          </p:spPr>
          <p:txBody>
            <a:bodyPr wrap="none" anchor="ctr">
              <a:spAutoFit/>
            </a:bodyPr>
            <a:lstStyle/>
            <a:p>
              <a:endParaRPr lang="zh-CN" altLang="en-US"/>
            </a:p>
          </p:txBody>
        </p:sp>
        <p:sp>
          <p:nvSpPr>
            <p:cNvPr id="145426" name="Line 119"/>
            <p:cNvSpPr>
              <a:spLocks noChangeShapeType="1"/>
            </p:cNvSpPr>
            <p:nvPr/>
          </p:nvSpPr>
          <p:spPr bwMode="auto">
            <a:xfrm>
              <a:off x="4368" y="3408"/>
              <a:ext cx="0" cy="96"/>
            </a:xfrm>
            <a:prstGeom prst="line">
              <a:avLst/>
            </a:prstGeom>
            <a:noFill/>
            <a:ln w="9525">
              <a:solidFill>
                <a:schemeClr val="tx1"/>
              </a:solidFill>
              <a:round/>
              <a:headEnd/>
              <a:tailEnd/>
            </a:ln>
          </p:spPr>
          <p:txBody>
            <a:bodyPr wrap="none" anchor="ctr">
              <a:spAutoFit/>
            </a:bodyPr>
            <a:lstStyle/>
            <a:p>
              <a:endParaRPr lang="zh-CN" altLang="en-US"/>
            </a:p>
          </p:txBody>
        </p:sp>
        <p:sp>
          <p:nvSpPr>
            <p:cNvPr id="145427" name="Line 120"/>
            <p:cNvSpPr>
              <a:spLocks noChangeShapeType="1"/>
            </p:cNvSpPr>
            <p:nvPr/>
          </p:nvSpPr>
          <p:spPr bwMode="auto">
            <a:xfrm>
              <a:off x="4848" y="3408"/>
              <a:ext cx="0" cy="96"/>
            </a:xfrm>
            <a:prstGeom prst="line">
              <a:avLst/>
            </a:prstGeom>
            <a:noFill/>
            <a:ln w="9525">
              <a:solidFill>
                <a:schemeClr val="tx1"/>
              </a:solidFill>
              <a:round/>
              <a:headEnd/>
              <a:tailEnd/>
            </a:ln>
          </p:spPr>
          <p:txBody>
            <a:bodyPr wrap="none" anchor="ctr">
              <a:spAutoFit/>
            </a:bodyPr>
            <a:lstStyle/>
            <a:p>
              <a:endParaRPr lang="zh-CN" altLang="en-US"/>
            </a:p>
          </p:txBody>
        </p:sp>
        <p:sp>
          <p:nvSpPr>
            <p:cNvPr id="145428" name="Line 121"/>
            <p:cNvSpPr>
              <a:spLocks noChangeShapeType="1"/>
            </p:cNvSpPr>
            <p:nvPr/>
          </p:nvSpPr>
          <p:spPr bwMode="auto">
            <a:xfrm flipV="1">
              <a:off x="1152"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29" name="Line 122"/>
            <p:cNvSpPr>
              <a:spLocks noChangeShapeType="1"/>
            </p:cNvSpPr>
            <p:nvPr/>
          </p:nvSpPr>
          <p:spPr bwMode="auto">
            <a:xfrm flipV="1">
              <a:off x="1440"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0" name="Line 123"/>
            <p:cNvSpPr>
              <a:spLocks noChangeShapeType="1"/>
            </p:cNvSpPr>
            <p:nvPr/>
          </p:nvSpPr>
          <p:spPr bwMode="auto">
            <a:xfrm flipV="1">
              <a:off x="1248"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1" name="Line 124"/>
            <p:cNvSpPr>
              <a:spLocks noChangeShapeType="1"/>
            </p:cNvSpPr>
            <p:nvPr/>
          </p:nvSpPr>
          <p:spPr bwMode="auto">
            <a:xfrm flipV="1">
              <a:off x="1344"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2" name="Line 125"/>
            <p:cNvSpPr>
              <a:spLocks noChangeShapeType="1"/>
            </p:cNvSpPr>
            <p:nvPr/>
          </p:nvSpPr>
          <p:spPr bwMode="auto">
            <a:xfrm flipV="1">
              <a:off x="1680"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3" name="Line 126"/>
            <p:cNvSpPr>
              <a:spLocks noChangeShapeType="1"/>
            </p:cNvSpPr>
            <p:nvPr/>
          </p:nvSpPr>
          <p:spPr bwMode="auto">
            <a:xfrm flipV="1">
              <a:off x="1872"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4" name="Line 127"/>
            <p:cNvSpPr>
              <a:spLocks noChangeShapeType="1"/>
            </p:cNvSpPr>
            <p:nvPr/>
          </p:nvSpPr>
          <p:spPr bwMode="auto">
            <a:xfrm flipV="1">
              <a:off x="1776"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5" name="Line 128"/>
            <p:cNvSpPr>
              <a:spLocks noChangeShapeType="1"/>
            </p:cNvSpPr>
            <p:nvPr/>
          </p:nvSpPr>
          <p:spPr bwMode="auto">
            <a:xfrm flipV="1">
              <a:off x="1584"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6" name="Line 129"/>
            <p:cNvSpPr>
              <a:spLocks noChangeShapeType="1"/>
            </p:cNvSpPr>
            <p:nvPr/>
          </p:nvSpPr>
          <p:spPr bwMode="auto">
            <a:xfrm flipV="1">
              <a:off x="3600"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7" name="Line 130"/>
            <p:cNvSpPr>
              <a:spLocks noChangeShapeType="1"/>
            </p:cNvSpPr>
            <p:nvPr/>
          </p:nvSpPr>
          <p:spPr bwMode="auto">
            <a:xfrm flipV="1">
              <a:off x="2736"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8" name="Line 131"/>
            <p:cNvSpPr>
              <a:spLocks noChangeShapeType="1"/>
            </p:cNvSpPr>
            <p:nvPr/>
          </p:nvSpPr>
          <p:spPr bwMode="auto">
            <a:xfrm flipV="1">
              <a:off x="2640"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39" name="Line 132"/>
            <p:cNvSpPr>
              <a:spLocks noChangeShapeType="1"/>
            </p:cNvSpPr>
            <p:nvPr/>
          </p:nvSpPr>
          <p:spPr bwMode="auto">
            <a:xfrm flipV="1">
              <a:off x="2832"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0" name="Line 133"/>
            <p:cNvSpPr>
              <a:spLocks noChangeShapeType="1"/>
            </p:cNvSpPr>
            <p:nvPr/>
          </p:nvSpPr>
          <p:spPr bwMode="auto">
            <a:xfrm flipV="1">
              <a:off x="2544"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1" name="Line 134"/>
            <p:cNvSpPr>
              <a:spLocks noChangeShapeType="1"/>
            </p:cNvSpPr>
            <p:nvPr/>
          </p:nvSpPr>
          <p:spPr bwMode="auto">
            <a:xfrm flipV="1">
              <a:off x="2160"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2" name="Line 135"/>
            <p:cNvSpPr>
              <a:spLocks noChangeShapeType="1"/>
            </p:cNvSpPr>
            <p:nvPr/>
          </p:nvSpPr>
          <p:spPr bwMode="auto">
            <a:xfrm flipV="1">
              <a:off x="2256"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3" name="Line 136"/>
            <p:cNvSpPr>
              <a:spLocks noChangeShapeType="1"/>
            </p:cNvSpPr>
            <p:nvPr/>
          </p:nvSpPr>
          <p:spPr bwMode="auto">
            <a:xfrm flipV="1">
              <a:off x="2352"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4" name="Line 137"/>
            <p:cNvSpPr>
              <a:spLocks noChangeShapeType="1"/>
            </p:cNvSpPr>
            <p:nvPr/>
          </p:nvSpPr>
          <p:spPr bwMode="auto">
            <a:xfrm flipV="1">
              <a:off x="2064"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5" name="Line 138"/>
            <p:cNvSpPr>
              <a:spLocks noChangeShapeType="1"/>
            </p:cNvSpPr>
            <p:nvPr/>
          </p:nvSpPr>
          <p:spPr bwMode="auto">
            <a:xfrm flipV="1">
              <a:off x="3696"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6" name="Line 139"/>
            <p:cNvSpPr>
              <a:spLocks noChangeShapeType="1"/>
            </p:cNvSpPr>
            <p:nvPr/>
          </p:nvSpPr>
          <p:spPr bwMode="auto">
            <a:xfrm flipV="1">
              <a:off x="3792"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7" name="Line 140"/>
            <p:cNvSpPr>
              <a:spLocks noChangeShapeType="1"/>
            </p:cNvSpPr>
            <p:nvPr/>
          </p:nvSpPr>
          <p:spPr bwMode="auto">
            <a:xfrm flipV="1">
              <a:off x="3504"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8" name="Line 141"/>
            <p:cNvSpPr>
              <a:spLocks noChangeShapeType="1"/>
            </p:cNvSpPr>
            <p:nvPr/>
          </p:nvSpPr>
          <p:spPr bwMode="auto">
            <a:xfrm flipV="1">
              <a:off x="3120"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49" name="Line 142"/>
            <p:cNvSpPr>
              <a:spLocks noChangeShapeType="1"/>
            </p:cNvSpPr>
            <p:nvPr/>
          </p:nvSpPr>
          <p:spPr bwMode="auto">
            <a:xfrm flipV="1">
              <a:off x="3216"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0" name="Line 143"/>
            <p:cNvSpPr>
              <a:spLocks noChangeShapeType="1"/>
            </p:cNvSpPr>
            <p:nvPr/>
          </p:nvSpPr>
          <p:spPr bwMode="auto">
            <a:xfrm flipV="1">
              <a:off x="3312"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1" name="Line 144"/>
            <p:cNvSpPr>
              <a:spLocks noChangeShapeType="1"/>
            </p:cNvSpPr>
            <p:nvPr/>
          </p:nvSpPr>
          <p:spPr bwMode="auto">
            <a:xfrm flipV="1">
              <a:off x="3024"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2" name="Line 145"/>
            <p:cNvSpPr>
              <a:spLocks noChangeShapeType="1"/>
            </p:cNvSpPr>
            <p:nvPr/>
          </p:nvSpPr>
          <p:spPr bwMode="auto">
            <a:xfrm flipV="1">
              <a:off x="4656"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3" name="Line 146"/>
            <p:cNvSpPr>
              <a:spLocks noChangeShapeType="1"/>
            </p:cNvSpPr>
            <p:nvPr/>
          </p:nvSpPr>
          <p:spPr bwMode="auto">
            <a:xfrm flipV="1">
              <a:off x="4560"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4" name="Line 147"/>
            <p:cNvSpPr>
              <a:spLocks noChangeShapeType="1"/>
            </p:cNvSpPr>
            <p:nvPr/>
          </p:nvSpPr>
          <p:spPr bwMode="auto">
            <a:xfrm flipV="1">
              <a:off x="4464"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5" name="Line 148"/>
            <p:cNvSpPr>
              <a:spLocks noChangeShapeType="1"/>
            </p:cNvSpPr>
            <p:nvPr/>
          </p:nvSpPr>
          <p:spPr bwMode="auto">
            <a:xfrm flipV="1">
              <a:off x="4752"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6" name="Line 149"/>
            <p:cNvSpPr>
              <a:spLocks noChangeShapeType="1"/>
            </p:cNvSpPr>
            <p:nvPr/>
          </p:nvSpPr>
          <p:spPr bwMode="auto">
            <a:xfrm flipV="1">
              <a:off x="4080"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7" name="Line 150"/>
            <p:cNvSpPr>
              <a:spLocks noChangeShapeType="1"/>
            </p:cNvSpPr>
            <p:nvPr/>
          </p:nvSpPr>
          <p:spPr bwMode="auto">
            <a:xfrm flipV="1">
              <a:off x="4176"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8" name="Line 151"/>
            <p:cNvSpPr>
              <a:spLocks noChangeShapeType="1"/>
            </p:cNvSpPr>
            <p:nvPr/>
          </p:nvSpPr>
          <p:spPr bwMode="auto">
            <a:xfrm flipV="1">
              <a:off x="4272"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59" name="Line 152"/>
            <p:cNvSpPr>
              <a:spLocks noChangeShapeType="1"/>
            </p:cNvSpPr>
            <p:nvPr/>
          </p:nvSpPr>
          <p:spPr bwMode="auto">
            <a:xfrm flipV="1">
              <a:off x="3984" y="3456"/>
              <a:ext cx="0" cy="48"/>
            </a:xfrm>
            <a:prstGeom prst="line">
              <a:avLst/>
            </a:prstGeom>
            <a:noFill/>
            <a:ln w="9525">
              <a:solidFill>
                <a:schemeClr val="tx1"/>
              </a:solidFill>
              <a:round/>
              <a:headEnd/>
              <a:tailEnd/>
            </a:ln>
          </p:spPr>
          <p:txBody>
            <a:bodyPr wrap="none" anchor="ctr">
              <a:spAutoFit/>
            </a:bodyPr>
            <a:lstStyle/>
            <a:p>
              <a:endParaRPr lang="zh-CN" altLang="en-US"/>
            </a:p>
          </p:txBody>
        </p:sp>
        <p:sp>
          <p:nvSpPr>
            <p:cNvPr id="145460" name="Line 153"/>
            <p:cNvSpPr>
              <a:spLocks noChangeShapeType="1"/>
            </p:cNvSpPr>
            <p:nvPr/>
          </p:nvSpPr>
          <p:spPr bwMode="auto">
            <a:xfrm>
              <a:off x="1056" y="3024"/>
              <a:ext cx="96"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61" name="Line 154"/>
            <p:cNvSpPr>
              <a:spLocks noChangeShapeType="1"/>
            </p:cNvSpPr>
            <p:nvPr/>
          </p:nvSpPr>
          <p:spPr bwMode="auto">
            <a:xfrm>
              <a:off x="1056" y="2544"/>
              <a:ext cx="96"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62" name="Line 155"/>
            <p:cNvSpPr>
              <a:spLocks noChangeShapeType="1"/>
            </p:cNvSpPr>
            <p:nvPr/>
          </p:nvSpPr>
          <p:spPr bwMode="auto">
            <a:xfrm>
              <a:off x="1056" y="1584"/>
              <a:ext cx="96"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63" name="Line 156"/>
            <p:cNvSpPr>
              <a:spLocks noChangeShapeType="1"/>
            </p:cNvSpPr>
            <p:nvPr/>
          </p:nvSpPr>
          <p:spPr bwMode="auto">
            <a:xfrm>
              <a:off x="1056" y="1104"/>
              <a:ext cx="96"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64" name="Line 157"/>
            <p:cNvSpPr>
              <a:spLocks noChangeShapeType="1"/>
            </p:cNvSpPr>
            <p:nvPr/>
          </p:nvSpPr>
          <p:spPr bwMode="auto">
            <a:xfrm>
              <a:off x="1056" y="672"/>
              <a:ext cx="96" cy="0"/>
            </a:xfrm>
            <a:prstGeom prst="line">
              <a:avLst/>
            </a:prstGeom>
            <a:noFill/>
            <a:ln w="28575">
              <a:solidFill>
                <a:schemeClr val="tx1"/>
              </a:solidFill>
              <a:round/>
              <a:headEnd/>
              <a:tailEnd/>
            </a:ln>
          </p:spPr>
          <p:txBody>
            <a:bodyPr wrap="none" anchor="ctr">
              <a:spAutoFit/>
            </a:bodyPr>
            <a:lstStyle/>
            <a:p>
              <a:endParaRPr lang="zh-CN" altLang="en-US"/>
            </a:p>
          </p:txBody>
        </p:sp>
        <p:sp>
          <p:nvSpPr>
            <p:cNvPr id="145465" name="Line 158"/>
            <p:cNvSpPr>
              <a:spLocks noChangeShapeType="1"/>
            </p:cNvSpPr>
            <p:nvPr/>
          </p:nvSpPr>
          <p:spPr bwMode="auto">
            <a:xfrm>
              <a:off x="1056" y="2064"/>
              <a:ext cx="3792" cy="0"/>
            </a:xfrm>
            <a:prstGeom prst="line">
              <a:avLst/>
            </a:prstGeom>
            <a:noFill/>
            <a:ln w="19050">
              <a:solidFill>
                <a:schemeClr val="tx1"/>
              </a:solidFill>
              <a:round/>
              <a:headEnd/>
              <a:tailEnd/>
            </a:ln>
          </p:spPr>
          <p:txBody>
            <a:bodyPr wrap="none" anchor="ctr">
              <a:spAutoFit/>
            </a:bodyPr>
            <a:lstStyle/>
            <a:p>
              <a:endParaRPr lang="zh-CN" altLang="en-US"/>
            </a:p>
          </p:txBody>
        </p:sp>
        <p:sp>
          <p:nvSpPr>
            <p:cNvPr id="145466" name="Line 159"/>
            <p:cNvSpPr>
              <a:spLocks noChangeShapeType="1"/>
            </p:cNvSpPr>
            <p:nvPr/>
          </p:nvSpPr>
          <p:spPr bwMode="auto">
            <a:xfrm>
              <a:off x="1056" y="3408"/>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67" name="Line 160"/>
            <p:cNvSpPr>
              <a:spLocks noChangeShapeType="1"/>
            </p:cNvSpPr>
            <p:nvPr/>
          </p:nvSpPr>
          <p:spPr bwMode="auto">
            <a:xfrm>
              <a:off x="1056" y="1872"/>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68" name="Line 161"/>
            <p:cNvSpPr>
              <a:spLocks noChangeShapeType="1"/>
            </p:cNvSpPr>
            <p:nvPr/>
          </p:nvSpPr>
          <p:spPr bwMode="auto">
            <a:xfrm>
              <a:off x="1056" y="2832"/>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69" name="Line 162"/>
            <p:cNvSpPr>
              <a:spLocks noChangeShapeType="1"/>
            </p:cNvSpPr>
            <p:nvPr/>
          </p:nvSpPr>
          <p:spPr bwMode="auto">
            <a:xfrm>
              <a:off x="1056" y="2928"/>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0" name="Line 163"/>
            <p:cNvSpPr>
              <a:spLocks noChangeShapeType="1"/>
            </p:cNvSpPr>
            <p:nvPr/>
          </p:nvSpPr>
          <p:spPr bwMode="auto">
            <a:xfrm>
              <a:off x="1056" y="2736"/>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1" name="Line 164"/>
            <p:cNvSpPr>
              <a:spLocks noChangeShapeType="1"/>
            </p:cNvSpPr>
            <p:nvPr/>
          </p:nvSpPr>
          <p:spPr bwMode="auto">
            <a:xfrm>
              <a:off x="1056" y="2640"/>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2" name="Line 165"/>
            <p:cNvSpPr>
              <a:spLocks noChangeShapeType="1"/>
            </p:cNvSpPr>
            <p:nvPr/>
          </p:nvSpPr>
          <p:spPr bwMode="auto">
            <a:xfrm>
              <a:off x="1056" y="3216"/>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3" name="Line 166"/>
            <p:cNvSpPr>
              <a:spLocks noChangeShapeType="1"/>
            </p:cNvSpPr>
            <p:nvPr/>
          </p:nvSpPr>
          <p:spPr bwMode="auto">
            <a:xfrm>
              <a:off x="1056" y="3312"/>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4" name="Line 167"/>
            <p:cNvSpPr>
              <a:spLocks noChangeShapeType="1"/>
            </p:cNvSpPr>
            <p:nvPr/>
          </p:nvSpPr>
          <p:spPr bwMode="auto">
            <a:xfrm>
              <a:off x="1056" y="3120"/>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5" name="Line 168"/>
            <p:cNvSpPr>
              <a:spLocks noChangeShapeType="1"/>
            </p:cNvSpPr>
            <p:nvPr/>
          </p:nvSpPr>
          <p:spPr bwMode="auto">
            <a:xfrm>
              <a:off x="1056" y="1776"/>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6" name="Line 169"/>
            <p:cNvSpPr>
              <a:spLocks noChangeShapeType="1"/>
            </p:cNvSpPr>
            <p:nvPr/>
          </p:nvSpPr>
          <p:spPr bwMode="auto">
            <a:xfrm>
              <a:off x="1056" y="1680"/>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7" name="Line 170"/>
            <p:cNvSpPr>
              <a:spLocks noChangeShapeType="1"/>
            </p:cNvSpPr>
            <p:nvPr/>
          </p:nvSpPr>
          <p:spPr bwMode="auto">
            <a:xfrm>
              <a:off x="1056" y="1968"/>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8" name="Line 171"/>
            <p:cNvSpPr>
              <a:spLocks noChangeShapeType="1"/>
            </p:cNvSpPr>
            <p:nvPr/>
          </p:nvSpPr>
          <p:spPr bwMode="auto">
            <a:xfrm>
              <a:off x="1056" y="2448"/>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79" name="Line 172"/>
            <p:cNvSpPr>
              <a:spLocks noChangeShapeType="1"/>
            </p:cNvSpPr>
            <p:nvPr/>
          </p:nvSpPr>
          <p:spPr bwMode="auto">
            <a:xfrm>
              <a:off x="1056" y="2352"/>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80" name="Line 173"/>
            <p:cNvSpPr>
              <a:spLocks noChangeShapeType="1"/>
            </p:cNvSpPr>
            <p:nvPr/>
          </p:nvSpPr>
          <p:spPr bwMode="auto">
            <a:xfrm>
              <a:off x="1056" y="2256"/>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81" name="Line 174"/>
            <p:cNvSpPr>
              <a:spLocks noChangeShapeType="1"/>
            </p:cNvSpPr>
            <p:nvPr/>
          </p:nvSpPr>
          <p:spPr bwMode="auto">
            <a:xfrm>
              <a:off x="1056" y="2160"/>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82" name="Line 175"/>
            <p:cNvSpPr>
              <a:spLocks noChangeShapeType="1"/>
            </p:cNvSpPr>
            <p:nvPr/>
          </p:nvSpPr>
          <p:spPr bwMode="auto">
            <a:xfrm>
              <a:off x="1056" y="1392"/>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83" name="Line 176"/>
            <p:cNvSpPr>
              <a:spLocks noChangeShapeType="1"/>
            </p:cNvSpPr>
            <p:nvPr/>
          </p:nvSpPr>
          <p:spPr bwMode="auto">
            <a:xfrm>
              <a:off x="1056" y="1296"/>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84" name="Line 177"/>
            <p:cNvSpPr>
              <a:spLocks noChangeShapeType="1"/>
            </p:cNvSpPr>
            <p:nvPr/>
          </p:nvSpPr>
          <p:spPr bwMode="auto">
            <a:xfrm>
              <a:off x="1056" y="1200"/>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85" name="Line 178"/>
            <p:cNvSpPr>
              <a:spLocks noChangeShapeType="1"/>
            </p:cNvSpPr>
            <p:nvPr/>
          </p:nvSpPr>
          <p:spPr bwMode="auto">
            <a:xfrm>
              <a:off x="960" y="1488"/>
              <a:ext cx="0" cy="0"/>
            </a:xfrm>
            <a:prstGeom prst="line">
              <a:avLst/>
            </a:prstGeom>
            <a:noFill/>
            <a:ln w="9525">
              <a:solidFill>
                <a:schemeClr val="tx1"/>
              </a:solidFill>
              <a:round/>
              <a:headEnd/>
              <a:tailEnd/>
            </a:ln>
          </p:spPr>
          <p:txBody>
            <a:bodyPr anchor="ctr">
              <a:spAutoFit/>
            </a:bodyPr>
            <a:lstStyle/>
            <a:p>
              <a:endParaRPr lang="zh-CN" altLang="en-US"/>
            </a:p>
          </p:txBody>
        </p:sp>
        <p:sp>
          <p:nvSpPr>
            <p:cNvPr id="145486" name="Line 179"/>
            <p:cNvSpPr>
              <a:spLocks noChangeShapeType="1"/>
            </p:cNvSpPr>
            <p:nvPr/>
          </p:nvSpPr>
          <p:spPr bwMode="auto">
            <a:xfrm>
              <a:off x="1056" y="1488"/>
              <a:ext cx="48" cy="0"/>
            </a:xfrm>
            <a:prstGeom prst="line">
              <a:avLst/>
            </a:prstGeom>
            <a:noFill/>
            <a:ln w="9525">
              <a:solidFill>
                <a:schemeClr val="tx1"/>
              </a:solidFill>
              <a:round/>
              <a:headEnd/>
              <a:tailEnd/>
            </a:ln>
          </p:spPr>
          <p:txBody>
            <a:bodyPr wrap="none" anchor="ctr">
              <a:spAutoFit/>
            </a:bodyPr>
            <a:lstStyle/>
            <a:p>
              <a:endParaRPr lang="zh-CN" altLang="en-US"/>
            </a:p>
          </p:txBody>
        </p:sp>
        <p:sp>
          <p:nvSpPr>
            <p:cNvPr id="145487" name="Text Box 182"/>
            <p:cNvSpPr txBox="1">
              <a:spLocks noChangeArrowheads="1"/>
            </p:cNvSpPr>
            <p:nvPr/>
          </p:nvSpPr>
          <p:spPr bwMode="auto">
            <a:xfrm>
              <a:off x="1846" y="3600"/>
              <a:ext cx="304" cy="271"/>
            </a:xfrm>
            <a:prstGeom prst="rect">
              <a:avLst/>
            </a:prstGeom>
            <a:noFill/>
            <a:ln w="12700" cap="sq">
              <a:noFill/>
              <a:miter lim="800000"/>
              <a:headEnd/>
              <a:tailEnd/>
            </a:ln>
          </p:spPr>
          <p:txBody>
            <a:bodyPr wrap="none">
              <a:spAutoFit/>
            </a:bodyPr>
            <a:lstStyle/>
            <a:p>
              <a:r>
                <a:rPr kumimoji="1" lang="en-US" altLang="zh-CN" sz="2200"/>
                <a:t>90</a:t>
              </a:r>
            </a:p>
          </p:txBody>
        </p:sp>
        <p:sp>
          <p:nvSpPr>
            <p:cNvPr id="145488" name="Text Box 183"/>
            <p:cNvSpPr txBox="1">
              <a:spLocks noChangeArrowheads="1"/>
            </p:cNvSpPr>
            <p:nvPr/>
          </p:nvSpPr>
          <p:spPr bwMode="auto">
            <a:xfrm>
              <a:off x="2302" y="3600"/>
              <a:ext cx="304" cy="271"/>
            </a:xfrm>
            <a:prstGeom prst="rect">
              <a:avLst/>
            </a:prstGeom>
            <a:noFill/>
            <a:ln w="12700" cap="sq">
              <a:noFill/>
              <a:miter lim="800000"/>
              <a:headEnd/>
              <a:tailEnd/>
            </a:ln>
          </p:spPr>
          <p:txBody>
            <a:bodyPr wrap="none">
              <a:spAutoFit/>
            </a:bodyPr>
            <a:lstStyle/>
            <a:p>
              <a:r>
                <a:rPr kumimoji="1" lang="en-US" altLang="zh-CN" sz="2200"/>
                <a:t>95</a:t>
              </a:r>
            </a:p>
          </p:txBody>
        </p:sp>
        <p:sp>
          <p:nvSpPr>
            <p:cNvPr id="145489" name="Text Box 186"/>
            <p:cNvSpPr txBox="1">
              <a:spLocks noChangeArrowheads="1"/>
            </p:cNvSpPr>
            <p:nvPr/>
          </p:nvSpPr>
          <p:spPr bwMode="auto">
            <a:xfrm>
              <a:off x="3696" y="3648"/>
              <a:ext cx="398" cy="271"/>
            </a:xfrm>
            <a:prstGeom prst="rect">
              <a:avLst/>
            </a:prstGeom>
            <a:noFill/>
            <a:ln w="12700" cap="sq">
              <a:noFill/>
              <a:miter lim="800000"/>
              <a:headEnd/>
              <a:tailEnd/>
            </a:ln>
          </p:spPr>
          <p:txBody>
            <a:bodyPr wrap="none">
              <a:spAutoFit/>
            </a:bodyPr>
            <a:lstStyle/>
            <a:p>
              <a:r>
                <a:rPr kumimoji="1" lang="en-US" altLang="zh-CN" sz="2200"/>
                <a:t>110</a:t>
              </a:r>
            </a:p>
          </p:txBody>
        </p:sp>
        <p:sp>
          <p:nvSpPr>
            <p:cNvPr id="145490" name="Text Box 188"/>
            <p:cNvSpPr txBox="1">
              <a:spLocks noChangeArrowheads="1"/>
            </p:cNvSpPr>
            <p:nvPr/>
          </p:nvSpPr>
          <p:spPr bwMode="auto">
            <a:xfrm>
              <a:off x="4658" y="3648"/>
              <a:ext cx="398" cy="271"/>
            </a:xfrm>
            <a:prstGeom prst="rect">
              <a:avLst/>
            </a:prstGeom>
            <a:noFill/>
            <a:ln w="12700" cap="sq">
              <a:noFill/>
              <a:miter lim="800000"/>
              <a:headEnd/>
              <a:tailEnd/>
            </a:ln>
          </p:spPr>
          <p:txBody>
            <a:bodyPr wrap="none">
              <a:spAutoFit/>
            </a:bodyPr>
            <a:lstStyle/>
            <a:p>
              <a:r>
                <a:rPr kumimoji="1" lang="en-US" altLang="zh-CN" sz="2200"/>
                <a:t>120</a:t>
              </a:r>
            </a:p>
          </p:txBody>
        </p:sp>
        <p:sp>
          <p:nvSpPr>
            <p:cNvPr id="145491" name="Text Box 195"/>
            <p:cNvSpPr txBox="1">
              <a:spLocks noChangeArrowheads="1"/>
            </p:cNvSpPr>
            <p:nvPr/>
          </p:nvSpPr>
          <p:spPr bwMode="auto">
            <a:xfrm>
              <a:off x="774" y="594"/>
              <a:ext cx="286" cy="252"/>
            </a:xfrm>
            <a:prstGeom prst="rect">
              <a:avLst/>
            </a:prstGeom>
            <a:noFill/>
            <a:ln w="9525">
              <a:noFill/>
              <a:miter lim="800000"/>
              <a:headEnd/>
              <a:tailEnd/>
            </a:ln>
          </p:spPr>
          <p:txBody>
            <a:bodyPr wrap="none" anchor="ctr">
              <a:spAutoFit/>
            </a:bodyPr>
            <a:lstStyle/>
            <a:p>
              <a:pPr>
                <a:spcBef>
                  <a:spcPct val="50000"/>
                </a:spcBef>
              </a:pPr>
              <a:r>
                <a:rPr kumimoji="1" lang="en-US" altLang="zh-CN" sz="2000"/>
                <a:t>15</a:t>
              </a:r>
            </a:p>
          </p:txBody>
        </p:sp>
        <p:sp>
          <p:nvSpPr>
            <p:cNvPr id="145492" name="Text Box 196"/>
            <p:cNvSpPr txBox="1">
              <a:spLocks noChangeArrowheads="1"/>
            </p:cNvSpPr>
            <p:nvPr/>
          </p:nvSpPr>
          <p:spPr bwMode="auto">
            <a:xfrm>
              <a:off x="336" y="1056"/>
              <a:ext cx="468" cy="269"/>
            </a:xfrm>
            <a:prstGeom prst="rect">
              <a:avLst/>
            </a:prstGeom>
            <a:noFill/>
            <a:ln w="12700" cap="sq">
              <a:noFill/>
              <a:miter lim="800000"/>
              <a:headEnd/>
              <a:tailEnd/>
            </a:ln>
          </p:spPr>
          <p:txBody>
            <a:bodyPr wrap="none">
              <a:spAutoFit/>
            </a:bodyPr>
            <a:lstStyle/>
            <a:p>
              <a:r>
                <a:rPr kumimoji="1" lang="zh-CN" altLang="en-US" sz="2200"/>
                <a:t>利润</a:t>
              </a:r>
            </a:p>
          </p:txBody>
        </p:sp>
        <p:sp>
          <p:nvSpPr>
            <p:cNvPr id="145493" name="Line 197"/>
            <p:cNvSpPr>
              <a:spLocks noChangeShapeType="1"/>
            </p:cNvSpPr>
            <p:nvPr/>
          </p:nvSpPr>
          <p:spPr bwMode="auto">
            <a:xfrm>
              <a:off x="1056" y="3312"/>
              <a:ext cx="912" cy="0"/>
            </a:xfrm>
            <a:prstGeom prst="line">
              <a:avLst/>
            </a:prstGeom>
            <a:noFill/>
            <a:ln w="28575">
              <a:solidFill>
                <a:schemeClr val="tx1"/>
              </a:solidFill>
              <a:round/>
              <a:headEnd/>
              <a:tailEnd/>
            </a:ln>
          </p:spPr>
          <p:txBody>
            <a:bodyPr wrap="none" anchor="ctr">
              <a:spAutoFit/>
            </a:bodyPr>
            <a:lstStyle/>
            <a:p>
              <a:endParaRPr lang="zh-CN" altLang="en-US"/>
            </a:p>
          </p:txBody>
        </p:sp>
        <p:sp>
          <p:nvSpPr>
            <p:cNvPr id="145494" name="Line 198"/>
            <p:cNvSpPr>
              <a:spLocks noChangeShapeType="1"/>
            </p:cNvSpPr>
            <p:nvPr/>
          </p:nvSpPr>
          <p:spPr bwMode="auto">
            <a:xfrm flipV="1">
              <a:off x="1968" y="1296"/>
              <a:ext cx="1920" cy="2016"/>
            </a:xfrm>
            <a:prstGeom prst="line">
              <a:avLst/>
            </a:prstGeom>
            <a:noFill/>
            <a:ln w="28575">
              <a:solidFill>
                <a:schemeClr val="tx1"/>
              </a:solidFill>
              <a:round/>
              <a:headEnd/>
              <a:tailEnd/>
            </a:ln>
          </p:spPr>
          <p:txBody>
            <a:bodyPr anchor="ctr">
              <a:spAutoFit/>
            </a:bodyPr>
            <a:lstStyle/>
            <a:p>
              <a:endParaRPr lang="zh-CN" altLang="en-US"/>
            </a:p>
          </p:txBody>
        </p:sp>
        <p:sp>
          <p:nvSpPr>
            <p:cNvPr id="145495" name="Line 199"/>
            <p:cNvSpPr>
              <a:spLocks noChangeShapeType="1"/>
            </p:cNvSpPr>
            <p:nvPr/>
          </p:nvSpPr>
          <p:spPr bwMode="auto">
            <a:xfrm>
              <a:off x="3888" y="1296"/>
              <a:ext cx="960" cy="0"/>
            </a:xfrm>
            <a:prstGeom prst="line">
              <a:avLst/>
            </a:prstGeom>
            <a:noFill/>
            <a:ln w="28575">
              <a:solidFill>
                <a:schemeClr val="tx1"/>
              </a:solidFill>
              <a:round/>
              <a:headEnd/>
              <a:tailEnd/>
            </a:ln>
          </p:spPr>
          <p:txBody>
            <a:bodyPr wrap="none" anchor="ctr">
              <a:spAutoFit/>
            </a:bodyPr>
            <a:lstStyle/>
            <a:p>
              <a:endParaRPr lang="zh-CN" altLang="en-US"/>
            </a:p>
          </p:txBody>
        </p:sp>
      </p:grpSp>
      <p:sp>
        <p:nvSpPr>
          <p:cNvPr id="145414" name="TextBox 104"/>
          <p:cNvSpPr txBox="1">
            <a:spLocks noChangeArrowheads="1"/>
          </p:cNvSpPr>
          <p:nvPr/>
        </p:nvSpPr>
        <p:spPr bwMode="auto">
          <a:xfrm>
            <a:off x="4511676" y="5229226"/>
            <a:ext cx="576263" cy="523875"/>
          </a:xfrm>
          <a:prstGeom prst="rect">
            <a:avLst/>
          </a:prstGeom>
          <a:noFill/>
          <a:ln w="9525">
            <a:noFill/>
            <a:miter lim="800000"/>
            <a:headEnd/>
            <a:tailEnd/>
          </a:ln>
        </p:spPr>
        <p:txBody>
          <a:bodyPr>
            <a:spAutoFit/>
          </a:bodyPr>
          <a:lstStyle/>
          <a:p>
            <a:pPr algn="l"/>
            <a:r>
              <a:rPr lang="en-US" altLang="zh-CN" sz="2800" i="1">
                <a:solidFill>
                  <a:srgbClr val="FF0000"/>
                </a:solidFill>
                <a:latin typeface="Times New Roman" pitchFamily="18" charset="0"/>
                <a:cs typeface="Times New Roman" pitchFamily="18" charset="0"/>
              </a:rPr>
              <a:t>X</a:t>
            </a:r>
            <a:r>
              <a:rPr lang="en-US" altLang="zh-CN" sz="1400" i="1">
                <a:solidFill>
                  <a:srgbClr val="FF0000"/>
                </a:solidFill>
                <a:latin typeface="Times New Roman" pitchFamily="18" charset="0"/>
                <a:cs typeface="Times New Roman" pitchFamily="18" charset="0"/>
              </a:rPr>
              <a:t>1</a:t>
            </a:r>
            <a:endParaRPr lang="zh-CN" altLang="en-US" sz="2800" i="1">
              <a:solidFill>
                <a:srgbClr val="FF0000"/>
              </a:solidFill>
              <a:latin typeface="Times New Roman" pitchFamily="18" charset="0"/>
              <a:cs typeface="Times New Roman" pitchFamily="18" charset="0"/>
            </a:endParaRPr>
          </a:p>
        </p:txBody>
      </p:sp>
      <p:sp>
        <p:nvSpPr>
          <p:cNvPr id="145415" name="TextBox 105"/>
          <p:cNvSpPr txBox="1">
            <a:spLocks noChangeArrowheads="1"/>
          </p:cNvSpPr>
          <p:nvPr/>
        </p:nvSpPr>
        <p:spPr bwMode="auto">
          <a:xfrm>
            <a:off x="7535863" y="5229226"/>
            <a:ext cx="576262" cy="523875"/>
          </a:xfrm>
          <a:prstGeom prst="rect">
            <a:avLst/>
          </a:prstGeom>
          <a:noFill/>
          <a:ln w="9525">
            <a:noFill/>
            <a:miter lim="800000"/>
            <a:headEnd/>
            <a:tailEnd/>
          </a:ln>
        </p:spPr>
        <p:txBody>
          <a:bodyPr>
            <a:spAutoFit/>
          </a:bodyPr>
          <a:lstStyle/>
          <a:p>
            <a:pPr algn="l"/>
            <a:r>
              <a:rPr lang="en-US" altLang="zh-CN" sz="2800" i="1">
                <a:solidFill>
                  <a:srgbClr val="FF0000"/>
                </a:solidFill>
                <a:latin typeface="Times New Roman" pitchFamily="18" charset="0"/>
                <a:cs typeface="Times New Roman" pitchFamily="18" charset="0"/>
              </a:rPr>
              <a:t>X</a:t>
            </a:r>
            <a:r>
              <a:rPr lang="en-US" altLang="zh-CN" sz="1600" i="1">
                <a:solidFill>
                  <a:srgbClr val="FF0000"/>
                </a:solidFill>
                <a:latin typeface="Times New Roman" pitchFamily="18" charset="0"/>
                <a:cs typeface="Times New Roman" pitchFamily="18" charset="0"/>
              </a:rPr>
              <a:t>2</a:t>
            </a:r>
            <a:endParaRPr lang="zh-CN" altLang="en-US" sz="2800" i="1">
              <a:solidFill>
                <a:srgbClr val="FF0000"/>
              </a:solidFill>
              <a:latin typeface="Times New Roman" pitchFamily="18" charset="0"/>
              <a:cs typeface="Times New Roman" pitchFamily="18" charset="0"/>
            </a:endParaRPr>
          </a:p>
        </p:txBody>
      </p:sp>
      <p:graphicFrame>
        <p:nvGraphicFramePr>
          <p:cNvPr id="145410" name="Object 2"/>
          <p:cNvGraphicFramePr>
            <a:graphicFrameLocks noChangeAspect="1"/>
          </p:cNvGraphicFramePr>
          <p:nvPr/>
        </p:nvGraphicFramePr>
        <p:xfrm>
          <a:off x="2208214" y="4724400"/>
          <a:ext cx="935037" cy="319088"/>
        </p:xfrm>
        <a:graphic>
          <a:graphicData uri="http://schemas.openxmlformats.org/presentationml/2006/ole">
            <mc:AlternateContent xmlns:mc="http://schemas.openxmlformats.org/markup-compatibility/2006">
              <mc:Choice xmlns:v="urn:schemas-microsoft-com:vml" Requires="v">
                <p:oleObj spid="_x0000_s38914" name="Equation" r:id="rId3" imgW="672840" imgH="228600" progId="Equation.DSMT4">
                  <p:embed/>
                </p:oleObj>
              </mc:Choice>
              <mc:Fallback>
                <p:oleObj name="Equation" r:id="rId3" imgW="672840" imgH="228600" progId="Equation.DSMT4">
                  <p:embed/>
                  <p:pic>
                    <p:nvPicPr>
                      <p:cNvPr id="1454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4724400"/>
                        <a:ext cx="935037"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11" name="Object 3"/>
          <p:cNvGraphicFramePr>
            <a:graphicFrameLocks noChangeAspect="1"/>
          </p:cNvGraphicFramePr>
          <p:nvPr/>
        </p:nvGraphicFramePr>
        <p:xfrm>
          <a:off x="1755776" y="1484314"/>
          <a:ext cx="1585913" cy="301625"/>
        </p:xfrm>
        <a:graphic>
          <a:graphicData uri="http://schemas.openxmlformats.org/presentationml/2006/ole">
            <mc:AlternateContent xmlns:mc="http://schemas.openxmlformats.org/markup-compatibility/2006">
              <mc:Choice xmlns:v="urn:schemas-microsoft-com:vml" Requires="v">
                <p:oleObj spid="_x0000_s38915" name="Equation" r:id="rId5" imgW="1206360" imgH="228600" progId="Equation.DSMT4">
                  <p:embed/>
                </p:oleObj>
              </mc:Choice>
              <mc:Fallback>
                <p:oleObj name="Equation" r:id="rId5" imgW="1206360" imgH="228600" progId="Equation.DSMT4">
                  <p:embed/>
                  <p:pic>
                    <p:nvPicPr>
                      <p:cNvPr id="1454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776" y="1484314"/>
                        <a:ext cx="1585913"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0" name="直接连接符 109"/>
          <p:cNvCxnSpPr>
            <a:stCxn id="145494" idx="1"/>
            <a:endCxn id="145483" idx="1"/>
          </p:cNvCxnSpPr>
          <p:nvPr/>
        </p:nvCxnSpPr>
        <p:spPr>
          <a:xfrm flipH="1">
            <a:off x="3427413" y="1733550"/>
            <a:ext cx="4419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5495" idx="0"/>
            <a:endCxn id="145425" idx="0"/>
          </p:cNvCxnSpPr>
          <p:nvPr/>
        </p:nvCxnSpPr>
        <p:spPr>
          <a:xfrm>
            <a:off x="7847013" y="1733550"/>
            <a:ext cx="0" cy="335280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5748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body" idx="1"/>
          </p:nvPr>
        </p:nvSpPr>
        <p:spPr>
          <a:xfrm>
            <a:off x="2279650" y="5229225"/>
            <a:ext cx="7772400" cy="609600"/>
          </a:xfrm>
        </p:spPr>
        <p:txBody>
          <a:bodyPr/>
          <a:lstStyle/>
          <a:p>
            <a:pPr algn="ctr" eaLnBrk="1" hangingPunct="1">
              <a:buFont typeface="Wingdings" pitchFamily="2" charset="2"/>
              <a:buNone/>
            </a:pPr>
            <a:r>
              <a:rPr lang="zh-CN" altLang="en-US" b="1">
                <a:latin typeface="华文细黑" pitchFamily="2" charset="-122"/>
                <a:ea typeface="华文细黑" pitchFamily="2" charset="-122"/>
              </a:rPr>
              <a:t>牛市看涨期权价差组合与看涨期权比较</a:t>
            </a:r>
          </a:p>
        </p:txBody>
      </p:sp>
      <p:grpSp>
        <p:nvGrpSpPr>
          <p:cNvPr id="755715" name="Group 106"/>
          <p:cNvGrpSpPr>
            <a:grpSpLocks/>
          </p:cNvGrpSpPr>
          <p:nvPr/>
        </p:nvGrpSpPr>
        <p:grpSpPr bwMode="auto">
          <a:xfrm>
            <a:off x="2168525" y="0"/>
            <a:ext cx="7373938" cy="6111876"/>
            <a:chOff x="406" y="0"/>
            <a:chExt cx="4645" cy="3850"/>
          </a:xfrm>
        </p:grpSpPr>
        <p:sp>
          <p:nvSpPr>
            <p:cNvPr id="755716" name="Line 3"/>
            <p:cNvSpPr>
              <a:spLocks noChangeShapeType="1"/>
            </p:cNvSpPr>
            <p:nvPr/>
          </p:nvSpPr>
          <p:spPr bwMode="auto">
            <a:xfrm>
              <a:off x="1008" y="240"/>
              <a:ext cx="0" cy="2832"/>
            </a:xfrm>
            <a:prstGeom prst="line">
              <a:avLst/>
            </a:prstGeom>
            <a:noFill/>
            <a:ln w="9525">
              <a:solidFill>
                <a:schemeClr val="tx2"/>
              </a:solidFill>
              <a:round/>
              <a:headEnd/>
              <a:tailEnd/>
            </a:ln>
          </p:spPr>
          <p:txBody>
            <a:bodyPr wrap="none" anchor="ctr">
              <a:spAutoFit/>
            </a:bodyPr>
            <a:lstStyle/>
            <a:p>
              <a:endParaRPr lang="zh-CN" altLang="en-US"/>
            </a:p>
          </p:txBody>
        </p:sp>
        <p:sp>
          <p:nvSpPr>
            <p:cNvPr id="755717" name="Line 4"/>
            <p:cNvSpPr>
              <a:spLocks noChangeShapeType="1"/>
            </p:cNvSpPr>
            <p:nvPr/>
          </p:nvSpPr>
          <p:spPr bwMode="auto">
            <a:xfrm>
              <a:off x="1008" y="3072"/>
              <a:ext cx="3792"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18" name="Line 5"/>
            <p:cNvSpPr>
              <a:spLocks noChangeShapeType="1"/>
            </p:cNvSpPr>
            <p:nvPr/>
          </p:nvSpPr>
          <p:spPr bwMode="auto">
            <a:xfrm>
              <a:off x="1440" y="2976"/>
              <a:ext cx="0" cy="96"/>
            </a:xfrm>
            <a:prstGeom prst="line">
              <a:avLst/>
            </a:prstGeom>
            <a:noFill/>
            <a:ln w="9525">
              <a:solidFill>
                <a:schemeClr val="tx2"/>
              </a:solidFill>
              <a:round/>
              <a:headEnd/>
              <a:tailEnd/>
            </a:ln>
          </p:spPr>
          <p:txBody>
            <a:bodyPr wrap="none" anchor="ctr">
              <a:spAutoFit/>
            </a:bodyPr>
            <a:lstStyle/>
            <a:p>
              <a:endParaRPr lang="zh-CN" altLang="en-US"/>
            </a:p>
          </p:txBody>
        </p:sp>
        <p:sp>
          <p:nvSpPr>
            <p:cNvPr id="755719" name="Line 6"/>
            <p:cNvSpPr>
              <a:spLocks noChangeShapeType="1"/>
            </p:cNvSpPr>
            <p:nvPr/>
          </p:nvSpPr>
          <p:spPr bwMode="auto">
            <a:xfrm>
              <a:off x="1920" y="2976"/>
              <a:ext cx="0" cy="96"/>
            </a:xfrm>
            <a:prstGeom prst="line">
              <a:avLst/>
            </a:prstGeom>
            <a:noFill/>
            <a:ln w="9525">
              <a:solidFill>
                <a:schemeClr val="tx2"/>
              </a:solidFill>
              <a:round/>
              <a:headEnd/>
              <a:tailEnd/>
            </a:ln>
          </p:spPr>
          <p:txBody>
            <a:bodyPr wrap="none" anchor="ctr">
              <a:spAutoFit/>
            </a:bodyPr>
            <a:lstStyle/>
            <a:p>
              <a:endParaRPr lang="zh-CN" altLang="en-US"/>
            </a:p>
          </p:txBody>
        </p:sp>
        <p:sp>
          <p:nvSpPr>
            <p:cNvPr id="755720" name="Line 7"/>
            <p:cNvSpPr>
              <a:spLocks noChangeShapeType="1"/>
            </p:cNvSpPr>
            <p:nvPr/>
          </p:nvSpPr>
          <p:spPr bwMode="auto">
            <a:xfrm>
              <a:off x="2400" y="2976"/>
              <a:ext cx="0" cy="96"/>
            </a:xfrm>
            <a:prstGeom prst="line">
              <a:avLst/>
            </a:prstGeom>
            <a:noFill/>
            <a:ln w="9525">
              <a:solidFill>
                <a:schemeClr val="tx2"/>
              </a:solidFill>
              <a:round/>
              <a:headEnd/>
              <a:tailEnd/>
            </a:ln>
          </p:spPr>
          <p:txBody>
            <a:bodyPr wrap="none" anchor="ctr">
              <a:spAutoFit/>
            </a:bodyPr>
            <a:lstStyle/>
            <a:p>
              <a:endParaRPr lang="zh-CN" altLang="en-US"/>
            </a:p>
          </p:txBody>
        </p:sp>
        <p:sp>
          <p:nvSpPr>
            <p:cNvPr id="755721" name="Line 8"/>
            <p:cNvSpPr>
              <a:spLocks noChangeShapeType="1"/>
            </p:cNvSpPr>
            <p:nvPr/>
          </p:nvSpPr>
          <p:spPr bwMode="auto">
            <a:xfrm>
              <a:off x="2880" y="2976"/>
              <a:ext cx="0" cy="96"/>
            </a:xfrm>
            <a:prstGeom prst="line">
              <a:avLst/>
            </a:prstGeom>
            <a:noFill/>
            <a:ln w="9525">
              <a:solidFill>
                <a:schemeClr val="tx2"/>
              </a:solidFill>
              <a:round/>
              <a:headEnd/>
              <a:tailEnd/>
            </a:ln>
          </p:spPr>
          <p:txBody>
            <a:bodyPr wrap="none" anchor="ctr">
              <a:spAutoFit/>
            </a:bodyPr>
            <a:lstStyle/>
            <a:p>
              <a:endParaRPr lang="zh-CN" altLang="en-US"/>
            </a:p>
          </p:txBody>
        </p:sp>
        <p:sp>
          <p:nvSpPr>
            <p:cNvPr id="755722" name="Line 9"/>
            <p:cNvSpPr>
              <a:spLocks noChangeShapeType="1"/>
            </p:cNvSpPr>
            <p:nvPr/>
          </p:nvSpPr>
          <p:spPr bwMode="auto">
            <a:xfrm>
              <a:off x="3360" y="2976"/>
              <a:ext cx="0" cy="96"/>
            </a:xfrm>
            <a:prstGeom prst="line">
              <a:avLst/>
            </a:prstGeom>
            <a:noFill/>
            <a:ln w="9525">
              <a:solidFill>
                <a:schemeClr val="tx2"/>
              </a:solidFill>
              <a:round/>
              <a:headEnd/>
              <a:tailEnd/>
            </a:ln>
          </p:spPr>
          <p:txBody>
            <a:bodyPr wrap="none" anchor="ctr">
              <a:spAutoFit/>
            </a:bodyPr>
            <a:lstStyle/>
            <a:p>
              <a:endParaRPr lang="zh-CN" altLang="en-US"/>
            </a:p>
          </p:txBody>
        </p:sp>
        <p:sp>
          <p:nvSpPr>
            <p:cNvPr id="755723" name="Line 10"/>
            <p:cNvSpPr>
              <a:spLocks noChangeShapeType="1"/>
            </p:cNvSpPr>
            <p:nvPr/>
          </p:nvSpPr>
          <p:spPr bwMode="auto">
            <a:xfrm>
              <a:off x="3840" y="2976"/>
              <a:ext cx="0" cy="96"/>
            </a:xfrm>
            <a:prstGeom prst="line">
              <a:avLst/>
            </a:prstGeom>
            <a:noFill/>
            <a:ln w="9525">
              <a:solidFill>
                <a:schemeClr val="tx2"/>
              </a:solidFill>
              <a:round/>
              <a:headEnd/>
              <a:tailEnd/>
            </a:ln>
          </p:spPr>
          <p:txBody>
            <a:bodyPr wrap="none" anchor="ctr">
              <a:spAutoFit/>
            </a:bodyPr>
            <a:lstStyle/>
            <a:p>
              <a:endParaRPr lang="zh-CN" altLang="en-US"/>
            </a:p>
          </p:txBody>
        </p:sp>
        <p:sp>
          <p:nvSpPr>
            <p:cNvPr id="755724" name="Line 11"/>
            <p:cNvSpPr>
              <a:spLocks noChangeShapeType="1"/>
            </p:cNvSpPr>
            <p:nvPr/>
          </p:nvSpPr>
          <p:spPr bwMode="auto">
            <a:xfrm>
              <a:off x="4320" y="2976"/>
              <a:ext cx="0" cy="96"/>
            </a:xfrm>
            <a:prstGeom prst="line">
              <a:avLst/>
            </a:prstGeom>
            <a:noFill/>
            <a:ln w="9525">
              <a:solidFill>
                <a:schemeClr val="tx2"/>
              </a:solidFill>
              <a:round/>
              <a:headEnd/>
              <a:tailEnd/>
            </a:ln>
          </p:spPr>
          <p:txBody>
            <a:bodyPr wrap="none" anchor="ctr">
              <a:spAutoFit/>
            </a:bodyPr>
            <a:lstStyle/>
            <a:p>
              <a:endParaRPr lang="zh-CN" altLang="en-US"/>
            </a:p>
          </p:txBody>
        </p:sp>
        <p:sp>
          <p:nvSpPr>
            <p:cNvPr id="755725" name="Line 12"/>
            <p:cNvSpPr>
              <a:spLocks noChangeShapeType="1"/>
            </p:cNvSpPr>
            <p:nvPr/>
          </p:nvSpPr>
          <p:spPr bwMode="auto">
            <a:xfrm>
              <a:off x="4800" y="2976"/>
              <a:ext cx="0" cy="96"/>
            </a:xfrm>
            <a:prstGeom prst="line">
              <a:avLst/>
            </a:prstGeom>
            <a:noFill/>
            <a:ln w="9525">
              <a:solidFill>
                <a:schemeClr val="tx2"/>
              </a:solidFill>
              <a:round/>
              <a:headEnd/>
              <a:tailEnd/>
            </a:ln>
          </p:spPr>
          <p:txBody>
            <a:bodyPr wrap="none" anchor="ctr">
              <a:spAutoFit/>
            </a:bodyPr>
            <a:lstStyle/>
            <a:p>
              <a:endParaRPr lang="zh-CN" altLang="en-US"/>
            </a:p>
          </p:txBody>
        </p:sp>
        <p:sp>
          <p:nvSpPr>
            <p:cNvPr id="755726" name="Line 13"/>
            <p:cNvSpPr>
              <a:spLocks noChangeShapeType="1"/>
            </p:cNvSpPr>
            <p:nvPr/>
          </p:nvSpPr>
          <p:spPr bwMode="auto">
            <a:xfrm flipV="1">
              <a:off x="1104"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27" name="Line 14"/>
            <p:cNvSpPr>
              <a:spLocks noChangeShapeType="1"/>
            </p:cNvSpPr>
            <p:nvPr/>
          </p:nvSpPr>
          <p:spPr bwMode="auto">
            <a:xfrm flipV="1">
              <a:off x="1392"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28" name="Line 15"/>
            <p:cNvSpPr>
              <a:spLocks noChangeShapeType="1"/>
            </p:cNvSpPr>
            <p:nvPr/>
          </p:nvSpPr>
          <p:spPr bwMode="auto">
            <a:xfrm flipV="1">
              <a:off x="1200"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29" name="Line 16"/>
            <p:cNvSpPr>
              <a:spLocks noChangeShapeType="1"/>
            </p:cNvSpPr>
            <p:nvPr/>
          </p:nvSpPr>
          <p:spPr bwMode="auto">
            <a:xfrm flipV="1">
              <a:off x="1296"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0" name="Line 17"/>
            <p:cNvSpPr>
              <a:spLocks noChangeShapeType="1"/>
            </p:cNvSpPr>
            <p:nvPr/>
          </p:nvSpPr>
          <p:spPr bwMode="auto">
            <a:xfrm flipV="1">
              <a:off x="1632"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1" name="Line 18"/>
            <p:cNvSpPr>
              <a:spLocks noChangeShapeType="1"/>
            </p:cNvSpPr>
            <p:nvPr/>
          </p:nvSpPr>
          <p:spPr bwMode="auto">
            <a:xfrm flipV="1">
              <a:off x="1824"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2" name="Line 19"/>
            <p:cNvSpPr>
              <a:spLocks noChangeShapeType="1"/>
            </p:cNvSpPr>
            <p:nvPr/>
          </p:nvSpPr>
          <p:spPr bwMode="auto">
            <a:xfrm flipV="1">
              <a:off x="1728"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3" name="Line 20"/>
            <p:cNvSpPr>
              <a:spLocks noChangeShapeType="1"/>
            </p:cNvSpPr>
            <p:nvPr/>
          </p:nvSpPr>
          <p:spPr bwMode="auto">
            <a:xfrm flipV="1">
              <a:off x="1536"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4" name="Line 21"/>
            <p:cNvSpPr>
              <a:spLocks noChangeShapeType="1"/>
            </p:cNvSpPr>
            <p:nvPr/>
          </p:nvSpPr>
          <p:spPr bwMode="auto">
            <a:xfrm flipV="1">
              <a:off x="3552"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5" name="Line 22"/>
            <p:cNvSpPr>
              <a:spLocks noChangeShapeType="1"/>
            </p:cNvSpPr>
            <p:nvPr/>
          </p:nvSpPr>
          <p:spPr bwMode="auto">
            <a:xfrm flipV="1">
              <a:off x="2688"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6" name="Line 23"/>
            <p:cNvSpPr>
              <a:spLocks noChangeShapeType="1"/>
            </p:cNvSpPr>
            <p:nvPr/>
          </p:nvSpPr>
          <p:spPr bwMode="auto">
            <a:xfrm flipV="1">
              <a:off x="2592"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7" name="Line 24"/>
            <p:cNvSpPr>
              <a:spLocks noChangeShapeType="1"/>
            </p:cNvSpPr>
            <p:nvPr/>
          </p:nvSpPr>
          <p:spPr bwMode="auto">
            <a:xfrm flipV="1">
              <a:off x="2784"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8" name="Line 25"/>
            <p:cNvSpPr>
              <a:spLocks noChangeShapeType="1"/>
            </p:cNvSpPr>
            <p:nvPr/>
          </p:nvSpPr>
          <p:spPr bwMode="auto">
            <a:xfrm flipV="1">
              <a:off x="2496"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39" name="Line 26"/>
            <p:cNvSpPr>
              <a:spLocks noChangeShapeType="1"/>
            </p:cNvSpPr>
            <p:nvPr/>
          </p:nvSpPr>
          <p:spPr bwMode="auto">
            <a:xfrm flipV="1">
              <a:off x="2112"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0" name="Line 27"/>
            <p:cNvSpPr>
              <a:spLocks noChangeShapeType="1"/>
            </p:cNvSpPr>
            <p:nvPr/>
          </p:nvSpPr>
          <p:spPr bwMode="auto">
            <a:xfrm flipV="1">
              <a:off x="2208"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1" name="Line 28"/>
            <p:cNvSpPr>
              <a:spLocks noChangeShapeType="1"/>
            </p:cNvSpPr>
            <p:nvPr/>
          </p:nvSpPr>
          <p:spPr bwMode="auto">
            <a:xfrm flipV="1">
              <a:off x="2304"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2" name="Line 29"/>
            <p:cNvSpPr>
              <a:spLocks noChangeShapeType="1"/>
            </p:cNvSpPr>
            <p:nvPr/>
          </p:nvSpPr>
          <p:spPr bwMode="auto">
            <a:xfrm flipV="1">
              <a:off x="2016"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3" name="Line 30"/>
            <p:cNvSpPr>
              <a:spLocks noChangeShapeType="1"/>
            </p:cNvSpPr>
            <p:nvPr/>
          </p:nvSpPr>
          <p:spPr bwMode="auto">
            <a:xfrm flipV="1">
              <a:off x="3648"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4" name="Line 31"/>
            <p:cNvSpPr>
              <a:spLocks noChangeShapeType="1"/>
            </p:cNvSpPr>
            <p:nvPr/>
          </p:nvSpPr>
          <p:spPr bwMode="auto">
            <a:xfrm flipV="1">
              <a:off x="3744"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5" name="Line 32"/>
            <p:cNvSpPr>
              <a:spLocks noChangeShapeType="1"/>
            </p:cNvSpPr>
            <p:nvPr/>
          </p:nvSpPr>
          <p:spPr bwMode="auto">
            <a:xfrm flipV="1">
              <a:off x="3456"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6" name="Line 33"/>
            <p:cNvSpPr>
              <a:spLocks noChangeShapeType="1"/>
            </p:cNvSpPr>
            <p:nvPr/>
          </p:nvSpPr>
          <p:spPr bwMode="auto">
            <a:xfrm flipV="1">
              <a:off x="3072"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7" name="Line 34"/>
            <p:cNvSpPr>
              <a:spLocks noChangeShapeType="1"/>
            </p:cNvSpPr>
            <p:nvPr/>
          </p:nvSpPr>
          <p:spPr bwMode="auto">
            <a:xfrm flipV="1">
              <a:off x="3168"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8" name="Line 35"/>
            <p:cNvSpPr>
              <a:spLocks noChangeShapeType="1"/>
            </p:cNvSpPr>
            <p:nvPr/>
          </p:nvSpPr>
          <p:spPr bwMode="auto">
            <a:xfrm flipV="1">
              <a:off x="3264"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49" name="Line 36"/>
            <p:cNvSpPr>
              <a:spLocks noChangeShapeType="1"/>
            </p:cNvSpPr>
            <p:nvPr/>
          </p:nvSpPr>
          <p:spPr bwMode="auto">
            <a:xfrm flipV="1">
              <a:off x="2976"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50" name="Line 37"/>
            <p:cNvSpPr>
              <a:spLocks noChangeShapeType="1"/>
            </p:cNvSpPr>
            <p:nvPr/>
          </p:nvSpPr>
          <p:spPr bwMode="auto">
            <a:xfrm flipV="1">
              <a:off x="4608"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51" name="Line 38"/>
            <p:cNvSpPr>
              <a:spLocks noChangeShapeType="1"/>
            </p:cNvSpPr>
            <p:nvPr/>
          </p:nvSpPr>
          <p:spPr bwMode="auto">
            <a:xfrm flipV="1">
              <a:off x="4512"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52" name="Line 39"/>
            <p:cNvSpPr>
              <a:spLocks noChangeShapeType="1"/>
            </p:cNvSpPr>
            <p:nvPr/>
          </p:nvSpPr>
          <p:spPr bwMode="auto">
            <a:xfrm flipV="1">
              <a:off x="4416"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53" name="Line 40"/>
            <p:cNvSpPr>
              <a:spLocks noChangeShapeType="1"/>
            </p:cNvSpPr>
            <p:nvPr/>
          </p:nvSpPr>
          <p:spPr bwMode="auto">
            <a:xfrm flipV="1">
              <a:off x="4704"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54" name="Line 41"/>
            <p:cNvSpPr>
              <a:spLocks noChangeShapeType="1"/>
            </p:cNvSpPr>
            <p:nvPr/>
          </p:nvSpPr>
          <p:spPr bwMode="auto">
            <a:xfrm flipV="1">
              <a:off x="4032"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55" name="Line 42"/>
            <p:cNvSpPr>
              <a:spLocks noChangeShapeType="1"/>
            </p:cNvSpPr>
            <p:nvPr/>
          </p:nvSpPr>
          <p:spPr bwMode="auto">
            <a:xfrm flipV="1">
              <a:off x="4128"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56" name="Line 43"/>
            <p:cNvSpPr>
              <a:spLocks noChangeShapeType="1"/>
            </p:cNvSpPr>
            <p:nvPr/>
          </p:nvSpPr>
          <p:spPr bwMode="auto">
            <a:xfrm flipV="1">
              <a:off x="4224"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57" name="Line 44"/>
            <p:cNvSpPr>
              <a:spLocks noChangeShapeType="1"/>
            </p:cNvSpPr>
            <p:nvPr/>
          </p:nvSpPr>
          <p:spPr bwMode="auto">
            <a:xfrm flipV="1">
              <a:off x="3936" y="3024"/>
              <a:ext cx="0" cy="48"/>
            </a:xfrm>
            <a:prstGeom prst="line">
              <a:avLst/>
            </a:prstGeom>
            <a:noFill/>
            <a:ln w="9525">
              <a:solidFill>
                <a:schemeClr val="tx2"/>
              </a:solidFill>
              <a:round/>
              <a:headEnd/>
              <a:tailEnd/>
            </a:ln>
          </p:spPr>
          <p:txBody>
            <a:bodyPr wrap="none" anchor="ctr">
              <a:spAutoFit/>
            </a:bodyPr>
            <a:lstStyle/>
            <a:p>
              <a:endParaRPr lang="zh-CN" altLang="en-US"/>
            </a:p>
          </p:txBody>
        </p:sp>
        <p:sp>
          <p:nvSpPr>
            <p:cNvPr id="755758" name="Line 45"/>
            <p:cNvSpPr>
              <a:spLocks noChangeShapeType="1"/>
            </p:cNvSpPr>
            <p:nvPr/>
          </p:nvSpPr>
          <p:spPr bwMode="auto">
            <a:xfrm>
              <a:off x="1008" y="2592"/>
              <a:ext cx="96"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59" name="Line 46"/>
            <p:cNvSpPr>
              <a:spLocks noChangeShapeType="1"/>
            </p:cNvSpPr>
            <p:nvPr/>
          </p:nvSpPr>
          <p:spPr bwMode="auto">
            <a:xfrm>
              <a:off x="1008" y="2112"/>
              <a:ext cx="96"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0" name="Line 47"/>
            <p:cNvSpPr>
              <a:spLocks noChangeShapeType="1"/>
            </p:cNvSpPr>
            <p:nvPr/>
          </p:nvSpPr>
          <p:spPr bwMode="auto">
            <a:xfrm>
              <a:off x="1008" y="1152"/>
              <a:ext cx="96"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1" name="Line 48"/>
            <p:cNvSpPr>
              <a:spLocks noChangeShapeType="1"/>
            </p:cNvSpPr>
            <p:nvPr/>
          </p:nvSpPr>
          <p:spPr bwMode="auto">
            <a:xfrm>
              <a:off x="1008" y="672"/>
              <a:ext cx="96"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2" name="Line 49"/>
            <p:cNvSpPr>
              <a:spLocks noChangeShapeType="1"/>
            </p:cNvSpPr>
            <p:nvPr/>
          </p:nvSpPr>
          <p:spPr bwMode="auto">
            <a:xfrm>
              <a:off x="1008" y="240"/>
              <a:ext cx="96"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3" name="Line 50"/>
            <p:cNvSpPr>
              <a:spLocks noChangeShapeType="1"/>
            </p:cNvSpPr>
            <p:nvPr/>
          </p:nvSpPr>
          <p:spPr bwMode="auto">
            <a:xfrm>
              <a:off x="1008" y="1632"/>
              <a:ext cx="3792"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4" name="Line 51"/>
            <p:cNvSpPr>
              <a:spLocks noChangeShapeType="1"/>
            </p:cNvSpPr>
            <p:nvPr/>
          </p:nvSpPr>
          <p:spPr bwMode="auto">
            <a:xfrm>
              <a:off x="1008" y="2976"/>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5" name="Line 52"/>
            <p:cNvSpPr>
              <a:spLocks noChangeShapeType="1"/>
            </p:cNvSpPr>
            <p:nvPr/>
          </p:nvSpPr>
          <p:spPr bwMode="auto">
            <a:xfrm>
              <a:off x="1008" y="1440"/>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6" name="Line 53"/>
            <p:cNvSpPr>
              <a:spLocks noChangeShapeType="1"/>
            </p:cNvSpPr>
            <p:nvPr/>
          </p:nvSpPr>
          <p:spPr bwMode="auto">
            <a:xfrm>
              <a:off x="1008" y="2400"/>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7" name="Line 54"/>
            <p:cNvSpPr>
              <a:spLocks noChangeShapeType="1"/>
            </p:cNvSpPr>
            <p:nvPr/>
          </p:nvSpPr>
          <p:spPr bwMode="auto">
            <a:xfrm>
              <a:off x="1008" y="2496"/>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8" name="Line 55"/>
            <p:cNvSpPr>
              <a:spLocks noChangeShapeType="1"/>
            </p:cNvSpPr>
            <p:nvPr/>
          </p:nvSpPr>
          <p:spPr bwMode="auto">
            <a:xfrm>
              <a:off x="1008" y="2304"/>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69" name="Line 56"/>
            <p:cNvSpPr>
              <a:spLocks noChangeShapeType="1"/>
            </p:cNvSpPr>
            <p:nvPr/>
          </p:nvSpPr>
          <p:spPr bwMode="auto">
            <a:xfrm>
              <a:off x="1008" y="2208"/>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0" name="Line 57"/>
            <p:cNvSpPr>
              <a:spLocks noChangeShapeType="1"/>
            </p:cNvSpPr>
            <p:nvPr/>
          </p:nvSpPr>
          <p:spPr bwMode="auto">
            <a:xfrm>
              <a:off x="1008" y="2784"/>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1" name="Line 58"/>
            <p:cNvSpPr>
              <a:spLocks noChangeShapeType="1"/>
            </p:cNvSpPr>
            <p:nvPr/>
          </p:nvSpPr>
          <p:spPr bwMode="auto">
            <a:xfrm>
              <a:off x="1008" y="2880"/>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2" name="Line 59"/>
            <p:cNvSpPr>
              <a:spLocks noChangeShapeType="1"/>
            </p:cNvSpPr>
            <p:nvPr/>
          </p:nvSpPr>
          <p:spPr bwMode="auto">
            <a:xfrm>
              <a:off x="1008" y="2688"/>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3" name="Line 60"/>
            <p:cNvSpPr>
              <a:spLocks noChangeShapeType="1"/>
            </p:cNvSpPr>
            <p:nvPr/>
          </p:nvSpPr>
          <p:spPr bwMode="auto">
            <a:xfrm>
              <a:off x="1008" y="1344"/>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4" name="Line 61"/>
            <p:cNvSpPr>
              <a:spLocks noChangeShapeType="1"/>
            </p:cNvSpPr>
            <p:nvPr/>
          </p:nvSpPr>
          <p:spPr bwMode="auto">
            <a:xfrm>
              <a:off x="1008" y="1248"/>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5" name="Line 62"/>
            <p:cNvSpPr>
              <a:spLocks noChangeShapeType="1"/>
            </p:cNvSpPr>
            <p:nvPr/>
          </p:nvSpPr>
          <p:spPr bwMode="auto">
            <a:xfrm>
              <a:off x="1008" y="1536"/>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6" name="Line 63"/>
            <p:cNvSpPr>
              <a:spLocks noChangeShapeType="1"/>
            </p:cNvSpPr>
            <p:nvPr/>
          </p:nvSpPr>
          <p:spPr bwMode="auto">
            <a:xfrm>
              <a:off x="1008" y="2016"/>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7" name="Line 64"/>
            <p:cNvSpPr>
              <a:spLocks noChangeShapeType="1"/>
            </p:cNvSpPr>
            <p:nvPr/>
          </p:nvSpPr>
          <p:spPr bwMode="auto">
            <a:xfrm>
              <a:off x="1008" y="1920"/>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8" name="Line 65"/>
            <p:cNvSpPr>
              <a:spLocks noChangeShapeType="1"/>
            </p:cNvSpPr>
            <p:nvPr/>
          </p:nvSpPr>
          <p:spPr bwMode="auto">
            <a:xfrm>
              <a:off x="1008" y="1824"/>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79" name="Line 66"/>
            <p:cNvSpPr>
              <a:spLocks noChangeShapeType="1"/>
            </p:cNvSpPr>
            <p:nvPr/>
          </p:nvSpPr>
          <p:spPr bwMode="auto">
            <a:xfrm>
              <a:off x="1008" y="1728"/>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80" name="Line 67"/>
            <p:cNvSpPr>
              <a:spLocks noChangeShapeType="1"/>
            </p:cNvSpPr>
            <p:nvPr/>
          </p:nvSpPr>
          <p:spPr bwMode="auto">
            <a:xfrm>
              <a:off x="1008" y="960"/>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81" name="Line 68"/>
            <p:cNvSpPr>
              <a:spLocks noChangeShapeType="1"/>
            </p:cNvSpPr>
            <p:nvPr/>
          </p:nvSpPr>
          <p:spPr bwMode="auto">
            <a:xfrm>
              <a:off x="1008" y="864"/>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82" name="Line 69"/>
            <p:cNvSpPr>
              <a:spLocks noChangeShapeType="1"/>
            </p:cNvSpPr>
            <p:nvPr/>
          </p:nvSpPr>
          <p:spPr bwMode="auto">
            <a:xfrm>
              <a:off x="1008" y="768"/>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83" name="Line 70"/>
            <p:cNvSpPr>
              <a:spLocks noChangeShapeType="1"/>
            </p:cNvSpPr>
            <p:nvPr/>
          </p:nvSpPr>
          <p:spPr bwMode="auto">
            <a:xfrm>
              <a:off x="1008" y="528"/>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84" name="Line 71"/>
            <p:cNvSpPr>
              <a:spLocks noChangeShapeType="1"/>
            </p:cNvSpPr>
            <p:nvPr/>
          </p:nvSpPr>
          <p:spPr bwMode="auto">
            <a:xfrm>
              <a:off x="1008" y="432"/>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85" name="Line 72"/>
            <p:cNvSpPr>
              <a:spLocks noChangeShapeType="1"/>
            </p:cNvSpPr>
            <p:nvPr/>
          </p:nvSpPr>
          <p:spPr bwMode="auto">
            <a:xfrm>
              <a:off x="1008" y="576"/>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86" name="Line 73"/>
            <p:cNvSpPr>
              <a:spLocks noChangeShapeType="1"/>
            </p:cNvSpPr>
            <p:nvPr/>
          </p:nvSpPr>
          <p:spPr bwMode="auto">
            <a:xfrm>
              <a:off x="1008" y="336"/>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87" name="Line 74"/>
            <p:cNvSpPr>
              <a:spLocks noChangeShapeType="1"/>
            </p:cNvSpPr>
            <p:nvPr/>
          </p:nvSpPr>
          <p:spPr bwMode="auto">
            <a:xfrm>
              <a:off x="912" y="1056"/>
              <a:ext cx="0" cy="0"/>
            </a:xfrm>
            <a:prstGeom prst="line">
              <a:avLst/>
            </a:prstGeom>
            <a:noFill/>
            <a:ln w="9525">
              <a:solidFill>
                <a:schemeClr val="tx2"/>
              </a:solidFill>
              <a:round/>
              <a:headEnd/>
              <a:tailEnd/>
            </a:ln>
          </p:spPr>
          <p:txBody>
            <a:bodyPr anchor="ctr">
              <a:spAutoFit/>
            </a:bodyPr>
            <a:lstStyle/>
            <a:p>
              <a:endParaRPr lang="zh-CN" altLang="en-US"/>
            </a:p>
          </p:txBody>
        </p:sp>
        <p:sp>
          <p:nvSpPr>
            <p:cNvPr id="755788" name="Line 75"/>
            <p:cNvSpPr>
              <a:spLocks noChangeShapeType="1"/>
            </p:cNvSpPr>
            <p:nvPr/>
          </p:nvSpPr>
          <p:spPr bwMode="auto">
            <a:xfrm>
              <a:off x="1008" y="1056"/>
              <a:ext cx="48" cy="0"/>
            </a:xfrm>
            <a:prstGeom prst="line">
              <a:avLst/>
            </a:prstGeom>
            <a:noFill/>
            <a:ln w="9525">
              <a:solidFill>
                <a:schemeClr val="tx2"/>
              </a:solidFill>
              <a:round/>
              <a:headEnd/>
              <a:tailEnd/>
            </a:ln>
          </p:spPr>
          <p:txBody>
            <a:bodyPr wrap="none" anchor="ctr">
              <a:spAutoFit/>
            </a:bodyPr>
            <a:lstStyle/>
            <a:p>
              <a:endParaRPr lang="zh-CN" altLang="en-US"/>
            </a:p>
          </p:txBody>
        </p:sp>
        <p:sp>
          <p:nvSpPr>
            <p:cNvPr id="755789" name="Text Box 76"/>
            <p:cNvSpPr txBox="1">
              <a:spLocks noChangeArrowheads="1"/>
            </p:cNvSpPr>
            <p:nvPr/>
          </p:nvSpPr>
          <p:spPr bwMode="auto">
            <a:xfrm>
              <a:off x="839" y="3067"/>
              <a:ext cx="4212" cy="194"/>
            </a:xfrm>
            <a:prstGeom prst="rect">
              <a:avLst/>
            </a:prstGeom>
            <a:noFill/>
            <a:ln w="9525" cap="rnd">
              <a:noFill/>
              <a:prstDash val="sysDot"/>
              <a:miter lim="800000"/>
              <a:headEnd/>
              <a:tailEnd/>
            </a:ln>
          </p:spPr>
          <p:txBody>
            <a:bodyPr anchor="ctr">
              <a:spAutoFit/>
            </a:bodyPr>
            <a:lstStyle/>
            <a:p>
              <a:pPr>
                <a:spcBef>
                  <a:spcPct val="50000"/>
                </a:spcBef>
              </a:pPr>
              <a:r>
                <a:rPr kumimoji="1" lang="en-US" altLang="zh-CN" sz="1400"/>
                <a:t>80          85        </a:t>
              </a:r>
              <a:r>
                <a:rPr kumimoji="1" lang="zh-CN" altLang="en-US" sz="1400"/>
                <a:t>  </a:t>
              </a:r>
              <a:r>
                <a:rPr kumimoji="1" lang="en-US" altLang="zh-CN" sz="1400"/>
                <a:t>90      </a:t>
              </a:r>
              <a:r>
                <a:rPr kumimoji="1" lang="zh-CN" altLang="en-US" sz="1400"/>
                <a:t> </a:t>
              </a:r>
              <a:r>
                <a:rPr kumimoji="1" lang="en-US" altLang="zh-CN" sz="1400"/>
                <a:t> </a:t>
              </a:r>
              <a:r>
                <a:rPr kumimoji="1" lang="zh-CN" altLang="en-US" sz="1400"/>
                <a:t> </a:t>
              </a:r>
              <a:r>
                <a:rPr kumimoji="1" lang="en-US" altLang="zh-CN" sz="1400"/>
                <a:t> 95       </a:t>
              </a:r>
              <a:r>
                <a:rPr kumimoji="1" lang="zh-CN" altLang="en-US" sz="1400"/>
                <a:t>  </a:t>
              </a:r>
              <a:r>
                <a:rPr kumimoji="1" lang="en-US" altLang="zh-CN" sz="1400"/>
                <a:t>100         105 </a:t>
              </a:r>
              <a:r>
                <a:rPr kumimoji="1" lang="zh-CN" altLang="en-US" sz="1400"/>
                <a:t>  </a:t>
              </a:r>
              <a:r>
                <a:rPr kumimoji="1" lang="en-US" altLang="zh-CN" sz="1400"/>
                <a:t>    </a:t>
              </a:r>
              <a:r>
                <a:rPr kumimoji="1" lang="zh-CN" altLang="en-US" sz="1400"/>
                <a:t>  </a:t>
              </a:r>
              <a:r>
                <a:rPr kumimoji="1" lang="en-US" altLang="zh-CN" sz="1400"/>
                <a:t> 110   </a:t>
              </a:r>
              <a:r>
                <a:rPr kumimoji="1" lang="zh-CN" altLang="en-US" sz="1400"/>
                <a:t>      </a:t>
              </a:r>
              <a:r>
                <a:rPr kumimoji="1" lang="en-US" altLang="zh-CN" sz="1400"/>
                <a:t> 115         120     </a:t>
              </a:r>
            </a:p>
          </p:txBody>
        </p:sp>
        <p:sp>
          <p:nvSpPr>
            <p:cNvPr id="755790" name="Text Box 92"/>
            <p:cNvSpPr txBox="1">
              <a:spLocks noChangeArrowheads="1"/>
            </p:cNvSpPr>
            <p:nvPr/>
          </p:nvSpPr>
          <p:spPr bwMode="auto">
            <a:xfrm>
              <a:off x="406" y="1536"/>
              <a:ext cx="340" cy="192"/>
            </a:xfrm>
            <a:prstGeom prst="rect">
              <a:avLst/>
            </a:prstGeom>
            <a:noFill/>
            <a:ln w="9525" cap="rnd">
              <a:noFill/>
              <a:prstDash val="sysDot"/>
              <a:miter lim="800000"/>
              <a:headEnd/>
              <a:tailEnd/>
            </a:ln>
          </p:spPr>
          <p:txBody>
            <a:bodyPr wrap="none" anchor="ctr">
              <a:spAutoFit/>
            </a:bodyPr>
            <a:lstStyle/>
            <a:p>
              <a:pPr>
                <a:spcBef>
                  <a:spcPct val="50000"/>
                </a:spcBef>
              </a:pPr>
              <a:r>
                <a:rPr kumimoji="1" lang="zh-CN" altLang="en-US" sz="1400"/>
                <a:t>利润</a:t>
              </a:r>
            </a:p>
          </p:txBody>
        </p:sp>
        <p:sp>
          <p:nvSpPr>
            <p:cNvPr id="755791" name="Line 94"/>
            <p:cNvSpPr>
              <a:spLocks noChangeShapeType="1"/>
            </p:cNvSpPr>
            <p:nvPr/>
          </p:nvSpPr>
          <p:spPr bwMode="auto">
            <a:xfrm>
              <a:off x="1008" y="2736"/>
              <a:ext cx="912" cy="0"/>
            </a:xfrm>
            <a:prstGeom prst="line">
              <a:avLst/>
            </a:prstGeom>
            <a:noFill/>
            <a:ln w="22225">
              <a:solidFill>
                <a:schemeClr val="tx1"/>
              </a:solidFill>
              <a:round/>
              <a:headEnd/>
              <a:tailEnd/>
            </a:ln>
          </p:spPr>
          <p:txBody>
            <a:bodyPr wrap="none" anchor="ctr">
              <a:spAutoFit/>
            </a:bodyPr>
            <a:lstStyle/>
            <a:p>
              <a:endParaRPr lang="zh-CN" altLang="en-US"/>
            </a:p>
          </p:txBody>
        </p:sp>
        <p:sp>
          <p:nvSpPr>
            <p:cNvPr id="755792" name="Line 95"/>
            <p:cNvSpPr>
              <a:spLocks noChangeShapeType="1"/>
            </p:cNvSpPr>
            <p:nvPr/>
          </p:nvSpPr>
          <p:spPr bwMode="auto">
            <a:xfrm flipV="1">
              <a:off x="1920" y="863"/>
              <a:ext cx="1920" cy="1872"/>
            </a:xfrm>
            <a:prstGeom prst="line">
              <a:avLst/>
            </a:prstGeom>
            <a:noFill/>
            <a:ln w="22225" cap="rnd">
              <a:solidFill>
                <a:schemeClr val="tx1"/>
              </a:solidFill>
              <a:round/>
              <a:headEnd/>
              <a:tailEnd/>
            </a:ln>
          </p:spPr>
          <p:txBody>
            <a:bodyPr wrap="none" anchor="ctr">
              <a:spAutoFit/>
            </a:bodyPr>
            <a:lstStyle/>
            <a:p>
              <a:endParaRPr lang="zh-CN" altLang="en-US"/>
            </a:p>
          </p:txBody>
        </p:sp>
        <p:sp>
          <p:nvSpPr>
            <p:cNvPr id="755793" name="Line 96"/>
            <p:cNvSpPr>
              <a:spLocks noChangeShapeType="1"/>
            </p:cNvSpPr>
            <p:nvPr/>
          </p:nvSpPr>
          <p:spPr bwMode="auto">
            <a:xfrm>
              <a:off x="3840" y="864"/>
              <a:ext cx="912" cy="0"/>
            </a:xfrm>
            <a:prstGeom prst="line">
              <a:avLst/>
            </a:prstGeom>
            <a:noFill/>
            <a:ln w="22225">
              <a:solidFill>
                <a:schemeClr val="tx1"/>
              </a:solidFill>
              <a:round/>
              <a:headEnd/>
              <a:tailEnd/>
            </a:ln>
          </p:spPr>
          <p:txBody>
            <a:bodyPr wrap="none" anchor="ctr">
              <a:spAutoFit/>
            </a:bodyPr>
            <a:lstStyle/>
            <a:p>
              <a:endParaRPr lang="zh-CN" altLang="en-US"/>
            </a:p>
          </p:txBody>
        </p:sp>
        <p:sp>
          <p:nvSpPr>
            <p:cNvPr id="755794" name="Line 97"/>
            <p:cNvSpPr>
              <a:spLocks noChangeShapeType="1"/>
            </p:cNvSpPr>
            <p:nvPr/>
          </p:nvSpPr>
          <p:spPr bwMode="auto">
            <a:xfrm>
              <a:off x="1008" y="2640"/>
              <a:ext cx="1872" cy="0"/>
            </a:xfrm>
            <a:prstGeom prst="line">
              <a:avLst/>
            </a:prstGeom>
            <a:noFill/>
            <a:ln w="22225">
              <a:solidFill>
                <a:schemeClr val="tx1"/>
              </a:solidFill>
              <a:prstDash val="lgDash"/>
              <a:round/>
              <a:headEnd/>
              <a:tailEnd/>
            </a:ln>
          </p:spPr>
          <p:txBody>
            <a:bodyPr wrap="none" anchor="ctr">
              <a:spAutoFit/>
            </a:bodyPr>
            <a:lstStyle/>
            <a:p>
              <a:endParaRPr lang="zh-CN" altLang="en-US"/>
            </a:p>
          </p:txBody>
        </p:sp>
        <p:sp>
          <p:nvSpPr>
            <p:cNvPr id="755795" name="Line 98"/>
            <p:cNvSpPr>
              <a:spLocks noChangeShapeType="1"/>
            </p:cNvSpPr>
            <p:nvPr/>
          </p:nvSpPr>
          <p:spPr bwMode="auto">
            <a:xfrm flipV="1">
              <a:off x="2879" y="672"/>
              <a:ext cx="1920" cy="1968"/>
            </a:xfrm>
            <a:prstGeom prst="line">
              <a:avLst/>
            </a:prstGeom>
            <a:noFill/>
            <a:ln w="22225">
              <a:solidFill>
                <a:schemeClr val="tx1"/>
              </a:solidFill>
              <a:prstDash val="lgDash"/>
              <a:round/>
              <a:headEnd/>
              <a:tailEnd/>
            </a:ln>
          </p:spPr>
          <p:txBody>
            <a:bodyPr wrap="none" anchor="ctr">
              <a:spAutoFit/>
            </a:bodyPr>
            <a:lstStyle/>
            <a:p>
              <a:endParaRPr lang="zh-CN" altLang="en-US"/>
            </a:p>
          </p:txBody>
        </p:sp>
        <p:sp>
          <p:nvSpPr>
            <p:cNvPr id="755796" name="Text Box 99"/>
            <p:cNvSpPr txBox="1">
              <a:spLocks noChangeArrowheads="1"/>
            </p:cNvSpPr>
            <p:nvPr/>
          </p:nvSpPr>
          <p:spPr bwMode="auto">
            <a:xfrm>
              <a:off x="3424" y="2069"/>
              <a:ext cx="1588" cy="252"/>
            </a:xfrm>
            <a:prstGeom prst="rect">
              <a:avLst/>
            </a:prstGeom>
            <a:noFill/>
            <a:ln w="9525" cap="rnd">
              <a:noFill/>
              <a:prstDash val="sysDot"/>
              <a:miter lim="800000"/>
              <a:headEnd/>
              <a:tailEnd/>
            </a:ln>
          </p:spPr>
          <p:txBody>
            <a:bodyPr anchor="ctr">
              <a:spAutoFit/>
            </a:bodyPr>
            <a:lstStyle/>
            <a:p>
              <a:pPr>
                <a:spcBef>
                  <a:spcPct val="50000"/>
                </a:spcBef>
              </a:pPr>
              <a:r>
                <a:rPr kumimoji="1" lang="en-US" altLang="zh-CN" sz="2000"/>
                <a:t>90-110</a:t>
              </a:r>
              <a:r>
                <a:rPr kumimoji="1" lang="zh-CN" altLang="en-US" sz="2000"/>
                <a:t>牛市看涨价差</a:t>
              </a:r>
            </a:p>
          </p:txBody>
        </p:sp>
        <p:sp>
          <p:nvSpPr>
            <p:cNvPr id="755797" name="Line 100"/>
            <p:cNvSpPr>
              <a:spLocks noChangeShapeType="1"/>
            </p:cNvSpPr>
            <p:nvPr/>
          </p:nvSpPr>
          <p:spPr bwMode="auto">
            <a:xfrm>
              <a:off x="3840" y="2352"/>
              <a:ext cx="528" cy="0"/>
            </a:xfrm>
            <a:prstGeom prst="line">
              <a:avLst/>
            </a:prstGeom>
            <a:noFill/>
            <a:ln w="15875">
              <a:solidFill>
                <a:schemeClr val="tx1"/>
              </a:solidFill>
              <a:round/>
              <a:headEnd/>
              <a:tailEnd/>
            </a:ln>
          </p:spPr>
          <p:txBody>
            <a:bodyPr wrap="none" anchor="ctr">
              <a:spAutoFit/>
            </a:bodyPr>
            <a:lstStyle/>
            <a:p>
              <a:endParaRPr lang="zh-CN" altLang="en-US"/>
            </a:p>
          </p:txBody>
        </p:sp>
        <p:sp>
          <p:nvSpPr>
            <p:cNvPr id="755798" name="Text Box 101"/>
            <p:cNvSpPr txBox="1">
              <a:spLocks noChangeArrowheads="1"/>
            </p:cNvSpPr>
            <p:nvPr/>
          </p:nvSpPr>
          <p:spPr bwMode="auto">
            <a:xfrm>
              <a:off x="3470" y="2523"/>
              <a:ext cx="1436" cy="252"/>
            </a:xfrm>
            <a:prstGeom prst="rect">
              <a:avLst/>
            </a:prstGeom>
            <a:noFill/>
            <a:ln w="9525" cap="rnd">
              <a:noFill/>
              <a:prstDash val="sysDot"/>
              <a:miter lim="800000"/>
              <a:headEnd/>
              <a:tailEnd/>
            </a:ln>
          </p:spPr>
          <p:txBody>
            <a:bodyPr anchor="ctr">
              <a:spAutoFit/>
            </a:bodyPr>
            <a:lstStyle/>
            <a:p>
              <a:pPr>
                <a:spcBef>
                  <a:spcPct val="50000"/>
                </a:spcBef>
              </a:pPr>
              <a:r>
                <a:rPr kumimoji="1" lang="en-US" altLang="zh-CN" sz="2000"/>
                <a:t>100</a:t>
              </a:r>
              <a:r>
                <a:rPr kumimoji="1" lang="zh-CN" altLang="en-US" sz="2000"/>
                <a:t>看涨期权</a:t>
              </a:r>
            </a:p>
          </p:txBody>
        </p:sp>
        <p:sp>
          <p:nvSpPr>
            <p:cNvPr id="755799" name="Line 102"/>
            <p:cNvSpPr>
              <a:spLocks noChangeShapeType="1"/>
            </p:cNvSpPr>
            <p:nvPr/>
          </p:nvSpPr>
          <p:spPr bwMode="auto">
            <a:xfrm>
              <a:off x="3936" y="2784"/>
              <a:ext cx="480" cy="0"/>
            </a:xfrm>
            <a:prstGeom prst="line">
              <a:avLst/>
            </a:prstGeom>
            <a:noFill/>
            <a:ln w="15875">
              <a:solidFill>
                <a:schemeClr val="tx1"/>
              </a:solidFill>
              <a:prstDash val="lgDash"/>
              <a:round/>
              <a:headEnd/>
              <a:tailEnd/>
            </a:ln>
          </p:spPr>
          <p:txBody>
            <a:bodyPr wrap="none" anchor="ctr">
              <a:spAutoFit/>
            </a:bodyPr>
            <a:lstStyle/>
            <a:p>
              <a:endParaRPr lang="zh-CN" altLang="en-US"/>
            </a:p>
          </p:txBody>
        </p:sp>
        <p:sp>
          <p:nvSpPr>
            <p:cNvPr id="755800" name="Text Box 103"/>
            <p:cNvSpPr txBox="1">
              <a:spLocks noChangeArrowheads="1"/>
            </p:cNvSpPr>
            <p:nvPr/>
          </p:nvSpPr>
          <p:spPr bwMode="auto">
            <a:xfrm>
              <a:off x="748" y="0"/>
              <a:ext cx="291" cy="1728"/>
            </a:xfrm>
            <a:prstGeom prst="rect">
              <a:avLst/>
            </a:prstGeom>
            <a:noFill/>
            <a:ln w="9525">
              <a:noFill/>
              <a:miter lim="800000"/>
              <a:headEnd/>
              <a:tailEnd/>
            </a:ln>
          </p:spPr>
          <p:txBody>
            <a:bodyPr vert="eaVert">
              <a:spAutoFit/>
            </a:bodyPr>
            <a:lstStyle/>
            <a:p>
              <a:pPr>
                <a:spcBef>
                  <a:spcPct val="50000"/>
                </a:spcBef>
              </a:pPr>
              <a:r>
                <a:rPr kumimoji="1" lang="en-US" altLang="zh-CN"/>
                <a:t>15       10      5  </a:t>
              </a:r>
              <a:r>
                <a:rPr kumimoji="1" lang="zh-CN" altLang="en-US"/>
                <a:t>   </a:t>
              </a:r>
              <a:r>
                <a:rPr kumimoji="1" lang="en-US" altLang="zh-CN"/>
                <a:t> 0</a:t>
              </a:r>
            </a:p>
          </p:txBody>
        </p:sp>
        <p:sp>
          <p:nvSpPr>
            <p:cNvPr id="755801" name="Text Box 105"/>
            <p:cNvSpPr txBox="1">
              <a:spLocks noChangeArrowheads="1"/>
            </p:cNvSpPr>
            <p:nvPr/>
          </p:nvSpPr>
          <p:spPr bwMode="auto">
            <a:xfrm>
              <a:off x="720" y="1872"/>
              <a:ext cx="336" cy="1978"/>
            </a:xfrm>
            <a:prstGeom prst="rect">
              <a:avLst/>
            </a:prstGeom>
            <a:noFill/>
            <a:ln w="9525">
              <a:noFill/>
              <a:miter lim="800000"/>
              <a:headEnd/>
              <a:tailEnd/>
            </a:ln>
          </p:spPr>
          <p:txBody>
            <a:bodyPr>
              <a:spAutoFit/>
            </a:bodyPr>
            <a:lstStyle/>
            <a:p>
              <a:pPr>
                <a:lnSpc>
                  <a:spcPct val="200000"/>
                </a:lnSpc>
                <a:spcBef>
                  <a:spcPct val="50000"/>
                </a:spcBef>
              </a:pPr>
              <a:r>
                <a:rPr kumimoji="1" lang="en-US" altLang="zh-CN"/>
                <a:t>-5</a:t>
              </a:r>
            </a:p>
            <a:p>
              <a:pPr>
                <a:lnSpc>
                  <a:spcPct val="200000"/>
                </a:lnSpc>
                <a:spcBef>
                  <a:spcPct val="50000"/>
                </a:spcBef>
              </a:pPr>
              <a:r>
                <a:rPr kumimoji="1" lang="en-US" altLang="zh-CN"/>
                <a:t>-10</a:t>
              </a:r>
            </a:p>
            <a:p>
              <a:pPr>
                <a:lnSpc>
                  <a:spcPct val="200000"/>
                </a:lnSpc>
                <a:spcBef>
                  <a:spcPct val="50000"/>
                </a:spcBef>
              </a:pPr>
              <a:r>
                <a:rPr kumimoji="1" lang="en-US" altLang="zh-CN"/>
                <a:t>-15</a:t>
              </a:r>
            </a:p>
          </p:txBody>
        </p:sp>
      </p:grpSp>
    </p:spTree>
    <p:extLst>
      <p:ext uri="{BB962C8B-B14F-4D97-AF65-F5344CB8AC3E}">
        <p14:creationId xmlns:p14="http://schemas.microsoft.com/office/powerpoint/2010/main" val="41007236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2.6|1.8|5.9|1.3|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8246</Words>
  <Application>Microsoft Office PowerPoint</Application>
  <PresentationFormat>宽屏</PresentationFormat>
  <Paragraphs>1145</Paragraphs>
  <Slides>142</Slides>
  <Notes>7</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vt:i4>
      </vt:variant>
      <vt:variant>
        <vt:lpstr>幻灯片标题</vt:lpstr>
      </vt:variant>
      <vt:variant>
        <vt:i4>142</vt:i4>
      </vt:variant>
    </vt:vector>
  </HeadingPairs>
  <TitlesOfParts>
    <vt:vector size="167" baseType="lpstr">
      <vt:lpstr>等线</vt:lpstr>
      <vt:lpstr>等线 Light</vt:lpstr>
      <vt:lpstr>方正姚体</vt:lpstr>
      <vt:lpstr>仿宋</vt:lpstr>
      <vt:lpstr>黑体</vt:lpstr>
      <vt:lpstr>华文仿宋</vt:lpstr>
      <vt:lpstr>华文细黑</vt:lpstr>
      <vt:lpstr>华文新魏</vt:lpstr>
      <vt:lpstr>华文中宋</vt:lpstr>
      <vt:lpstr>楷体_GB2312</vt:lpstr>
      <vt:lpstr>隶书</vt:lpstr>
      <vt:lpstr>宋体</vt:lpstr>
      <vt:lpstr>Arial</vt:lpstr>
      <vt:lpstr>Britannic Bold</vt:lpstr>
      <vt:lpstr>Comic Sans MS</vt:lpstr>
      <vt:lpstr>Times New Roman</vt:lpstr>
      <vt:lpstr>Trebuchet MS</vt:lpstr>
      <vt:lpstr>Verdana</vt:lpstr>
      <vt:lpstr>Webdings</vt:lpstr>
      <vt:lpstr>Wingdings</vt:lpstr>
      <vt:lpstr>Wingdings 2</vt:lpstr>
      <vt:lpstr>Office 主题​​</vt:lpstr>
      <vt:lpstr>Equation</vt:lpstr>
      <vt:lpstr>Equation.DSMT4</vt:lpstr>
      <vt:lpstr>公式</vt:lpstr>
      <vt:lpstr>PowerPoint 演示文稿</vt:lpstr>
      <vt:lpstr>引例1：早期的实物期权</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期权概述</vt:lpstr>
      <vt:lpstr>PowerPoint 演示文稿</vt:lpstr>
      <vt:lpstr>期权概述</vt:lpstr>
      <vt:lpstr>期权概述</vt:lpstr>
      <vt:lpstr>期权概述</vt:lpstr>
      <vt:lpstr>期权概述</vt:lpstr>
      <vt:lpstr>期权概述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看涨期权算例</vt:lpstr>
      <vt:lpstr>PowerPoint 演示文稿</vt:lpstr>
      <vt:lpstr>看跌期权算例</vt:lpstr>
      <vt:lpstr>PowerPoint 演示文稿</vt:lpstr>
      <vt:lpstr>PowerPoint 演示文稿</vt:lpstr>
      <vt:lpstr>PowerPoint 演示文稿</vt:lpstr>
      <vt:lpstr>1、股票价格的运动过程（几何布朗运动）</vt:lpstr>
      <vt:lpstr> 2、伊藤引理（Ito’s lemma）</vt:lpstr>
      <vt:lpstr>PowerPoint 演示文稿</vt:lpstr>
      <vt:lpstr>PowerPoint 演示文稿</vt:lpstr>
      <vt:lpstr>3、Black-Scholes 微分方程</vt:lpstr>
      <vt:lpstr>（2）假设条件</vt:lpstr>
      <vt:lpstr>（3）B-S微分方程的推导</vt:lpstr>
      <vt:lpstr>（3）B-S微分方程的推导</vt:lpstr>
      <vt:lpstr>PowerPoint 演示文稿</vt:lpstr>
      <vt:lpstr>（3）B-S微分方程的推导</vt:lpstr>
      <vt:lpstr>PowerPoint 演示文稿</vt:lpstr>
      <vt:lpstr>例：Black-Scholes公式的运用</vt:lpstr>
      <vt:lpstr>PowerPoint 演示文稿</vt:lpstr>
      <vt:lpstr>PowerPoint 演示文稿</vt:lpstr>
      <vt:lpstr>简要总结</vt:lpstr>
      <vt:lpstr>PowerPoint 演示文稿</vt:lpstr>
      <vt:lpstr>期权的动态行为</vt:lpstr>
      <vt:lpstr>期权的动态行为</vt:lpstr>
      <vt:lpstr>期权的动态行为</vt:lpstr>
      <vt:lpstr>期权的动态行为</vt:lpstr>
      <vt:lpstr>PowerPoint 演示文稿</vt:lpstr>
      <vt:lpstr>PowerPoint 演示文稿</vt:lpstr>
      <vt:lpstr>   与s的倒U形关系</vt:lpstr>
      <vt:lpstr>PowerPoint 演示文稿</vt:lpstr>
      <vt:lpstr>PowerPoint 演示文稿</vt:lpstr>
      <vt:lpstr> 与s的倒U形关系</vt:lpstr>
      <vt:lpstr>PowerPoint 演示文稿</vt:lpstr>
      <vt:lpstr>PowerPoint 演示文稿</vt:lpstr>
      <vt:lpstr>PowerPoint 演示文稿</vt:lpstr>
      <vt:lpstr>PowerPoint 演示文稿</vt:lpstr>
      <vt:lpstr>期权组合</vt:lpstr>
      <vt:lpstr>  积木分析法</vt:lpstr>
      <vt:lpstr>六种基本积木(ΔV:价值变化； ΔP：价格变化)</vt:lpstr>
      <vt:lpstr>  积木分析法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期权价差 — 水平、垂直、斜线价差</vt:lpstr>
      <vt:lpstr>期权价差 — 水平、垂直、斜线价差</vt:lpstr>
      <vt:lpstr>期权价差 — 水平、垂直、斜线价差</vt:lpstr>
      <vt:lpstr>垂直价差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期权价差的简要总结</vt:lpstr>
      <vt:lpstr>蝶式价差</vt:lpstr>
      <vt:lpstr>多头蝶式价差在到期日的盈亏</vt:lpstr>
      <vt:lpstr>盈亏分析</vt:lpstr>
      <vt:lpstr>蝶式价差</vt:lpstr>
      <vt:lpstr>空头蝶式价差在到期日的盈亏</vt:lpstr>
      <vt:lpstr>盈亏分析</vt:lpstr>
      <vt:lpstr>蝶式价差</vt:lpstr>
      <vt:lpstr>蝶式价差</vt:lpstr>
      <vt:lpstr>PowerPoint 演示文稿</vt:lpstr>
      <vt:lpstr>PowerPoint 演示文稿</vt:lpstr>
      <vt:lpstr>PowerPoint 演示文稿</vt:lpstr>
      <vt:lpstr>PowerPoint 演示文稿</vt:lpstr>
      <vt:lpstr>PowerPoint 演示文稿</vt:lpstr>
      <vt:lpstr>PowerPoint 演示文稿</vt:lpstr>
      <vt:lpstr>买权水平价差在近期期权到期日的盈亏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认股权证定价</vt:lpstr>
      <vt:lpstr>PowerPoint 演示文稿</vt:lpstr>
      <vt:lpstr>可转换债券定价</vt:lpstr>
      <vt:lpstr>PowerPoint 演示文稿</vt:lpstr>
      <vt:lpstr>安然公司简介</vt:lpstr>
      <vt:lpstr>安然事件简介</vt:lpstr>
      <vt:lpstr>安然公司案例</vt:lpstr>
      <vt:lpstr>安然公司案例</vt:lpstr>
      <vt:lpstr>安然公司案例</vt:lpstr>
      <vt:lpstr>PowerPoint 演示文稿</vt:lpstr>
      <vt:lpstr>外汇风险管理综合案例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linwei he</dc:creator>
  <cp:lastModifiedBy>linwei he</cp:lastModifiedBy>
  <cp:revision>3</cp:revision>
  <dcterms:created xsi:type="dcterms:W3CDTF">2018-12-23T07:58:52Z</dcterms:created>
  <dcterms:modified xsi:type="dcterms:W3CDTF">2018-12-23T08:07:30Z</dcterms:modified>
</cp:coreProperties>
</file>